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68" r:id="rId4"/>
    <p:sldId id="269" r:id="rId5"/>
    <p:sldId id="259" r:id="rId6"/>
    <p:sldId id="261" r:id="rId7"/>
    <p:sldId id="266" r:id="rId8"/>
    <p:sldId id="267" r:id="rId9"/>
    <p:sldId id="283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72" r:id="rId21"/>
    <p:sldId id="286" r:id="rId22"/>
    <p:sldId id="300" r:id="rId23"/>
    <p:sldId id="299" r:id="rId24"/>
    <p:sldId id="264" r:id="rId25"/>
    <p:sldId id="288" r:id="rId26"/>
    <p:sldId id="274" r:id="rId27"/>
    <p:sldId id="275" r:id="rId28"/>
    <p:sldId id="276" r:id="rId29"/>
    <p:sldId id="277" r:id="rId30"/>
    <p:sldId id="278" r:id="rId31"/>
    <p:sldId id="280" r:id="rId32"/>
    <p:sldId id="263" r:id="rId33"/>
    <p:sldId id="282" r:id="rId34"/>
    <p:sldId id="28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344" y="-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F0B14-C703-4265-9659-49DB429B8DB9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53B9ED83-31CB-4501-9918-D814E3481383}">
      <dgm:prSet phldrT="[Текст]" custT="1"/>
      <dgm:spPr/>
      <dgm:t>
        <a:bodyPr/>
        <a:lstStyle/>
        <a:p>
          <a:r>
            <a:rPr lang="ru-RU" sz="1600" dirty="0" smtClean="0"/>
            <a:t>Проектирование</a:t>
          </a:r>
          <a:endParaRPr lang="ru-RU" sz="1600" dirty="0"/>
        </a:p>
      </dgm:t>
    </dgm:pt>
    <dgm:pt modelId="{94E38410-1227-4320-ACE7-927AB42BDD1A}" type="parTrans" cxnId="{BDC9DE55-DAB5-4E38-BA34-015E8AB618C5}">
      <dgm:prSet/>
      <dgm:spPr/>
      <dgm:t>
        <a:bodyPr/>
        <a:lstStyle/>
        <a:p>
          <a:endParaRPr lang="ru-RU"/>
        </a:p>
      </dgm:t>
    </dgm:pt>
    <dgm:pt modelId="{A6BC2021-8183-441B-9821-B05AB0C6D15D}" type="sibTrans" cxnId="{BDC9DE55-DAB5-4E38-BA34-015E8AB618C5}">
      <dgm:prSet/>
      <dgm:spPr/>
      <dgm:t>
        <a:bodyPr/>
        <a:lstStyle/>
        <a:p>
          <a:endParaRPr lang="ru-RU"/>
        </a:p>
      </dgm:t>
    </dgm:pt>
    <dgm:pt modelId="{A2E2536E-CB0B-4BFC-BA6E-9474A5B3E745}">
      <dgm:prSet phldrT="[Текст]" custT="1"/>
      <dgm:spPr/>
      <dgm:t>
        <a:bodyPr/>
        <a:lstStyle/>
        <a:p>
          <a:r>
            <a:rPr lang="ru-RU" sz="1400" dirty="0" smtClean="0"/>
            <a:t>Оборудование</a:t>
          </a:r>
          <a:endParaRPr lang="ru-RU" sz="1400" dirty="0"/>
        </a:p>
      </dgm:t>
    </dgm:pt>
    <dgm:pt modelId="{A4585933-ED12-42B6-B518-0B62EBB0CA47}" type="parTrans" cxnId="{C3E04235-D2E8-4D27-A8BA-5E48D1CEEB62}">
      <dgm:prSet/>
      <dgm:spPr/>
      <dgm:t>
        <a:bodyPr/>
        <a:lstStyle/>
        <a:p>
          <a:endParaRPr lang="ru-RU"/>
        </a:p>
      </dgm:t>
    </dgm:pt>
    <dgm:pt modelId="{EA3AE36C-A373-4E6F-B4D9-3F1EE77AC4B7}" type="sibTrans" cxnId="{C3E04235-D2E8-4D27-A8BA-5E48D1CEEB62}">
      <dgm:prSet/>
      <dgm:spPr/>
      <dgm:t>
        <a:bodyPr/>
        <a:lstStyle/>
        <a:p>
          <a:endParaRPr lang="ru-RU"/>
        </a:p>
      </dgm:t>
    </dgm:pt>
    <dgm:pt modelId="{E87C2E87-8C3F-437A-910C-218BC0CA8F64}">
      <dgm:prSet custT="1"/>
      <dgm:spPr/>
      <dgm:t>
        <a:bodyPr/>
        <a:lstStyle/>
        <a:p>
          <a:r>
            <a:rPr lang="ru-RU" sz="1400" dirty="0" smtClean="0"/>
            <a:t>МНР </a:t>
          </a:r>
          <a:endParaRPr lang="ru-RU" sz="1400" dirty="0"/>
        </a:p>
      </dgm:t>
    </dgm:pt>
    <dgm:pt modelId="{F3790CA9-7498-42C6-9EB8-09574D72FF63}" type="sibTrans" cxnId="{E5BF0C28-DC7D-43F9-A859-BC121AA5B484}">
      <dgm:prSet/>
      <dgm:spPr/>
      <dgm:t>
        <a:bodyPr/>
        <a:lstStyle/>
        <a:p>
          <a:endParaRPr lang="ru-RU"/>
        </a:p>
      </dgm:t>
    </dgm:pt>
    <dgm:pt modelId="{30FFD1AF-5FEE-4CC6-8814-85FC378B1CB3}" type="parTrans" cxnId="{E5BF0C28-DC7D-43F9-A859-BC121AA5B484}">
      <dgm:prSet/>
      <dgm:spPr/>
      <dgm:t>
        <a:bodyPr/>
        <a:lstStyle/>
        <a:p>
          <a:endParaRPr lang="ru-RU"/>
        </a:p>
      </dgm:t>
    </dgm:pt>
    <dgm:pt modelId="{CF70CF41-FC3C-491C-94B6-D72C226F48A0}">
      <dgm:prSet custT="1"/>
      <dgm:spPr/>
      <dgm:t>
        <a:bodyPr/>
        <a:lstStyle/>
        <a:p>
          <a:r>
            <a:rPr lang="ru-RU" sz="1400" dirty="0" smtClean="0"/>
            <a:t>Эксплуатация</a:t>
          </a:r>
          <a:endParaRPr lang="ru-RU" sz="1400" dirty="0"/>
        </a:p>
      </dgm:t>
    </dgm:pt>
    <dgm:pt modelId="{44C9BED6-9B9B-4685-A26F-B4FE0E075765}" type="sibTrans" cxnId="{98E5EE36-08D3-42A1-AD23-A675F7F1BA3D}">
      <dgm:prSet/>
      <dgm:spPr/>
      <dgm:t>
        <a:bodyPr/>
        <a:lstStyle/>
        <a:p>
          <a:endParaRPr lang="ru-RU"/>
        </a:p>
      </dgm:t>
    </dgm:pt>
    <dgm:pt modelId="{B3BDD0EE-9FBB-4531-936D-01AB744561B5}" type="parTrans" cxnId="{98E5EE36-08D3-42A1-AD23-A675F7F1BA3D}">
      <dgm:prSet/>
      <dgm:spPr/>
      <dgm:t>
        <a:bodyPr/>
        <a:lstStyle/>
        <a:p>
          <a:endParaRPr lang="ru-RU"/>
        </a:p>
      </dgm:t>
    </dgm:pt>
    <dgm:pt modelId="{69F3E74D-BCA4-4218-8941-B94A74640D99}" type="pres">
      <dgm:prSet presAssocID="{8ADF0B14-C703-4265-9659-49DB429B8DB9}" presName="Name0" presStyleCnt="0">
        <dgm:presLayoutVars>
          <dgm:dir/>
          <dgm:resizeHandles val="exact"/>
        </dgm:presLayoutVars>
      </dgm:prSet>
      <dgm:spPr/>
    </dgm:pt>
    <dgm:pt modelId="{194EEB25-A68E-419A-80B6-34F836F8E731}" type="pres">
      <dgm:prSet presAssocID="{53B9ED83-31CB-4501-9918-D814E3481383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E32F4F-2AC5-4715-A183-06750413872D}" type="pres">
      <dgm:prSet presAssocID="{A6BC2021-8183-441B-9821-B05AB0C6D15D}" presName="space" presStyleCnt="0"/>
      <dgm:spPr/>
    </dgm:pt>
    <dgm:pt modelId="{AD6648B5-10DD-422C-A913-2480F6D6BC2D}" type="pres">
      <dgm:prSet presAssocID="{A2E2536E-CB0B-4BFC-BA6E-9474A5B3E745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45DF7-3005-4F35-AF0A-EFB8554E8D3B}" type="pres">
      <dgm:prSet presAssocID="{EA3AE36C-A373-4E6F-B4D9-3F1EE77AC4B7}" presName="space" presStyleCnt="0"/>
      <dgm:spPr/>
    </dgm:pt>
    <dgm:pt modelId="{2664D0DB-19B9-4C77-9B53-398C069F88E0}" type="pres">
      <dgm:prSet presAssocID="{E87C2E87-8C3F-437A-910C-218BC0CA8F64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B0F13-7E82-4CF2-A8C3-42258AD24D25}" type="pres">
      <dgm:prSet presAssocID="{F3790CA9-7498-42C6-9EB8-09574D72FF63}" presName="space" presStyleCnt="0"/>
      <dgm:spPr/>
    </dgm:pt>
    <dgm:pt modelId="{C7A253AE-474B-4478-B29B-D503B1B79433}" type="pres">
      <dgm:prSet presAssocID="{CF70CF41-FC3C-491C-94B6-D72C226F48A0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147351-1DDC-A040-8C8E-C9CDBAD144F2}" type="presOf" srcId="{CF70CF41-FC3C-491C-94B6-D72C226F48A0}" destId="{C7A253AE-474B-4478-B29B-D503B1B79433}" srcOrd="0" destOrd="0" presId="urn:microsoft.com/office/officeart/2005/8/layout/venn3"/>
    <dgm:cxn modelId="{C3E04235-D2E8-4D27-A8BA-5E48D1CEEB62}" srcId="{8ADF0B14-C703-4265-9659-49DB429B8DB9}" destId="{A2E2536E-CB0B-4BFC-BA6E-9474A5B3E745}" srcOrd="1" destOrd="0" parTransId="{A4585933-ED12-42B6-B518-0B62EBB0CA47}" sibTransId="{EA3AE36C-A373-4E6F-B4D9-3F1EE77AC4B7}"/>
    <dgm:cxn modelId="{98E5EE36-08D3-42A1-AD23-A675F7F1BA3D}" srcId="{8ADF0B14-C703-4265-9659-49DB429B8DB9}" destId="{CF70CF41-FC3C-491C-94B6-D72C226F48A0}" srcOrd="3" destOrd="0" parTransId="{B3BDD0EE-9FBB-4531-936D-01AB744561B5}" sibTransId="{44C9BED6-9B9B-4685-A26F-B4FE0E075765}"/>
    <dgm:cxn modelId="{FAFB6DF0-F544-EF4E-88C8-5392FEF56A31}" type="presOf" srcId="{53B9ED83-31CB-4501-9918-D814E3481383}" destId="{194EEB25-A68E-419A-80B6-34F836F8E731}" srcOrd="0" destOrd="0" presId="urn:microsoft.com/office/officeart/2005/8/layout/venn3"/>
    <dgm:cxn modelId="{BDC9DE55-DAB5-4E38-BA34-015E8AB618C5}" srcId="{8ADF0B14-C703-4265-9659-49DB429B8DB9}" destId="{53B9ED83-31CB-4501-9918-D814E3481383}" srcOrd="0" destOrd="0" parTransId="{94E38410-1227-4320-ACE7-927AB42BDD1A}" sibTransId="{A6BC2021-8183-441B-9821-B05AB0C6D15D}"/>
    <dgm:cxn modelId="{96CB4074-B5C5-724B-849D-22482B13CF7F}" type="presOf" srcId="{E87C2E87-8C3F-437A-910C-218BC0CA8F64}" destId="{2664D0DB-19B9-4C77-9B53-398C069F88E0}" srcOrd="0" destOrd="0" presId="urn:microsoft.com/office/officeart/2005/8/layout/venn3"/>
    <dgm:cxn modelId="{B3A2A847-2747-6147-BE9D-F5D174B8CD1D}" type="presOf" srcId="{8ADF0B14-C703-4265-9659-49DB429B8DB9}" destId="{69F3E74D-BCA4-4218-8941-B94A74640D99}" srcOrd="0" destOrd="0" presId="urn:microsoft.com/office/officeart/2005/8/layout/venn3"/>
    <dgm:cxn modelId="{1CD754DF-B179-F34B-9F0C-867D017072A1}" type="presOf" srcId="{A2E2536E-CB0B-4BFC-BA6E-9474A5B3E745}" destId="{AD6648B5-10DD-422C-A913-2480F6D6BC2D}" srcOrd="0" destOrd="0" presId="urn:microsoft.com/office/officeart/2005/8/layout/venn3"/>
    <dgm:cxn modelId="{E5BF0C28-DC7D-43F9-A859-BC121AA5B484}" srcId="{8ADF0B14-C703-4265-9659-49DB429B8DB9}" destId="{E87C2E87-8C3F-437A-910C-218BC0CA8F64}" srcOrd="2" destOrd="0" parTransId="{30FFD1AF-5FEE-4CC6-8814-85FC378B1CB3}" sibTransId="{F3790CA9-7498-42C6-9EB8-09574D72FF63}"/>
    <dgm:cxn modelId="{830B67DC-D6D4-3E4B-BAAD-2DD4BE84A4FC}" type="presParOf" srcId="{69F3E74D-BCA4-4218-8941-B94A74640D99}" destId="{194EEB25-A68E-419A-80B6-34F836F8E731}" srcOrd="0" destOrd="0" presId="urn:microsoft.com/office/officeart/2005/8/layout/venn3"/>
    <dgm:cxn modelId="{E1103181-55C9-5947-A6C9-020986ADBE6B}" type="presParOf" srcId="{69F3E74D-BCA4-4218-8941-B94A74640D99}" destId="{88E32F4F-2AC5-4715-A183-06750413872D}" srcOrd="1" destOrd="0" presId="urn:microsoft.com/office/officeart/2005/8/layout/venn3"/>
    <dgm:cxn modelId="{F82C0666-B9BD-AF4A-B55C-0C2992F01F6B}" type="presParOf" srcId="{69F3E74D-BCA4-4218-8941-B94A74640D99}" destId="{AD6648B5-10DD-422C-A913-2480F6D6BC2D}" srcOrd="2" destOrd="0" presId="urn:microsoft.com/office/officeart/2005/8/layout/venn3"/>
    <dgm:cxn modelId="{6C3CFBAF-F877-6D49-8577-F6C82EDAFD84}" type="presParOf" srcId="{69F3E74D-BCA4-4218-8941-B94A74640D99}" destId="{37745DF7-3005-4F35-AF0A-EFB8554E8D3B}" srcOrd="3" destOrd="0" presId="urn:microsoft.com/office/officeart/2005/8/layout/venn3"/>
    <dgm:cxn modelId="{0B6A49DB-C1CC-D84B-914E-476A33664F11}" type="presParOf" srcId="{69F3E74D-BCA4-4218-8941-B94A74640D99}" destId="{2664D0DB-19B9-4C77-9B53-398C069F88E0}" srcOrd="4" destOrd="0" presId="urn:microsoft.com/office/officeart/2005/8/layout/venn3"/>
    <dgm:cxn modelId="{0B209939-F46C-6F4C-9F43-7401605B01B1}" type="presParOf" srcId="{69F3E74D-BCA4-4218-8941-B94A74640D99}" destId="{C57B0F13-7E82-4CF2-A8C3-42258AD24D25}" srcOrd="5" destOrd="0" presId="urn:microsoft.com/office/officeart/2005/8/layout/venn3"/>
    <dgm:cxn modelId="{A55C67C4-3147-7B4C-8C47-16317DB36A5C}" type="presParOf" srcId="{69F3E74D-BCA4-4218-8941-B94A74640D99}" destId="{C7A253AE-474B-4478-B29B-D503B1B79433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4EEB25-A68E-419A-80B6-34F836F8E731}">
      <dsp:nvSpPr>
        <dsp:cNvPr id="0" name=""/>
        <dsp:cNvSpPr/>
      </dsp:nvSpPr>
      <dsp:spPr>
        <a:xfrm>
          <a:off x="2489" y="105641"/>
          <a:ext cx="2497636" cy="24976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453" tIns="20320" rIns="137453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Проектирование</a:t>
          </a:r>
          <a:endParaRPr lang="ru-RU" sz="1600" kern="1200" dirty="0"/>
        </a:p>
      </dsp:txBody>
      <dsp:txXfrm>
        <a:off x="368259" y="471411"/>
        <a:ext cx="1766096" cy="1766096"/>
      </dsp:txXfrm>
    </dsp:sp>
    <dsp:sp modelId="{AD6648B5-10DD-422C-A913-2480F6D6BC2D}">
      <dsp:nvSpPr>
        <dsp:cNvPr id="0" name=""/>
        <dsp:cNvSpPr/>
      </dsp:nvSpPr>
      <dsp:spPr>
        <a:xfrm>
          <a:off x="2000598" y="105641"/>
          <a:ext cx="2497636" cy="24976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453" tIns="17780" rIns="137453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Оборудование</a:t>
          </a:r>
          <a:endParaRPr lang="ru-RU" sz="1400" kern="1200" dirty="0"/>
        </a:p>
      </dsp:txBody>
      <dsp:txXfrm>
        <a:off x="2366368" y="471411"/>
        <a:ext cx="1766096" cy="1766096"/>
      </dsp:txXfrm>
    </dsp:sp>
    <dsp:sp modelId="{2664D0DB-19B9-4C77-9B53-398C069F88E0}">
      <dsp:nvSpPr>
        <dsp:cNvPr id="0" name=""/>
        <dsp:cNvSpPr/>
      </dsp:nvSpPr>
      <dsp:spPr>
        <a:xfrm>
          <a:off x="3998708" y="105641"/>
          <a:ext cx="2497636" cy="24976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453" tIns="17780" rIns="137453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МНР </a:t>
          </a:r>
          <a:endParaRPr lang="ru-RU" sz="1400" kern="1200" dirty="0"/>
        </a:p>
      </dsp:txBody>
      <dsp:txXfrm>
        <a:off x="4364478" y="471411"/>
        <a:ext cx="1766096" cy="1766096"/>
      </dsp:txXfrm>
    </dsp:sp>
    <dsp:sp modelId="{C7A253AE-474B-4478-B29B-D503B1B79433}">
      <dsp:nvSpPr>
        <dsp:cNvPr id="0" name=""/>
        <dsp:cNvSpPr/>
      </dsp:nvSpPr>
      <dsp:spPr>
        <a:xfrm>
          <a:off x="5996817" y="105641"/>
          <a:ext cx="2497636" cy="24976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453" tIns="17780" rIns="137453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Эксплуатация</a:t>
          </a:r>
          <a:endParaRPr lang="ru-RU" sz="1400" kern="1200" dirty="0"/>
        </a:p>
      </dsp:txBody>
      <dsp:txXfrm>
        <a:off x="6362587" y="471411"/>
        <a:ext cx="1766096" cy="1766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E8741-034D-4ED4-B910-84CA965BE9A1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45FB1-6581-4F14-AA32-E713C7001D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464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6D593-5C31-4557-A7D2-006E9282A8D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901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1E471-FC65-4A20-88E3-A799E5384325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374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49526-DCB4-408A-91AD-9CADC2CC9BE8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8188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641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641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641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1E471-FC65-4A20-88E3-A799E5384325}" type="slidenum">
              <a:rPr lang="ru-RU" smtClean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374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1E471-FC65-4A20-88E3-A799E5384325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374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1E471-FC65-4A20-88E3-A799E5384325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374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1E471-FC65-4A20-88E3-A799E5384325}" type="slidenum">
              <a:rPr lang="ru-RU" smtClean="0"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374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827584" y="836713"/>
            <a:ext cx="7560840" cy="208823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4" hasCustomPrompt="1"/>
          </p:nvPr>
        </p:nvSpPr>
        <p:spPr>
          <a:xfrm>
            <a:off x="827088" y="2924175"/>
            <a:ext cx="5329237" cy="1584325"/>
          </a:xfrm>
        </p:spPr>
        <p:txBody>
          <a:bodyPr>
            <a:noAutofit/>
          </a:bodyPr>
          <a:lstStyle>
            <a:lvl1pPr marL="0" indent="0">
              <a:buNone/>
              <a:defRPr sz="1800" i="1">
                <a:solidFill>
                  <a:schemeClr val="bg1"/>
                </a:solidFill>
              </a:defRPr>
            </a:lvl1pPr>
            <a:lvl2pPr>
              <a:defRPr sz="1800" i="1">
                <a:solidFill>
                  <a:schemeClr val="bg1"/>
                </a:solidFill>
              </a:defRPr>
            </a:lvl2pPr>
            <a:lvl3pPr>
              <a:defRPr sz="1800" i="1">
                <a:solidFill>
                  <a:schemeClr val="bg1"/>
                </a:solidFill>
              </a:defRPr>
            </a:lvl3pPr>
            <a:lvl4pPr>
              <a:defRPr sz="1800" i="1">
                <a:solidFill>
                  <a:schemeClr val="bg1"/>
                </a:solidFill>
              </a:defRPr>
            </a:lvl4pPr>
            <a:lvl5pPr>
              <a:defRPr sz="18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 smtClean="0"/>
              <a:t>Автор презентации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30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395536" y="6200866"/>
            <a:ext cx="237230" cy="237230"/>
          </a:xfrm>
          <a:prstGeom prst="ellipse">
            <a:avLst/>
          </a:prstGeom>
          <a:noFill/>
          <a:ln w="22225">
            <a:solidFill>
              <a:srgbClr val="006C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0448" y="6180983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A01842C-43D1-4B5C-A4FE-95E9181AAAAA}" type="slidenum">
              <a:rPr lang="ru-RU" sz="1200" b="1" i="0" smtClean="0">
                <a:solidFill>
                  <a:srgbClr val="006C5A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ru-RU" sz="1200" b="1" i="0" dirty="0">
              <a:solidFill>
                <a:srgbClr val="006C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14152" y="1632908"/>
            <a:ext cx="7946281" cy="395633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algn="l"/>
            <a:r>
              <a:rPr lang="ru-RU" sz="2000" dirty="0">
                <a:cs typeface="Arial" panose="020B0604020202020204" pitchFamily="34" charset="0"/>
              </a:rPr>
              <a:t>Основной текст презентации</a:t>
            </a:r>
            <a:r>
              <a:rPr lang="en-US" sz="2000" dirty="0">
                <a:cs typeface="Arial" panose="020B0604020202020204" pitchFamily="34" charset="0"/>
              </a:rPr>
              <a:t>.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8346" y="482579"/>
            <a:ext cx="7942086" cy="11477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1" baseline="0">
                <a:solidFill>
                  <a:srgbClr val="006C5A"/>
                </a:solidFill>
              </a:defRPr>
            </a:lvl1pPr>
          </a:lstStyle>
          <a:p>
            <a:pPr lvl="0"/>
            <a:r>
              <a:rPr lang="ru-RU" sz="2800" b="1" dirty="0"/>
              <a:t>Название слайда.</a:t>
            </a:r>
          </a:p>
          <a:p>
            <a:pPr lvl="0"/>
            <a:r>
              <a:rPr lang="ru-RU" sz="2800" b="1" dirty="0"/>
              <a:t>Две-три строки.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15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395536" y="6200866"/>
            <a:ext cx="237230" cy="237230"/>
          </a:xfrm>
          <a:prstGeom prst="ellipse">
            <a:avLst/>
          </a:prstGeom>
          <a:noFill/>
          <a:ln w="22225">
            <a:solidFill>
              <a:srgbClr val="006C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0448" y="6180983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A01842C-43D1-4B5C-A4FE-95E9181AAAAA}" type="slidenum">
              <a:rPr lang="ru-RU" sz="1200" b="1" i="0" smtClean="0">
                <a:solidFill>
                  <a:srgbClr val="006C5A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ru-RU" sz="1200" b="1" i="0" dirty="0">
              <a:solidFill>
                <a:srgbClr val="006C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14152" y="1632908"/>
            <a:ext cx="7946281" cy="395633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algn="l"/>
            <a:r>
              <a:rPr lang="ru-RU" sz="2000" dirty="0">
                <a:cs typeface="Arial" panose="020B0604020202020204" pitchFamily="34" charset="0"/>
              </a:rPr>
              <a:t>Основной текст презентации</a:t>
            </a:r>
            <a:r>
              <a:rPr lang="en-US" sz="2000" dirty="0">
                <a:cs typeface="Arial" panose="020B0604020202020204" pitchFamily="34" charset="0"/>
              </a:rPr>
              <a:t>.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8346" y="482579"/>
            <a:ext cx="7942086" cy="11477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1" baseline="0">
                <a:solidFill>
                  <a:srgbClr val="006C5A"/>
                </a:solidFill>
              </a:defRPr>
            </a:lvl1pPr>
          </a:lstStyle>
          <a:p>
            <a:pPr lvl="0"/>
            <a:r>
              <a:rPr lang="ru-RU" sz="2800" b="1" dirty="0"/>
              <a:t>Название слайда.</a:t>
            </a:r>
          </a:p>
          <a:p>
            <a:pPr lvl="0"/>
            <a:r>
              <a:rPr lang="ru-RU" sz="2800" b="1" dirty="0"/>
              <a:t>Две-три строки.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15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395536" y="6200866"/>
            <a:ext cx="237230" cy="237230"/>
          </a:xfrm>
          <a:prstGeom prst="ellipse">
            <a:avLst/>
          </a:prstGeom>
          <a:noFill/>
          <a:ln w="22225">
            <a:solidFill>
              <a:srgbClr val="006C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0448" y="6180983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A01842C-43D1-4B5C-A4FE-95E9181AAAAA}" type="slidenum">
              <a:rPr lang="ru-RU" sz="1200" b="1" i="0" smtClean="0">
                <a:solidFill>
                  <a:srgbClr val="006C5A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ru-RU" sz="1200" b="1" i="0" dirty="0">
              <a:solidFill>
                <a:srgbClr val="006C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14152" y="1632908"/>
            <a:ext cx="7946281" cy="395633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algn="l"/>
            <a:r>
              <a:rPr lang="ru-RU" sz="2000" dirty="0">
                <a:cs typeface="Arial" panose="020B0604020202020204" pitchFamily="34" charset="0"/>
              </a:rPr>
              <a:t>Основной текст презентации</a:t>
            </a:r>
            <a:r>
              <a:rPr lang="en-US" sz="2000" dirty="0">
                <a:cs typeface="Arial" panose="020B0604020202020204" pitchFamily="34" charset="0"/>
              </a:rPr>
              <a:t>.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8346" y="482579"/>
            <a:ext cx="7942086" cy="11477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1" baseline="0">
                <a:solidFill>
                  <a:srgbClr val="006C5A"/>
                </a:solidFill>
              </a:defRPr>
            </a:lvl1pPr>
          </a:lstStyle>
          <a:p>
            <a:pPr lvl="0"/>
            <a:r>
              <a:rPr lang="ru-RU" sz="2800" b="1" dirty="0"/>
              <a:t>Название слайда.</a:t>
            </a:r>
          </a:p>
          <a:p>
            <a:pPr lvl="0"/>
            <a:r>
              <a:rPr lang="ru-RU" sz="2800" b="1" dirty="0"/>
              <a:t>Две-три строки.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744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395536" y="6200866"/>
            <a:ext cx="237230" cy="237230"/>
          </a:xfrm>
          <a:prstGeom prst="ellipse">
            <a:avLst/>
          </a:prstGeom>
          <a:noFill/>
          <a:ln w="22225">
            <a:solidFill>
              <a:srgbClr val="006C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0448" y="6180983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A01842C-43D1-4B5C-A4FE-95E9181AAAAA}" type="slidenum">
              <a:rPr lang="ru-RU" sz="1200" b="1" i="0" smtClean="0">
                <a:solidFill>
                  <a:srgbClr val="006C5A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ru-RU" sz="1200" b="1" i="0" dirty="0">
              <a:solidFill>
                <a:srgbClr val="006C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14152" y="1632908"/>
            <a:ext cx="7946281" cy="395633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algn="l"/>
            <a:r>
              <a:rPr lang="ru-RU" sz="2000" dirty="0">
                <a:cs typeface="Arial" panose="020B0604020202020204" pitchFamily="34" charset="0"/>
              </a:rPr>
              <a:t>Основной текст презентации</a:t>
            </a:r>
            <a:r>
              <a:rPr lang="en-US" sz="2000" dirty="0">
                <a:cs typeface="Arial" panose="020B0604020202020204" pitchFamily="34" charset="0"/>
              </a:rPr>
              <a:t>.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8346" y="482579"/>
            <a:ext cx="7942086" cy="11477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1" baseline="0">
                <a:solidFill>
                  <a:srgbClr val="006C5A"/>
                </a:solidFill>
              </a:defRPr>
            </a:lvl1pPr>
          </a:lstStyle>
          <a:p>
            <a:pPr lvl="0"/>
            <a:r>
              <a:rPr lang="ru-RU" sz="2800" b="1" dirty="0"/>
              <a:t>Название слайда.</a:t>
            </a:r>
          </a:p>
          <a:p>
            <a:pPr lvl="0"/>
            <a:r>
              <a:rPr lang="ru-RU" sz="2800" b="1" dirty="0"/>
              <a:t>Две-три строки.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964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395536" y="6200866"/>
            <a:ext cx="237230" cy="237230"/>
          </a:xfrm>
          <a:prstGeom prst="ellipse">
            <a:avLst/>
          </a:prstGeom>
          <a:noFill/>
          <a:ln w="22225">
            <a:solidFill>
              <a:srgbClr val="006C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0448" y="6180983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A01842C-43D1-4B5C-A4FE-95E9181AAAAA}" type="slidenum">
              <a:rPr lang="ru-RU" sz="1200" b="1" i="0" smtClean="0">
                <a:solidFill>
                  <a:srgbClr val="006C5A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ru-RU" sz="1200" b="1" i="0" dirty="0">
              <a:solidFill>
                <a:srgbClr val="006C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14152" y="1632908"/>
            <a:ext cx="7946281" cy="395633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algn="l"/>
            <a:r>
              <a:rPr lang="ru-RU" sz="2000" dirty="0">
                <a:cs typeface="Arial" panose="020B0604020202020204" pitchFamily="34" charset="0"/>
              </a:rPr>
              <a:t>Основной текст презентации</a:t>
            </a:r>
            <a:r>
              <a:rPr lang="en-US" sz="2000" dirty="0">
                <a:cs typeface="Arial" panose="020B0604020202020204" pitchFamily="34" charset="0"/>
              </a:rPr>
              <a:t>.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8346" y="482579"/>
            <a:ext cx="7942086" cy="11477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1" baseline="0">
                <a:solidFill>
                  <a:srgbClr val="006C5A"/>
                </a:solidFill>
              </a:defRPr>
            </a:lvl1pPr>
          </a:lstStyle>
          <a:p>
            <a:pPr lvl="0"/>
            <a:r>
              <a:rPr lang="ru-RU" sz="2800" b="1" dirty="0"/>
              <a:t>Название слайда.</a:t>
            </a:r>
          </a:p>
          <a:p>
            <a:pPr lvl="0"/>
            <a:r>
              <a:rPr lang="ru-RU" sz="2800" b="1" dirty="0"/>
              <a:t>Две-три строки.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908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395536" y="6200866"/>
            <a:ext cx="237230" cy="237230"/>
          </a:xfrm>
          <a:prstGeom prst="ellipse">
            <a:avLst/>
          </a:prstGeom>
          <a:noFill/>
          <a:ln w="22225">
            <a:solidFill>
              <a:srgbClr val="006C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0448" y="6180983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A01842C-43D1-4B5C-A4FE-95E9181AAAAA}" type="slidenum">
              <a:rPr lang="ru-RU" sz="1200" b="1" i="0" smtClean="0">
                <a:solidFill>
                  <a:srgbClr val="006C5A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ru-RU" sz="1200" b="1" i="0" dirty="0">
              <a:solidFill>
                <a:srgbClr val="006C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14152" y="1632908"/>
            <a:ext cx="7946281" cy="395633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algn="l"/>
            <a:r>
              <a:rPr lang="ru-RU" sz="2000" dirty="0">
                <a:cs typeface="Arial" panose="020B0604020202020204" pitchFamily="34" charset="0"/>
              </a:rPr>
              <a:t>Основной текст презентации</a:t>
            </a:r>
            <a:r>
              <a:rPr lang="en-US" sz="2000" dirty="0">
                <a:cs typeface="Arial" panose="020B0604020202020204" pitchFamily="34" charset="0"/>
              </a:rPr>
              <a:t>.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8346" y="482579"/>
            <a:ext cx="7942086" cy="11477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1" baseline="0">
                <a:solidFill>
                  <a:srgbClr val="006C5A"/>
                </a:solidFill>
              </a:defRPr>
            </a:lvl1pPr>
          </a:lstStyle>
          <a:p>
            <a:pPr lvl="0"/>
            <a:r>
              <a:rPr lang="ru-RU" sz="2800" b="1" dirty="0"/>
              <a:t>Название слайда.</a:t>
            </a:r>
          </a:p>
          <a:p>
            <a:pPr lvl="0"/>
            <a:r>
              <a:rPr lang="ru-RU" sz="2800" b="1" dirty="0"/>
              <a:t>Две-три строки.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518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395536" y="6200866"/>
            <a:ext cx="237230" cy="237230"/>
          </a:xfrm>
          <a:prstGeom prst="ellipse">
            <a:avLst/>
          </a:prstGeom>
          <a:noFill/>
          <a:ln w="22225">
            <a:solidFill>
              <a:srgbClr val="006C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0448" y="6180983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A01842C-43D1-4B5C-A4FE-95E9181AAAAA}" type="slidenum">
              <a:rPr lang="ru-RU" sz="1200" b="1" i="0" smtClean="0">
                <a:solidFill>
                  <a:srgbClr val="006C5A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ru-RU" sz="1200" b="1" i="0" dirty="0">
              <a:solidFill>
                <a:srgbClr val="006C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14152" y="1632908"/>
            <a:ext cx="7946281" cy="395633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algn="l"/>
            <a:r>
              <a:rPr lang="ru-RU" sz="2000" dirty="0">
                <a:cs typeface="Arial" panose="020B0604020202020204" pitchFamily="34" charset="0"/>
              </a:rPr>
              <a:t>Основной текст презентации</a:t>
            </a:r>
            <a:r>
              <a:rPr lang="en-US" sz="2000" dirty="0">
                <a:cs typeface="Arial" panose="020B0604020202020204" pitchFamily="34" charset="0"/>
              </a:rPr>
              <a:t>.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8346" y="482579"/>
            <a:ext cx="7942086" cy="11477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1" baseline="0">
                <a:solidFill>
                  <a:srgbClr val="006C5A"/>
                </a:solidFill>
              </a:defRPr>
            </a:lvl1pPr>
          </a:lstStyle>
          <a:p>
            <a:pPr lvl="0"/>
            <a:r>
              <a:rPr lang="ru-RU" sz="2800" b="1" dirty="0"/>
              <a:t>Название слайда.</a:t>
            </a:r>
          </a:p>
          <a:p>
            <a:pPr lvl="0"/>
            <a:r>
              <a:rPr lang="ru-RU" sz="2800" b="1" dirty="0"/>
              <a:t>Две-три строки.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518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645428" y="5703583"/>
            <a:ext cx="2088232" cy="3897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u="sng" dirty="0" smtClean="0">
                <a:cs typeface="Arial" panose="020B0604020202020204" pitchFamily="34" charset="0"/>
              </a:rPr>
              <a:t>tavrida.com</a:t>
            </a:r>
            <a:endParaRPr lang="ru-RU" sz="1400" u="sng" dirty="0"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3059832" y="1700808"/>
            <a:ext cx="4248472" cy="9931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ru-RU" sz="5400" b="1" dirty="0" smtClean="0">
                <a:solidFill>
                  <a:srgbClr val="006C5A"/>
                </a:solidFill>
                <a:cs typeface="Arial" panose="020B0604020202020204" pitchFamily="34" charset="0"/>
              </a:rPr>
              <a:t>Разработано</a:t>
            </a:r>
            <a:endParaRPr lang="ru-RU" sz="5400" u="sng" dirty="0"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2051720" y="2512690"/>
            <a:ext cx="4248472" cy="9931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ru-RU" sz="5400" b="1" dirty="0" smtClean="0">
                <a:solidFill>
                  <a:srgbClr val="006C5A"/>
                </a:solidFill>
                <a:cs typeface="Arial" panose="020B0604020202020204" pitchFamily="34" charset="0"/>
              </a:rPr>
              <a:t>и сделано</a:t>
            </a:r>
            <a:endParaRPr lang="ru-RU" sz="5400" u="sng" dirty="0"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3347864" y="3284984"/>
            <a:ext cx="4248472" cy="9931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ru-RU" sz="5400" b="1" dirty="0" smtClean="0">
                <a:solidFill>
                  <a:srgbClr val="006C5A"/>
                </a:solidFill>
                <a:cs typeface="Arial" panose="020B0604020202020204" pitchFamily="34" charset="0"/>
              </a:rPr>
              <a:t>в России</a:t>
            </a:r>
            <a:endParaRPr lang="ru-RU" sz="5400" u="sng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800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395536" y="6200866"/>
            <a:ext cx="237230" cy="237230"/>
          </a:xfrm>
          <a:prstGeom prst="ellipse">
            <a:avLst/>
          </a:prstGeom>
          <a:noFill/>
          <a:ln w="22225">
            <a:solidFill>
              <a:srgbClr val="006C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0448" y="6180983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A01842C-43D1-4B5C-A4FE-95E9181AAAAA}" type="slidenum">
              <a:rPr lang="ru-RU" sz="1200" b="1" i="0" smtClean="0">
                <a:solidFill>
                  <a:srgbClr val="006C5A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ru-RU" sz="1200" b="1" i="0" dirty="0">
              <a:solidFill>
                <a:srgbClr val="006C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14152" y="1632908"/>
            <a:ext cx="7946281" cy="395633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algn="l"/>
            <a:r>
              <a:rPr lang="ru-RU" sz="2000" dirty="0" smtClean="0">
                <a:cs typeface="Arial" panose="020B0604020202020204" pitchFamily="34" charset="0"/>
              </a:rPr>
              <a:t>Основной текст презентации</a:t>
            </a:r>
            <a:r>
              <a:rPr lang="en-US" sz="2000" dirty="0" smtClean="0">
                <a:cs typeface="Arial" panose="020B0604020202020204" pitchFamily="34" charset="0"/>
              </a:rPr>
              <a:t>.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8346" y="482579"/>
            <a:ext cx="7942086" cy="11477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1" baseline="0">
                <a:solidFill>
                  <a:srgbClr val="006C5A"/>
                </a:solidFill>
              </a:defRPr>
            </a:lvl1pPr>
          </a:lstStyle>
          <a:p>
            <a:pPr lvl="0"/>
            <a:r>
              <a:rPr lang="ru-RU" sz="2800" b="1" dirty="0" smtClean="0"/>
              <a:t>Название слайда.</a:t>
            </a:r>
          </a:p>
          <a:p>
            <a:pPr lvl="0"/>
            <a:r>
              <a:rPr lang="ru-RU" sz="2800" b="1" dirty="0" smtClean="0"/>
              <a:t>Две-три строки.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784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Текст заголовка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rPr>
              <a:t>Уровень текста 1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rPr>
              <a:t>Уровень текста 2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rPr>
              <a:t>Уровень текста 3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rPr>
              <a:t>Уровень текста 4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rPr>
              <a:t>Уровень текста 5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662666"/>
      </p:ext>
    </p:extLst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  <p:sldLayoutId id="2147483672" r:id="rId21"/>
    <p:sldLayoutId id="2147483673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3.png"/><Relationship Id="rId12" Type="http://schemas.openxmlformats.org/officeDocument/2006/relationships/image" Target="../media/image54.png"/><Relationship Id="rId13" Type="http://schemas.openxmlformats.org/officeDocument/2006/relationships/image" Target="../media/image55.jpeg"/><Relationship Id="rId14" Type="http://schemas.openxmlformats.org/officeDocument/2006/relationships/image" Target="../media/image56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jpeg"/><Relationship Id="rId7" Type="http://schemas.openxmlformats.org/officeDocument/2006/relationships/image" Target="../media/image49.png"/><Relationship Id="rId8" Type="http://schemas.openxmlformats.org/officeDocument/2006/relationships/image" Target="../media/image50.jpeg"/><Relationship Id="rId9" Type="http://schemas.openxmlformats.org/officeDocument/2006/relationships/image" Target="../media/image51.jpeg"/><Relationship Id="rId10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gif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4" Type="http://schemas.openxmlformats.org/officeDocument/2006/relationships/image" Target="../media/image65.png"/><Relationship Id="rId5" Type="http://schemas.openxmlformats.org/officeDocument/2006/relationships/hyperlink" Target="http://www.google.ru/url?sa=i&amp;rct=j&amp;q=&amp;esrc=s&amp;source=images&amp;cd=&amp;cad=rja&amp;uact=8&amp;ved=0CAcQjRw&amp;url=http://www.adastra.ru/news/transformator_podstancia/&amp;ei=DZl2Vc-7Aae_ygOh5YOIDA&amp;bvm=bv.95039771,d.bGg&amp;psig=AFQjCNGeSesDAHVBGj08VNXb4Fd-kY_xzw&amp;ust=1433920551056826" TargetMode="External"/><Relationship Id="rId6" Type="http://schemas.openxmlformats.org/officeDocument/2006/relationships/image" Target="../media/image66.jpe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4" Type="http://schemas.openxmlformats.org/officeDocument/2006/relationships/image" Target="../media/image69.jpe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6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png"/><Relationship Id="rId6" Type="http://schemas.microsoft.com/office/2007/relationships/hdphoto" Target="../media/hdphoto1.wdp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9" Type="http://schemas.openxmlformats.org/officeDocument/2006/relationships/image" Target="../media/image9.jpeg"/><Relationship Id="rId10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5.jpeg"/><Relationship Id="rId3" Type="http://schemas.openxmlformats.org/officeDocument/2006/relationships/image" Target="../media/image7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jpeg"/><Relationship Id="rId5" Type="http://schemas.openxmlformats.org/officeDocument/2006/relationships/image" Target="../media/image80.tiff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1.png"/><Relationship Id="rId3" Type="http://schemas.openxmlformats.org/officeDocument/2006/relationships/image" Target="../media/image8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3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microsoft.com/office/2007/relationships/hdphoto" Target="../media/hdphoto2.wdp"/><Relationship Id="rId5" Type="http://schemas.openxmlformats.org/officeDocument/2006/relationships/image" Target="../media/image90.jpe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jpeg"/><Relationship Id="rId5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4" Type="http://schemas.openxmlformats.org/officeDocument/2006/relationships/image" Target="../media/image96.png"/><Relationship Id="rId5" Type="http://schemas.openxmlformats.org/officeDocument/2006/relationships/image" Target="../media/image97.jpeg"/><Relationship Id="rId6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jpeg"/><Relationship Id="rId6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4" Type="http://schemas.openxmlformats.org/officeDocument/2006/relationships/image" Target="../media/image104.png"/><Relationship Id="rId5" Type="http://schemas.microsoft.com/office/2007/relationships/hdphoto" Target="../media/hdphoto3.wdp"/><Relationship Id="rId6" Type="http://schemas.openxmlformats.org/officeDocument/2006/relationships/image" Target="../media/image105.png"/><Relationship Id="rId7" Type="http://schemas.microsoft.com/office/2007/relationships/hdphoto" Target="../media/hdphoto4.wdp"/><Relationship Id="rId8" Type="http://schemas.openxmlformats.org/officeDocument/2006/relationships/image" Target="../media/image106.png"/><Relationship Id="rId9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4" Type="http://schemas.openxmlformats.org/officeDocument/2006/relationships/image" Target="../media/image108.jpeg"/><Relationship Id="rId5" Type="http://schemas.openxmlformats.org/officeDocument/2006/relationships/image" Target="../media/image109.jpeg"/><Relationship Id="rId6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png"/><Relationship Id="rId7" Type="http://schemas.openxmlformats.org/officeDocument/2006/relationships/image" Target="../media/image22.jpeg"/><Relationship Id="rId8" Type="http://schemas.openxmlformats.org/officeDocument/2006/relationships/image" Target="../media/image23.jpeg"/><Relationship Id="rId9" Type="http://schemas.openxmlformats.org/officeDocument/2006/relationships/image" Target="../media/image24.jpeg"/><Relationship Id="rId10" Type="http://schemas.openxmlformats.org/officeDocument/2006/relationships/image" Target="../media/image25.jpe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image" Target="../media/image31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6.png"/><Relationship Id="rId3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tiff"/><Relationship Id="rId6" Type="http://schemas.openxmlformats.org/officeDocument/2006/relationships/image" Target="../media/image42.tiff"/><Relationship Id="rId7" Type="http://schemas.openxmlformats.org/officeDocument/2006/relationships/image" Target="../media/image43.tiff"/><Relationship Id="rId8" Type="http://schemas.openxmlformats.org/officeDocument/2006/relationships/image" Target="../media/image44.jpe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dirty="0" smtClean="0"/>
              <a:t>Решения для построения малогабаритных подстанций с цифровым управлением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>
          <a:xfrm>
            <a:off x="827088" y="3429000"/>
            <a:ext cx="5329237" cy="1584325"/>
          </a:xfrm>
        </p:spPr>
        <p:txBody>
          <a:bodyPr/>
          <a:lstStyle/>
          <a:p>
            <a:r>
              <a:rPr lang="ru-RU" dirty="0" smtClean="0"/>
              <a:t>Станислав ПЕРВЕЕВ</a:t>
            </a:r>
          </a:p>
          <a:p>
            <a:r>
              <a:rPr lang="ru-RU" dirty="0" smtClean="0"/>
              <a:t>АО «ГК «ТАВРИДА ЭЛЕКТРИК»</a:t>
            </a:r>
          </a:p>
          <a:p>
            <a:endParaRPr lang="ru-RU" dirty="0"/>
          </a:p>
          <a:p>
            <a:r>
              <a:rPr lang="ru-RU" dirty="0" smtClean="0"/>
              <a:t>Санкт-Петербург </a:t>
            </a:r>
          </a:p>
          <a:p>
            <a:r>
              <a:rPr lang="ru-RU" dirty="0" smtClean="0"/>
              <a:t>26.04.2018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500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34"/>
          <p:cNvGrpSpPr/>
          <p:nvPr/>
        </p:nvGrpSpPr>
        <p:grpSpPr>
          <a:xfrm>
            <a:off x="5187513" y="840684"/>
            <a:ext cx="4000532" cy="1450784"/>
            <a:chOff x="-1" y="0"/>
            <a:chExt cx="4000531" cy="1450783"/>
          </a:xfrm>
        </p:grpSpPr>
        <p:grpSp>
          <p:nvGrpSpPr>
            <p:cNvPr id="3" name="Group 1431"/>
            <p:cNvGrpSpPr/>
            <p:nvPr/>
          </p:nvGrpSpPr>
          <p:grpSpPr>
            <a:xfrm>
              <a:off x="-1" y="0"/>
              <a:ext cx="4000531" cy="1165030"/>
              <a:chOff x="-1" y="0"/>
              <a:chExt cx="4000530" cy="1165030"/>
            </a:xfrm>
          </p:grpSpPr>
          <p:sp>
            <p:nvSpPr>
              <p:cNvPr id="268" name="Shape 1423"/>
              <p:cNvSpPr/>
              <p:nvPr/>
            </p:nvSpPr>
            <p:spPr>
              <a:xfrm>
                <a:off x="-1" y="142875"/>
                <a:ext cx="714382" cy="1589"/>
              </a:xfrm>
              <a:prstGeom prst="line">
                <a:avLst/>
              </a:prstGeom>
              <a:noFill/>
              <a:ln w="19050" cap="flat">
                <a:solidFill>
                  <a:srgbClr val="7030A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457200">
                  <a:defRPr sz="1200">
                    <a:uFillTx/>
                    <a:latin typeface="+mn-lt"/>
                    <a:ea typeface="+mn-ea"/>
                    <a:cs typeface="+mn-cs"/>
                    <a:sym typeface="Helvetica"/>
                  </a:defRPr>
                </a:pPr>
                <a:endParaRPr dirty="0"/>
              </a:p>
            </p:txBody>
          </p:sp>
          <p:sp>
            <p:nvSpPr>
              <p:cNvPr id="269" name="Shape 1424"/>
              <p:cNvSpPr/>
              <p:nvPr/>
            </p:nvSpPr>
            <p:spPr>
              <a:xfrm>
                <a:off x="928694" y="0"/>
                <a:ext cx="3071835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400"/>
                </a:lvl1pPr>
              </a:lstStyle>
              <a:p>
                <a:pPr lvl="0">
                  <a:defRPr sz="1800">
                    <a:uFillTx/>
                  </a:defRPr>
                </a:pPr>
                <a:r>
                  <a:rPr sz="1400" dirty="0">
                    <a:uFill>
                      <a:solidFill/>
                    </a:uFill>
                  </a:rPr>
                  <a:t>Дискретный сигнал управления</a:t>
                </a:r>
              </a:p>
            </p:txBody>
          </p:sp>
          <p:sp>
            <p:nvSpPr>
              <p:cNvPr id="270" name="Shape 1425"/>
              <p:cNvSpPr/>
              <p:nvPr/>
            </p:nvSpPr>
            <p:spPr>
              <a:xfrm>
                <a:off x="-1" y="428627"/>
                <a:ext cx="714382" cy="1590"/>
              </a:xfrm>
              <a:prstGeom prst="line">
                <a:avLst/>
              </a:prstGeom>
              <a:noFill/>
              <a:ln w="19050" cap="flat">
                <a:solidFill>
                  <a:srgbClr val="FF000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457200">
                  <a:defRPr sz="1200">
                    <a:uFillTx/>
                    <a:latin typeface="+mn-lt"/>
                    <a:ea typeface="+mn-ea"/>
                    <a:cs typeface="+mn-cs"/>
                    <a:sym typeface="Helvetica"/>
                  </a:defRPr>
                </a:pPr>
                <a:endParaRPr dirty="0"/>
              </a:p>
            </p:txBody>
          </p:sp>
          <p:sp>
            <p:nvSpPr>
              <p:cNvPr id="271" name="Shape 1426"/>
              <p:cNvSpPr/>
              <p:nvPr/>
            </p:nvSpPr>
            <p:spPr>
              <a:xfrm>
                <a:off x="928694" y="285752"/>
                <a:ext cx="3071835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400"/>
                </a:lvl1pPr>
              </a:lstStyle>
              <a:p>
                <a:pPr lvl="0">
                  <a:defRPr sz="1800">
                    <a:uFillTx/>
                  </a:defRPr>
                </a:pPr>
                <a:r>
                  <a:rPr sz="1400" dirty="0">
                    <a:uFill>
                      <a:solidFill/>
                    </a:uFill>
                  </a:rPr>
                  <a:t>Аналоговый  сигнал измерения</a:t>
                </a:r>
              </a:p>
            </p:txBody>
          </p:sp>
          <p:sp>
            <p:nvSpPr>
              <p:cNvPr id="272" name="Shape 1427"/>
              <p:cNvSpPr/>
              <p:nvPr/>
            </p:nvSpPr>
            <p:spPr>
              <a:xfrm>
                <a:off x="-1" y="714379"/>
                <a:ext cx="714382" cy="1589"/>
              </a:xfrm>
              <a:prstGeom prst="line">
                <a:avLst/>
              </a:prstGeom>
              <a:noFill/>
              <a:ln w="19050" cap="flat">
                <a:solidFill>
                  <a:srgbClr val="0070C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457200">
                  <a:defRPr sz="1200">
                    <a:uFillTx/>
                    <a:latin typeface="+mn-lt"/>
                    <a:ea typeface="+mn-ea"/>
                    <a:cs typeface="+mn-cs"/>
                    <a:sym typeface="Helvetica"/>
                  </a:defRPr>
                </a:pPr>
                <a:endParaRPr dirty="0"/>
              </a:p>
            </p:txBody>
          </p:sp>
          <p:sp>
            <p:nvSpPr>
              <p:cNvPr id="273" name="Shape 1428"/>
              <p:cNvSpPr/>
              <p:nvPr/>
            </p:nvSpPr>
            <p:spPr>
              <a:xfrm>
                <a:off x="928694" y="571504"/>
                <a:ext cx="3071835" cy="2946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400"/>
                </a:lvl1pPr>
              </a:lstStyle>
              <a:p>
                <a:pPr lvl="0">
                  <a:defRPr sz="1800">
                    <a:uFillTx/>
                  </a:defRPr>
                </a:pPr>
                <a:r>
                  <a:rPr sz="1400" dirty="0">
                    <a:uFill>
                      <a:solidFill/>
                    </a:uFill>
                  </a:rPr>
                  <a:t>Цифровой  сигнал измерения</a:t>
                </a:r>
              </a:p>
            </p:txBody>
          </p:sp>
          <p:sp>
            <p:nvSpPr>
              <p:cNvPr id="274" name="Shape 1429"/>
              <p:cNvSpPr/>
              <p:nvPr/>
            </p:nvSpPr>
            <p:spPr>
              <a:xfrm>
                <a:off x="-1" y="1000132"/>
                <a:ext cx="714382" cy="1589"/>
              </a:xfrm>
              <a:prstGeom prst="line">
                <a:avLst/>
              </a:prstGeom>
              <a:noFill/>
              <a:ln w="19050" cap="flat">
                <a:solidFill>
                  <a:srgbClr val="00B05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457200">
                  <a:defRPr sz="1200">
                    <a:uFillTx/>
                    <a:latin typeface="+mn-lt"/>
                    <a:ea typeface="+mn-ea"/>
                    <a:cs typeface="+mn-cs"/>
                    <a:sym typeface="Helvetica"/>
                  </a:defRPr>
                </a:pPr>
                <a:endParaRPr dirty="0"/>
              </a:p>
            </p:txBody>
          </p:sp>
          <p:sp>
            <p:nvSpPr>
              <p:cNvPr id="275" name="Shape 1430"/>
              <p:cNvSpPr/>
              <p:nvPr/>
            </p:nvSpPr>
            <p:spPr>
              <a:xfrm>
                <a:off x="928694" y="857255"/>
                <a:ext cx="3071835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400"/>
                </a:lvl1pPr>
              </a:lstStyle>
              <a:p>
                <a:pPr lvl="0">
                  <a:defRPr sz="1800">
                    <a:uFillTx/>
                  </a:defRPr>
                </a:pPr>
                <a:r>
                  <a:rPr sz="1400" dirty="0">
                    <a:uFill>
                      <a:solidFill/>
                    </a:uFill>
                  </a:rPr>
                  <a:t>Цифровой  сигнал </a:t>
                </a:r>
                <a:r>
                  <a:rPr lang="ru-RU" sz="1400" dirty="0" smtClean="0">
                    <a:uFill>
                      <a:solidFill/>
                    </a:uFill>
                  </a:rPr>
                  <a:t>у</a:t>
                </a:r>
                <a:r>
                  <a:rPr sz="1400" dirty="0" smtClean="0">
                    <a:uFill>
                      <a:solidFill/>
                    </a:uFill>
                  </a:rPr>
                  <a:t>правления</a:t>
                </a:r>
                <a:endParaRPr sz="1400" dirty="0">
                  <a:uFill>
                    <a:solidFill/>
                  </a:uFill>
                </a:endParaRPr>
              </a:p>
            </p:txBody>
          </p:sp>
        </p:grpSp>
        <p:sp>
          <p:nvSpPr>
            <p:cNvPr id="266" name="Shape 1432"/>
            <p:cNvSpPr/>
            <p:nvPr/>
          </p:nvSpPr>
          <p:spPr>
            <a:xfrm>
              <a:off x="-1" y="1285884"/>
              <a:ext cx="714382" cy="1589"/>
            </a:xfrm>
            <a:prstGeom prst="line">
              <a:avLst/>
            </a:prstGeom>
            <a:noFill/>
            <a:ln w="19050" cap="flat">
              <a:solidFill>
                <a:srgbClr val="FFC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uFillTx/>
                  <a:latin typeface="+mn-lt"/>
                  <a:ea typeface="+mn-ea"/>
                  <a:cs typeface="+mn-cs"/>
                  <a:sym typeface="Helvetica"/>
                </a:defRPr>
              </a:pPr>
              <a:endParaRPr dirty="0"/>
            </a:p>
          </p:txBody>
        </p:sp>
        <p:sp>
          <p:nvSpPr>
            <p:cNvPr id="267" name="Shape 1433"/>
            <p:cNvSpPr/>
            <p:nvPr/>
          </p:nvSpPr>
          <p:spPr>
            <a:xfrm>
              <a:off x="928694" y="1143008"/>
              <a:ext cx="3071835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/>
              </a:lvl1pPr>
            </a:lstStyle>
            <a:p>
              <a:pPr lvl="0">
                <a:defRPr sz="1800">
                  <a:uFillTx/>
                </a:defRPr>
              </a:pPr>
              <a:r>
                <a:rPr sz="1400" dirty="0">
                  <a:uFill>
                    <a:solidFill/>
                  </a:uFill>
                </a:rPr>
                <a:t>Цифровой  сигнал передачи данных </a:t>
              </a:r>
            </a:p>
          </p:txBody>
        </p:sp>
      </p:grp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5148" y="2470143"/>
            <a:ext cx="15049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" name="Соединительная линия уступом 59"/>
          <p:cNvCxnSpPr>
            <a:stCxn id="49" idx="1"/>
            <a:endCxn id="57" idx="0"/>
          </p:cNvCxnSpPr>
          <p:nvPr/>
        </p:nvCxnSpPr>
        <p:spPr>
          <a:xfrm rot="10800000" flipV="1">
            <a:off x="3560670" y="2932105"/>
            <a:ext cx="1464479" cy="323855"/>
          </a:xfrm>
          <a:prstGeom prst="bentConnector2">
            <a:avLst/>
          </a:prstGeom>
          <a:noFill/>
          <a:ln w="25400" cap="flat">
            <a:solidFill>
              <a:srgbClr val="FFC000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0768" y="1255697"/>
            <a:ext cx="357190" cy="88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6" name="Соединительная линия уступом 55"/>
          <p:cNvCxnSpPr>
            <a:stCxn id="105" idx="3"/>
            <a:endCxn id="52" idx="1"/>
          </p:cNvCxnSpPr>
          <p:nvPr/>
        </p:nvCxnSpPr>
        <p:spPr>
          <a:xfrm>
            <a:off x="2915341" y="1431908"/>
            <a:ext cx="1395427" cy="268336"/>
          </a:xfrm>
          <a:prstGeom prst="bentConnector3">
            <a:avLst>
              <a:gd name="adj1" fmla="val 50000"/>
            </a:avLst>
          </a:prstGeom>
          <a:noFill/>
          <a:ln w="25400" cap="flat">
            <a:solidFill>
              <a:srgbClr val="FFC000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67760" y="3255961"/>
            <a:ext cx="785818" cy="59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8" name="Группа 116"/>
          <p:cNvGrpSpPr/>
          <p:nvPr/>
        </p:nvGrpSpPr>
        <p:grpSpPr>
          <a:xfrm>
            <a:off x="310240" y="4398969"/>
            <a:ext cx="2571768" cy="1785926"/>
            <a:chOff x="357158" y="5143512"/>
            <a:chExt cx="2571768" cy="1571612"/>
          </a:xfrm>
        </p:grpSpPr>
        <p:pic>
          <p:nvPicPr>
            <p:cNvPr id="59" name="Picture 2" descr="KRY_D24P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7158" y="5286388"/>
              <a:ext cx="590112" cy="1404490"/>
            </a:xfrm>
            <a:prstGeom prst="rect">
              <a:avLst/>
            </a:prstGeom>
            <a:noFill/>
          </p:spPr>
        </p:pic>
        <p:grpSp>
          <p:nvGrpSpPr>
            <p:cNvPr id="60" name="Группа 103"/>
            <p:cNvGrpSpPr/>
            <p:nvPr/>
          </p:nvGrpSpPr>
          <p:grpSpPr>
            <a:xfrm>
              <a:off x="1071538" y="5143510"/>
              <a:ext cx="1857388" cy="1571611"/>
              <a:chOff x="2571736" y="4429132"/>
              <a:chExt cx="2786082" cy="2312901"/>
            </a:xfrm>
          </p:grpSpPr>
          <p:pic>
            <p:nvPicPr>
              <p:cNvPr id="61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357554" y="4429132"/>
                <a:ext cx="1080120" cy="8225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2" name="image4.png"/>
              <p:cNvPicPr>
                <a:picLocks noChangeAspect="1"/>
              </p:cNvPicPr>
              <p:nvPr/>
            </p:nvPicPr>
            <p:blipFill>
              <a:blip r:embed="rId7" cstate="print">
                <a:extLst/>
              </a:blip>
              <a:stretch>
                <a:fillRect/>
              </a:stretch>
            </p:blipFill>
            <p:spPr>
              <a:xfrm>
                <a:off x="3214678" y="5786454"/>
                <a:ext cx="648072" cy="560062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63" name="Picture 11" descr="https://encrypted-tbn2.gstatic.com/images?q=tbn:ANd9GcT8B_ylBuEGIGLDtWNWSEygwzq26VpM4lh2juGyhWWjBSeATOpy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929058" y="5786454"/>
                <a:ext cx="576064" cy="576065"/>
              </a:xfrm>
              <a:prstGeom prst="rect">
                <a:avLst/>
              </a:prstGeom>
              <a:noFill/>
            </p:spPr>
          </p:pic>
          <p:pic>
            <p:nvPicPr>
              <p:cNvPr id="64" name="image24.jpg" descr="enmi-4"/>
              <p:cNvPicPr/>
              <p:nvPr/>
            </p:nvPicPr>
            <p:blipFill>
              <a:blip r:embed="rId9" cstate="print">
                <a:extLst/>
              </a:blip>
              <a:stretch>
                <a:fillRect/>
              </a:stretch>
            </p:blipFill>
            <p:spPr>
              <a:xfrm>
                <a:off x="2571736" y="5786454"/>
                <a:ext cx="504056" cy="504056"/>
              </a:xfrm>
              <a:prstGeom prst="rect">
                <a:avLst/>
              </a:prstGeom>
              <a:ln w="12700">
                <a:miter lim="400000"/>
              </a:ln>
            </p:spPr>
          </p:pic>
          <p:cxnSp>
            <p:nvCxnSpPr>
              <p:cNvPr id="65" name="Соединительная линия уступом 64"/>
              <p:cNvCxnSpPr>
                <a:stCxn id="64" idx="0"/>
                <a:endCxn id="61" idx="2"/>
              </p:cNvCxnSpPr>
              <p:nvPr/>
            </p:nvCxnSpPr>
            <p:spPr>
              <a:xfrm rot="5400000" flipH="1" flipV="1">
                <a:off x="3093305" y="4982145"/>
                <a:ext cx="534769" cy="1073850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66" name="Соединительная линия уступом 65"/>
              <p:cNvCxnSpPr>
                <a:stCxn id="62" idx="0"/>
                <a:endCxn id="61" idx="2"/>
              </p:cNvCxnSpPr>
              <p:nvPr/>
            </p:nvCxnSpPr>
            <p:spPr>
              <a:xfrm rot="5400000" flipH="1" flipV="1">
                <a:off x="3450780" y="5339620"/>
                <a:ext cx="534769" cy="358900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67" name="Соединительная линия уступом 66"/>
              <p:cNvCxnSpPr>
                <a:stCxn id="63" idx="0"/>
                <a:endCxn id="61" idx="2"/>
              </p:cNvCxnSpPr>
              <p:nvPr/>
            </p:nvCxnSpPr>
            <p:spPr>
              <a:xfrm rot="16200000" flipV="1">
                <a:off x="3789968" y="5359332"/>
                <a:ext cx="534769" cy="319476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pic>
            <p:nvPicPr>
              <p:cNvPr id="68" name="Picture 13" descr="C:\Documents and Settings\aoa\Мои документы\Мои рисунки\Для базы\ЗНОЛП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500562" y="6357958"/>
                <a:ext cx="357190" cy="384075"/>
              </a:xfrm>
              <a:prstGeom prst="rect">
                <a:avLst/>
              </a:prstGeom>
              <a:noFill/>
            </p:spPr>
          </p:pic>
          <p:sp>
            <p:nvSpPr>
              <p:cNvPr id="69" name="Скругленный прямоугольник 68"/>
              <p:cNvSpPr>
                <a:spLocks noChangeAspect="1"/>
              </p:cNvSpPr>
              <p:nvPr/>
            </p:nvSpPr>
            <p:spPr>
              <a:xfrm>
                <a:off x="4929190" y="6357958"/>
                <a:ext cx="428628" cy="372720"/>
              </a:xfrm>
              <a:prstGeom prst="roundRect">
                <a:avLst/>
              </a:prstGeom>
              <a:blipFill>
                <a:blip r:embed="rId11" cstate="print"/>
                <a:stretch>
                  <a:fillRect/>
                </a:stretch>
              </a:blipFill>
              <a:effectLst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pic>
            <p:nvPicPr>
              <p:cNvPr id="70" name="Picture 5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4643438" y="5786454"/>
                <a:ext cx="500066" cy="4433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cxnSp>
            <p:nvCxnSpPr>
              <p:cNvPr id="71" name="Соединительная линия уступом 70"/>
              <p:cNvCxnSpPr>
                <a:stCxn id="70" idx="2"/>
                <a:endCxn id="68" idx="0"/>
              </p:cNvCxnSpPr>
              <p:nvPr/>
            </p:nvCxnSpPr>
            <p:spPr>
              <a:xfrm rot="5400000">
                <a:off x="4722241" y="6186728"/>
                <a:ext cx="128146" cy="214314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72" name="Соединительная линия уступом 71"/>
              <p:cNvCxnSpPr>
                <a:stCxn id="70" idx="2"/>
                <a:endCxn id="69" idx="0"/>
              </p:cNvCxnSpPr>
              <p:nvPr/>
            </p:nvCxnSpPr>
            <p:spPr>
              <a:xfrm rot="16200000" flipH="1">
                <a:off x="4954414" y="6168868"/>
                <a:ext cx="128146" cy="250033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73" name="Соединительная линия уступом 72"/>
              <p:cNvCxnSpPr>
                <a:stCxn id="70" idx="0"/>
                <a:endCxn id="61" idx="2"/>
              </p:cNvCxnSpPr>
              <p:nvPr/>
            </p:nvCxnSpPr>
            <p:spPr>
              <a:xfrm rot="16200000" flipV="1">
                <a:off x="4128159" y="5021141"/>
                <a:ext cx="534769" cy="995857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</p:grpSp>
      <p:grpSp>
        <p:nvGrpSpPr>
          <p:cNvPr id="74" name="Группа 115"/>
          <p:cNvGrpSpPr/>
          <p:nvPr/>
        </p:nvGrpSpPr>
        <p:grpSpPr>
          <a:xfrm>
            <a:off x="3453512" y="4470407"/>
            <a:ext cx="2286016" cy="1857364"/>
            <a:chOff x="3000364" y="5214950"/>
            <a:chExt cx="2286016" cy="1643050"/>
          </a:xfrm>
        </p:grpSpPr>
        <p:grpSp>
          <p:nvGrpSpPr>
            <p:cNvPr id="75" name="Группа 112"/>
            <p:cNvGrpSpPr/>
            <p:nvPr/>
          </p:nvGrpSpPr>
          <p:grpSpPr>
            <a:xfrm>
              <a:off x="3571868" y="5214952"/>
              <a:ext cx="1714513" cy="1643050"/>
              <a:chOff x="4071934" y="4286256"/>
              <a:chExt cx="2520280" cy="2571744"/>
            </a:xfrm>
          </p:grpSpPr>
          <p:pic>
            <p:nvPicPr>
              <p:cNvPr id="77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647998" y="4286256"/>
                <a:ext cx="1080120" cy="8225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" name="image4.png"/>
              <p:cNvPicPr>
                <a:picLocks noChangeAspect="1"/>
              </p:cNvPicPr>
              <p:nvPr/>
            </p:nvPicPr>
            <p:blipFill>
              <a:blip r:embed="rId7" cstate="print">
                <a:extLst/>
              </a:blip>
              <a:stretch>
                <a:fillRect/>
              </a:stretch>
            </p:blipFill>
            <p:spPr>
              <a:xfrm>
                <a:off x="5008038" y="5807536"/>
                <a:ext cx="648072" cy="560062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79" name="Picture 11" descr="https://encrypted-tbn2.gstatic.com/images?q=tbn:ANd9GcT8B_ylBuEGIGLDtWNWSEygwzq26VpM4lh2juGyhWWjBSeATOpy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016150" y="5735528"/>
                <a:ext cx="576064" cy="576065"/>
              </a:xfrm>
              <a:prstGeom prst="rect">
                <a:avLst/>
              </a:prstGeom>
              <a:noFill/>
            </p:spPr>
          </p:pic>
          <p:pic>
            <p:nvPicPr>
              <p:cNvPr id="80" name="image24.jpg" descr="enmi-4"/>
              <p:cNvPicPr/>
              <p:nvPr/>
            </p:nvPicPr>
            <p:blipFill>
              <a:blip r:embed="rId9" cstate="print">
                <a:extLst/>
              </a:blip>
              <a:stretch>
                <a:fillRect/>
              </a:stretch>
            </p:blipFill>
            <p:spPr>
              <a:xfrm>
                <a:off x="4071934" y="5807536"/>
                <a:ext cx="504056" cy="504056"/>
              </a:xfrm>
              <a:prstGeom prst="rect">
                <a:avLst/>
              </a:prstGeom>
              <a:ln w="12700">
                <a:miter lim="400000"/>
              </a:ln>
            </p:spPr>
          </p:pic>
          <p:cxnSp>
            <p:nvCxnSpPr>
              <p:cNvPr id="81" name="Соединительная линия уступом 80"/>
              <p:cNvCxnSpPr>
                <a:stCxn id="80" idx="0"/>
                <a:endCxn id="77" idx="2"/>
              </p:cNvCxnSpPr>
              <p:nvPr/>
            </p:nvCxnSpPr>
            <p:spPr>
              <a:xfrm rot="5400000" flipH="1" flipV="1">
                <a:off x="4406647" y="5026125"/>
                <a:ext cx="698727" cy="864096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82" name="Соединительная линия уступом 81"/>
              <p:cNvCxnSpPr>
                <a:stCxn id="78" idx="0"/>
                <a:endCxn id="77" idx="2"/>
              </p:cNvCxnSpPr>
              <p:nvPr/>
            </p:nvCxnSpPr>
            <p:spPr>
              <a:xfrm rot="16200000" flipV="1">
                <a:off x="4910703" y="5386165"/>
                <a:ext cx="698727" cy="144016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83" name="Соединительная линия уступом 82"/>
              <p:cNvCxnSpPr>
                <a:stCxn id="79" idx="0"/>
                <a:endCxn id="77" idx="2"/>
              </p:cNvCxnSpPr>
              <p:nvPr/>
            </p:nvCxnSpPr>
            <p:spPr>
              <a:xfrm rot="16200000" flipV="1">
                <a:off x="5432761" y="4864107"/>
                <a:ext cx="626719" cy="1116124"/>
              </a:xfrm>
              <a:prstGeom prst="bentConnector3">
                <a:avLst>
                  <a:gd name="adj1" fmla="val 4263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84" name="Скругленный прямоугольник 83"/>
              <p:cNvSpPr>
                <a:spLocks noChangeAspect="1"/>
              </p:cNvSpPr>
              <p:nvPr/>
            </p:nvSpPr>
            <p:spPr>
              <a:xfrm>
                <a:off x="5072066" y="6485280"/>
                <a:ext cx="428628" cy="372720"/>
              </a:xfrm>
              <a:prstGeom prst="roundRect">
                <a:avLst/>
              </a:prstGeom>
              <a:blipFill>
                <a:blip r:embed="rId11" cstate="print"/>
                <a:stretch>
                  <a:fillRect/>
                </a:stretch>
              </a:blipFill>
              <a:effectLst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cxnSp>
            <p:nvCxnSpPr>
              <p:cNvPr id="85" name="Соединительная линия уступом 84"/>
              <p:cNvCxnSpPr>
                <a:stCxn id="84" idx="0"/>
                <a:endCxn id="78" idx="2"/>
              </p:cNvCxnSpPr>
              <p:nvPr/>
            </p:nvCxnSpPr>
            <p:spPr>
              <a:xfrm rot="5400000" flipH="1" flipV="1">
                <a:off x="5250386" y="6403592"/>
                <a:ext cx="117682" cy="45694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pic>
          <p:nvPicPr>
            <p:cNvPr id="76" name="Picture 2" descr="KRY_D24P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00364" y="5286388"/>
              <a:ext cx="590112" cy="1404490"/>
            </a:xfrm>
            <a:prstGeom prst="rect">
              <a:avLst/>
            </a:prstGeom>
            <a:noFill/>
          </p:spPr>
        </p:pic>
      </p:grpSp>
      <p:grpSp>
        <p:nvGrpSpPr>
          <p:cNvPr id="86" name="Группа 117"/>
          <p:cNvGrpSpPr/>
          <p:nvPr/>
        </p:nvGrpSpPr>
        <p:grpSpPr>
          <a:xfrm>
            <a:off x="6525346" y="4470407"/>
            <a:ext cx="2286016" cy="1857364"/>
            <a:chOff x="3000364" y="5214950"/>
            <a:chExt cx="2286016" cy="1643050"/>
          </a:xfrm>
        </p:grpSpPr>
        <p:grpSp>
          <p:nvGrpSpPr>
            <p:cNvPr id="87" name="Группа 112"/>
            <p:cNvGrpSpPr/>
            <p:nvPr/>
          </p:nvGrpSpPr>
          <p:grpSpPr>
            <a:xfrm>
              <a:off x="3571866" y="5214954"/>
              <a:ext cx="1714513" cy="1643050"/>
              <a:chOff x="4071934" y="4286256"/>
              <a:chExt cx="2520280" cy="2571744"/>
            </a:xfrm>
          </p:grpSpPr>
          <p:pic>
            <p:nvPicPr>
              <p:cNvPr id="89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647998" y="4286256"/>
                <a:ext cx="1080120" cy="8225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0" name="image4.png"/>
              <p:cNvPicPr>
                <a:picLocks noChangeAspect="1"/>
              </p:cNvPicPr>
              <p:nvPr/>
            </p:nvPicPr>
            <p:blipFill>
              <a:blip r:embed="rId7" cstate="print">
                <a:extLst/>
              </a:blip>
              <a:stretch>
                <a:fillRect/>
              </a:stretch>
            </p:blipFill>
            <p:spPr>
              <a:xfrm>
                <a:off x="5008038" y="5807536"/>
                <a:ext cx="648072" cy="560062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91" name="Picture 11" descr="https://encrypted-tbn2.gstatic.com/images?q=tbn:ANd9GcT8B_ylBuEGIGLDtWNWSEygwzq26VpM4lh2juGyhWWjBSeATOpy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016150" y="5735528"/>
                <a:ext cx="576064" cy="576065"/>
              </a:xfrm>
              <a:prstGeom prst="rect">
                <a:avLst/>
              </a:prstGeom>
              <a:noFill/>
            </p:spPr>
          </p:pic>
          <p:pic>
            <p:nvPicPr>
              <p:cNvPr id="92" name="image24.jpg" descr="enmi-4"/>
              <p:cNvPicPr/>
              <p:nvPr/>
            </p:nvPicPr>
            <p:blipFill>
              <a:blip r:embed="rId9" cstate="print">
                <a:extLst/>
              </a:blip>
              <a:stretch>
                <a:fillRect/>
              </a:stretch>
            </p:blipFill>
            <p:spPr>
              <a:xfrm>
                <a:off x="4071934" y="5807536"/>
                <a:ext cx="504056" cy="504056"/>
              </a:xfrm>
              <a:prstGeom prst="rect">
                <a:avLst/>
              </a:prstGeom>
              <a:ln w="12700">
                <a:miter lim="400000"/>
              </a:ln>
            </p:spPr>
          </p:pic>
          <p:cxnSp>
            <p:nvCxnSpPr>
              <p:cNvPr id="93" name="Соединительная линия уступом 92"/>
              <p:cNvCxnSpPr>
                <a:stCxn id="92" idx="0"/>
                <a:endCxn id="89" idx="2"/>
              </p:cNvCxnSpPr>
              <p:nvPr/>
            </p:nvCxnSpPr>
            <p:spPr>
              <a:xfrm rot="5400000" flipH="1" flipV="1">
                <a:off x="4406647" y="5026125"/>
                <a:ext cx="698727" cy="864096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94" name="Соединительная линия уступом 93"/>
              <p:cNvCxnSpPr>
                <a:stCxn id="90" idx="0"/>
                <a:endCxn id="89" idx="2"/>
              </p:cNvCxnSpPr>
              <p:nvPr/>
            </p:nvCxnSpPr>
            <p:spPr>
              <a:xfrm rot="16200000" flipV="1">
                <a:off x="4910703" y="5386165"/>
                <a:ext cx="698727" cy="144016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95" name="Соединительная линия уступом 94"/>
              <p:cNvCxnSpPr>
                <a:stCxn id="91" idx="0"/>
                <a:endCxn id="89" idx="2"/>
              </p:cNvCxnSpPr>
              <p:nvPr/>
            </p:nvCxnSpPr>
            <p:spPr>
              <a:xfrm rot="16200000" flipV="1">
                <a:off x="5432761" y="4864107"/>
                <a:ext cx="626719" cy="1116124"/>
              </a:xfrm>
              <a:prstGeom prst="bentConnector3">
                <a:avLst>
                  <a:gd name="adj1" fmla="val 42630"/>
                </a:avLst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96" name="Скругленный прямоугольник 95"/>
              <p:cNvSpPr>
                <a:spLocks noChangeAspect="1"/>
              </p:cNvSpPr>
              <p:nvPr/>
            </p:nvSpPr>
            <p:spPr>
              <a:xfrm>
                <a:off x="5072066" y="6485280"/>
                <a:ext cx="428628" cy="372720"/>
              </a:xfrm>
              <a:prstGeom prst="roundRect">
                <a:avLst/>
              </a:prstGeom>
              <a:blipFill>
                <a:blip r:embed="rId11" cstate="print"/>
                <a:stretch>
                  <a:fillRect/>
                </a:stretch>
              </a:blipFill>
              <a:effectLst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cxnSp>
            <p:nvCxnSpPr>
              <p:cNvPr id="97" name="Соединительная линия уступом 96"/>
              <p:cNvCxnSpPr>
                <a:stCxn id="96" idx="0"/>
                <a:endCxn id="90" idx="2"/>
              </p:cNvCxnSpPr>
              <p:nvPr/>
            </p:nvCxnSpPr>
            <p:spPr>
              <a:xfrm rot="5400000" flipH="1" flipV="1">
                <a:off x="5250386" y="6403592"/>
                <a:ext cx="117682" cy="45694"/>
              </a:xfrm>
              <a:prstGeom prst="bentConnector3">
                <a:avLst>
                  <a:gd name="adj1" fmla="val 50000"/>
                </a:avLst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pic>
          <p:nvPicPr>
            <p:cNvPr id="88" name="Picture 2" descr="KRY_D24P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00364" y="5286388"/>
              <a:ext cx="590112" cy="1404490"/>
            </a:xfrm>
            <a:prstGeom prst="rect">
              <a:avLst/>
            </a:prstGeom>
            <a:noFill/>
          </p:spPr>
        </p:pic>
      </p:grpSp>
      <p:cxnSp>
        <p:nvCxnSpPr>
          <p:cNvPr id="98" name="Соединительная линия уступом 137"/>
          <p:cNvCxnSpPr>
            <a:stCxn id="61" idx="3"/>
            <a:endCxn id="77" idx="0"/>
          </p:cNvCxnSpPr>
          <p:nvPr/>
        </p:nvCxnSpPr>
        <p:spPr>
          <a:xfrm flipV="1">
            <a:off x="2268579" y="4470409"/>
            <a:ext cx="2515722" cy="246129"/>
          </a:xfrm>
          <a:prstGeom prst="bentConnector4">
            <a:avLst>
              <a:gd name="adj1" fmla="val 42698"/>
              <a:gd name="adj2" fmla="val 221904"/>
            </a:avLst>
          </a:prstGeom>
          <a:noFill/>
          <a:ln w="25400" cap="flat">
            <a:solidFill>
              <a:srgbClr val="FFC000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9" name="Соединительная линия уступом 146"/>
          <p:cNvCxnSpPr>
            <a:stCxn id="89" idx="0"/>
            <a:endCxn id="77" idx="3"/>
          </p:cNvCxnSpPr>
          <p:nvPr/>
        </p:nvCxnSpPr>
        <p:spPr>
          <a:xfrm rot="16200000" flipH="1" flipV="1">
            <a:off x="6355400" y="3266707"/>
            <a:ext cx="297029" cy="2704437"/>
          </a:xfrm>
          <a:prstGeom prst="bentConnector4">
            <a:avLst>
              <a:gd name="adj1" fmla="val -76962"/>
              <a:gd name="adj2" fmla="val 56792"/>
            </a:avLst>
          </a:prstGeom>
          <a:noFill/>
          <a:ln w="25400" cap="flat">
            <a:solidFill>
              <a:srgbClr val="FFC000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0" name="Соединительная линия уступом 99"/>
          <p:cNvCxnSpPr>
            <a:stCxn id="89" idx="3"/>
            <a:endCxn id="57" idx="3"/>
          </p:cNvCxnSpPr>
          <p:nvPr/>
        </p:nvCxnSpPr>
        <p:spPr>
          <a:xfrm flipH="1" flipV="1">
            <a:off x="3953578" y="3555177"/>
            <a:ext cx="4269950" cy="1212267"/>
          </a:xfrm>
          <a:prstGeom prst="bentConnector3">
            <a:avLst>
              <a:gd name="adj1" fmla="val -5354"/>
            </a:avLst>
          </a:prstGeom>
          <a:noFill/>
          <a:ln w="25400" cap="flat">
            <a:solidFill>
              <a:srgbClr val="FFC000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1" name="Соединительная линия уступом 100"/>
          <p:cNvCxnSpPr>
            <a:stCxn id="57" idx="1"/>
            <a:endCxn id="61" idx="1"/>
          </p:cNvCxnSpPr>
          <p:nvPr/>
        </p:nvCxnSpPr>
        <p:spPr>
          <a:xfrm rot="10800000" flipV="1">
            <a:off x="1548500" y="3555176"/>
            <a:ext cx="1619261" cy="1161361"/>
          </a:xfrm>
          <a:prstGeom prst="bentConnector3">
            <a:avLst>
              <a:gd name="adj1" fmla="val 114118"/>
            </a:avLst>
          </a:prstGeom>
          <a:noFill/>
          <a:ln w="25400" cap="flat">
            <a:solidFill>
              <a:srgbClr val="FFC000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2" name="image18.jpg" descr="Product Image LANTIME/PZF"/>
          <p:cNvPicPr/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238802" y="2613019"/>
            <a:ext cx="1561328" cy="58181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cxnSp>
        <p:nvCxnSpPr>
          <p:cNvPr id="104" name="Соединительная линия уступом 170"/>
          <p:cNvCxnSpPr>
            <a:stCxn id="102" idx="3"/>
            <a:endCxn id="57" idx="0"/>
          </p:cNvCxnSpPr>
          <p:nvPr/>
        </p:nvCxnSpPr>
        <p:spPr>
          <a:xfrm>
            <a:off x="1800130" y="2903926"/>
            <a:ext cx="1760539" cy="352035"/>
          </a:xfrm>
          <a:prstGeom prst="bentConnector2">
            <a:avLst/>
          </a:prstGeom>
          <a:noFill/>
          <a:ln w="25400" cap="flat">
            <a:solidFill>
              <a:srgbClr val="FFC000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5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39066" y="969945"/>
            <a:ext cx="6762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6" name="Соединительная линия уступом 105"/>
          <p:cNvCxnSpPr>
            <a:stCxn id="105" idx="2"/>
            <a:endCxn id="57" idx="0"/>
          </p:cNvCxnSpPr>
          <p:nvPr/>
        </p:nvCxnSpPr>
        <p:spPr>
          <a:xfrm rot="16200000" flipH="1">
            <a:off x="2387891" y="2083182"/>
            <a:ext cx="1362091" cy="983465"/>
          </a:xfrm>
          <a:prstGeom prst="bentConnector3">
            <a:avLst>
              <a:gd name="adj1" fmla="val 50000"/>
            </a:avLst>
          </a:prstGeom>
          <a:noFill/>
          <a:ln w="25400" cap="flat">
            <a:solidFill>
              <a:srgbClr val="FFC000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3" name="Прямоугольник 102"/>
          <p:cNvSpPr/>
          <p:nvPr/>
        </p:nvSpPr>
        <p:spPr>
          <a:xfrm>
            <a:off x="310240" y="138948"/>
            <a:ext cx="712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Концепция подстанции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49264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2984"/>
            <a:ext cx="6671048" cy="5063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>
            <a:extrusionClr>
              <a:srgbClr val="000000"/>
            </a:extrusionClr>
          </a:sp3d>
        </p:spPr>
      </p:pic>
      <p:sp>
        <p:nvSpPr>
          <p:cNvPr id="9" name="TextBox 8"/>
          <p:cNvSpPr txBox="1"/>
          <p:nvPr/>
        </p:nvSpPr>
        <p:spPr>
          <a:xfrm>
            <a:off x="142844" y="5500702"/>
            <a:ext cx="1296144" cy="369330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bg2">
                <a:lumMod val="40000"/>
                <a:lumOff val="60000"/>
              </a:schemeClr>
            </a:extrusion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КРУ 35 кВ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2132" y="1714488"/>
            <a:ext cx="1296144" cy="369330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bg2">
                <a:lumMod val="40000"/>
                <a:lumOff val="60000"/>
              </a:schemeClr>
            </a:extrusion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КРУ 10 кВ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8" name="Изображения для презентации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868144" y="3504856"/>
            <a:ext cx="2930028" cy="244442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Прямоугольник 10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474809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19" y="1124744"/>
            <a:ext cx="7061905" cy="515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71736" y="5590798"/>
            <a:ext cx="3168352" cy="36933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100% заводская готовность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8" name="Picture 30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2457272" cy="252028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57158" y="2000240"/>
            <a:ext cx="1296144" cy="369330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bg2">
                <a:lumMod val="40000"/>
                <a:lumOff val="60000"/>
              </a:schemeClr>
            </a:extrusion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КРУ 35 кВ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697" y="1556901"/>
            <a:ext cx="1296144" cy="369330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bg2">
                <a:lumMod val="40000"/>
                <a:lumOff val="60000"/>
              </a:schemeClr>
            </a:extrusion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КРУ </a:t>
            </a: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10</a:t>
            </a: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 кВ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500764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1161582"/>
            <a:ext cx="3168352" cy="36933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100% заводская готовность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1" name="image23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707904" y="1628800"/>
            <a:ext cx="5436096" cy="432048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hape 92"/>
          <p:cNvSpPr>
            <a:spLocks noGrp="1"/>
          </p:cNvSpPr>
          <p:nvPr>
            <p:ph type="body" idx="1"/>
          </p:nvPr>
        </p:nvSpPr>
        <p:spPr>
          <a:xfrm>
            <a:off x="107504" y="1975370"/>
            <a:ext cx="8748464" cy="41179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45956" lvl="0" indent="-245956" algn="l" defTabSz="484886">
              <a:spcBef>
                <a:spcPts val="3400"/>
              </a:spcBef>
              <a:buBlip>
                <a:blip r:embed="rId4"/>
              </a:buBlip>
              <a:defRPr sz="1800"/>
            </a:pPr>
            <a:r>
              <a:rPr sz="2100" dirty="0"/>
              <a:t>Смонтированные </a:t>
            </a:r>
            <a:r>
              <a:rPr sz="2100" dirty="0" smtClean="0"/>
              <a:t> </a:t>
            </a:r>
            <a:r>
              <a:rPr sz="2100" dirty="0"/>
              <a:t>КРУ</a:t>
            </a:r>
          </a:p>
          <a:p>
            <a:pPr marL="245956" lvl="0" indent="-245956" algn="l" defTabSz="484886">
              <a:spcBef>
                <a:spcPts val="3400"/>
              </a:spcBef>
              <a:buBlip>
                <a:blip r:embed="rId4"/>
              </a:buBlip>
              <a:defRPr sz="1800"/>
            </a:pPr>
            <a:r>
              <a:rPr lang="ru-RU" sz="1992" dirty="0" smtClean="0"/>
              <a:t>Смонтированная РЗиА</a:t>
            </a:r>
          </a:p>
          <a:p>
            <a:pPr marL="245956" indent="-245956" algn="l" defTabSz="484886">
              <a:spcBef>
                <a:spcPts val="3400"/>
              </a:spcBef>
              <a:buBlip>
                <a:blip r:embed="rId4"/>
              </a:buBlip>
              <a:defRPr sz="1800"/>
            </a:pPr>
            <a:r>
              <a:rPr lang="ru-RU" sz="1992" dirty="0" smtClean="0"/>
              <a:t>Смонтированная система СН</a:t>
            </a:r>
          </a:p>
          <a:p>
            <a:pPr marL="245956" lvl="0" indent="-245956" algn="l" defTabSz="484886">
              <a:spcBef>
                <a:spcPts val="3400"/>
              </a:spcBef>
              <a:buBlip>
                <a:blip r:embed="rId4"/>
              </a:buBlip>
              <a:defRPr sz="1800"/>
            </a:pPr>
            <a:r>
              <a:rPr sz="1992" dirty="0" smtClean="0"/>
              <a:t>Смонтированная система АСКУЭ</a:t>
            </a:r>
          </a:p>
          <a:p>
            <a:pPr marL="245956" indent="-245956" algn="l" defTabSz="484886">
              <a:spcBef>
                <a:spcPts val="3400"/>
              </a:spcBef>
              <a:buBlip>
                <a:blip r:embed="rId4"/>
              </a:buBlip>
              <a:defRPr sz="1800"/>
            </a:pPr>
            <a:r>
              <a:rPr lang="ru-RU" sz="1992" dirty="0" smtClean="0"/>
              <a:t>Смонтированная система АСУ ТП</a:t>
            </a:r>
          </a:p>
          <a:p>
            <a:pPr marL="245956" lvl="0" indent="-245956" algn="l" defTabSz="484886">
              <a:spcBef>
                <a:spcPts val="3400"/>
              </a:spcBef>
              <a:buBlip>
                <a:blip r:embed="rId4"/>
              </a:buBlip>
              <a:defRPr sz="1800"/>
            </a:pPr>
            <a:r>
              <a:rPr lang="ru-RU" sz="1992" dirty="0" smtClean="0"/>
              <a:t>Смонтированная система</a:t>
            </a:r>
            <a:r>
              <a:rPr sz="1992" dirty="0" smtClean="0"/>
              <a:t> </a:t>
            </a:r>
            <a:r>
              <a:rPr lang="ru-RU" sz="1992" dirty="0" smtClean="0"/>
              <a:t>ОПС и видеонаблюдение</a:t>
            </a:r>
            <a:endParaRPr sz="1992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469231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00"/>
          <p:cNvSpPr>
            <a:spLocks noGrp="1"/>
          </p:cNvSpPr>
          <p:nvPr>
            <p:ph type="body" idx="1"/>
          </p:nvPr>
        </p:nvSpPr>
        <p:spPr>
          <a:xfrm>
            <a:off x="4333734" y="4293096"/>
            <a:ext cx="4716016" cy="57606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lvl="0" indent="0" algn="ctr">
              <a:buNone/>
              <a:defRPr sz="1800"/>
            </a:pPr>
            <a:r>
              <a:rPr lang="ru-RU" sz="2400" dirty="0" smtClean="0"/>
              <a:t>Автоматическое управление подстанцией</a:t>
            </a:r>
          </a:p>
        </p:txBody>
      </p:sp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3175317"/>
            <a:ext cx="1714480" cy="901484"/>
          </a:xfrm>
          <a:prstGeom prst="rect">
            <a:avLst/>
          </a:prstGeom>
        </p:spPr>
      </p:pic>
      <p:pic>
        <p:nvPicPr>
          <p:cNvPr id="24" name="Picture 4" descr="K:\КРУЭЛТА\Фото КРУ и КТПМ\ТЭЛ_Урал\ПС Уньва\P10100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019637"/>
            <a:ext cx="41052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4499992" y="5412125"/>
            <a:ext cx="4320480" cy="461663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Подстанции без персонала</a:t>
            </a: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7" name="Picture 1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467909"/>
            <a:ext cx="4104000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http://www.adastra.ru/images/mnemo_lobn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5" y="960739"/>
            <a:ext cx="3449935" cy="235745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619992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00"/>
          <p:cNvSpPr>
            <a:spLocks noGrp="1"/>
          </p:cNvSpPr>
          <p:nvPr>
            <p:ph type="body" idx="1"/>
          </p:nvPr>
        </p:nvSpPr>
        <p:spPr>
          <a:xfrm>
            <a:off x="4318397" y="4246229"/>
            <a:ext cx="4716016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 algn="ctr">
              <a:buNone/>
              <a:defRPr sz="1800"/>
            </a:pPr>
            <a:r>
              <a:rPr lang="ru-RU" sz="1800" dirty="0" smtClean="0"/>
              <a:t>Диагностика оборудования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96363" y="5587254"/>
            <a:ext cx="4320480" cy="461663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</a:rPr>
              <a:t>Надежность эксплуатации</a:t>
            </a: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7" name="Picture 8" descr="химическая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1268760"/>
            <a:ext cx="4104000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Кузнецкие ферросплавы"/>
          <p:cNvPicPr>
            <a:picLocks noChangeArrowheads="1"/>
          </p:cNvPicPr>
          <p:nvPr/>
        </p:nvPicPr>
        <p:blipFill>
          <a:blip r:embed="rId3" cstate="print"/>
          <a:srcRect l="5173" t="16043"/>
          <a:stretch>
            <a:fillRect/>
          </a:stretch>
        </p:blipFill>
        <p:spPr bwMode="auto">
          <a:xfrm>
            <a:off x="120033" y="3672776"/>
            <a:ext cx="4104000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Картинки по запросу диагностика электроприво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397" y="1844824"/>
            <a:ext cx="4498446" cy="157445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882822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00"/>
          <p:cNvSpPr>
            <a:spLocks noGrp="1"/>
          </p:cNvSpPr>
          <p:nvPr>
            <p:ph type="body" idx="1"/>
          </p:nvPr>
        </p:nvSpPr>
        <p:spPr>
          <a:xfrm>
            <a:off x="4397018" y="4115981"/>
            <a:ext cx="4716016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 algn="ctr">
              <a:buNone/>
              <a:defRPr sz="1800"/>
            </a:pPr>
            <a:r>
              <a:rPr lang="ru-RU" sz="1800" dirty="0" smtClean="0"/>
              <a:t>Наблюдаемость за процессами</a:t>
            </a:r>
          </a:p>
          <a:p>
            <a:pPr marL="0" lvl="0" indent="0" algn="ctr">
              <a:buNone/>
              <a:defRPr sz="1800"/>
            </a:pPr>
            <a:r>
              <a:rPr lang="ru-RU" sz="1800" dirty="0" smtClean="0"/>
              <a:t> на подстанции</a:t>
            </a:r>
          </a:p>
        </p:txBody>
      </p:sp>
      <p:pic>
        <p:nvPicPr>
          <p:cNvPr id="24" name="Picture 4" descr="K:\КРУЭЛТА\Фото КРУ и КТПМ\ТЭЛ_Урал\ПС Уньва\P10100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46" y="1019637"/>
            <a:ext cx="41052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546" y="3467909"/>
            <a:ext cx="4104000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4541034" y="5412125"/>
            <a:ext cx="4320480" cy="461663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</a:rPr>
              <a:t>Обеспечение безопасности</a:t>
            </a: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77138" y="1163653"/>
            <a:ext cx="2590800" cy="2590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272934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00"/>
          <p:cNvSpPr>
            <a:spLocks noGrp="1"/>
          </p:cNvSpPr>
          <p:nvPr>
            <p:ph type="body" idx="1"/>
          </p:nvPr>
        </p:nvSpPr>
        <p:spPr>
          <a:xfrm>
            <a:off x="4427984" y="4509120"/>
            <a:ext cx="4716016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 algn="ctr">
              <a:buNone/>
              <a:defRPr sz="1800"/>
            </a:pPr>
            <a:r>
              <a:rPr lang="ru-RU" sz="1800" dirty="0" smtClean="0"/>
              <a:t>Протоколирование всех действий в журнале событий</a:t>
            </a:r>
          </a:p>
        </p:txBody>
      </p:sp>
      <p:pic>
        <p:nvPicPr>
          <p:cNvPr id="24" name="Picture 4" descr="K:\КРУЭЛТА\Фото КРУ и КТПМ\ТЭЛ_Урал\ПС Уньва\P10100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905" y="1002267"/>
            <a:ext cx="41052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578" y="3426936"/>
            <a:ext cx="4104000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4499992" y="5341273"/>
            <a:ext cx="4320480" cy="461663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</a:rPr>
              <a:t>Контроль операций</a:t>
            </a: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09282" y="1026377"/>
            <a:ext cx="2501900" cy="3251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331495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00"/>
          <p:cNvSpPr>
            <a:spLocks noGrp="1"/>
          </p:cNvSpPr>
          <p:nvPr>
            <p:ph type="body" idx="1"/>
          </p:nvPr>
        </p:nvSpPr>
        <p:spPr>
          <a:xfrm>
            <a:off x="4391992" y="4221088"/>
            <a:ext cx="4716016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 algn="ctr">
              <a:buNone/>
              <a:defRPr sz="1800"/>
            </a:pPr>
            <a:r>
              <a:rPr lang="ru-RU" sz="1800" dirty="0" smtClean="0"/>
              <a:t>Построение СН по принципу </a:t>
            </a:r>
          </a:p>
          <a:p>
            <a:pPr marL="0" lvl="0" indent="0" algn="ctr">
              <a:buNone/>
              <a:defRPr sz="1800"/>
            </a:pPr>
            <a:r>
              <a:rPr lang="ru-RU" sz="1800" dirty="0" smtClean="0"/>
              <a:t>«Умный дом»</a:t>
            </a:r>
          </a:p>
        </p:txBody>
      </p:sp>
      <p:pic>
        <p:nvPicPr>
          <p:cNvPr id="24" name="Picture 4" descr="K:\КРУЭЛТА\Фото КРУ и КТПМ\ТЭЛ_Урал\ПС Уньва\P10100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956" y="996083"/>
            <a:ext cx="41052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231" y="3401312"/>
            <a:ext cx="4104000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4499992" y="5325416"/>
            <a:ext cx="4320480" cy="461663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</a:rPr>
              <a:t>Энергосбережение</a:t>
            </a: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40000" y="1268760"/>
            <a:ext cx="3420000" cy="23774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936735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6.png" descr="Протокол МЭК 61850 // © Олег Дроздов | www.digitalsubstation.ru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2" y="692577"/>
            <a:ext cx="9144002" cy="264320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34" descr="http://gifanimation.ru/images/cifry/16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77623">
            <a:off x="4949608" y="1907890"/>
            <a:ext cx="629456" cy="234828"/>
          </a:xfrm>
          <a:prstGeom prst="rect">
            <a:avLst/>
          </a:prstGeom>
          <a:noFill/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081964660"/>
              </p:ext>
            </p:extLst>
          </p:nvPr>
        </p:nvGraphicFramePr>
        <p:xfrm>
          <a:off x="395536" y="3397467"/>
          <a:ext cx="8496944" cy="2708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1503980" y="5134949"/>
            <a:ext cx="288032" cy="648072"/>
          </a:xfrm>
          <a:prstGeom prst="downArrow">
            <a:avLst/>
          </a:prstGeom>
          <a:solidFill>
            <a:srgbClr val="00B050"/>
          </a:solidFill>
          <a:ln w="25400" cap="flat">
            <a:solidFill>
              <a:srgbClr val="4F81BD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0800000">
            <a:off x="3491880" y="5089655"/>
            <a:ext cx="288032" cy="648072"/>
          </a:xfrm>
          <a:prstGeom prst="downArrow">
            <a:avLst/>
          </a:prstGeom>
          <a:solidFill>
            <a:srgbClr val="FF0000"/>
          </a:solidFill>
          <a:ln w="25400" cap="flat">
            <a:solidFill>
              <a:srgbClr val="4F81BD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452617" y="5134949"/>
            <a:ext cx="288032" cy="648072"/>
          </a:xfrm>
          <a:prstGeom prst="downArrow">
            <a:avLst/>
          </a:prstGeom>
          <a:solidFill>
            <a:srgbClr val="00B050"/>
          </a:solidFill>
          <a:ln w="25400" cap="flat">
            <a:solidFill>
              <a:srgbClr val="4F81BD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7460894" y="5134949"/>
            <a:ext cx="288032" cy="648072"/>
          </a:xfrm>
          <a:prstGeom prst="downArrow">
            <a:avLst/>
          </a:prstGeom>
          <a:solidFill>
            <a:srgbClr val="00B050"/>
          </a:solidFill>
          <a:ln w="25400" cap="flat">
            <a:solidFill>
              <a:srgbClr val="4F81BD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5696" y="5296389"/>
            <a:ext cx="5760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30%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B05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1920" y="5296389"/>
            <a:ext cx="5760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20%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5229026"/>
            <a:ext cx="5760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40%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B05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48926" y="5229026"/>
            <a:ext cx="5760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rPr>
              <a:t>15%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B050"/>
              </a:solidFill>
              <a:effectLst/>
              <a:uFill>
                <a:solidFill>
                  <a:srgbClr val="000000"/>
                </a:solidFill>
              </a:u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214288"/>
            <a:ext cx="699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Подстанция с цифровым управлением</a:t>
            </a:r>
            <a:endParaRPr lang="ru-RU" sz="2400" b="1" dirty="0">
              <a:solidFill>
                <a:srgbClr val="006666"/>
              </a:solidFill>
            </a:endParaRPr>
          </a:p>
          <a:p>
            <a:endParaRPr lang="ru-RU" sz="24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56006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6584" y="1436583"/>
            <a:ext cx="2953248" cy="1200329"/>
          </a:xfrm>
          <a:prstGeom prst="rect">
            <a:avLst/>
          </a:prstGeom>
          <a:solidFill>
            <a:srgbClr val="969696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Лучшая инновационная промышленная компания 2015 </a:t>
            </a:r>
            <a:r>
              <a:rPr lang="ru-RU" b="1" dirty="0" smtClean="0">
                <a:solidFill>
                  <a:schemeClr val="bg1"/>
                </a:solidFill>
              </a:rPr>
              <a:t>года</a:t>
            </a:r>
            <a:r>
              <a:rPr lang="en-US" b="1" dirty="0" smtClean="0">
                <a:solidFill>
                  <a:schemeClr val="bg1"/>
                </a:solidFill>
              </a:rPr>
              <a:t> —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премия «ИНДУСТРИЯ»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11011" y="1769378"/>
            <a:ext cx="3331901" cy="1200329"/>
          </a:xfrm>
          <a:prstGeom prst="rect">
            <a:avLst/>
          </a:prstGeom>
          <a:solidFill>
            <a:srgbClr val="969696">
              <a:alpha val="72000"/>
            </a:srgb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Является участником  национальной технологической инициативы </a:t>
            </a:r>
            <a:r>
              <a:rPr lang="en-US" b="1" dirty="0" err="1" smtClean="0">
                <a:solidFill>
                  <a:schemeClr val="bg1"/>
                </a:solidFill>
              </a:rPr>
              <a:t>EnergyNET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2746" y="5025110"/>
            <a:ext cx="2846325" cy="646331"/>
          </a:xfrm>
          <a:prstGeom prst="rect">
            <a:avLst/>
          </a:prstGeom>
          <a:solidFill>
            <a:srgbClr val="007364">
              <a:alpha val="44000"/>
            </a:srgb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Более 3 000 сотрудников в 22 </a:t>
            </a:r>
            <a:r>
              <a:rPr lang="ru-RU" b="1" dirty="0" smtClean="0">
                <a:solidFill>
                  <a:schemeClr val="bg1"/>
                </a:solidFill>
              </a:rPr>
              <a:t>странах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11012" y="3249776"/>
            <a:ext cx="3331901" cy="1200329"/>
          </a:xfrm>
          <a:prstGeom prst="rect">
            <a:avLst/>
          </a:prstGeom>
          <a:solidFill>
            <a:srgbClr val="007364">
              <a:alpha val="56000"/>
            </a:srgb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Входит в тройку мировых производителей коммутационной техники среднего класса напряжения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780932" y="5208871"/>
            <a:ext cx="3261981" cy="646331"/>
          </a:xfrm>
          <a:prstGeom prst="rect">
            <a:avLst/>
          </a:prstGeom>
          <a:solidFill>
            <a:srgbClr val="007364">
              <a:alpha val="52000"/>
            </a:srgb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Поставки </a:t>
            </a:r>
            <a:r>
              <a:rPr lang="ru-RU" b="1" dirty="0" smtClean="0">
                <a:solidFill>
                  <a:schemeClr val="bg1"/>
                </a:solidFill>
              </a:rPr>
              <a:t>продукции более чем </a:t>
            </a:r>
            <a:r>
              <a:rPr lang="ru-RU" b="1" dirty="0">
                <a:solidFill>
                  <a:schemeClr val="bg1"/>
                </a:solidFill>
              </a:rPr>
              <a:t>в 80 </a:t>
            </a:r>
            <a:r>
              <a:rPr lang="ru-RU" b="1" dirty="0" smtClean="0">
                <a:solidFill>
                  <a:schemeClr val="bg1"/>
                </a:solidFill>
              </a:rPr>
              <a:t>стран мира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8749" y="3068960"/>
            <a:ext cx="2954317" cy="923330"/>
          </a:xfrm>
          <a:prstGeom prst="rect">
            <a:avLst/>
          </a:prstGeom>
          <a:solidFill>
            <a:srgbClr val="007364">
              <a:alpha val="52000"/>
            </a:srgb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Экспорт составляет в обороте компании порядка 40% </a:t>
            </a: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542350" y="201933"/>
            <a:ext cx="5238582" cy="6421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solidFill>
                  <a:srgbClr val="006C5A"/>
                </a:solidFill>
                <a:cs typeface="Arial" panose="020B0604020202020204" pitchFamily="34" charset="0"/>
              </a:rPr>
              <a:t>Компания. Позиции </a:t>
            </a:r>
            <a:r>
              <a:rPr lang="ru-RU" sz="2400" b="1" dirty="0">
                <a:solidFill>
                  <a:srgbClr val="006C5A"/>
                </a:solidFill>
                <a:cs typeface="Arial" panose="020B0604020202020204" pitchFamily="34" charset="0"/>
              </a:rPr>
              <a:t>на </a:t>
            </a:r>
            <a:r>
              <a:rPr lang="ru-RU" sz="2400" b="1" dirty="0" smtClean="0">
                <a:solidFill>
                  <a:srgbClr val="006C5A"/>
                </a:solidFill>
                <a:cs typeface="Arial" panose="020B0604020202020204" pitchFamily="34" charset="0"/>
              </a:rPr>
              <a:t>рынке</a:t>
            </a:r>
            <a:endParaRPr lang="ru-RU" sz="2400" b="1" dirty="0">
              <a:solidFill>
                <a:srgbClr val="006C5A"/>
              </a:solidFill>
              <a:cs typeface="Arial" panose="020B0604020202020204" pitchFamily="34" charset="0"/>
            </a:endParaRPr>
          </a:p>
        </p:txBody>
      </p:sp>
      <p:pic>
        <p:nvPicPr>
          <p:cNvPr id="1028" name="Picture 4" descr="\\DN\photo\Исторические\История\Обучение 1_экспорт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7" r="3147"/>
          <a:stretch/>
        </p:blipFill>
        <p:spPr bwMode="auto">
          <a:xfrm>
            <a:off x="2819943" y="5205529"/>
            <a:ext cx="1687154" cy="1543153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\\DN\photo\Продукция\001_ВВ_TEL\001-Проекты применения\Гвинея\IMG_30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0" b="15815"/>
          <a:stretch/>
        </p:blipFill>
        <p:spPr bwMode="auto">
          <a:xfrm>
            <a:off x="4155173" y="4270614"/>
            <a:ext cx="1696896" cy="1543747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>
            <a:off x="2657848" y="1765509"/>
            <a:ext cx="1732419" cy="1630166"/>
            <a:chOff x="6876257" y="620688"/>
            <a:chExt cx="1368152" cy="1200925"/>
          </a:xfrm>
        </p:grpSpPr>
        <p:pic>
          <p:nvPicPr>
            <p:cNvPr id="35" name="Picture 2" descr="\\DN\photo\Имиджевые фото\13. Премия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30" r="7363"/>
            <a:stretch/>
          </p:blipFill>
          <p:spPr bwMode="auto">
            <a:xfrm>
              <a:off x="6876257" y="662746"/>
              <a:ext cx="1368152" cy="1158867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6" descr="http://econom.rkomi.ru/content/image-news/26239/INDUSTRIA-logo-250_sm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7855" y="620688"/>
              <a:ext cx="730176" cy="413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/>
        </p:nvGrpSpPr>
        <p:grpSpPr>
          <a:xfrm>
            <a:off x="4109096" y="1120085"/>
            <a:ext cx="1702572" cy="1413523"/>
            <a:chOff x="6906474" y="1837919"/>
            <a:chExt cx="1307718" cy="1106449"/>
          </a:xfrm>
        </p:grpSpPr>
        <p:pic>
          <p:nvPicPr>
            <p:cNvPr id="38" name="Picture 12" descr="http://www.nb-forum.ru/userfiles/image/%D0%BF%D1%83%D1%82%D0%B8%D0%BD%20%D0%B8%20%D0%B0%D1%81%D0%B8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67"/>
            <a:stretch/>
          </p:blipFill>
          <p:spPr bwMode="auto">
            <a:xfrm>
              <a:off x="6906474" y="1837919"/>
              <a:ext cx="1307718" cy="1106449"/>
            </a:xfrm>
            <a:prstGeom prst="hexagon">
              <a:avLst/>
            </a:prstGeom>
            <a:noFill/>
            <a:ln w="158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8" descr="https://cdn.elec.ru/_fitbox/264x198/i/ec/56/ec56b409710da5e42b06a7e3e73508afa1eda1a8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53" r="26014"/>
            <a:stretch/>
          </p:blipFill>
          <p:spPr bwMode="auto">
            <a:xfrm>
              <a:off x="7212172" y="1916832"/>
              <a:ext cx="381372" cy="595489"/>
            </a:xfrm>
            <a:prstGeom prst="rect">
              <a:avLst/>
            </a:prstGeom>
            <a:noFill/>
            <a:ln w="15875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Picture 2" descr="Египетские пирамиды в Гизе, Египет Красивые места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0" t="491" r="8363" b="491"/>
          <a:stretch/>
        </p:blipFill>
        <p:spPr bwMode="auto">
          <a:xfrm>
            <a:off x="4089186" y="2632670"/>
            <a:ext cx="1722482" cy="1526009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\\DN\photo\Продукция\002_РВА_TEL\001-Проекты применения\003_Проекты остальной мир_RC05\2015_Китай_Daqing Oil Fields\IMG_1343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" t="28094" r="-928" b="15119"/>
          <a:stretch/>
        </p:blipFill>
        <p:spPr bwMode="auto">
          <a:xfrm>
            <a:off x="2616283" y="3501008"/>
            <a:ext cx="1799630" cy="1598885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98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18346" y="482579"/>
            <a:ext cx="8374134" cy="1147762"/>
          </a:xfrm>
        </p:spPr>
        <p:txBody>
          <a:bodyPr>
            <a:normAutofit/>
          </a:bodyPr>
          <a:lstStyle/>
          <a:p>
            <a:r>
              <a:rPr lang="ru-RU" sz="2400" dirty="0"/>
              <a:t>Новое строительство подстанций и центров питания 6-110кВ</a:t>
            </a:r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8640"/>
            <a:ext cx="486054" cy="3237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2.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1074221"/>
            <a:ext cx="6336704" cy="1418675"/>
          </a:xfrm>
          <a:prstGeom prst="rect">
            <a:avLst/>
          </a:prstGeom>
          <a:solidFill>
            <a:srgbClr val="00736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1166379"/>
            <a:ext cx="1394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364"/>
                </a:solidFill>
              </a:rPr>
              <a:t>Проблема заказчика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42" y="1088470"/>
            <a:ext cx="2369876" cy="140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7636" y="2447251"/>
            <a:ext cx="1836092" cy="621709"/>
          </a:xfrm>
          <a:prstGeom prst="rect">
            <a:avLst/>
          </a:prstGeom>
          <a:solidFill>
            <a:srgbClr val="006157"/>
          </a:solidFill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Малогабаритная ПС 35кВ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21" name="Picture 2" descr="C:\Users\chas\Desktop\model-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5" b="13950"/>
          <a:stretch/>
        </p:blipFill>
        <p:spPr bwMode="auto">
          <a:xfrm>
            <a:off x="-9670" y="2996952"/>
            <a:ext cx="3351231" cy="316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067944" y="1124744"/>
            <a:ext cx="4824536" cy="1237262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just"/>
            <a:r>
              <a:rPr lang="ru-RU" sz="1200" dirty="0" smtClean="0"/>
              <a:t>Строительство центров питания 6-35кВ на объектах инфраструктуры, когда необходимо разместить подстанцию на ограниченной площади в максимально короткие сроки. Решение позволяет обеспечить высокую </a:t>
            </a:r>
            <a:r>
              <a:rPr lang="ru-RU" sz="1200" dirty="0"/>
              <a:t>надежность, сокращение совокупной стоимости владения, простоту обслуживания </a:t>
            </a:r>
            <a:r>
              <a:rPr lang="ru-RU" sz="1200" dirty="0" smtClean="0"/>
              <a:t>системы энергоснабжения </a:t>
            </a:r>
            <a:r>
              <a:rPr lang="ru-RU" sz="1200" dirty="0"/>
              <a:t>и повышение безопасности. </a:t>
            </a:r>
            <a:endParaRPr lang="ru-RU" sz="105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275856" y="2852936"/>
            <a:ext cx="1849674" cy="560153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r>
              <a:rPr lang="ru-RU" sz="1400" dirty="0" smtClean="0"/>
              <a:t>Эффективность вложенных средств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292080" y="2823900"/>
            <a:ext cx="36724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&gt; 15% </a:t>
            </a:r>
            <a:r>
              <a:rPr lang="ru-RU" sz="1400" b="1" dirty="0"/>
              <a:t>сокращение стоимости </a:t>
            </a:r>
            <a:endParaRPr lang="ru-RU" sz="1400" b="1" dirty="0" smtClean="0"/>
          </a:p>
          <a:p>
            <a:r>
              <a:rPr lang="ru-RU" sz="1200" dirty="0" smtClean="0"/>
              <a:t>основного оборудования подстанции по сравнению с решениями на базе ЗРУ 35кВ.</a:t>
            </a:r>
            <a:endParaRPr lang="ru-RU" sz="12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41561" y="4777988"/>
            <a:ext cx="1804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Оптимальная компоновка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299460" y="3590726"/>
            <a:ext cx="359301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</a:pPr>
            <a:r>
              <a:rPr lang="ru-RU" sz="1400" b="1" dirty="0" smtClean="0"/>
              <a:t>На 30% сокращение стоимости СМР</a:t>
            </a:r>
          </a:p>
          <a:p>
            <a:pPr>
              <a:spcAft>
                <a:spcPts val="560"/>
              </a:spcAft>
            </a:pPr>
            <a:r>
              <a:rPr lang="ru-RU" sz="1200" dirty="0" smtClean="0"/>
              <a:t>за счет существенного уменьшения объема оборудования, металлоконструкции и материалов </a:t>
            </a:r>
            <a:r>
              <a:rPr lang="ru-RU" sz="1200" dirty="0"/>
              <a:t>ОРУ 35кВ, </a:t>
            </a:r>
            <a:r>
              <a:rPr lang="ru-RU" sz="1200" dirty="0" smtClean="0"/>
              <a:t>уменьшение </a:t>
            </a:r>
            <a:r>
              <a:rPr lang="ru-RU" sz="1200" dirty="0"/>
              <a:t>количества свай на 35</a:t>
            </a:r>
            <a:r>
              <a:rPr lang="ru-RU" sz="1200" dirty="0" smtClean="0"/>
              <a:t>%</a:t>
            </a:r>
            <a:r>
              <a:rPr lang="ru-RU" sz="1200" dirty="0"/>
              <a:t>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332186" y="4653136"/>
            <a:ext cx="35602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До 50% сокращение общей площади </a:t>
            </a:r>
            <a:endParaRPr lang="ru-RU" sz="1400" b="1" dirty="0" smtClean="0"/>
          </a:p>
          <a:p>
            <a:r>
              <a:rPr lang="ru-RU" sz="1200" dirty="0" smtClean="0"/>
              <a:t>строительства </a:t>
            </a:r>
            <a:r>
              <a:rPr lang="ru-RU" sz="1200" dirty="0"/>
              <a:t>подстанции по сравнению с </a:t>
            </a:r>
            <a:r>
              <a:rPr lang="ru-RU" sz="1200" dirty="0" smtClean="0"/>
              <a:t>решениями</a:t>
            </a:r>
            <a:r>
              <a:rPr lang="en-US" sz="1200" dirty="0" smtClean="0"/>
              <a:t> </a:t>
            </a:r>
            <a:r>
              <a:rPr lang="ru-RU" sz="1200" dirty="0" smtClean="0"/>
              <a:t>на блоках высокой заводской готовности .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341561" y="3745457"/>
            <a:ext cx="18049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Сокращение</a:t>
            </a:r>
            <a:r>
              <a:rPr lang="en-US" sz="1400" dirty="0" smtClean="0"/>
              <a:t> </a:t>
            </a:r>
            <a:r>
              <a:rPr lang="ru-RU" sz="1400" dirty="0" smtClean="0"/>
              <a:t>стоимости реализации проекта</a:t>
            </a:r>
            <a:endParaRPr lang="ru-RU" sz="1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292080" y="5661248"/>
            <a:ext cx="3600399" cy="744819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200" dirty="0"/>
              <a:t>Н</a:t>
            </a:r>
            <a:r>
              <a:rPr lang="ru-RU" sz="1200" dirty="0" smtClean="0"/>
              <a:t>а </a:t>
            </a:r>
            <a:r>
              <a:rPr lang="ru-RU" sz="1200" dirty="0"/>
              <a:t>объект приходит полностью </a:t>
            </a:r>
            <a:r>
              <a:rPr lang="ru-RU" sz="1400" b="1" dirty="0"/>
              <a:t>настроенное и протестированное </a:t>
            </a:r>
            <a:r>
              <a:rPr lang="ru-RU" sz="1400" b="1" dirty="0" smtClean="0"/>
              <a:t> решение </a:t>
            </a:r>
            <a:r>
              <a:rPr lang="ru-RU" sz="1200" dirty="0" smtClean="0"/>
              <a:t>под </a:t>
            </a:r>
            <a:r>
              <a:rPr lang="ru-RU" sz="1200" dirty="0"/>
              <a:t>конкретные виды </a:t>
            </a:r>
            <a:r>
              <a:rPr lang="ru-RU" sz="1200" dirty="0" smtClean="0"/>
              <a:t>аварий.</a:t>
            </a:r>
            <a:endParaRPr lang="ru-RU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3341561" y="5642664"/>
            <a:ext cx="1497155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/>
            </a:lvl1pPr>
          </a:lstStyle>
          <a:p>
            <a:r>
              <a:rPr lang="ru-RU" sz="1400" dirty="0" smtClean="0"/>
              <a:t>Инжиниринг по технологии</a:t>
            </a:r>
            <a:endParaRPr lang="en-US" sz="1400" dirty="0" smtClean="0"/>
          </a:p>
          <a:p>
            <a:r>
              <a:rPr lang="ru-RU" sz="1400" dirty="0" err="1" smtClean="0"/>
              <a:t>Plug</a:t>
            </a:r>
            <a:r>
              <a:rPr lang="ru-RU" sz="1400" dirty="0" smtClean="0"/>
              <a:t>-n-</a:t>
            </a:r>
            <a:r>
              <a:rPr lang="ru-RU" sz="1400" dirty="0" err="1" smtClean="0"/>
              <a:t>Play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20939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Технологические преимущества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05687" y="4137719"/>
            <a:ext cx="1869849" cy="1561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/>
              <a:t>Одностоечные </a:t>
            </a:r>
            <a:r>
              <a:rPr lang="ru-RU" sz="1050" b="1" dirty="0"/>
              <a:t>монтажные </a:t>
            </a:r>
            <a:r>
              <a:rPr lang="ru-RU" sz="1050" b="1" dirty="0" smtClean="0"/>
              <a:t>комплекты</a:t>
            </a:r>
          </a:p>
          <a:p>
            <a:endParaRPr lang="ru-RU" sz="1050" b="1" dirty="0" smtClean="0"/>
          </a:p>
          <a:p>
            <a:r>
              <a:rPr lang="ru-RU" sz="1400" b="1" dirty="0" smtClean="0"/>
              <a:t> </a:t>
            </a:r>
            <a:r>
              <a:rPr lang="ru-RU" sz="1000" dirty="0" smtClean="0"/>
              <a:t>Установка SMART35</a:t>
            </a:r>
            <a:r>
              <a:rPr lang="en-US" sz="1000" dirty="0"/>
              <a:t> </a:t>
            </a:r>
            <a:r>
              <a:rPr lang="ru-RU" sz="1000" dirty="0" smtClean="0"/>
              <a:t>выполнена на одной стойке опоры, позволяющей обеспечить максимально компактную компоновку ОРУ 35кВ.</a:t>
            </a:r>
            <a:endParaRPr lang="ru-RU" sz="1000" dirty="0"/>
          </a:p>
        </p:txBody>
      </p:sp>
      <p:pic>
        <p:nvPicPr>
          <p:cNvPr id="6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690264" y="3888477"/>
            <a:ext cx="1114997" cy="2406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8" descr="\\DN\photo\Продукция\008_Продукция ВЕКТОР\Untitled-1 cop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91432"/>
            <a:ext cx="1025464" cy="179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942195" y="1661884"/>
            <a:ext cx="183587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/>
              <a:t>КРУ </a:t>
            </a:r>
            <a:r>
              <a:rPr lang="en-US" sz="1050" b="1" dirty="0" smtClean="0"/>
              <a:t>D12P </a:t>
            </a:r>
            <a:endParaRPr lang="ru-RU" sz="1050" b="1" dirty="0" smtClean="0"/>
          </a:p>
          <a:p>
            <a:endParaRPr lang="ru-RU" sz="1400" b="1" dirty="0" smtClean="0"/>
          </a:p>
          <a:p>
            <a:r>
              <a:rPr lang="ru-RU" sz="1000" dirty="0" smtClean="0"/>
              <a:t>Полнофункциональная ячейка КРУ собственного </a:t>
            </a:r>
            <a:r>
              <a:rPr lang="ru-RU" sz="1000" dirty="0"/>
              <a:t>производства </a:t>
            </a:r>
            <a:r>
              <a:rPr lang="ru-RU" sz="1000" dirty="0" smtClean="0"/>
              <a:t> в модульных зданиях </a:t>
            </a:r>
            <a:r>
              <a:rPr lang="en-US" sz="1000" dirty="0" smtClean="0"/>
              <a:t>SKP</a:t>
            </a:r>
            <a:r>
              <a:rPr lang="ru-RU" sz="1000" dirty="0" smtClean="0"/>
              <a:t>.</a:t>
            </a:r>
            <a:endParaRPr lang="ru-RU" sz="1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05687" y="1491432"/>
            <a:ext cx="19077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/>
              <a:t>Реклоузер </a:t>
            </a:r>
            <a:r>
              <a:rPr lang="en-US" sz="1000" b="1" dirty="0" smtClean="0"/>
              <a:t> SMART35</a:t>
            </a:r>
            <a:endParaRPr lang="ru-RU" sz="1000" b="1" dirty="0" smtClean="0"/>
          </a:p>
          <a:p>
            <a:endParaRPr lang="ru-RU" sz="1000" b="1" dirty="0"/>
          </a:p>
          <a:p>
            <a:r>
              <a:rPr lang="ru-RU" sz="1000" dirty="0"/>
              <a:t>Уникальные массогабаритные показатели коммутационного модуля -  </a:t>
            </a:r>
            <a:r>
              <a:rPr lang="ru-RU" sz="1000" dirty="0" smtClean="0"/>
              <a:t>86</a:t>
            </a:r>
            <a:r>
              <a:rPr lang="en-US" sz="1000" dirty="0" smtClean="0"/>
              <a:t> </a:t>
            </a:r>
            <a:r>
              <a:rPr lang="ru-RU" sz="1000" dirty="0" smtClean="0"/>
              <a:t>кг</a:t>
            </a:r>
            <a:r>
              <a:rPr lang="ru-RU" sz="1000" dirty="0"/>
              <a:t>. </a:t>
            </a:r>
          </a:p>
          <a:p>
            <a:r>
              <a:rPr lang="ru-RU" sz="1000" dirty="0"/>
              <a:t>Специально разработанная система внешней твердой изоляции из кремнийорганических материалов. </a:t>
            </a:r>
            <a:endParaRPr lang="ru-RU" sz="900" dirty="0"/>
          </a:p>
        </p:txBody>
      </p:sp>
      <p:pic>
        <p:nvPicPr>
          <p:cNvPr id="11" name="Picture 9" descr="\\DN\photo\Продукция\003_SMART35\shot-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4"/>
          <a:stretch/>
        </p:blipFill>
        <p:spPr bwMode="auto">
          <a:xfrm>
            <a:off x="395536" y="1491432"/>
            <a:ext cx="1702546" cy="143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942195" y="3888477"/>
            <a:ext cx="14874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/>
              <a:t>Электротехнический контейнер серии </a:t>
            </a:r>
            <a:r>
              <a:rPr lang="en-US" sz="1050" b="1" dirty="0" smtClean="0"/>
              <a:t>SKP</a:t>
            </a:r>
            <a:endParaRPr lang="ru-RU" sz="1050" b="1" dirty="0" smtClean="0"/>
          </a:p>
          <a:p>
            <a:endParaRPr lang="ru-RU" sz="1400" b="1" dirty="0" smtClean="0"/>
          </a:p>
          <a:p>
            <a:r>
              <a:rPr lang="ru-RU" sz="1000" dirty="0" smtClean="0"/>
              <a:t>ЗРУ 6кВ выполнено в модульном здании серии </a:t>
            </a:r>
            <a:r>
              <a:rPr lang="en-US" sz="1000" dirty="0" smtClean="0"/>
              <a:t>SKP</a:t>
            </a:r>
            <a:r>
              <a:rPr lang="ru-RU" sz="1000" dirty="0" smtClean="0"/>
              <a:t>.</a:t>
            </a:r>
            <a:endParaRPr lang="ru-RU" sz="1000" dirty="0"/>
          </a:p>
        </p:txBody>
      </p:sp>
      <p:pic>
        <p:nvPicPr>
          <p:cNvPr id="15" name="Picture 2" descr="\\DN\photo\Продукция\011_Решения_для_энергетики_Каталог\6.3. Малогабаритные подстанции 35 6-10 кВ на базе реклоузеров SMART35\2. Продукт и Компоненты (Фото, векторные файлы продукта и компонентов)\SKP в разрезе модель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608" y="4137719"/>
            <a:ext cx="2697587" cy="190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821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18346" y="625054"/>
            <a:ext cx="8374134" cy="1147762"/>
          </a:xfrm>
        </p:spPr>
        <p:txBody>
          <a:bodyPr>
            <a:normAutofit/>
          </a:bodyPr>
          <a:lstStyle/>
          <a:p>
            <a:r>
              <a:rPr lang="ru-RU" sz="2400" dirty="0"/>
              <a:t>Новое строительство подстанций и центров питания 6-110кВ</a:t>
            </a:r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522" y="224916"/>
            <a:ext cx="486054" cy="3237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2.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55776" y="1124744"/>
            <a:ext cx="6408712" cy="1465500"/>
          </a:xfrm>
          <a:prstGeom prst="rect">
            <a:avLst/>
          </a:prstGeom>
          <a:solidFill>
            <a:srgbClr val="00736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211960" y="1188103"/>
            <a:ext cx="4752528" cy="1314206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just" defTabSz="1340942">
              <a:spcAft>
                <a:spcPts val="600"/>
              </a:spcAft>
              <a:defRPr/>
            </a:pPr>
            <a:r>
              <a:rPr lang="ru-RU" sz="1200" dirty="0" smtClean="0"/>
              <a:t>Необходимость оперативной реконструкции или создания нового </a:t>
            </a:r>
            <a:r>
              <a:rPr lang="ru-RU" sz="1200" dirty="0"/>
              <a:t>распределительного пункта </a:t>
            </a:r>
            <a:r>
              <a:rPr lang="ru-RU" sz="1200" dirty="0" smtClean="0"/>
              <a:t>с возможностью расширения.  </a:t>
            </a:r>
            <a:endParaRPr lang="ru-RU" sz="1200" dirty="0"/>
          </a:p>
          <a:p>
            <a:pPr algn="just" defTabSz="1340942">
              <a:spcAft>
                <a:spcPts val="600"/>
              </a:spcAft>
              <a:defRPr/>
            </a:pPr>
            <a:r>
              <a:rPr lang="ru-RU" sz="1200" dirty="0"/>
              <a:t>Работы необходимо </a:t>
            </a:r>
            <a:r>
              <a:rPr lang="ru-RU" sz="1200" dirty="0" smtClean="0"/>
              <a:t>выполнять </a:t>
            </a:r>
            <a:r>
              <a:rPr lang="ru-RU" sz="1200" dirty="0"/>
              <a:t>с сохранением электроснабжения существующего </a:t>
            </a:r>
            <a:r>
              <a:rPr lang="ru-RU" sz="1200" dirty="0" smtClean="0"/>
              <a:t>потребителя.</a:t>
            </a:r>
            <a:r>
              <a:rPr lang="en-US" sz="1200" dirty="0" smtClean="0"/>
              <a:t> </a:t>
            </a:r>
            <a:r>
              <a:rPr lang="ru-RU" sz="1200" dirty="0"/>
              <a:t>Решения с использованием импортной продукции, </a:t>
            </a:r>
            <a:r>
              <a:rPr lang="ru-RU" sz="1200" dirty="0" smtClean="0"/>
              <a:t>позволяющие решить </a:t>
            </a:r>
            <a:r>
              <a:rPr lang="ru-RU" sz="1200" dirty="0"/>
              <a:t>задачу, </a:t>
            </a:r>
            <a:r>
              <a:rPr lang="ru-RU" sz="1200" dirty="0" smtClean="0"/>
              <a:t>экономически менее эффективны.</a:t>
            </a:r>
            <a:endParaRPr lang="ru-RU" sz="1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699792" y="1270501"/>
            <a:ext cx="1354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364"/>
                </a:solidFill>
              </a:rPr>
              <a:t>Проблема заказчика</a:t>
            </a:r>
          </a:p>
        </p:txBody>
      </p:sp>
      <p:pic>
        <p:nvPicPr>
          <p:cNvPr id="35" name="Picture 2" descr="\\DN\photo\Продукция\011_Решения_для_энергетики_Каталог\5.4. Малогабаритные цифровые распределительные устройства на базе КРУ Etalon\2. Продукт и Компоненты (Фото, векторные файлы продукта и компонентов)\v02b-021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44" r="39128"/>
          <a:stretch/>
        </p:blipFill>
        <p:spPr bwMode="auto">
          <a:xfrm>
            <a:off x="899592" y="2912764"/>
            <a:ext cx="1512168" cy="384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\\DN\photo\Продукция\011_Решения_для_энергетики_Каталог\5.4. Малогабаритные цифровые распределительные устройства на базе КРУ Etalon\1. Решение (фото, вектор для разворота РЕШЕНИЕ)\DSC_78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1"/>
          <a:stretch/>
        </p:blipFill>
        <p:spPr bwMode="auto">
          <a:xfrm>
            <a:off x="395536" y="1099405"/>
            <a:ext cx="2089950" cy="150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494547" y="2564904"/>
            <a:ext cx="1564824" cy="375487"/>
          </a:xfrm>
          <a:prstGeom prst="rect">
            <a:avLst/>
          </a:prstGeom>
          <a:solidFill>
            <a:srgbClr val="006157"/>
          </a:solidFill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КРУ </a:t>
            </a:r>
            <a:r>
              <a:rPr lang="en-US" sz="1600" b="1" dirty="0" smtClean="0">
                <a:solidFill>
                  <a:schemeClr val="bg1"/>
                </a:solidFill>
              </a:rPr>
              <a:t>ETALON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770556" y="2977788"/>
            <a:ext cx="1804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Эффективность вложенных средств</a:t>
            </a:r>
            <a:endParaRPr lang="ru-RU" sz="14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585378" y="2869331"/>
            <a:ext cx="445111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КРУ по цене ячеек </a:t>
            </a:r>
            <a:r>
              <a:rPr lang="ru-RU" sz="1400" b="1" dirty="0"/>
              <a:t>КСО </a:t>
            </a:r>
            <a:endParaRPr lang="ru-RU" sz="1400" b="1" dirty="0" smtClean="0"/>
          </a:p>
          <a:p>
            <a:pPr algn="just"/>
            <a:r>
              <a:rPr lang="ru-RU" sz="1200" dirty="0" smtClean="0"/>
              <a:t>шкафы включают в себя 4 изолированных отсека,</a:t>
            </a:r>
            <a:r>
              <a:rPr lang="en-US" sz="1200" dirty="0" smtClean="0"/>
              <a:t> </a:t>
            </a:r>
            <a:r>
              <a:rPr lang="ru-RU" sz="1200" dirty="0" smtClean="0"/>
              <a:t>силовой выключатель, встроенную измерительную систему, цифровой </a:t>
            </a:r>
            <a:r>
              <a:rPr lang="ru-RU" sz="1200" dirty="0"/>
              <a:t>комплекс </a:t>
            </a:r>
            <a:r>
              <a:rPr lang="ru-RU" sz="1200" dirty="0" err="1" smtClean="0"/>
              <a:t>РЗиА</a:t>
            </a:r>
            <a:r>
              <a:rPr lang="ru-RU" sz="1200" dirty="0" smtClean="0"/>
              <a:t>, в том числе быстродействующую </a:t>
            </a:r>
            <a:r>
              <a:rPr lang="ru-RU" sz="1200" dirty="0"/>
              <a:t>дуговую </a:t>
            </a:r>
            <a:r>
              <a:rPr lang="ru-RU" sz="1200" dirty="0" smtClean="0"/>
              <a:t>защиту.</a:t>
            </a:r>
            <a:endParaRPr lang="ru-RU" sz="12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2800461" y="4008109"/>
            <a:ext cx="1804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Сокращение сроков реализации проекта</a:t>
            </a:r>
            <a:endParaRPr lang="ru-RU" sz="14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540641" y="3919930"/>
            <a:ext cx="4495853" cy="1114151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400" b="1" dirty="0"/>
              <a:t>менее </a:t>
            </a:r>
            <a:r>
              <a:rPr lang="en-US" sz="1400" b="1" dirty="0"/>
              <a:t>2</a:t>
            </a:r>
            <a:r>
              <a:rPr lang="ru-RU" sz="1400" b="1" dirty="0"/>
              <a:t> недель</a:t>
            </a:r>
            <a:r>
              <a:rPr lang="ru-RU" sz="1400" dirty="0"/>
              <a:t> </a:t>
            </a:r>
            <a:r>
              <a:rPr lang="ru-RU" sz="1400" dirty="0" smtClean="0"/>
              <a:t>- </a:t>
            </a:r>
            <a:r>
              <a:rPr lang="ru-RU" sz="1400" b="1" dirty="0" smtClean="0"/>
              <a:t>срок изготовления заказа на производстве </a:t>
            </a:r>
            <a:r>
              <a:rPr lang="ru-RU" sz="1200" dirty="0" smtClean="0"/>
              <a:t>благодаря унификации и организации складских запасов комплектующих, применения защищенного промышленного радиоканала вместо проводных </a:t>
            </a:r>
            <a:r>
              <a:rPr lang="ru-RU" sz="1200" dirty="0"/>
              <a:t>межфидерных </a:t>
            </a:r>
            <a:r>
              <a:rPr lang="ru-RU" sz="1200" dirty="0" smtClean="0"/>
              <a:t>связей, полное</a:t>
            </a:r>
            <a:r>
              <a:rPr lang="ru-RU" sz="1200" dirty="0"/>
              <a:t> заводское </a:t>
            </a:r>
            <a:r>
              <a:rPr lang="ru-RU" sz="1200" dirty="0" smtClean="0"/>
              <a:t>функциональное тестирование.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843808" y="4977413"/>
            <a:ext cx="14179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Рекордная </a:t>
            </a:r>
          </a:p>
          <a:p>
            <a:r>
              <a:rPr lang="ru-RU" sz="1400" dirty="0" smtClean="0"/>
              <a:t>компактность</a:t>
            </a:r>
            <a:endParaRPr lang="ru-RU" sz="14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520484" y="6180634"/>
            <a:ext cx="4444004" cy="34471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400" b="1" dirty="0" smtClean="0"/>
              <a:t>гарантия </a:t>
            </a:r>
            <a:r>
              <a:rPr lang="ru-RU" sz="1400" b="1" dirty="0"/>
              <a:t>на КРУ </a:t>
            </a:r>
            <a:r>
              <a:rPr lang="en-US" sz="1400" b="1" dirty="0"/>
              <a:t>Etalon </a:t>
            </a:r>
            <a:r>
              <a:rPr lang="ru-RU" sz="1400" b="1" dirty="0"/>
              <a:t>5 </a:t>
            </a:r>
            <a:r>
              <a:rPr lang="ru-RU" sz="1400" b="1" dirty="0" smtClean="0"/>
              <a:t>лет.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4520566" y="5000630"/>
            <a:ext cx="4443921" cy="108337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just"/>
            <a:r>
              <a:rPr lang="ru-RU" sz="1400" b="1" dirty="0" smtClean="0"/>
              <a:t>Уникальные массогабаритные показатели</a:t>
            </a:r>
            <a:r>
              <a:rPr lang="ru-RU" sz="1400" dirty="0" smtClean="0"/>
              <a:t> </a:t>
            </a:r>
            <a:r>
              <a:rPr lang="ru-RU" sz="1200" dirty="0" smtClean="0"/>
              <a:t>КРУ </a:t>
            </a:r>
            <a:r>
              <a:rPr lang="en-US" sz="1200" dirty="0" smtClean="0"/>
              <a:t>Etalon </a:t>
            </a:r>
            <a:r>
              <a:rPr lang="ru-RU" sz="1200" dirty="0" smtClean="0"/>
              <a:t>позволяют</a:t>
            </a:r>
            <a:r>
              <a:rPr lang="ru-RU" sz="1200" b="1" dirty="0" smtClean="0"/>
              <a:t> </a:t>
            </a:r>
            <a:r>
              <a:rPr lang="ru-RU" sz="1200" dirty="0" smtClean="0"/>
              <a:t>снизить стоимость логистики, сократить площадь строительства РУ или ПС, а также предоставить возможность расширения существующего РУ без увеличения площади всей подстанции.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843808" y="6074132"/>
            <a:ext cx="20630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Непревзойденная</a:t>
            </a:r>
          </a:p>
          <a:p>
            <a:r>
              <a:rPr lang="ru-RU" sz="1400" dirty="0"/>
              <a:t>н</a:t>
            </a:r>
            <a:r>
              <a:rPr lang="ru-RU" sz="1400" dirty="0" smtClean="0"/>
              <a:t>адежность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88039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Технологические преимущества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28256" y="1196752"/>
            <a:ext cx="1872208" cy="2115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50" b="1" dirty="0"/>
              <a:t>Многофункциональный контроллер </a:t>
            </a:r>
            <a:r>
              <a:rPr lang="ru-RU" sz="1050" b="1" dirty="0" smtClean="0"/>
              <a:t>присоединения—</a:t>
            </a:r>
            <a:r>
              <a:rPr lang="ru-RU" sz="1000" dirty="0" smtClean="0"/>
              <a:t>цифровой комплекс, объединяющий </a:t>
            </a:r>
            <a:r>
              <a:rPr lang="ru-RU" sz="1000" dirty="0"/>
              <a:t>в себе функции устройств релейной защиты и автоматики, диспетчеризации и управления вакуумным выключателем</a:t>
            </a:r>
            <a:r>
              <a:rPr lang="ru-RU" sz="1000" dirty="0" smtClean="0"/>
              <a:t>.</a:t>
            </a:r>
          </a:p>
          <a:p>
            <a:pPr lvl="0"/>
            <a:r>
              <a:rPr lang="ru-RU" sz="1000" dirty="0" smtClean="0"/>
              <a:t>Доступные коммуникационные интерфейсы: </a:t>
            </a:r>
            <a:r>
              <a:rPr lang="en-US" sz="1000" dirty="0" smtClean="0"/>
              <a:t>GSM</a:t>
            </a:r>
            <a:r>
              <a:rPr lang="ru-RU" sz="1000" dirty="0" smtClean="0"/>
              <a:t>/</a:t>
            </a:r>
            <a:r>
              <a:rPr lang="en-US" sz="1000" dirty="0" smtClean="0"/>
              <a:t>GPRS;</a:t>
            </a:r>
            <a:r>
              <a:rPr lang="ru-RU" sz="1000" dirty="0" smtClean="0"/>
              <a:t> </a:t>
            </a:r>
            <a:r>
              <a:rPr lang="en-US" sz="1000" dirty="0"/>
              <a:t>Wi</a:t>
            </a:r>
            <a:r>
              <a:rPr lang="ru-RU" sz="1000" dirty="0"/>
              <a:t>-</a:t>
            </a:r>
            <a:r>
              <a:rPr lang="en-US" sz="1000" dirty="0" smtClean="0"/>
              <a:t>Fi; </a:t>
            </a:r>
            <a:r>
              <a:rPr lang="en-US" sz="1000" dirty="0"/>
              <a:t>RS</a:t>
            </a:r>
            <a:r>
              <a:rPr lang="ru-RU" sz="1000" dirty="0"/>
              <a:t>-</a:t>
            </a:r>
            <a:r>
              <a:rPr lang="en-US" sz="1000" dirty="0"/>
              <a:t>232</a:t>
            </a:r>
            <a:r>
              <a:rPr lang="ru-RU" sz="1000" dirty="0"/>
              <a:t>/</a:t>
            </a:r>
            <a:r>
              <a:rPr lang="en-US" sz="1000" dirty="0" smtClean="0"/>
              <a:t>485; Ethernet.</a:t>
            </a:r>
            <a:endParaRPr lang="ru-RU" sz="1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196752"/>
            <a:ext cx="259228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50" b="1" dirty="0"/>
              <a:t>Трёхпозиционный коммутационный </a:t>
            </a:r>
            <a:r>
              <a:rPr lang="ru-RU" sz="1050" b="1" dirty="0" smtClean="0"/>
              <a:t>модуль </a:t>
            </a:r>
            <a:r>
              <a:rPr lang="ru-RU" sz="1000" dirty="0" smtClean="0"/>
              <a:t>объединяет </a:t>
            </a:r>
            <a:r>
              <a:rPr lang="ru-RU" sz="1000" dirty="0"/>
              <a:t>в себе вакуумный выключатель, разъединитель и заземлитель. Привод выключателя основан на принципе «магнитной защелки» и позволяет обеспечить не обслуживаемость выключателя на всём сроке службы, высокий ресурс, превышающий в 1,5-2 раза аналоги и обеспечить работоспособность без ограничений в условиях климата </a:t>
            </a:r>
            <a:r>
              <a:rPr lang="ru-RU" sz="1000" dirty="0" smtClean="0"/>
              <a:t>РФ.</a:t>
            </a:r>
          </a:p>
          <a:p>
            <a:r>
              <a:rPr lang="ru-RU" sz="1000" b="1" dirty="0" smtClean="0"/>
              <a:t>Система комбинированной (твёрдой</a:t>
            </a:r>
            <a:r>
              <a:rPr lang="ru-RU" sz="1000" dirty="0" smtClean="0"/>
              <a:t> </a:t>
            </a:r>
            <a:r>
              <a:rPr lang="ru-RU" sz="1000" b="1" dirty="0" smtClean="0"/>
              <a:t>и воздушной) изоляции </a:t>
            </a:r>
            <a:r>
              <a:rPr lang="ru-RU" sz="1000" dirty="0" smtClean="0"/>
              <a:t>обеспечивает </a:t>
            </a:r>
            <a:r>
              <a:rPr lang="ru-RU" sz="1000" dirty="0"/>
              <a:t>высокий уровень электропрочности и является особенностью конструкции за счёт значительного сокращения воздушных промежутков между токоведущими частями при требуемой длине пути утечки</a:t>
            </a:r>
            <a:r>
              <a:rPr lang="ru-RU" sz="1000" dirty="0" smtClean="0"/>
              <a:t>.</a:t>
            </a:r>
            <a:endParaRPr lang="ru-RU" sz="1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3729" y="4437112"/>
            <a:ext cx="259228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50" b="1" dirty="0"/>
              <a:t>Комбинированный датчик тока и </a:t>
            </a:r>
            <a:r>
              <a:rPr lang="ru-RU" sz="1050" b="1" dirty="0" smtClean="0"/>
              <a:t>напряжений</a:t>
            </a:r>
            <a:r>
              <a:rPr lang="ru-RU" sz="1050" dirty="0" smtClean="0"/>
              <a:t>  </a:t>
            </a:r>
            <a:r>
              <a:rPr lang="ru-RU" sz="1000" dirty="0" smtClean="0"/>
              <a:t>выполнен </a:t>
            </a:r>
            <a:r>
              <a:rPr lang="ru-RU" sz="1000" dirty="0"/>
              <a:t>на базе ёмкостных делителей и катушек </a:t>
            </a:r>
            <a:r>
              <a:rPr lang="ru-RU" sz="1000" dirty="0" err="1"/>
              <a:t>Роговского</a:t>
            </a:r>
            <a:r>
              <a:rPr lang="ru-RU" sz="1000" dirty="0"/>
              <a:t>. Датчики, в отличие от традиционных трансформаторов, позволяют обеспечить постоянную погрешность на всем диапазоне рабочих токов и напряжений устройства. Также датчики имеют чувствительность к токам ОЗЗ на уровне 0,1А.</a:t>
            </a:r>
          </a:p>
          <a:p>
            <a:endParaRPr lang="ru-RU" sz="1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28256" y="4437112"/>
            <a:ext cx="18722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50" b="1" dirty="0" smtClean="0"/>
              <a:t>Сверхбыстродействующая </a:t>
            </a:r>
            <a:r>
              <a:rPr lang="ru-RU" sz="1050" b="1" dirty="0"/>
              <a:t>дуговая </a:t>
            </a:r>
            <a:r>
              <a:rPr lang="ru-RU" sz="1050" b="1" dirty="0" smtClean="0"/>
              <a:t>защита — </a:t>
            </a:r>
            <a:r>
              <a:rPr lang="ru-RU" sz="1000" dirty="0" smtClean="0"/>
              <a:t>интеллектуальная система </a:t>
            </a:r>
            <a:r>
              <a:rPr lang="ru-RU" sz="1000" dirty="0"/>
              <a:t>распознавания </a:t>
            </a:r>
            <a:r>
              <a:rPr lang="ru-RU" sz="1000" dirty="0" smtClean="0"/>
              <a:t>дуговых замыканий, состоящая из пневматических датчиков и системы </a:t>
            </a:r>
            <a:r>
              <a:rPr lang="ru-RU" sz="1000" dirty="0"/>
              <a:t>гибких </a:t>
            </a:r>
            <a:r>
              <a:rPr lang="ru-RU" sz="1000" dirty="0" err="1" smtClean="0"/>
              <a:t>пневмопроводов</a:t>
            </a:r>
            <a:r>
              <a:rPr lang="ru-RU" sz="1000" dirty="0" smtClean="0"/>
              <a:t>.</a:t>
            </a:r>
            <a:endParaRPr lang="ru-RU" sz="1000" dirty="0"/>
          </a:p>
          <a:p>
            <a:pPr lvl="0"/>
            <a:r>
              <a:rPr lang="ru-RU" sz="1000" dirty="0" smtClean="0"/>
              <a:t>Время отключения дуговых замыканий не более 40 мс.</a:t>
            </a:r>
            <a:endParaRPr lang="ru-RU" sz="1000" dirty="0"/>
          </a:p>
        </p:txBody>
      </p:sp>
      <p:pic>
        <p:nvPicPr>
          <p:cNvPr id="9" name="Picture 3" descr="\\DN\photo\Продукция\011_Решения_для_энергетики_Каталог\5.4. Малогабаритные цифровые распределительные устройства на базе КРУ Etalon\2. Продукт и Компоненты (Фото, векторные файлы продукта и компонентов)\Fin_37_1 (2)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r="16870"/>
          <a:stretch/>
        </p:blipFill>
        <p:spPr bwMode="auto">
          <a:xfrm>
            <a:off x="5022852" y="4164429"/>
            <a:ext cx="1765645" cy="147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\\DN\photo\Продукция\011_Решения_для_энергетики_Каталог\5.4. Малогабаритные цифровые распределительные устройства на базе КРУ Etalon\2. Продукт и Компоненты (Фото, векторные файлы продукта и компонентов)\v03a-152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2" t="9305" r="33288" b="9854"/>
          <a:stretch/>
        </p:blipFill>
        <p:spPr bwMode="auto">
          <a:xfrm>
            <a:off x="53474" y="1268760"/>
            <a:ext cx="1739037" cy="220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\\DN\photo\Продукция\011_Решения_для_энергетики_Каталог\5.4. Малогабаритные цифровые распределительные устройства на базе КРУ Etalon\2. Продукт и Компоненты (Фото, векторные файлы продукта и компонентов)\v10c-130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4" t="28502" r="22603" b="20620"/>
          <a:stretch/>
        </p:blipFill>
        <p:spPr bwMode="auto">
          <a:xfrm>
            <a:off x="5652120" y="1359667"/>
            <a:ext cx="1339279" cy="78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\\DN\photo\Продукция\011_Решения_для_энергетики_Каталог\5.4. Малогабаритные цифровые распределительные устройства на базе КРУ Etalon\2. Продукт и Компоненты (Фото, векторные файлы продукта и компонентов)\v10d-2106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3" t="25426" r="39270" b="21059"/>
          <a:stretch/>
        </p:blipFill>
        <p:spPr bwMode="auto">
          <a:xfrm>
            <a:off x="5010301" y="1223616"/>
            <a:ext cx="876910" cy="111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\\DN\photo\Продукция\011_Решения_для_энергетики_Каталог\5.4. Малогабаритные цифровые распределительные устройства на базе КРУ Etalon\2. Продукт и Компоненты (Фото, векторные файлы продукта и компонентов)\v09b-062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4164429"/>
            <a:ext cx="3647202" cy="205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173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444602" y="1438444"/>
            <a:ext cx="6519884" cy="1354985"/>
          </a:xfrm>
          <a:prstGeom prst="rect">
            <a:avLst/>
          </a:prstGeom>
          <a:solidFill>
            <a:srgbClr val="00736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2" descr="image00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4"/>
          <a:stretch/>
        </p:blipFill>
        <p:spPr bwMode="auto">
          <a:xfrm>
            <a:off x="1108073" y="3470227"/>
            <a:ext cx="977454" cy="1986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\\DN\photo\Продукция\001_ВВ_TEL\КВЭ\Cam_3_dop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9514" r="913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18" t="-128" r="14193"/>
          <a:stretch/>
        </p:blipFill>
        <p:spPr bwMode="auto">
          <a:xfrm>
            <a:off x="251520" y="4463510"/>
            <a:ext cx="1685480" cy="159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51635" y="592055"/>
            <a:ext cx="8468837" cy="9647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6C5A"/>
                </a:solidFill>
                <a:cs typeface="Arial" panose="020B0604020202020204" pitchFamily="34" charset="0"/>
              </a:rPr>
              <a:t>Повышение надежности электроснабжения наиболее ответственных потребителей</a:t>
            </a:r>
          </a:p>
          <a:p>
            <a:pPr algn="l"/>
            <a:r>
              <a:rPr lang="en-US" sz="2400" b="1" dirty="0">
                <a:solidFill>
                  <a:srgbClr val="006C5A"/>
                </a:solidFill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006C5A"/>
                </a:solidFill>
                <a:cs typeface="Arial" panose="020B0604020202020204" pitchFamily="34" charset="0"/>
              </a:rPr>
            </a:br>
            <a:endParaRPr lang="ru-RU" sz="900" dirty="0"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C:\Users\chas\Desktop\Решения для энергетики\4.2. Системы БАВР на базе выключаетелей SHELL\7. Проект_1\ЕвроХим_НАК Азо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08" y="1438444"/>
            <a:ext cx="1919346" cy="139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344754" y="5642664"/>
            <a:ext cx="13537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Эффективность вложенных средств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44754" y="4651623"/>
            <a:ext cx="13578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Решения по модернизации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40666" y="3222497"/>
            <a:ext cx="1799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Быстродействующий АРВ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44754" y="3882937"/>
            <a:ext cx="1547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Комплексное решение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03948" y="3068960"/>
            <a:ext cx="4860540" cy="529376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just" defTabSz="1340942">
              <a:defRPr/>
            </a:pPr>
            <a:r>
              <a:rPr lang="en-US" sz="1400" b="1" dirty="0"/>
              <a:t>&gt; </a:t>
            </a:r>
            <a:r>
              <a:rPr lang="ru-RU" sz="1400" b="1" dirty="0"/>
              <a:t>85 %</a:t>
            </a:r>
            <a:r>
              <a:rPr lang="ru-RU" sz="1400" dirty="0"/>
              <a:t> </a:t>
            </a:r>
            <a:r>
              <a:rPr lang="ru-RU" sz="1200" dirty="0"/>
              <a:t>подключенной нагрузки остается в работе</a:t>
            </a:r>
            <a:r>
              <a:rPr lang="en-US" sz="1200" dirty="0"/>
              <a:t> </a:t>
            </a:r>
            <a:r>
              <a:rPr lang="ru-RU" sz="1200" dirty="0"/>
              <a:t>при работе БАВР за время 27-38 </a:t>
            </a:r>
            <a:r>
              <a:rPr lang="ru-RU" sz="1200" dirty="0" err="1" smtClean="0"/>
              <a:t>мс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103948" y="3717032"/>
            <a:ext cx="4860540" cy="714042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just"/>
            <a:r>
              <a:rPr lang="ru-RU" sz="1400" b="1" dirty="0"/>
              <a:t>Реализации проектов </a:t>
            </a:r>
            <a:r>
              <a:rPr lang="ru-RU" sz="1400" b="1" dirty="0" smtClean="0"/>
              <a:t>«Под </a:t>
            </a:r>
            <a:r>
              <a:rPr lang="ru-RU" sz="1400" b="1" dirty="0"/>
              <a:t>ключ»</a:t>
            </a:r>
            <a:r>
              <a:rPr lang="ru-RU" sz="1400" dirty="0"/>
              <a:t>: </a:t>
            </a:r>
            <a:r>
              <a:rPr lang="ru-RU" sz="1200" dirty="0"/>
              <a:t>обследование объекта, сбор исходных данных, проектирование, поставка, ввод в </a:t>
            </a:r>
            <a:r>
              <a:rPr lang="ru-RU" sz="1200" dirty="0" smtClean="0"/>
              <a:t>эксплуатацию.</a:t>
            </a:r>
            <a:endParaRPr lang="ru-RU" sz="1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03948" y="4392560"/>
            <a:ext cx="4860539" cy="714042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just"/>
            <a:r>
              <a:rPr lang="en-US" sz="1400" b="1" dirty="0"/>
              <a:t>&gt; </a:t>
            </a:r>
            <a:r>
              <a:rPr lang="ru-RU" sz="1400" b="1" dirty="0"/>
              <a:t> </a:t>
            </a:r>
            <a:r>
              <a:rPr lang="ru-RU" sz="1400" b="1" dirty="0" smtClean="0"/>
              <a:t>100 </a:t>
            </a:r>
            <a:r>
              <a:rPr lang="ru-RU" sz="1400" b="1" dirty="0"/>
              <a:t>типовых проектов применения</a:t>
            </a:r>
          </a:p>
          <a:p>
            <a:pPr algn="just"/>
            <a:r>
              <a:rPr lang="ru-RU" sz="1200" dirty="0"/>
              <a:t>дают возможность внедрить систему БАВР в практически любой тип как новых, так и существующих шкафов центров питания 6(10) </a:t>
            </a:r>
            <a:r>
              <a:rPr lang="ru-RU" sz="1200" dirty="0" err="1"/>
              <a:t>кВ.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103947" y="5301208"/>
            <a:ext cx="4860539" cy="1083374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just"/>
            <a:r>
              <a:rPr lang="ru-RU" sz="1400" b="1" dirty="0" smtClean="0"/>
              <a:t>срок </a:t>
            </a:r>
            <a:r>
              <a:rPr lang="ru-RU" sz="1400" b="1" dirty="0"/>
              <a:t>окупаемости </a:t>
            </a:r>
            <a:r>
              <a:rPr lang="ru-RU" sz="1400" b="1" dirty="0" smtClean="0"/>
              <a:t>2-5 лет</a:t>
            </a:r>
            <a:endParaRPr lang="ru-RU" sz="1400" b="1" dirty="0"/>
          </a:p>
          <a:p>
            <a:r>
              <a:rPr lang="ru-RU" sz="1200" dirty="0"/>
              <a:t>в </a:t>
            </a:r>
            <a:r>
              <a:rPr lang="ru-RU" sz="1200" dirty="0" smtClean="0"/>
              <a:t>среднем, </a:t>
            </a:r>
            <a:r>
              <a:rPr lang="ru-RU" sz="1200" dirty="0"/>
              <a:t>за счет существенного сокращения экономических потерь от остановок технологических процессов и снижения эксплуатационных затрат на ремонт технологического и вспомогательного </a:t>
            </a:r>
            <a:r>
              <a:rPr lang="ru-RU" sz="1200" dirty="0" smtClean="0"/>
              <a:t>оборудования.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61236" y="1533264"/>
            <a:ext cx="1394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364"/>
                </a:solidFill>
              </a:rPr>
              <a:t>Проблема заказчика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4329" y="2765481"/>
            <a:ext cx="1087487" cy="375487"/>
          </a:xfrm>
          <a:prstGeom prst="rect">
            <a:avLst/>
          </a:prstGeom>
          <a:solidFill>
            <a:srgbClr val="006157"/>
          </a:solidFill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БАВР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55470" y="1551231"/>
            <a:ext cx="4865002" cy="1052596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just" defTabSz="1340942">
              <a:spcAft>
                <a:spcPts val="600"/>
              </a:spcAft>
              <a:defRPr/>
            </a:pPr>
            <a:r>
              <a:rPr lang="ru-RU" sz="1200" dirty="0" smtClean="0"/>
              <a:t>Кратковременные </a:t>
            </a:r>
            <a:r>
              <a:rPr lang="ru-RU" sz="1200" dirty="0"/>
              <a:t>нарушения электроснабжения – основной вид нарушений электроснабжения, приводящий к нарушению технологического процесса </a:t>
            </a:r>
            <a:r>
              <a:rPr lang="ru-RU" sz="1200" dirty="0" smtClean="0"/>
              <a:t>потребителей, последствием которого является брак или потеря товарной продукции, повышенный износ или повреждение технологического оборудования.</a:t>
            </a:r>
            <a:endParaRPr lang="ru-RU" sz="12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51520" y="224028"/>
            <a:ext cx="475655" cy="3246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478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Скругленный прямоугольник 134"/>
          <p:cNvSpPr/>
          <p:nvPr/>
        </p:nvSpPr>
        <p:spPr>
          <a:xfrm>
            <a:off x="5868813" y="1441393"/>
            <a:ext cx="2278825" cy="157707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Логика работы пускового устройства</a:t>
            </a:r>
            <a:r>
              <a:rPr lang="en-US" dirty="0" smtClean="0"/>
              <a:t> </a:t>
            </a:r>
            <a:r>
              <a:rPr lang="ru-RU" dirty="0" smtClean="0"/>
              <a:t>БАВР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124745"/>
            <a:ext cx="3618402" cy="369332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Зона действия: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628801"/>
            <a:ext cx="4482498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1400" dirty="0"/>
              <a:t>симметричные и несимметричные короткие замыкания (К1, К2, </a:t>
            </a:r>
            <a:r>
              <a:rPr lang="ru-RU" sz="1400" dirty="0" smtClean="0"/>
              <a:t>К3);</a:t>
            </a:r>
            <a:endParaRPr lang="ru-RU" sz="14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1400" dirty="0"/>
              <a:t>несанкционированные отключения выключателей во внешней сети (ГВ1, ГВ2)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2852937"/>
            <a:ext cx="3618402" cy="369332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Переключение не происходит: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284984"/>
            <a:ext cx="4482498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1400" dirty="0" smtClean="0"/>
              <a:t>при </a:t>
            </a:r>
            <a:r>
              <a:rPr lang="ru-RU" sz="1400" dirty="0"/>
              <a:t>любом виде КЗ на шинах подстанции или в отходящих линиях присоединений (</a:t>
            </a:r>
            <a:r>
              <a:rPr lang="ru-RU" sz="1400" dirty="0" smtClean="0"/>
              <a:t>К4, К5);</a:t>
            </a:r>
            <a:endParaRPr lang="ru-RU" sz="14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1400" dirty="0" smtClean="0"/>
              <a:t>при </a:t>
            </a:r>
            <a:r>
              <a:rPr lang="ru-RU" sz="1400" dirty="0"/>
              <a:t>одновременном снижении напряжения на 1 и 2 секциях РУ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941169"/>
            <a:ext cx="4428493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400" dirty="0" smtClean="0"/>
              <a:t>алгоритм </a:t>
            </a:r>
            <a:r>
              <a:rPr lang="ru-RU" sz="1400" dirty="0"/>
              <a:t>комплекса БАВР работоспособен при любом составе нагрузки: наличие или отсутствие синхронных или асинхронных двигателей, наличие собственной генерации в составе нагрузки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1" y="4509121"/>
            <a:ext cx="2326628" cy="369332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Влияние нагрузки:</a:t>
            </a:r>
          </a:p>
        </p:txBody>
      </p:sp>
      <p:grpSp>
        <p:nvGrpSpPr>
          <p:cNvPr id="139" name="Группа 138"/>
          <p:cNvGrpSpPr/>
          <p:nvPr/>
        </p:nvGrpSpPr>
        <p:grpSpPr>
          <a:xfrm>
            <a:off x="5678283" y="1409301"/>
            <a:ext cx="1307828" cy="1709583"/>
            <a:chOff x="5395183" y="1442579"/>
            <a:chExt cx="1743770" cy="2014012"/>
          </a:xfrm>
        </p:grpSpPr>
        <p:sp>
          <p:nvSpPr>
            <p:cNvPr id="83" name="Молния 82"/>
            <p:cNvSpPr/>
            <p:nvPr/>
          </p:nvSpPr>
          <p:spPr>
            <a:xfrm rot="1130569" flipH="1">
              <a:off x="6492872" y="1442579"/>
              <a:ext cx="234495" cy="367977"/>
            </a:xfrm>
            <a:prstGeom prst="lightningBol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b="1"/>
            </a:p>
          </p:txBody>
        </p:sp>
        <p:sp>
          <p:nvSpPr>
            <p:cNvPr id="87" name="Молния 86"/>
            <p:cNvSpPr/>
            <p:nvPr/>
          </p:nvSpPr>
          <p:spPr>
            <a:xfrm rot="1130569" flipH="1">
              <a:off x="6492873" y="2532635"/>
              <a:ext cx="234495" cy="367977"/>
            </a:xfrm>
            <a:prstGeom prst="lightningBol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b="1"/>
            </a:p>
          </p:txBody>
        </p:sp>
        <p:sp>
          <p:nvSpPr>
            <p:cNvPr id="88" name="Молния 87"/>
            <p:cNvSpPr/>
            <p:nvPr/>
          </p:nvSpPr>
          <p:spPr>
            <a:xfrm rot="1130569" flipH="1">
              <a:off x="5828688" y="3002288"/>
              <a:ext cx="234495" cy="367977"/>
            </a:xfrm>
            <a:prstGeom prst="lightningBol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b="1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5395183" y="3166525"/>
              <a:ext cx="430032" cy="29006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000" b="1" i="1" dirty="0"/>
                <a:t>К3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104321" y="1490307"/>
              <a:ext cx="430032" cy="29006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000" b="1" i="1" dirty="0"/>
                <a:t>К1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708921" y="2694265"/>
              <a:ext cx="430032" cy="29006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000" b="1" i="1" dirty="0"/>
                <a:t>К2</a:t>
              </a:r>
            </a:p>
          </p:txBody>
        </p:sp>
      </p:grpSp>
      <p:grpSp>
        <p:nvGrpSpPr>
          <p:cNvPr id="137" name="Группа 136"/>
          <p:cNvGrpSpPr/>
          <p:nvPr/>
        </p:nvGrpSpPr>
        <p:grpSpPr>
          <a:xfrm>
            <a:off x="6233002" y="3734004"/>
            <a:ext cx="1794312" cy="1160312"/>
            <a:chOff x="6134807" y="3832529"/>
            <a:chExt cx="2392416" cy="1366932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6134807" y="3832529"/>
              <a:ext cx="2392416" cy="100932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b="1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036564" y="4909395"/>
              <a:ext cx="723999" cy="29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1000" b="1" i="1" dirty="0"/>
                <a:t>БАВР</a:t>
              </a:r>
            </a:p>
          </p:txBody>
        </p:sp>
      </p:grpSp>
      <p:grpSp>
        <p:nvGrpSpPr>
          <p:cNvPr id="141" name="Группа 140"/>
          <p:cNvGrpSpPr/>
          <p:nvPr/>
        </p:nvGrpSpPr>
        <p:grpSpPr>
          <a:xfrm>
            <a:off x="5490103" y="1340768"/>
            <a:ext cx="3096085" cy="4388736"/>
            <a:chOff x="5144273" y="899642"/>
            <a:chExt cx="4128114" cy="5170248"/>
          </a:xfrm>
        </p:grpSpPr>
        <p:grpSp>
          <p:nvGrpSpPr>
            <p:cNvPr id="136" name="Группа 135"/>
            <p:cNvGrpSpPr/>
            <p:nvPr/>
          </p:nvGrpSpPr>
          <p:grpSpPr>
            <a:xfrm>
              <a:off x="5144273" y="899642"/>
              <a:ext cx="3885900" cy="5170248"/>
              <a:chOff x="5144273" y="899642"/>
              <a:chExt cx="3885900" cy="5170248"/>
            </a:xfrm>
          </p:grpSpPr>
          <p:grpSp>
            <p:nvGrpSpPr>
              <p:cNvPr id="43" name="Группа 42"/>
              <p:cNvGrpSpPr/>
              <p:nvPr/>
            </p:nvGrpSpPr>
            <p:grpSpPr>
              <a:xfrm>
                <a:off x="6277557" y="5552075"/>
                <a:ext cx="502950" cy="517814"/>
                <a:chOff x="5946739" y="4963725"/>
                <a:chExt cx="588041" cy="601215"/>
              </a:xfrm>
            </p:grpSpPr>
            <p:sp>
              <p:nvSpPr>
                <p:cNvPr id="132" name="Блок-схема: узел 131"/>
                <p:cNvSpPr/>
                <p:nvPr/>
              </p:nvSpPr>
              <p:spPr>
                <a:xfrm>
                  <a:off x="6060739" y="5096462"/>
                  <a:ext cx="360040" cy="335741"/>
                </a:xfrm>
                <a:prstGeom prst="flowChartConnector">
                  <a:avLst/>
                </a:prstGeom>
                <a:no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000" b="1"/>
                </a:p>
              </p:txBody>
            </p:sp>
            <p:sp>
              <p:nvSpPr>
                <p:cNvPr id="133" name="Блок-схема: узел 132"/>
                <p:cNvSpPr/>
                <p:nvPr/>
              </p:nvSpPr>
              <p:spPr>
                <a:xfrm>
                  <a:off x="5946739" y="4963725"/>
                  <a:ext cx="588041" cy="601215"/>
                </a:xfrm>
                <a:prstGeom prst="flowChartConnector">
                  <a:avLst/>
                </a:prstGeom>
                <a:no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000" b="1"/>
                </a:p>
              </p:txBody>
            </p:sp>
          </p:grpSp>
          <p:grpSp>
            <p:nvGrpSpPr>
              <p:cNvPr id="44" name="Группа 43"/>
              <p:cNvGrpSpPr/>
              <p:nvPr/>
            </p:nvGrpSpPr>
            <p:grpSpPr>
              <a:xfrm>
                <a:off x="5631857" y="5552076"/>
                <a:ext cx="502950" cy="517814"/>
                <a:chOff x="5946739" y="4963725"/>
                <a:chExt cx="588041" cy="601215"/>
              </a:xfrm>
            </p:grpSpPr>
            <p:grpSp>
              <p:nvGrpSpPr>
                <p:cNvPr id="127" name="Группа 126"/>
                <p:cNvGrpSpPr/>
                <p:nvPr/>
              </p:nvGrpSpPr>
              <p:grpSpPr>
                <a:xfrm>
                  <a:off x="5946739" y="4963725"/>
                  <a:ext cx="588041" cy="601215"/>
                  <a:chOff x="5946739" y="4963725"/>
                  <a:chExt cx="588041" cy="601215"/>
                </a:xfrm>
              </p:grpSpPr>
              <p:sp>
                <p:nvSpPr>
                  <p:cNvPr id="130" name="Блок-схема: узел 129"/>
                  <p:cNvSpPr/>
                  <p:nvPr/>
                </p:nvSpPr>
                <p:spPr>
                  <a:xfrm>
                    <a:off x="6060739" y="5096462"/>
                    <a:ext cx="360040" cy="335741"/>
                  </a:xfrm>
                  <a:prstGeom prst="flowChartConnector">
                    <a:avLst/>
                  </a:prstGeom>
                  <a:no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000" b="1"/>
                  </a:p>
                </p:txBody>
              </p:sp>
              <p:sp>
                <p:nvSpPr>
                  <p:cNvPr id="131" name="Блок-схема: узел 130"/>
                  <p:cNvSpPr/>
                  <p:nvPr/>
                </p:nvSpPr>
                <p:spPr>
                  <a:xfrm>
                    <a:off x="5946739" y="4963725"/>
                    <a:ext cx="588041" cy="601215"/>
                  </a:xfrm>
                  <a:prstGeom prst="flowChartConnector">
                    <a:avLst/>
                  </a:prstGeom>
                  <a:no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000" b="1"/>
                  </a:p>
                </p:txBody>
              </p:sp>
            </p:grpSp>
            <p:cxnSp>
              <p:nvCxnSpPr>
                <p:cNvPr id="128" name="Прямая соединительная линия 127"/>
                <p:cNvCxnSpPr>
                  <a:stCxn id="130" idx="7"/>
                </p:cNvCxnSpPr>
                <p:nvPr/>
              </p:nvCxnSpPr>
              <p:spPr>
                <a:xfrm>
                  <a:off x="6368052" y="5145630"/>
                  <a:ext cx="101308" cy="0"/>
                </a:xfrm>
                <a:prstGeom prst="line">
                  <a:avLst/>
                </a:prstGeom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Прямая соединительная линия 128"/>
                <p:cNvCxnSpPr>
                  <a:stCxn id="130" idx="5"/>
                </p:cNvCxnSpPr>
                <p:nvPr/>
              </p:nvCxnSpPr>
              <p:spPr>
                <a:xfrm>
                  <a:off x="6368052" y="5383035"/>
                  <a:ext cx="92924" cy="0"/>
                </a:xfrm>
                <a:prstGeom prst="line">
                  <a:avLst/>
                </a:prstGeom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5" name="Блок-схема: узел 44"/>
              <p:cNvSpPr/>
              <p:nvPr/>
            </p:nvSpPr>
            <p:spPr>
              <a:xfrm>
                <a:off x="6314449" y="1058691"/>
                <a:ext cx="391042" cy="393777"/>
              </a:xfrm>
              <a:prstGeom prst="flowChartConnector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sp>
            <p:nvSpPr>
              <p:cNvPr id="46" name="Прямоугольник 45"/>
              <p:cNvSpPr/>
              <p:nvPr/>
            </p:nvSpPr>
            <p:spPr>
              <a:xfrm>
                <a:off x="6386794" y="1846245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7188666" y="2311375"/>
                <a:ext cx="246353" cy="229383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48" name="Прямая соединительная линия 47"/>
              <p:cNvCxnSpPr>
                <a:stCxn id="45" idx="4"/>
              </p:cNvCxnSpPr>
              <p:nvPr/>
            </p:nvCxnSpPr>
            <p:spPr>
              <a:xfrm>
                <a:off x="6509970" y="1452468"/>
                <a:ext cx="0" cy="393777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Блок-схема: узел 48"/>
              <p:cNvSpPr/>
              <p:nvPr/>
            </p:nvSpPr>
            <p:spPr>
              <a:xfrm>
                <a:off x="7915743" y="1058691"/>
                <a:ext cx="391042" cy="393777"/>
              </a:xfrm>
              <a:prstGeom prst="flowChartConnector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7988088" y="1846245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51" name="Прямая соединительная линия 50"/>
              <p:cNvCxnSpPr>
                <a:stCxn id="49" idx="4"/>
              </p:cNvCxnSpPr>
              <p:nvPr/>
            </p:nvCxnSpPr>
            <p:spPr>
              <a:xfrm>
                <a:off x="8111264" y="1452468"/>
                <a:ext cx="0" cy="393777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>
                <a:stCxn id="46" idx="2"/>
              </p:cNvCxnSpPr>
              <p:nvPr/>
            </p:nvCxnSpPr>
            <p:spPr>
              <a:xfrm>
                <a:off x="6509970" y="2075628"/>
                <a:ext cx="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8111264" y="2075628"/>
                <a:ext cx="72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 flipH="1">
                <a:off x="5508320" y="2425572"/>
                <a:ext cx="1680347" cy="1370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flipH="1">
                <a:off x="7435020" y="2423109"/>
                <a:ext cx="1264182" cy="2463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Группа 55"/>
              <p:cNvGrpSpPr/>
              <p:nvPr/>
            </p:nvGrpSpPr>
            <p:grpSpPr>
              <a:xfrm>
                <a:off x="7915743" y="2425572"/>
                <a:ext cx="391762" cy="1204369"/>
                <a:chOff x="3707904" y="2482044"/>
                <a:chExt cx="458042" cy="1398349"/>
              </a:xfrm>
            </p:grpSpPr>
            <p:cxnSp>
              <p:nvCxnSpPr>
                <p:cNvPr id="123" name="Прямая соединительная линия 122"/>
                <p:cNvCxnSpPr/>
                <p:nvPr/>
              </p:nvCxnSpPr>
              <p:spPr>
                <a:xfrm>
                  <a:off x="3936504" y="2482044"/>
                  <a:ext cx="0" cy="680628"/>
                </a:xfrm>
                <a:prstGeom prst="line">
                  <a:avLst/>
                </a:prstGeom>
                <a:ln w="317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4" name="Группа 123"/>
                <p:cNvGrpSpPr/>
                <p:nvPr/>
              </p:nvGrpSpPr>
              <p:grpSpPr>
                <a:xfrm>
                  <a:off x="3707904" y="3149771"/>
                  <a:ext cx="458042" cy="730622"/>
                  <a:chOff x="3707904" y="3149771"/>
                  <a:chExt cx="458042" cy="730622"/>
                </a:xfrm>
              </p:grpSpPr>
              <p:sp>
                <p:nvSpPr>
                  <p:cNvPr id="125" name="Блок-схема: узел 124"/>
                  <p:cNvSpPr/>
                  <p:nvPr/>
                </p:nvSpPr>
                <p:spPr>
                  <a:xfrm>
                    <a:off x="3708746" y="3149771"/>
                    <a:ext cx="457200" cy="457200"/>
                  </a:xfrm>
                  <a:prstGeom prst="flowChartConnector">
                    <a:avLst/>
                  </a:prstGeom>
                  <a:no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000" b="1"/>
                  </a:p>
                </p:txBody>
              </p:sp>
              <p:sp>
                <p:nvSpPr>
                  <p:cNvPr id="126" name="Блок-схема: узел 125"/>
                  <p:cNvSpPr/>
                  <p:nvPr/>
                </p:nvSpPr>
                <p:spPr>
                  <a:xfrm>
                    <a:off x="3707904" y="3423193"/>
                    <a:ext cx="457200" cy="457200"/>
                  </a:xfrm>
                  <a:prstGeom prst="flowChartConnector">
                    <a:avLst/>
                  </a:prstGeom>
                  <a:no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000" b="1"/>
                  </a:p>
                </p:txBody>
              </p:sp>
            </p:grpSp>
          </p:grpSp>
          <p:grpSp>
            <p:nvGrpSpPr>
              <p:cNvPr id="57" name="Группа 56"/>
              <p:cNvGrpSpPr/>
              <p:nvPr/>
            </p:nvGrpSpPr>
            <p:grpSpPr>
              <a:xfrm>
                <a:off x="6315010" y="2426943"/>
                <a:ext cx="391762" cy="1204369"/>
                <a:chOff x="3707904" y="2482044"/>
                <a:chExt cx="458042" cy="1398349"/>
              </a:xfrm>
            </p:grpSpPr>
            <p:cxnSp>
              <p:nvCxnSpPr>
                <p:cNvPr id="119" name="Прямая соединительная линия 118"/>
                <p:cNvCxnSpPr/>
                <p:nvPr/>
              </p:nvCxnSpPr>
              <p:spPr>
                <a:xfrm>
                  <a:off x="3936504" y="2482044"/>
                  <a:ext cx="0" cy="680628"/>
                </a:xfrm>
                <a:prstGeom prst="line">
                  <a:avLst/>
                </a:prstGeom>
                <a:ln w="317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0" name="Группа 119"/>
                <p:cNvGrpSpPr/>
                <p:nvPr/>
              </p:nvGrpSpPr>
              <p:grpSpPr>
                <a:xfrm>
                  <a:off x="3707904" y="3149771"/>
                  <a:ext cx="458042" cy="730622"/>
                  <a:chOff x="3707904" y="3149771"/>
                  <a:chExt cx="458042" cy="730622"/>
                </a:xfrm>
              </p:grpSpPr>
              <p:sp>
                <p:nvSpPr>
                  <p:cNvPr id="121" name="Блок-схема: узел 120"/>
                  <p:cNvSpPr/>
                  <p:nvPr/>
                </p:nvSpPr>
                <p:spPr>
                  <a:xfrm>
                    <a:off x="3708746" y="3149771"/>
                    <a:ext cx="457200" cy="457200"/>
                  </a:xfrm>
                  <a:prstGeom prst="flowChartConnector">
                    <a:avLst/>
                  </a:prstGeom>
                  <a:no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000" b="1"/>
                  </a:p>
                </p:txBody>
              </p:sp>
              <p:sp>
                <p:nvSpPr>
                  <p:cNvPr id="122" name="Блок-схема: узел 121"/>
                  <p:cNvSpPr/>
                  <p:nvPr/>
                </p:nvSpPr>
                <p:spPr>
                  <a:xfrm>
                    <a:off x="3707904" y="3423193"/>
                    <a:ext cx="457200" cy="457200"/>
                  </a:xfrm>
                  <a:prstGeom prst="flowChartConnector">
                    <a:avLst/>
                  </a:prstGeom>
                  <a:no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000" b="1"/>
                  </a:p>
                </p:txBody>
              </p:sp>
            </p:grpSp>
          </p:grpSp>
          <p:grpSp>
            <p:nvGrpSpPr>
              <p:cNvPr id="58" name="Группа 57"/>
              <p:cNvGrpSpPr/>
              <p:nvPr/>
            </p:nvGrpSpPr>
            <p:grpSpPr>
              <a:xfrm>
                <a:off x="6351992" y="1077876"/>
                <a:ext cx="348630" cy="324636"/>
                <a:chOff x="1879590" y="642963"/>
                <a:chExt cx="407613" cy="376923"/>
              </a:xfrm>
            </p:grpSpPr>
            <p:sp>
              <p:nvSpPr>
                <p:cNvPr id="117" name="Дуга 116"/>
                <p:cNvSpPr/>
                <p:nvPr/>
              </p:nvSpPr>
              <p:spPr>
                <a:xfrm rot="18800284" flipH="1" flipV="1">
                  <a:off x="1887663" y="634890"/>
                  <a:ext cx="213686" cy="229832"/>
                </a:xfrm>
                <a:prstGeom prst="arc">
                  <a:avLst/>
                </a:prstGeom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 sz="1000" b="1"/>
                </a:p>
              </p:txBody>
            </p:sp>
            <p:sp>
              <p:nvSpPr>
                <p:cNvPr id="118" name="Дуга 117"/>
                <p:cNvSpPr/>
                <p:nvPr/>
              </p:nvSpPr>
              <p:spPr>
                <a:xfrm rot="18800284">
                  <a:off x="2065631" y="798313"/>
                  <a:ext cx="188120" cy="255025"/>
                </a:xfrm>
                <a:prstGeom prst="arc">
                  <a:avLst/>
                </a:prstGeom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 sz="1000" b="1"/>
                </a:p>
              </p:txBody>
            </p:sp>
          </p:grpSp>
          <p:grpSp>
            <p:nvGrpSpPr>
              <p:cNvPr id="59" name="Группа 58"/>
              <p:cNvGrpSpPr/>
              <p:nvPr/>
            </p:nvGrpSpPr>
            <p:grpSpPr>
              <a:xfrm>
                <a:off x="7936949" y="1093261"/>
                <a:ext cx="348630" cy="324636"/>
                <a:chOff x="1879590" y="642963"/>
                <a:chExt cx="407613" cy="376923"/>
              </a:xfrm>
            </p:grpSpPr>
            <p:sp>
              <p:nvSpPr>
                <p:cNvPr id="115" name="Дуга 114"/>
                <p:cNvSpPr/>
                <p:nvPr/>
              </p:nvSpPr>
              <p:spPr>
                <a:xfrm rot="18800284" flipH="1" flipV="1">
                  <a:off x="1887663" y="634890"/>
                  <a:ext cx="213686" cy="229832"/>
                </a:xfrm>
                <a:prstGeom prst="arc">
                  <a:avLst/>
                </a:prstGeom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 sz="1000" b="1"/>
                </a:p>
              </p:txBody>
            </p:sp>
            <p:sp>
              <p:nvSpPr>
                <p:cNvPr id="116" name="Дуга 115"/>
                <p:cNvSpPr/>
                <p:nvPr/>
              </p:nvSpPr>
              <p:spPr>
                <a:xfrm rot="18800284">
                  <a:off x="2065631" y="798313"/>
                  <a:ext cx="188120" cy="255025"/>
                </a:xfrm>
                <a:prstGeom prst="arc">
                  <a:avLst/>
                </a:prstGeom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 sz="1000" b="1"/>
                </a:p>
              </p:txBody>
            </p:sp>
          </p:grpSp>
          <p:sp>
            <p:nvSpPr>
              <p:cNvPr id="60" name="Прямоугольник 59"/>
              <p:cNvSpPr/>
              <p:nvPr/>
            </p:nvSpPr>
            <p:spPr>
              <a:xfrm>
                <a:off x="6405856" y="4029418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sp>
            <p:nvSpPr>
              <p:cNvPr id="61" name="Прямоугольник 60"/>
              <p:cNvSpPr/>
              <p:nvPr/>
            </p:nvSpPr>
            <p:spPr>
              <a:xfrm>
                <a:off x="7207728" y="4494548"/>
                <a:ext cx="246353" cy="229383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6529032" y="3635641"/>
                <a:ext cx="0" cy="393777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Прямоугольник 62"/>
              <p:cNvSpPr/>
              <p:nvPr/>
            </p:nvSpPr>
            <p:spPr>
              <a:xfrm>
                <a:off x="8007150" y="4029418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8130326" y="3635641"/>
                <a:ext cx="0" cy="393777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>
                <a:stCxn id="60" idx="2"/>
              </p:cNvCxnSpPr>
              <p:nvPr/>
            </p:nvCxnSpPr>
            <p:spPr>
              <a:xfrm>
                <a:off x="6529032" y="4258800"/>
                <a:ext cx="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>
                <a:off x="8130326" y="4258800"/>
                <a:ext cx="72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 flipH="1" flipV="1">
                <a:off x="5144273" y="4606282"/>
                <a:ext cx="2063456" cy="2463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 flipH="1" flipV="1">
                <a:off x="7454081" y="4608746"/>
                <a:ext cx="1576092" cy="494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Прямоугольник 68"/>
              <p:cNvSpPr/>
              <p:nvPr/>
            </p:nvSpPr>
            <p:spPr>
              <a:xfrm>
                <a:off x="6405136" y="4975212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70" name="Прямая соединительная линия 69"/>
              <p:cNvCxnSpPr/>
              <p:nvPr/>
            </p:nvCxnSpPr>
            <p:spPr>
              <a:xfrm>
                <a:off x="6528312" y="4581435"/>
                <a:ext cx="0" cy="393777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Прямоугольник 70"/>
              <p:cNvSpPr/>
              <p:nvPr/>
            </p:nvSpPr>
            <p:spPr>
              <a:xfrm>
                <a:off x="8006430" y="4975212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72" name="Прямая соединительная линия 71"/>
              <p:cNvCxnSpPr/>
              <p:nvPr/>
            </p:nvCxnSpPr>
            <p:spPr>
              <a:xfrm>
                <a:off x="8129606" y="4581435"/>
                <a:ext cx="0" cy="393777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>
                <a:stCxn id="69" idx="2"/>
              </p:cNvCxnSpPr>
              <p:nvPr/>
            </p:nvCxnSpPr>
            <p:spPr>
              <a:xfrm>
                <a:off x="6528312" y="5204594"/>
                <a:ext cx="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/>
              <p:cNvCxnSpPr/>
              <p:nvPr/>
            </p:nvCxnSpPr>
            <p:spPr>
              <a:xfrm>
                <a:off x="8129606" y="5204594"/>
                <a:ext cx="72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Прямоугольник 74"/>
              <p:cNvSpPr/>
              <p:nvPr/>
            </p:nvSpPr>
            <p:spPr>
              <a:xfrm>
                <a:off x="5760155" y="4975212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76" name="Прямая соединительная линия 75"/>
              <p:cNvCxnSpPr/>
              <p:nvPr/>
            </p:nvCxnSpPr>
            <p:spPr>
              <a:xfrm>
                <a:off x="5883332" y="4606282"/>
                <a:ext cx="0" cy="368930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Прямоугольник 76"/>
              <p:cNvSpPr/>
              <p:nvPr/>
            </p:nvSpPr>
            <p:spPr>
              <a:xfrm>
                <a:off x="8654802" y="5001246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78" name="Прямая соединительная линия 77"/>
              <p:cNvCxnSpPr/>
              <p:nvPr/>
            </p:nvCxnSpPr>
            <p:spPr>
              <a:xfrm>
                <a:off x="8777978" y="4607469"/>
                <a:ext cx="0" cy="393777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/>
              <p:cNvCxnSpPr>
                <a:stCxn id="75" idx="2"/>
              </p:cNvCxnSpPr>
              <p:nvPr/>
            </p:nvCxnSpPr>
            <p:spPr>
              <a:xfrm>
                <a:off x="5883332" y="5204594"/>
                <a:ext cx="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/>
              <p:cNvCxnSpPr>
                <a:endCxn id="114" idx="0"/>
              </p:cNvCxnSpPr>
              <p:nvPr/>
            </p:nvCxnSpPr>
            <p:spPr>
              <a:xfrm>
                <a:off x="8777978" y="5230629"/>
                <a:ext cx="720" cy="316255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Группа 80"/>
              <p:cNvGrpSpPr/>
              <p:nvPr/>
            </p:nvGrpSpPr>
            <p:grpSpPr>
              <a:xfrm>
                <a:off x="8527223" y="5546884"/>
                <a:ext cx="502950" cy="517814"/>
                <a:chOff x="5946739" y="4963725"/>
                <a:chExt cx="588041" cy="601215"/>
              </a:xfrm>
            </p:grpSpPr>
            <p:sp>
              <p:nvSpPr>
                <p:cNvPr id="113" name="Блок-схема: узел 112"/>
                <p:cNvSpPr/>
                <p:nvPr/>
              </p:nvSpPr>
              <p:spPr>
                <a:xfrm>
                  <a:off x="6060739" y="5096462"/>
                  <a:ext cx="360040" cy="335741"/>
                </a:xfrm>
                <a:prstGeom prst="flowChartConnector">
                  <a:avLst/>
                </a:prstGeom>
                <a:no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000" b="1"/>
                </a:p>
              </p:txBody>
            </p:sp>
            <p:sp>
              <p:nvSpPr>
                <p:cNvPr id="114" name="Блок-схема: узел 113"/>
                <p:cNvSpPr/>
                <p:nvPr/>
              </p:nvSpPr>
              <p:spPr>
                <a:xfrm>
                  <a:off x="5946739" y="4963725"/>
                  <a:ext cx="588041" cy="601215"/>
                </a:xfrm>
                <a:prstGeom prst="flowChartConnector">
                  <a:avLst/>
                </a:prstGeom>
                <a:no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000" b="1"/>
                </a:p>
              </p:txBody>
            </p:sp>
          </p:grpSp>
          <p:grpSp>
            <p:nvGrpSpPr>
              <p:cNvPr id="82" name="Группа 81"/>
              <p:cNvGrpSpPr/>
              <p:nvPr/>
            </p:nvGrpSpPr>
            <p:grpSpPr>
              <a:xfrm>
                <a:off x="7881523" y="5546885"/>
                <a:ext cx="502950" cy="517814"/>
                <a:chOff x="5946739" y="4963725"/>
                <a:chExt cx="588041" cy="601215"/>
              </a:xfrm>
            </p:grpSpPr>
            <p:grpSp>
              <p:nvGrpSpPr>
                <p:cNvPr id="108" name="Группа 107"/>
                <p:cNvGrpSpPr/>
                <p:nvPr/>
              </p:nvGrpSpPr>
              <p:grpSpPr>
                <a:xfrm>
                  <a:off x="5946739" y="4963725"/>
                  <a:ext cx="588041" cy="601215"/>
                  <a:chOff x="5946739" y="4963725"/>
                  <a:chExt cx="588041" cy="601215"/>
                </a:xfrm>
              </p:grpSpPr>
              <p:sp>
                <p:nvSpPr>
                  <p:cNvPr id="111" name="Блок-схема: узел 110"/>
                  <p:cNvSpPr/>
                  <p:nvPr/>
                </p:nvSpPr>
                <p:spPr>
                  <a:xfrm>
                    <a:off x="6060739" y="5096462"/>
                    <a:ext cx="360040" cy="335741"/>
                  </a:xfrm>
                  <a:prstGeom prst="flowChartConnector">
                    <a:avLst/>
                  </a:prstGeom>
                  <a:no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000" b="1"/>
                  </a:p>
                </p:txBody>
              </p:sp>
              <p:sp>
                <p:nvSpPr>
                  <p:cNvPr id="112" name="Блок-схема: узел 111"/>
                  <p:cNvSpPr/>
                  <p:nvPr/>
                </p:nvSpPr>
                <p:spPr>
                  <a:xfrm>
                    <a:off x="5946739" y="4963725"/>
                    <a:ext cx="588041" cy="601215"/>
                  </a:xfrm>
                  <a:prstGeom prst="flowChartConnector">
                    <a:avLst/>
                  </a:prstGeom>
                  <a:no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000" b="1"/>
                  </a:p>
                </p:txBody>
              </p:sp>
            </p:grpSp>
            <p:cxnSp>
              <p:nvCxnSpPr>
                <p:cNvPr id="109" name="Прямая соединительная линия 108"/>
                <p:cNvCxnSpPr>
                  <a:stCxn id="111" idx="7"/>
                </p:cNvCxnSpPr>
                <p:nvPr/>
              </p:nvCxnSpPr>
              <p:spPr>
                <a:xfrm>
                  <a:off x="6368052" y="5145630"/>
                  <a:ext cx="101308" cy="0"/>
                </a:xfrm>
                <a:prstGeom prst="line">
                  <a:avLst/>
                </a:prstGeom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Прямая соединительная линия 109"/>
                <p:cNvCxnSpPr>
                  <a:stCxn id="111" idx="5"/>
                </p:cNvCxnSpPr>
                <p:nvPr/>
              </p:nvCxnSpPr>
              <p:spPr>
                <a:xfrm>
                  <a:off x="6368052" y="5383035"/>
                  <a:ext cx="92924" cy="0"/>
                </a:xfrm>
                <a:prstGeom prst="line">
                  <a:avLst/>
                </a:prstGeom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4" name="Прямоугольник 83"/>
              <p:cNvSpPr/>
              <p:nvPr/>
            </p:nvSpPr>
            <p:spPr>
              <a:xfrm>
                <a:off x="5726995" y="2792456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5850171" y="2423526"/>
                <a:ext cx="0" cy="368930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Прямая соединительная линия 85"/>
              <p:cNvCxnSpPr>
                <a:stCxn id="84" idx="2"/>
              </p:cNvCxnSpPr>
              <p:nvPr/>
            </p:nvCxnSpPr>
            <p:spPr>
              <a:xfrm>
                <a:off x="5850171" y="3021839"/>
                <a:ext cx="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TextBox 92"/>
              <p:cNvSpPr txBox="1"/>
              <p:nvPr/>
            </p:nvSpPr>
            <p:spPr>
              <a:xfrm>
                <a:off x="6714246" y="899642"/>
                <a:ext cx="590333" cy="2900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1000" b="1" i="1" dirty="0"/>
                  <a:t>ИП 1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8306785" y="899642"/>
                <a:ext cx="590333" cy="2900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1000" b="1" i="1" dirty="0"/>
                  <a:t>ИП 2</a:t>
                </a: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8321348" y="1669609"/>
                <a:ext cx="543312" cy="2900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1000" b="1" i="1" dirty="0"/>
                  <a:t>ГВ 2</a:t>
                </a:r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6743040" y="1669609"/>
                <a:ext cx="543312" cy="2900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1000" b="1" i="1" dirty="0"/>
                  <a:t>ГВ 1</a:t>
                </a: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7118928" y="1992740"/>
                <a:ext cx="550463" cy="2900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1000" b="1" i="1" dirty="0"/>
                  <a:t>АВР</a:t>
                </a: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6743038" y="3820365"/>
                <a:ext cx="550463" cy="4713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1000" b="1" i="1" dirty="0"/>
                  <a:t>ВВ 1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8423972" y="3820365"/>
                <a:ext cx="550463" cy="4713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1000" b="1" i="1" dirty="0"/>
                  <a:t>ВВ 2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7142800" y="4233568"/>
                <a:ext cx="526591" cy="2900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1000" b="1" i="1" dirty="0"/>
                  <a:t>СВ</a:t>
                </a:r>
              </a:p>
            </p:txBody>
          </p:sp>
          <p:sp>
            <p:nvSpPr>
              <p:cNvPr id="103" name="Прямоугольник 102"/>
              <p:cNvSpPr/>
              <p:nvPr/>
            </p:nvSpPr>
            <p:spPr>
              <a:xfrm>
                <a:off x="5164558" y="4975656"/>
                <a:ext cx="246353" cy="22938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 b="1"/>
              </a:p>
            </p:txBody>
          </p:sp>
          <p:cxnSp>
            <p:nvCxnSpPr>
              <p:cNvPr id="104" name="Прямая соединительная линия 103"/>
              <p:cNvCxnSpPr>
                <a:endCxn id="103" idx="0"/>
              </p:cNvCxnSpPr>
              <p:nvPr/>
            </p:nvCxnSpPr>
            <p:spPr>
              <a:xfrm flipH="1">
                <a:off x="5287735" y="4599733"/>
                <a:ext cx="1878" cy="375923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>
                <a:stCxn id="103" idx="2"/>
              </p:cNvCxnSpPr>
              <p:nvPr/>
            </p:nvCxnSpPr>
            <p:spPr>
              <a:xfrm>
                <a:off x="5287735" y="5205039"/>
                <a:ext cx="0" cy="347481"/>
              </a:xfrm>
              <a:prstGeom prst="line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0" name="TextBox 139"/>
            <p:cNvSpPr txBox="1"/>
            <p:nvPr/>
          </p:nvSpPr>
          <p:spPr>
            <a:xfrm>
              <a:off x="8532440" y="4273351"/>
              <a:ext cx="739947" cy="29006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000" b="1" i="1" dirty="0"/>
                <a:t>РУ 6кВ</a:t>
              </a:r>
            </a:p>
          </p:txBody>
        </p:sp>
      </p:grpSp>
      <p:grpSp>
        <p:nvGrpSpPr>
          <p:cNvPr id="138" name="Группа 137"/>
          <p:cNvGrpSpPr/>
          <p:nvPr/>
        </p:nvGrpSpPr>
        <p:grpSpPr>
          <a:xfrm>
            <a:off x="5262563" y="3982310"/>
            <a:ext cx="686232" cy="1251991"/>
            <a:chOff x="4840889" y="4099751"/>
            <a:chExt cx="914976" cy="1474936"/>
          </a:xfrm>
        </p:grpSpPr>
        <p:sp>
          <p:nvSpPr>
            <p:cNvPr id="91" name="TextBox 90"/>
            <p:cNvSpPr txBox="1"/>
            <p:nvPr/>
          </p:nvSpPr>
          <p:spPr>
            <a:xfrm>
              <a:off x="5325833" y="4099751"/>
              <a:ext cx="430032" cy="29006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000" b="1" i="1" dirty="0"/>
                <a:t>К4</a:t>
              </a:r>
            </a:p>
          </p:txBody>
        </p:sp>
        <p:sp>
          <p:nvSpPr>
            <p:cNvPr id="101" name="Молния 100"/>
            <p:cNvSpPr/>
            <p:nvPr/>
          </p:nvSpPr>
          <p:spPr>
            <a:xfrm rot="1130569" flipH="1">
              <a:off x="5505003" y="4344889"/>
              <a:ext cx="234495" cy="367977"/>
            </a:xfrm>
            <a:prstGeom prst="lightningBol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b="1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840889" y="5249777"/>
              <a:ext cx="430032" cy="29006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000" b="1" i="1" dirty="0"/>
                <a:t>К5</a:t>
              </a:r>
            </a:p>
          </p:txBody>
        </p:sp>
        <p:sp>
          <p:nvSpPr>
            <p:cNvPr id="107" name="Молния 106"/>
            <p:cNvSpPr/>
            <p:nvPr/>
          </p:nvSpPr>
          <p:spPr>
            <a:xfrm rot="1130569" flipH="1">
              <a:off x="5258155" y="5206710"/>
              <a:ext cx="234495" cy="367977"/>
            </a:xfrm>
            <a:prstGeom prst="lightningBol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b="1"/>
            </a:p>
          </p:txBody>
        </p:sp>
      </p:grpSp>
      <p:sp>
        <p:nvSpPr>
          <p:cNvPr id="142" name="Скругленный прямоугольник 141"/>
          <p:cNvSpPr/>
          <p:nvPr/>
        </p:nvSpPr>
        <p:spPr>
          <a:xfrm>
            <a:off x="5227070" y="4239420"/>
            <a:ext cx="966917" cy="856757"/>
          </a:xfrm>
          <a:prstGeom prst="roundRect">
            <a:avLst/>
          </a:prstGeom>
          <a:solidFill>
            <a:srgbClr val="FF00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/>
          </a:p>
        </p:txBody>
      </p:sp>
    </p:spTree>
    <p:extLst>
      <p:ext uri="{BB962C8B-B14F-4D97-AF65-F5344CB8AC3E}">
        <p14:creationId xmlns:p14="http://schemas.microsoft.com/office/powerpoint/2010/main" val="2748778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67545" y="591079"/>
            <a:ext cx="4512607" cy="461657"/>
          </a:xfrm>
          <a:prstGeom prst="rect">
            <a:avLst/>
          </a:prstGeom>
        </p:spPr>
        <p:txBody>
          <a:bodyPr wrap="none" lIns="91432" tIns="45716" rIns="91432" bIns="45716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dirty="0" smtClean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Технология </a:t>
            </a:r>
            <a:r>
              <a:rPr lang="ru-RU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реализации проекта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7545" y="1268760"/>
            <a:ext cx="8352927" cy="1566563"/>
          </a:xfrm>
          <a:prstGeom prst="rect">
            <a:avLst/>
          </a:prstGeom>
        </p:spPr>
        <p:txBody>
          <a:bodyPr wrap="square" lIns="129013" tIns="64506" rIns="129013" bIns="64506">
            <a:spAutoFit/>
          </a:bodyPr>
          <a:lstStyle/>
          <a:p>
            <a:pPr>
              <a:spcBef>
                <a:spcPts val="847"/>
              </a:spcBef>
              <a:buClr>
                <a:srgbClr val="008080"/>
              </a:buClr>
              <a:buSzPct val="120000"/>
            </a:pPr>
            <a:r>
              <a:rPr lang="ru-RU" sz="2000" dirty="0"/>
              <a:t>Комплексная система  поставляется </a:t>
            </a:r>
            <a:r>
              <a:rPr lang="ru-RU" sz="2000" dirty="0" smtClean="0"/>
              <a:t>заказчику:</a:t>
            </a:r>
            <a:endParaRPr lang="ru-RU" sz="2000" dirty="0"/>
          </a:p>
          <a:p>
            <a:pPr marL="342900" indent="-342900">
              <a:spcBef>
                <a:spcPts val="847"/>
              </a:spcBef>
              <a:buClr>
                <a:srgbClr val="00808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000" dirty="0"/>
              <a:t>100% готовность к установке</a:t>
            </a:r>
            <a:r>
              <a:rPr lang="en-US" sz="2000" dirty="0"/>
              <a:t>;</a:t>
            </a:r>
            <a:endParaRPr lang="ru-RU" sz="2000" dirty="0"/>
          </a:p>
          <a:p>
            <a:pPr marL="342900" indent="-342900">
              <a:spcBef>
                <a:spcPts val="847"/>
              </a:spcBef>
              <a:buClr>
                <a:srgbClr val="00808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000" dirty="0"/>
              <a:t>100% запрограммированной и протестированной на </a:t>
            </a:r>
            <a:r>
              <a:rPr lang="ru-RU" sz="2000" dirty="0" smtClean="0"/>
              <a:t>заводе – </a:t>
            </a:r>
            <a:r>
              <a:rPr lang="ru-RU" sz="2000" dirty="0"/>
              <a:t>изготовителе под конкретное применение.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единительная линия 26"/>
          <p:cNvCxnSpPr>
            <a:cxnSpLocks/>
          </p:cNvCxnSpPr>
          <p:nvPr/>
        </p:nvCxnSpPr>
        <p:spPr>
          <a:xfrm>
            <a:off x="197514" y="3119012"/>
            <a:ext cx="8478941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3" b="8939"/>
          <a:stretch/>
        </p:blipFill>
        <p:spPr bwMode="auto">
          <a:xfrm>
            <a:off x="3329862" y="3394549"/>
            <a:ext cx="2221950" cy="198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898" y="3352567"/>
            <a:ext cx="2883557" cy="200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3"/>
          <a:stretch/>
        </p:blipFill>
        <p:spPr bwMode="auto">
          <a:xfrm>
            <a:off x="305526" y="3385051"/>
            <a:ext cx="2803948" cy="198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1520" y="188640"/>
            <a:ext cx="475655" cy="3246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60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223"/>
          <a:stretch/>
        </p:blipFill>
        <p:spPr>
          <a:xfrm>
            <a:off x="539552" y="929580"/>
            <a:ext cx="8136904" cy="54599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9532" y="322064"/>
            <a:ext cx="5860242" cy="461657"/>
          </a:xfrm>
          <a:prstGeom prst="rect">
            <a:avLst/>
          </a:prstGeom>
          <a:extLst/>
        </p:spPr>
        <p:txBody>
          <a:bodyPr wrap="none" lIns="91432" tIns="45716" rIns="91432" bIns="45716">
            <a:spAutoFit/>
          </a:bodyPr>
          <a:lstStyle>
            <a:defPPr>
              <a:defRPr lang="ru-RU"/>
            </a:defPPr>
            <a:lvl1pPr algn="ctr">
              <a:defRPr sz="2800">
                <a:latin typeface="+mn-lt"/>
                <a:cs typeface="Times New Roman" pitchFamily="18" charset="0"/>
              </a:defRPr>
            </a:lvl1pPr>
          </a:lstStyle>
          <a:p>
            <a:pPr algn="l">
              <a:spcBef>
                <a:spcPct val="0"/>
              </a:spcBef>
            </a:pPr>
            <a:r>
              <a:rPr lang="ru-RU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Единый программный продукт </a:t>
            </a:r>
            <a:r>
              <a:rPr lang="en-US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—</a:t>
            </a:r>
            <a:r>
              <a:rPr lang="ru-RU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TELARM</a:t>
            </a:r>
            <a:endParaRPr lang="ru-RU" sz="2400" b="1" dirty="0">
              <a:solidFill>
                <a:srgbClr val="006C5A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44651" y="1987115"/>
            <a:ext cx="3293465" cy="523668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Оптимальная расстановка аппаратов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44652" y="2740004"/>
            <a:ext cx="3293464" cy="523668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Автоматизированный расчет уставок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44652" y="3429000"/>
            <a:ext cx="3293464" cy="72008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Тестирование коммутационных аппаратов в реальной сети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44652" y="4293096"/>
            <a:ext cx="3293464" cy="523668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Наладка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44312" y="4993436"/>
            <a:ext cx="3293870" cy="523668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Мониторинг эксплуатации</a:t>
            </a:r>
          </a:p>
        </p:txBody>
      </p:sp>
    </p:spTree>
    <p:extLst>
      <p:ext uri="{BB962C8B-B14F-4D97-AF65-F5344CB8AC3E}">
        <p14:creationId xmlns:p14="http://schemas.microsoft.com/office/powerpoint/2010/main" val="100090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3538" y="205510"/>
            <a:ext cx="5860242" cy="461657"/>
          </a:xfrm>
          <a:prstGeom prst="rect">
            <a:avLst/>
          </a:prstGeom>
          <a:extLst/>
        </p:spPr>
        <p:txBody>
          <a:bodyPr wrap="none" lIns="91432" tIns="45716" rIns="91432" bIns="45716">
            <a:spAutoFit/>
          </a:bodyPr>
          <a:lstStyle>
            <a:defPPr>
              <a:defRPr lang="ru-RU"/>
            </a:defPPr>
            <a:lvl1pPr algn="ctr">
              <a:defRPr sz="2800">
                <a:latin typeface="+mn-lt"/>
                <a:cs typeface="Times New Roman" pitchFamily="18" charset="0"/>
              </a:defRPr>
            </a:lvl1pPr>
          </a:lstStyle>
          <a:p>
            <a:pPr algn="l">
              <a:spcBef>
                <a:spcPct val="0"/>
              </a:spcBef>
            </a:pPr>
            <a:r>
              <a:rPr lang="ru-RU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Единый программный продукт </a:t>
            </a:r>
            <a:r>
              <a:rPr lang="en-US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—</a:t>
            </a:r>
            <a:r>
              <a:rPr lang="ru-RU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TELARM</a:t>
            </a:r>
            <a:endParaRPr lang="ru-RU" sz="2400" b="1" dirty="0">
              <a:solidFill>
                <a:srgbClr val="006C5A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Рисунок 1" descr="image001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544"/>
          <a:stretch/>
        </p:blipFill>
        <p:spPr bwMode="auto">
          <a:xfrm>
            <a:off x="400282" y="824999"/>
            <a:ext cx="8204166" cy="565169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1923835" y="5439779"/>
            <a:ext cx="977408" cy="463538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Исходная схема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4686" y="4631222"/>
            <a:ext cx="302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ru-RU" sz="1600" dirty="0">
                <a:solidFill>
                  <a:srgbClr val="007364"/>
                </a:solidFill>
                <a:latin typeface="Arial" pitchFamily="34" charset="0"/>
                <a:cs typeface="Arial" pitchFamily="34" charset="0"/>
              </a:rPr>
              <a:t>Расчет режимов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18554" y="5157192"/>
            <a:ext cx="3037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ru-RU" sz="1600" dirty="0">
                <a:solidFill>
                  <a:srgbClr val="007364"/>
                </a:solidFill>
                <a:latin typeface="Arial" pitchFamily="34" charset="0"/>
                <a:cs typeface="Arial" pitchFamily="34" charset="0"/>
              </a:rPr>
              <a:t>Расчет индексов надежности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6036" y="5724545"/>
            <a:ext cx="3060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ru-RU" sz="1600" dirty="0">
                <a:solidFill>
                  <a:srgbClr val="007364"/>
                </a:solidFill>
                <a:latin typeface="Arial" pitchFamily="34" charset="0"/>
                <a:cs typeface="Arial" pitchFamily="34" charset="0"/>
              </a:rPr>
              <a:t>Анализ работы защит и автоматики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4342718" y="1812113"/>
            <a:ext cx="2753321" cy="2665132"/>
            <a:chOff x="6372200" y="1273622"/>
            <a:chExt cx="2405832" cy="2227386"/>
          </a:xfrm>
        </p:grpSpPr>
        <p:sp>
          <p:nvSpPr>
            <p:cNvPr id="18" name="Овал 17"/>
            <p:cNvSpPr/>
            <p:nvPr/>
          </p:nvSpPr>
          <p:spPr>
            <a:xfrm>
              <a:off x="6372200" y="1273622"/>
              <a:ext cx="2405832" cy="2227386"/>
            </a:xfrm>
            <a:prstGeom prst="ellipse">
              <a:avLst/>
            </a:prstGeom>
            <a:solidFill>
              <a:srgbClr val="006C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06873" y="1845018"/>
              <a:ext cx="1576582" cy="1462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Мы знаем как работала схема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100392" y="1715324"/>
              <a:ext cx="504056" cy="1407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!</a:t>
              </a:r>
            </a:p>
          </p:txBody>
        </p:sp>
      </p:grpSp>
      <p:pic>
        <p:nvPicPr>
          <p:cNvPr id="21" name="Рисунок 1" descr="image001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1238"/>
          <a:stretch/>
        </p:blipFill>
        <p:spPr bwMode="auto">
          <a:xfrm>
            <a:off x="366852" y="1316068"/>
            <a:ext cx="2697296" cy="5139530"/>
          </a:xfrm>
          <a:prstGeom prst="rect">
            <a:avLst/>
          </a:prstGeom>
          <a:ln w="38100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00536" y="1815992"/>
            <a:ext cx="2146888" cy="2156466"/>
          </a:xfrm>
          <a:prstGeom prst="rect">
            <a:avLst/>
          </a:prstGeom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8427" y="2209160"/>
            <a:ext cx="3006474" cy="1790375"/>
          </a:xfrm>
          <a:prstGeom prst="rect">
            <a:avLst/>
          </a:prstGeom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79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1550" y="200604"/>
            <a:ext cx="5860242" cy="461657"/>
          </a:xfrm>
          <a:prstGeom prst="rect">
            <a:avLst/>
          </a:prstGeom>
          <a:extLst/>
        </p:spPr>
        <p:txBody>
          <a:bodyPr wrap="none" lIns="91432" tIns="45716" rIns="91432" bIns="45716">
            <a:spAutoFit/>
          </a:bodyPr>
          <a:lstStyle>
            <a:defPPr>
              <a:defRPr lang="ru-RU"/>
            </a:defPPr>
            <a:lvl1pPr algn="ctr">
              <a:defRPr sz="2800">
                <a:latin typeface="+mn-lt"/>
                <a:cs typeface="Times New Roman" pitchFamily="18" charset="0"/>
              </a:defRPr>
            </a:lvl1pPr>
          </a:lstStyle>
          <a:p>
            <a:pPr algn="l">
              <a:spcBef>
                <a:spcPct val="0"/>
              </a:spcBef>
            </a:pPr>
            <a:r>
              <a:rPr lang="ru-RU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Единый программный продукт </a:t>
            </a:r>
            <a:r>
              <a:rPr lang="en-US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—</a:t>
            </a:r>
            <a:r>
              <a:rPr lang="ru-RU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rPr>
              <a:t>TELARM</a:t>
            </a:r>
            <a:endParaRPr lang="ru-RU" sz="2400" b="1" dirty="0">
              <a:solidFill>
                <a:srgbClr val="006C5A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24" name="Рисунок 1" descr="image001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541"/>
          <a:stretch/>
        </p:blipFill>
        <p:spPr bwMode="auto">
          <a:xfrm>
            <a:off x="291577" y="808888"/>
            <a:ext cx="8441260" cy="5644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461892" y="4905504"/>
            <a:ext cx="2937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ru-RU" sz="1600" dirty="0">
                <a:solidFill>
                  <a:srgbClr val="007364"/>
                </a:solidFill>
                <a:latin typeface="Arial" pitchFamily="34" charset="0"/>
                <a:cs typeface="Arial" pitchFamily="34" charset="0"/>
              </a:rPr>
              <a:t>Расчет режимов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54090" y="5292497"/>
            <a:ext cx="2380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ru-RU" sz="1600" dirty="0">
                <a:solidFill>
                  <a:srgbClr val="007364"/>
                </a:solidFill>
                <a:latin typeface="Arial" pitchFamily="34" charset="0"/>
                <a:cs typeface="Arial" pitchFamily="34" charset="0"/>
              </a:rPr>
              <a:t>Расчет индексов надежности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56539" y="5796553"/>
            <a:ext cx="2923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ru-RU" sz="1600" dirty="0">
                <a:solidFill>
                  <a:srgbClr val="007364"/>
                </a:solidFill>
                <a:latin typeface="Arial" pitchFamily="34" charset="0"/>
                <a:cs typeface="Arial" pitchFamily="34" charset="0"/>
              </a:rPr>
              <a:t>Анализ работы защит и автоматики</a:t>
            </a:r>
          </a:p>
        </p:txBody>
      </p:sp>
      <p:pic>
        <p:nvPicPr>
          <p:cNvPr id="29" name="Рисунок 3" descr="image00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1311"/>
          <a:stretch/>
        </p:blipFill>
        <p:spPr bwMode="auto">
          <a:xfrm>
            <a:off x="412441" y="1078570"/>
            <a:ext cx="3037533" cy="5266648"/>
          </a:xfrm>
          <a:prstGeom prst="rect">
            <a:avLst/>
          </a:prstGeom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1319" y="2693483"/>
            <a:ext cx="3554632" cy="2093599"/>
          </a:xfrm>
          <a:prstGeom prst="rect">
            <a:avLst/>
          </a:prstGeom>
          <a:ln w="38100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5866" y="1884950"/>
            <a:ext cx="3684089" cy="2670164"/>
          </a:xfrm>
          <a:prstGeom prst="rect">
            <a:avLst/>
          </a:prstGeom>
          <a:ln w="38100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2" name="Группа 31"/>
          <p:cNvGrpSpPr/>
          <p:nvPr/>
        </p:nvGrpSpPr>
        <p:grpSpPr>
          <a:xfrm>
            <a:off x="4618426" y="1894264"/>
            <a:ext cx="2677369" cy="2767242"/>
            <a:chOff x="6372200" y="1273622"/>
            <a:chExt cx="2405832" cy="2452058"/>
          </a:xfrm>
        </p:grpSpPr>
        <p:sp>
          <p:nvSpPr>
            <p:cNvPr id="33" name="Овал 32"/>
            <p:cNvSpPr/>
            <p:nvPr/>
          </p:nvSpPr>
          <p:spPr>
            <a:xfrm>
              <a:off x="6372200" y="1273622"/>
              <a:ext cx="2405832" cy="2227386"/>
            </a:xfrm>
            <a:prstGeom prst="ellipse">
              <a:avLst/>
            </a:prstGeom>
            <a:solidFill>
              <a:srgbClr val="006C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46022" y="1829422"/>
              <a:ext cx="1800201" cy="1896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Мы знаем как схема</a:t>
              </a:r>
              <a:r>
                <a:rPr lang="en-US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будет работать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42167" y="1852908"/>
              <a:ext cx="504056" cy="1535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244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1"/>
          <p:cNvSpPr txBox="1">
            <a:spLocks/>
          </p:cNvSpPr>
          <p:nvPr/>
        </p:nvSpPr>
        <p:spPr>
          <a:xfrm>
            <a:off x="901443" y="482580"/>
            <a:ext cx="7703005" cy="71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006C5A"/>
                </a:solidFill>
                <a:cs typeface="Arial" panose="020B0604020202020204" pitchFamily="34" charset="0"/>
              </a:rPr>
              <a:t>Цифры и </a:t>
            </a:r>
            <a:r>
              <a:rPr lang="ru-RU" sz="2800" b="1" dirty="0" smtClean="0">
                <a:solidFill>
                  <a:srgbClr val="006C5A"/>
                </a:solidFill>
                <a:cs typeface="Arial" panose="020B0604020202020204" pitchFamily="34" charset="0"/>
              </a:rPr>
              <a:t>факты: научные </a:t>
            </a:r>
            <a:r>
              <a:rPr lang="ru-RU" sz="2800" b="1" dirty="0">
                <a:solidFill>
                  <a:srgbClr val="006C5A"/>
                </a:solidFill>
                <a:cs typeface="Arial" panose="020B0604020202020204" pitchFamily="34" charset="0"/>
              </a:rPr>
              <a:t>исследования и разработки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11560" y="1128039"/>
            <a:ext cx="8136904" cy="4894296"/>
            <a:chOff x="1641314" y="1292366"/>
            <a:chExt cx="5705296" cy="4502984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5815417" y="4429909"/>
              <a:ext cx="1531193" cy="594655"/>
            </a:xfrm>
            <a:prstGeom prst="rect">
              <a:avLst/>
            </a:prstGeom>
            <a:solidFill>
              <a:schemeClr val="bg1">
                <a:lumMod val="75000"/>
                <a:alpha val="51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900" b="1" dirty="0">
                  <a:solidFill>
                    <a:srgbClr val="00735D"/>
                  </a:solidFill>
                </a:rPr>
                <a:t>Собственное бюро по разработке и </a:t>
              </a:r>
              <a:r>
                <a:rPr lang="ru-RU" sz="900" b="1" dirty="0" smtClean="0">
                  <a:solidFill>
                    <a:srgbClr val="00735D"/>
                  </a:solidFill>
                </a:rPr>
                <a:t>выпуску производственно </a:t>
              </a:r>
              <a:r>
                <a:rPr lang="ru-RU" sz="900" b="1" dirty="0">
                  <a:solidFill>
                    <a:srgbClr val="00735D"/>
                  </a:solidFill>
                </a:rPr>
                <a:t>–технологического и испытательного оборудования</a:t>
              </a:r>
              <a:endParaRPr lang="ru-RU" sz="700" b="1" dirty="0">
                <a:solidFill>
                  <a:srgbClr val="00735D"/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827668" y="5328121"/>
              <a:ext cx="1531193" cy="467229"/>
            </a:xfrm>
            <a:prstGeom prst="rect">
              <a:avLst/>
            </a:prstGeom>
            <a:solidFill>
              <a:schemeClr val="bg1">
                <a:lumMod val="75000"/>
                <a:alpha val="51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900" b="1" dirty="0">
                  <a:solidFill>
                    <a:srgbClr val="00735D"/>
                  </a:solidFill>
                </a:rPr>
                <a:t>Широкое использование при разработке численных методов моделирования </a:t>
              </a:r>
              <a:r>
                <a:rPr lang="ru-RU" sz="900" b="1" dirty="0" smtClean="0">
                  <a:solidFill>
                    <a:srgbClr val="00735D"/>
                  </a:solidFill>
                </a:rPr>
                <a:t>процессов</a:t>
              </a:r>
              <a:endParaRPr lang="ru-RU" sz="700" b="1" dirty="0">
                <a:solidFill>
                  <a:srgbClr val="00735D"/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1749326" y="1898044"/>
              <a:ext cx="1531193" cy="594655"/>
            </a:xfrm>
            <a:prstGeom prst="rect">
              <a:avLst/>
            </a:prstGeom>
            <a:solidFill>
              <a:schemeClr val="bg1">
                <a:lumMod val="75000"/>
                <a:alpha val="51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900" b="1" dirty="0">
                  <a:solidFill>
                    <a:srgbClr val="00735D"/>
                  </a:solidFill>
                </a:rPr>
                <a:t>20 </a:t>
              </a:r>
              <a:r>
                <a:rPr lang="ru-RU" sz="900" b="1" dirty="0">
                  <a:solidFill>
                    <a:srgbClr val="00735D"/>
                  </a:solidFill>
                </a:rPr>
                <a:t>научных и конструкторских подразделений трудятся для поиска решений сложнейших инженерных </a:t>
              </a:r>
              <a:r>
                <a:rPr lang="ru-RU" sz="900" b="1" dirty="0" smtClean="0">
                  <a:solidFill>
                    <a:srgbClr val="00735D"/>
                  </a:solidFill>
                </a:rPr>
                <a:t>задач</a:t>
              </a:r>
              <a:endParaRPr lang="ru-RU" sz="700" b="1" dirty="0">
                <a:solidFill>
                  <a:srgbClr val="00735D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1641314" y="3482220"/>
              <a:ext cx="1531193" cy="594655"/>
            </a:xfrm>
            <a:prstGeom prst="rect">
              <a:avLst/>
            </a:prstGeom>
            <a:solidFill>
              <a:schemeClr val="bg1">
                <a:lumMod val="75000"/>
                <a:alpha val="51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900" b="1" dirty="0">
                  <a:solidFill>
                    <a:srgbClr val="00735D"/>
                  </a:solidFill>
                </a:rPr>
                <a:t>Собственная испытательная лаборатория. Уникальные методики испытаний, </a:t>
              </a:r>
              <a:r>
                <a:rPr lang="ru-RU" sz="900" b="1" dirty="0" smtClean="0">
                  <a:solidFill>
                    <a:srgbClr val="00735D"/>
                  </a:solidFill>
                </a:rPr>
                <a:t>соответствуют </a:t>
              </a:r>
              <a:r>
                <a:rPr lang="ru-RU" sz="900" b="1" dirty="0">
                  <a:solidFill>
                    <a:srgbClr val="00735D"/>
                  </a:solidFill>
                </a:rPr>
                <a:t>мировым стандартам – ГОСТ, </a:t>
              </a:r>
              <a:r>
                <a:rPr lang="en-US" sz="900" b="1" dirty="0">
                  <a:solidFill>
                    <a:srgbClr val="00735D"/>
                  </a:solidFill>
                </a:rPr>
                <a:t>ANSI, IEC, GB</a:t>
              </a:r>
              <a:endParaRPr lang="ru-RU" sz="700" b="1" dirty="0">
                <a:solidFill>
                  <a:srgbClr val="00735D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935680" y="2859242"/>
              <a:ext cx="1531193" cy="594655"/>
            </a:xfrm>
            <a:prstGeom prst="rect">
              <a:avLst/>
            </a:prstGeom>
            <a:solidFill>
              <a:schemeClr val="bg1">
                <a:lumMod val="75000"/>
                <a:alpha val="51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900" b="1" dirty="0">
                  <a:solidFill>
                    <a:srgbClr val="00735D"/>
                  </a:solidFill>
                </a:rPr>
                <a:t>Создан научный и учебный центр в Санкт-Петербурге (СПбГУ) </a:t>
              </a:r>
              <a:r>
                <a:rPr lang="ru-RU" sz="900" b="1" dirty="0" smtClean="0">
                  <a:solidFill>
                    <a:srgbClr val="00735D"/>
                  </a:solidFill>
                </a:rPr>
                <a:t>для подготовки </a:t>
              </a:r>
              <a:r>
                <a:rPr lang="ru-RU" sz="900" b="1" dirty="0">
                  <a:solidFill>
                    <a:srgbClr val="00735D"/>
                  </a:solidFill>
                </a:rPr>
                <a:t>специалистов по прикладной математике и </a:t>
              </a:r>
              <a:r>
                <a:rPr lang="ru-RU" sz="900" b="1" dirty="0" smtClean="0">
                  <a:solidFill>
                    <a:srgbClr val="00735D"/>
                  </a:solidFill>
                </a:rPr>
                <a:t>физике</a:t>
              </a:r>
              <a:endParaRPr lang="ru-RU" sz="700" b="1" dirty="0">
                <a:solidFill>
                  <a:srgbClr val="00735D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881673" y="1292366"/>
              <a:ext cx="1890210" cy="1015663"/>
            </a:xfrm>
            <a:prstGeom prst="rect">
              <a:avLst/>
            </a:prstGeom>
            <a:solidFill>
              <a:schemeClr val="bg1">
                <a:lumMod val="75000"/>
                <a:alpha val="4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solidFill>
                    <a:srgbClr val="00735D"/>
                  </a:solidFill>
                </a:rPr>
                <a:t>Более 500 инженеров занимаются фундаментальными исследованиями и разработкой новых материалов и техники </a:t>
              </a:r>
              <a:endParaRPr lang="ru-RU" sz="800" b="1" dirty="0">
                <a:solidFill>
                  <a:srgbClr val="00735D"/>
                </a:solidFill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3045470" y="2318699"/>
              <a:ext cx="1090448" cy="1296144"/>
              <a:chOff x="3759957" y="4869160"/>
              <a:chExt cx="1544267" cy="1584176"/>
            </a:xfrm>
          </p:grpSpPr>
          <p:sp>
            <p:nvSpPr>
              <p:cNvPr id="2" name="Прямоугольник 1"/>
              <p:cNvSpPr/>
              <p:nvPr/>
            </p:nvSpPr>
            <p:spPr>
              <a:xfrm>
                <a:off x="3759957" y="4869160"/>
                <a:ext cx="1544267" cy="1584176"/>
              </a:xfrm>
              <a:prstGeom prst="hexag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5" name="Изображение 5" descr="6-5.png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4633" t="-38908" r="-4633" b="-38908"/>
              <a:stretch/>
            </p:blipFill>
            <p:spPr>
              <a:xfrm>
                <a:off x="3882827" y="5004654"/>
                <a:ext cx="1298525" cy="1220915"/>
              </a:xfrm>
              <a:prstGeom prst="hexagon">
                <a:avLst/>
              </a:prstGeom>
              <a:noFill/>
              <a:ln>
                <a:noFill/>
              </a:ln>
            </p:spPr>
          </p:pic>
        </p:grpSp>
        <p:pic>
          <p:nvPicPr>
            <p:cNvPr id="17" name="Picture 2" descr="В рамках национального проекта «Образование» на физическом факультете СПбГУ создан Научно-образовательный центр (НОЦ) «Электрофизика»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2" t="11439" r="5424" b="4191"/>
            <a:stretch/>
          </p:blipFill>
          <p:spPr bwMode="auto">
            <a:xfrm>
              <a:off x="3927252" y="3002678"/>
              <a:ext cx="1119059" cy="1326284"/>
            </a:xfrm>
            <a:prstGeom prst="hexagon">
              <a:avLst/>
            </a:prstGeom>
            <a:ln>
              <a:noFill/>
            </a:ln>
            <a:effectLst/>
          </p:spPr>
        </p:pic>
        <p:pic>
          <p:nvPicPr>
            <p:cNvPr id="26" name="Picture 4" descr="\\DN\photo\Продукция\011_Решения_для_энергетики_Каталог\0.1. О компании\Производство\9F6A7897_sm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2" r="14816"/>
            <a:stretch/>
          </p:blipFill>
          <p:spPr bwMode="auto">
            <a:xfrm>
              <a:off x="3927252" y="1646309"/>
              <a:ext cx="1144811" cy="1320462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0" name="Picture 2" descr="\\DN\photo\Предприятия ТЭЛ\Севастополь\КБКА\IMG_8030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" r="18647"/>
            <a:stretch/>
          </p:blipFill>
          <p:spPr bwMode="auto">
            <a:xfrm>
              <a:off x="3045469" y="3665821"/>
              <a:ext cx="1080120" cy="1268142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1" name="Picture 3" descr="\\DN\photo\Предприятия ТЭЛ\Севастополь\КБКА\IMG_8224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289"/>
            <a:stretch/>
          </p:blipFill>
          <p:spPr bwMode="auto">
            <a:xfrm>
              <a:off x="3915260" y="4350827"/>
              <a:ext cx="1119059" cy="1231208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\\DN\photo\Предприятия ТЭЛ\Севастополь\КБКА\IMG_8558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72" t="19815" r="28603" b="1760"/>
            <a:stretch/>
          </p:blipFill>
          <p:spPr bwMode="auto">
            <a:xfrm>
              <a:off x="4827667" y="3710679"/>
              <a:ext cx="1083149" cy="1223284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046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413538" y="114782"/>
            <a:ext cx="4338896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800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6C5A"/>
                </a:solidFill>
                <a:cs typeface="Arial" panose="020B0604020202020204" pitchFamily="34" charset="0"/>
              </a:rPr>
              <a:t>Функциональное тестирование на заводе</a:t>
            </a:r>
          </a:p>
        </p:txBody>
      </p:sp>
      <p:sp>
        <p:nvSpPr>
          <p:cNvPr id="13" name="Овал 12"/>
          <p:cNvSpPr/>
          <p:nvPr/>
        </p:nvSpPr>
        <p:spPr>
          <a:xfrm>
            <a:off x="3923928" y="2779108"/>
            <a:ext cx="1658782" cy="154917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538" y="2347236"/>
            <a:ext cx="2881484" cy="3314012"/>
          </a:xfrm>
          <a:prstGeom prst="rect">
            <a:avLst/>
          </a:prstGeom>
          <a:noFill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5880" y1="34532" x2="15880" y2="34532"/>
                        <a14:foregroundMark x1="15880" y1="15827" x2="15880" y2="15827"/>
                        <a14:foregroundMark x1="9013" y1="17266" x2="9013" y2="17266"/>
                        <a14:foregroundMark x1="23605" y1="93525" x2="23605" y2="93525"/>
                        <a14:foregroundMark x1="72532" y1="80576" x2="72532" y2="80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7312" y="3672587"/>
            <a:ext cx="964760" cy="82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074277" y="1163319"/>
            <a:ext cx="1980221" cy="83099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Коммутационный модуль </a:t>
            </a:r>
            <a:r>
              <a:rPr lang="en-US" sz="1600" dirty="0">
                <a:solidFill>
                  <a:schemeClr val="bg1"/>
                </a:solidFill>
              </a:rPr>
              <a:t>OSM35_Smart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16083" y="4028197"/>
            <a:ext cx="2138415" cy="5693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550" dirty="0">
                <a:solidFill>
                  <a:schemeClr val="bg1"/>
                </a:solidFill>
              </a:rPr>
              <a:t>Микропроцессорный шкаф управления </a:t>
            </a:r>
            <a:r>
              <a:rPr lang="en-US" sz="1550" dirty="0">
                <a:solidFill>
                  <a:schemeClr val="bg1"/>
                </a:solidFill>
              </a:rPr>
              <a:t>RC_7</a:t>
            </a:r>
            <a:endParaRPr lang="ru-RU" sz="155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01393" y="2861483"/>
            <a:ext cx="18013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Модуль функционального тестирования </a:t>
            </a:r>
            <a:r>
              <a:rPr lang="en-US" sz="1400" dirty="0"/>
              <a:t>ITS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422925" y="1429174"/>
            <a:ext cx="3186550" cy="83099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Программное обеспечение </a:t>
            </a:r>
            <a:r>
              <a:rPr lang="en-US" sz="1600" dirty="0" smtClean="0">
                <a:solidFill>
                  <a:schemeClr val="bg1"/>
                </a:solidFill>
              </a:rPr>
              <a:t>TELARM</a:t>
            </a:r>
            <a:r>
              <a:rPr lang="ru-RU" sz="1600" dirty="0" smtClean="0">
                <a:solidFill>
                  <a:schemeClr val="bg1"/>
                </a:solidFill>
              </a:rPr>
              <a:t> с </a:t>
            </a:r>
            <a:r>
              <a:rPr lang="ru-RU" sz="1600" dirty="0">
                <a:solidFill>
                  <a:schemeClr val="bg1"/>
                </a:solidFill>
              </a:rPr>
              <a:t>математической моделью сети</a:t>
            </a:r>
          </a:p>
        </p:txBody>
      </p:sp>
      <p:cxnSp>
        <p:nvCxnSpPr>
          <p:cNvPr id="20" name="Прямая со стрелкой 19"/>
          <p:cNvCxnSpPr>
            <a:cxnSpLocks/>
          </p:cNvCxnSpPr>
          <p:nvPr/>
        </p:nvCxnSpPr>
        <p:spPr>
          <a:xfrm flipV="1">
            <a:off x="5306711" y="1556792"/>
            <a:ext cx="1609372" cy="1479996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cxnSpLocks/>
          </p:cNvCxnSpPr>
          <p:nvPr/>
        </p:nvCxnSpPr>
        <p:spPr>
          <a:xfrm>
            <a:off x="5306711" y="4149080"/>
            <a:ext cx="1750608" cy="17920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cxnSpLocks/>
            <a:stCxn id="14" idx="3"/>
            <a:endCxn id="13" idx="2"/>
          </p:cNvCxnSpPr>
          <p:nvPr/>
        </p:nvCxnSpPr>
        <p:spPr>
          <a:xfrm flipV="1">
            <a:off x="3295022" y="3553694"/>
            <a:ext cx="628906" cy="45054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7319" y="4743947"/>
            <a:ext cx="1403113" cy="1565373"/>
          </a:xfrm>
          <a:prstGeom prst="rect">
            <a:avLst/>
          </a:prstGeom>
        </p:spPr>
      </p:pic>
      <p:pic>
        <p:nvPicPr>
          <p:cNvPr id="24" name="Picture 2" descr="C:\Users\kaa\Desktop\temp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69" b="100000" l="0" r="100000">
                        <a14:foregroundMark x1="35197" y1="12549" x2="35197" y2="12549"/>
                        <a14:foregroundMark x1="4276" y1="49804" x2="4276" y2="49804"/>
                        <a14:foregroundMark x1="96053" y1="8627" x2="96053" y2="8627"/>
                        <a14:foregroundMark x1="63158" y1="6275" x2="63158" y2="62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211848" y="1949560"/>
            <a:ext cx="1842649" cy="183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776255" y="2603453"/>
            <a:ext cx="1374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Управляющие импульсы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36613" y="4848862"/>
            <a:ext cx="1783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Измерения по модели сети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25722" y="2757341"/>
            <a:ext cx="141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Формирование режимов типовых аварий </a:t>
            </a:r>
          </a:p>
        </p:txBody>
      </p:sp>
    </p:spTree>
    <p:extLst>
      <p:ext uri="{BB962C8B-B14F-4D97-AF65-F5344CB8AC3E}">
        <p14:creationId xmlns:p14="http://schemas.microsoft.com/office/powerpoint/2010/main" val="209914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305526" y="216275"/>
            <a:ext cx="6395196" cy="83098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400" b="1">
                <a:solidFill>
                  <a:srgbClr val="006C5A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dirty="0"/>
              <a:t>Все комплексные продукты Таврида Электрик</a:t>
            </a:r>
          </a:p>
          <a:p>
            <a:endParaRPr lang="en-US" altLang="ru-RU" dirty="0"/>
          </a:p>
        </p:txBody>
      </p:sp>
      <p:cxnSp>
        <p:nvCxnSpPr>
          <p:cNvPr id="20" name="Прямая соединительная линия 19"/>
          <p:cNvCxnSpPr>
            <a:cxnSpLocks/>
          </p:cNvCxnSpPr>
          <p:nvPr/>
        </p:nvCxnSpPr>
        <p:spPr>
          <a:xfrm flipV="1">
            <a:off x="251520" y="3400158"/>
            <a:ext cx="8532948" cy="49771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894319" y="3576560"/>
            <a:ext cx="2387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</a:lstStyle>
          <a:p>
            <a:r>
              <a:rPr lang="ru-RU" sz="2000" u="sng" dirty="0"/>
              <a:t>Преимущества</a:t>
            </a:r>
          </a:p>
        </p:txBody>
      </p:sp>
      <p:sp>
        <p:nvSpPr>
          <p:cNvPr id="29" name="Isosceles Triangle 66"/>
          <p:cNvSpPr/>
          <p:nvPr/>
        </p:nvSpPr>
        <p:spPr bwMode="auto">
          <a:xfrm rot="5400000">
            <a:off x="2476806" y="5017462"/>
            <a:ext cx="2318178" cy="265542"/>
          </a:xfrm>
          <a:prstGeom prst="triangle">
            <a:avLst/>
          </a:prstGeom>
          <a:solidFill>
            <a:srgbClr val="B2B2B2"/>
          </a:solidFill>
          <a:ln w="9525" cap="flat" cmpd="sng" algn="ctr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889000" fontAlgn="base"/>
            <a:endParaRPr lang="en-US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690968" y="3977055"/>
            <a:ext cx="3202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4056435" y="4038225"/>
            <a:ext cx="4764037" cy="21852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Clr>
                <a:srgbClr val="006666"/>
              </a:buClr>
              <a:buFont typeface="Arial" pitchFamily="34" charset="0"/>
              <a:buChar char="•"/>
              <a:defRPr/>
            </a:pPr>
            <a:r>
              <a:rPr lang="ru-RU" sz="1600" dirty="0"/>
              <a:t>Отсутствие ошибок в подборе оборудования</a:t>
            </a:r>
          </a:p>
          <a:p>
            <a:pPr marL="342900" indent="-342900">
              <a:spcBef>
                <a:spcPts val="1200"/>
              </a:spcBef>
              <a:buClr>
                <a:srgbClr val="006666"/>
              </a:buClr>
              <a:buFont typeface="Arial" pitchFamily="34" charset="0"/>
              <a:buChar char="•"/>
              <a:defRPr/>
            </a:pPr>
            <a:r>
              <a:rPr lang="ru-RU" sz="1600" dirty="0"/>
              <a:t>Сокращение сроков проектирования</a:t>
            </a:r>
          </a:p>
          <a:p>
            <a:pPr marL="342900" indent="-342900">
              <a:spcBef>
                <a:spcPts val="1200"/>
              </a:spcBef>
              <a:buClr>
                <a:srgbClr val="006666"/>
              </a:buClr>
              <a:buFont typeface="Arial" pitchFamily="34" charset="0"/>
              <a:buChar char="•"/>
              <a:defRPr/>
            </a:pPr>
            <a:r>
              <a:rPr lang="ru-RU" sz="1600" dirty="0"/>
              <a:t>Снижение вероятности ошибок при проектировании</a:t>
            </a:r>
          </a:p>
          <a:p>
            <a:pPr marL="342900" indent="-342900">
              <a:spcBef>
                <a:spcPts val="1200"/>
              </a:spcBef>
              <a:buClr>
                <a:srgbClr val="006666"/>
              </a:buClr>
              <a:buFont typeface="Arial" pitchFamily="34" charset="0"/>
              <a:buChar char="•"/>
              <a:defRPr/>
            </a:pPr>
            <a:r>
              <a:rPr lang="ru-RU" sz="1600" dirty="0"/>
              <a:t>Сокращение сроков поставки оборудования</a:t>
            </a:r>
          </a:p>
          <a:p>
            <a:pPr marL="342900" indent="-342900">
              <a:spcBef>
                <a:spcPts val="1200"/>
              </a:spcBef>
              <a:buClr>
                <a:srgbClr val="006666"/>
              </a:buClr>
              <a:buFont typeface="Arial" pitchFamily="34" charset="0"/>
              <a:buChar char="•"/>
              <a:defRPr/>
            </a:pPr>
            <a:r>
              <a:rPr lang="ru-RU" sz="1600" dirty="0"/>
              <a:t>Сокращение сроков монтажа и пусконаладки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4550068"/>
            <a:ext cx="1810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</a:lstStyle>
          <a:p>
            <a:r>
              <a:rPr lang="ru-RU" altLang="ru-RU" sz="2000" dirty="0">
                <a:solidFill>
                  <a:srgbClr val="006666"/>
                </a:solidFill>
              </a:rPr>
              <a:t>Поставляются </a:t>
            </a:r>
          </a:p>
          <a:p>
            <a:r>
              <a:rPr lang="ru-RU" altLang="ru-RU" sz="2000" dirty="0">
                <a:solidFill>
                  <a:srgbClr val="006666"/>
                </a:solidFill>
              </a:rPr>
              <a:t>по </a:t>
            </a:r>
            <a:r>
              <a:rPr lang="en-US" altLang="ru-RU" sz="2000" dirty="0">
                <a:solidFill>
                  <a:srgbClr val="006666"/>
                </a:solidFill>
              </a:rPr>
              <a:t>Plug &amp; Play </a:t>
            </a:r>
            <a:r>
              <a:rPr lang="ru-RU" altLang="ru-RU" sz="2000" dirty="0">
                <a:solidFill>
                  <a:srgbClr val="006666"/>
                </a:solidFill>
              </a:rPr>
              <a:t>технологии!</a:t>
            </a:r>
            <a:endParaRPr lang="ru-RU" dirty="0">
              <a:solidFill>
                <a:srgbClr val="006666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40"/>
          <a:stretch/>
        </p:blipFill>
        <p:spPr bwMode="auto">
          <a:xfrm>
            <a:off x="2915816" y="786978"/>
            <a:ext cx="2880320" cy="237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99"/>
          <a:stretch/>
        </p:blipFill>
        <p:spPr bwMode="auto">
          <a:xfrm>
            <a:off x="341488" y="796416"/>
            <a:ext cx="2448272" cy="2369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11"/>
          <a:stretch/>
        </p:blipFill>
        <p:spPr bwMode="auto">
          <a:xfrm>
            <a:off x="5940152" y="786977"/>
            <a:ext cx="2682783" cy="2379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s://www.logoarena.com/contestimages/public_new/2383/5680_1363776709_9.jp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0" t="15095" r="28599" b="34402"/>
          <a:stretch/>
        </p:blipFill>
        <p:spPr bwMode="auto">
          <a:xfrm>
            <a:off x="35496" y="4550066"/>
            <a:ext cx="1222787" cy="106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78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251425" y="3212976"/>
            <a:ext cx="208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Централизованный центр обработки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817910" y="2492896"/>
            <a:ext cx="50405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</a:pPr>
            <a:r>
              <a:rPr lang="ru-RU" sz="1400" dirty="0"/>
              <a:t>Все рекламации поступают в единую базу. Ведется всесторонний анализ: индивидуально по обращению, анализ повторяемости случаев, анализ элементной базы изделия.  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4"/>
          </p:nvPr>
        </p:nvSpPr>
        <p:spPr>
          <a:xfrm>
            <a:off x="343627" y="476672"/>
            <a:ext cx="5956565" cy="642165"/>
          </a:xfrm>
        </p:spPr>
        <p:txBody>
          <a:bodyPr>
            <a:normAutofit/>
          </a:bodyPr>
          <a:lstStyle/>
          <a:p>
            <a:r>
              <a:rPr lang="ru-RU" sz="2400" dirty="0"/>
              <a:t>Управление рекламациями</a:t>
            </a:r>
          </a:p>
        </p:txBody>
      </p:sp>
      <p:pic>
        <p:nvPicPr>
          <p:cNvPr id="17" name="Picture 4" descr="J:\Смищенко\P32700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5" t="16890" r="1542" b="11863"/>
          <a:stretch/>
        </p:blipFill>
        <p:spPr bwMode="auto">
          <a:xfrm>
            <a:off x="539552" y="1052736"/>
            <a:ext cx="3032443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260425" y="4005064"/>
            <a:ext cx="1654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Замени, потом разберись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817910" y="3356992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</a:pPr>
            <a:r>
              <a:rPr lang="ru-RU" sz="1400" dirty="0"/>
              <a:t>Действует </a:t>
            </a:r>
            <a:r>
              <a:rPr lang="ru-RU" sz="1400" dirty="0" smtClean="0"/>
              <a:t>принцип: </a:t>
            </a:r>
            <a:r>
              <a:rPr lang="ru-RU" sz="1400" dirty="0"/>
              <a:t>сначала решить проблему заказчика, потом разобраться в ситуации и при необходимости инициировать корректирующие мероприятия по технологии или модернизации продукта.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251425" y="5714092"/>
            <a:ext cx="2312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Гарантийный срок эксплуатации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834103" y="5517232"/>
            <a:ext cx="50129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</a:pPr>
            <a:r>
              <a:rPr lang="ru-RU" sz="1400" dirty="0"/>
              <a:t>Надежность </a:t>
            </a:r>
            <a:r>
              <a:rPr lang="ru-RU" sz="1400" dirty="0" smtClean="0"/>
              <a:t>и </a:t>
            </a:r>
            <a:r>
              <a:rPr lang="ru-RU" sz="1400" dirty="0"/>
              <a:t>система мониторинга надежности оборудования в эксплуатации позволяют устанавливать рекордные гарантийные сроки на оборудование. К </a:t>
            </a:r>
            <a:r>
              <a:rPr lang="ru-RU" sz="1400" dirty="0" smtClean="0"/>
              <a:t>примеру, </a:t>
            </a:r>
            <a:r>
              <a:rPr lang="ru-RU" sz="1400" dirty="0"/>
              <a:t>на выключатели 10 </a:t>
            </a:r>
            <a:r>
              <a:rPr lang="ru-RU" sz="1400" dirty="0" err="1"/>
              <a:t>кВ</a:t>
            </a:r>
            <a:r>
              <a:rPr lang="ru-RU" sz="1400" dirty="0"/>
              <a:t> гарантийный срок составляет до 10 лет.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251425" y="4849415"/>
            <a:ext cx="17887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Близость к заказчику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17910" y="4437112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</a:pPr>
            <a:r>
              <a:rPr lang="ru-RU" sz="1400" dirty="0"/>
              <a:t>Сервисные центры «Таврида Электрик» находятся </a:t>
            </a:r>
            <a:r>
              <a:rPr lang="ru-RU" sz="1400" dirty="0" smtClean="0"/>
              <a:t>вблизи к </a:t>
            </a:r>
            <a:r>
              <a:rPr lang="ru-RU" sz="1400" dirty="0"/>
              <a:t>заказчикам. Удаленность </a:t>
            </a:r>
            <a:r>
              <a:rPr lang="ru-RU" sz="1400" dirty="0" smtClean="0"/>
              <a:t>от крупных городов — </a:t>
            </a:r>
            <a:r>
              <a:rPr lang="ru-RU" sz="1400" dirty="0"/>
              <a:t>порядка 400 </a:t>
            </a:r>
            <a:r>
              <a:rPr lang="ru-RU" sz="1400" dirty="0" smtClean="0"/>
              <a:t>км. Это </a:t>
            </a:r>
            <a:r>
              <a:rPr lang="ru-RU" sz="1400" dirty="0"/>
              <a:t>дает возможность реагировать на обращения в течение дня.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152020"/>
            <a:ext cx="475655" cy="3246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528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514152" y="1340768"/>
            <a:ext cx="7946281" cy="3744416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Взаимодействие в </a:t>
            </a:r>
            <a:r>
              <a:rPr lang="ru-RU" sz="1600" dirty="0"/>
              <a:t>области разработки </a:t>
            </a:r>
            <a:r>
              <a:rPr lang="ru-RU" sz="1600" dirty="0" smtClean="0"/>
              <a:t>концепции инновационных </a:t>
            </a:r>
            <a:r>
              <a:rPr lang="ru-RU" sz="1600" dirty="0"/>
              <a:t>технических решений, направленных на оптимизацию себестоимости электроэнергии в технологических </a:t>
            </a:r>
            <a:r>
              <a:rPr lang="ru-RU" sz="1600" dirty="0" smtClean="0"/>
              <a:t>циклах </a:t>
            </a:r>
            <a:r>
              <a:rPr lang="ru-RU" sz="1600" dirty="0"/>
              <a:t>и реализацию пилотных проектов в электроэнергетическом секторе </a:t>
            </a:r>
            <a:r>
              <a:rPr lang="ru-RU" sz="1600" dirty="0" smtClean="0"/>
              <a:t>«Газпром» , по </a:t>
            </a:r>
            <a:r>
              <a:rPr lang="ru-RU" sz="1600" dirty="0"/>
              <a:t>следующим направлениям</a:t>
            </a:r>
            <a:r>
              <a:rPr lang="ru-RU" sz="1600" dirty="0" smtClean="0"/>
              <a:t>:</a:t>
            </a:r>
          </a:p>
          <a:p>
            <a:pPr algn="just"/>
            <a:endParaRPr lang="ru-RU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малогабаритные и цифровые подстанции и распределительные устройства </a:t>
            </a:r>
            <a:r>
              <a:rPr lang="ru-RU" sz="1600" dirty="0"/>
              <a:t>на напряжение 110/35/6 кВ;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системы </a:t>
            </a:r>
            <a:r>
              <a:rPr lang="ru-RU" sz="1600" dirty="0"/>
              <a:t>резервирования электроснабжения </a:t>
            </a:r>
            <a:r>
              <a:rPr lang="ru-RU" sz="1600" dirty="0" smtClean="0"/>
              <a:t>технологических циклов производственных предприятий «Газпром»;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моделирование </a:t>
            </a:r>
            <a:r>
              <a:rPr lang="ru-RU" sz="1600" dirty="0"/>
              <a:t>электрических сетей и систем электроснабжения с целью достижения лучших целевых показателей технологических циклов </a:t>
            </a:r>
            <a:r>
              <a:rPr lang="ru-RU" sz="1600" dirty="0" smtClean="0"/>
              <a:t>производств</a:t>
            </a:r>
            <a:r>
              <a:rPr lang="en-US" sz="1600" dirty="0"/>
              <a:t>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совместное участие </a:t>
            </a:r>
            <a:r>
              <a:rPr lang="ru-RU" sz="1600" dirty="0"/>
              <a:t>в рабочих группах научно-технического совета </a:t>
            </a:r>
            <a:r>
              <a:rPr lang="ru-RU" sz="1600" dirty="0" smtClean="0"/>
              <a:t>«Газпром» </a:t>
            </a:r>
            <a:r>
              <a:rPr lang="ru-RU" sz="1600" dirty="0"/>
              <a:t>по разработке инновационных решений в области энергоснабжения с привлечением ведущих российских экспертов в соответствующей </a:t>
            </a:r>
            <a:r>
              <a:rPr lang="ru-RU" sz="1600" dirty="0" smtClean="0"/>
              <a:t>области</a:t>
            </a:r>
            <a:r>
              <a:rPr lang="ru-RU" sz="1600" dirty="0"/>
              <a:t>.</a:t>
            </a:r>
            <a:endParaRPr lang="ru-RU" sz="1600" dirty="0" smtClean="0"/>
          </a:p>
          <a:p>
            <a:pPr algn="just"/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18346" y="482579"/>
            <a:ext cx="7942086" cy="642165"/>
          </a:xfrm>
        </p:spPr>
        <p:txBody>
          <a:bodyPr/>
          <a:lstStyle/>
          <a:p>
            <a:r>
              <a:rPr lang="ru-RU" dirty="0" smtClean="0"/>
              <a:t>Предложени</a:t>
            </a:r>
            <a:r>
              <a:rPr lang="ru-RU" dirty="0"/>
              <a:t>я</a:t>
            </a:r>
          </a:p>
        </p:txBody>
      </p:sp>
    </p:spTree>
    <p:extLst>
      <p:ext uri="{BB962C8B-B14F-4D97-AF65-F5344CB8AC3E}">
        <p14:creationId xmlns:p14="http://schemas.microsoft.com/office/powerpoint/2010/main" val="2767470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570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39552" y="482580"/>
            <a:ext cx="7920880" cy="5911695"/>
            <a:chOff x="1448298" y="482580"/>
            <a:chExt cx="5667293" cy="5911695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1448299" y="1717778"/>
              <a:ext cx="1404155" cy="646331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23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900" b="1" dirty="0">
                  <a:solidFill>
                    <a:srgbClr val="007364"/>
                  </a:solidFill>
                </a:rPr>
                <a:t>Предприятие в Орле осуществляет выпуск решений по ретрофиту, шкафов КРУ </a:t>
              </a:r>
              <a:r>
                <a:rPr lang="en-US" sz="900" b="1" dirty="0" smtClean="0">
                  <a:solidFill>
                    <a:srgbClr val="007364"/>
                  </a:solidFill>
                </a:rPr>
                <a:t>Etalon</a:t>
              </a:r>
              <a:r>
                <a:rPr lang="ru-RU" sz="900" b="1" dirty="0" smtClean="0">
                  <a:solidFill>
                    <a:srgbClr val="007364"/>
                  </a:solidFill>
                </a:rPr>
                <a:t> и </a:t>
              </a:r>
              <a:r>
                <a:rPr lang="ru-RU" sz="900" b="1" dirty="0">
                  <a:solidFill>
                    <a:srgbClr val="007364"/>
                  </a:solidFill>
                </a:rPr>
                <a:t>реклоузеров 6-35 кВ</a:t>
              </a:r>
            </a:p>
          </p:txBody>
        </p:sp>
        <p:pic>
          <p:nvPicPr>
            <p:cNvPr id="29" name="Picture 4" descr="\\DN\photo\Продукция\011_Решения_для_энергетики_Каталог\4.2. Системы БАВР на базе выключаетелей SHELL\4. Производство (ФОТО 4 шт производственных площадок)\Завод Йошкар-Ола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924"/>
            <a:stretch/>
          </p:blipFill>
          <p:spPr bwMode="auto">
            <a:xfrm>
              <a:off x="3307418" y="1688302"/>
              <a:ext cx="1107902" cy="1268534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5" descr="\\DN\photo\Предприятия ТЭЛ\КМ_Йошкар-Ола\Май 2009\DSC0978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631"/>
            <a:stretch/>
          </p:blipFill>
          <p:spPr bwMode="auto">
            <a:xfrm>
              <a:off x="4203342" y="1079207"/>
              <a:ext cx="1044091" cy="1249826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\\DN\photo\Предприятия ТЭЛ\МУ_Молзино\2012\Часть 1\IMG_9902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58" r="2161" b="25742"/>
            <a:stretch/>
          </p:blipFill>
          <p:spPr bwMode="auto">
            <a:xfrm>
              <a:off x="5039155" y="1706470"/>
              <a:ext cx="1090343" cy="1259928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5" descr="\\DN\photo\Продукция\011_Решения_для_энергетики_Каталог\0.1. О компании\Производство\Молзино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37" r="6127"/>
            <a:stretch/>
          </p:blipFill>
          <p:spPr bwMode="auto">
            <a:xfrm>
              <a:off x="4183522" y="2364107"/>
              <a:ext cx="1083729" cy="1272112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5148713" y="1069650"/>
              <a:ext cx="1961570" cy="577081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23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050" b="1" dirty="0">
                  <a:solidFill>
                    <a:srgbClr val="007364"/>
                  </a:solidFill>
                </a:rPr>
                <a:t>Предприятие в Йошкар-Оле производит 50 000 коммутационных модулей 6-35 </a:t>
              </a:r>
              <a:r>
                <a:rPr lang="ru-RU" sz="1050" b="1" dirty="0" err="1">
                  <a:solidFill>
                    <a:srgbClr val="007364"/>
                  </a:solidFill>
                </a:rPr>
                <a:t>кВ</a:t>
              </a:r>
              <a:r>
                <a:rPr lang="ru-RU" sz="1050" b="1" dirty="0">
                  <a:solidFill>
                    <a:srgbClr val="007364"/>
                  </a:solidFill>
                </a:rPr>
                <a:t> </a:t>
              </a:r>
              <a:endParaRPr lang="ru-RU" sz="1050" b="1" dirty="0" smtClean="0">
                <a:solidFill>
                  <a:srgbClr val="007364"/>
                </a:solidFill>
              </a:endParaRPr>
            </a:p>
            <a:p>
              <a:r>
                <a:rPr lang="ru-RU" sz="1050" b="1" dirty="0" smtClean="0">
                  <a:solidFill>
                    <a:srgbClr val="007364"/>
                  </a:solidFill>
                </a:rPr>
                <a:t>в </a:t>
              </a:r>
              <a:r>
                <a:rPr lang="ru-RU" sz="1050" b="1" dirty="0">
                  <a:solidFill>
                    <a:srgbClr val="007364"/>
                  </a:solidFill>
                </a:rPr>
                <a:t>год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156772" y="3114967"/>
              <a:ext cx="1718586" cy="577081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23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050" b="1" dirty="0">
                  <a:solidFill>
                    <a:srgbClr val="007364"/>
                  </a:solidFill>
                </a:rPr>
                <a:t>В Ногинске базируется производство электронных модулей управления и камер </a:t>
              </a:r>
              <a:r>
                <a:rPr lang="ru-RU" sz="1050" b="1" dirty="0" smtClean="0">
                  <a:solidFill>
                    <a:srgbClr val="007364"/>
                  </a:solidFill>
                </a:rPr>
                <a:t>ВДК</a:t>
              </a:r>
              <a:endParaRPr lang="ru-RU" sz="1050" b="1" dirty="0">
                <a:solidFill>
                  <a:srgbClr val="007364"/>
                </a:solidFill>
              </a:endParaRPr>
            </a:p>
          </p:txBody>
        </p:sp>
        <p:pic>
          <p:nvPicPr>
            <p:cNvPr id="35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3257" y="2285164"/>
              <a:ext cx="1161767" cy="1343344"/>
            </a:xfrm>
            <a:prstGeom prst="hexagon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6" descr="\\DN\photo\Продукция\011_Решения_для_энергетики_Каталог\0.1. О компании\Производство\Орел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r="11976"/>
            <a:stretch/>
          </p:blipFill>
          <p:spPr bwMode="auto">
            <a:xfrm>
              <a:off x="3289516" y="2985231"/>
              <a:ext cx="1115025" cy="1346149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4" descr="\\DN\photo\Предприятия ТЭЛ\Вектор\DSC05344.jp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3" r="4277"/>
            <a:stretch/>
          </p:blipFill>
          <p:spPr bwMode="auto">
            <a:xfrm rot="10800000" flipH="1" flipV="1">
              <a:off x="2338855" y="3658306"/>
              <a:ext cx="1179684" cy="1367819"/>
            </a:xfrm>
            <a:prstGeom prst="hexagon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Прямоугольник 38"/>
            <p:cNvSpPr/>
            <p:nvPr/>
          </p:nvSpPr>
          <p:spPr>
            <a:xfrm>
              <a:off x="1448298" y="3658306"/>
              <a:ext cx="1080121" cy="507831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23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900" b="1" dirty="0">
                  <a:solidFill>
                    <a:srgbClr val="007364"/>
                  </a:solidFill>
                </a:rPr>
                <a:t>Воткинск. Завод производит более </a:t>
              </a:r>
              <a:r>
                <a:rPr lang="ru-RU" sz="900" b="1" dirty="0" smtClean="0">
                  <a:solidFill>
                    <a:srgbClr val="007364"/>
                  </a:solidFill>
                </a:rPr>
                <a:t>4 500 </a:t>
              </a:r>
              <a:r>
                <a:rPr lang="ru-RU" sz="900" b="1" dirty="0">
                  <a:solidFill>
                    <a:srgbClr val="007364"/>
                  </a:solidFill>
                </a:rPr>
                <a:t>КРУ в год</a:t>
              </a:r>
            </a:p>
          </p:txBody>
        </p:sp>
        <p:pic>
          <p:nvPicPr>
            <p:cNvPr id="40" name="Picture 3" descr="C:\Users\chas\Desktop\ОПН\Завод.tif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10" t="17489" r="17851"/>
            <a:stretch/>
          </p:blipFill>
          <p:spPr bwMode="auto">
            <a:xfrm>
              <a:off x="4175059" y="5026123"/>
              <a:ext cx="1181693" cy="1368152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Прямоугольник 40"/>
            <p:cNvSpPr/>
            <p:nvPr/>
          </p:nvSpPr>
          <p:spPr>
            <a:xfrm>
              <a:off x="5325986" y="5157194"/>
              <a:ext cx="1607022" cy="507831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23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900" b="1" dirty="0">
                  <a:solidFill>
                    <a:srgbClr val="007364"/>
                  </a:solidFill>
                </a:rPr>
                <a:t>Севастопольский ЭТЗ занимается выпуском ОПН. Производственная </a:t>
              </a:r>
              <a:r>
                <a:rPr lang="ru-RU" sz="900" b="1" dirty="0" smtClean="0">
                  <a:solidFill>
                    <a:srgbClr val="007364"/>
                  </a:solidFill>
                </a:rPr>
                <a:t>мощность </a:t>
              </a:r>
              <a:r>
                <a:rPr lang="ru-RU" sz="900" b="1" dirty="0">
                  <a:solidFill>
                    <a:srgbClr val="007364"/>
                  </a:solidFill>
                </a:rPr>
                <a:t>более 50 000 изделий в </a:t>
              </a:r>
              <a:r>
                <a:rPr lang="ru-RU" sz="900" b="1" dirty="0" smtClean="0">
                  <a:solidFill>
                    <a:srgbClr val="007364"/>
                  </a:solidFill>
                </a:rPr>
                <a:t>год</a:t>
              </a:r>
              <a:endParaRPr lang="ru-RU" sz="900" b="1" dirty="0">
                <a:solidFill>
                  <a:srgbClr val="007364"/>
                </a:solidFill>
              </a:endParaRPr>
            </a:p>
          </p:txBody>
        </p:sp>
        <p:pic>
          <p:nvPicPr>
            <p:cNvPr id="43" name="Picture 9" descr="\\DN\photo\Продукция\011_Решения_для_энергетики_Каталог\0.1. О компании\Производство\Нижегород (2)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61"/>
            <a:stretch/>
          </p:blipFill>
          <p:spPr bwMode="auto">
            <a:xfrm>
              <a:off x="3278737" y="4355663"/>
              <a:ext cx="1136583" cy="1340925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Прямоугольник 43"/>
            <p:cNvSpPr/>
            <p:nvPr/>
          </p:nvSpPr>
          <p:spPr>
            <a:xfrm>
              <a:off x="4277766" y="4360307"/>
              <a:ext cx="1129997" cy="507831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23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900" b="1" dirty="0">
                  <a:solidFill>
                    <a:srgbClr val="007364"/>
                  </a:solidFill>
                </a:rPr>
                <a:t>Нижний-Новгород. Завод по производству КСО «Новация</a:t>
              </a:r>
              <a:r>
                <a:rPr lang="ru-RU" sz="900" b="1" dirty="0" smtClean="0">
                  <a:solidFill>
                    <a:srgbClr val="007364"/>
                  </a:solidFill>
                </a:rPr>
                <a:t>»</a:t>
              </a:r>
              <a:endParaRPr lang="ru-RU" sz="900" b="1" dirty="0">
                <a:solidFill>
                  <a:srgbClr val="007364"/>
                </a:solidFill>
              </a:endParaRPr>
            </a:p>
          </p:txBody>
        </p:sp>
        <p:sp>
          <p:nvSpPr>
            <p:cNvPr id="46" name="Заголовок 1"/>
            <p:cNvSpPr txBox="1">
              <a:spLocks/>
            </p:cNvSpPr>
            <p:nvPr/>
          </p:nvSpPr>
          <p:spPr>
            <a:xfrm>
              <a:off x="1531760" y="482580"/>
              <a:ext cx="5583831" cy="57015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2400" b="1" dirty="0">
                  <a:solidFill>
                    <a:srgbClr val="006C5A"/>
                  </a:solidFill>
                  <a:cs typeface="Arial" panose="020B0604020202020204" pitchFamily="34" charset="0"/>
                </a:rPr>
                <a:t>Цифры и </a:t>
              </a:r>
              <a:r>
                <a:rPr lang="ru-RU" sz="2400" b="1" dirty="0" smtClean="0">
                  <a:solidFill>
                    <a:srgbClr val="006C5A"/>
                  </a:solidFill>
                  <a:cs typeface="Arial" panose="020B0604020202020204" pitchFamily="34" charset="0"/>
                </a:rPr>
                <a:t>факты: технологии </a:t>
              </a:r>
              <a:r>
                <a:rPr lang="ru-RU" sz="2400" b="1" dirty="0">
                  <a:solidFill>
                    <a:srgbClr val="006C5A"/>
                  </a:solidFill>
                  <a:cs typeface="Arial" panose="020B0604020202020204" pitchFamily="34" charset="0"/>
                </a:rPr>
                <a:t>и производства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398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mua\AppData\Local\Microsoft\Windows\Temporary Internet Files\Content.Outlook\IF81MIQ2\map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0" t="15943" r="8359" b="38951"/>
          <a:stretch/>
        </p:blipFill>
        <p:spPr bwMode="auto">
          <a:xfrm>
            <a:off x="179512" y="629191"/>
            <a:ext cx="6336704" cy="537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413538" y="156378"/>
            <a:ext cx="7942086" cy="1147762"/>
          </a:xfrm>
        </p:spPr>
        <p:txBody>
          <a:bodyPr>
            <a:normAutofit/>
          </a:bodyPr>
          <a:lstStyle/>
          <a:p>
            <a:r>
              <a:rPr lang="ru-RU" sz="2400" dirty="0"/>
              <a:t>Сеть технико-коммерческих </a:t>
            </a:r>
            <a:r>
              <a:rPr lang="ru-RU" sz="2400" dirty="0" smtClean="0"/>
              <a:t>центров.</a:t>
            </a:r>
            <a:endParaRPr lang="ru-RU" sz="2400" dirty="0"/>
          </a:p>
          <a:p>
            <a:r>
              <a:rPr lang="ru-RU" sz="2400" dirty="0"/>
              <a:t>Мы всегда рядом с</a:t>
            </a:r>
            <a:r>
              <a:rPr lang="ru-RU" sz="2400" dirty="0" smtClean="0"/>
              <a:t> </a:t>
            </a:r>
            <a:r>
              <a:rPr lang="ru-RU" sz="2400" dirty="0"/>
              <a:t>Вами!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347409" y="4782123"/>
            <a:ext cx="2664864" cy="755129"/>
          </a:xfrm>
          <a:prstGeom prst="hexag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Разработка</a:t>
            </a:r>
          </a:p>
        </p:txBody>
      </p:sp>
      <p:sp>
        <p:nvSpPr>
          <p:cNvPr id="6" name="Шестиугольник 5"/>
          <p:cNvSpPr/>
          <p:nvPr/>
        </p:nvSpPr>
        <p:spPr>
          <a:xfrm>
            <a:off x="968478" y="3788001"/>
            <a:ext cx="2043795" cy="924621"/>
          </a:xfrm>
          <a:prstGeom prst="hexagon">
            <a:avLst/>
          </a:prstGeom>
          <a:solidFill>
            <a:srgbClr val="007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/>
              <a:t>Предпроектный</a:t>
            </a:r>
            <a:r>
              <a:rPr lang="ru-RU" sz="1400" dirty="0"/>
              <a:t> аудит и выработка решений</a:t>
            </a:r>
          </a:p>
        </p:txBody>
      </p:sp>
      <p:sp>
        <p:nvSpPr>
          <p:cNvPr id="7" name="Шестиугольник 6"/>
          <p:cNvSpPr/>
          <p:nvPr/>
        </p:nvSpPr>
        <p:spPr>
          <a:xfrm>
            <a:off x="2833102" y="3285155"/>
            <a:ext cx="1344265" cy="923591"/>
          </a:xfrm>
          <a:prstGeom prst="hexagon">
            <a:avLst/>
          </a:prstGeom>
          <a:solidFill>
            <a:srgbClr val="007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Проекти-рование</a:t>
            </a:r>
            <a:endParaRPr lang="ru-RU" sz="1400" dirty="0"/>
          </a:p>
        </p:txBody>
      </p:sp>
      <p:sp>
        <p:nvSpPr>
          <p:cNvPr id="8" name="Шестиугольник 7"/>
          <p:cNvSpPr/>
          <p:nvPr/>
        </p:nvSpPr>
        <p:spPr>
          <a:xfrm>
            <a:off x="4246642" y="3954935"/>
            <a:ext cx="1462702" cy="813435"/>
          </a:xfrm>
          <a:prstGeom prst="hexagon">
            <a:avLst/>
          </a:prstGeom>
          <a:solidFill>
            <a:srgbClr val="007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Поставка</a:t>
            </a:r>
          </a:p>
        </p:txBody>
      </p:sp>
      <p:sp>
        <p:nvSpPr>
          <p:cNvPr id="9" name="Шестиугольник 8"/>
          <p:cNvSpPr/>
          <p:nvPr/>
        </p:nvSpPr>
        <p:spPr>
          <a:xfrm>
            <a:off x="5552404" y="4491234"/>
            <a:ext cx="1268432" cy="755378"/>
          </a:xfrm>
          <a:prstGeom prst="hexagon">
            <a:avLst/>
          </a:prstGeom>
          <a:solidFill>
            <a:srgbClr val="007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Монтаж и наладка</a:t>
            </a:r>
          </a:p>
        </p:txBody>
      </p:sp>
      <p:sp>
        <p:nvSpPr>
          <p:cNvPr id="10" name="Шестиугольник 9"/>
          <p:cNvSpPr/>
          <p:nvPr/>
        </p:nvSpPr>
        <p:spPr>
          <a:xfrm>
            <a:off x="5593968" y="5339547"/>
            <a:ext cx="2030374" cy="759907"/>
          </a:xfrm>
          <a:prstGeom prst="hexagon">
            <a:avLst/>
          </a:prstGeom>
          <a:solidFill>
            <a:schemeClr val="bg1">
              <a:lumMod val="5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Эксплуатация</a:t>
            </a:r>
          </a:p>
        </p:txBody>
      </p:sp>
      <p:sp>
        <p:nvSpPr>
          <p:cNvPr id="11" name="Шестиугольник 10"/>
          <p:cNvSpPr/>
          <p:nvPr/>
        </p:nvSpPr>
        <p:spPr>
          <a:xfrm>
            <a:off x="2956997" y="5173287"/>
            <a:ext cx="1135292" cy="758397"/>
          </a:xfrm>
          <a:prstGeom prst="hexagon">
            <a:avLst/>
          </a:prstGeom>
          <a:solidFill>
            <a:schemeClr val="bg1">
              <a:lumMod val="5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Модер-низация</a:t>
            </a:r>
            <a:endParaRPr lang="ru-RU" sz="1400" dirty="0"/>
          </a:p>
        </p:txBody>
      </p:sp>
      <p:sp>
        <p:nvSpPr>
          <p:cNvPr id="12" name="Шестиугольник 11"/>
          <p:cNvSpPr/>
          <p:nvPr/>
        </p:nvSpPr>
        <p:spPr>
          <a:xfrm>
            <a:off x="4034903" y="5760286"/>
            <a:ext cx="1649826" cy="715726"/>
          </a:xfrm>
          <a:prstGeom prst="hexagon">
            <a:avLst/>
          </a:prstGeom>
          <a:solidFill>
            <a:srgbClr val="007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Управление рекламациями</a:t>
            </a:r>
          </a:p>
        </p:txBody>
      </p:sp>
      <p:pic>
        <p:nvPicPr>
          <p:cNvPr id="13" name="Picture 8" descr="\\DN\photo\Продукция\004_КРУ ETALON\001-Проекты применения\2014.10.1-8 ЭЛСИБ Новосибирск\DSC_08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63" b="34789"/>
          <a:stretch/>
        </p:blipFill>
        <p:spPr bwMode="auto">
          <a:xfrm>
            <a:off x="5556628" y="3368285"/>
            <a:ext cx="1422210" cy="929128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752892" y="1262370"/>
            <a:ext cx="4302975" cy="1446550"/>
          </a:xfrm>
          <a:prstGeom prst="rect">
            <a:avLst/>
          </a:prstGeom>
          <a:solidFill>
            <a:srgbClr val="969696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В России, Казахстане и Белоруссии </a:t>
            </a:r>
            <a:r>
              <a:rPr lang="ru-RU" sz="2800" b="1" dirty="0">
                <a:solidFill>
                  <a:srgbClr val="007364"/>
                </a:solidFill>
              </a:rPr>
              <a:t>52 сервисных центра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2000" b="1" dirty="0">
                <a:solidFill>
                  <a:schemeClr val="bg1"/>
                </a:solidFill>
              </a:rPr>
              <a:t>обеспечивающих всестороннюю поддержку клиентов в режиме 24/7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5" name="Picture 7" descr="\\DN\photo\Обучение\2016-08-16_Обучение-Янтарьэнерго\отобрано\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" t="4451" r="-602" b="8318"/>
          <a:stretch/>
        </p:blipFill>
        <p:spPr bwMode="auto">
          <a:xfrm>
            <a:off x="1645964" y="5640939"/>
            <a:ext cx="1519658" cy="1061742"/>
          </a:xfrm>
          <a:prstGeom prst="hexagon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\\DN\photo\Имиджевые фото\15. Smart35_опор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" t="23722" r="1570" b="13013"/>
          <a:stretch/>
        </p:blipFill>
        <p:spPr bwMode="auto">
          <a:xfrm>
            <a:off x="4149657" y="2984691"/>
            <a:ext cx="1483570" cy="915047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mua\AppData\Local\Microsoft\Windows\Temporary Internet Files\Content.Outlook\IF81MIQ2\20170908_13164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6" t="40301" r="20224" b="13938"/>
          <a:stretch/>
        </p:blipFill>
        <p:spPr bwMode="auto">
          <a:xfrm>
            <a:off x="2908217" y="4250812"/>
            <a:ext cx="1409850" cy="840491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:\Смищенко\P327003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" t="28079" r="3944" b="15105"/>
          <a:stretch/>
        </p:blipFill>
        <p:spPr bwMode="auto">
          <a:xfrm>
            <a:off x="4092289" y="4923253"/>
            <a:ext cx="1562779" cy="797016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168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24220" y="116632"/>
            <a:ext cx="8912275" cy="4405457"/>
            <a:chOff x="1169622" y="-4500"/>
            <a:chExt cx="6858000" cy="357751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38"/>
            <a:stretch/>
          </p:blipFill>
          <p:spPr bwMode="auto">
            <a:xfrm>
              <a:off x="1169622" y="-4500"/>
              <a:ext cx="6858000" cy="3577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547664" y="3284984"/>
              <a:ext cx="2592288" cy="288032"/>
            </a:xfrm>
            <a:prstGeom prst="rect">
              <a:avLst/>
            </a:prstGeom>
            <a:solidFill>
              <a:srgbClr val="0073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/>
                <a:t>Решения </a:t>
              </a:r>
              <a:r>
                <a:rPr lang="en-US" sz="2000" b="1" dirty="0"/>
                <a:t>TEL</a:t>
              </a:r>
              <a:endParaRPr lang="ru-RU" sz="2000" b="1" dirty="0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169622" y="4679904"/>
            <a:ext cx="486054" cy="323764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0006" y="4582868"/>
            <a:ext cx="2205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Модернизация распределительных устройств 6-35 </a:t>
            </a:r>
            <a:r>
              <a:rPr lang="ru-RU" sz="1200" dirty="0" err="1"/>
              <a:t>кВ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23482" y="4679904"/>
            <a:ext cx="486054" cy="3237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2.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80006" y="5357946"/>
            <a:ext cx="211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Повышение надежности электроснабжения наиболее ответственных потребителей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87624" y="5427140"/>
            <a:ext cx="475655" cy="3246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06036" y="4597386"/>
            <a:ext cx="2202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Новое строительство подстанций и центров </a:t>
            </a:r>
            <a:r>
              <a:rPr lang="ru-RU" sz="1200" dirty="0" smtClean="0"/>
              <a:t>питания 6-110кВ</a:t>
            </a:r>
            <a:endParaRPr lang="ru-RU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5109718" y="5374957"/>
            <a:ext cx="2012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/>
              <a:t>Plug</a:t>
            </a:r>
            <a:r>
              <a:rPr lang="ru-RU" sz="1200" dirty="0"/>
              <a:t>-n-</a:t>
            </a:r>
            <a:r>
              <a:rPr lang="ru-RU" sz="1200" dirty="0" err="1"/>
              <a:t>Play</a:t>
            </a:r>
            <a:r>
              <a:rPr lang="ru-RU" sz="1200" dirty="0"/>
              <a:t> инжиниринг при реализации проектов и сервис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513982" y="5431182"/>
            <a:ext cx="475655" cy="3246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7821" y="6165304"/>
            <a:ext cx="2012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Системное управление рекламациями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90278" y="6200357"/>
            <a:ext cx="475655" cy="3246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551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687" y="3262279"/>
            <a:ext cx="1687291" cy="275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267744" y="1281927"/>
            <a:ext cx="6516724" cy="1499002"/>
          </a:xfrm>
          <a:prstGeom prst="rect">
            <a:avLst/>
          </a:prstGeom>
          <a:solidFill>
            <a:srgbClr val="00736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9552" y="620688"/>
            <a:ext cx="8468837" cy="9647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6C5A"/>
                </a:solidFill>
                <a:cs typeface="Arial" panose="020B0604020202020204" pitchFamily="34" charset="0"/>
              </a:rPr>
              <a:t>Модернизация распределительных устройств 6-35 кВ</a:t>
            </a:r>
          </a:p>
          <a:p>
            <a:pPr algn="l"/>
            <a:r>
              <a:rPr lang="en-US" sz="2400" b="1" dirty="0">
                <a:solidFill>
                  <a:srgbClr val="006C5A"/>
                </a:solidFill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006C5A"/>
                </a:solidFill>
                <a:cs typeface="Arial" panose="020B0604020202020204" pitchFamily="34" charset="0"/>
              </a:rPr>
            </a:br>
            <a:endParaRPr lang="ru-RU" sz="1000" dirty="0">
              <a:latin typeface="+mn-lt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11760" y="1376747"/>
            <a:ext cx="1394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364"/>
                </a:solidFill>
              </a:rPr>
              <a:t>Проблема заказчика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955470" y="1349128"/>
            <a:ext cx="4792994" cy="1575816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just" defTabSz="1340942">
              <a:spcAft>
                <a:spcPts val="600"/>
              </a:spcAft>
              <a:defRPr/>
            </a:pPr>
            <a:r>
              <a:rPr lang="ru-RU" sz="1200" dirty="0" smtClean="0"/>
              <a:t>Обновление парка основного оборудования в условиях оптимального финансирования.</a:t>
            </a:r>
          </a:p>
          <a:p>
            <a:pPr algn="just" defTabSz="1340942">
              <a:spcAft>
                <a:spcPts val="600"/>
              </a:spcAft>
              <a:defRPr/>
            </a:pPr>
            <a:r>
              <a:rPr lang="ru-RU" sz="1200" dirty="0" smtClean="0"/>
              <a:t>Постепенная </a:t>
            </a:r>
            <a:r>
              <a:rPr lang="ru-RU" sz="1200" dirty="0"/>
              <a:t>замена выключателей и терминалов защит во многих случаях является наиболее эффективным способом продления срока службы основного оборудования подстанций, что позволяет на 40% оптимизировать затраты на реновацию.</a:t>
            </a:r>
          </a:p>
          <a:p>
            <a:pPr defTabSz="1340942">
              <a:spcAft>
                <a:spcPts val="600"/>
              </a:spcAft>
              <a:defRPr/>
            </a:pPr>
            <a:endParaRPr lang="ru-RU" sz="1200" dirty="0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05" y="4242360"/>
            <a:ext cx="1174184" cy="18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23" y="1281345"/>
            <a:ext cx="1620609" cy="151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320605" y="260648"/>
            <a:ext cx="486054" cy="323764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1.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73970" y="3933056"/>
            <a:ext cx="3974494" cy="898708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just"/>
            <a:r>
              <a:rPr lang="en-US" sz="1400" b="1" dirty="0"/>
              <a:t>&gt; </a:t>
            </a:r>
            <a:r>
              <a:rPr lang="ru-RU" sz="1400" b="1" dirty="0" smtClean="0"/>
              <a:t>3</a:t>
            </a:r>
            <a:r>
              <a:rPr lang="en-US" sz="1400" b="1" dirty="0" smtClean="0"/>
              <a:t>0%</a:t>
            </a:r>
            <a:r>
              <a:rPr lang="ru-RU" sz="1400" b="1" dirty="0" smtClean="0"/>
              <a:t> </a:t>
            </a:r>
            <a:r>
              <a:rPr lang="ru-RU" sz="1200" dirty="0" smtClean="0"/>
              <a:t>снижения постоянных расходов и  повышение производительности труда за счет сокращения объема регламентных работ на обслуживание коммутационных аппаратов.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968979" y="5085184"/>
            <a:ext cx="1637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Унифицированные</a:t>
            </a:r>
          </a:p>
          <a:p>
            <a:r>
              <a:rPr lang="ru-RU" sz="1400" dirty="0" smtClean="0"/>
              <a:t>решения</a:t>
            </a:r>
            <a:endParaRPr lang="ru-RU" sz="1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968979" y="3212976"/>
            <a:ext cx="1804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Эффективность вложенных средств</a:t>
            </a:r>
            <a:endParaRPr lang="ru-RU" sz="1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984605" y="5949280"/>
            <a:ext cx="1804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Непревзойдённое качество</a:t>
            </a:r>
            <a:endParaRPr lang="ru-RU" sz="1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968979" y="4077072"/>
            <a:ext cx="19590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Снижение эксплуатационных затрат</a:t>
            </a:r>
            <a:endParaRPr lang="ru-RU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4773970" y="3120502"/>
            <a:ext cx="3974494" cy="714042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just"/>
            <a:r>
              <a:rPr lang="en-US" sz="1400" b="1" dirty="0"/>
              <a:t>&gt; </a:t>
            </a:r>
            <a:r>
              <a:rPr lang="ru-RU" sz="1400" b="1" dirty="0" smtClean="0"/>
              <a:t>40</a:t>
            </a:r>
            <a:r>
              <a:rPr lang="en-US" sz="1400" b="1" dirty="0" smtClean="0"/>
              <a:t>%</a:t>
            </a:r>
            <a:r>
              <a:rPr lang="ru-RU" sz="1400" b="1" dirty="0" smtClean="0"/>
              <a:t> </a:t>
            </a:r>
            <a:r>
              <a:rPr lang="ru-RU" sz="1200" dirty="0" smtClean="0"/>
              <a:t>сокращения затрат на реновации по сравнению  с реконструкцией распределительного устройства с полной заменой шкафов распределительных устройств.</a:t>
            </a:r>
            <a:endParaRPr lang="ru-RU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4773970" y="5919833"/>
            <a:ext cx="3974494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800" b="1"/>
            </a:lvl1pPr>
          </a:lstStyle>
          <a:p>
            <a:r>
              <a:rPr lang="ru-RU" sz="1400" dirty="0"/>
              <a:t>Гарантия до 10 лет </a:t>
            </a:r>
            <a:r>
              <a:rPr lang="ru-RU" sz="1200" b="0" dirty="0" smtClean="0"/>
              <a:t>при выполнении монтажных работ специалистами «Таврида Электрик».</a:t>
            </a:r>
            <a:endParaRPr lang="ru-RU" sz="1200" b="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773969" y="4869160"/>
            <a:ext cx="3990059" cy="898708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just"/>
            <a:r>
              <a:rPr lang="en-US" sz="1400" b="1" dirty="0"/>
              <a:t>&gt;</a:t>
            </a:r>
            <a:r>
              <a:rPr lang="ru-RU" sz="1400" b="1" dirty="0"/>
              <a:t> 7 </a:t>
            </a:r>
            <a:r>
              <a:rPr lang="ru-RU" sz="1400" b="1" dirty="0" smtClean="0"/>
              <a:t>500 </a:t>
            </a:r>
            <a:r>
              <a:rPr lang="ru-RU" sz="1200" dirty="0" smtClean="0"/>
              <a:t>модернизированных шкафов в год </a:t>
            </a:r>
            <a:r>
              <a:rPr lang="ru-RU" sz="1200" dirty="0"/>
              <a:t> </a:t>
            </a:r>
            <a:r>
              <a:rPr lang="ru-RU" sz="1200" dirty="0" smtClean="0"/>
              <a:t>благодаря разработанным типовым решениям заводской готовности для более 80 типов распределительных устройств.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578912" y="2765481"/>
            <a:ext cx="1227059" cy="375487"/>
          </a:xfrm>
          <a:prstGeom prst="rect">
            <a:avLst/>
          </a:prstGeom>
          <a:solidFill>
            <a:srgbClr val="006157"/>
          </a:solidFill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Ретрофит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316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18346" y="625054"/>
            <a:ext cx="8374134" cy="1147762"/>
          </a:xfrm>
        </p:spPr>
        <p:txBody>
          <a:bodyPr>
            <a:normAutofit/>
          </a:bodyPr>
          <a:lstStyle/>
          <a:p>
            <a:r>
              <a:rPr lang="ru-RU" sz="2400" dirty="0"/>
              <a:t>Новое строительство подстанций и центров питания 6-110кВ</a:t>
            </a:r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96924"/>
            <a:ext cx="486054" cy="3237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2.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183988"/>
            <a:ext cx="6552728" cy="1418675"/>
          </a:xfrm>
          <a:prstGeom prst="rect">
            <a:avLst/>
          </a:prstGeom>
          <a:solidFill>
            <a:srgbClr val="00736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29694" y="1390721"/>
            <a:ext cx="1394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364"/>
                </a:solidFill>
              </a:rPr>
              <a:t>Проблема заказчика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1" y="3645024"/>
            <a:ext cx="3505616" cy="256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pss\Desktop\цифровая ячейка\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47" y="1183987"/>
            <a:ext cx="1735013" cy="148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56438" y="5160794"/>
            <a:ext cx="410805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&gt; </a:t>
            </a:r>
            <a:r>
              <a:rPr lang="ru-RU" sz="1400" b="1" dirty="0" smtClean="0"/>
              <a:t>25% общее сокращение </a:t>
            </a:r>
            <a:r>
              <a:rPr lang="ru-RU" sz="1400" b="1" dirty="0"/>
              <a:t>времени </a:t>
            </a:r>
            <a:r>
              <a:rPr lang="ru-RU" sz="1400" b="1" dirty="0" smtClean="0"/>
              <a:t>проектирования заказа </a:t>
            </a:r>
          </a:p>
          <a:p>
            <a:pPr algn="just"/>
            <a:r>
              <a:rPr lang="ru-RU" sz="1200" dirty="0" smtClean="0"/>
              <a:t>за счет типизации </a:t>
            </a:r>
            <a:r>
              <a:rPr lang="ru-RU" sz="1200" dirty="0"/>
              <a:t>схемных и функциональных </a:t>
            </a:r>
            <a:r>
              <a:rPr lang="ru-RU" sz="1200" dirty="0" smtClean="0"/>
              <a:t>решений вторичной коммутации. Сокращение</a:t>
            </a:r>
            <a:r>
              <a:rPr lang="en-US" sz="1200" dirty="0" smtClean="0"/>
              <a:t> </a:t>
            </a:r>
            <a:r>
              <a:rPr lang="ru-RU" sz="1200" dirty="0" smtClean="0"/>
              <a:t>числа функциональных вторичных цепей и клеммных </a:t>
            </a:r>
            <a:r>
              <a:rPr lang="ru-RU" sz="1200" dirty="0"/>
              <a:t>рядов в релейных </a:t>
            </a:r>
            <a:r>
              <a:rPr lang="ru-RU" sz="1200" dirty="0" smtClean="0"/>
              <a:t>отсеках ячеек.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56438" y="2780928"/>
            <a:ext cx="410805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&gt;</a:t>
            </a:r>
            <a:r>
              <a:rPr lang="ru-RU" sz="1400" b="1" dirty="0" smtClean="0"/>
              <a:t> 15 % сокращение эксплуатационных затрат</a:t>
            </a:r>
          </a:p>
          <a:p>
            <a:pPr algn="just"/>
            <a:r>
              <a:rPr lang="ru-RU" sz="1200" dirty="0" smtClean="0"/>
              <a:t>за счет перехода </a:t>
            </a:r>
            <a:r>
              <a:rPr lang="ru-RU" sz="1200" dirty="0"/>
              <a:t>от проведения планового технического </a:t>
            </a:r>
            <a:r>
              <a:rPr lang="ru-RU" sz="1200" dirty="0" smtClean="0"/>
              <a:t>обслуживания </a:t>
            </a:r>
            <a:r>
              <a:rPr lang="ru-RU" sz="1200" dirty="0"/>
              <a:t>по времени </a:t>
            </a:r>
            <a:r>
              <a:rPr lang="ru-RU" sz="1200" dirty="0" smtClean="0"/>
              <a:t>к</a:t>
            </a:r>
            <a:r>
              <a:rPr lang="en-US" sz="1200" dirty="0" smtClean="0"/>
              <a:t> </a:t>
            </a:r>
            <a:r>
              <a:rPr lang="ru-RU" sz="1200" dirty="0" smtClean="0"/>
              <a:t>обслуживанию </a:t>
            </a:r>
            <a:r>
              <a:rPr lang="ru-RU" sz="1200" dirty="0"/>
              <a:t>по состоянию </a:t>
            </a:r>
            <a:r>
              <a:rPr lang="ru-RU" sz="1200" dirty="0" smtClean="0"/>
              <a:t>оборудования,</a:t>
            </a:r>
            <a:r>
              <a:rPr lang="en-US" sz="1200" dirty="0" smtClean="0"/>
              <a:t> </a:t>
            </a:r>
            <a:r>
              <a:rPr lang="ru-RU" sz="1200" dirty="0" smtClean="0"/>
              <a:t>используя мониторинг и диагностику </a:t>
            </a:r>
            <a:r>
              <a:rPr lang="ru-RU" sz="1200" dirty="0"/>
              <a:t>состояния </a:t>
            </a:r>
            <a:r>
              <a:rPr lang="ru-RU" sz="1200" dirty="0" smtClean="0"/>
              <a:t>оборудования в режиме реального времени. 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56438" y="3883234"/>
            <a:ext cx="410805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100% оперативных </a:t>
            </a:r>
            <a:r>
              <a:rPr lang="ru-RU" sz="1400" b="1" dirty="0" smtClean="0"/>
              <a:t>переключений производится</a:t>
            </a:r>
            <a:r>
              <a:rPr lang="en-US" sz="1400" b="1" dirty="0" smtClean="0"/>
              <a:t> </a:t>
            </a:r>
            <a:r>
              <a:rPr lang="ru-RU" sz="1400" b="1" dirty="0" smtClean="0"/>
              <a:t>дистанционно </a:t>
            </a:r>
            <a:r>
              <a:rPr lang="ru-RU" sz="1400" b="1" dirty="0"/>
              <a:t>с видеоконтролем операций</a:t>
            </a:r>
          </a:p>
          <a:p>
            <a:pPr algn="just"/>
            <a:r>
              <a:rPr lang="ru-RU" sz="1200" dirty="0"/>
              <a:t>Простая интеграция всех систем в единое цифровое </a:t>
            </a:r>
            <a:r>
              <a:rPr lang="ru-RU" sz="1200" dirty="0" smtClean="0"/>
              <a:t>пространство </a:t>
            </a:r>
            <a:r>
              <a:rPr lang="ru-RU" sz="1200" dirty="0"/>
              <a:t>позволяет управлять подстанцией безопасно и </a:t>
            </a:r>
            <a:r>
              <a:rPr lang="ru-RU" sz="1200" dirty="0" smtClean="0"/>
              <a:t>оперативно</a:t>
            </a:r>
            <a:r>
              <a:rPr lang="ru-RU" sz="1200" dirty="0"/>
              <a:t>, а также встраивать в систему АСУ ТП других уровней.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39479" y="3000554"/>
            <a:ext cx="14485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Эффективность вложенных средств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11487" y="4224110"/>
            <a:ext cx="1376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Повышение безопасности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11487" y="5233383"/>
            <a:ext cx="14485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Сокращение </a:t>
            </a:r>
          </a:p>
          <a:p>
            <a:r>
              <a:rPr lang="ru-RU" sz="1400" dirty="0" smtClean="0"/>
              <a:t>сроков реализации проекта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3995936" y="1365401"/>
            <a:ext cx="4968552" cy="1237262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just"/>
            <a:r>
              <a:rPr lang="ru-RU" sz="1200" dirty="0" smtClean="0"/>
              <a:t>Внедрение подстанций с цифровым управлением,</a:t>
            </a:r>
            <a:r>
              <a:rPr lang="en-US" sz="1200" dirty="0" smtClean="0"/>
              <a:t> </a:t>
            </a:r>
            <a:r>
              <a:rPr lang="ru-RU" sz="1200" dirty="0" smtClean="0"/>
              <a:t>которые позволяют</a:t>
            </a:r>
          </a:p>
          <a:p>
            <a:pPr algn="just"/>
            <a:r>
              <a:rPr lang="ru-RU" sz="1200" dirty="0" smtClean="0"/>
              <a:t>обеспечить </a:t>
            </a:r>
            <a:r>
              <a:rPr lang="ru-RU" sz="1200" dirty="0"/>
              <a:t>высокую надежность, сокращение совокупной стоимости владения, простоту обслуживания системы и повышение безопасности за счет применения цифровых </a:t>
            </a:r>
            <a:r>
              <a:rPr lang="ru-RU" sz="1200" dirty="0" smtClean="0"/>
              <a:t>устройств</a:t>
            </a:r>
            <a:r>
              <a:rPr lang="ru-RU" sz="1200" dirty="0"/>
              <a:t>,</a:t>
            </a:r>
            <a:r>
              <a:rPr lang="ru-RU" sz="1200" dirty="0" smtClean="0"/>
              <a:t> </a:t>
            </a:r>
            <a:r>
              <a:rPr lang="ru-RU" sz="1200" dirty="0"/>
              <a:t>использующих для обмена информацией протоколы стандарта МЭК 61850. </a:t>
            </a:r>
          </a:p>
          <a:p>
            <a:pPr algn="just"/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494547" y="2621465"/>
            <a:ext cx="1087487" cy="375487"/>
          </a:xfrm>
          <a:prstGeom prst="rect">
            <a:avLst/>
          </a:prstGeom>
          <a:solidFill>
            <a:srgbClr val="006157"/>
          </a:solidFill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КРУ </a:t>
            </a:r>
            <a:r>
              <a:rPr lang="en-US" sz="1600" b="1" dirty="0" smtClean="0">
                <a:solidFill>
                  <a:schemeClr val="bg1"/>
                </a:solidFill>
              </a:rPr>
              <a:t>D12i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28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Технологические преимущества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208915"/>
            <a:ext cx="2592288" cy="1545038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ru-RU" sz="1000" b="1" dirty="0" smtClean="0"/>
              <a:t>БЫСТРОДЕЙСТВУЮЩИЙ ВАКУУМНЫЙ ВЫКЛЮЧАТЕЛЬ ВВ/</a:t>
            </a:r>
            <a:r>
              <a:rPr lang="en-US" sz="1000" b="1" dirty="0" smtClean="0"/>
              <a:t>TEL</a:t>
            </a:r>
            <a:endParaRPr lang="ru-RU" sz="1000" b="1" dirty="0" smtClean="0"/>
          </a:p>
          <a:p>
            <a:pPr algn="just"/>
            <a:endParaRPr lang="ru-RU" sz="900" dirty="0" smtClean="0"/>
          </a:p>
          <a:p>
            <a:pPr algn="just"/>
            <a:r>
              <a:rPr lang="ru-RU" sz="900" dirty="0" smtClean="0"/>
              <a:t>Срок гарантии 10 лет. </a:t>
            </a:r>
          </a:p>
          <a:p>
            <a:pPr algn="just"/>
            <a:r>
              <a:rPr lang="ru-RU" sz="900" dirty="0" smtClean="0"/>
              <a:t>Аппарат устанавливается </a:t>
            </a:r>
            <a:r>
              <a:rPr lang="ru-RU" sz="900" dirty="0"/>
              <a:t>на кассетных выдвижных элементах (КВЭ) в средней части шкафа, что позволяет добиться нового уровня в функциональности распределительных устройств.</a:t>
            </a:r>
          </a:p>
          <a:p>
            <a:endParaRPr lang="ru-RU" sz="9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41340"/>
            <a:ext cx="1591211" cy="107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 rot="10800000" flipV="1">
            <a:off x="1907704" y="4151929"/>
            <a:ext cx="259228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 smtClean="0"/>
              <a:t>SCADA</a:t>
            </a:r>
            <a:r>
              <a:rPr lang="ru-RU" sz="900" b="1" dirty="0" smtClean="0"/>
              <a:t> система  </a:t>
            </a:r>
            <a:r>
              <a:rPr lang="ru-RU" sz="900" b="1" dirty="0"/>
              <a:t>входит в базовую комплектацию </a:t>
            </a:r>
            <a:endParaRPr lang="ru-RU" sz="900" b="1" dirty="0" smtClean="0"/>
          </a:p>
          <a:p>
            <a:r>
              <a:rPr lang="ru-RU" sz="900" dirty="0" smtClean="0"/>
              <a:t>Реализовано полное </a:t>
            </a:r>
            <a:r>
              <a:rPr lang="ru-RU" sz="900" dirty="0"/>
              <a:t>телеуправление всеми коммутационными </a:t>
            </a:r>
            <a:r>
              <a:rPr lang="ru-RU" sz="900" dirty="0" smtClean="0"/>
              <a:t>аппаратами. Запись всех попыток коммутационных операций на сервер объекта</a:t>
            </a:r>
            <a:r>
              <a:rPr lang="ru-RU" sz="900" dirty="0"/>
              <a:t>.</a:t>
            </a:r>
            <a:endParaRPr lang="ru-RU" sz="900" dirty="0" smtClean="0"/>
          </a:p>
          <a:p>
            <a:pPr algn="just"/>
            <a:r>
              <a:rPr lang="ru-RU" sz="900" dirty="0" smtClean="0"/>
              <a:t> Для быстрого реагирования на внештатные ситуации при управлении КА, отображается логическая схема программных блокировок</a:t>
            </a:r>
            <a:endParaRPr lang="ru-RU" sz="9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1616" y="1122129"/>
            <a:ext cx="26368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 smtClean="0">
                <a:cs typeface="Courier New" pitchFamily="49" charset="0"/>
              </a:rPr>
              <a:t>Энергоэффективность</a:t>
            </a:r>
          </a:p>
          <a:p>
            <a:pPr algn="just"/>
            <a:endParaRPr lang="ru-RU" sz="900" dirty="0" smtClean="0">
              <a:cs typeface="Courier New" pitchFamily="49" charset="0"/>
            </a:endParaRPr>
          </a:p>
          <a:p>
            <a:r>
              <a:rPr lang="ru-RU" sz="900" dirty="0" smtClean="0">
                <a:cs typeface="Courier New" pitchFamily="49" charset="0"/>
              </a:rPr>
              <a:t>Все системы собственных нужд управляются </a:t>
            </a:r>
          </a:p>
          <a:p>
            <a:r>
              <a:rPr lang="ru-RU" sz="900" dirty="0" smtClean="0">
                <a:cs typeface="Courier New" pitchFamily="49" charset="0"/>
              </a:rPr>
              <a:t>при помощи промышленного контроллера </a:t>
            </a:r>
          </a:p>
          <a:p>
            <a:r>
              <a:rPr lang="ru-RU" sz="900" dirty="0" smtClean="0">
                <a:cs typeface="Courier New" pitchFamily="49" charset="0"/>
              </a:rPr>
              <a:t>со встроенными функциями свободного программирования по принципу «Умный дом».</a:t>
            </a:r>
            <a:endParaRPr lang="ru-RU" sz="900" dirty="0">
              <a:cs typeface="Courier New" pitchFamily="49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2737596"/>
            <a:ext cx="259228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cs typeface="Courier New" pitchFamily="49" charset="0"/>
              </a:rPr>
              <a:t>Функциональность</a:t>
            </a:r>
          </a:p>
          <a:p>
            <a:endParaRPr lang="ru-RU" sz="900" dirty="0" smtClean="0">
              <a:cs typeface="Courier New" pitchFamily="49" charset="0"/>
            </a:endParaRPr>
          </a:p>
          <a:p>
            <a:pPr algn="just"/>
            <a:r>
              <a:rPr lang="ru-RU" sz="900" dirty="0" smtClean="0">
                <a:cs typeface="Courier New" pitchFamily="49" charset="0"/>
              </a:rPr>
              <a:t>Микропроцессорные терминалы защит и автоматики, счетчики электроэнергии, аналого-цифровые преобразователи, поддерживающие протокол МЭК 61850.</a:t>
            </a:r>
            <a:endParaRPr lang="ru-RU" sz="900" dirty="0">
              <a:cs typeface="Courier New" pitchFamily="49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1616" y="2243915"/>
            <a:ext cx="2636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cs typeface="Courier New" pitchFamily="49" charset="0"/>
              </a:rPr>
              <a:t>Наблюдаемость</a:t>
            </a:r>
          </a:p>
          <a:p>
            <a:endParaRPr lang="ru-RU" sz="900" dirty="0" smtClean="0">
              <a:cs typeface="Courier New" pitchFamily="49" charset="0"/>
            </a:endParaRPr>
          </a:p>
          <a:p>
            <a:r>
              <a:rPr lang="ru-RU" sz="900" dirty="0" smtClean="0">
                <a:cs typeface="Courier New" pitchFamily="49" charset="0"/>
              </a:rPr>
              <a:t>В отсеке выдвижного кассетного элемента </a:t>
            </a:r>
          </a:p>
          <a:p>
            <a:r>
              <a:rPr lang="ru-RU" sz="900" dirty="0" smtClean="0">
                <a:cs typeface="Courier New" pitchFamily="49" charset="0"/>
              </a:rPr>
              <a:t>и присоединений установлены видеокамеры, передающие изображение на пульт диспетчерского управления, что позволяет подтвердить успешность коммутационного процесса дистанционно.</a:t>
            </a:r>
            <a:endParaRPr lang="ru-RU" sz="900" dirty="0">
              <a:cs typeface="Courier New" pitchFamily="49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720" y="3717032"/>
            <a:ext cx="1254880" cy="94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098246" y="3796298"/>
            <a:ext cx="26502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cs typeface="Courier New" pitchFamily="49" charset="0"/>
              </a:rPr>
              <a:t>Электрический привод коммутационных аппаратов</a:t>
            </a:r>
          </a:p>
          <a:p>
            <a:endParaRPr lang="ru-RU" sz="900" dirty="0" smtClean="0">
              <a:cs typeface="Courier New" pitchFamily="49" charset="0"/>
            </a:endParaRPr>
          </a:p>
          <a:p>
            <a:r>
              <a:rPr lang="ru-RU" sz="900" dirty="0" smtClean="0">
                <a:cs typeface="Courier New" pitchFamily="49" charset="0"/>
              </a:rPr>
              <a:t>Предназначен для возможности полного дистанционного управления распределительным устройством.</a:t>
            </a:r>
            <a:endParaRPr lang="ru-RU" sz="900" dirty="0">
              <a:cs typeface="Courier New" pitchFamily="49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4" cstate="print"/>
          <a:srcRect b="6000"/>
          <a:stretch>
            <a:fillRect/>
          </a:stretch>
        </p:blipFill>
        <p:spPr bwMode="auto">
          <a:xfrm>
            <a:off x="4768192" y="5013176"/>
            <a:ext cx="1232315" cy="103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6098246" y="4959459"/>
            <a:ext cx="265021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cs typeface="Courier New" pitchFamily="49" charset="0"/>
              </a:rPr>
              <a:t>Обмен информацией только </a:t>
            </a:r>
            <a:r>
              <a:rPr lang="ru-RU" sz="900" b="1" dirty="0">
                <a:cs typeface="Courier New" pitchFamily="49" charset="0"/>
              </a:rPr>
              <a:t>по цифровому </a:t>
            </a:r>
            <a:r>
              <a:rPr lang="ru-RU" sz="900" b="1" dirty="0" smtClean="0">
                <a:cs typeface="Courier New" pitchFamily="49" charset="0"/>
              </a:rPr>
              <a:t>каналу</a:t>
            </a:r>
          </a:p>
          <a:p>
            <a:endParaRPr lang="ru-RU" sz="900" dirty="0">
              <a:cs typeface="Courier New" pitchFamily="49" charset="0"/>
            </a:endParaRPr>
          </a:p>
          <a:p>
            <a:r>
              <a:rPr lang="ru-RU" sz="900" dirty="0" smtClean="0">
                <a:cs typeface="Courier New" pitchFamily="49" charset="0"/>
              </a:rPr>
              <a:t>Благодаря </a:t>
            </a:r>
            <a:r>
              <a:rPr lang="ru-RU" sz="900" dirty="0">
                <a:cs typeface="Courier New" pitchFamily="49" charset="0"/>
              </a:rPr>
              <a:t>применению протокола МЭК 61850 все сигналы между терминалами передаются по одному оптическому кабелю или одному проводу </a:t>
            </a:r>
            <a:r>
              <a:rPr lang="ru-RU" sz="900" dirty="0" err="1" smtClean="0">
                <a:cs typeface="Courier New" pitchFamily="49" charset="0"/>
              </a:rPr>
              <a:t>Еthernet</a:t>
            </a:r>
            <a:r>
              <a:rPr lang="ru-RU" sz="900" dirty="0" smtClean="0">
                <a:cs typeface="Courier New" pitchFamily="49" charset="0"/>
              </a:rPr>
              <a:t>.</a:t>
            </a:r>
            <a:endParaRPr lang="ru-RU" sz="900" dirty="0">
              <a:cs typeface="Courier New" pitchFamily="49" charset="0"/>
            </a:endParaRPr>
          </a:p>
        </p:txBody>
      </p:sp>
      <p:pic>
        <p:nvPicPr>
          <p:cNvPr id="15" name="Picture 2" descr="\\DN\photo\Продукция\011_Решения_для_энергетики_Каталог\4.2. Системы БАВР на базе выключателей SHELL\2. Продукт и Компоненты (Фото, векторные файлы продукта и компонентов)\Cam_4_dop.t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9" r="26109"/>
          <a:stretch/>
        </p:blipFill>
        <p:spPr bwMode="auto">
          <a:xfrm>
            <a:off x="323528" y="1227079"/>
            <a:ext cx="1107852" cy="120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chas\Desktop\Links\8701684_X1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37585"/>
            <a:ext cx="1141124" cy="114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chas\Desktop\Links\картинка панели компьюетера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986601" cy="103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\\DN\photo\Продукция\011_Решения_для_энергетики_Каталог\5.3. Цифровые КРУ первичного распределения на базе КРУ D12i\2. Продукт и Компоненты (Фото, векторные файлы продукта и компонентов)\mt-hd6954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88" y="2432959"/>
            <a:ext cx="1007710" cy="100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534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2207</Words>
  <Application>Microsoft Macintosh PowerPoint</Application>
  <PresentationFormat>Экран (4:3)</PresentationFormat>
  <Paragraphs>316</Paragraphs>
  <Slides>34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Первеев Станислав Сергеевич</dc:creator>
  <cp:lastModifiedBy>MacBook Air</cp:lastModifiedBy>
  <cp:revision>47</cp:revision>
  <dcterms:created xsi:type="dcterms:W3CDTF">2018-03-25T14:36:10Z</dcterms:created>
  <dcterms:modified xsi:type="dcterms:W3CDTF">2018-04-26T06:38:46Z</dcterms:modified>
</cp:coreProperties>
</file>