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68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2" r:id="rId4"/>
    <p:sldId id="293" r:id="rId5"/>
    <p:sldId id="294" r:id="rId6"/>
    <p:sldId id="295" r:id="rId7"/>
    <p:sldId id="297" r:id="rId8"/>
    <p:sldId id="298" r:id="rId9"/>
    <p:sldId id="299" r:id="rId10"/>
    <p:sldId id="296" r:id="rId11"/>
    <p:sldId id="303" r:id="rId12"/>
    <p:sldId id="288" r:id="rId13"/>
    <p:sldId id="259" r:id="rId14"/>
    <p:sldId id="291" r:id="rId15"/>
    <p:sldId id="287" r:id="rId16"/>
    <p:sldId id="302" r:id="rId17"/>
    <p:sldId id="301" r:id="rId18"/>
    <p:sldId id="300" r:id="rId19"/>
    <p:sldId id="272" r:id="rId20"/>
    <p:sldId id="286" r:id="rId21"/>
    <p:sldId id="284" r:id="rId22"/>
    <p:sldId id="283" r:id="rId23"/>
    <p:sldId id="289" r:id="rId24"/>
    <p:sldId id="290" r:id="rId25"/>
    <p:sldId id="280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20" d="100"/>
          <a:sy n="120" d="100"/>
        </p:scale>
        <p:origin x="-136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131680771102"/>
          <c:y val="2.5195613185836494E-2"/>
          <c:w val="0.8722621576529811"/>
          <c:h val="0.636296544251215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33CC33"/>
                </a:gs>
                <a:gs pos="71000">
                  <a:srgbClr val="F79646">
                    <a:lumMod val="40000"/>
                    <a:lumOff val="60000"/>
                  </a:srgbClr>
                </a:gs>
                <a:gs pos="100000">
                  <a:srgbClr val="F57E1B"/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7"/>
              <c:layout>
                <c:manualLayout>
                  <c:x val="0"/>
                  <c:y val="-2.177398670380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56499368922578E-3"/>
                  <c:y val="-2.177398670380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9.8101939888615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9.8101939888615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ООО «ГД Краснодар»</c:v>
                </c:pt>
                <c:pt idx="1">
                  <c:v>ООО «ГД Уренгой»</c:v>
                </c:pt>
                <c:pt idx="2">
                  <c:v>ООО «ГД Ямбург»</c:v>
                </c:pt>
                <c:pt idx="3">
                  <c:v>ОсОО «Газпром Кыргызстан»</c:v>
                </c:pt>
                <c:pt idx="4">
                  <c:v>ООО «Газпром ПХГ»</c:v>
                </c:pt>
                <c:pt idx="5">
                  <c:v>ОАО «ГТ Беларусь»</c:v>
                </c:pt>
                <c:pt idx="6">
                  <c:v>ООО «ГТ Волгоград»</c:v>
                </c:pt>
                <c:pt idx="7">
                  <c:v>ООО «ГТ Екатеринбург»</c:v>
                </c:pt>
                <c:pt idx="8">
                  <c:v>ООО «ГТ Казань»</c:v>
                </c:pt>
                <c:pt idx="9">
                  <c:v>ООО «ГТ Краснодар»</c:v>
                </c:pt>
                <c:pt idx="10">
                  <c:v>ООО «ГТ Махачкала»</c:v>
                </c:pt>
                <c:pt idx="11">
                  <c:v>ООО «ГТ Москва»</c:v>
                </c:pt>
                <c:pt idx="12">
                  <c:v>ООО «ГТ Н. Новгород»</c:v>
                </c:pt>
                <c:pt idx="13">
                  <c:v>ООО «ГТ Самара»</c:v>
                </c:pt>
                <c:pt idx="14">
                  <c:v>ООО «ГТ С.-Петербург»</c:v>
                </c:pt>
                <c:pt idx="15">
                  <c:v>ООО «ГТ Саратов»</c:v>
                </c:pt>
                <c:pt idx="16">
                  <c:v>ООО «ГТ Ставрополь»</c:v>
                </c:pt>
                <c:pt idx="17">
                  <c:v>ООО «ГТ Сургут»</c:v>
                </c:pt>
                <c:pt idx="18">
                  <c:v>ООО «ГТ Томск»</c:v>
                </c:pt>
                <c:pt idx="19">
                  <c:v>ООО «ГТ Уфа»</c:v>
                </c:pt>
                <c:pt idx="20">
                  <c:v>ООО «ГТ Ухта»</c:v>
                </c:pt>
                <c:pt idx="21">
                  <c:v>ООО «ГТ Чайковский»</c:v>
                </c:pt>
                <c:pt idx="22">
                  <c:v>ООО «ГТ Югорск»</c:v>
                </c:pt>
                <c:pt idx="23">
                  <c:v>ОАО «Чеченгазпром»</c:v>
                </c:pt>
                <c:pt idx="24">
                  <c:v>ЗАО «Газпром Армения»</c:v>
                </c:pt>
                <c:pt idx="25">
                  <c:v>АО «Дальтрансгаз»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30</c:v>
                </c:pt>
                <c:pt idx="1">
                  <c:v>12</c:v>
                </c:pt>
                <c:pt idx="2">
                  <c:v>13</c:v>
                </c:pt>
                <c:pt idx="3">
                  <c:v>4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25</c:v>
                </c:pt>
                <c:pt idx="8">
                  <c:v>25</c:v>
                </c:pt>
                <c:pt idx="9">
                  <c:v>16</c:v>
                </c:pt>
                <c:pt idx="10">
                  <c:v>22</c:v>
                </c:pt>
                <c:pt idx="11">
                  <c:v>23</c:v>
                </c:pt>
                <c:pt idx="12">
                  <c:v>19</c:v>
                </c:pt>
                <c:pt idx="13">
                  <c:v>22</c:v>
                </c:pt>
                <c:pt idx="14">
                  <c:v>20</c:v>
                </c:pt>
                <c:pt idx="15">
                  <c:v>16</c:v>
                </c:pt>
                <c:pt idx="16">
                  <c:v>20</c:v>
                </c:pt>
                <c:pt idx="17">
                  <c:v>23</c:v>
                </c:pt>
                <c:pt idx="18">
                  <c:v>19</c:v>
                </c:pt>
                <c:pt idx="19">
                  <c:v>22</c:v>
                </c:pt>
                <c:pt idx="20">
                  <c:v>22</c:v>
                </c:pt>
                <c:pt idx="21">
                  <c:v>21</c:v>
                </c:pt>
                <c:pt idx="22">
                  <c:v>20</c:v>
                </c:pt>
                <c:pt idx="23">
                  <c:v>21</c:v>
                </c:pt>
                <c:pt idx="24">
                  <c:v>5</c:v>
                </c:pt>
                <c:pt idx="25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7622272"/>
        <c:axId val="99111680"/>
        <c:axId val="0"/>
      </c:bar3DChart>
      <c:catAx>
        <c:axId val="9762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effectLst/>
                  </a:defRPr>
                </a:pPr>
                <a:r>
                  <a:rPr lang="ru-RU" sz="1200" dirty="0">
                    <a:effectLst/>
                    <a:latin typeface="Times New Roman" pitchFamily="18" charset="0"/>
                    <a:cs typeface="Times New Roman" pitchFamily="18" charset="0"/>
                  </a:rPr>
                  <a:t>Средняя </a:t>
                </a:r>
                <a:endParaRPr lang="ru-RU" sz="1200" dirty="0" smtClean="0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>
                    <a:effectLst/>
                  </a:defRPr>
                </a:pPr>
                <a:r>
                  <a:rPr lang="ru-RU" sz="12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степень </a:t>
                </a:r>
              </a:p>
              <a:p>
                <a:pPr>
                  <a:defRPr>
                    <a:effectLst/>
                  </a:defRPr>
                </a:pPr>
                <a:r>
                  <a:rPr lang="ru-RU" sz="12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загрузки </a:t>
                </a:r>
              </a:p>
              <a:p>
                <a:pPr>
                  <a:defRPr>
                    <a:effectLst/>
                  </a:defRPr>
                </a:pPr>
                <a:r>
                  <a:rPr lang="ru-RU" sz="1200" dirty="0" smtClean="0">
                    <a:effectLst/>
                    <a:latin typeface="Times New Roman" pitchFamily="18" charset="0"/>
                    <a:cs typeface="Times New Roman" pitchFamily="18" charset="0"/>
                  </a:rPr>
                  <a:t>20%</a:t>
                </a:r>
                <a:endParaRPr lang="ru-RU" sz="1200" dirty="0"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7328773814403762E-2"/>
              <c:y val="0.33567734898142637"/>
            </c:manualLayout>
          </c:layout>
          <c:overlay val="0"/>
          <c:spPr>
            <a:ln w="19050">
              <a:solidFill>
                <a:srgbClr val="FF0000"/>
              </a:solidFill>
            </a:ln>
          </c:spPr>
        </c:title>
        <c:majorTickMark val="out"/>
        <c:minorTickMark val="none"/>
        <c:tickLblPos val="nextTo"/>
        <c:txPr>
          <a:bodyPr rot="-2520000" vert="horz"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111680"/>
        <c:crosses val="autoZero"/>
        <c:auto val="1"/>
        <c:lblAlgn val="ctr"/>
        <c:lblOffset val="100"/>
        <c:noMultiLvlLbl val="0"/>
      </c:catAx>
      <c:valAx>
        <c:axId val="991116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11217288117412241"/>
              <c:y val="1.124514303605523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622272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16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89872927284457E-2"/>
          <c:y val="8.5973555490831355E-2"/>
          <c:w val="0.84274285909563629"/>
          <c:h val="0.82184780077708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explosion val="22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5.5791210401506849E-2"/>
                  <c:y val="-4.7421120508863695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менее 5 лет;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104 ГРС; </a:t>
                    </a:r>
                    <a:endParaRPr lang="ru-RU" sz="1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78126187005246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от 5 до 10 лет;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209 ГРС;</a:t>
                    </a:r>
                    <a:endParaRPr lang="ru-RU" sz="1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964975031080309E-2"/>
                  <c:y val="-3.6445219145630611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от 10 до 20 лет;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716 ГРС; </a:t>
                    </a:r>
                    <a:endParaRPr lang="ru-RU" sz="1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6.307088251455543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от 20 до 30 лет; </a:t>
                    </a:r>
                    <a:endParaRPr lang="ru-RU" sz="1400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1347 ГРС; </a:t>
                    </a:r>
                    <a:endParaRPr lang="ru-RU" sz="1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30%</a:t>
                    </a:r>
                    <a:endParaRPr lang="ru-RU" dirty="0">
                      <a:solidFill>
                        <a:srgbClr val="FF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4041782472347917E-3"/>
                  <c:y val="-0.1917022357876151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более 30 лет;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2168 ГРС; </a:t>
                    </a:r>
                    <a:endParaRPr lang="ru-RU" sz="1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менее 5 лет</c:v>
                </c:pt>
                <c:pt idx="1">
                  <c:v>от 5 до 10 лет</c:v>
                </c:pt>
                <c:pt idx="2">
                  <c:v>от 10 до 20 лет</c:v>
                </c:pt>
                <c:pt idx="3">
                  <c:v>от 20 до 30 лет</c:v>
                </c:pt>
                <c:pt idx="4">
                  <c:v>более 30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</c:v>
                </c:pt>
                <c:pt idx="1">
                  <c:v>209</c:v>
                </c:pt>
                <c:pt idx="2">
                  <c:v>716</c:v>
                </c:pt>
                <c:pt idx="3">
                  <c:v>1347</c:v>
                </c:pt>
                <c:pt idx="4">
                  <c:v>2168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  <a:effectLst>
      <a:outerShdw blurRad="50800" dist="38100" dir="8100000" algn="tr" rotWithShape="0">
        <a:prstClr val="black">
          <a:alpha val="40000"/>
        </a:prstClr>
      </a:outerShdw>
      <a:softEdge rad="63500"/>
    </a:effectLst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ГРС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0818879451722489E-2"/>
                  <c:y val="-6.14947775528966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74461757052479E-3"/>
                  <c:y val="-1.892986125535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32943128643199E-2"/>
                  <c:y val="-2.6598091355388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74664252991498E-2"/>
                  <c:y val="-1.352129422847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01.09.2019г.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1141</c:v>
                </c:pt>
                <c:pt idx="1">
                  <c:v>1112</c:v>
                </c:pt>
                <c:pt idx="2">
                  <c:v>1238</c:v>
                </c:pt>
                <c:pt idx="3">
                  <c:v>441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 ГРС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 r="-100000" b="-100000"/>
            </a:gradFill>
          </c:spPr>
          <c:invertIfNegative val="0"/>
          <c:dLbls>
            <c:dLbl>
              <c:idx val="0"/>
              <c:layout>
                <c:manualLayout>
                  <c:x val="1.383288567065533E-2"/>
                  <c:y val="-2.163407076555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374528102541983E-2"/>
                  <c:y val="-2.433832961125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61996379487247E-2"/>
                  <c:y val="-2.433832961125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61996379487247E-2"/>
                  <c:y val="-1.352129422847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01.09.2019г.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268</c:v>
                </c:pt>
                <c:pt idx="1">
                  <c:v>262</c:v>
                </c:pt>
                <c:pt idx="2">
                  <c:v>231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683136"/>
        <c:axId val="34731136"/>
        <c:axId val="0"/>
      </c:bar3DChart>
      <c:catAx>
        <c:axId val="3468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4731136"/>
        <c:crosses val="autoZero"/>
        <c:auto val="1"/>
        <c:lblAlgn val="ctr"/>
        <c:lblOffset val="100"/>
        <c:noMultiLvlLbl val="0"/>
      </c:catAx>
      <c:valAx>
        <c:axId val="3473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831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72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491142605284294"/>
          <c:y val="0.25192740712690764"/>
          <c:w val="0.61225292097174389"/>
          <c:h val="0.597891509707059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РП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explosion val="16"/>
          <c:dLbls>
            <c:dLbl>
              <c:idx val="0"/>
              <c:layout>
                <c:manualLayout>
                  <c:x val="-2.6593796546146475E-2"/>
                  <c:y val="1.3351020465644662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err="1" smtClean="0"/>
                      <a:t>Одоризацион</a:t>
                    </a:r>
                    <a:r>
                      <a:rPr lang="ru-RU" b="0" dirty="0" smtClean="0"/>
                      <a:t>-</a:t>
                    </a:r>
                  </a:p>
                  <a:p>
                    <a:r>
                      <a:rPr lang="ru-RU" b="0" dirty="0" err="1" smtClean="0"/>
                      <a:t>ные</a:t>
                    </a:r>
                    <a:r>
                      <a:rPr lang="ru-RU" b="0" dirty="0" smtClean="0"/>
                      <a:t> </a:t>
                    </a:r>
                    <a:r>
                      <a:rPr lang="ru-RU" b="0" dirty="0"/>
                      <a:t>установки; 11; 13%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0814923577229646E-2"/>
                  <c:y val="5.3472345013308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869477617241072"/>
                  <c:y val="8.757438531868938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871151839230978E-2"/>
                  <c:y val="-6.80397796176011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7095768958276041E-2"/>
                  <c:y val="-6.831596176324696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068236297661953E-2"/>
                  <c:y val="0.215446327559848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Одоризационные установки</c:v>
                </c:pt>
                <c:pt idx="1">
                  <c:v>Подогреватели газа</c:v>
                </c:pt>
                <c:pt idx="2">
                  <c:v>Регуляторы давления (расхода) газа</c:v>
                </c:pt>
                <c:pt idx="3">
                  <c:v>ТПА</c:v>
                </c:pt>
                <c:pt idx="4">
                  <c:v>Системы Автоматики и Телемеханики ГРС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16</c:v>
                </c:pt>
                <c:pt idx="2">
                  <c:v>12</c:v>
                </c:pt>
                <c:pt idx="3">
                  <c:v>9</c:v>
                </c:pt>
                <c:pt idx="4">
                  <c:v>13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0.13934</cdr:x>
      <cdr:y>0.40741</cdr:y>
    </cdr:from>
    <cdr:to>
      <cdr:x>0.95018</cdr:x>
      <cdr:y>0.4095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24136" y="2376264"/>
          <a:ext cx="7123210" cy="1219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0.00847</cdr:x>
      <cdr:y>0.01408</cdr:y>
    </cdr:from>
    <cdr:to>
      <cdr:x>0.66393</cdr:x>
      <cdr:y>0.15493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89" y="71985"/>
          <a:ext cx="5663804" cy="720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Всего рассмотрено 87 рационализаторских предложений: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242A519-F051-4882-BC68-748ACC37B57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733D0AA9-1628-4862-A23A-2A8F92CB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335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CC9D79C-C681-4E7E-BF82-B4A2814643C3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F3DA8ED-468A-413E-AEFD-125187F52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25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6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92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9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9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9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4"/>
            <a:ext cx="88280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105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5"/>
            <a:ext cx="8828087" cy="154982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898147"/>
            <a:ext cx="8828087" cy="32380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710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71481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648D2C-23F6-4590-B453-43D9B1C15C2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15.10.2019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4A89FE-225F-4A52-A4EB-3D045A3E44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5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4"/>
            <a:ext cx="28463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1214544"/>
            <a:ext cx="2835868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3" y="1214544"/>
            <a:ext cx="28463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7869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4"/>
            <a:ext cx="28463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1214544"/>
            <a:ext cx="5835788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1446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5"/>
            <a:ext cx="8828087" cy="154982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898147"/>
            <a:ext cx="8828087" cy="323807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9857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2342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4A89FE-225F-4A52-A4EB-3D045A3E449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4"/>
            <a:ext cx="88280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159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4"/>
            <a:ext cx="28463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1214544"/>
            <a:ext cx="2835868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3" y="1214544"/>
            <a:ext cx="28463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5653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1214544"/>
            <a:ext cx="2846387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1214544"/>
            <a:ext cx="5835788" cy="495088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6515580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6246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" y="6378000"/>
            <a:ext cx="9143999" cy="48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1479600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6515580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1214544"/>
            <a:ext cx="8828087" cy="49508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78587" y="6362701"/>
            <a:ext cx="0" cy="495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891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000" y="144001"/>
            <a:ext cx="1170000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59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" y="6378000"/>
            <a:ext cx="9143999" cy="48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062567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106256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6378000"/>
            <a:ext cx="1479600" cy="48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6515580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defRPr/>
            </a:pPr>
            <a:fld id="{E4274F02-7521-4F9B-A76E-13D583AC38B1}" type="slidenum">
              <a:rPr lang="ru-RU" sz="14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1" y="101600"/>
            <a:ext cx="7321551" cy="881385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1214544"/>
            <a:ext cx="8828087" cy="49508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636212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78587" y="6362701"/>
            <a:ext cx="0" cy="4953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10699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1068916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44000" y="144001"/>
            <a:ext cx="1170000" cy="7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5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96752"/>
            <a:ext cx="8784976" cy="511256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3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Технические показатели работы действующих газораспределительных станций. </a:t>
            </a:r>
          </a:p>
          <a:p>
            <a:pPr>
              <a:spcBef>
                <a:spcPts val="1200"/>
              </a:spcBef>
            </a:pPr>
            <a:r>
              <a:rPr lang="ru-RU" sz="43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Рекомендации для повышения уровня безопасной и надёжной эксплуатации технологического оборудования.</a:t>
            </a:r>
          </a:p>
          <a:p>
            <a:pPr>
              <a:spcBef>
                <a:spcPts val="1200"/>
              </a:spcBef>
            </a:pPr>
            <a:r>
              <a:rPr lang="ru-RU" sz="43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Инновационный регулятор давления (расхода) газа </a:t>
            </a:r>
            <a:r>
              <a:rPr lang="ru-RU" sz="4300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ru-RU" sz="43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основной технологический блок для использования на автоматических ГРС нового поколения (концепция </a:t>
            </a:r>
            <a:r>
              <a:rPr lang="ru-RU" sz="4300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ru-RU" sz="43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безлюдные технологии)</a:t>
            </a:r>
          </a:p>
          <a:p>
            <a:r>
              <a:rPr lang="ru-RU" sz="4000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000" dirty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dirty="0" smtClean="0">
                <a:ln w="3175">
                  <a:noFill/>
                  <a:prstDash val="solid"/>
                </a:ln>
                <a:solidFill>
                  <a:srgbClr val="1F497D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(А.В. Захаров, Ю.И. Есин)</a:t>
            </a:r>
            <a:endParaRPr lang="ru-RU" sz="3200" dirty="0">
              <a:ln w="3175">
                <a:noFill/>
                <a:prstDash val="solid"/>
              </a:ln>
              <a:solidFill>
                <a:srgbClr val="1F497D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ru-RU" sz="2200" b="1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Количество </a:t>
            </a:r>
            <a:r>
              <a:rPr lang="ru-RU" sz="2200" b="1" kern="0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ГРС с централизованной формой обслуживания за период с 2017г. </a:t>
            </a:r>
            <a:r>
              <a:rPr lang="ru-RU" sz="2200" b="1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200" b="1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ru-RU" sz="2200" b="1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 по </a:t>
            </a:r>
            <a:r>
              <a:rPr lang="ru-RU" sz="2200" b="1" kern="0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состоянию на 01.09.2019г</a:t>
            </a:r>
            <a:r>
              <a:rPr lang="ru-RU" sz="2200" b="1" kern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1029" name="Picture 5" descr="C:\Users\boikova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" y="1124745"/>
            <a:ext cx="4967617" cy="5260580"/>
          </a:xfrm>
          <a:prstGeom prst="rect">
            <a:avLst/>
          </a:prstGeom>
          <a:noFill/>
          <a:effectLst>
            <a:outerShdw blurRad="1524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796136" y="2924944"/>
            <a:ext cx="324036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lIns="0" tIns="0" rIns="0" bIns="0" anchor="ctr" anchorCtr="0">
            <a:noAutofit/>
          </a:bodyPr>
          <a:lstStyle>
            <a:lvl1pPr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1" kern="0" dirty="0">
                <a:ln w="3175">
                  <a:noFill/>
                  <a:prstDash val="solid"/>
                </a:ln>
                <a:solidFill>
                  <a:schemeClr val="tx1"/>
                </a:solidFill>
                <a:latin typeface="Arial"/>
              </a:rPr>
              <a:t>В 2019г. </a:t>
            </a:r>
            <a:r>
              <a:rPr lang="ru-RU" sz="1200" b="1" kern="0" dirty="0" smtClean="0">
                <a:ln w="3175">
                  <a:noFill/>
                  <a:prstDash val="solid"/>
                </a:ln>
                <a:solidFill>
                  <a:schemeClr val="tx1"/>
                </a:solidFill>
                <a:latin typeface="Arial"/>
              </a:rPr>
              <a:t>специалисты ООО </a:t>
            </a:r>
            <a:r>
              <a:rPr lang="ru-RU" sz="1200" b="1" kern="0" dirty="0">
                <a:ln w="3175">
                  <a:noFill/>
                  <a:prstDash val="solid"/>
                </a:ln>
                <a:solidFill>
                  <a:schemeClr val="tx1"/>
                </a:solidFill>
                <a:latin typeface="Arial"/>
              </a:rPr>
              <a:t>«Газпром трансгаз Югорск» </a:t>
            </a:r>
            <a:r>
              <a:rPr lang="ru-RU" sz="1200" b="1" kern="0" dirty="0" smtClean="0">
                <a:ln w="3175">
                  <a:noFill/>
                  <a:prstDash val="solid"/>
                </a:ln>
                <a:solidFill>
                  <a:schemeClr val="tx1"/>
                </a:solidFill>
                <a:latin typeface="Arial"/>
              </a:rPr>
              <a:t>внесли </a:t>
            </a:r>
            <a:r>
              <a:rPr lang="ru-RU" sz="1200" b="1" kern="0" dirty="0">
                <a:ln w="3175">
                  <a:noFill/>
                  <a:prstDash val="solid"/>
                </a:ln>
                <a:solidFill>
                  <a:schemeClr val="tx1"/>
                </a:solidFill>
                <a:latin typeface="Arial"/>
              </a:rPr>
              <a:t>в ИСТС «Инфотех» сведения о редуцирующих пунктах (РП) и мини ГРС с централизованной формой обслуживания в количестве 131 </a:t>
            </a:r>
            <a:r>
              <a:rPr lang="ru-RU" sz="1200" b="1" kern="0" dirty="0" smtClean="0">
                <a:ln w="3175">
                  <a:noFill/>
                  <a:prstDash val="solid"/>
                </a:ln>
                <a:solidFill>
                  <a:schemeClr val="tx1"/>
                </a:solidFill>
                <a:latin typeface="Arial"/>
              </a:rPr>
              <a:t>ед.</a:t>
            </a:r>
            <a:endParaRPr lang="ru-RU" sz="1200" b="1" kern="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8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8" y="1268760"/>
            <a:ext cx="8496944" cy="4968552"/>
          </a:xfrm>
        </p:spPr>
        <p:txBody>
          <a:bodyPr/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dirty="0" smtClean="0">
                <a:cs typeface="Arial" panose="020B0604020202020204" pitchFamily="34" charset="0"/>
              </a:rPr>
              <a:t>Специалисты </a:t>
            </a:r>
            <a:r>
              <a:rPr lang="ru-RU" sz="2000" dirty="0">
                <a:cs typeface="Arial" panose="020B0604020202020204" pitchFamily="34" charset="0"/>
              </a:rPr>
              <a:t>АО «Газпром оргэнергогаз» выполняют работы по техническому обслуживанию, ремонту и режимной наладке технологического оборудования действующих ГРС в дочерних Обществах ПАО «Газпром</a:t>
            </a:r>
            <a:r>
              <a:rPr lang="ru-RU" sz="2000" dirty="0" smtClean="0">
                <a:cs typeface="Arial" panose="020B0604020202020204" pitchFamily="34" charset="0"/>
              </a:rPr>
              <a:t>»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2000" b="1" u="sng" dirty="0" smtClean="0">
                <a:cs typeface="Arial" panose="020B0604020202020204" pitchFamily="34" charset="0"/>
              </a:rPr>
              <a:t>При </a:t>
            </a:r>
            <a:r>
              <a:rPr lang="ru-RU" sz="2000" b="1" u="sng" dirty="0">
                <a:cs typeface="Arial" panose="020B0604020202020204" pitchFamily="34" charset="0"/>
              </a:rPr>
              <a:t>проведении работ возникают следующие проблемы: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Arial" panose="020B0604020202020204" pitchFamily="34" charset="0"/>
              </a:rPr>
              <a:t>невозможность закупки </a:t>
            </a:r>
            <a:r>
              <a:rPr lang="ru-RU" sz="2000" dirty="0">
                <a:cs typeface="Arial" panose="020B0604020202020204" pitchFamily="34" charset="0"/>
              </a:rPr>
              <a:t>комплектующих для </a:t>
            </a:r>
            <a:r>
              <a:rPr lang="ru-RU" sz="2000" dirty="0" smtClean="0">
                <a:cs typeface="Arial" panose="020B0604020202020204" pitchFamily="34" charset="0"/>
              </a:rPr>
              <a:t>устаревшего технологического </a:t>
            </a:r>
            <a:r>
              <a:rPr lang="ru-RU" sz="2000" dirty="0">
                <a:cs typeface="Arial" panose="020B0604020202020204" pitchFamily="34" charset="0"/>
              </a:rPr>
              <a:t>оборудования, по причине снятия его с производства;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высокая стоимость современных комплектующих </a:t>
            </a:r>
            <a:r>
              <a:rPr lang="ru-RU" sz="2000" dirty="0" smtClean="0">
                <a:cs typeface="Arial" panose="020B0604020202020204" pitchFamily="34" charset="0"/>
              </a:rPr>
              <a:t>аналогов (в </a:t>
            </a:r>
            <a:r>
              <a:rPr lang="ru-RU" sz="2000" dirty="0">
                <a:cs typeface="Arial" panose="020B0604020202020204" pitchFamily="34" charset="0"/>
              </a:rPr>
              <a:t>сметах учтена стоимость установленного на объекте оборудования, и если оно снято с производства - современные аналоги в 2-3 раза превышают стоимость своих предшественников</a:t>
            </a:r>
            <a:r>
              <a:rPr lang="ru-RU" sz="2000" dirty="0" smtClean="0">
                <a:cs typeface="Arial" panose="020B0604020202020204" pitchFamily="34" charset="0"/>
              </a:rPr>
              <a:t>);</a:t>
            </a:r>
          </a:p>
          <a:p>
            <a:pPr marL="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cs typeface="Arial" panose="020B0604020202020204" pitchFamily="34" charset="0"/>
              </a:rPr>
              <a:t>эксплуатирующим персоналом ГРС не соблюдается периодичность регламентных работ прописанных в РЭ технологического оборудования. В результате технологическое оборудование выходит из строя.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321551" cy="434305"/>
          </a:xfrm>
        </p:spPr>
        <p:txBody>
          <a:bodyPr/>
          <a:lstStyle/>
          <a:p>
            <a:pPr algn="ctr"/>
            <a:r>
              <a:rPr lang="ru-RU" sz="2800" b="1" dirty="0" err="1" smtClean="0"/>
              <a:t>ТОиР</a:t>
            </a:r>
            <a:r>
              <a:rPr lang="ru-RU" sz="2800" b="1" dirty="0" smtClean="0"/>
              <a:t> ГРС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124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18142" y="44624"/>
            <a:ext cx="7596336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Рационализаторские предложения по</a:t>
            </a:r>
            <a:r>
              <a:rPr kumimoji="0" lang="ru-RU" sz="2800" b="1" i="0" u="none" strike="noStrike" kern="0" cap="none" spc="0" normalizeH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типам технологического оборудования ГРС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7123171"/>
              </p:ext>
            </p:extLst>
          </p:nvPr>
        </p:nvGraphicFramePr>
        <p:xfrm>
          <a:off x="179512" y="1196752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90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77326"/>
            <a:ext cx="7344816" cy="864096"/>
          </a:xfrm>
        </p:spPr>
        <p:txBody>
          <a:bodyPr/>
          <a:lstStyle/>
          <a:p>
            <a:pPr algn="ctr"/>
            <a:r>
              <a:rPr lang="ru-RU" sz="2800" b="1" dirty="0" smtClean="0"/>
              <a:t>Отобранные рационализаторские предложения для предприятий-изготовителей 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10344"/>
              </p:ext>
            </p:extLst>
          </p:nvPr>
        </p:nvGraphicFramePr>
        <p:xfrm>
          <a:off x="179512" y="1196757"/>
          <a:ext cx="8856984" cy="5112562"/>
        </p:xfrm>
        <a:graphic>
          <a:graphicData uri="http://schemas.openxmlformats.org/drawingml/2006/table">
            <a:tbl>
              <a:tblPr/>
              <a:tblGrid>
                <a:gridCol w="8856984"/>
              </a:tblGrid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1. Перенос электромагнитного клапана на ПГА-200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2. Безрасходная система стравливания газа с контура ГРС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3. Установка воздушных заслонок (шибера) для ручной регулировки подачи воздуха на горелке ПГ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15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4. Повышение эффективности работы ПГТА-1600 за счет замены штатного регулятора давления газа на электронно-клапанный </a:t>
                      </a:r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регулятор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5. Доработка конструкции шумоглушителя регулятора давления газа РДМ 50/150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6. Доработка клапана управления КУМ-80/12-04 путём ремонта мембраны в корпусе и смазки </a:t>
                      </a:r>
                      <a:r>
                        <a:rPr lang="ru-RU" sz="1200" b="0" i="0" u="none" strike="noStrike" dirty="0" smtClean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толкателя</a:t>
                      </a:r>
                      <a:endParaRPr lang="ru-RU" sz="1200" b="0" i="0" u="none" strike="noStrike" dirty="0">
                        <a:solidFill>
                          <a:srgbClr val="003366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1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7. Увеличение прочности корпуса горелки на подогревателе газа ГПМ-ПТПГ-10 за счет увеличения толщины корпуса горелки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0711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8. Установка крана на трубопровод одоризации для исключения попадания излишков одоранта потребителю в случае заклинивания насоса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9. Подача командного газа на регуляторы газа при выработке газа с МГ через ГРС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10. Приспособление для снятия нижнего седла рабочего клапана РД-50-64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11. Устройство для снятия уплотнительного кольца седла рабочего клапана регулятора давления газа типа ЛОРД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12. Улучшение крепления смотровых лючков на подогревателе газа типа ПТПГ-30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13.Установка дополнительной фторопластовой прокладки для устранения протечек по штоку ШК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14. Способ восстановления контрольно-запального устройства подогревателя газа типа ПГА-200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15. Способ защиты электромагнитного клапана от механических включений в газе на ПТПГ-15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16. Усовершенствование схемы включения приборов контроля давления газа на горелках ПТПГ-15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17. Способ удаления твердых отложений из топочной камеры ГПМ-ПТПГ-30М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12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0" i="0" u="none" strike="noStrike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18. Устройство регулирования и контроля давления при настройке предохранительных клапанов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67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21551" cy="864096"/>
          </a:xfrm>
        </p:spPr>
        <p:txBody>
          <a:bodyPr/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800" b="1" kern="0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о рассмотрении рационализаторских предложений предприятиям-изготовителям ГРС</a:t>
            </a:r>
            <a:endParaRPr 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3255"/>
          <a:stretch/>
        </p:blipFill>
        <p:spPr bwMode="auto">
          <a:xfrm>
            <a:off x="47100" y="1074928"/>
            <a:ext cx="3804820" cy="52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3183"/>
            <a:ext cx="5378410" cy="329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8" b="22242"/>
          <a:stretch/>
        </p:blipFill>
        <p:spPr bwMode="auto">
          <a:xfrm>
            <a:off x="3959303" y="2739001"/>
            <a:ext cx="5122630" cy="274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66"/>
          <a:stretch/>
        </p:blipFill>
        <p:spPr bwMode="auto">
          <a:xfrm>
            <a:off x="4298696" y="4509120"/>
            <a:ext cx="4783238" cy="176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2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321551" cy="794345"/>
          </a:xfrm>
        </p:spPr>
        <p:txBody>
          <a:bodyPr/>
          <a:lstStyle/>
          <a:p>
            <a:pPr algn="ctr"/>
            <a:r>
              <a:rPr lang="ru-RU" sz="2800" b="1" dirty="0"/>
              <a:t>Ответы заводов-изготовителей технологического оборудования </a:t>
            </a:r>
            <a:r>
              <a:rPr lang="ru-RU" sz="2800" b="1" dirty="0" smtClean="0"/>
              <a:t>ГРС о рассмотрении РП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1034"/>
            <a:ext cx="3469632" cy="512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1032"/>
            <a:ext cx="3626612" cy="512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752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321551" cy="794345"/>
          </a:xfrm>
        </p:spPr>
        <p:txBody>
          <a:bodyPr/>
          <a:lstStyle/>
          <a:p>
            <a:pPr algn="ctr"/>
            <a:r>
              <a:rPr lang="ru-RU" sz="2400" dirty="0"/>
              <a:t>Ответы заводов-изготовителей технологического оборудования ГРС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14389"/>
            <a:ext cx="3458944" cy="5155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9" y="1114389"/>
            <a:ext cx="3785790" cy="520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5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7351" y="0"/>
            <a:ext cx="7321551" cy="1052736"/>
          </a:xfrm>
        </p:spPr>
        <p:txBody>
          <a:bodyPr anchor="ctr"/>
          <a:lstStyle/>
          <a:p>
            <a:pPr algn="ctr"/>
            <a:r>
              <a:rPr lang="ru-RU" sz="2400" b="1" dirty="0" smtClean="0">
                <a:cs typeface="Arial" panose="020B0604020202020204" pitchFamily="34" charset="0"/>
              </a:rPr>
              <a:t>Основные </a:t>
            </a:r>
            <a:r>
              <a:rPr lang="ru-RU" sz="2400" b="1" dirty="0">
                <a:cs typeface="Arial" panose="020B0604020202020204" pitchFamily="34" charset="0"/>
              </a:rPr>
              <a:t>типы регуляторов давления газа, эксплуатируемые на действующих ГРС ПАО </a:t>
            </a:r>
            <a:r>
              <a:rPr lang="ru-RU" sz="2400" b="1" dirty="0" smtClean="0">
                <a:cs typeface="Arial" panose="020B0604020202020204" pitchFamily="34" charset="0"/>
              </a:rPr>
              <a:t>«Газпром» </a:t>
            </a:r>
            <a:br>
              <a:rPr lang="ru-RU" sz="2400" b="1" dirty="0" smtClean="0">
                <a:cs typeface="Arial" panose="020B0604020202020204" pitchFamily="34" charset="0"/>
              </a:rPr>
            </a:br>
            <a:r>
              <a:rPr lang="ru-RU" sz="2400" b="1" dirty="0" smtClean="0">
                <a:cs typeface="Arial" panose="020B0604020202020204" pitchFamily="34" charset="0"/>
              </a:rPr>
              <a:t>по состоянию на 01.09.2019г.</a:t>
            </a:r>
            <a:endParaRPr lang="ru-RU" sz="2400" b="1" dirty="0"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14613"/>
              </p:ext>
            </p:extLst>
          </p:nvPr>
        </p:nvGraphicFramePr>
        <p:xfrm>
          <a:off x="611560" y="1124744"/>
          <a:ext cx="8136904" cy="5182307"/>
        </p:xfrm>
        <a:graphic>
          <a:graphicData uri="http://schemas.openxmlformats.org/drawingml/2006/table">
            <a:tbl>
              <a:tblPr>
                <a:effectLst>
                  <a:outerShdw blurRad="152400" dist="1016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91312"/>
                <a:gridCol w="707061"/>
                <a:gridCol w="701358"/>
                <a:gridCol w="453317"/>
                <a:gridCol w="453317"/>
                <a:gridCol w="419105"/>
                <a:gridCol w="427658"/>
                <a:gridCol w="419105"/>
                <a:gridCol w="444764"/>
                <a:gridCol w="376340"/>
                <a:gridCol w="325020"/>
                <a:gridCol w="478977"/>
                <a:gridCol w="444764"/>
                <a:gridCol w="547403"/>
                <a:gridCol w="547403"/>
              </a:tblGrid>
              <a:tr h="1968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ГТО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установленных регуляторов, ед.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RMG 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Регуляторы давления газа типа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Тартарини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ДКД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ЛОРД 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РГСД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РД 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РДМ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РДО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РДП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РДС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РДУ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РДЭ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Прочее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ЗАО "ГП Армения"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"ГД Краснодар" 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"ГД Уренгой"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"ГД Ямбург"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ОсОО "ГП Кыргызстан"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"ГП ПХГ"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ОАО "ГТ Беларусь"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Волгоград"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Екатеринбург"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Казань"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Краснодар"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Махачкала"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Москва"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3860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Н.Новгород"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1879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Самара"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С-Петербург"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1548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Саратов"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Ставрополь"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Сургут"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Томск"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Уфа"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Ухта"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Чайковский"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"ГТ Югорск"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"Дальтрансгаз"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ООО "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Чеченгазпром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</a:t>
                      </a: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1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571" marR="7571" marT="7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1130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4681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2630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6021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486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3823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20980</a:t>
                      </a:r>
                    </a:p>
                  </a:txBody>
                  <a:tcPr marL="7571" marR="7571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6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551800" y="44624"/>
            <a:ext cx="7560841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Системы редуцирования </a:t>
            </a:r>
            <a:r>
              <a:rPr lang="ru-RU" sz="2800" b="1" dirty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газа </a:t>
            </a:r>
            <a:r>
              <a:rPr lang="ru-RU" sz="28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регуляторами давления газа нового поколения РГДУ-Р и ЛОРД-Э</a:t>
            </a:r>
            <a:endParaRPr lang="ru-RU" sz="2800" b="1" dirty="0">
              <a:ln w="317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C:\Users\Alexe\Desktop\Рисунок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6" r="6718" b="21032"/>
          <a:stretch/>
        </p:blipFill>
        <p:spPr bwMode="auto">
          <a:xfrm>
            <a:off x="126003" y="1196753"/>
            <a:ext cx="495005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9992" y="1209872"/>
            <a:ext cx="22322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Регулятор РГДУ-Р в алюминиевом корпусе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32" y="2852936"/>
            <a:ext cx="4314367" cy="340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" name="TextBox 14"/>
          <p:cNvSpPr txBox="1"/>
          <p:nvPr/>
        </p:nvSpPr>
        <p:spPr>
          <a:xfrm>
            <a:off x="2873690" y="5736204"/>
            <a:ext cx="217717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Система спаренных регуляторов ЛОРД-Э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60841" cy="71764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регулятора </a:t>
            </a:r>
            <a:r>
              <a:rPr lang="ru-RU" sz="2800" b="1" dirty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давления </a:t>
            </a:r>
            <a:r>
              <a:rPr lang="ru-RU" sz="28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расхода газа типа РГДУ-Р</a:t>
            </a:r>
            <a:endParaRPr lang="ru-RU" sz="2800" b="1" dirty="0">
              <a:ln w="317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" y="1092940"/>
            <a:ext cx="900465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7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31237"/>
            <a:ext cx="74888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28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Сведения по ГРС ПАО «Газпром» </a:t>
            </a:r>
            <a:br>
              <a:rPr lang="ru-RU" sz="28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28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за 2018г. </a:t>
            </a:r>
            <a:r>
              <a:rPr lang="ru-RU" sz="2800" dirty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и</a:t>
            </a:r>
            <a:r>
              <a:rPr lang="ru-RU" sz="28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 по состоянию на 01.09.2019г.</a:t>
            </a:r>
            <a:r>
              <a:rPr lang="ru-RU" sz="28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lang="ru-RU" sz="2800" dirty="0">
              <a:solidFill>
                <a:prstClr val="white"/>
              </a:solidFill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708363"/>
              </p:ext>
            </p:extLst>
          </p:nvPr>
        </p:nvGraphicFramePr>
        <p:xfrm>
          <a:off x="1187624" y="1340768"/>
          <a:ext cx="6624736" cy="4617777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tblPr>
              <a:tblGrid>
                <a:gridCol w="3857441"/>
                <a:gridCol w="1399143"/>
                <a:gridCol w="1368152"/>
              </a:tblGrid>
              <a:tr h="425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2018г.</a:t>
                      </a:r>
                      <a:endParaRPr lang="ru-RU" sz="16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по состоянию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 01.09.19г.</a:t>
                      </a:r>
                      <a:endParaRPr lang="ru-RU" sz="16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8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Общее количество ГРС, ед.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4316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4544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735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 т. ч.</a:t>
                      </a: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 балансе ПАО «Газпром», ед.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3556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3667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540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Количество операторов ГРС, чел.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8469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8598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492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Степень загрузки ГРС, 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20,66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20,4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1045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Производительность:</a:t>
                      </a: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Проектная, млн. нм3/час</a:t>
                      </a: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Фактическая, млн. нм3/час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208,36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43,05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211,30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43,09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735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Количество ГРС, находящихся в эксплуатации более 30 лет, ед.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1901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2168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5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453337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регулятора давления и расхода газа типа ЛОРД-Э</a:t>
            </a:r>
            <a:endParaRPr lang="ru-RU" sz="2800" b="1" dirty="0">
              <a:ln w="317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4725144"/>
            <a:ext cx="188914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Система спаренных регуляторов ЛОРД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13196"/>
            <a:ext cx="7610790" cy="50241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044459"/>
            <a:ext cx="1656184" cy="55399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Регулировочный 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Резервная подача газа потребителю с использованием модуля спаренных регуляторов давления газа </a:t>
            </a:r>
            <a:br>
              <a:rPr lang="ru-RU" sz="2400" b="1" dirty="0" smtClean="0">
                <a:ln w="3175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cs typeface="Arial" panose="020B0604020202020204" pitchFamily="34" charset="0"/>
              </a:rPr>
              <a:t>ЛОРД-ВД-МО-25</a:t>
            </a:r>
            <a:endParaRPr lang="ru-RU" sz="2400" b="1" dirty="0">
              <a:ln w="3175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3955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831" cy="650329"/>
          </a:xfrm>
        </p:spPr>
        <p:txBody>
          <a:bodyPr/>
          <a:lstStyle/>
          <a:p>
            <a:pPr algn="ctr"/>
            <a:r>
              <a:rPr lang="ru-RU" sz="2200" dirty="0" smtClean="0"/>
              <a:t>Новые образцы технологического оборудования для внедрения на современные автоматические ГРС нового поколения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84989"/>
            <a:ext cx="5783576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1196751"/>
            <a:ext cx="331236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Подогреватель газа типа ПГ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АК </a:t>
            </a:r>
            <a:r>
              <a:rPr lang="ru-RU" dirty="0">
                <a:latin typeface="Arial Narrow" panose="020B0606020202030204" pitchFamily="34" charset="0"/>
              </a:rPr>
              <a:t>«</a:t>
            </a:r>
            <a:r>
              <a:rPr lang="ru-RU" dirty="0" err="1">
                <a:latin typeface="Arial Narrow" panose="020B0606020202030204" pitchFamily="34" charset="0"/>
              </a:rPr>
              <a:t>Востокнефтезаводмонтаж</a:t>
            </a:r>
            <a:r>
              <a:rPr lang="ru-RU" dirty="0">
                <a:latin typeface="Arial Narrow" panose="020B060602020203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0909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69088"/>
            <a:ext cx="3830371" cy="530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88831" cy="650329"/>
          </a:xfrm>
        </p:spPr>
        <p:txBody>
          <a:bodyPr/>
          <a:lstStyle/>
          <a:p>
            <a:pPr algn="ctr"/>
            <a:r>
              <a:rPr lang="ru-RU" sz="2200" dirty="0" smtClean="0"/>
              <a:t>Новые образцы технологического оборудования для внедрения на современные автоматические ГРС нового поколения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332090"/>
            <a:ext cx="373475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Фильтр-сепаратор газовый ГПМ-ФС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ООО Завод «</a:t>
            </a:r>
            <a:r>
              <a:rPr lang="ru-RU" dirty="0" err="1" smtClean="0">
                <a:latin typeface="Arial Narrow" panose="020B0606020202030204" pitchFamily="34" charset="0"/>
              </a:rPr>
              <a:t>Газпроммаш</a:t>
            </a:r>
            <a:r>
              <a:rPr lang="ru-RU" dirty="0" smtClean="0">
                <a:latin typeface="Arial Narrow" panose="020B0606020202030204" pitchFamily="34" charset="0"/>
              </a:rPr>
              <a:t>»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81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7504" y="3284984"/>
            <a:ext cx="8828087" cy="504056"/>
          </a:xfrm>
        </p:spPr>
        <p:txBody>
          <a:bodyPr/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9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Степень загрузки</a:t>
            </a:r>
            <a:r>
              <a:rPr kumimoji="0" lang="ru-RU" sz="2700" b="1" i="0" u="none" strike="noStrike" kern="0" cap="none" spc="0" normalizeH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ru-RU" sz="27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ГРС ПАО «Газпром»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по состоянию на 01.09.2019г.</a:t>
            </a:r>
            <a:endParaRPr kumimoji="0" lang="ru-RU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55010187"/>
              </p:ext>
            </p:extLst>
          </p:nvPr>
        </p:nvGraphicFramePr>
        <p:xfrm>
          <a:off x="251520" y="1124744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17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25647" y="116632"/>
            <a:ext cx="7596336" cy="98072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Возрастная структура ГРС ПАО «Газпром»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по состоянию на 01.09.2019г.</a:t>
            </a:r>
            <a:endParaRPr kumimoji="0" lang="ru-RU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65706202"/>
              </p:ext>
            </p:extLst>
          </p:nvPr>
        </p:nvGraphicFramePr>
        <p:xfrm>
          <a:off x="539552" y="1102309"/>
          <a:ext cx="828092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98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31237"/>
            <a:ext cx="784887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21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Сведения по формам обслуживания ГРС ПАО «Газпром» </a:t>
            </a:r>
            <a:br>
              <a:rPr lang="ru-RU" sz="21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21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за 2018г. </a:t>
            </a:r>
            <a:r>
              <a:rPr lang="ru-RU" sz="2100" dirty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и</a:t>
            </a:r>
            <a:r>
              <a:rPr lang="ru-RU" sz="21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 по состоянию на 01.09.2019г. </a:t>
            </a:r>
            <a:endParaRPr lang="ru-RU" sz="21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28276"/>
              </p:ext>
            </p:extLst>
          </p:nvPr>
        </p:nvGraphicFramePr>
        <p:xfrm>
          <a:off x="1187624" y="1484784"/>
          <a:ext cx="6624736" cy="4370154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tblPr>
              <a:tblGrid>
                <a:gridCol w="3240360"/>
                <a:gridCol w="1656184"/>
                <a:gridCol w="1728192"/>
              </a:tblGrid>
              <a:tr h="42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Формы обслуживания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Количество ГРС, ед.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65428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2018г.</a:t>
                      </a:r>
                      <a:endParaRPr lang="ru-RU" sz="16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по состоянию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 01.09.19г.</a:t>
                      </a:r>
                      <a:endParaRPr lang="ru-RU" sz="160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8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Централизованная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342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497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5225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Вахтовая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589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591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540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Надомная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2085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2101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492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Периодическая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1283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1331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622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Необслуживаемые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24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  <a:tr h="622586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4316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4544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5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31236"/>
            <a:ext cx="7668344" cy="102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24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Сведения по неисправностям технологического оборудования и систем ГРС ПАО «Газпром» по состоянию на 01.09.2019г. 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3419" r="3773" b="2297"/>
          <a:stretch/>
        </p:blipFill>
        <p:spPr bwMode="auto">
          <a:xfrm rot="5400000">
            <a:off x="763219" y="627556"/>
            <a:ext cx="3046860" cy="4329267"/>
          </a:xfrm>
          <a:prstGeom prst="rect">
            <a:avLst/>
          </a:prstGeom>
          <a:noFill/>
          <a:ln>
            <a:noFill/>
          </a:ln>
          <a:effectLst>
            <a:outerShdw blurRad="1524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2962" r="2176" b="2440"/>
          <a:stretch/>
        </p:blipFill>
        <p:spPr bwMode="auto">
          <a:xfrm rot="5400000">
            <a:off x="5237813" y="2266777"/>
            <a:ext cx="3248021" cy="4564353"/>
          </a:xfrm>
          <a:prstGeom prst="rect">
            <a:avLst/>
          </a:prstGeom>
          <a:noFill/>
          <a:ln>
            <a:noFill/>
          </a:ln>
          <a:effectLst>
            <a:outerShdw blurRad="152400" dist="1016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31236"/>
            <a:ext cx="7740352" cy="102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24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Исполнение п 4.7 Решения международной научно-практической конференции «ГРС и системы газоснабжения»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3385" r="2156" b="2508"/>
          <a:stretch/>
        </p:blipFill>
        <p:spPr bwMode="auto">
          <a:xfrm>
            <a:off x="611559" y="1204465"/>
            <a:ext cx="3528393" cy="5125775"/>
          </a:xfrm>
          <a:prstGeom prst="rect">
            <a:avLst/>
          </a:prstGeom>
          <a:noFill/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4883" r="5238" b="12273"/>
          <a:stretch/>
        </p:blipFill>
        <p:spPr bwMode="auto">
          <a:xfrm>
            <a:off x="4969565" y="1204465"/>
            <a:ext cx="3574360" cy="5125775"/>
          </a:xfrm>
          <a:prstGeom prst="rect">
            <a:avLst/>
          </a:prstGeom>
          <a:noFill/>
          <a:ln>
            <a:noFill/>
          </a:ln>
          <a:effectLst>
            <a:outerShdw blurRad="152400" dist="762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31237"/>
            <a:ext cx="766834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ru-RU" sz="2400" dirty="0" smtClean="0">
                <a:ln w="3175">
                  <a:noFill/>
                  <a:prstDash val="solid"/>
                </a:ln>
                <a:solidFill>
                  <a:prstClr val="white"/>
                </a:solidFill>
                <a:latin typeface="Arial Narrow" panose="020B0606020202030204" pitchFamily="34" charset="0"/>
              </a:rPr>
              <a:t>Решения вопросов международной научно-практической конференции «ГРС и системы газоснабжения»</a:t>
            </a:r>
            <a:endParaRPr lang="ru-RU" sz="2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8819"/>
            <a:ext cx="3527660" cy="498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3587"/>
            <a:ext cx="3312368" cy="4682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5" t="4520" r="16168"/>
          <a:stretch/>
        </p:blipFill>
        <p:spPr bwMode="auto">
          <a:xfrm rot="5400000">
            <a:off x="5108832" y="2367679"/>
            <a:ext cx="2814766" cy="486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88558762"/>
              </p:ext>
            </p:extLst>
          </p:nvPr>
        </p:nvGraphicFramePr>
        <p:xfrm>
          <a:off x="827584" y="1196752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1547664" y="0"/>
            <a:ext cx="7321551" cy="107002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Количество ГРС ПАО «Газпром», на которых проведено диагностическое обследование и капитальный</a:t>
            </a:r>
            <a:r>
              <a:rPr kumimoji="0" lang="ru-RU" sz="2400" b="1" i="0" u="none" strike="noStrike" kern="0" cap="none" spc="0" normalizeH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ремонт</a:t>
            </a:r>
            <a:endParaRPr kumimoji="0" lang="ru-RU" sz="2400" b="1" i="0" u="none" strike="noStrike" kern="0" cap="none" spc="0" normalizeH="0" baseline="0" noProof="0" dirty="0" smtClean="0">
              <a:ln w="317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</a:t>
            </a:r>
            <a:r>
              <a:rPr kumimoji="0" lang="ru-RU" sz="2400" b="1" i="0" u="none" strike="noStrike" kern="0" cap="none" spc="0" normalizeH="0" baseline="0" noProof="0" dirty="0" smtClean="0">
                <a:ln w="317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а период с 2016г. по 01.09.2019г.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802069"/>
      </p:ext>
    </p:extLst>
  </p:cSld>
  <p:clrMapOvr>
    <a:masterClrMapping/>
  </p:clrMapOvr>
</p:sld>
</file>

<file path=ppt/theme/theme1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6538</TotalTime>
  <Words>1292</Words>
  <Application>Microsoft Office PowerPoint</Application>
  <PresentationFormat>Экран (4:3)</PresentationFormat>
  <Paragraphs>573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10_Специальное оформление</vt:lpstr>
      <vt:lpstr>11_Специальное оформление</vt:lpstr>
      <vt:lpstr>Презентация PowerPoint</vt:lpstr>
      <vt:lpstr>Презентация PowerPoint</vt:lpstr>
      <vt:lpstr>Степень загрузки ГРС ПАО «Газпром»  по состоянию на 01.09.2019г.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ГРС ПАО «Газпром», на которых проведено диагностическое обследование и капитальный ремонт за период с 2016г. по 01.09.2019г.</vt:lpstr>
      <vt:lpstr>Количество ГРС с централизованной формой обслуживания за период с 2017г.  и по состоянию на 01.09.2019г.</vt:lpstr>
      <vt:lpstr>ТОиР ГРС</vt:lpstr>
      <vt:lpstr>Презентация PowerPoint</vt:lpstr>
      <vt:lpstr>Отобранные рационализаторские предложения для предприятий-изготовителей </vt:lpstr>
      <vt:lpstr>Письмо о рассмотрении рационализаторских предложений предприятиям-изготовителям ГРС</vt:lpstr>
      <vt:lpstr>Ответы заводов-изготовителей технологического оборудования ГРС о рассмотрении РП</vt:lpstr>
      <vt:lpstr>Ответы заводов-изготовителей технологического оборудования ГРС</vt:lpstr>
      <vt:lpstr>Основные типы регуляторов давления газа, эксплуатируемые на действующих ГРС ПАО «Газпром»  по состоянию на 01.09.2019г.</vt:lpstr>
      <vt:lpstr>Системы редуцирования газа регуляторами давления газа нового поколения РГДУ-Р и ЛОРД-Э</vt:lpstr>
      <vt:lpstr>Принцип работы регулятора давления и расхода газа типа РГДУ-Р</vt:lpstr>
      <vt:lpstr>Принцип работы регулятора давления и расхода газа типа ЛОРД-Э</vt:lpstr>
      <vt:lpstr>Резервная подача газа потребителю с использованием модуля спаренных регуляторов давления газа  ЛОРД-ВД-МО-25</vt:lpstr>
      <vt:lpstr>Новые образцы технологического оборудования для внедрения на современные автоматические ГРС нового поколения</vt:lpstr>
      <vt:lpstr>Новые образцы технологического оборудования для внедрения на современные автоматические ГРС нового поколения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Дудоладова Ирина Ивановна</dc:creator>
  <cp:lastModifiedBy>Зенкина Мария Алексеевна</cp:lastModifiedBy>
  <cp:revision>88</cp:revision>
  <cp:lastPrinted>2019-10-15T07:52:14Z</cp:lastPrinted>
  <dcterms:created xsi:type="dcterms:W3CDTF">2018-09-19T10:48:32Z</dcterms:created>
  <dcterms:modified xsi:type="dcterms:W3CDTF">2019-10-15T13:57:25Z</dcterms:modified>
</cp:coreProperties>
</file>