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3" r:id="rId1"/>
    <p:sldMasterId id="2147483648" r:id="rId2"/>
  </p:sldMasterIdLst>
  <p:notesMasterIdLst>
    <p:notesMasterId r:id="rId9"/>
  </p:notesMasterIdLst>
  <p:handoutMasterIdLst>
    <p:handoutMasterId r:id="rId10"/>
  </p:handoutMasterIdLst>
  <p:sldIdLst>
    <p:sldId id="616" r:id="rId3"/>
    <p:sldId id="771" r:id="rId4"/>
    <p:sldId id="782" r:id="rId5"/>
    <p:sldId id="776" r:id="rId6"/>
    <p:sldId id="783" r:id="rId7"/>
    <p:sldId id="784" r:id="rId8"/>
  </p:sldIdLst>
  <p:sldSz cx="13442950" cy="7561263"/>
  <p:notesSz cx="6797675" cy="9928225"/>
  <p:defaultTextStyle>
    <a:defPPr>
      <a:defRPr lang="ru-RU"/>
    </a:defPPr>
    <a:lvl1pPr marL="0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298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598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3895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193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492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7790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088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386" algn="l" defTabSz="104259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4" orient="horz" pos="4241" userDrawn="1">
          <p15:clr>
            <a:srgbClr val="A4A3A4"/>
          </p15:clr>
        </p15:guide>
        <p15:guide id="5" pos="414" userDrawn="1">
          <p15:clr>
            <a:srgbClr val="A4A3A4"/>
          </p15:clr>
        </p15:guide>
        <p15:guide id="6" pos="4234" userDrawn="1">
          <p15:clr>
            <a:srgbClr val="A4A3A4"/>
          </p15:clr>
        </p15:guide>
        <p15:guide id="9" pos="8054" userDrawn="1">
          <p15:clr>
            <a:srgbClr val="A4A3A4"/>
          </p15:clr>
        </p15:guide>
        <p15:guide id="10" orient="horz" pos="204" userDrawn="1">
          <p15:clr>
            <a:srgbClr val="A4A3A4"/>
          </p15:clr>
        </p15:guide>
        <p15:guide id="13" pos="4063" userDrawn="1">
          <p15:clr>
            <a:srgbClr val="A4A3A4"/>
          </p15:clr>
        </p15:guide>
        <p15:guide id="14" pos="4405" userDrawn="1">
          <p15:clr>
            <a:srgbClr val="A4A3A4"/>
          </p15:clr>
        </p15:guide>
        <p15:guide id="15" orient="horz" pos="794" userDrawn="1">
          <p15:clr>
            <a:srgbClr val="A4A3A4"/>
          </p15:clr>
        </p15:guide>
        <p15:guide id="16" orient="horz" pos="930" userDrawn="1">
          <p15:clr>
            <a:srgbClr val="A4A3A4"/>
          </p15:clr>
        </p15:guide>
        <p15:guide id="17" pos="1439" userDrawn="1">
          <p15:clr>
            <a:srgbClr val="A4A3A4"/>
          </p15:clr>
        </p15:guide>
        <p15:guide id="18" orient="horz" pos="1066" userDrawn="1">
          <p15:clr>
            <a:srgbClr val="A4A3A4"/>
          </p15:clr>
        </p15:guide>
        <p15:guide id="19" orient="horz" pos="68" userDrawn="1">
          <p15:clr>
            <a:srgbClr val="A4A3A4"/>
          </p15:clr>
        </p15:guide>
        <p15:guide id="20" orient="horz" pos="23" userDrawn="1">
          <p15:clr>
            <a:srgbClr val="A4A3A4"/>
          </p15:clr>
        </p15:guide>
        <p15:guide id="21" orient="horz" pos="114" userDrawn="1">
          <p15:clr>
            <a:srgbClr val="A4A3A4"/>
          </p15:clr>
        </p15:guide>
        <p15:guide id="22" orient="horz" pos="4196" userDrawn="1">
          <p15:clr>
            <a:srgbClr val="A4A3A4"/>
          </p15:clr>
        </p15:guide>
        <p15:guide id="23" orient="horz" pos="885" userDrawn="1">
          <p15:clr>
            <a:srgbClr val="A4A3A4"/>
          </p15:clr>
        </p15:guide>
        <p15:guide id="24" orient="horz" pos="975" userDrawn="1">
          <p15:clr>
            <a:srgbClr val="A4A3A4"/>
          </p15:clr>
        </p15:guide>
        <p15:guide id="25" orient="horz" pos="1292" userDrawn="1">
          <p15:clr>
            <a:srgbClr val="A4A3A4"/>
          </p15:clr>
        </p15:guide>
        <p15:guide id="26" orient="horz" pos="113" userDrawn="1">
          <p15:clr>
            <a:srgbClr val="A4A3A4"/>
          </p15:clr>
        </p15:guide>
        <p15:guide id="27" pos="8225" userDrawn="1">
          <p15:clr>
            <a:srgbClr val="A4A3A4"/>
          </p15:clr>
        </p15:guide>
        <p15:guide id="28" pos="6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1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D1D6"/>
    <a:srgbClr val="F30DA1"/>
    <a:srgbClr val="FF0066"/>
    <a:srgbClr val="A6DA00"/>
    <a:srgbClr val="FFFF00"/>
    <a:srgbClr val="FFE101"/>
    <a:srgbClr val="F99707"/>
    <a:srgbClr val="9AD505"/>
    <a:srgbClr val="FF7C80"/>
    <a:srgbClr val="00DA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94" autoAdjust="0"/>
    <p:restoredTop sz="83285" autoAdjust="0"/>
  </p:normalViewPr>
  <p:slideViewPr>
    <p:cSldViewPr snapToObjects="1">
      <p:cViewPr>
        <p:scale>
          <a:sx n="66" d="100"/>
          <a:sy n="66" d="100"/>
        </p:scale>
        <p:origin x="-966" y="-174"/>
      </p:cViewPr>
      <p:guideLst>
        <p:guide orient="horz" pos="4241"/>
        <p:guide orient="horz" pos="204"/>
        <p:guide orient="horz" pos="794"/>
        <p:guide orient="horz" pos="930"/>
        <p:guide orient="horz" pos="1066"/>
        <p:guide orient="horz" pos="68"/>
        <p:guide orient="horz" pos="23"/>
        <p:guide orient="horz" pos="114"/>
        <p:guide orient="horz" pos="4196"/>
        <p:guide orient="horz" pos="885"/>
        <p:guide orient="horz" pos="975"/>
        <p:guide orient="horz" pos="1292"/>
        <p:guide orient="horz" pos="113"/>
        <p:guide pos="414"/>
        <p:guide pos="4234"/>
        <p:guide pos="8054"/>
        <p:guide pos="4063"/>
        <p:guide pos="4405"/>
        <p:guide pos="1439"/>
        <p:guide pos="8225"/>
        <p:guide pos="6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6"/>
    </p:cViewPr>
  </p:sorterViewPr>
  <p:notesViewPr>
    <p:cSldViewPr snapToObjects="1" showGuides="1">
      <p:cViewPr varScale="1">
        <p:scale>
          <a:sx n="64" d="100"/>
          <a:sy n="64" d="100"/>
        </p:scale>
        <p:origin x="-3396" y="-102"/>
      </p:cViewPr>
      <p:guideLst>
        <p:guide orient="horz" pos="3129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44;&#1086;&#1087;&#1091;&#1089;&#1082;%20&#1087;&#1086;&#1083;&#1077;&#1074;&#1099;&#1093;%20&#1073;&#1088;&#1080;&#1075;&#1072;&#1076;%20&#1082;%20&#1087;&#1088;&#1086;&#1074;&#1077;&#1076;&#1077;&#1085;&#1080;&#1102;%20&#1050;&#1054;\2018\4%20&#1082;&#1074;&#1072;&#1088;&#1090;&#1072;&#1083;\&#1054;&#1090;&#1095;&#1077;&#1090;%2021%2001%202019\24%200119\&#1058;&#1072;&#1073;&#1083;&#1080;&#1094;&#1072;+&#1076;&#1080;&#1072;&#1075;&#1088;&#1072;&#1084;&#1084;&#1072;%2024%2001%20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44;&#1086;&#1087;&#1091;&#1089;&#1082;%20&#1087;&#1086;&#1083;&#1077;&#1074;&#1099;&#1093;%20&#1073;&#1088;&#1080;&#1075;&#1072;&#1076;%20&#1082;%20&#1087;&#1088;&#1086;&#1074;&#1077;&#1076;&#1077;&#1085;&#1080;&#1102;%20&#1050;&#1054;\2018\4%20&#1082;&#1074;&#1072;&#1088;&#1090;&#1072;&#1083;\&#1054;&#1090;&#1095;&#1077;&#1090;%2021%2001%202019\24%200119\&#1058;&#1072;&#1073;&#1083;&#1080;&#1094;&#1072;+&#1076;&#1080;&#1072;&#1075;&#1088;&#1072;&#1084;&#1084;&#1072;%2024%2001%20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54;&#1050;&#1044;&#1080;&#1069;&#1061;&#1047;\&#1044;&#1086;&#1082;&#1083;&#1072;&#1076;&#1099;\2018\&#1053;&#1080;&#1078;&#1085;&#1080;&#1081;%20&#1053;&#1086;&#1074;&#1075;&#1086;&#1088;&#1086;&#1076;%20&#1069;&#1061;&#1047;\&#1044;&#1086;&#1082;&#1083;&#1072;&#1076;\&#1044;&#1080;&#1072;&#1075;&#1088;&#1072;&#1084;&#1084;&#1099;%20&#1076;&#1083;&#1103;%20&#1076;&#1086;&#1082;&#1083;&#1072;&#1076;&#1072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54;&#1073;&#1079;&#1086;&#1088;&#1099;\2018\16-&#1075;&#1085;\16-&#1075;&#1085;%20&#1057;&#1074;&#1086;&#1076;&#1085;&#1072;&#1103;%20&#1040;&#1048;&#1057;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44;&#1086;&#1082;&#1083;&#1072;&#1076;&#1099;\2019\&#1069;&#1061;&#1047;%20&#1057;&#1086;&#1095;&#1080;\&#1057;&#1086;&#1095;&#1080;%20&#1076;&#1086;&#1082;&#1083;&#1072;&#1076;\&#1044;&#1080;&#1072;&#1075;&#1088;&#1072;&#1084;&#1084;&#1099;%20&#1076;&#1083;&#1103;%20&#1076;&#1086;&#1082;&#1083;&#1072;&#1076;&#1072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44;&#1086;&#1082;&#1083;&#1072;&#1076;&#1099;\2019\&#1069;&#1061;&#1047;%20&#1057;&#1086;&#1095;&#1080;\&#1057;&#1086;&#1095;&#1080;%20&#1076;&#1086;&#1082;&#1083;&#1072;&#1076;\&#1044;&#1080;&#1072;&#1075;&#1088;&#1072;&#1084;&#1084;&#1099;%20&#1076;&#1083;&#1103;%20&#1076;&#1086;&#1082;&#1083;&#1072;&#1076;&#1072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gndataserver\&#1047;&#1043;&#1044;%20&#1087;&#1086;%20&#1050;&#1079;&#1058;&#1057;&#1043;&#1080;&#1053;&#1054;\&#1059;&#1087;&#1088;&#1072;&#1074;&#1083;&#1077;&#1085;&#1080;&#1077;%20&#1087;&#1086;%20&#1050;&#1079;&#1058;&#1057;&#1054;\&#1054;&#1090;&#1076;&#1077;&#1083;%20&#1087;&#1086;%20&#1050;&#1079;&#1055;&#1044;&#1058;&#1057;&#1080;&#1069;\&#1044;&#1086;&#1082;&#1091;&#1084;&#1077;&#1085;&#1090;&#1099;%20&#1086;&#1090;&#1076;&#1077;&#1083;&#1072;\&#1044;&#1086;&#1082;&#1083;&#1072;&#1076;&#1099;\2019\&#1069;&#1061;&#1047;%20&#1057;&#1086;&#1095;&#1080;\&#1057;&#1086;&#1095;&#1080;%20&#1076;&#1086;&#1082;&#1083;&#1072;&#1076;\&#1044;&#1080;&#1072;&#1075;&#1088;&#1072;&#1084;&#1084;&#1099;%20&#1076;&#1083;&#1103;%20&#1076;&#1086;&#1082;&#1083;&#1072;&#1076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8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393468666463492"/>
          <c:y val="0"/>
          <c:w val="0.81492033076759862"/>
          <c:h val="0.99920153750780205"/>
        </c:manualLayout>
      </c:layout>
      <c:pie3DChart>
        <c:varyColors val="1"/>
        <c:ser>
          <c:idx val="0"/>
          <c:order val="0"/>
          <c:explosion val="55"/>
          <c:dPt>
            <c:idx val="0"/>
            <c:bubble3D val="0"/>
            <c:explosion val="0"/>
            <c:spPr>
              <a:solidFill>
                <a:srgbClr val="00B0F0"/>
              </a:solidFill>
            </c:spPr>
          </c:dPt>
          <c:dPt>
            <c:idx val="1"/>
            <c:bubble3D val="0"/>
            <c:explosion val="4"/>
            <c:spPr>
              <a:solidFill>
                <a:srgbClr val="FF0000"/>
              </a:solidFill>
            </c:spPr>
          </c:dPt>
          <c:dPt>
            <c:idx val="2"/>
            <c:bubble3D val="0"/>
            <c:explosion val="0"/>
          </c:dPt>
          <c:dPt>
            <c:idx val="3"/>
            <c:bubble3D val="0"/>
            <c:explosion val="25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0.10361564229905559"/>
                  <c:y val="2.794477589243095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2 145,68 км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33811675907425E-2"/>
                  <c:y val="2.11509664830212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165,2</a:t>
                    </a:r>
                    <a:r>
                      <a:rPr lang="ru-RU" dirty="0"/>
                      <a:t> км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1018652254267265E-3"/>
                  <c:y val="-7.87182745569988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276,8</a:t>
                    </a:r>
                    <a:r>
                      <a:rPr lang="ru-RU" dirty="0"/>
                      <a:t> км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1915563217319752"/>
                  <c:y val="0.1475919469048439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14 869,3км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Лист4!$R$6:$R$9</c:f>
              <c:strCache>
                <c:ptCount val="4"/>
                <c:pt idx="0">
                  <c:v>ГДО ПАО "Газпром"</c:v>
                </c:pt>
                <c:pt idx="1">
                  <c:v>ООО "Газпром ПХГ"</c:v>
                </c:pt>
                <c:pt idx="2">
                  <c:v>ООО "Газпром переработка"</c:v>
                </c:pt>
                <c:pt idx="3">
                  <c:v>ГТО ПАО "Газпром"</c:v>
                </c:pt>
              </c:strCache>
            </c:strRef>
          </c:cat>
          <c:val>
            <c:numRef>
              <c:f>Лист4!$S$6:$S$9</c:f>
              <c:numCache>
                <c:formatCode>0.000</c:formatCode>
                <c:ptCount val="4"/>
                <c:pt idx="0">
                  <c:v>2145.6799999999998</c:v>
                </c:pt>
                <c:pt idx="1">
                  <c:v>165.17</c:v>
                </c:pt>
                <c:pt idx="2">
                  <c:v>276.8</c:v>
                </c:pt>
                <c:pt idx="3">
                  <c:v>14869.3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>
          <a:noFill/>
        </a:ln>
      </c:spPr>
    </c:plotArea>
    <c:legend>
      <c:legendPos val="r"/>
      <c:layout>
        <c:manualLayout>
          <c:xMode val="edge"/>
          <c:yMode val="edge"/>
          <c:x val="2.5803118837039209E-2"/>
          <c:y val="0.19467418813865092"/>
          <c:w val="0.31255314624133523"/>
          <c:h val="0.80428283566738668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  <a:scene3d>
      <a:camera prst="orthographicFront"/>
      <a:lightRig rig="threePt" dir="t"/>
    </a:scene3d>
    <a:sp3d>
      <a:bevelT w="69850" h="12700"/>
    </a:sp3d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359457532114628E-2"/>
          <c:y val="3.1180045447339249E-2"/>
          <c:w val="0.86378105292486707"/>
          <c:h val="0.8168345399778045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3"/>
            <c:bubble3D val="0"/>
            <c:explosion val="11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0.28417898175958972"/>
                  <c:y val="-2.2371364653243894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600" dirty="0" smtClean="0"/>
                      <a:t>71,36%</a:t>
                    </a:r>
                  </a:p>
                  <a:p>
                    <a:pPr>
                      <a:defRPr sz="16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600" dirty="0" smtClean="0"/>
                      <a:t> 1 539,23 км</a:t>
                    </a:r>
                    <a:endParaRPr lang="en-US" sz="1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576727918750008E-2"/>
                  <c:y val="4.9001039299617813E-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1</a:t>
                    </a:r>
                    <a:r>
                      <a:rPr lang="ru-RU" dirty="0"/>
                      <a:t>0</a:t>
                    </a:r>
                    <a:r>
                      <a:rPr lang="en-US" dirty="0"/>
                      <a:t>0</a:t>
                    </a:r>
                    <a:r>
                      <a:rPr lang="ru-RU" dirty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9509785861560271E-2"/>
                  <c:y val="-1.7358065141186221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400" dirty="0"/>
                      <a:t>1</a:t>
                    </a:r>
                    <a:r>
                      <a:rPr lang="ru-RU" dirty="0"/>
                      <a:t>00%</a:t>
                    </a:r>
                    <a:endParaRPr lang="en-US" dirty="0"/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5691497852538002E-3"/>
                  <c:y val="0.32607726047666924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97,25</a:t>
                    </a:r>
                    <a:r>
                      <a:rPr lang="ru-RU" sz="1400" dirty="0" smtClean="0"/>
                      <a:t>%</a:t>
                    </a:r>
                  </a:p>
                  <a:p>
                    <a:r>
                      <a:rPr lang="ru-RU" sz="1400" dirty="0" smtClean="0"/>
                      <a:t>14 460,9 км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Лист4!$T$6:$T$9</c:f>
              <c:numCache>
                <c:formatCode>0.000</c:formatCode>
                <c:ptCount val="4"/>
                <c:pt idx="0">
                  <c:v>1273.47</c:v>
                </c:pt>
                <c:pt idx="1">
                  <c:v>165.17</c:v>
                </c:pt>
                <c:pt idx="2">
                  <c:v>276.8</c:v>
                </c:pt>
                <c:pt idx="3" formatCode="General">
                  <c:v>14460.9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393222742621877E-3"/>
          <c:y val="0"/>
          <c:w val="0.65195516910034967"/>
          <c:h val="1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1493401541819789"/>
          <c:w val="0.77640614309399769"/>
          <c:h val="0.7369849500483628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60775535095861677"/>
          <c:y val="0"/>
          <c:w val="0.39129641883502581"/>
          <c:h val="1"/>
        </c:manualLayout>
      </c:layout>
      <c:overlay val="0"/>
      <c:txPr>
        <a:bodyPr/>
        <a:lstStyle/>
        <a:p>
          <a:pPr>
            <a:defRPr sz="14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861733797254847E-2"/>
          <c:y val="1.5115028678405563E-2"/>
          <c:w val="0.96636641416248603"/>
          <c:h val="0.536744480498336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Лист4!$A$10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Лист4!$B$9:$D$9</c:f>
              <c:strCache>
                <c:ptCount val="3"/>
                <c:pt idx="0">
                  <c:v>Нарушения связанные с отсутствием или не своевременным оформлением разрешительных документов</c:v>
                </c:pt>
                <c:pt idx="1">
                  <c:v>Нарушения технологии проведения диагностических работ</c:v>
                </c:pt>
                <c:pt idx="2">
                  <c:v>Нарушения связанные с невыполнением требований действующих норм и правил при ведении и оформлении исполнительно-технической и отчетной документации</c:v>
                </c:pt>
              </c:strCache>
            </c:strRef>
          </c:cat>
          <c:val>
            <c:numRef>
              <c:f>Лист4!$B$10:$D$10</c:f>
              <c:numCache>
                <c:formatCode>General</c:formatCode>
                <c:ptCount val="3"/>
                <c:pt idx="0">
                  <c:v>177</c:v>
                </c:pt>
                <c:pt idx="1">
                  <c:v>21</c:v>
                </c:pt>
                <c:pt idx="2">
                  <c:v>58</c:v>
                </c:pt>
              </c:numCache>
            </c:numRef>
          </c:val>
        </c:ser>
        <c:ser>
          <c:idx val="1"/>
          <c:order val="1"/>
          <c:tx>
            <c:strRef>
              <c:f>Лист4!$A$11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Лист4!$B$9:$D$9</c:f>
              <c:strCache>
                <c:ptCount val="3"/>
                <c:pt idx="0">
                  <c:v>Нарушения связанные с отсутствием или не своевременным оформлением разрешительных документов</c:v>
                </c:pt>
                <c:pt idx="1">
                  <c:v>Нарушения технологии проведения диагностических работ</c:v>
                </c:pt>
                <c:pt idx="2">
                  <c:v>Нарушения связанные с невыполнением требований действующих норм и правил при ведении и оформлении исполнительно-технической и отчетной документации</c:v>
                </c:pt>
              </c:strCache>
            </c:strRef>
          </c:cat>
          <c:val>
            <c:numRef>
              <c:f>Лист4!$B$11:$D$11</c:f>
              <c:numCache>
                <c:formatCode>General</c:formatCode>
                <c:ptCount val="3"/>
                <c:pt idx="0">
                  <c:v>99</c:v>
                </c:pt>
                <c:pt idx="1">
                  <c:v>13</c:v>
                </c:pt>
                <c:pt idx="2">
                  <c:v>135</c:v>
                </c:pt>
              </c:numCache>
            </c:numRef>
          </c:val>
        </c:ser>
        <c:ser>
          <c:idx val="2"/>
          <c:order val="2"/>
          <c:tx>
            <c:strRef>
              <c:f>Лист4!$A$12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Лист4!$B$9:$D$9</c:f>
              <c:strCache>
                <c:ptCount val="3"/>
                <c:pt idx="0">
                  <c:v>Нарушения связанные с отсутствием или не своевременным оформлением разрешительных документов</c:v>
                </c:pt>
                <c:pt idx="1">
                  <c:v>Нарушения технологии проведения диагностических работ</c:v>
                </c:pt>
                <c:pt idx="2">
                  <c:v>Нарушения связанные с невыполнением требований действующих норм и правил при ведении и оформлении исполнительно-технической и отчетной документации</c:v>
                </c:pt>
              </c:strCache>
            </c:strRef>
          </c:cat>
          <c:val>
            <c:numRef>
              <c:f>Лист4!$B$12:$D$12</c:f>
              <c:numCache>
                <c:formatCode>General</c:formatCode>
                <c:ptCount val="3"/>
                <c:pt idx="0">
                  <c:v>106</c:v>
                </c:pt>
                <c:pt idx="1">
                  <c:v>18</c:v>
                </c:pt>
                <c:pt idx="2">
                  <c:v>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370304"/>
        <c:axId val="100371840"/>
      </c:barChart>
      <c:catAx>
        <c:axId val="100370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0371840"/>
        <c:crosses val="autoZero"/>
        <c:auto val="1"/>
        <c:lblAlgn val="ctr"/>
        <c:lblOffset val="100"/>
        <c:noMultiLvlLbl val="0"/>
      </c:catAx>
      <c:valAx>
        <c:axId val="1003718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0370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3363917011585"/>
          <c:y val="0.77661342226342811"/>
          <c:w val="0.40630661354050152"/>
          <c:h val="0.11039674674565694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155099266354074E-3"/>
          <c:y val="1.2577524255384321E-2"/>
          <c:w val="0.5477807228689977"/>
          <c:h val="0.80582423712180196"/>
        </c:manualLayout>
      </c:layout>
      <c:pie3DChart>
        <c:varyColors val="1"/>
        <c:ser>
          <c:idx val="2"/>
          <c:order val="2"/>
          <c:explosion val="9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5"/>
            <c:bubble3D val="0"/>
            <c:spPr>
              <a:solidFill>
                <a:srgbClr val="FFFF00"/>
              </a:solidFill>
            </c:spPr>
          </c:dPt>
          <c:dPt>
            <c:idx val="7"/>
            <c:bubble3D val="0"/>
            <c:spPr>
              <a:solidFill>
                <a:srgbClr val="FFC000"/>
              </a:solidFill>
            </c:spPr>
          </c:dPt>
          <c:dLbls>
            <c:dLbl>
              <c:idx val="3"/>
              <c:layout>
                <c:manualLayout>
                  <c:x val="-3.7328879770149641E-2"/>
                  <c:y val="-9.8440451060993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3349039734124093E-2"/>
                  <c:y val="-6.2225862200977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5146558531081425E-3"/>
                  <c:y val="-7.8868624416175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%" sourceLinked="0"/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Лист5!$B$2:$I$2</c:f>
              <c:strCache>
                <c:ptCount val="8"/>
                <c:pt idx="0">
                  <c:v>Нарушения требований по оснащенности и укомплектованности бригад и подразделений</c:v>
                </c:pt>
                <c:pt idx="1">
                  <c:v>Разрешительная документация (ОТГ, лицензии, аккредитиция)</c:v>
                </c:pt>
                <c:pt idx="2">
                  <c:v>Обучение, аттестация персонала</c:v>
                </c:pt>
                <c:pt idx="3">
                  <c:v>Нарушения, связанные с поверкой и аттестацией применяемого оборудование</c:v>
                </c:pt>
                <c:pt idx="4">
                  <c:v>Нарушения, связанные с наличием применяемого оборудования в Реестрах</c:v>
                </c:pt>
                <c:pt idx="5">
                  <c:v>Нарушения технологии проведения диагностических работ</c:v>
                </c:pt>
                <c:pt idx="6">
                  <c:v>Нарушения отчетной документации</c:v>
                </c:pt>
                <c:pt idx="7">
                  <c:v>Нарушения при ведении исполнительной и технической документации</c:v>
                </c:pt>
              </c:strCache>
            </c:strRef>
          </c:cat>
          <c:val>
            <c:numRef>
              <c:f>Лист5!$B$5:$I$5</c:f>
              <c:numCache>
                <c:formatCode>General</c:formatCode>
                <c:ptCount val="8"/>
                <c:pt idx="0">
                  <c:v>0.16379310344827591</c:v>
                </c:pt>
                <c:pt idx="1">
                  <c:v>0.12931034482758624</c:v>
                </c:pt>
                <c:pt idx="2">
                  <c:v>9.9137931034482762E-2</c:v>
                </c:pt>
                <c:pt idx="3">
                  <c:v>3.8793103448275891E-2</c:v>
                </c:pt>
                <c:pt idx="4">
                  <c:v>2.5862068965517241E-2</c:v>
                </c:pt>
                <c:pt idx="5">
                  <c:v>7.7586206896551796E-2</c:v>
                </c:pt>
                <c:pt idx="6">
                  <c:v>0.26724137931034481</c:v>
                </c:pt>
                <c:pt idx="7">
                  <c:v>0.19827586206896552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Лист5!$B$2:$I$2</c:f>
              <c:strCache>
                <c:ptCount val="8"/>
                <c:pt idx="0">
                  <c:v>Нарушения требований по оснащенности и укомплектованности бригад и подразделений</c:v>
                </c:pt>
                <c:pt idx="1">
                  <c:v>Разрешительная документация (ОТГ, лицензии, аккредитиция)</c:v>
                </c:pt>
                <c:pt idx="2">
                  <c:v>Обучение, аттестация персонала</c:v>
                </c:pt>
                <c:pt idx="3">
                  <c:v>Нарушения, связанные с поверкой и аттестацией применяемого оборудование</c:v>
                </c:pt>
                <c:pt idx="4">
                  <c:v>Нарушения, связанные с наличием применяемого оборудования в Реестрах</c:v>
                </c:pt>
                <c:pt idx="5">
                  <c:v>Нарушения технологии проведения диагностических работ</c:v>
                </c:pt>
                <c:pt idx="6">
                  <c:v>Нарушения отчетной документации</c:v>
                </c:pt>
                <c:pt idx="7">
                  <c:v>Нарушения при ведении исполнительной и технической документации</c:v>
                </c:pt>
              </c:strCache>
            </c:strRef>
          </c:cat>
          <c:val>
            <c:numRef>
              <c:f>Лист5!$B$4:$I$4</c:f>
            </c:numRef>
          </c:val>
        </c:ser>
        <c:ser>
          <c:idx val="0"/>
          <c:order val="0"/>
          <c:explosion val="25"/>
          <c:cat>
            <c:strRef>
              <c:f>Лист5!$B$2:$I$2</c:f>
              <c:strCache>
                <c:ptCount val="8"/>
                <c:pt idx="0">
                  <c:v>Нарушения требований по оснащенности и укомплектованности бригад и подразделений</c:v>
                </c:pt>
                <c:pt idx="1">
                  <c:v>Разрешительная документация (ОТГ, лицензии, аккредитиция)</c:v>
                </c:pt>
                <c:pt idx="2">
                  <c:v>Обучение, аттестация персонала</c:v>
                </c:pt>
                <c:pt idx="3">
                  <c:v>Нарушения, связанные с поверкой и аттестацией применяемого оборудование</c:v>
                </c:pt>
                <c:pt idx="4">
                  <c:v>Нарушения, связанные с наличием применяемого оборудования в Реестрах</c:v>
                </c:pt>
                <c:pt idx="5">
                  <c:v>Нарушения технологии проведения диагностических работ</c:v>
                </c:pt>
                <c:pt idx="6">
                  <c:v>Нарушения отчетной документации</c:v>
                </c:pt>
                <c:pt idx="7">
                  <c:v>Нарушения при ведении исполнительной и технической документации</c:v>
                </c:pt>
              </c:strCache>
            </c:strRef>
          </c:cat>
          <c:val>
            <c:numRef>
              <c:f>Лист5!$B$3:$I$3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6313777141696419"/>
          <c:y val="0"/>
          <c:w val="0.42973762718034181"/>
          <c:h val="0.98054903621819889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339039071798518E-2"/>
          <c:y val="0.3060887628023275"/>
          <c:w val="0.97990984831586303"/>
          <c:h val="0.567299899023898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Лист4!$F$9</c:f>
              <c:strCache>
                <c:ptCount val="1"/>
                <c:pt idx="0">
                  <c:v>Количество проверок</c:v>
                </c:pt>
              </c:strCache>
            </c:strRef>
          </c:tx>
          <c:spPr>
            <a:solidFill>
              <a:srgbClr val="F30DA1"/>
            </a:solidFill>
          </c:spPr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Лист4!$A$10:$A$12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Лист4!$F$10:$F$12</c:f>
              <c:numCache>
                <c:formatCode>General</c:formatCode>
                <c:ptCount val="3"/>
                <c:pt idx="0">
                  <c:v>83</c:v>
                </c:pt>
                <c:pt idx="1">
                  <c:v>60</c:v>
                </c:pt>
                <c:pt idx="2">
                  <c:v>67</c:v>
                </c:pt>
              </c:numCache>
            </c:numRef>
          </c:val>
        </c:ser>
        <c:ser>
          <c:idx val="0"/>
          <c:order val="1"/>
          <c:tx>
            <c:strRef>
              <c:f>Лист4!$E$9</c:f>
              <c:strCache>
                <c:ptCount val="1"/>
                <c:pt idx="0">
                  <c:v>Количество нарушений</c:v>
                </c:pt>
              </c:strCache>
            </c:strRef>
          </c:tx>
          <c:spPr>
            <a:solidFill>
              <a:srgbClr val="16D1D6"/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Лист4!$A$10:$A$12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Лист4!$E$10:$E$12</c:f>
              <c:numCache>
                <c:formatCode>General</c:formatCode>
                <c:ptCount val="3"/>
                <c:pt idx="0">
                  <c:v>256</c:v>
                </c:pt>
                <c:pt idx="1">
                  <c:v>247</c:v>
                </c:pt>
                <c:pt idx="2">
                  <c:v>232</c:v>
                </c:pt>
              </c:numCache>
            </c:numRef>
          </c:val>
        </c:ser>
        <c:ser>
          <c:idx val="2"/>
          <c:order val="2"/>
          <c:tx>
            <c:strRef>
              <c:f>Лист4!$G$9</c:f>
              <c:strCache>
                <c:ptCount val="1"/>
                <c:pt idx="0">
                  <c:v>% проверок/нарушения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9,4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Лист4!$A$10:$A$12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Лист4!$G$10:$G$12</c:f>
              <c:numCache>
                <c:formatCode>0.0</c:formatCode>
                <c:ptCount val="3"/>
                <c:pt idx="0">
                  <c:v>32.421875</c:v>
                </c:pt>
                <c:pt idx="1">
                  <c:v>24.291497975708502</c:v>
                </c:pt>
                <c:pt idx="2">
                  <c:v>28.879310344827587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140224"/>
        <c:axId val="111142016"/>
      </c:barChart>
      <c:catAx>
        <c:axId val="111140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1142016"/>
        <c:crosses val="autoZero"/>
        <c:auto val="1"/>
        <c:lblAlgn val="ctr"/>
        <c:lblOffset val="100"/>
        <c:noMultiLvlLbl val="0"/>
      </c:catAx>
      <c:valAx>
        <c:axId val="111142016"/>
        <c:scaling>
          <c:logBase val="10"/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11140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485120700874552"/>
          <c:y val="9.8706544213107662E-4"/>
          <c:w val="0.37010967035408782"/>
          <c:h val="0.30119267202000305"/>
        </c:manualLayout>
      </c:layout>
      <c:overlay val="0"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2945660" cy="49813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9" y="7"/>
            <a:ext cx="2945660" cy="498135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A6242909-C1B7-456E-8DAC-0A9A68502CD4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430092"/>
            <a:ext cx="2945660" cy="498134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9" y="9430092"/>
            <a:ext cx="2945660" cy="498134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1669A0F-3786-4040-82A5-D13EFD92D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359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5"/>
            <a:ext cx="2945660" cy="49641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5"/>
            <a:ext cx="2945660" cy="49641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DEED8C17-95DB-4B4C-B722-48A640268163}" type="datetimeFigureOut">
              <a:rPr lang="ru-RU" smtClean="0"/>
              <a:pPr/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2"/>
            <a:ext cx="5438140" cy="4467701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30098"/>
            <a:ext cx="2945660" cy="49641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30098"/>
            <a:ext cx="2945660" cy="49641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F6EC477-2D71-4FDF-B0B7-9CFEBDAB14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940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298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598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895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193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492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7790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088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386" algn="l" defTabSz="104259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EC477-2D71-4FDF-B0B7-9CFEBDAB14C0}" type="slidenum">
              <a:rPr lang="ru-RU" smtClean="0"/>
              <a:pPr/>
              <a:t>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70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EC477-2D71-4FDF-B0B7-9CFEBDAB14C0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39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EC477-2D71-4FDF-B0B7-9CFEBDAB14C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EC477-2D71-4FDF-B0B7-9CFEBDAB14C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EC477-2D71-4FDF-B0B7-9CFEBDAB14C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9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EC477-2D71-4FDF-B0B7-9CFEBDAB14C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54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203813" y="7201247"/>
            <a:ext cx="715110" cy="19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fld id="{E4D31188-CDA8-40C6-9459-03688BFC5209}" type="slidenum">
              <a:rPr lang="ru-RU" sz="1300" b="0" baseline="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300" b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85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4032" y="0"/>
            <a:ext cx="10268920" cy="1113186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190199"/>
            <a:ext cx="6609450" cy="1685532"/>
          </a:xfrm>
          <a:prstGeom prst="rect">
            <a:avLst/>
          </a:prstGeom>
        </p:spPr>
        <p:txBody>
          <a:bodyPr/>
          <a:lstStyle>
            <a:lvl1pPr>
              <a:defRPr sz="3087"/>
            </a:lvl1pPr>
            <a:lvl2pPr>
              <a:defRPr sz="2646"/>
            </a:lvl2pPr>
            <a:lvl3pPr>
              <a:defRPr sz="2205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33500" y="1190199"/>
            <a:ext cx="6609450" cy="1685532"/>
          </a:xfrm>
          <a:prstGeom prst="rect">
            <a:avLst/>
          </a:prstGeom>
        </p:spPr>
        <p:txBody>
          <a:bodyPr/>
          <a:lstStyle>
            <a:lvl1pPr>
              <a:defRPr sz="3087"/>
            </a:lvl1pPr>
            <a:lvl2pPr>
              <a:defRPr sz="2646"/>
            </a:lvl2pPr>
            <a:lvl3pPr>
              <a:defRPr sz="2205"/>
            </a:lvl3pPr>
            <a:lvl4pPr>
              <a:defRPr sz="1985"/>
            </a:lvl4pPr>
            <a:lvl5pPr>
              <a:defRPr sz="1985"/>
            </a:lvl5pPr>
            <a:lvl6pPr>
              <a:defRPr sz="1985"/>
            </a:lvl6pPr>
            <a:lvl7pPr>
              <a:defRPr sz="1985"/>
            </a:lvl7pPr>
            <a:lvl8pPr>
              <a:defRPr sz="1985"/>
            </a:lvl8pPr>
            <a:lvl9pPr>
              <a:defRPr sz="198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01068" y="7015172"/>
            <a:ext cx="2186812" cy="5250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53026" y="7015172"/>
            <a:ext cx="9951517" cy="5250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77878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937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creen One Column">
    <p:bg>
      <p:bgPr>
        <a:solidFill>
          <a:srgbClr val="7DC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80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reen One Column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>
            <a:spLocks noChangeArrowheads="1"/>
          </p:cNvSpPr>
          <p:nvPr userDrawn="1"/>
        </p:nvSpPr>
        <p:spPr bwMode="auto">
          <a:xfrm>
            <a:off x="203812" y="7152667"/>
            <a:ext cx="715110" cy="19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fld id="{E4D31188-CDA8-40C6-9459-03688BFC5209}" type="slidenum">
              <a:rPr lang="ru-RU" sz="1600" b="0" baseline="0" smtClean="0">
                <a:solidFill>
                  <a:schemeClr val="bg1"/>
                </a:solidFill>
                <a:latin typeface="HeliosCondC" panose="00000500000000000000" pitchFamily="50" charset="0"/>
                <a:cs typeface="FuturaBookC"/>
              </a:rPr>
              <a:pPr algn="l"/>
              <a:t>‹#›</a:t>
            </a:fld>
            <a:endParaRPr lang="en-US" sz="900" b="0" dirty="0">
              <a:solidFill>
                <a:schemeClr val="bg1"/>
              </a:solidFill>
              <a:latin typeface="HeliosCondC" panose="00000500000000000000" pitchFamily="50" charset="0"/>
              <a:cs typeface="FuturaBookC"/>
            </a:endParaRPr>
          </a:p>
        </p:txBody>
      </p:sp>
    </p:spTree>
    <p:extLst>
      <p:ext uri="{BB962C8B-B14F-4D97-AF65-F5344CB8AC3E}">
        <p14:creationId xmlns:p14="http://schemas.microsoft.com/office/powerpoint/2010/main" val="331369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3" y="-1"/>
            <a:ext cx="13442949" cy="972319"/>
            <a:chOff x="1" y="0"/>
            <a:chExt cx="10693399" cy="809626"/>
          </a:xfrm>
        </p:grpSpPr>
        <p:sp>
          <p:nvSpPr>
            <p:cNvPr id="3" name="Rectangle 4"/>
            <p:cNvSpPr>
              <a:spLocks noChangeArrowheads="1"/>
            </p:cNvSpPr>
            <p:nvPr userDrawn="1"/>
          </p:nvSpPr>
          <p:spPr bwMode="auto">
            <a:xfrm>
              <a:off x="1" y="0"/>
              <a:ext cx="1602284" cy="809626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l">
                <a:defRPr/>
              </a:pPr>
              <a:endParaRPr lang="ru-RU" sz="2100"/>
            </a:p>
          </p:txBody>
        </p:sp>
        <p:sp>
          <p:nvSpPr>
            <p:cNvPr id="4" name="Rectangle 8"/>
            <p:cNvSpPr>
              <a:spLocks noChangeArrowheads="1"/>
            </p:cNvSpPr>
            <p:nvPr userDrawn="1"/>
          </p:nvSpPr>
          <p:spPr bwMode="auto">
            <a:xfrm>
              <a:off x="1609032" y="0"/>
              <a:ext cx="9084368" cy="809625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l">
                <a:defRPr/>
              </a:pPr>
              <a:endParaRPr lang="ru-RU" sz="2100"/>
            </a:p>
          </p:txBody>
        </p:sp>
      </p:grp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10" y="108223"/>
            <a:ext cx="1615135" cy="720080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2" y="7008174"/>
            <a:ext cx="2014274" cy="553091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>
              <a:defRPr/>
            </a:pPr>
            <a:endParaRPr lang="ru-RU" sz="2100"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2022756" y="7008175"/>
            <a:ext cx="11420194" cy="551169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>
              <a:defRPr/>
            </a:pPr>
            <a:endParaRPr lang="ru-RU" sz="210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5649837" y="3719758"/>
            <a:ext cx="7793115" cy="3299551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>
              <a:defRPr/>
            </a:pPr>
            <a:endParaRPr lang="ru-RU" sz="2100"/>
          </a:p>
        </p:txBody>
      </p:sp>
    </p:spTree>
    <p:extLst>
      <p:ext uri="{BB962C8B-B14F-4D97-AF65-F5344CB8AC3E}">
        <p14:creationId xmlns:p14="http://schemas.microsoft.com/office/powerpoint/2010/main" val="189635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8" r:id="rId2"/>
    <p:sldLayoutId id="2147483669" r:id="rId3"/>
  </p:sldLayoutIdLst>
  <p:hf hdr="0" ftr="0" dt="0"/>
  <p:txStyles>
    <p:titleStyle>
      <a:lvl1pPr algn="ctr" defTabSz="1042622" rtl="0" eaLnBrk="1" latinLnBrk="0" hangingPunct="1">
        <a:spcBef>
          <a:spcPct val="0"/>
        </a:spcBef>
        <a:buNone/>
        <a:defRPr sz="50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983" indent="-390983" algn="l" defTabSz="104262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30" indent="-325818" algn="l" defTabSz="1042622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276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586" indent="-260654" algn="l" defTabSz="1042622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896" indent="-260654" algn="l" defTabSz="1042622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20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51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82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13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1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2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93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24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55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86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17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48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>
            <a:spLocks noChangeArrowheads="1"/>
          </p:cNvSpPr>
          <p:nvPr userDrawn="1"/>
        </p:nvSpPr>
        <p:spPr bwMode="auto">
          <a:xfrm>
            <a:off x="203812" y="7152667"/>
            <a:ext cx="715110" cy="19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fld id="{E4D31188-CDA8-40C6-9459-03688BFC5209}" type="slidenum">
              <a:rPr lang="ru-RU" sz="1600" b="0" baseline="0" smtClean="0">
                <a:solidFill>
                  <a:schemeClr val="bg1"/>
                </a:solidFill>
                <a:latin typeface="HeliosCondC" panose="00000500000000000000" pitchFamily="50" charset="0"/>
                <a:cs typeface="FuturaBookC"/>
              </a:rPr>
              <a:pPr algn="l"/>
              <a:t>‹#›</a:t>
            </a:fld>
            <a:endParaRPr lang="en-US" sz="900" b="0" dirty="0">
              <a:solidFill>
                <a:schemeClr val="bg1"/>
              </a:solidFill>
              <a:latin typeface="HeliosCondC" panose="00000500000000000000" pitchFamily="50" charset="0"/>
              <a:cs typeface="FuturaBookC"/>
            </a:endParaRP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2" y="7008174"/>
            <a:ext cx="2014274" cy="553091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>
              <a:defRPr/>
            </a:pPr>
            <a:endParaRPr lang="ru-RU" sz="2100"/>
          </a:p>
        </p:txBody>
      </p:sp>
      <p:grpSp>
        <p:nvGrpSpPr>
          <p:cNvPr id="29" name="Группа 28"/>
          <p:cNvGrpSpPr/>
          <p:nvPr userDrawn="1"/>
        </p:nvGrpSpPr>
        <p:grpSpPr>
          <a:xfrm>
            <a:off x="3" y="-1"/>
            <a:ext cx="13442949" cy="972319"/>
            <a:chOff x="1" y="0"/>
            <a:chExt cx="10693399" cy="809626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1" y="0"/>
              <a:ext cx="1602284" cy="809626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l">
                <a:defRPr/>
              </a:pPr>
              <a:endParaRPr lang="ru-RU" sz="2100"/>
            </a:p>
          </p:txBody>
        </p:sp>
        <p:sp>
          <p:nvSpPr>
            <p:cNvPr id="24" name="Rectangle 8"/>
            <p:cNvSpPr>
              <a:spLocks noChangeArrowheads="1"/>
            </p:cNvSpPr>
            <p:nvPr userDrawn="1"/>
          </p:nvSpPr>
          <p:spPr bwMode="auto">
            <a:xfrm>
              <a:off x="1609032" y="0"/>
              <a:ext cx="9084368" cy="809625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l">
                <a:defRPr/>
              </a:pPr>
              <a:endParaRPr lang="ru-RU" sz="2100"/>
            </a:p>
          </p:txBody>
        </p:sp>
      </p:grpSp>
      <p:sp>
        <p:nvSpPr>
          <p:cNvPr id="25" name="Rectangle 8"/>
          <p:cNvSpPr>
            <a:spLocks noChangeArrowheads="1"/>
          </p:cNvSpPr>
          <p:nvPr userDrawn="1"/>
        </p:nvSpPr>
        <p:spPr bwMode="auto">
          <a:xfrm>
            <a:off x="2022756" y="7008175"/>
            <a:ext cx="11420194" cy="551169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>
              <a:defRPr/>
            </a:pPr>
            <a:endParaRPr lang="ru-RU" sz="2100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2005371" y="6946743"/>
            <a:ext cx="1099160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100" b="1" kern="1200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контроля качества работ по коррозионным обследованиям </a:t>
            </a:r>
          </a:p>
          <a:p>
            <a:pPr algn="ctr">
              <a:lnSpc>
                <a:spcPct val="90000"/>
              </a:lnSpc>
            </a:pPr>
            <a:r>
              <a:rPr lang="ru-RU" sz="2100" b="1" kern="1200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объектов ПАО «Газпром»</a:t>
            </a:r>
            <a:endParaRPr lang="ru-RU" sz="1200" b="1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10" y="108223"/>
            <a:ext cx="1615135" cy="720080"/>
          </a:xfrm>
          <a:prstGeom prst="rect">
            <a:avLst/>
          </a:prstGeom>
        </p:spPr>
      </p:pic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393766" y="7172144"/>
            <a:ext cx="715110" cy="19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fld id="{E4D31188-CDA8-40C6-9459-03688BFC5209}" type="slidenum">
              <a:rPr lang="ru-RU" sz="1200" b="0" baseline="0" smtClean="0">
                <a:solidFill>
                  <a:schemeClr val="bg1"/>
                </a:solidFill>
                <a:latin typeface="Arial"/>
                <a:cs typeface="Arial"/>
              </a:rPr>
              <a:pPr algn="l"/>
              <a:t>‹#›</a:t>
            </a:fld>
            <a:endParaRPr lang="en-US" sz="1200" b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74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7" r:id="rId3"/>
  </p:sldLayoutIdLst>
  <p:hf hdr="0" ftr="0" dt="0"/>
  <p:txStyles>
    <p:titleStyle>
      <a:lvl1pPr algn="ctr" defTabSz="1042622" rtl="0" eaLnBrk="1" latinLnBrk="0" hangingPunct="1">
        <a:spcBef>
          <a:spcPct val="0"/>
        </a:spcBef>
        <a:buNone/>
        <a:defRPr sz="50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983" indent="-390983" algn="l" defTabSz="1042622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130" indent="-325818" algn="l" defTabSz="1042622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276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586" indent="-260654" algn="l" defTabSz="1042622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896" indent="-260654" algn="l" defTabSz="1042622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20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51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82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1137" indent="-260654" algn="l" defTabSz="104262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310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62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93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241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55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86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917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0482" algn="l" defTabSz="104262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929387" y="3924646"/>
            <a:ext cx="72008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ПЕТРУШИН Игорь Валерьевич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 по контролю за газовыми и нефтяными объектами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Сочи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 - 31 мая  2019 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815025"/>
            <a:ext cx="13442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корпоративного контроля за проведением коррозионных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обследований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ПАО «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Газпром в 2018 году» 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мая 2018 года</a:t>
            </a:r>
          </a:p>
        </p:txBody>
      </p:sp>
    </p:spTree>
    <p:extLst>
      <p:ext uri="{BB962C8B-B14F-4D97-AF65-F5344CB8AC3E}">
        <p14:creationId xmlns:p14="http://schemas.microsoft.com/office/powerpoint/2010/main" val="32815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68947" y="0"/>
            <a:ext cx="11474003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документы при организации корпоративного контроля качества работ по диагностированию состояния системы ПКЗ и коррозионного состояния объектов ПАО «Газпром»</a:t>
            </a:r>
            <a:endParaRPr lang="ru-RU" sz="2200" b="1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980727"/>
            <a:ext cx="13442950" cy="6040263"/>
          </a:xfrm>
          <a:prstGeom prst="rect">
            <a:avLst/>
          </a:prstGeom>
          <a:noFill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90983" indent="-390983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847130" indent="-325818" algn="l" defTabSz="10426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03276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4586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345896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867207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388517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909827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431137" indent="-260654" algn="l" defTabSz="10426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lnSpc>
                <a:spcPct val="150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от 21.07.1997 г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 116-ФЗ «О промышленной безопасности производственных объектов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на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13.07.2015)».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indent="-360000">
              <a:lnSpc>
                <a:spcPct val="150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от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марта 1999 г. N 69-ФЗ «О газоснабжении в Российской Федерации (с изменениями на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28.11.2015)».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indent="-360000">
              <a:lnSpc>
                <a:spcPct val="150000"/>
              </a:lnSpc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1.14-2009 «Порядок организации и проведения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(надзора) в ОАО «Газпром»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требований, установленных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стандартах и других нормативных документах».</a:t>
            </a:r>
          </a:p>
          <a:p>
            <a:pPr marL="360000" indent="-360000">
              <a:lnSpc>
                <a:spcPct val="150000"/>
              </a:lnSpc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2-3.5-032-2005 «Положение по организации и проведению контроля за соблюдением требований промышленной безопасности и обеспечением работоспособности объектов Единой системы газоснабжения ОАО «Газпром».</a:t>
            </a:r>
          </a:p>
          <a:p>
            <a:pPr marL="360000" indent="-360000">
              <a:lnSpc>
                <a:spcPct val="150000"/>
              </a:lnSpc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2-2.3-954-2015 «Порядок проверки подрядных организаций на соответствие требованиям ОАО «Газпром» к выполнению работ по диагностике, техническому обслуживанию и ремонту объектов ОАО «Газпром».</a:t>
            </a:r>
          </a:p>
          <a:p>
            <a:pPr marL="360000" indent="-360000">
              <a:lnSpc>
                <a:spcPct val="150000"/>
              </a:lnSpc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Газпром 9.4-052-2016 «Организация коррозионных обследований объектов ПАО «Газпром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60000" indent="-360000">
              <a:lnSpc>
                <a:spcPct val="150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допуска на объекты ЕСГ ПАО «Газпром» организаций-исполнителей коррозионных обследований, утвержденное Членом Правления, начальником Департамента ПАО «Газпром» В.А. Михаленко 29.01.2018.</a:t>
            </a:r>
          </a:p>
          <a:p>
            <a:pPr marL="360000" indent="-360000">
              <a:lnSpc>
                <a:spcPct val="150000"/>
              </a:lnSpc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программа проведения проверок организаций-исполнителей коррозионных обследований, утвержденная Членом Правления, начальником Департамента ПАО «Газпром» В.А. Михаленко 29.01.2018.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10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0955" y="-1"/>
            <a:ext cx="114019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допуске полевых бригад-исполнителей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коррозионных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обследований в 2018 году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0941FE2-602B-4196-BBF7-470CB4C0B047}"/>
              </a:ext>
            </a:extLst>
          </p:cNvPr>
          <p:cNvSpPr txBox="1"/>
          <p:nvPr/>
        </p:nvSpPr>
        <p:spPr>
          <a:xfrm>
            <a:off x="240755" y="2700511"/>
            <a:ext cx="1800200" cy="10618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 Обращения</a:t>
            </a:r>
          </a:p>
          <a:p>
            <a:pPr algn="ctr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F04DA7-7EB0-4081-9CA8-8ACCF3F5251B}"/>
              </a:ext>
            </a:extLst>
          </p:cNvPr>
          <p:cNvSpPr txBox="1"/>
          <p:nvPr/>
        </p:nvSpPr>
        <p:spPr>
          <a:xfrm>
            <a:off x="2112963" y="3060551"/>
            <a:ext cx="1872212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ИТЦ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140A6F-87BE-4794-8ECC-2CF558D5D2FA}"/>
              </a:ext>
            </a:extLst>
          </p:cNvPr>
          <p:cNvSpPr txBox="1"/>
          <p:nvPr/>
        </p:nvSpPr>
        <p:spPr>
          <a:xfrm>
            <a:off x="2112963" y="2700511"/>
            <a:ext cx="1872210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СО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3A70C1-4BB2-47BA-805E-B796288B8ED6}"/>
              </a:ext>
            </a:extLst>
          </p:cNvPr>
          <p:cNvSpPr txBox="1"/>
          <p:nvPr/>
        </p:nvSpPr>
        <p:spPr>
          <a:xfrm>
            <a:off x="240755" y="3780631"/>
            <a:ext cx="6289428" cy="338554"/>
          </a:xfrm>
          <a:prstGeom prst="rect">
            <a:avLst/>
          </a:prstGeom>
          <a:solidFill>
            <a:srgbClr val="FF7C8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 отказов в допуске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4FCBDE1-672B-4BAF-9A9F-BDE165041932}"/>
              </a:ext>
            </a:extLst>
          </p:cNvPr>
          <p:cNvSpPr txBox="1"/>
          <p:nvPr/>
        </p:nvSpPr>
        <p:spPr>
          <a:xfrm>
            <a:off x="4513957" y="2661602"/>
            <a:ext cx="2016224" cy="1077218"/>
          </a:xfrm>
          <a:prstGeom prst="rect">
            <a:avLst/>
          </a:prstGeom>
          <a:solidFill>
            <a:srgbClr val="9AD50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решение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(119 бригад)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2626B6-ADDF-4A64-93A1-FE17DE786E39}"/>
              </a:ext>
            </a:extLst>
          </p:cNvPr>
          <p:cNvSpPr txBox="1"/>
          <p:nvPr/>
        </p:nvSpPr>
        <p:spPr>
          <a:xfrm>
            <a:off x="226474" y="1040883"/>
            <a:ext cx="630370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допуске полевых бригад-исполнителей коррозионных обследований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xmlns="" id="{3958F8D7-571A-42AA-9EBC-97FBEE4840CC}"/>
              </a:ext>
            </a:extLst>
          </p:cNvPr>
          <p:cNvCxnSpPr/>
          <p:nvPr/>
        </p:nvCxnSpPr>
        <p:spPr>
          <a:xfrm>
            <a:off x="2689027" y="1692399"/>
            <a:ext cx="0" cy="28803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7801595" y="920356"/>
            <a:ext cx="5400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КО согласно Программы работ на 2018 год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08712" y="3987363"/>
            <a:ext cx="72255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 объем выполненных КО согласно обращений СО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401950321"/>
              </p:ext>
            </p:extLst>
          </p:nvPr>
        </p:nvGraphicFramePr>
        <p:xfrm>
          <a:off x="6530181" y="1194872"/>
          <a:ext cx="6912769" cy="2834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814393053"/>
              </p:ext>
            </p:extLst>
          </p:nvPr>
        </p:nvGraphicFramePr>
        <p:xfrm>
          <a:off x="7585571" y="4284687"/>
          <a:ext cx="5857379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12626B6-ADDF-4A64-93A1-FE17DE786E39}"/>
              </a:ext>
            </a:extLst>
          </p:cNvPr>
          <p:cNvSpPr txBox="1"/>
          <p:nvPr/>
        </p:nvSpPr>
        <p:spPr>
          <a:xfrm>
            <a:off x="168747" y="1980431"/>
            <a:ext cx="631456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Территориальные управления ООО «Газпром газнадзор»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3958F8D7-571A-42AA-9EBC-97FBEE4840CC}"/>
              </a:ext>
            </a:extLst>
          </p:cNvPr>
          <p:cNvCxnSpPr/>
          <p:nvPr/>
        </p:nvCxnSpPr>
        <p:spPr>
          <a:xfrm flipV="1">
            <a:off x="2040955" y="2340472"/>
            <a:ext cx="0" cy="369332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0F04DA7-7EB0-4081-9CA8-8ACCF3F5251B}"/>
              </a:ext>
            </a:extLst>
          </p:cNvPr>
          <p:cNvSpPr txBox="1"/>
          <p:nvPr/>
        </p:nvSpPr>
        <p:spPr>
          <a:xfrm>
            <a:off x="2112963" y="3420591"/>
            <a:ext cx="1872213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УАВРДО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3958F8D7-571A-42AA-9EBC-97FBEE4840CC}"/>
              </a:ext>
            </a:extLst>
          </p:cNvPr>
          <p:cNvCxnSpPr/>
          <p:nvPr/>
        </p:nvCxnSpPr>
        <p:spPr>
          <a:xfrm>
            <a:off x="5497339" y="2340471"/>
            <a:ext cx="0" cy="36004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xmlns="" id="{3958F8D7-571A-42AA-9EBC-97FBEE4840CC}"/>
              </a:ext>
            </a:extLst>
          </p:cNvPr>
          <p:cNvCxnSpPr/>
          <p:nvPr/>
        </p:nvCxnSpPr>
        <p:spPr>
          <a:xfrm>
            <a:off x="4273203" y="2349763"/>
            <a:ext cx="0" cy="14308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177253"/>
              </p:ext>
            </p:extLst>
          </p:nvPr>
        </p:nvGraphicFramePr>
        <p:xfrm>
          <a:off x="240756" y="4119185"/>
          <a:ext cx="6289426" cy="2783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618"/>
                <a:gridCol w="888637"/>
                <a:gridCol w="1296144"/>
                <a:gridCol w="2689027"/>
              </a:tblGrid>
              <a:tr h="42347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Кол.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отказов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Дочернее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Причина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отказа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71172">
                <a:tc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Квалитет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 Ноябрьск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Отсутствует ОТГ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34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ИТЦ ТЭКФ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ГТ Нижний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Новгород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представлена программа работ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177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ИТЦ ГТ </a:t>
                      </a:r>
                    </a:p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Н. Новгород </a:t>
                      </a:r>
                      <a:endParaRPr lang="ru-RU" sz="1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42622" rtl="0" eaLnBrk="1" latinLnBrk="0" hangingPunct="1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Отсутствуют документы по аттестации специалистов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0083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Газпром оргэнергогаз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42622" rtl="0" eaLnBrk="1" latinLnBrk="0" hangingPunct="1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ГТ Чайковский, Газпром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ПХГ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Отсутствуют сведения о применяемом оборудовании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426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2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16923"/>
              </p:ext>
            </p:extLst>
          </p:nvPr>
        </p:nvGraphicFramePr>
        <p:xfrm>
          <a:off x="24731" y="1044327"/>
          <a:ext cx="8208911" cy="2239585"/>
        </p:xfrm>
        <a:graphic>
          <a:graphicData uri="http://schemas.openxmlformats.org/drawingml/2006/table">
            <a:tbl>
              <a:tblPr/>
              <a:tblGrid>
                <a:gridCol w="1932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0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70454"/>
              </a:tblGrid>
              <a:tr h="833532"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Количество проверок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Проверено специализированных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организаций и ИТЦ ДО </a:t>
                      </a:r>
                    </a:p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ПАО «Газпром»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объектах дочерних обществ </a:t>
                      </a:r>
                    </a:p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ПАО «Газпром»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7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260"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Выявлено несоответствий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Специализированные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организации и ИТЦ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Дочерние общества ПАО «Газпром»</a:t>
                      </a:r>
                      <a:endParaRPr lang="ru-RU" sz="16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47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A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206 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(90,5%)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A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262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(9,5%)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40955" y="-1"/>
            <a:ext cx="114019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контроля за проведением коррозионных обследований 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00000000-0008-0000-09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322157"/>
              </p:ext>
            </p:extLst>
          </p:nvPr>
        </p:nvGraphicFramePr>
        <p:xfrm>
          <a:off x="0" y="3130676"/>
          <a:ext cx="6289427" cy="3890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168747" y="3780631"/>
          <a:ext cx="5976664" cy="466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168747" y="3348583"/>
          <a:ext cx="612068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289427" y="3636615"/>
          <a:ext cx="7153523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8305651" y="1044327"/>
          <a:ext cx="5040560" cy="2599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2553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0955" y="-1"/>
            <a:ext cx="114019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ООО «Газпром газнадзор» по повышению уровня промышленной безопасности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830996"/>
            <a:ext cx="13442950" cy="666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«Газпром газнадзор»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работу по организации проведения ИТО объектов дочерних эксплуатирующих организаций в объемах, предусмотренных требованиями НД ПАО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 составе Договора с ПАО «Газпром». 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 представить проект критериев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специализированных организаций и ИТЦ, выполняющих КО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единого подхода к качеству обследований.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ru-RU" sz="2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Продолжить контроль за качеством выполнения специализированными организациями диагностических работ на объектах  ПАО «Газпром</a:t>
            </a:r>
            <a:r>
              <a:rPr lang="ru-RU" sz="2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lnSpc>
                <a:spcPct val="120000"/>
              </a:lnSpc>
            </a:pPr>
            <a:r>
              <a:rPr lang="ru-RU" sz="2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Дочерним обществам ПАО «Газпром»</a:t>
            </a:r>
            <a:endParaRPr lang="ru-RU" sz="22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за допуском специализированных организаций на объекты, не допускать производство работ организации без соответствующего разрешения филиала ООО «Газпром газнадзор».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ru-RU" sz="2200" kern="0" dirty="0" smtClean="0">
                <a:latin typeface="Times New Roman" pitchFamily="18" charset="0"/>
                <a:cs typeface="Times New Roman" pitchFamily="18" charset="0"/>
              </a:rPr>
              <a:t>Усилить контроль за предоставлением качественных результатов обследований в соответствии с НД отчетных документов по результатам проведения КО, в том числе с привлечением ООО «Газпром газнадзор».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ru-RU" sz="2200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допускать ДО, ИТЦ и УАВР к выполнению КО без разрешения ООО «Газпром газнадзор».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20000"/>
              </a:lnSpc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4891" y="2556495"/>
            <a:ext cx="9577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04DF12-CFC3-4B67-A688-E8ABC10999C6}"/>
              </a:ext>
            </a:extLst>
          </p:cNvPr>
          <p:cNvSpPr txBox="1"/>
          <p:nvPr/>
        </p:nvSpPr>
        <p:spPr>
          <a:xfrm>
            <a:off x="5065291" y="4284687"/>
            <a:ext cx="8377659" cy="230832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ПЕТРУШИН Игорь Валерьевич</a:t>
            </a:r>
          </a:p>
          <a:p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 по контролю за газовыми и нефтяными объектами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47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36472</TotalTime>
  <Words>547</Words>
  <Application>Microsoft Office PowerPoint</Application>
  <PresentationFormat>Произвольный</PresentationFormat>
  <Paragraphs>106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Наталья Хлебная</cp:lastModifiedBy>
  <cp:revision>3532</cp:revision>
  <cp:lastPrinted>2018-05-21T12:06:19Z</cp:lastPrinted>
  <dcterms:created xsi:type="dcterms:W3CDTF">2016-10-27T05:13:56Z</dcterms:created>
  <dcterms:modified xsi:type="dcterms:W3CDTF">2019-08-06T08:21:28Z</dcterms:modified>
</cp:coreProperties>
</file>