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4"/>
  </p:notesMasterIdLst>
  <p:handoutMasterIdLst>
    <p:handoutMasterId r:id="rId25"/>
  </p:handoutMasterIdLst>
  <p:sldIdLst>
    <p:sldId id="256" r:id="rId2"/>
    <p:sldId id="424" r:id="rId3"/>
    <p:sldId id="385" r:id="rId4"/>
    <p:sldId id="415" r:id="rId5"/>
    <p:sldId id="444" r:id="rId6"/>
    <p:sldId id="450" r:id="rId7"/>
    <p:sldId id="455" r:id="rId8"/>
    <p:sldId id="456" r:id="rId9"/>
    <p:sldId id="453" r:id="rId10"/>
    <p:sldId id="457" r:id="rId11"/>
    <p:sldId id="458" r:id="rId12"/>
    <p:sldId id="407" r:id="rId13"/>
    <p:sldId id="429" r:id="rId14"/>
    <p:sldId id="416" r:id="rId15"/>
    <p:sldId id="414" r:id="rId16"/>
    <p:sldId id="446" r:id="rId17"/>
    <p:sldId id="430" r:id="rId18"/>
    <p:sldId id="431" r:id="rId19"/>
    <p:sldId id="434" r:id="rId20"/>
    <p:sldId id="435" r:id="rId21"/>
    <p:sldId id="428" r:id="rId22"/>
    <p:sldId id="420" r:id="rId23"/>
  </p:sldIdLst>
  <p:sldSz cx="9144000" cy="6858000" type="screen4x3"/>
  <p:notesSz cx="6797675" cy="9872663"/>
  <p:defaultTextStyle>
    <a:defPPr>
      <a:defRPr lang="ru-RU"/>
    </a:defPPr>
    <a:lvl1pPr algn="ctr" rtl="0" fontAlgn="base">
      <a:spcBef>
        <a:spcPct val="2000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ctr" rtl="0" fontAlgn="base">
      <a:spcBef>
        <a:spcPct val="2000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ctr" rtl="0" fontAlgn="base">
      <a:spcBef>
        <a:spcPct val="2000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ctr" rtl="0" fontAlgn="base">
      <a:spcBef>
        <a:spcPct val="2000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ctr" rtl="0" fontAlgn="base">
      <a:spcBef>
        <a:spcPct val="2000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05A4A"/>
    <a:srgbClr val="FBA293"/>
    <a:srgbClr val="4DAEE9"/>
    <a:srgbClr val="EDF6F7"/>
    <a:srgbClr val="C9702D"/>
    <a:srgbClr val="FF9900"/>
    <a:srgbClr val="AFA5F9"/>
    <a:srgbClr val="800000"/>
    <a:srgbClr val="969696"/>
    <a:srgbClr val="E5F2F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202B0CA-FC54-4496-8BCA-5EF66A818D29}" styleName="Темный стиль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91EBBBCC-DAD2-459C-BE2E-F6DE35CF9A28}" styleName="Темный стиль 2 - акцент 3/акцент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793D81CF-94F2-401A-BA57-92F5A7B2D0C5}" styleName="Средний стиль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616DA210-FB5B-4158-B5E0-FEB733F419BA}" styleName="Светлый стиль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8799B23B-EC83-4686-B30A-512413B5E67A}" styleName="Светлый стиль 3 - акцент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B301B821-A1FF-4177-AEE7-76D212191A09}" styleName="Средний стиль 1 -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BC89EF96-8CEA-46FF-86C4-4CE0E7609802}" styleName="Светлый стиль 3 -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F5AB1C69-6EDB-4FF4-983F-18BD219EF322}" styleName="Средний стиль 2 -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7DF18680-E054-41AD-8BC1-D1AEF772440D}" styleName="Средний стиль 2 -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69CF1AB2-1976-4502-BF36-3FF5EA218861}" styleName="Средний стиль 4 -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22838BEF-8BB2-4498-84A7-C5851F593DF1}" styleName="Средний стиль 4 -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0660B408-B3CF-4A94-85FC-2B1E0A45F4A2}" styleName="Темный стиль 2 - акцент 1/акцент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FABFCF23-3B69-468F-B69F-88F6DE6A72F2}" styleName="Средний стиль 1 -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46F890A9-2807-4EBB-B81D-B2AA78EC7F39}" styleName="Темный стиль 2 - акцент 5/акцент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0505E3EF-67EA-436B-97B2-0124C06EBD24}" styleName="Средний стиль 4 - акцент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125E5076-3810-47DD-B79F-674D7AD40C01}" styleName="Темный стиль 1 - акцент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E8034E78-7F5D-4C2E-B375-FC64B27BC917}" styleName="Темный стиль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dk1">
              <a:tint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dk1">
              <a:tint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dk1">
              <a:tint val="6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D03447BB-5D67-496B-8E87-E561075AD55C}" styleName="Темный стиль 1 - акцент 3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wholeTbl>
    <a:band1H>
      <a:tcStyle>
        <a:tcBdr/>
        <a:fill>
          <a:solidFill>
            <a:schemeClr val="accent3">
              <a:shade val="60000"/>
            </a:schemeClr>
          </a:solidFill>
        </a:fill>
      </a:tcStyle>
    </a:band1H>
    <a:band1V>
      <a:tcStyle>
        <a:tcBdr/>
        <a:fill>
          <a:solidFill>
            <a:schemeClr val="accent3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3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3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3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500" autoAdjust="0"/>
    <p:restoredTop sz="91543" autoAdjust="0"/>
  </p:normalViewPr>
  <p:slideViewPr>
    <p:cSldViewPr>
      <p:cViewPr>
        <p:scale>
          <a:sx n="100" d="100"/>
          <a:sy n="100" d="100"/>
        </p:scale>
        <p:origin x="-2010" y="-15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4813" cy="4953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15" tIns="45707" rIns="91415" bIns="45707" numCol="1" anchor="t" anchorCtr="0" compatLnSpc="1">
            <a:prstTxWarp prst="textNoShape">
              <a:avLst/>
            </a:prstTxWarp>
          </a:bodyPr>
          <a:lstStyle>
            <a:lvl1pPr algn="l" defTabSz="914963">
              <a:spcBef>
                <a:spcPct val="0"/>
              </a:spcBef>
              <a:defRPr sz="1200"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21507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51276" y="0"/>
            <a:ext cx="2944813" cy="4953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15" tIns="45707" rIns="91415" bIns="45707" numCol="1" anchor="t" anchorCtr="0" compatLnSpc="1">
            <a:prstTxWarp prst="textNoShape">
              <a:avLst/>
            </a:prstTxWarp>
          </a:bodyPr>
          <a:lstStyle>
            <a:lvl1pPr algn="r" defTabSz="914963">
              <a:spcBef>
                <a:spcPct val="0"/>
              </a:spcBef>
              <a:defRPr sz="1200"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21508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375775"/>
            <a:ext cx="2944813" cy="4953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15" tIns="45707" rIns="91415" bIns="45707" numCol="1" anchor="b" anchorCtr="0" compatLnSpc="1">
            <a:prstTxWarp prst="textNoShape">
              <a:avLst/>
            </a:prstTxWarp>
          </a:bodyPr>
          <a:lstStyle>
            <a:lvl1pPr algn="l" defTabSz="914963">
              <a:spcBef>
                <a:spcPct val="0"/>
              </a:spcBef>
              <a:defRPr sz="1200"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21509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51276" y="9375775"/>
            <a:ext cx="2944813" cy="4953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15" tIns="45707" rIns="91415" bIns="45707" numCol="1" anchor="b" anchorCtr="0" compatLnSpc="1">
            <a:prstTxWarp prst="textNoShape">
              <a:avLst/>
            </a:prstTxWarp>
          </a:bodyPr>
          <a:lstStyle>
            <a:lvl1pPr algn="r" defTabSz="914963">
              <a:spcBef>
                <a:spcPct val="0"/>
              </a:spcBef>
              <a:defRPr sz="1200"/>
            </a:lvl1pPr>
          </a:lstStyle>
          <a:p>
            <a:pPr>
              <a:defRPr/>
            </a:pPr>
            <a:fld id="{56032FBF-D9EB-495E-8523-EFCF78F7B36B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77147678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2946400" cy="493713"/>
          </a:xfrm>
          <a:prstGeom prst="rect">
            <a:avLst/>
          </a:prstGeom>
        </p:spPr>
        <p:txBody>
          <a:bodyPr vert="horz" lIns="87545" tIns="43772" rIns="87545" bIns="43772" rtlCol="0"/>
          <a:lstStyle>
            <a:lvl1pPr algn="l">
              <a:defRPr sz="11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49688" y="1"/>
            <a:ext cx="2946400" cy="493713"/>
          </a:xfrm>
          <a:prstGeom prst="rect">
            <a:avLst/>
          </a:prstGeom>
        </p:spPr>
        <p:txBody>
          <a:bodyPr vert="horz" lIns="87545" tIns="43772" rIns="87545" bIns="43772" rtlCol="0"/>
          <a:lstStyle>
            <a:lvl1pPr algn="r">
              <a:defRPr sz="1100"/>
            </a:lvl1pPr>
          </a:lstStyle>
          <a:p>
            <a:pPr>
              <a:defRPr/>
            </a:pPr>
            <a:fld id="{5CBC5CE8-F262-4B01-B4D7-6CC65248D946}" type="datetimeFigureOut">
              <a:rPr lang="ru-RU"/>
              <a:pPr>
                <a:defRPr/>
              </a:pPr>
              <a:t>13.03.2017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30275" y="739775"/>
            <a:ext cx="4937125" cy="370363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87545" tIns="43772" rIns="87545" bIns="43772" rtlCol="0" anchor="ctr"/>
          <a:lstStyle/>
          <a:p>
            <a:pPr lvl="0"/>
            <a:endParaRPr lang="ru-RU" noProof="0" smtClean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451" y="4689476"/>
            <a:ext cx="5438775" cy="4441825"/>
          </a:xfrm>
          <a:prstGeom prst="rect">
            <a:avLst/>
          </a:prstGeom>
        </p:spPr>
        <p:txBody>
          <a:bodyPr vert="horz" lIns="87545" tIns="43772" rIns="87545" bIns="43772" rtlCol="0"/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1" y="9377363"/>
            <a:ext cx="2946400" cy="493712"/>
          </a:xfrm>
          <a:prstGeom prst="rect">
            <a:avLst/>
          </a:prstGeom>
        </p:spPr>
        <p:txBody>
          <a:bodyPr vert="horz" lIns="87545" tIns="43772" rIns="87545" bIns="43772" rtlCol="0" anchor="b"/>
          <a:lstStyle>
            <a:lvl1pPr algn="l">
              <a:defRPr sz="11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49688" y="9377363"/>
            <a:ext cx="2946400" cy="493712"/>
          </a:xfrm>
          <a:prstGeom prst="rect">
            <a:avLst/>
          </a:prstGeom>
        </p:spPr>
        <p:txBody>
          <a:bodyPr vert="horz" lIns="87545" tIns="43772" rIns="87545" bIns="43772" rtlCol="0" anchor="b"/>
          <a:lstStyle>
            <a:lvl1pPr algn="r">
              <a:defRPr sz="1100"/>
            </a:lvl1pPr>
          </a:lstStyle>
          <a:p>
            <a:pPr>
              <a:defRPr/>
            </a:pPr>
            <a:fld id="{427FEC75-AD91-4E06-BAFB-6476F6AE3E9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7482004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4579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altLang="ru-RU" smtClean="0"/>
          </a:p>
        </p:txBody>
      </p:sp>
      <p:sp>
        <p:nvSpPr>
          <p:cNvPr id="24580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8D34C740-FA88-43D6-BA0A-48224DC39670}" type="slidenum">
              <a:rPr lang="ru-RU" altLang="ru-RU" smtClean="0"/>
              <a:pPr/>
              <a:t>1</a:t>
            </a:fld>
            <a:endParaRPr lang="ru-RU" altLang="ru-RU" smtClean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4819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altLang="ru-RU" smtClean="0"/>
          </a:p>
        </p:txBody>
      </p:sp>
      <p:sp>
        <p:nvSpPr>
          <p:cNvPr id="34820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AD77FF2B-6184-4EB7-B724-BED3F8B39306}" type="slidenum">
              <a:rPr lang="ru-RU" altLang="ru-RU" smtClean="0"/>
              <a:pPr/>
              <a:t>11</a:t>
            </a:fld>
            <a:endParaRPr lang="ru-RU" altLang="ru-RU" smtClean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3795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altLang="ru-RU" smtClean="0"/>
          </a:p>
        </p:txBody>
      </p:sp>
      <p:sp>
        <p:nvSpPr>
          <p:cNvPr id="33796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A649FB2C-713B-45A3-9C41-C7B44D0AE132}" type="slidenum">
              <a:rPr lang="ru-RU" altLang="ru-RU" smtClean="0"/>
              <a:pPr/>
              <a:t>12</a:t>
            </a:fld>
            <a:endParaRPr lang="ru-RU" altLang="ru-RU" smtClean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4819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altLang="ru-RU" smtClean="0"/>
          </a:p>
        </p:txBody>
      </p:sp>
      <p:sp>
        <p:nvSpPr>
          <p:cNvPr id="34820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AD77FF2B-6184-4EB7-B724-BED3F8B39306}" type="slidenum">
              <a:rPr lang="ru-RU" altLang="ru-RU" smtClean="0"/>
              <a:pPr/>
              <a:t>13</a:t>
            </a:fld>
            <a:endParaRPr lang="ru-RU" altLang="ru-RU" smtClean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6867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altLang="ru-RU" smtClean="0"/>
          </a:p>
        </p:txBody>
      </p:sp>
      <p:sp>
        <p:nvSpPr>
          <p:cNvPr id="36868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F133A485-7722-4E87-A593-863BF1D0688D}" type="slidenum">
              <a:rPr lang="ru-RU" altLang="ru-RU" smtClean="0"/>
              <a:pPr/>
              <a:t>15</a:t>
            </a:fld>
            <a:endParaRPr lang="ru-RU" altLang="ru-RU" smtClean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6867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altLang="ru-RU" smtClean="0"/>
          </a:p>
        </p:txBody>
      </p:sp>
      <p:sp>
        <p:nvSpPr>
          <p:cNvPr id="36868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F133A485-7722-4E87-A593-863BF1D0688D}" type="slidenum">
              <a:rPr lang="ru-RU" altLang="ru-RU" smtClean="0"/>
              <a:pPr/>
              <a:t>16</a:t>
            </a:fld>
            <a:endParaRPr lang="ru-RU" altLang="ru-RU" smtClean="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7891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altLang="ru-RU" smtClean="0"/>
          </a:p>
        </p:txBody>
      </p:sp>
      <p:sp>
        <p:nvSpPr>
          <p:cNvPr id="37892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95A044F2-7778-4DCA-9F41-97F6B7DBAF30}" type="slidenum">
              <a:rPr lang="ru-RU" altLang="ru-RU" smtClean="0"/>
              <a:pPr/>
              <a:t>18</a:t>
            </a:fld>
            <a:endParaRPr lang="ru-RU" altLang="ru-RU" smtClean="0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5539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altLang="ru-RU" smtClean="0"/>
          </a:p>
        </p:txBody>
      </p:sp>
      <p:sp>
        <p:nvSpPr>
          <p:cNvPr id="65540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algn="l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1pPr>
            <a:lvl2pPr marL="745996" indent="-286922" algn="l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2pPr>
            <a:lvl3pPr marL="1147686" indent="-229537" algn="l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3pPr>
            <a:lvl4pPr marL="1606761" indent="-229537" algn="l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4pPr>
            <a:lvl5pPr marL="2065835" indent="-229537" algn="l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5pPr>
            <a:lvl6pPr marL="2524910" indent="-229537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6pPr>
            <a:lvl7pPr marL="2983984" indent="-229537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7pPr>
            <a:lvl8pPr marL="3443059" indent="-229537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8pPr>
            <a:lvl9pPr marL="3902133" indent="-229537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r" eaLnBrk="1" hangingPunct="1">
              <a:spcBef>
                <a:spcPct val="20000"/>
              </a:spcBef>
            </a:pPr>
            <a:fld id="{E7D5B0B6-886E-4FC4-8E30-68032A736882}" type="slidenum">
              <a:rPr lang="ru-RU" altLang="ru-RU" sz="1100">
                <a:latin typeface="Arial" charset="0"/>
              </a:rPr>
              <a:pPr algn="r" eaLnBrk="1" hangingPunct="1">
                <a:spcBef>
                  <a:spcPct val="20000"/>
                </a:spcBef>
              </a:pPr>
              <a:t>19</a:t>
            </a:fld>
            <a:endParaRPr lang="ru-RU" altLang="ru-RU" sz="1100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4755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altLang="ru-RU" dirty="0" smtClean="0"/>
          </a:p>
        </p:txBody>
      </p:sp>
      <p:sp>
        <p:nvSpPr>
          <p:cNvPr id="74756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algn="l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1pPr>
            <a:lvl2pPr marL="745996" indent="-286922" algn="l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2pPr>
            <a:lvl3pPr marL="1147686" indent="-229537" algn="l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3pPr>
            <a:lvl4pPr marL="1606761" indent="-229537" algn="l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4pPr>
            <a:lvl5pPr marL="2065835" indent="-229537" algn="l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5pPr>
            <a:lvl6pPr marL="2524910" indent="-229537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6pPr>
            <a:lvl7pPr marL="2983984" indent="-229537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7pPr>
            <a:lvl8pPr marL="3443059" indent="-229537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8pPr>
            <a:lvl9pPr marL="3902133" indent="-229537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r" eaLnBrk="1" hangingPunct="1">
              <a:spcBef>
                <a:spcPct val="20000"/>
              </a:spcBef>
            </a:pPr>
            <a:fld id="{012886E2-CD0F-4F40-9DB8-83F9B4538C0D}" type="slidenum">
              <a:rPr lang="ru-RU" altLang="ru-RU" sz="1100">
                <a:latin typeface="Arial" charset="0"/>
              </a:rPr>
              <a:pPr algn="r" eaLnBrk="1" hangingPunct="1">
                <a:spcBef>
                  <a:spcPct val="20000"/>
                </a:spcBef>
              </a:pPr>
              <a:t>20</a:t>
            </a:fld>
            <a:endParaRPr lang="ru-RU" altLang="ru-RU" sz="1100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0963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altLang="ru-RU" dirty="0" smtClean="0"/>
          </a:p>
        </p:txBody>
      </p:sp>
      <p:sp>
        <p:nvSpPr>
          <p:cNvPr id="40964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8F085043-2988-4AA6-8E41-E8618C45B63C}" type="slidenum">
              <a:rPr lang="ru-RU" altLang="ru-RU" smtClean="0"/>
              <a:pPr/>
              <a:t>21</a:t>
            </a:fld>
            <a:endParaRPr lang="ru-RU" altLang="ru-RU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5603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altLang="ru-RU" smtClean="0"/>
          </a:p>
        </p:txBody>
      </p:sp>
      <p:sp>
        <p:nvSpPr>
          <p:cNvPr id="25604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28727B1F-902D-43D8-8495-DD1D26AFED96}" type="slidenum">
              <a:rPr lang="ru-RU" altLang="ru-RU" smtClean="0"/>
              <a:pPr/>
              <a:t>2</a:t>
            </a:fld>
            <a:endParaRPr lang="ru-RU" altLang="ru-RU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2771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ru-RU" altLang="ru-RU" dirty="0" smtClean="0"/>
          </a:p>
        </p:txBody>
      </p:sp>
      <p:sp>
        <p:nvSpPr>
          <p:cNvPr id="32772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4DDB0BC0-2648-4DC7-8984-84C56744993E}" type="slidenum">
              <a:rPr lang="ru-RU" altLang="ru-RU" smtClean="0"/>
              <a:pPr/>
              <a:t>3</a:t>
            </a:fld>
            <a:endParaRPr lang="ru-RU" altLang="ru-RU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4819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altLang="ru-RU" smtClean="0"/>
          </a:p>
        </p:txBody>
      </p:sp>
      <p:sp>
        <p:nvSpPr>
          <p:cNvPr id="34820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AD77FF2B-6184-4EB7-B724-BED3F8B39306}" type="slidenum">
              <a:rPr lang="ru-RU" altLang="ru-RU" smtClean="0"/>
              <a:pPr/>
              <a:t>5</a:t>
            </a:fld>
            <a:endParaRPr lang="ru-RU" altLang="ru-RU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4819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altLang="ru-RU" smtClean="0"/>
          </a:p>
        </p:txBody>
      </p:sp>
      <p:sp>
        <p:nvSpPr>
          <p:cNvPr id="34820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AD77FF2B-6184-4EB7-B724-BED3F8B39306}" type="slidenum">
              <a:rPr lang="ru-RU" altLang="ru-RU" smtClean="0"/>
              <a:pPr/>
              <a:t>6</a:t>
            </a:fld>
            <a:endParaRPr lang="ru-RU" altLang="ru-RU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4819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altLang="ru-RU" smtClean="0"/>
          </a:p>
        </p:txBody>
      </p:sp>
      <p:sp>
        <p:nvSpPr>
          <p:cNvPr id="34820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AD77FF2B-6184-4EB7-B724-BED3F8B39306}" type="slidenum">
              <a:rPr lang="ru-RU" altLang="ru-RU" smtClean="0"/>
              <a:pPr/>
              <a:t>7</a:t>
            </a:fld>
            <a:endParaRPr lang="ru-RU" altLang="ru-RU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4819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altLang="ru-RU" smtClean="0"/>
          </a:p>
        </p:txBody>
      </p:sp>
      <p:sp>
        <p:nvSpPr>
          <p:cNvPr id="34820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AD77FF2B-6184-4EB7-B724-BED3F8B39306}" type="slidenum">
              <a:rPr lang="ru-RU" altLang="ru-RU" smtClean="0"/>
              <a:pPr/>
              <a:t>8</a:t>
            </a:fld>
            <a:endParaRPr lang="ru-RU" altLang="ru-RU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4819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altLang="ru-RU" smtClean="0"/>
          </a:p>
        </p:txBody>
      </p:sp>
      <p:sp>
        <p:nvSpPr>
          <p:cNvPr id="34820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AD77FF2B-6184-4EB7-B724-BED3F8B39306}" type="slidenum">
              <a:rPr lang="ru-RU" altLang="ru-RU" smtClean="0"/>
              <a:pPr/>
              <a:t>9</a:t>
            </a:fld>
            <a:endParaRPr lang="ru-RU" altLang="ru-RU" smtClean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4819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altLang="ru-RU" smtClean="0"/>
          </a:p>
        </p:txBody>
      </p:sp>
      <p:sp>
        <p:nvSpPr>
          <p:cNvPr id="34820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AD77FF2B-6184-4EB7-B724-BED3F8B39306}" type="slidenum">
              <a:rPr lang="ru-RU" altLang="ru-RU" smtClean="0"/>
              <a:pPr/>
              <a:t>10</a:t>
            </a:fld>
            <a:endParaRPr lang="ru-RU" altLang="ru-RU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29F775F-739B-489D-940A-1910C3956C16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AF3BE98-683C-4335-9AE0-4998DD0575DB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DF74401-FDD8-4E43-A695-06E52A130553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2DE0EF7-3479-4386-836E-C9D28803FB49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EF44175-EE78-4F6C-85A8-022DF9A9D65E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BBFF2B9-294C-45E8-9A67-C1DE2AD58DB0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B250EC5-C53A-412C-A5D6-3B91ED85550A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E08E619-0206-4EB4-AAB6-7A880A579729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110BAF4-4165-4CFA-AF47-A974079A9190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9547C3A-9250-45CC-BAE4-EDBC7B1D3539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B4D0C93-559E-462C-A0A3-DA5A897FA11C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spcBef>
                <a:spcPct val="0"/>
              </a:spcBef>
              <a:defRPr sz="1400"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sz="1400"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sz="1400"/>
            </a:lvl1pPr>
          </a:lstStyle>
          <a:p>
            <a:pPr>
              <a:defRPr/>
            </a:pPr>
            <a:fld id="{23C8C156-7357-4E2E-8891-BAD983DE6426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33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2.jpeg"/><Relationship Id="rId5" Type="http://schemas.openxmlformats.org/officeDocument/2006/relationships/image" Target="../media/image31.jpeg"/><Relationship Id="rId4" Type="http://schemas.openxmlformats.org/officeDocument/2006/relationships/image" Target="../media/image16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36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5.jpeg"/><Relationship Id="rId5" Type="http://schemas.openxmlformats.org/officeDocument/2006/relationships/image" Target="../media/image34.jpeg"/><Relationship Id="rId4" Type="http://schemas.openxmlformats.org/officeDocument/2006/relationships/image" Target="../media/image16.jpe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jpeg"/><Relationship Id="rId3" Type="http://schemas.openxmlformats.org/officeDocument/2006/relationships/image" Target="../media/image2.png"/><Relationship Id="rId7" Type="http://schemas.openxmlformats.org/officeDocument/2006/relationships/image" Target="../media/image40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9.jpeg"/><Relationship Id="rId5" Type="http://schemas.openxmlformats.org/officeDocument/2006/relationships/image" Target="../media/image38.jpeg"/><Relationship Id="rId4" Type="http://schemas.openxmlformats.org/officeDocument/2006/relationships/image" Target="../media/image37.jpeg"/><Relationship Id="rId9" Type="http://schemas.openxmlformats.org/officeDocument/2006/relationships/image" Target="../media/image42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3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5.jpe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.jpeg"/><Relationship Id="rId3" Type="http://schemas.openxmlformats.org/officeDocument/2006/relationships/image" Target="../media/image46.png"/><Relationship Id="rId7" Type="http://schemas.openxmlformats.org/officeDocument/2006/relationships/image" Target="../media/image49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8.jpeg"/><Relationship Id="rId5" Type="http://schemas.openxmlformats.org/officeDocument/2006/relationships/image" Target="../media/image47.jpeg"/><Relationship Id="rId4" Type="http://schemas.openxmlformats.org/officeDocument/2006/relationships/image" Target="../media/image2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4.jpeg"/><Relationship Id="rId3" Type="http://schemas.openxmlformats.org/officeDocument/2006/relationships/image" Target="../media/image46.png"/><Relationship Id="rId7" Type="http://schemas.openxmlformats.org/officeDocument/2006/relationships/image" Target="../media/image53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2.jpeg"/><Relationship Id="rId5" Type="http://schemas.openxmlformats.org/officeDocument/2006/relationships/image" Target="../media/image51.jpeg"/><Relationship Id="rId10" Type="http://schemas.openxmlformats.org/officeDocument/2006/relationships/image" Target="../media/image56.jpeg"/><Relationship Id="rId4" Type="http://schemas.openxmlformats.org/officeDocument/2006/relationships/image" Target="../media/image2.png"/><Relationship Id="rId9" Type="http://schemas.openxmlformats.org/officeDocument/2006/relationships/image" Target="../media/image55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jpeg"/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9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65.jpeg"/><Relationship Id="rId3" Type="http://schemas.openxmlformats.org/officeDocument/2006/relationships/image" Target="../media/image60.png"/><Relationship Id="rId7" Type="http://schemas.openxmlformats.org/officeDocument/2006/relationships/image" Target="../media/image64.jpeg"/><Relationship Id="rId12" Type="http://schemas.openxmlformats.org/officeDocument/2006/relationships/image" Target="../media/image67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3.jpeg"/><Relationship Id="rId11" Type="http://schemas.openxmlformats.org/officeDocument/2006/relationships/image" Target="../media/image66.jpeg"/><Relationship Id="rId5" Type="http://schemas.openxmlformats.org/officeDocument/2006/relationships/image" Target="../media/image62.jpeg"/><Relationship Id="rId10" Type="http://schemas.openxmlformats.org/officeDocument/2006/relationships/image" Target="../media/image2.png"/><Relationship Id="rId4" Type="http://schemas.openxmlformats.org/officeDocument/2006/relationships/image" Target="../media/image61.jpeg"/><Relationship Id="rId9" Type="http://schemas.openxmlformats.org/officeDocument/2006/relationships/image" Target="../media/image46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jpeg"/><Relationship Id="rId3" Type="http://schemas.openxmlformats.org/officeDocument/2006/relationships/image" Target="../media/image2.png"/><Relationship Id="rId7" Type="http://schemas.openxmlformats.org/officeDocument/2006/relationships/image" Target="../media/image12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10" Type="http://schemas.openxmlformats.org/officeDocument/2006/relationships/image" Target="../media/image15.jpeg"/><Relationship Id="rId4" Type="http://schemas.openxmlformats.org/officeDocument/2006/relationships/image" Target="../media/image9.jpeg"/><Relationship Id="rId9" Type="http://schemas.openxmlformats.org/officeDocument/2006/relationships/image" Target="../media/image14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jpeg"/><Relationship Id="rId3" Type="http://schemas.openxmlformats.org/officeDocument/2006/relationships/image" Target="../media/image2.png"/><Relationship Id="rId7" Type="http://schemas.openxmlformats.org/officeDocument/2006/relationships/image" Target="../media/image18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microsoft.com/office/2007/relationships/hdphoto" Target="../media/hdphoto1.wdp"/><Relationship Id="rId11" Type="http://schemas.microsoft.com/office/2007/relationships/hdphoto" Target="../media/hdphoto2.wdp"/><Relationship Id="rId5" Type="http://schemas.openxmlformats.org/officeDocument/2006/relationships/image" Target="../media/image17.png"/><Relationship Id="rId10" Type="http://schemas.openxmlformats.org/officeDocument/2006/relationships/image" Target="../media/image21.png"/><Relationship Id="rId4" Type="http://schemas.openxmlformats.org/officeDocument/2006/relationships/image" Target="../media/image16.jpeg"/><Relationship Id="rId9" Type="http://schemas.openxmlformats.org/officeDocument/2006/relationships/image" Target="../media/image20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jpeg"/><Relationship Id="rId3" Type="http://schemas.openxmlformats.org/officeDocument/2006/relationships/image" Target="../media/image2.png"/><Relationship Id="rId7" Type="http://schemas.openxmlformats.org/officeDocument/2006/relationships/image" Target="../media/image24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3.jpeg"/><Relationship Id="rId11" Type="http://schemas.openxmlformats.org/officeDocument/2006/relationships/image" Target="../media/image28.jpeg"/><Relationship Id="rId5" Type="http://schemas.openxmlformats.org/officeDocument/2006/relationships/image" Target="../media/image22.jpeg"/><Relationship Id="rId10" Type="http://schemas.openxmlformats.org/officeDocument/2006/relationships/image" Target="../media/image27.jpeg"/><Relationship Id="rId4" Type="http://schemas.openxmlformats.org/officeDocument/2006/relationships/image" Target="../media/image16.jpeg"/><Relationship Id="rId9" Type="http://schemas.openxmlformats.org/officeDocument/2006/relationships/image" Target="../media/image26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9.jpeg"/><Relationship Id="rId4" Type="http://schemas.openxmlformats.org/officeDocument/2006/relationships/image" Target="../media/image16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0.jpeg"/><Relationship Id="rId4" Type="http://schemas.openxmlformats.org/officeDocument/2006/relationships/image" Target="../media/image1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10"/>
          <p:cNvSpPr>
            <a:spLocks noChangeArrowheads="1"/>
          </p:cNvSpPr>
          <p:nvPr/>
        </p:nvSpPr>
        <p:spPr bwMode="auto">
          <a:xfrm>
            <a:off x="0" y="6267450"/>
            <a:ext cx="9144000" cy="590550"/>
          </a:xfrm>
          <a:prstGeom prst="rect">
            <a:avLst/>
          </a:prstGeom>
          <a:gradFill flip="none" rotWithShape="1">
            <a:gsLst>
              <a:gs pos="0">
                <a:srgbClr val="00B0F0">
                  <a:tint val="66000"/>
                  <a:satMod val="160000"/>
                </a:srgbClr>
              </a:gs>
              <a:gs pos="50000">
                <a:srgbClr val="00B0F0">
                  <a:tint val="44500"/>
                  <a:satMod val="160000"/>
                </a:srgbClr>
              </a:gs>
              <a:gs pos="100000">
                <a:srgbClr val="00B0F0">
                  <a:tint val="23500"/>
                  <a:satMod val="160000"/>
                </a:srgbClr>
              </a:gs>
            </a:gsLst>
            <a:lin ang="13500000" scaled="1"/>
            <a:tileRect/>
          </a:gradFill>
          <a:ln>
            <a:noFill/>
          </a:ln>
          <a:effectLst/>
          <a:extLst/>
        </p:spPr>
        <p:txBody>
          <a:bodyPr/>
          <a:lstStyle>
            <a:lvl1pPr marL="342900" indent="-342900" algn="l"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algn="l"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algn="l"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algn="l"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algn="l"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defRPr/>
            </a:pPr>
            <a:endParaRPr lang="ru-RU" altLang="ru-RU" sz="1200" dirty="0" smtClean="0">
              <a:effectLst>
                <a:outerShdw blurRad="38100" dist="38100" dir="2700000" algn="tl">
                  <a:srgbClr val="FFFFFF"/>
                </a:outerShdw>
              </a:effectLst>
            </a:endParaRPr>
          </a:p>
        </p:txBody>
      </p:sp>
      <p:sp>
        <p:nvSpPr>
          <p:cNvPr id="8" name="Rectangle 10"/>
          <p:cNvSpPr>
            <a:spLocks noChangeArrowheads="1"/>
          </p:cNvSpPr>
          <p:nvPr/>
        </p:nvSpPr>
        <p:spPr bwMode="auto">
          <a:xfrm>
            <a:off x="-9525" y="0"/>
            <a:ext cx="9144000" cy="76200"/>
          </a:xfrm>
          <a:prstGeom prst="rect">
            <a:avLst/>
          </a:prstGeom>
          <a:solidFill>
            <a:srgbClr val="00B0F0">
              <a:alpha val="41000"/>
            </a:srgbClr>
          </a:solidFill>
          <a:ln>
            <a:noFill/>
          </a:ln>
          <a:effectLst/>
          <a:extLst/>
        </p:spPr>
        <p:txBody>
          <a:bodyPr/>
          <a:lstStyle>
            <a:lvl1pPr marL="342900" indent="-342900" algn="l"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algn="l"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algn="l"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algn="l"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algn="l"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defRPr/>
            </a:pPr>
            <a:endParaRPr lang="ru-RU" altLang="ru-RU" sz="1200" dirty="0" smtClean="0">
              <a:effectLst>
                <a:outerShdw blurRad="38100" dist="38100" dir="2700000" algn="tl">
                  <a:srgbClr val="FFFFFF"/>
                </a:outerShdw>
              </a:effectLst>
            </a:endParaRPr>
          </a:p>
        </p:txBody>
      </p:sp>
      <p:pic>
        <p:nvPicPr>
          <p:cNvPr id="14" name="Picture 1" descr="C:\Users\knv\Desktop\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987824" y="2852936"/>
            <a:ext cx="3286139" cy="209105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2053" name="Прямоугольник 1"/>
          <p:cNvSpPr>
            <a:spLocks noChangeArrowheads="1"/>
          </p:cNvSpPr>
          <p:nvPr/>
        </p:nvSpPr>
        <p:spPr bwMode="auto">
          <a:xfrm>
            <a:off x="274991" y="908720"/>
            <a:ext cx="8388350" cy="904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400" b="1" dirty="0"/>
              <a:t>Новые разработки НПО СпецПолимер в </a:t>
            </a:r>
            <a:r>
              <a:rPr lang="ru-RU" sz="2400" b="1" dirty="0" smtClean="0"/>
              <a:t>области</a:t>
            </a:r>
          </a:p>
          <a:p>
            <a:r>
              <a:rPr lang="ru-RU" sz="2400" b="1" dirty="0" smtClean="0"/>
              <a:t> </a:t>
            </a:r>
            <a:r>
              <a:rPr lang="ru-RU" sz="2400" b="1" dirty="0"/>
              <a:t>защиты объектов нефтегазового комплекса</a:t>
            </a:r>
            <a:endParaRPr lang="ru-RU" altLang="ru-RU" sz="2400" b="1" dirty="0">
              <a:latin typeface="Franklin Gothic Medium Cond" pitchFamily="34" charset="0"/>
            </a:endParaRPr>
          </a:p>
        </p:txBody>
      </p:sp>
      <p:sp>
        <p:nvSpPr>
          <p:cNvPr id="6" name="Прямоугольник 1"/>
          <p:cNvSpPr>
            <a:spLocks noChangeArrowheads="1"/>
          </p:cNvSpPr>
          <p:nvPr/>
        </p:nvSpPr>
        <p:spPr bwMode="auto">
          <a:xfrm>
            <a:off x="3154729" y="6378059"/>
            <a:ext cx="2952328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b="1" dirty="0" smtClean="0"/>
              <a:t>2017 г.   Москва</a:t>
            </a:r>
            <a:endParaRPr lang="ru-RU" altLang="ru-RU" b="1" dirty="0">
              <a:latin typeface="Franklin Gothic Medium Cond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10"/>
          <p:cNvSpPr>
            <a:spLocks noChangeArrowheads="1"/>
          </p:cNvSpPr>
          <p:nvPr/>
        </p:nvSpPr>
        <p:spPr bwMode="auto">
          <a:xfrm>
            <a:off x="0" y="6267450"/>
            <a:ext cx="9144000" cy="590550"/>
          </a:xfrm>
          <a:prstGeom prst="rect">
            <a:avLst/>
          </a:prstGeom>
          <a:gradFill flip="none" rotWithShape="1">
            <a:gsLst>
              <a:gs pos="0">
                <a:srgbClr val="00B0F0">
                  <a:tint val="66000"/>
                  <a:satMod val="160000"/>
                </a:srgbClr>
              </a:gs>
              <a:gs pos="50000">
                <a:srgbClr val="00B0F0">
                  <a:tint val="44500"/>
                  <a:satMod val="160000"/>
                </a:srgbClr>
              </a:gs>
              <a:gs pos="100000">
                <a:srgbClr val="00B0F0">
                  <a:tint val="23500"/>
                  <a:satMod val="160000"/>
                </a:srgbClr>
              </a:gs>
            </a:gsLst>
            <a:lin ang="13500000" scaled="1"/>
            <a:tileRect/>
          </a:gradFill>
          <a:ln>
            <a:noFill/>
          </a:ln>
          <a:effectLst/>
          <a:extLst/>
        </p:spPr>
        <p:txBody>
          <a:bodyPr/>
          <a:lstStyle>
            <a:lvl1pPr marL="342900" indent="-342900" algn="l"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algn="l"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algn="l"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algn="l"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algn="l"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defRPr/>
            </a:pPr>
            <a:endParaRPr lang="ru-RU" altLang="ru-RU" sz="1200" dirty="0" smtClean="0">
              <a:effectLst>
                <a:outerShdw blurRad="38100" dist="38100" dir="2700000" algn="tl">
                  <a:srgbClr val="FFFFFF"/>
                </a:outerShdw>
              </a:effectLst>
            </a:endParaRPr>
          </a:p>
        </p:txBody>
      </p:sp>
      <p:sp>
        <p:nvSpPr>
          <p:cNvPr id="8" name="Rectangle 10"/>
          <p:cNvSpPr>
            <a:spLocks noChangeArrowheads="1"/>
          </p:cNvSpPr>
          <p:nvPr/>
        </p:nvSpPr>
        <p:spPr bwMode="auto">
          <a:xfrm>
            <a:off x="-9525" y="0"/>
            <a:ext cx="9144000" cy="76200"/>
          </a:xfrm>
          <a:prstGeom prst="rect">
            <a:avLst/>
          </a:prstGeom>
          <a:solidFill>
            <a:srgbClr val="00B0F0">
              <a:alpha val="41000"/>
            </a:srgbClr>
          </a:solidFill>
          <a:ln>
            <a:noFill/>
          </a:ln>
          <a:effectLst/>
          <a:extLst/>
        </p:spPr>
        <p:txBody>
          <a:bodyPr/>
          <a:lstStyle>
            <a:lvl1pPr marL="342900" indent="-342900" algn="l"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algn="l"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algn="l"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algn="l"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algn="l"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defRPr/>
            </a:pPr>
            <a:endParaRPr lang="ru-RU" altLang="ru-RU" sz="1200" dirty="0" smtClean="0">
              <a:effectLst>
                <a:outerShdw blurRad="38100" dist="38100" dir="2700000" algn="tl">
                  <a:srgbClr val="FFFFFF"/>
                </a:outerShdw>
              </a:effectLst>
            </a:endParaRPr>
          </a:p>
        </p:txBody>
      </p:sp>
      <p:pic>
        <p:nvPicPr>
          <p:cNvPr id="13317" name="Picture 27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9213" y="6305550"/>
            <a:ext cx="846137" cy="5238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</p:pic>
      <p:pic>
        <p:nvPicPr>
          <p:cNvPr id="9" name="Picture 6" descr="http://www.masterwatt.ru/files/picture/news/1407-novinka-kondensacionnye-kotly-luna-platinum/1407-novinka-kondensacionnye-kotly-luna-platinum-3750.jpg?146779292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08188" y="46355"/>
            <a:ext cx="1104900" cy="6286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Прямоугольник 21"/>
          <p:cNvSpPr>
            <a:spLocks noChangeArrowheads="1"/>
          </p:cNvSpPr>
          <p:nvPr/>
        </p:nvSpPr>
        <p:spPr bwMode="auto">
          <a:xfrm>
            <a:off x="4762" y="157533"/>
            <a:ext cx="9134475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l"/>
            <a:r>
              <a:rPr lang="ru-RU" altLang="ru-RU" sz="1550" b="1" dirty="0" smtClean="0"/>
              <a:t>Система защитного покрытия </a:t>
            </a:r>
            <a:r>
              <a:rPr lang="ru-RU" altLang="ru-RU" sz="1550" b="1" dirty="0" smtClean="0"/>
              <a:t>СпецПротект </a:t>
            </a:r>
            <a:r>
              <a:rPr lang="ru-RU" altLang="ru-RU" sz="1550" b="1" dirty="0" smtClean="0"/>
              <a:t>113 / </a:t>
            </a:r>
            <a:r>
              <a:rPr lang="ru-RU" altLang="ru-RU" sz="1550" b="1" dirty="0" smtClean="0">
                <a:solidFill>
                  <a:srgbClr val="FF0000"/>
                </a:solidFill>
              </a:rPr>
              <a:t>внутренняя поверхность</a:t>
            </a:r>
            <a:endParaRPr lang="ru-RU" altLang="ru-RU" sz="1550" b="1" dirty="0">
              <a:solidFill>
                <a:srgbClr val="FF0000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54404" y="650496"/>
            <a:ext cx="9063875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400" dirty="0"/>
              <a:t>СпецПротект 113 предназначен для получения антикоррозионного покрытия </a:t>
            </a:r>
            <a:r>
              <a:rPr lang="ru-RU" sz="1400" b="1" dirty="0"/>
              <a:t>в заводских и трассовых условиях </a:t>
            </a:r>
            <a:r>
              <a:rPr lang="ru-RU" sz="1400" dirty="0"/>
              <a:t>следующих изделий:</a:t>
            </a:r>
          </a:p>
          <a:p>
            <a:pPr marL="285750" lvl="0" indent="-285750" algn="just">
              <a:buFont typeface="Wingdings" panose="05000000000000000000" pitchFamily="2" charset="2"/>
              <a:buChar char="§"/>
            </a:pPr>
            <a:r>
              <a:rPr lang="ru-RU" sz="1400" b="1" dirty="0"/>
              <a:t>внутренней поверхности вертикальных резервуаров для хранения нефти, нефтепродуктов</a:t>
            </a:r>
            <a:r>
              <a:rPr lang="ru-RU" sz="1400" dirty="0"/>
              <a:t>, включая металлоконструкции, оборудование и трубопроводы внутри резервуара (далее – изделия);</a:t>
            </a:r>
          </a:p>
          <a:p>
            <a:pPr marL="285750" lvl="0" indent="-285750" algn="just">
              <a:buFont typeface="Wingdings" panose="05000000000000000000" pitchFamily="2" charset="2"/>
              <a:buChar char="§"/>
            </a:pPr>
            <a:r>
              <a:rPr lang="ru-RU" sz="1400" b="1" dirty="0"/>
              <a:t>внутренней поверхности горизонтальных резервуаров для хранения нефти, нефтепродуктов</a:t>
            </a:r>
            <a:r>
              <a:rPr lang="ru-RU" sz="1400" dirty="0"/>
              <a:t>, включая металлоконструкции, оборудование и трубопроводы внутри резервуара;</a:t>
            </a:r>
          </a:p>
          <a:p>
            <a:pPr marL="285750" lvl="0" indent="-285750" algn="just">
              <a:buFont typeface="Wingdings" panose="05000000000000000000" pitchFamily="2" charset="2"/>
              <a:buChar char="§"/>
            </a:pPr>
            <a:r>
              <a:rPr lang="ru-RU" sz="1400" b="1" dirty="0"/>
              <a:t>внутренней поверхности резервуаров для хранения противопожарного запаса воды</a:t>
            </a:r>
            <a:r>
              <a:rPr lang="ru-RU" sz="1400" dirty="0"/>
              <a:t>;</a:t>
            </a:r>
          </a:p>
          <a:p>
            <a:pPr marL="285750" lvl="0" indent="-285750" algn="just">
              <a:buFont typeface="Wingdings" panose="05000000000000000000" pitchFamily="2" charset="2"/>
              <a:buChar char="§"/>
            </a:pPr>
            <a:r>
              <a:rPr lang="ru-RU" sz="1400" dirty="0"/>
              <a:t>металлоконструкций, </a:t>
            </a:r>
            <a:r>
              <a:rPr lang="ru-RU" sz="1400" b="1" dirty="0"/>
              <a:t>оборудования и трубопроводов внутри железобетонных резервуаров;</a:t>
            </a:r>
            <a:endParaRPr lang="ru-RU" sz="1400" dirty="0"/>
          </a:p>
          <a:p>
            <a:pPr marL="285750" lvl="0" indent="-285750" algn="just">
              <a:buFont typeface="Wingdings" panose="05000000000000000000" pitchFamily="2" charset="2"/>
              <a:buChar char="§"/>
            </a:pPr>
            <a:r>
              <a:rPr lang="ru-RU" sz="1400" b="1" dirty="0"/>
              <a:t>внутренней поверхности емкостей и резервуаров горизонтальных, предназначенных для хранения и слива нефтепродуктов, нефти, масел, конденсата</a:t>
            </a:r>
            <a:r>
              <a:rPr lang="ru-RU" sz="1400" dirty="0"/>
              <a:t> ( в том числе в смеси с водой), промывочной жидкости (растворы моющих средств), а также резервуаров горизонтальных для аварийного сброса нефти и нефтепродуктов, включая металлоконструкции, оборудование и трубопроводы внутри емкости и резервуара.</a:t>
            </a:r>
            <a:endParaRPr lang="ru-RU" sz="1400" dirty="0">
              <a:effectLst/>
            </a:endParaRPr>
          </a:p>
        </p:txBody>
      </p:sp>
      <p:pic>
        <p:nvPicPr>
          <p:cNvPr id="6146" name="Picture 2" descr="http://zavodeo.ru/images/stories/zavod/news/inside-antikorr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94099" y="4016889"/>
            <a:ext cx="2713094" cy="20338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http://alp-job.ru/wp-content/uploads/2015/07/antikorrozijnaya-zashita-metalla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053" y="4016889"/>
            <a:ext cx="3050704" cy="20338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0" name="Picture 6" descr="http://remont-samomy.ru/wp-content/uploads/2016/07/pokraska-kraskopultom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89402" y="4016889"/>
            <a:ext cx="2892490" cy="20338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567506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10"/>
          <p:cNvSpPr>
            <a:spLocks noChangeArrowheads="1"/>
          </p:cNvSpPr>
          <p:nvPr/>
        </p:nvSpPr>
        <p:spPr bwMode="auto">
          <a:xfrm>
            <a:off x="0" y="6267450"/>
            <a:ext cx="9144000" cy="590550"/>
          </a:xfrm>
          <a:prstGeom prst="rect">
            <a:avLst/>
          </a:prstGeom>
          <a:gradFill flip="none" rotWithShape="1">
            <a:gsLst>
              <a:gs pos="0">
                <a:srgbClr val="00B0F0">
                  <a:tint val="66000"/>
                  <a:satMod val="160000"/>
                </a:srgbClr>
              </a:gs>
              <a:gs pos="50000">
                <a:srgbClr val="00B0F0">
                  <a:tint val="44500"/>
                  <a:satMod val="160000"/>
                </a:srgbClr>
              </a:gs>
              <a:gs pos="100000">
                <a:srgbClr val="00B0F0">
                  <a:tint val="23500"/>
                  <a:satMod val="160000"/>
                </a:srgbClr>
              </a:gs>
            </a:gsLst>
            <a:lin ang="13500000" scaled="1"/>
            <a:tileRect/>
          </a:gradFill>
          <a:ln>
            <a:noFill/>
          </a:ln>
          <a:effectLst/>
          <a:extLst/>
        </p:spPr>
        <p:txBody>
          <a:bodyPr/>
          <a:lstStyle>
            <a:lvl1pPr marL="342900" indent="-342900" algn="l"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algn="l"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algn="l"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algn="l"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algn="l"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defRPr/>
            </a:pPr>
            <a:endParaRPr lang="ru-RU" altLang="ru-RU" sz="1200" dirty="0" smtClean="0">
              <a:effectLst>
                <a:outerShdw blurRad="38100" dist="38100" dir="2700000" algn="tl">
                  <a:srgbClr val="FFFFFF"/>
                </a:outerShdw>
              </a:effectLst>
            </a:endParaRPr>
          </a:p>
        </p:txBody>
      </p:sp>
      <p:sp>
        <p:nvSpPr>
          <p:cNvPr id="8" name="Rectangle 10"/>
          <p:cNvSpPr>
            <a:spLocks noChangeArrowheads="1"/>
          </p:cNvSpPr>
          <p:nvPr/>
        </p:nvSpPr>
        <p:spPr bwMode="auto">
          <a:xfrm>
            <a:off x="-9525" y="0"/>
            <a:ext cx="9144000" cy="76200"/>
          </a:xfrm>
          <a:prstGeom prst="rect">
            <a:avLst/>
          </a:prstGeom>
          <a:solidFill>
            <a:srgbClr val="00B0F0">
              <a:alpha val="41000"/>
            </a:srgbClr>
          </a:solidFill>
          <a:ln>
            <a:noFill/>
          </a:ln>
          <a:effectLst/>
          <a:extLst/>
        </p:spPr>
        <p:txBody>
          <a:bodyPr/>
          <a:lstStyle>
            <a:lvl1pPr marL="342900" indent="-342900" algn="l"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algn="l"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algn="l"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algn="l"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algn="l"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defRPr/>
            </a:pPr>
            <a:endParaRPr lang="ru-RU" altLang="ru-RU" sz="1200" dirty="0" smtClean="0">
              <a:effectLst>
                <a:outerShdw blurRad="38100" dist="38100" dir="2700000" algn="tl">
                  <a:srgbClr val="FFFFFF"/>
                </a:outerShdw>
              </a:effectLst>
            </a:endParaRPr>
          </a:p>
        </p:txBody>
      </p:sp>
      <p:pic>
        <p:nvPicPr>
          <p:cNvPr id="13317" name="Picture 27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9213" y="6305550"/>
            <a:ext cx="846137" cy="5238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</p:pic>
      <p:pic>
        <p:nvPicPr>
          <p:cNvPr id="9" name="Picture 6" descr="http://www.masterwatt.ru/files/picture/news/1407-novinka-kondensacionnye-kotly-luna-platinum/1407-novinka-kondensacionnye-kotly-luna-platinum-3750.jpg?146779292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08188" y="46355"/>
            <a:ext cx="1104900" cy="6286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Прямоугольник 21"/>
          <p:cNvSpPr>
            <a:spLocks noChangeArrowheads="1"/>
          </p:cNvSpPr>
          <p:nvPr/>
        </p:nvSpPr>
        <p:spPr bwMode="auto">
          <a:xfrm>
            <a:off x="4762" y="157533"/>
            <a:ext cx="9134475" cy="6170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l"/>
            <a:r>
              <a:rPr lang="ru-RU" altLang="ru-RU" sz="1550" b="1" dirty="0" smtClean="0"/>
              <a:t>Система защитного </a:t>
            </a:r>
            <a:r>
              <a:rPr lang="ru-RU" altLang="ru-RU" sz="1550" b="1" dirty="0"/>
              <a:t>покрытия СпецПротект 113 / </a:t>
            </a:r>
            <a:r>
              <a:rPr lang="ru-RU" altLang="ru-RU" sz="1550" b="1" dirty="0">
                <a:solidFill>
                  <a:srgbClr val="FF0000"/>
                </a:solidFill>
              </a:rPr>
              <a:t>внутренняя поверхность</a:t>
            </a:r>
          </a:p>
          <a:p>
            <a:pPr algn="l"/>
            <a:endParaRPr lang="ru-RU" altLang="ru-RU" sz="1550" b="1" dirty="0">
              <a:solidFill>
                <a:srgbClr val="FF0000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33897" y="548680"/>
            <a:ext cx="8784976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400" dirty="0"/>
              <a:t>Покрытие СпецПротект 113 обладает стойкостью:</a:t>
            </a:r>
          </a:p>
          <a:p>
            <a:pPr marL="285750" lvl="0" indent="-285750" algn="just">
              <a:buFont typeface="Wingdings" panose="05000000000000000000" pitchFamily="2" charset="2"/>
              <a:buChar char="§"/>
            </a:pPr>
            <a:r>
              <a:rPr lang="ru-RU" sz="1400" dirty="0"/>
              <a:t>к воздействию хранимого продукта при температуре до 60°</a:t>
            </a:r>
            <a:r>
              <a:rPr lang="en-US" sz="1400" dirty="0"/>
              <a:t>C</a:t>
            </a:r>
            <a:r>
              <a:rPr lang="ru-RU" sz="1400" dirty="0"/>
              <a:t>;</a:t>
            </a:r>
          </a:p>
          <a:p>
            <a:pPr marL="285750" lvl="0" indent="-285750" algn="just">
              <a:buFont typeface="Wingdings" panose="05000000000000000000" pitchFamily="2" charset="2"/>
              <a:buChar char="§"/>
            </a:pPr>
            <a:r>
              <a:rPr lang="ru-RU" sz="1400" dirty="0"/>
              <a:t>к изменению геометрических параметров конструкции резервуара;</a:t>
            </a:r>
          </a:p>
          <a:p>
            <a:pPr marL="285750" lvl="0" indent="-285750" algn="just">
              <a:buFont typeface="Wingdings" panose="05000000000000000000" pitchFamily="2" charset="2"/>
              <a:buChar char="§"/>
            </a:pPr>
            <a:r>
              <a:rPr lang="ru-RU" sz="1400" dirty="0"/>
              <a:t>к истиранию уплотняющим затвором в зоне движения понтона (плавающей крышки);</a:t>
            </a:r>
          </a:p>
          <a:p>
            <a:pPr marL="285750" lvl="0" indent="-285750" algn="just">
              <a:buFont typeface="Wingdings" panose="05000000000000000000" pitchFamily="2" charset="2"/>
              <a:buChar char="§"/>
            </a:pPr>
            <a:r>
              <a:rPr lang="ru-RU" sz="1400" dirty="0"/>
              <a:t>к воздействию пара и растворов технических моющих средств (ТМС) при проведении очистки резервуара перед проведением осмотров.</a:t>
            </a:r>
          </a:p>
          <a:p>
            <a:pPr algn="just"/>
            <a:r>
              <a:rPr lang="ru-RU" sz="1400" dirty="0"/>
              <a:t>Состав защитного покрытия СпецПротект 113 предназначен для нанесения на поверхности, выполненные из низколегированных, углеродистых сталей. Состав защитного покрытия СпецПротект 113 не предназначен для нанесения на алюминиевые, нержавеющие и оцинкованные </a:t>
            </a:r>
            <a:r>
              <a:rPr lang="ru-RU" sz="1400" dirty="0" smtClean="0"/>
              <a:t>поверхности, может наносится на плоские </a:t>
            </a:r>
            <a:r>
              <a:rPr lang="ru-RU" sz="1400" dirty="0"/>
              <a:t>горизонтальные, вертикальные, наклонные поверхности и поверхности сложной формы с приварными элементами.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-9525" y="4149947"/>
            <a:ext cx="9113088" cy="21175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400" dirty="0"/>
              <a:t>Защитное покрытие </a:t>
            </a:r>
            <a:r>
              <a:rPr lang="ru-RU" sz="1400" b="1" dirty="0"/>
              <a:t>СпецПротект 113 </a:t>
            </a:r>
            <a:r>
              <a:rPr lang="ru-RU" sz="1400" dirty="0"/>
              <a:t>относится к покрытию:</a:t>
            </a:r>
          </a:p>
          <a:p>
            <a:pPr algn="just"/>
            <a:r>
              <a:rPr lang="ru-RU" sz="1400" dirty="0"/>
              <a:t>- </a:t>
            </a:r>
            <a:r>
              <a:rPr lang="ru-RU" sz="1400" b="1" i="1" dirty="0"/>
              <a:t>нормального типа,</a:t>
            </a:r>
            <a:r>
              <a:rPr lang="ru-RU" sz="1400" dirty="0"/>
              <a:t> на основе однослойных и многослойных </a:t>
            </a:r>
            <a:r>
              <a:rPr lang="ru-RU" sz="1400" dirty="0" smtClean="0"/>
              <a:t>т </a:t>
            </a:r>
            <a:r>
              <a:rPr lang="ru-RU" sz="1400" dirty="0" err="1" smtClean="0"/>
              <a:t>ионкопленочных</a:t>
            </a:r>
            <a:r>
              <a:rPr lang="ru-RU" sz="1400" dirty="0" smtClean="0"/>
              <a:t> </a:t>
            </a:r>
            <a:r>
              <a:rPr lang="ru-RU" sz="1400" dirty="0"/>
              <a:t>покрытий на основе эпоксидных или полиуретановых материалов от 150 до 300 мкм включительно со сроком  службы  не менее 10 лет для резервуаров, предназначенных для хранения нефти, нефтепродуктов, воды, промывочной жидкости , конденсата, масел;</a:t>
            </a:r>
          </a:p>
          <a:p>
            <a:pPr algn="just"/>
            <a:r>
              <a:rPr lang="ru-RU" sz="1400" dirty="0"/>
              <a:t>- </a:t>
            </a:r>
            <a:r>
              <a:rPr lang="ru-RU" sz="1400" b="1" i="1" dirty="0"/>
              <a:t>усиленного типа,</a:t>
            </a:r>
            <a:r>
              <a:rPr lang="ru-RU" sz="1400" dirty="0"/>
              <a:t> на основе неармированных одно- и многослойных толстопленочных покрытий на основе эпоксидных или полиуретановых материалов с толщиной свыше 300 до 800 мкм включительно со сроком службы не менее 20 лет для резервуаров, предназначенных для хранения  нефти, нефтепродуктов, воды промывочной жидкости, конденсата и масел.</a:t>
            </a:r>
            <a:endParaRPr lang="ru-RU" sz="1400" dirty="0">
              <a:effectLst/>
            </a:endParaRPr>
          </a:p>
        </p:txBody>
      </p:sp>
      <p:pic>
        <p:nvPicPr>
          <p:cNvPr id="7170" name="Picture 2" descr="https://im2-tub-ru.yandex.net/i?id=88f8c189f36b8ff2b44ed4f92e4652a7-l&amp;n=1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11006" y="3163813"/>
            <a:ext cx="3649231" cy="10266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2" name="Picture 4" descr="https://im3-tub-ru.yandex.net/i?id=85aaca243c23a76e1cfaed0f3ae87e8c-l&amp;n=13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3176562"/>
            <a:ext cx="1333651" cy="10011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4" name="Picture 6" descr="http://relay.nzrmk.ru/pic/prod_1_small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8174" y="3206891"/>
            <a:ext cx="1456234" cy="9708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604166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10"/>
          <p:cNvSpPr>
            <a:spLocks noChangeArrowheads="1"/>
          </p:cNvSpPr>
          <p:nvPr/>
        </p:nvSpPr>
        <p:spPr bwMode="auto">
          <a:xfrm>
            <a:off x="0" y="6267450"/>
            <a:ext cx="9144000" cy="590550"/>
          </a:xfrm>
          <a:prstGeom prst="rect">
            <a:avLst/>
          </a:prstGeom>
          <a:gradFill flip="none" rotWithShape="1">
            <a:gsLst>
              <a:gs pos="0">
                <a:srgbClr val="00B0F0">
                  <a:tint val="66000"/>
                  <a:satMod val="160000"/>
                </a:srgbClr>
              </a:gs>
              <a:gs pos="50000">
                <a:srgbClr val="00B0F0">
                  <a:tint val="44500"/>
                  <a:satMod val="160000"/>
                </a:srgbClr>
              </a:gs>
              <a:gs pos="100000">
                <a:srgbClr val="00B0F0">
                  <a:tint val="23500"/>
                  <a:satMod val="160000"/>
                </a:srgbClr>
              </a:gs>
            </a:gsLst>
            <a:lin ang="13500000" scaled="1"/>
            <a:tileRect/>
          </a:gradFill>
          <a:ln>
            <a:noFill/>
          </a:ln>
          <a:effectLst/>
          <a:extLst/>
        </p:spPr>
        <p:txBody>
          <a:bodyPr/>
          <a:lstStyle>
            <a:lvl1pPr marL="342900" indent="-342900" algn="l"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algn="l"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algn="l"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algn="l"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algn="l"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defRPr/>
            </a:pPr>
            <a:endParaRPr lang="ru-RU" altLang="ru-RU" sz="1200" dirty="0" smtClean="0">
              <a:effectLst>
                <a:outerShdw blurRad="38100" dist="38100" dir="2700000" algn="tl">
                  <a:srgbClr val="FFFFFF"/>
                </a:outerShdw>
              </a:effectLst>
            </a:endParaRPr>
          </a:p>
        </p:txBody>
      </p:sp>
      <p:sp>
        <p:nvSpPr>
          <p:cNvPr id="8" name="Rectangle 10"/>
          <p:cNvSpPr>
            <a:spLocks noChangeArrowheads="1"/>
          </p:cNvSpPr>
          <p:nvPr/>
        </p:nvSpPr>
        <p:spPr bwMode="auto">
          <a:xfrm>
            <a:off x="-9525" y="0"/>
            <a:ext cx="9144000" cy="76200"/>
          </a:xfrm>
          <a:prstGeom prst="rect">
            <a:avLst/>
          </a:prstGeom>
          <a:solidFill>
            <a:srgbClr val="00B0F0">
              <a:alpha val="41000"/>
            </a:srgbClr>
          </a:solidFill>
          <a:ln>
            <a:noFill/>
          </a:ln>
          <a:effectLst/>
          <a:extLst/>
        </p:spPr>
        <p:txBody>
          <a:bodyPr/>
          <a:lstStyle>
            <a:lvl1pPr marL="342900" indent="-342900" algn="l"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algn="l"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algn="l"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algn="l"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algn="l"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defRPr/>
            </a:pPr>
            <a:endParaRPr lang="ru-RU" altLang="ru-RU" sz="1200" dirty="0" smtClean="0">
              <a:effectLst>
                <a:outerShdw blurRad="38100" dist="38100" dir="2700000" algn="tl">
                  <a:srgbClr val="FFFFFF"/>
                </a:outerShdw>
              </a:effectLst>
            </a:endParaRPr>
          </a:p>
        </p:txBody>
      </p:sp>
      <p:pic>
        <p:nvPicPr>
          <p:cNvPr id="12293" name="Picture 27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9213" y="6305550"/>
            <a:ext cx="846137" cy="5238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</p:pic>
      <p:sp>
        <p:nvSpPr>
          <p:cNvPr id="12294" name="Прямоугольник 9"/>
          <p:cNvSpPr>
            <a:spLocks noChangeArrowheads="1"/>
          </p:cNvSpPr>
          <p:nvPr/>
        </p:nvSpPr>
        <p:spPr bwMode="auto">
          <a:xfrm>
            <a:off x="142844" y="134938"/>
            <a:ext cx="8858312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l"/>
            <a:r>
              <a:rPr lang="ru-RU" altLang="ru-RU" sz="1600" b="1" dirty="0"/>
              <a:t>С</a:t>
            </a:r>
            <a:r>
              <a:rPr lang="ru-RU" altLang="ru-RU" sz="1600" b="1" dirty="0" smtClean="0"/>
              <a:t>ерия систем защитных покрытий СпецПротект в реестре ПАО «ГАЗПРОМ»</a:t>
            </a:r>
            <a:r>
              <a:rPr lang="ru-RU" altLang="ru-RU" sz="1600" b="1" baseline="30000" dirty="0" smtClean="0"/>
              <a:t>  </a:t>
            </a:r>
            <a:endParaRPr lang="ru-RU" altLang="ru-RU" sz="1600" b="1" dirty="0"/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31549261"/>
              </p:ext>
            </p:extLst>
          </p:nvPr>
        </p:nvGraphicFramePr>
        <p:xfrm>
          <a:off x="49213" y="549275"/>
          <a:ext cx="9085262" cy="5694361"/>
        </p:xfrm>
        <a:graphic>
          <a:graphicData uri="http://schemas.openxmlformats.org/drawingml/2006/table">
            <a:tbl>
              <a:tblPr>
                <a:tableStyleId>{B301B821-A1FF-4177-AEE7-76D212191A09}</a:tableStyleId>
              </a:tblPr>
              <a:tblGrid>
                <a:gridCol w="1893189"/>
                <a:gridCol w="5450281"/>
                <a:gridCol w="1741792"/>
              </a:tblGrid>
              <a:tr h="1151969"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b="1" u="none" strike="noStrike" dirty="0" smtClean="0">
                          <a:effectLst/>
                          <a:latin typeface="+mn-lt"/>
                        </a:rPr>
                        <a:t>СпецПротект </a:t>
                      </a:r>
                      <a:r>
                        <a:rPr lang="ru-RU" sz="1200" b="1" u="none" strike="noStrike" dirty="0">
                          <a:effectLst/>
                          <a:latin typeface="+mn-lt"/>
                        </a:rPr>
                        <a:t>007/109</a:t>
                      </a:r>
                      <a:r>
                        <a:rPr lang="ru-RU" sz="1200" u="none" strike="noStrike" dirty="0">
                          <a:effectLst/>
                          <a:latin typeface="+mn-lt"/>
                        </a:rPr>
                        <a:t>,</a:t>
                      </a:r>
                      <a:br>
                        <a:rPr lang="ru-RU" sz="1200" u="none" strike="noStrike" dirty="0">
                          <a:effectLst/>
                          <a:latin typeface="+mn-lt"/>
                        </a:rPr>
                      </a:br>
                      <a:r>
                        <a:rPr lang="ru-RU" sz="1200" u="none" strike="noStrike" dirty="0">
                          <a:effectLst/>
                          <a:latin typeface="+mn-lt"/>
                        </a:rPr>
                        <a:t>ТУ 2312-015-81433175-2014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5942" marR="5942" marT="5940" marB="0" anchor="ctr"/>
                </a:tc>
                <a:tc>
                  <a:txBody>
                    <a:bodyPr/>
                    <a:lstStyle/>
                    <a:p>
                      <a:pPr indent="360000" algn="just" fontAlgn="ctr"/>
                      <a:r>
                        <a:rPr lang="ru-RU" sz="1200" u="none" strike="noStrike" dirty="0">
                          <a:effectLst/>
                          <a:latin typeface="+mn-lt"/>
                        </a:rPr>
                        <a:t>Высокотехнологичная защита от коррозии надземных металлоконструкций и технологического </a:t>
                      </a:r>
                      <a:r>
                        <a:rPr lang="ru-RU" sz="1200" u="none" strike="noStrike" dirty="0" smtClean="0">
                          <a:effectLst/>
                          <a:latin typeface="+mn-lt"/>
                        </a:rPr>
                        <a:t>оборудования со сроком службы более 15 лет </a:t>
                      </a:r>
                      <a:r>
                        <a:rPr lang="ru-RU" sz="1200" u="none" strike="noStrike" dirty="0">
                          <a:effectLst/>
                          <a:latin typeface="+mn-lt"/>
                        </a:rPr>
                        <a:t>в условиях промышленной атмосферы в диапазоне температур от минус 70 до плюс 100°С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5942" marR="5942" marT="5940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942" marR="5942" marT="5940" marB="0" anchor="ctr"/>
                </a:tc>
              </a:tr>
              <a:tr h="1135598"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b="1" u="none" strike="noStrike" dirty="0" smtClean="0">
                          <a:effectLst/>
                          <a:latin typeface="+mn-lt"/>
                        </a:rPr>
                        <a:t>СпецПротект </a:t>
                      </a:r>
                      <a:r>
                        <a:rPr lang="ru-RU" sz="1200" b="1" u="none" strike="noStrike" dirty="0">
                          <a:effectLst/>
                          <a:latin typeface="+mn-lt"/>
                        </a:rPr>
                        <a:t>008/109</a:t>
                      </a:r>
                      <a:r>
                        <a:rPr lang="ru-RU" sz="1200" u="none" strike="noStrike" dirty="0">
                          <a:effectLst/>
                          <a:latin typeface="+mn-lt"/>
                        </a:rPr>
                        <a:t>,</a:t>
                      </a:r>
                      <a:br>
                        <a:rPr lang="ru-RU" sz="1200" u="none" strike="noStrike" dirty="0">
                          <a:effectLst/>
                          <a:latin typeface="+mn-lt"/>
                        </a:rPr>
                      </a:br>
                      <a:r>
                        <a:rPr lang="ru-RU" sz="1200" u="none" strike="noStrike" dirty="0">
                          <a:effectLst/>
                          <a:latin typeface="+mn-lt"/>
                        </a:rPr>
                        <a:t>ТУ 2312-016-81433175-2014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5942" marR="5942" marT="5940" marB="0" anchor="ctr"/>
                </a:tc>
                <a:tc>
                  <a:txBody>
                    <a:bodyPr/>
                    <a:lstStyle/>
                    <a:p>
                      <a:pPr indent="360000" algn="just" fontAlgn="ctr"/>
                      <a:r>
                        <a:rPr lang="ru-RU" sz="1200" u="none" strike="noStrike" dirty="0">
                          <a:effectLst/>
                          <a:latin typeface="+mn-lt"/>
                        </a:rPr>
                        <a:t>Усиленная защита от коррозии надземных металлоконструкций и технологического </a:t>
                      </a:r>
                      <a:r>
                        <a:rPr lang="ru-RU" sz="1200" u="none" strike="noStrike" dirty="0" smtClean="0">
                          <a:effectLst/>
                          <a:latin typeface="+mn-lt"/>
                        </a:rPr>
                        <a:t>оборудования со сроком службы более 15 лет  </a:t>
                      </a:r>
                      <a:r>
                        <a:rPr lang="ru-RU" sz="1200" u="none" strike="noStrike" dirty="0">
                          <a:effectLst/>
                          <a:latin typeface="+mn-lt"/>
                        </a:rPr>
                        <a:t>в условиях промышленной и </a:t>
                      </a:r>
                      <a:r>
                        <a:rPr lang="ru-RU" sz="1200" u="none" strike="noStrike" dirty="0" err="1">
                          <a:effectLst/>
                          <a:latin typeface="+mn-lt"/>
                        </a:rPr>
                        <a:t>приморско</a:t>
                      </a:r>
                      <a:r>
                        <a:rPr lang="ru-RU" sz="1200" u="none" strike="noStrike" dirty="0">
                          <a:effectLst/>
                          <a:latin typeface="+mn-lt"/>
                        </a:rPr>
                        <a:t>-промышленной атмосферы в диапазоне температур от минус 70 до плюс 100°С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5942" marR="5942" marT="5940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942" marR="5942" marT="5940" marB="0" anchor="ctr"/>
                </a:tc>
              </a:tr>
              <a:tr h="1135598"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b="1" u="none" strike="noStrike" dirty="0" smtClean="0">
                          <a:effectLst/>
                          <a:latin typeface="+mn-lt"/>
                        </a:rPr>
                        <a:t>СпецПротект </a:t>
                      </a:r>
                      <a:r>
                        <a:rPr lang="ru-RU" sz="1200" b="1" u="none" strike="noStrike" dirty="0">
                          <a:effectLst/>
                          <a:latin typeface="+mn-lt"/>
                        </a:rPr>
                        <a:t>109 У</a:t>
                      </a:r>
                      <a:r>
                        <a:rPr lang="ru-RU" sz="1200" u="none" strike="noStrike" dirty="0">
                          <a:effectLst/>
                          <a:latin typeface="+mn-lt"/>
                        </a:rPr>
                        <a:t>,</a:t>
                      </a:r>
                      <a:br>
                        <a:rPr lang="ru-RU" sz="1200" u="none" strike="noStrike" dirty="0">
                          <a:effectLst/>
                          <a:latin typeface="+mn-lt"/>
                        </a:rPr>
                      </a:br>
                      <a:r>
                        <a:rPr lang="ru-RU" sz="1200" u="none" strike="noStrike" dirty="0">
                          <a:effectLst/>
                          <a:latin typeface="+mn-lt"/>
                        </a:rPr>
                        <a:t>ТУ 2312-014-81433175-2014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5942" marR="5942" marT="5940" marB="0" anchor="ctr"/>
                </a:tc>
                <a:tc>
                  <a:txBody>
                    <a:bodyPr/>
                    <a:lstStyle/>
                    <a:p>
                      <a:pPr indent="360000" algn="just" fontAlgn="ctr"/>
                      <a:r>
                        <a:rPr lang="ru-RU" sz="1200" u="none" strike="noStrike" dirty="0">
                          <a:effectLst/>
                          <a:latin typeface="+mn-lt"/>
                        </a:rPr>
                        <a:t>Универсальная защита от коррозии надземных металлоконструкций и технологического оборудования </a:t>
                      </a:r>
                      <a:r>
                        <a:rPr lang="ru-RU" sz="1200" u="none" strike="noStrike" dirty="0" smtClean="0">
                          <a:effectLst/>
                          <a:latin typeface="+mn-lt"/>
                        </a:rPr>
                        <a:t>со сроком службы более не менее 5 лет в </a:t>
                      </a:r>
                      <a:r>
                        <a:rPr lang="ru-RU" sz="1200" u="none" strike="noStrike" dirty="0">
                          <a:effectLst/>
                          <a:latin typeface="+mn-lt"/>
                        </a:rPr>
                        <a:t>условиях промышленной атмосферы в диапазоне температур от минус 70 до плюс 100°С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5942" marR="5942" marT="5940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942" marR="5942" marT="5940" marB="0" anchor="ctr"/>
                </a:tc>
              </a:tr>
              <a:tr h="1135598"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b="1" u="none" strike="noStrike" dirty="0" smtClean="0">
                          <a:effectLst/>
                          <a:latin typeface="+mn-lt"/>
                        </a:rPr>
                        <a:t>СпецПротект </a:t>
                      </a:r>
                      <a:r>
                        <a:rPr lang="ru-RU" sz="1200" b="1" u="none" strike="noStrike" dirty="0">
                          <a:effectLst/>
                          <a:latin typeface="+mn-lt"/>
                        </a:rPr>
                        <a:t>011/112</a:t>
                      </a:r>
                      <a:r>
                        <a:rPr lang="ru-RU" sz="1200" u="none" strike="noStrike" dirty="0">
                          <a:effectLst/>
                          <a:latin typeface="+mn-lt"/>
                        </a:rPr>
                        <a:t>,</a:t>
                      </a:r>
                      <a:br>
                        <a:rPr lang="ru-RU" sz="1200" u="none" strike="noStrike" dirty="0">
                          <a:effectLst/>
                          <a:latin typeface="+mn-lt"/>
                        </a:rPr>
                      </a:br>
                      <a:r>
                        <a:rPr lang="ru-RU" sz="1200" u="none" strike="noStrike" dirty="0">
                          <a:effectLst/>
                          <a:latin typeface="+mn-lt"/>
                        </a:rPr>
                        <a:t>ТУ 2312-025-81433175-2014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5942" marR="5942" marT="5940" marB="0" anchor="ctr"/>
                </a:tc>
                <a:tc>
                  <a:txBody>
                    <a:bodyPr/>
                    <a:lstStyle/>
                    <a:p>
                      <a:pPr indent="360000" algn="just" fontAlgn="ctr"/>
                      <a:r>
                        <a:rPr lang="ru-RU" sz="1200" u="none" strike="noStrike" dirty="0">
                          <a:effectLst/>
                          <a:latin typeface="+mn-lt"/>
                        </a:rPr>
                        <a:t>Защита от коррозии надземных металлоконструкций и технологического оборудования </a:t>
                      </a:r>
                      <a:r>
                        <a:rPr lang="ru-RU" sz="1200" u="none" strike="noStrike" dirty="0" smtClean="0">
                          <a:effectLst/>
                          <a:latin typeface="+mn-lt"/>
                        </a:rPr>
                        <a:t>со сроком службы более 15 лет в </a:t>
                      </a:r>
                      <a:r>
                        <a:rPr lang="ru-RU" sz="1200" u="none" strike="noStrike" dirty="0">
                          <a:effectLst/>
                          <a:latin typeface="+mn-lt"/>
                        </a:rPr>
                        <a:t>условиях промышленной атмосферы в диапазоне температур от минус 70 до плюс 100°С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5942" marR="5942" marT="5940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942" marR="5942" marT="5940" marB="0" anchor="ctr"/>
                </a:tc>
              </a:tr>
              <a:tr h="1135598"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b="1" u="none" strike="noStrike" dirty="0" smtClean="0">
                          <a:effectLst/>
                          <a:latin typeface="+mn-lt"/>
                        </a:rPr>
                        <a:t>СпецПротект </a:t>
                      </a:r>
                      <a:r>
                        <a:rPr lang="ru-RU" sz="1200" b="1" u="none" strike="noStrike" dirty="0">
                          <a:effectLst/>
                          <a:latin typeface="+mn-lt"/>
                        </a:rPr>
                        <a:t>110</a:t>
                      </a:r>
                      <a:r>
                        <a:rPr lang="ru-RU" sz="1200" u="none" strike="noStrike" dirty="0">
                          <a:effectLst/>
                          <a:latin typeface="+mn-lt"/>
                        </a:rPr>
                        <a:t>,</a:t>
                      </a:r>
                      <a:br>
                        <a:rPr lang="ru-RU" sz="1200" u="none" strike="noStrike" dirty="0">
                          <a:effectLst/>
                          <a:latin typeface="+mn-lt"/>
                        </a:rPr>
                      </a:br>
                      <a:r>
                        <a:rPr lang="ru-RU" sz="1200" u="none" strike="noStrike" dirty="0">
                          <a:effectLst/>
                          <a:latin typeface="+mn-lt"/>
                        </a:rPr>
                        <a:t>ТУ 2313-024-81433175-2014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5942" marR="5942" marT="5940" marB="0" anchor="ctr"/>
                </a:tc>
                <a:tc>
                  <a:txBody>
                    <a:bodyPr/>
                    <a:lstStyle/>
                    <a:p>
                      <a:pPr indent="360000" algn="just" fontAlgn="ctr"/>
                      <a:r>
                        <a:rPr lang="ru-RU" sz="1200" u="none" strike="noStrike" dirty="0">
                          <a:effectLst/>
                          <a:latin typeface="+mn-lt"/>
                        </a:rPr>
                        <a:t>Многофункциональная защита от коррозии надземных металлоконструкций в условиях промышленной </a:t>
                      </a:r>
                      <a:r>
                        <a:rPr lang="ru-RU" sz="1200" u="none" strike="noStrike" dirty="0" smtClean="0">
                          <a:effectLst/>
                          <a:latin typeface="+mn-lt"/>
                        </a:rPr>
                        <a:t>атмосферы со сроком службы более 15 лет  </a:t>
                      </a:r>
                      <a:r>
                        <a:rPr lang="ru-RU" sz="1200" u="none" strike="noStrike" dirty="0">
                          <a:effectLst/>
                          <a:latin typeface="+mn-lt"/>
                        </a:rPr>
                        <a:t>в диапазоне температур от минус 70 до плюс 100°С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5942" marR="5942" marT="5940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942" marR="5942" marT="5940" marB="0" anchor="ctr"/>
                </a:tc>
              </a:tr>
            </a:tbl>
          </a:graphicData>
        </a:graphic>
      </p:graphicFrame>
      <p:pic>
        <p:nvPicPr>
          <p:cNvPr id="12319" name="Рисунок 32" descr="СпецПротект 007-109.jpg"/>
          <p:cNvPicPr>
            <a:picLocks noChangeAspect="1" noChangeArrowheads="1"/>
          </p:cNvPicPr>
          <p:nvPr/>
        </p:nvPicPr>
        <p:blipFill>
          <a:blip r:embed="rId4"/>
          <a:srcRect l="15315" t="11578" r="17947" b="12306"/>
          <a:stretch>
            <a:fillRect/>
          </a:stretch>
        </p:blipFill>
        <p:spPr bwMode="auto">
          <a:xfrm>
            <a:off x="7429520" y="571480"/>
            <a:ext cx="1440000" cy="10963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320" name="Рисунок 33" descr="СпецПротект 008-109.jpg"/>
          <p:cNvPicPr>
            <a:picLocks noChangeAspect="1" noChangeArrowheads="1"/>
          </p:cNvPicPr>
          <p:nvPr/>
        </p:nvPicPr>
        <p:blipFill>
          <a:blip r:embed="rId5"/>
          <a:srcRect l="14896" t="6212" r="17264" b="13027"/>
          <a:stretch>
            <a:fillRect/>
          </a:stretch>
        </p:blipFill>
        <p:spPr bwMode="auto">
          <a:xfrm>
            <a:off x="7429520" y="1714488"/>
            <a:ext cx="1440000" cy="10715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321" name="Рисунок 34" descr="СпецПротект 011-112.jpg"/>
          <p:cNvPicPr>
            <a:picLocks noChangeAspect="1" noChangeArrowheads="1"/>
          </p:cNvPicPr>
          <p:nvPr/>
        </p:nvPicPr>
        <p:blipFill>
          <a:blip r:embed="rId6"/>
          <a:srcRect l="15086" t="8676" r="17101" b="10609"/>
          <a:stretch>
            <a:fillRect/>
          </a:stretch>
        </p:blipFill>
        <p:spPr bwMode="auto">
          <a:xfrm>
            <a:off x="7429520" y="4000504"/>
            <a:ext cx="1440000" cy="10715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322" name="Рисунок 35" descr="СпецПротект 109 У.jpg"/>
          <p:cNvPicPr>
            <a:picLocks noChangeAspect="1" noChangeArrowheads="1"/>
          </p:cNvPicPr>
          <p:nvPr/>
        </p:nvPicPr>
        <p:blipFill>
          <a:blip r:embed="rId7"/>
          <a:srcRect l="15620" t="17942" r="17751" b="16051"/>
          <a:stretch>
            <a:fillRect/>
          </a:stretch>
        </p:blipFill>
        <p:spPr bwMode="auto">
          <a:xfrm>
            <a:off x="7429520" y="2928934"/>
            <a:ext cx="1440000" cy="9824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323" name="Рисунок 35" descr="СпецПротект 109 У.jpg"/>
          <p:cNvPicPr>
            <a:picLocks noChangeAspect="1" noChangeArrowheads="1"/>
          </p:cNvPicPr>
          <p:nvPr/>
        </p:nvPicPr>
        <p:blipFill>
          <a:blip r:embed="rId8"/>
          <a:srcRect l="15620" t="18744" r="17751" b="18777"/>
          <a:stretch>
            <a:fillRect/>
          </a:stretch>
        </p:blipFill>
        <p:spPr bwMode="auto">
          <a:xfrm>
            <a:off x="7427911" y="5214950"/>
            <a:ext cx="1440000" cy="9526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4" name="Picture 2" descr="https://im0-tub-ru.yandex.net/i?id=01c984f2b07047da4d53f16cea939120&amp;n=33&amp;h=215&amp;w=307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49521" y="106327"/>
            <a:ext cx="890354" cy="5324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10"/>
          <p:cNvSpPr>
            <a:spLocks noChangeArrowheads="1"/>
          </p:cNvSpPr>
          <p:nvPr/>
        </p:nvSpPr>
        <p:spPr bwMode="auto">
          <a:xfrm>
            <a:off x="0" y="6267450"/>
            <a:ext cx="9144000" cy="590550"/>
          </a:xfrm>
          <a:prstGeom prst="rect">
            <a:avLst/>
          </a:prstGeom>
          <a:gradFill flip="none" rotWithShape="1">
            <a:gsLst>
              <a:gs pos="0">
                <a:srgbClr val="00B0F0">
                  <a:tint val="66000"/>
                  <a:satMod val="160000"/>
                </a:srgbClr>
              </a:gs>
              <a:gs pos="50000">
                <a:srgbClr val="00B0F0">
                  <a:tint val="44500"/>
                  <a:satMod val="160000"/>
                </a:srgbClr>
              </a:gs>
              <a:gs pos="100000">
                <a:srgbClr val="00B0F0">
                  <a:tint val="23500"/>
                  <a:satMod val="160000"/>
                </a:srgbClr>
              </a:gs>
            </a:gsLst>
            <a:lin ang="13500000" scaled="1"/>
            <a:tileRect/>
          </a:gradFill>
          <a:ln>
            <a:noFill/>
          </a:ln>
          <a:effectLst/>
          <a:extLst/>
        </p:spPr>
        <p:txBody>
          <a:bodyPr/>
          <a:lstStyle>
            <a:lvl1pPr marL="342900" indent="-342900" algn="l"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algn="l"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algn="l"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algn="l"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algn="l"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defRPr/>
            </a:pPr>
            <a:endParaRPr lang="ru-RU" altLang="ru-RU" sz="1200" dirty="0" smtClean="0">
              <a:effectLst>
                <a:outerShdw blurRad="38100" dist="38100" dir="2700000" algn="tl">
                  <a:srgbClr val="FFFFFF"/>
                </a:outerShdw>
              </a:effectLst>
            </a:endParaRPr>
          </a:p>
        </p:txBody>
      </p:sp>
      <p:sp>
        <p:nvSpPr>
          <p:cNvPr id="8" name="Rectangle 10"/>
          <p:cNvSpPr>
            <a:spLocks noChangeArrowheads="1"/>
          </p:cNvSpPr>
          <p:nvPr/>
        </p:nvSpPr>
        <p:spPr bwMode="auto">
          <a:xfrm>
            <a:off x="-9525" y="0"/>
            <a:ext cx="9144000" cy="76200"/>
          </a:xfrm>
          <a:prstGeom prst="rect">
            <a:avLst/>
          </a:prstGeom>
          <a:solidFill>
            <a:srgbClr val="00B0F0">
              <a:alpha val="41000"/>
            </a:srgbClr>
          </a:solidFill>
          <a:ln>
            <a:noFill/>
          </a:ln>
          <a:effectLst/>
          <a:extLst/>
        </p:spPr>
        <p:txBody>
          <a:bodyPr/>
          <a:lstStyle>
            <a:lvl1pPr marL="342900" indent="-342900" algn="l"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algn="l"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algn="l"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algn="l"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algn="l"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defRPr/>
            </a:pPr>
            <a:endParaRPr lang="ru-RU" altLang="ru-RU" sz="1200" dirty="0" smtClean="0">
              <a:effectLst>
                <a:outerShdw blurRad="38100" dist="38100" dir="2700000" algn="tl">
                  <a:srgbClr val="FFFFFF"/>
                </a:outerShdw>
              </a:effectLst>
            </a:endParaRPr>
          </a:p>
        </p:txBody>
      </p:sp>
      <p:pic>
        <p:nvPicPr>
          <p:cNvPr id="13317" name="Picture 27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9213" y="6305550"/>
            <a:ext cx="846137" cy="5238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</p:pic>
      <p:sp>
        <p:nvSpPr>
          <p:cNvPr id="13448" name="Прямоугольник 21"/>
          <p:cNvSpPr>
            <a:spLocks noChangeArrowheads="1"/>
          </p:cNvSpPr>
          <p:nvPr/>
        </p:nvSpPr>
        <p:spPr bwMode="auto">
          <a:xfrm>
            <a:off x="107504" y="157533"/>
            <a:ext cx="9134475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l"/>
            <a:r>
              <a:rPr lang="ru-RU" altLang="ru-RU" sz="1600" b="1" dirty="0" smtClean="0"/>
              <a:t>Серия систем защитных покрытий СпецПротект</a:t>
            </a:r>
            <a:r>
              <a:rPr lang="ru-RU" altLang="ru-RU" sz="1600" b="1" baseline="30000" dirty="0"/>
              <a:t> </a:t>
            </a:r>
            <a:r>
              <a:rPr lang="ru-RU" altLang="ru-RU" sz="1600" b="1" dirty="0"/>
              <a:t>реестре ПАО </a:t>
            </a:r>
            <a:r>
              <a:rPr lang="ru-RU" altLang="ru-RU" sz="1600" b="1" dirty="0" smtClean="0"/>
              <a:t>«Транснефть»</a:t>
            </a:r>
            <a:r>
              <a:rPr lang="ru-RU" altLang="ru-RU" sz="1600" b="1" baseline="30000" dirty="0" smtClean="0"/>
              <a:t> </a:t>
            </a:r>
            <a:endParaRPr lang="ru-RU" altLang="ru-RU" sz="1600" b="1" dirty="0"/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76303312"/>
              </p:ext>
            </p:extLst>
          </p:nvPr>
        </p:nvGraphicFramePr>
        <p:xfrm>
          <a:off x="49213" y="739680"/>
          <a:ext cx="8974013" cy="5378640"/>
        </p:xfrm>
        <a:graphic>
          <a:graphicData uri="http://schemas.openxmlformats.org/drawingml/2006/table">
            <a:tbl>
              <a:tblPr>
                <a:tableStyleId>{0505E3EF-67EA-436B-97B2-0124C06EBD24}</a:tableStyleId>
              </a:tblPr>
              <a:tblGrid>
                <a:gridCol w="658606"/>
                <a:gridCol w="1457847"/>
                <a:gridCol w="2274203"/>
                <a:gridCol w="2756108"/>
                <a:gridCol w="907052"/>
                <a:gridCol w="920197"/>
              </a:tblGrid>
              <a:tr h="477842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 dirty="0">
                          <a:effectLst/>
                        </a:rPr>
                        <a:t>№ п/п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7168" marR="7168" marT="7168" marB="0" anchor="ctr"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 dirty="0">
                          <a:effectLst/>
                        </a:rPr>
                        <a:t>Тип АКП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7168" marR="7168" marT="716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 dirty="0" smtClean="0">
                          <a:effectLst/>
                        </a:rPr>
                        <a:t>Согласно   ОТТ-25.220.01-КТН-179-13 </a:t>
                      </a:r>
                      <a:r>
                        <a:rPr lang="ru-RU" sz="1200" b="1" u="none" strike="noStrike" dirty="0">
                          <a:effectLst/>
                        </a:rPr>
                        <a:t>и ОТТ-23.040.00-КТН-046-14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7168" marR="7168" marT="7168" marB="0" anchor="ctr"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 dirty="0">
                          <a:effectLst/>
                        </a:rPr>
                        <a:t>АКП серии СпецПротект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7168" marR="7168" marT="7168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 dirty="0">
                          <a:effectLst/>
                        </a:rPr>
                        <a:t>Срок службы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7168" marR="7168" marT="7168" marB="0" anchor="ctr"/>
                </a:tc>
              </a:tr>
              <a:tr h="52707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 dirty="0" err="1">
                          <a:effectLst/>
                        </a:rPr>
                        <a:t>Пленокообразующее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7168" marR="7168" marT="716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>
                          <a:effectLst/>
                        </a:rPr>
                        <a:t>Наименование материала</a:t>
                      </a:r>
                      <a:endParaRPr lang="ru-RU" sz="1200" b="1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7168" marR="7168" marT="716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 dirty="0">
                          <a:effectLst/>
                        </a:rPr>
                        <a:t>Толщина АКП, мкм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7168" marR="7168" marT="7168" marB="0" anchor="ctr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21020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>
                          <a:effectLst/>
                        </a:rPr>
                        <a:t>1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7168" marR="7168" marT="7168" marB="0" anchor="ctr"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effectLst/>
                        </a:rPr>
                        <a:t>С3 (</a:t>
                      </a:r>
                      <a:r>
                        <a:rPr lang="en-US" sz="1200" u="none" strike="noStrike" dirty="0">
                          <a:effectLst/>
                        </a:rPr>
                        <a:t>I)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7168" marR="7168" marT="716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>
                          <a:effectLst/>
                        </a:rPr>
                        <a:t>Эпоксид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7168" marR="7168" marT="7168" marB="0" anchor="ctr"/>
                </a:tc>
                <a:tc rowSpan="10"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 smtClean="0">
                          <a:effectLst/>
                        </a:rPr>
                        <a:t>Грунтовка эпоксидная               СпецПротект 011</a:t>
                      </a:r>
                      <a:endParaRPr lang="ru-RU" sz="1200" b="0" i="0" u="none" strike="noStrike" dirty="0" smtClean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  <a:p>
                      <a:pPr algn="ctr" fontAlgn="ctr"/>
                      <a:r>
                        <a:rPr lang="ru-RU" sz="1200" u="none" strike="noStrike" dirty="0" smtClean="0">
                          <a:effectLst/>
                        </a:rPr>
                        <a:t>Эмаль полиуретановая             СпецПротект 112</a:t>
                      </a:r>
                      <a:endParaRPr lang="ru-RU" sz="1200" b="0" i="0" u="none" strike="noStrike" dirty="0" smtClean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  <a:p>
                      <a:pPr algn="ctr" fontAlgn="ctr"/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7168" marR="7168" marT="7168" marB="0" anchor="ctr"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>
                          <a:effectLst/>
                        </a:rPr>
                        <a:t>160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7168" marR="7168" marT="7168" marB="0" anchor="ctr"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>
                          <a:effectLst/>
                        </a:rPr>
                        <a:t>10 лет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7168" marR="7168" marT="7168" marB="0" anchor="ctr"/>
                </a:tc>
              </a:tr>
              <a:tr h="32102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effectLst/>
                        </a:rPr>
                        <a:t>Полиуретан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7168" marR="7168" marT="7168" marB="0" anchor="ctr"/>
                </a:tc>
                <a:tc vMerge="1">
                  <a:txBody>
                    <a:bodyPr/>
                    <a:lstStyle/>
                    <a:p>
                      <a:pPr algn="ctr" fontAlgn="ctr"/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7168" marR="7168" marT="7168" marB="0" anchor="ctr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21020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>
                          <a:effectLst/>
                        </a:rPr>
                        <a:t>2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7168" marR="7168" marT="7168" marB="0" anchor="ctr"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effectLst/>
                        </a:rPr>
                        <a:t>С4 (</a:t>
                      </a:r>
                      <a:r>
                        <a:rPr lang="en-US" sz="1200" u="none" strike="noStrike" dirty="0">
                          <a:effectLst/>
                        </a:rPr>
                        <a:t>I)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7168" marR="7168" marT="716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 err="1">
                          <a:effectLst/>
                        </a:rPr>
                        <a:t>Эпоксид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7168" marR="7168" marT="7168" marB="0" anchor="ctr"/>
                </a:tc>
                <a:tc vMerge="1">
                  <a:txBody>
                    <a:bodyPr/>
                    <a:lstStyle/>
                    <a:p>
                      <a:pPr algn="ctr" fontAlgn="ctr"/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7168" marR="7168" marT="7168" marB="0" anchor="ctr"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>
                          <a:effectLst/>
                        </a:rPr>
                        <a:t>200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7168" marR="7168" marT="7168" marB="0" anchor="ctr"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>
                          <a:effectLst/>
                        </a:rPr>
                        <a:t>10 лет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7168" marR="7168" marT="7168" marB="0" anchor="ctr"/>
                </a:tc>
              </a:tr>
              <a:tr h="32102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effectLst/>
                        </a:rPr>
                        <a:t>Полиуретан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7168" marR="7168" marT="7168" marB="0" anchor="ctr"/>
                </a:tc>
                <a:tc vMerge="1">
                  <a:txBody>
                    <a:bodyPr/>
                    <a:lstStyle/>
                    <a:p>
                      <a:pPr algn="ctr" fontAlgn="ctr"/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7168" marR="7168" marT="7168" marB="0" anchor="ctr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77842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>
                          <a:effectLst/>
                        </a:rPr>
                        <a:t>3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7168" marR="7168" marT="7168" marB="0" anchor="ctr"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effectLst/>
                        </a:rPr>
                        <a:t>С5-М (</a:t>
                      </a:r>
                      <a:r>
                        <a:rPr lang="en-US" sz="1200" u="none" strike="noStrike" dirty="0">
                          <a:effectLst/>
                        </a:rPr>
                        <a:t>I)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7168" marR="7168" marT="716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>
                          <a:effectLst/>
                        </a:rPr>
                        <a:t>Эпоксид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7168" marR="7168" marT="7168" marB="0" anchor="ctr"/>
                </a:tc>
                <a:tc vMerge="1">
                  <a:txBody>
                    <a:bodyPr/>
                    <a:lstStyle/>
                    <a:p>
                      <a:pPr algn="ctr" fontAlgn="ctr"/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7168" marR="7168" marT="7168" marB="0" anchor="ctr"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effectLst/>
                        </a:rPr>
                        <a:t>240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7168" marR="7168" marT="7168" marB="0" anchor="ctr"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effectLst/>
                        </a:rPr>
                        <a:t>10 лет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7168" marR="7168" marT="7168" marB="0" anchor="ctr"/>
                </a:tc>
              </a:tr>
              <a:tr h="32102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effectLst/>
                        </a:rPr>
                        <a:t>Полиуретан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7168" marR="7168" marT="7168" marB="0" anchor="ctr"/>
                </a:tc>
                <a:tc vMerge="1">
                  <a:txBody>
                    <a:bodyPr/>
                    <a:lstStyle/>
                    <a:p>
                      <a:pPr algn="ctr" fontAlgn="ctr"/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7168" marR="7168" marT="7168" marB="0" anchor="ctr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21020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>
                          <a:effectLst/>
                        </a:rPr>
                        <a:t>4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7168" marR="7168" marT="7168" marB="0" anchor="ctr"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>
                          <a:effectLst/>
                        </a:rPr>
                        <a:t>С3 (</a:t>
                      </a:r>
                      <a:r>
                        <a:rPr lang="en-US" sz="1200" u="none" strike="noStrike">
                          <a:effectLst/>
                        </a:rPr>
                        <a:t>II)</a:t>
                      </a:r>
                      <a:endParaRPr lang="en-US" sz="1200" b="1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7168" marR="7168" marT="716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>
                          <a:effectLst/>
                        </a:rPr>
                        <a:t>Эпоксид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7168" marR="7168" marT="7168" marB="0" anchor="ctr"/>
                </a:tc>
                <a:tc vMerge="1">
                  <a:txBody>
                    <a:bodyPr/>
                    <a:lstStyle/>
                    <a:p>
                      <a:pPr algn="ctr" fontAlgn="ctr"/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7168" marR="7168" marT="7168" marB="0" anchor="ctr"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effectLst/>
                        </a:rPr>
                        <a:t>240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7168" marR="7168" marT="7168" marB="0" anchor="ctr"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effectLst/>
                        </a:rPr>
                        <a:t>20 лет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7168" marR="7168" marT="7168" marB="0" anchor="ctr"/>
                </a:tc>
              </a:tr>
              <a:tr h="32102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>
                          <a:effectLst/>
                        </a:rPr>
                        <a:t>Полиуретан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7168" marR="7168" marT="7168" marB="0" anchor="ctr"/>
                </a:tc>
                <a:tc vMerge="1">
                  <a:txBody>
                    <a:bodyPr/>
                    <a:lstStyle/>
                    <a:p>
                      <a:pPr algn="ctr" fontAlgn="ctr"/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7168" marR="7168" marT="7168" marB="0" anchor="ctr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21020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>
                          <a:effectLst/>
                        </a:rPr>
                        <a:t>5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7168" marR="7168" marT="7168" marB="0" anchor="ctr"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effectLst/>
                        </a:rPr>
                        <a:t>С4 (</a:t>
                      </a:r>
                      <a:r>
                        <a:rPr lang="en-US" sz="1200" u="none" strike="noStrike" dirty="0">
                          <a:effectLst/>
                        </a:rPr>
                        <a:t>II)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7168" marR="7168" marT="716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>
                          <a:effectLst/>
                        </a:rPr>
                        <a:t>Эпоксид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7168" marR="7168" marT="7168" marB="0" anchor="ctr"/>
                </a:tc>
                <a:tc vMerge="1">
                  <a:txBody>
                    <a:bodyPr/>
                    <a:lstStyle/>
                    <a:p>
                      <a:pPr algn="ctr" fontAlgn="ctr"/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7168" marR="7168" marT="7168" marB="0" anchor="ctr"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>
                          <a:effectLst/>
                        </a:rPr>
                        <a:t>280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7168" marR="7168" marT="7168" marB="0" anchor="ctr"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>
                          <a:effectLst/>
                        </a:rPr>
                        <a:t>20 лет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7168" marR="7168" marT="7168" marB="0" anchor="ctr"/>
                </a:tc>
              </a:tr>
              <a:tr h="32102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>
                          <a:effectLst/>
                        </a:rPr>
                        <a:t>Полиуретан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7168" marR="7168" marT="7168" marB="0" anchor="ctr"/>
                </a:tc>
                <a:tc vMerge="1">
                  <a:txBody>
                    <a:bodyPr/>
                    <a:lstStyle/>
                    <a:p>
                      <a:pPr algn="ctr" fontAlgn="ctr"/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7168" marR="7168" marT="7168" marB="0" anchor="ctr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77842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effectLst/>
                        </a:rPr>
                        <a:t>6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7168" marR="7168" marT="7168" marB="0" anchor="ctr"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effectLst/>
                        </a:rPr>
                        <a:t>С5-М (</a:t>
                      </a:r>
                      <a:r>
                        <a:rPr lang="en-US" sz="1200" u="none" strike="noStrike" dirty="0">
                          <a:effectLst/>
                        </a:rPr>
                        <a:t>II)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7168" marR="7168" marT="716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>
                          <a:effectLst/>
                        </a:rPr>
                        <a:t>Эпоксид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7168" marR="7168" marT="716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effectLst/>
                        </a:rPr>
                        <a:t>Грунтовка эпоксидная цинкосодержащая                СпецПротект 008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7168" marR="7168" marT="7168" marB="0" anchor="ctr"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>
                          <a:effectLst/>
                        </a:rPr>
                        <a:t>280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7168" marR="7168" marT="7168" marB="0" anchor="ctr"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>
                          <a:effectLst/>
                        </a:rPr>
                        <a:t>20 лет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7168" marR="7168" marT="7168" marB="0" anchor="ctr"/>
                </a:tc>
              </a:tr>
              <a:tr h="32102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>
                          <a:effectLst/>
                        </a:rPr>
                        <a:t>Полиуретан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7168" marR="7168" marT="716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effectLst/>
                        </a:rPr>
                        <a:t>Эмаль полиуретановая         СпецПротект 112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7168" marR="7168" marT="7168" marB="0" anchor="ctr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4098" name="Picture 2" descr="https://im3-tub-ru.yandex.net/i?id=95329d68d950081d6a2b44de030552c9&amp;n=33&amp;h=199&amp;w=480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00392" y="157533"/>
            <a:ext cx="963589" cy="3994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203202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13" descr="http://www.spolymer.pro/images/techno-transitional.jpg"/>
          <p:cNvPicPr>
            <a:picLocks noChangeAspect="1" noChangeArrowheads="1"/>
          </p:cNvPicPr>
          <p:nvPr/>
        </p:nvPicPr>
        <p:blipFill>
          <a:blip r:embed="rId2"/>
          <a:srcRect l="5565" r="52968"/>
          <a:stretch>
            <a:fillRect/>
          </a:stretch>
        </p:blipFill>
        <p:spPr bwMode="auto">
          <a:xfrm>
            <a:off x="285720" y="3327400"/>
            <a:ext cx="1785950" cy="3240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Rectangle 10"/>
          <p:cNvSpPr>
            <a:spLocks noChangeArrowheads="1"/>
          </p:cNvSpPr>
          <p:nvPr/>
        </p:nvSpPr>
        <p:spPr bwMode="auto">
          <a:xfrm>
            <a:off x="0" y="6267450"/>
            <a:ext cx="9144000" cy="590550"/>
          </a:xfrm>
          <a:prstGeom prst="rect">
            <a:avLst/>
          </a:prstGeom>
          <a:solidFill>
            <a:srgbClr val="DDDDDD"/>
          </a:solidFill>
          <a:ln>
            <a:noFill/>
          </a:ln>
          <a:effectLst/>
          <a:extLst/>
        </p:spPr>
        <p:txBody>
          <a:bodyPr/>
          <a:lstStyle>
            <a:lvl1pPr marL="342900" indent="-342900" algn="l"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algn="l"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algn="l"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algn="l"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algn="l"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defRPr/>
            </a:pPr>
            <a:endParaRPr lang="ru-RU" altLang="ru-RU" sz="1200" dirty="0" smtClean="0">
              <a:effectLst>
                <a:outerShdw blurRad="38100" dist="38100" dir="2700000" algn="tl">
                  <a:srgbClr val="FFFFFF"/>
                </a:outerShdw>
              </a:effectLst>
            </a:endParaRPr>
          </a:p>
        </p:txBody>
      </p:sp>
      <p:pic>
        <p:nvPicPr>
          <p:cNvPr id="15366" name="Picture 27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9213" y="6305550"/>
            <a:ext cx="846137" cy="5238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</p:pic>
      <p:sp>
        <p:nvSpPr>
          <p:cNvPr id="15368" name="Rectangle 1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eaLnBrk="0" hangingPunct="0"/>
            <a:r>
              <a:rPr lang="ru-RU" altLang="ru-RU"/>
              <a:t/>
            </a:r>
            <a:br>
              <a:rPr lang="ru-RU" altLang="ru-RU"/>
            </a:br>
            <a:endParaRPr lang="ru-RU" altLang="ru-RU"/>
          </a:p>
        </p:txBody>
      </p:sp>
      <p:sp>
        <p:nvSpPr>
          <p:cNvPr id="15369" name="Rectangle 1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eaLnBrk="0" hangingPunct="0"/>
            <a:r>
              <a:rPr lang="ru-RU" altLang="ru-RU"/>
              <a:t/>
            </a:r>
            <a:br>
              <a:rPr lang="ru-RU" altLang="ru-RU"/>
            </a:br>
            <a:endParaRPr lang="ru-RU" altLang="ru-RU"/>
          </a:p>
        </p:txBody>
      </p:sp>
      <p:pic>
        <p:nvPicPr>
          <p:cNvPr id="15370" name="Picture 2" descr="http://www.spolymer.pro/images/slideshow_group2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" y="142852"/>
            <a:ext cx="9143999" cy="3535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Rectangle 10"/>
          <p:cNvSpPr>
            <a:spLocks noChangeArrowheads="1"/>
          </p:cNvSpPr>
          <p:nvPr/>
        </p:nvSpPr>
        <p:spPr bwMode="auto">
          <a:xfrm>
            <a:off x="-9525" y="0"/>
            <a:ext cx="9144000" cy="76200"/>
          </a:xfrm>
          <a:prstGeom prst="rect">
            <a:avLst/>
          </a:prstGeom>
          <a:solidFill>
            <a:srgbClr val="00B0F0">
              <a:alpha val="41000"/>
            </a:srgbClr>
          </a:solidFill>
          <a:ln>
            <a:noFill/>
          </a:ln>
          <a:effectLst/>
          <a:extLst/>
        </p:spPr>
        <p:txBody>
          <a:bodyPr/>
          <a:lstStyle>
            <a:lvl1pPr marL="342900" indent="-342900" algn="l"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algn="l"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algn="l"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algn="l"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algn="l"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defRPr/>
            </a:pPr>
            <a:endParaRPr lang="ru-RU" altLang="ru-RU" sz="1200" dirty="0" smtClean="0">
              <a:effectLst>
                <a:outerShdw blurRad="38100" dist="38100" dir="2700000" algn="tl">
                  <a:srgbClr val="FFFFFF"/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10"/>
          <p:cNvSpPr>
            <a:spLocks noChangeArrowheads="1"/>
          </p:cNvSpPr>
          <p:nvPr/>
        </p:nvSpPr>
        <p:spPr bwMode="auto">
          <a:xfrm>
            <a:off x="0" y="6267450"/>
            <a:ext cx="9144000" cy="590550"/>
          </a:xfrm>
          <a:prstGeom prst="rect">
            <a:avLst/>
          </a:prstGeom>
          <a:gradFill flip="none" rotWithShape="1">
            <a:gsLst>
              <a:gs pos="0">
                <a:srgbClr val="00B0F0">
                  <a:tint val="66000"/>
                  <a:satMod val="160000"/>
                </a:srgbClr>
              </a:gs>
              <a:gs pos="50000">
                <a:srgbClr val="00B0F0">
                  <a:tint val="44500"/>
                  <a:satMod val="160000"/>
                </a:srgbClr>
              </a:gs>
              <a:gs pos="100000">
                <a:srgbClr val="00B0F0">
                  <a:tint val="23500"/>
                  <a:satMod val="160000"/>
                </a:srgbClr>
              </a:gs>
            </a:gsLst>
            <a:lin ang="13500000" scaled="1"/>
            <a:tileRect/>
          </a:gradFill>
          <a:ln>
            <a:noFill/>
          </a:ln>
          <a:effectLst/>
          <a:extLst/>
        </p:spPr>
        <p:txBody>
          <a:bodyPr/>
          <a:lstStyle>
            <a:lvl1pPr marL="342900" indent="-342900" algn="l"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algn="l"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algn="l"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algn="l"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algn="l"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defRPr/>
            </a:pPr>
            <a:endParaRPr lang="ru-RU" altLang="ru-RU" sz="1200" dirty="0" smtClean="0">
              <a:effectLst>
                <a:outerShdw blurRad="38100" dist="38100" dir="2700000" algn="tl">
                  <a:srgbClr val="FFFFFF"/>
                </a:outerShdw>
              </a:effectLst>
            </a:endParaRPr>
          </a:p>
        </p:txBody>
      </p:sp>
      <p:sp>
        <p:nvSpPr>
          <p:cNvPr id="8" name="Rectangle 10"/>
          <p:cNvSpPr>
            <a:spLocks noChangeArrowheads="1"/>
          </p:cNvSpPr>
          <p:nvPr/>
        </p:nvSpPr>
        <p:spPr bwMode="auto">
          <a:xfrm>
            <a:off x="-9525" y="0"/>
            <a:ext cx="9144000" cy="76200"/>
          </a:xfrm>
          <a:prstGeom prst="rect">
            <a:avLst/>
          </a:prstGeom>
          <a:solidFill>
            <a:srgbClr val="00B0F0">
              <a:alpha val="41000"/>
            </a:srgbClr>
          </a:solidFill>
          <a:ln>
            <a:noFill/>
          </a:ln>
          <a:effectLst/>
          <a:extLst/>
        </p:spPr>
        <p:txBody>
          <a:bodyPr/>
          <a:lstStyle>
            <a:lvl1pPr marL="342900" indent="-342900" algn="l"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algn="l"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algn="l"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algn="l"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algn="l"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defRPr/>
            </a:pPr>
            <a:endParaRPr lang="ru-RU" altLang="ru-RU" sz="1200" dirty="0" smtClean="0">
              <a:effectLst>
                <a:outerShdw blurRad="38100" dist="38100" dir="2700000" algn="tl">
                  <a:srgbClr val="FFFFFF"/>
                </a:outerShdw>
              </a:effectLst>
            </a:endParaRPr>
          </a:p>
        </p:txBody>
      </p:sp>
      <p:pic>
        <p:nvPicPr>
          <p:cNvPr id="16388" name="Picture 26" descr="Новости отрасли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243888" y="6338888"/>
            <a:ext cx="838200" cy="490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89" name="Picture 27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9213" y="6305550"/>
            <a:ext cx="846137" cy="5238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</p:pic>
      <p:sp>
        <p:nvSpPr>
          <p:cNvPr id="16390" name="Прямоугольник 9"/>
          <p:cNvSpPr>
            <a:spLocks noChangeArrowheads="1"/>
          </p:cNvSpPr>
          <p:nvPr/>
        </p:nvSpPr>
        <p:spPr bwMode="auto">
          <a:xfrm>
            <a:off x="0" y="142852"/>
            <a:ext cx="8181944" cy="338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l"/>
            <a:r>
              <a:rPr lang="ru-RU" altLang="ru-RU" sz="1600" b="1" dirty="0" smtClean="0"/>
              <a:t>Системы защитных покрытий </a:t>
            </a:r>
            <a:r>
              <a:rPr lang="ru-RU" altLang="ru-RU" sz="1600" b="1" dirty="0"/>
              <a:t>СпецИзол</a:t>
            </a:r>
            <a:r>
              <a:rPr lang="ru-RU" altLang="ru-RU" sz="1600" b="1" baseline="30000" dirty="0"/>
              <a:t>®</a:t>
            </a:r>
            <a:endParaRPr lang="ru-RU" altLang="ru-RU" sz="1600" b="1" dirty="0"/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157163" y="447675"/>
          <a:ext cx="8829675" cy="1409689"/>
        </p:xfrm>
        <a:graphic>
          <a:graphicData uri="http://schemas.openxmlformats.org/drawingml/2006/table">
            <a:tbl>
              <a:tblPr>
                <a:tableStyleId>{B301B821-A1FF-4177-AEE7-76D212191A09}</a:tableStyleId>
              </a:tblPr>
              <a:tblGrid>
                <a:gridCol w="2200259"/>
                <a:gridCol w="4714908"/>
                <a:gridCol w="1914508"/>
              </a:tblGrid>
              <a:tr h="1409689"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b="1" u="none" strike="noStrike" dirty="0" smtClean="0">
                          <a:effectLst/>
                        </a:rPr>
                        <a:t>СпецИзол Стандарт</a:t>
                      </a:r>
                      <a:r>
                        <a:rPr lang="ru-RU" sz="1200" u="none" strike="noStrike" dirty="0" smtClean="0">
                          <a:effectLst/>
                        </a:rPr>
                        <a:t>,</a:t>
                      </a:r>
                    </a:p>
                    <a:p>
                      <a:pPr algn="l" fontAlgn="ctr"/>
                      <a:r>
                        <a:rPr lang="ru-RU" sz="1200" u="none" strike="noStrike" dirty="0" smtClean="0">
                          <a:effectLst/>
                        </a:rPr>
                        <a:t>ТУ 2312-013-81433175-2012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940" marR="5940" marT="5943" marB="0" anchor="ctr"/>
                </a:tc>
                <a:tc>
                  <a:txBody>
                    <a:bodyPr/>
                    <a:lstStyle/>
                    <a:p>
                      <a:pPr marL="180975" indent="0" algn="just" fontAlgn="ctr">
                        <a:tabLst/>
                      </a:pPr>
                      <a:r>
                        <a:rPr lang="ru-RU" sz="1100" u="none" strike="noStrike" dirty="0" smtClean="0">
                          <a:effectLst/>
                        </a:rPr>
                        <a:t>Высокоэффективная защита от коррозии, а также гидроизоляция надземных и подземных бетонных конструкций и сооружений в условиях промышленной и </a:t>
                      </a:r>
                      <a:r>
                        <a:rPr lang="ru-RU" sz="1100" u="none" strike="noStrike" dirty="0" err="1" smtClean="0">
                          <a:effectLst/>
                        </a:rPr>
                        <a:t>приморско</a:t>
                      </a:r>
                      <a:r>
                        <a:rPr lang="ru-RU" sz="1100" u="none" strike="noStrike" dirty="0" smtClean="0">
                          <a:effectLst/>
                        </a:rPr>
                        <a:t> -промышленной атмосферы в диапазоне температур от минус 70 до плюс 100°С. 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940" marR="5940" marT="5943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940" marR="5940" marT="5943" marB="0" anchor="ctr"/>
                </a:tc>
              </a:tr>
            </a:tbl>
          </a:graphicData>
        </a:graphic>
      </p:graphicFrame>
      <p:pic>
        <p:nvPicPr>
          <p:cNvPr id="16399" name="Picture 3" descr="C:\Users\AdobeUserSP\Desktop\Безымянный1.pn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143768" y="500042"/>
            <a:ext cx="1813778" cy="1263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71992087"/>
              </p:ext>
            </p:extLst>
          </p:nvPr>
        </p:nvGraphicFramePr>
        <p:xfrm>
          <a:off x="136525" y="1933575"/>
          <a:ext cx="8877298" cy="1689100"/>
        </p:xfrm>
        <a:graphic>
          <a:graphicData uri="http://schemas.openxmlformats.org/drawingml/2006/table">
            <a:tbl>
              <a:tblPr>
                <a:tableStyleId>{BC89EF96-8CEA-46FF-86C4-4CE0E7609802}</a:tableStyleId>
              </a:tblPr>
              <a:tblGrid>
                <a:gridCol w="1083945"/>
                <a:gridCol w="594662"/>
                <a:gridCol w="652374"/>
                <a:gridCol w="805430"/>
                <a:gridCol w="835539"/>
                <a:gridCol w="955979"/>
                <a:gridCol w="955979"/>
                <a:gridCol w="941317"/>
                <a:gridCol w="1080191"/>
                <a:gridCol w="971882"/>
              </a:tblGrid>
              <a:tr h="914944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effectLst/>
                        </a:rPr>
                        <a:t>Наименование системы защитных покрытий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</a:rPr>
                        <a:t>Толщина системы, мкм</a:t>
                      </a:r>
                      <a:endParaRPr lang="ru-RU" sz="1000" b="1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effectLst/>
                        </a:rPr>
                        <a:t>Срок службы</a:t>
                      </a:r>
                      <a:r>
                        <a:rPr lang="ru-RU" sz="1000" u="none" strike="noStrike" dirty="0" smtClean="0">
                          <a:effectLst/>
                        </a:rPr>
                        <a:t>,</a:t>
                      </a:r>
                    </a:p>
                    <a:p>
                      <a:pPr algn="ctr" fontAlgn="ctr"/>
                      <a:r>
                        <a:rPr lang="ru-RU" sz="1000" u="none" strike="noStrike" dirty="0" smtClean="0">
                          <a:effectLst/>
                        </a:rPr>
                        <a:t>лет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</a:rPr>
                        <a:t>Условия эксплуатации, тип атмосферы</a:t>
                      </a:r>
                      <a:endParaRPr lang="ru-RU" sz="1000" b="1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effectLst/>
                        </a:rPr>
                        <a:t>Условия эксплуатации, макроклиматический район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</a:rPr>
                        <a:t>Номер в Реестре</a:t>
                      </a:r>
                      <a:br>
                        <a:rPr lang="ru-RU" sz="1000" u="none" strike="noStrike">
                          <a:effectLst/>
                        </a:rPr>
                      </a:br>
                      <a:r>
                        <a:rPr lang="ru-RU" sz="1000" u="none" strike="noStrike">
                          <a:effectLst/>
                        </a:rPr>
                        <a:t>ПАО "Газпром"</a:t>
                      </a:r>
                      <a:endParaRPr lang="ru-RU" sz="1000" b="1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</a:rPr>
                        <a:t>Номер в Реестре ОВП</a:t>
                      </a:r>
                      <a:br>
                        <a:rPr lang="ru-RU" sz="1000" u="none" strike="noStrike">
                          <a:effectLst/>
                        </a:rPr>
                      </a:br>
                      <a:r>
                        <a:rPr lang="ru-RU" sz="1000" u="none" strike="noStrike">
                          <a:effectLst/>
                        </a:rPr>
                        <a:t>ОАО "АК "Транснефть"</a:t>
                      </a:r>
                      <a:endParaRPr lang="ru-RU" sz="1000" b="1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effectLst/>
                        </a:rPr>
                        <a:t>Функция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</a:rPr>
                        <a:t>Наименование материала</a:t>
                      </a:r>
                      <a:endParaRPr lang="ru-RU" sz="1000" b="1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</a:rPr>
                        <a:t>Теоретический расход, кг/м2</a:t>
                      </a:r>
                      <a:endParaRPr lang="ru-RU" sz="1000" b="1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0" marR="0" marT="0" marB="0" anchor="ctr"/>
                </a:tc>
              </a:tr>
              <a:tr h="202962"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>
                          <a:effectLst/>
                        </a:rPr>
                        <a:t>C</a:t>
                      </a:r>
                      <a:r>
                        <a:rPr lang="ru-RU" sz="1000" u="none" strike="noStrike">
                          <a:effectLst/>
                        </a:rPr>
                        <a:t>пецИзол Стандарт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</a:rPr>
                        <a:t>2100±50 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</a:rPr>
                        <a:t>Более 15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effectLst/>
                        </a:rPr>
                        <a:t>У1, УХЛ1, ХЛ2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>
                          <a:effectLst/>
                        </a:rPr>
                        <a:t>I , II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</a:rPr>
                        <a:t>1-47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</a:rPr>
                        <a:t>-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u="none" strike="noStrike">
                          <a:effectLst/>
                        </a:rPr>
                        <a:t>Грунтовка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u="none" strike="noStrike">
                          <a:effectLst/>
                        </a:rPr>
                        <a:t>СпецПротект 006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effectLst/>
                        </a:rPr>
                        <a:t> </a:t>
                      </a:r>
                      <a:r>
                        <a:rPr lang="ru-RU" sz="1000" u="none" strike="noStrike" dirty="0" smtClean="0">
                          <a:effectLst/>
                        </a:rPr>
                        <a:t>0,2</a:t>
                      </a:r>
                      <a:r>
                        <a:rPr lang="en-US" sz="1000" u="none" strike="noStrike" dirty="0" smtClean="0">
                          <a:effectLst/>
                        </a:rPr>
                        <a:t>0-0.80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0" marR="0" marT="0" marB="0" anchor="ctr"/>
                </a:tc>
              </a:tr>
              <a:tr h="202962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u="none" strike="noStrike" dirty="0" err="1">
                          <a:effectLst/>
                        </a:rPr>
                        <a:t>Поликарбамид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u="none" strike="noStrike">
                          <a:effectLst/>
                        </a:rPr>
                        <a:t>СпецИзол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 smtClean="0">
                          <a:effectLst/>
                        </a:rPr>
                        <a:t>  </a:t>
                      </a:r>
                      <a:r>
                        <a:rPr lang="ru-RU" sz="1000" u="none" strike="noStrike" baseline="0" dirty="0" smtClean="0">
                          <a:effectLst/>
                        </a:rPr>
                        <a:t>  </a:t>
                      </a:r>
                      <a:r>
                        <a:rPr lang="ru-RU" sz="1000" u="none" strike="noStrike" dirty="0" smtClean="0">
                          <a:effectLst/>
                        </a:rPr>
                        <a:t>2,</a:t>
                      </a:r>
                      <a:r>
                        <a:rPr lang="en-US" sz="1000" u="none" strike="noStrike" dirty="0" smtClean="0">
                          <a:effectLst/>
                        </a:rPr>
                        <a:t>11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0" marR="0" marT="0" marB="0" anchor="ctr"/>
                </a:tc>
              </a:tr>
              <a:tr h="202962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u="none" strike="noStrike">
                          <a:effectLst/>
                        </a:rPr>
                        <a:t>Эмаль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u="none" strike="noStrike">
                          <a:effectLst/>
                        </a:rPr>
                        <a:t>СпецПротект 109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 smtClean="0">
                          <a:effectLst/>
                        </a:rPr>
                        <a:t>   0,1</a:t>
                      </a:r>
                      <a:r>
                        <a:rPr lang="en-US" sz="1000" u="none" strike="noStrike" dirty="0" smtClean="0">
                          <a:effectLst/>
                        </a:rPr>
                        <a:t>6</a:t>
                      </a:r>
                      <a:r>
                        <a:rPr lang="ru-RU" sz="1000" u="none" strike="noStrike" dirty="0">
                          <a:effectLst/>
                        </a:rPr>
                        <a:t> 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0" marR="0" marT="0" marB="0" anchor="ctr"/>
                </a:tc>
              </a:tr>
              <a:tr h="165270">
                <a:tc gridSpan="9">
                  <a:txBody>
                    <a:bodyPr/>
                    <a:lstStyle/>
                    <a:p>
                      <a:pPr algn="r" fontAlgn="ctr"/>
                      <a:r>
                        <a:rPr lang="ru-RU" sz="1000" u="none" strike="noStrike" dirty="0">
                          <a:effectLst/>
                        </a:rPr>
                        <a:t>Итого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smtClean="0">
                          <a:effectLst/>
                        </a:rPr>
                        <a:t>   2,47</a:t>
                      </a:r>
                      <a:r>
                        <a:rPr lang="ru-RU" sz="1000" u="none" strike="noStrike" dirty="0">
                          <a:effectLst/>
                        </a:rPr>
                        <a:t> 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0" marR="0" marT="0" marB="0" anchor="ctr"/>
                </a:tc>
              </a:tr>
            </a:tbl>
          </a:graphicData>
        </a:graphic>
      </p:graphicFrame>
      <p:pic>
        <p:nvPicPr>
          <p:cNvPr id="16446" name="Picture 3" descr="\\server-sp\Корпоративный сервер СПЕЦПОЛИМЕР\ОБЩАЯ ПАПКА\СКАНЕР\3. ФОТО\Комплексная проверка ГП ТГ Томск_2015\IMG_2792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643306" y="3888000"/>
            <a:ext cx="1718769" cy="226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447" name="Picture 8" descr="\\server-sp\Корпоративный сервер СПЕЦПОЛИМЕР\ОБЩАЯ ПАПКА\СКАНЕР\3. ФОТО\АРХИВ ФОТО\УРБАНСТРОЙ\НА ПЕЧАТЬ ИЗБРАННОЕ УРБАНСТРОЙ\3 копии формат A4\4.JP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5713413" y="3888000"/>
            <a:ext cx="3271249" cy="226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448" name="Picture 2" descr="http://www.rustek-i.ru/docs/image/DENSOLID_BLZ_29.jpg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233363" y="3888000"/>
            <a:ext cx="3025775" cy="2268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10"/>
          <p:cNvSpPr>
            <a:spLocks noChangeArrowheads="1"/>
          </p:cNvSpPr>
          <p:nvPr/>
        </p:nvSpPr>
        <p:spPr bwMode="auto">
          <a:xfrm>
            <a:off x="0" y="6267450"/>
            <a:ext cx="9144000" cy="590550"/>
          </a:xfrm>
          <a:prstGeom prst="rect">
            <a:avLst/>
          </a:prstGeom>
          <a:gradFill flip="none" rotWithShape="1">
            <a:gsLst>
              <a:gs pos="0">
                <a:srgbClr val="00B0F0">
                  <a:tint val="66000"/>
                  <a:satMod val="160000"/>
                </a:srgbClr>
              </a:gs>
              <a:gs pos="50000">
                <a:srgbClr val="00B0F0">
                  <a:tint val="44500"/>
                  <a:satMod val="160000"/>
                </a:srgbClr>
              </a:gs>
              <a:gs pos="100000">
                <a:srgbClr val="00B0F0">
                  <a:tint val="23500"/>
                  <a:satMod val="160000"/>
                </a:srgbClr>
              </a:gs>
            </a:gsLst>
            <a:lin ang="13500000" scaled="1"/>
            <a:tileRect/>
          </a:gradFill>
          <a:ln>
            <a:noFill/>
          </a:ln>
          <a:effectLst/>
          <a:extLst/>
        </p:spPr>
        <p:txBody>
          <a:bodyPr/>
          <a:lstStyle>
            <a:lvl1pPr marL="342900" indent="-342900" algn="l"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algn="l"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algn="l"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algn="l"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algn="l"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defRPr/>
            </a:pPr>
            <a:endParaRPr lang="ru-RU" altLang="ru-RU" sz="1200" dirty="0" smtClean="0">
              <a:effectLst>
                <a:outerShdw blurRad="38100" dist="38100" dir="2700000" algn="tl">
                  <a:srgbClr val="FFFFFF"/>
                </a:outerShdw>
              </a:effectLst>
            </a:endParaRPr>
          </a:p>
        </p:txBody>
      </p:sp>
      <p:sp>
        <p:nvSpPr>
          <p:cNvPr id="8" name="Rectangle 10"/>
          <p:cNvSpPr>
            <a:spLocks noChangeArrowheads="1"/>
          </p:cNvSpPr>
          <p:nvPr/>
        </p:nvSpPr>
        <p:spPr bwMode="auto">
          <a:xfrm>
            <a:off x="-9525" y="0"/>
            <a:ext cx="9144000" cy="76200"/>
          </a:xfrm>
          <a:prstGeom prst="rect">
            <a:avLst/>
          </a:prstGeom>
          <a:solidFill>
            <a:srgbClr val="00B0F0">
              <a:alpha val="41000"/>
            </a:srgbClr>
          </a:solidFill>
          <a:ln>
            <a:noFill/>
          </a:ln>
          <a:effectLst/>
          <a:extLst/>
        </p:spPr>
        <p:txBody>
          <a:bodyPr/>
          <a:lstStyle>
            <a:lvl1pPr marL="342900" indent="-342900" algn="l"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algn="l"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algn="l"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algn="l"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algn="l"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defRPr/>
            </a:pPr>
            <a:endParaRPr lang="ru-RU" altLang="ru-RU" sz="1200" dirty="0" smtClean="0">
              <a:effectLst>
                <a:outerShdw blurRad="38100" dist="38100" dir="2700000" algn="tl">
                  <a:srgbClr val="FFFFFF"/>
                </a:outerShdw>
              </a:effectLst>
            </a:endParaRPr>
          </a:p>
        </p:txBody>
      </p:sp>
      <p:pic>
        <p:nvPicPr>
          <p:cNvPr id="16388" name="Picture 26" descr="Новости отрасли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243888" y="6338888"/>
            <a:ext cx="838200" cy="490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89" name="Picture 27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9213" y="6305550"/>
            <a:ext cx="846137" cy="5238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</p:pic>
      <p:sp>
        <p:nvSpPr>
          <p:cNvPr id="16390" name="Прямоугольник 9"/>
          <p:cNvSpPr>
            <a:spLocks noChangeArrowheads="1"/>
          </p:cNvSpPr>
          <p:nvPr/>
        </p:nvSpPr>
        <p:spPr bwMode="auto">
          <a:xfrm>
            <a:off x="0" y="142852"/>
            <a:ext cx="8181944" cy="338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l"/>
            <a:r>
              <a:rPr lang="ru-RU" altLang="ru-RU" sz="1600" b="1" dirty="0" smtClean="0"/>
              <a:t>Системы защитных покрытий </a:t>
            </a:r>
            <a:r>
              <a:rPr lang="ru-RU" altLang="ru-RU" sz="1600" b="1" dirty="0"/>
              <a:t>СпецИзол</a:t>
            </a:r>
            <a:r>
              <a:rPr lang="ru-RU" altLang="ru-RU" sz="1600" b="1" baseline="30000" dirty="0"/>
              <a:t>®</a:t>
            </a:r>
            <a:endParaRPr lang="ru-RU" altLang="ru-RU" sz="1600" b="1" dirty="0"/>
          </a:p>
        </p:txBody>
      </p:sp>
      <p:pic>
        <p:nvPicPr>
          <p:cNvPr id="5124" name="Picture 4" descr="http://vozrogdenie-group.ru/images-2/pokrytia/pokrytia3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5684" y="579409"/>
            <a:ext cx="3801127" cy="18722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6" name="Picture 6" descr="https://im2-tub-ru.yandex.net/i?id=88b72154afa36e0f94467e0c10434ac7&amp;n=33&amp;h=215&amp;w=287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03253" y="394450"/>
            <a:ext cx="2959735" cy="20106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8" name="Picture 8" descr="http://polimochevina.ru/wp-content/uploads/2014/08/85697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523" y="4437112"/>
            <a:ext cx="3825288" cy="16825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30" name="Picture 10" descr="http://antares.kz/assets/templates/images/Gidroizolyaciya/5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03253" y="4463380"/>
            <a:ext cx="2961595" cy="17511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32" name="Picture 12" descr="http://www.spt-ukr.com/resources/files/1432770489538c16f59512d.jp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523" y="2535089"/>
            <a:ext cx="3825288" cy="17878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34" name="Picture 14" descr="http://lallafom.ru/userfiles/photos/bigs/d46afa60a3e4ed1b4252db3900c0f7d1.jp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03253" y="2462715"/>
            <a:ext cx="2961595" cy="19743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139021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15" descr="http://www.spolymer.pro/images/techno-underground.jpg"/>
          <p:cNvPicPr>
            <a:picLocks noChangeAspect="1" noChangeArrowheads="1"/>
          </p:cNvPicPr>
          <p:nvPr/>
        </p:nvPicPr>
        <p:blipFill>
          <a:blip r:embed="rId2"/>
          <a:srcRect l="6380" r="52862"/>
          <a:stretch>
            <a:fillRect/>
          </a:stretch>
        </p:blipFill>
        <p:spPr bwMode="auto">
          <a:xfrm>
            <a:off x="357158" y="3614738"/>
            <a:ext cx="1643074" cy="2900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Rectangle 10"/>
          <p:cNvSpPr>
            <a:spLocks noChangeArrowheads="1"/>
          </p:cNvSpPr>
          <p:nvPr/>
        </p:nvSpPr>
        <p:spPr bwMode="auto">
          <a:xfrm>
            <a:off x="-9525" y="0"/>
            <a:ext cx="9144000" cy="76200"/>
          </a:xfrm>
          <a:prstGeom prst="rect">
            <a:avLst/>
          </a:prstGeom>
          <a:solidFill>
            <a:srgbClr val="00B0F0"/>
          </a:solidFill>
          <a:ln>
            <a:noFill/>
          </a:ln>
          <a:effectLst/>
          <a:extLst/>
        </p:spPr>
        <p:txBody>
          <a:bodyPr/>
          <a:lstStyle>
            <a:lvl1pPr marL="342900" indent="-342900" algn="l"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algn="l"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algn="l"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algn="l"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algn="l"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defRPr/>
            </a:pPr>
            <a:endParaRPr lang="ru-RU" altLang="ru-RU" sz="1200" dirty="0" smtClean="0">
              <a:effectLst>
                <a:outerShdw blurRad="38100" dist="38100" dir="2700000" algn="tl">
                  <a:srgbClr val="FFFFFF"/>
                </a:outerShdw>
              </a:effectLst>
            </a:endParaRPr>
          </a:p>
        </p:txBody>
      </p:sp>
      <p:sp>
        <p:nvSpPr>
          <p:cNvPr id="17416" name="Rectangle 1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eaLnBrk="0" hangingPunct="0"/>
            <a:r>
              <a:rPr lang="ru-RU" altLang="ru-RU"/>
              <a:t/>
            </a:r>
            <a:br>
              <a:rPr lang="ru-RU" altLang="ru-RU"/>
            </a:br>
            <a:endParaRPr lang="ru-RU" altLang="ru-RU"/>
          </a:p>
        </p:txBody>
      </p:sp>
      <p:sp>
        <p:nvSpPr>
          <p:cNvPr id="17417" name="Rectangle 1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eaLnBrk="0" hangingPunct="0"/>
            <a:r>
              <a:rPr lang="ru-RU" altLang="ru-RU"/>
              <a:t/>
            </a:r>
            <a:br>
              <a:rPr lang="ru-RU" altLang="ru-RU"/>
            </a:br>
            <a:endParaRPr lang="ru-RU" altLang="ru-RU"/>
          </a:p>
        </p:txBody>
      </p:sp>
      <p:pic>
        <p:nvPicPr>
          <p:cNvPr id="17418" name="Picture 2" descr="http://www.spolymer.pro/images/slideshow_group3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" y="142852"/>
            <a:ext cx="9143999" cy="3656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Rectangle 10"/>
          <p:cNvSpPr>
            <a:spLocks noChangeArrowheads="1"/>
          </p:cNvSpPr>
          <p:nvPr/>
        </p:nvSpPr>
        <p:spPr bwMode="auto">
          <a:xfrm>
            <a:off x="1" y="6300990"/>
            <a:ext cx="9144000" cy="590550"/>
          </a:xfrm>
          <a:prstGeom prst="rect">
            <a:avLst/>
          </a:prstGeom>
          <a:gradFill flip="none" rotWithShape="1">
            <a:gsLst>
              <a:gs pos="0">
                <a:srgbClr val="00B0F0">
                  <a:tint val="66000"/>
                  <a:satMod val="160000"/>
                </a:srgbClr>
              </a:gs>
              <a:gs pos="50000">
                <a:srgbClr val="00B0F0">
                  <a:tint val="44500"/>
                  <a:satMod val="160000"/>
                </a:srgbClr>
              </a:gs>
              <a:gs pos="100000">
                <a:srgbClr val="00B0F0">
                  <a:tint val="23500"/>
                  <a:satMod val="160000"/>
                </a:srgbClr>
              </a:gs>
            </a:gsLst>
            <a:lin ang="13500000" scaled="1"/>
            <a:tileRect/>
          </a:gradFill>
          <a:ln>
            <a:noFill/>
          </a:ln>
          <a:effectLst/>
          <a:extLst/>
        </p:spPr>
        <p:txBody>
          <a:bodyPr/>
          <a:lstStyle>
            <a:lvl1pPr marL="342900" indent="-342900" algn="l"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algn="l"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algn="l"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algn="l"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algn="l"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defRPr/>
            </a:pPr>
            <a:endParaRPr lang="ru-RU" altLang="ru-RU" sz="1200" dirty="0" smtClean="0">
              <a:effectLst>
                <a:outerShdw blurRad="38100" dist="38100" dir="2700000" algn="tl">
                  <a:srgbClr val="FFFFFF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9106027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10"/>
          <p:cNvSpPr>
            <a:spLocks noChangeArrowheads="1"/>
          </p:cNvSpPr>
          <p:nvPr/>
        </p:nvSpPr>
        <p:spPr bwMode="auto">
          <a:xfrm>
            <a:off x="0" y="6267450"/>
            <a:ext cx="9144000" cy="590550"/>
          </a:xfrm>
          <a:prstGeom prst="rect">
            <a:avLst/>
          </a:prstGeom>
          <a:gradFill flip="none" rotWithShape="1">
            <a:gsLst>
              <a:gs pos="0">
                <a:srgbClr val="00B0F0">
                  <a:tint val="66000"/>
                  <a:satMod val="160000"/>
                </a:srgbClr>
              </a:gs>
              <a:gs pos="50000">
                <a:srgbClr val="00B0F0">
                  <a:tint val="44500"/>
                  <a:satMod val="160000"/>
                </a:srgbClr>
              </a:gs>
              <a:gs pos="100000">
                <a:srgbClr val="00B0F0">
                  <a:tint val="23500"/>
                  <a:satMod val="160000"/>
                </a:srgbClr>
              </a:gs>
            </a:gsLst>
            <a:lin ang="13500000" scaled="1"/>
            <a:tileRect/>
          </a:gradFill>
          <a:ln>
            <a:noFill/>
          </a:ln>
          <a:effectLst/>
          <a:extLst/>
        </p:spPr>
        <p:txBody>
          <a:bodyPr/>
          <a:lstStyle>
            <a:lvl1pPr marL="342900" indent="-342900" algn="l"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algn="l"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algn="l"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algn="l"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algn="l"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defRPr/>
            </a:pPr>
            <a:endParaRPr lang="ru-RU" altLang="ru-RU" sz="1200" dirty="0" smtClean="0">
              <a:effectLst>
                <a:outerShdw blurRad="38100" dist="38100" dir="2700000" algn="tl">
                  <a:srgbClr val="FFFFFF"/>
                </a:outerShdw>
              </a:effectLst>
            </a:endParaRPr>
          </a:p>
        </p:txBody>
      </p:sp>
      <p:sp>
        <p:nvSpPr>
          <p:cNvPr id="8" name="Rectangle 10"/>
          <p:cNvSpPr>
            <a:spLocks noChangeArrowheads="1"/>
          </p:cNvSpPr>
          <p:nvPr/>
        </p:nvSpPr>
        <p:spPr bwMode="auto">
          <a:xfrm>
            <a:off x="-9525" y="0"/>
            <a:ext cx="9144000" cy="76200"/>
          </a:xfrm>
          <a:prstGeom prst="rect">
            <a:avLst/>
          </a:prstGeom>
          <a:solidFill>
            <a:srgbClr val="00B0F0">
              <a:alpha val="41000"/>
            </a:srgbClr>
          </a:solidFill>
          <a:ln>
            <a:noFill/>
          </a:ln>
          <a:effectLst/>
          <a:extLst/>
        </p:spPr>
        <p:txBody>
          <a:bodyPr/>
          <a:lstStyle>
            <a:lvl1pPr marL="342900" indent="-342900" algn="l"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algn="l"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algn="l"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algn="l"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algn="l"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defRPr/>
            </a:pPr>
            <a:endParaRPr lang="ru-RU" altLang="ru-RU" sz="1200" dirty="0" smtClean="0">
              <a:effectLst>
                <a:outerShdw blurRad="38100" dist="38100" dir="2700000" algn="tl">
                  <a:srgbClr val="FFFFFF"/>
                </a:outerShdw>
              </a:effectLst>
            </a:endParaRPr>
          </a:p>
        </p:txBody>
      </p:sp>
      <p:pic>
        <p:nvPicPr>
          <p:cNvPr id="18437" name="Picture 27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9213" y="6305550"/>
            <a:ext cx="846137" cy="5238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</p:pic>
      <p:sp>
        <p:nvSpPr>
          <p:cNvPr id="18438" name="Прямоугольник 1"/>
          <p:cNvSpPr>
            <a:spLocks noChangeArrowheads="1"/>
          </p:cNvSpPr>
          <p:nvPr/>
        </p:nvSpPr>
        <p:spPr bwMode="auto">
          <a:xfrm>
            <a:off x="142844" y="142852"/>
            <a:ext cx="6149975" cy="339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/>
            <a:r>
              <a:rPr lang="ru-RU" altLang="ru-RU" sz="1600" b="1" dirty="0" smtClean="0"/>
              <a:t>Система наружного защитного покрытия Карбофлекс</a:t>
            </a:r>
            <a:r>
              <a:rPr lang="ru-RU" altLang="ru-RU" sz="1600" b="1" baseline="30000" dirty="0"/>
              <a:t>®</a:t>
            </a:r>
            <a:endParaRPr lang="ru-RU" altLang="ru-RU" sz="1600" b="1" dirty="0"/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11138685"/>
              </p:ext>
            </p:extLst>
          </p:nvPr>
        </p:nvGraphicFramePr>
        <p:xfrm>
          <a:off x="323528" y="1124744"/>
          <a:ext cx="5472608" cy="2884349"/>
        </p:xfrm>
        <a:graphic>
          <a:graphicData uri="http://schemas.openxmlformats.org/drawingml/2006/table">
            <a:tbl>
              <a:tblPr>
                <a:tableStyleId>{BC89EF96-8CEA-46FF-86C4-4CE0E7609802}</a:tableStyleId>
              </a:tblPr>
              <a:tblGrid>
                <a:gridCol w="1513782"/>
                <a:gridCol w="3958826"/>
              </a:tblGrid>
              <a:tr h="2884349"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b="1" u="none" strike="noStrike" dirty="0" smtClean="0">
                          <a:effectLst/>
                        </a:rPr>
                        <a:t>Карбофлекс</a:t>
                      </a:r>
                      <a:r>
                        <a:rPr lang="ru-RU" sz="1200" u="none" strike="noStrike" dirty="0">
                          <a:effectLst/>
                        </a:rPr>
                        <a:t>,</a:t>
                      </a:r>
                      <a:br>
                        <a:rPr lang="ru-RU" sz="1200" u="none" strike="noStrike" dirty="0">
                          <a:effectLst/>
                        </a:rPr>
                      </a:br>
                      <a:r>
                        <a:rPr lang="ru-RU" sz="1050" u="none" strike="noStrike" dirty="0">
                          <a:effectLst/>
                        </a:rPr>
                        <a:t>ТУ 2312-018-81433175-2013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573" marR="8573" marT="8573" marB="0"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u="none" strike="noStrike" dirty="0" smtClean="0">
                          <a:effectLst/>
                        </a:rPr>
                        <a:t>Защита от коррозии подземных объектов магистральных газопроводов:  линейной части, технологического оборудования, трубопроводной арматуры и соединительных деталей с температурой эксплуатации от минус 75 до плюс 60°С (с возможностью кратковременной эксплуатации до плюс  80°С)</a:t>
                      </a:r>
                    </a:p>
                    <a:p>
                      <a:pPr algn="l" fontAlgn="ctr"/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573" marR="8573" marT="8573" marB="0" anchor="ctr"/>
                </a:tc>
              </a:tr>
            </a:tbl>
          </a:graphicData>
        </a:graphic>
      </p:graphicFrame>
      <p:pic>
        <p:nvPicPr>
          <p:cNvPr id="18449" name="Picture 3" descr="C:\Users\AdobeUserSP\Desktop\Безымянный2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328528" y="1844823"/>
            <a:ext cx="2624158" cy="1989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10" name="Таблица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8275470"/>
              </p:ext>
            </p:extLst>
          </p:nvPr>
        </p:nvGraphicFramePr>
        <p:xfrm>
          <a:off x="178562" y="4509120"/>
          <a:ext cx="8786876" cy="1143404"/>
        </p:xfrm>
        <a:graphic>
          <a:graphicData uri="http://schemas.openxmlformats.org/drawingml/2006/table">
            <a:tbl>
              <a:tblPr>
                <a:tableStyleId>{BC89EF96-8CEA-46FF-86C4-4CE0E7609802}</a:tableStyleId>
              </a:tblPr>
              <a:tblGrid>
                <a:gridCol w="1453119"/>
                <a:gridCol w="1028273"/>
                <a:gridCol w="964367"/>
                <a:gridCol w="1383681"/>
                <a:gridCol w="1264624"/>
                <a:gridCol w="1530910"/>
                <a:gridCol w="1161902"/>
              </a:tblGrid>
              <a:tr h="735968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1" u="none" strike="noStrike" dirty="0">
                          <a:effectLst/>
                        </a:rPr>
                        <a:t>Наименование системы защитных покрытий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1" u="none" strike="noStrike" dirty="0">
                          <a:effectLst/>
                        </a:rPr>
                        <a:t>Толщина системы, </a:t>
                      </a:r>
                      <a:r>
                        <a:rPr lang="ru-RU" sz="1000" b="1" u="none" strike="noStrike" dirty="0" smtClean="0">
                          <a:effectLst/>
                        </a:rPr>
                        <a:t>мм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1" u="none" strike="noStrike" dirty="0">
                          <a:effectLst/>
                        </a:rPr>
                        <a:t>Срок службы</a:t>
                      </a:r>
                      <a:r>
                        <a:rPr lang="ru-RU" sz="1000" b="1" u="none" strike="noStrike" dirty="0" smtClean="0">
                          <a:effectLst/>
                        </a:rPr>
                        <a:t>,</a:t>
                      </a:r>
                    </a:p>
                    <a:p>
                      <a:pPr algn="ctr" fontAlgn="ctr"/>
                      <a:r>
                        <a:rPr lang="ru-RU" sz="1000" b="1" u="none" strike="noStrike" dirty="0" smtClean="0">
                          <a:effectLst/>
                        </a:rPr>
                        <a:t>лет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1" u="none" strike="noStrike" dirty="0">
                          <a:effectLst/>
                        </a:rPr>
                        <a:t>Условия эксплуатации, макроклиматический район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1" u="none" strike="noStrike" dirty="0">
                          <a:effectLst/>
                        </a:rPr>
                        <a:t>Номер в Реестре</a:t>
                      </a:r>
                      <a:br>
                        <a:rPr lang="ru-RU" sz="1000" b="1" u="none" strike="noStrike" dirty="0">
                          <a:effectLst/>
                        </a:rPr>
                      </a:br>
                      <a:r>
                        <a:rPr lang="ru-RU" sz="1000" b="1" u="none" strike="noStrike" dirty="0">
                          <a:effectLst/>
                        </a:rPr>
                        <a:t>ПАО "Газпром"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1" u="none" strike="noStrike">
                          <a:effectLst/>
                        </a:rPr>
                        <a:t>Номер в Реестре ОВП</a:t>
                      </a:r>
                      <a:br>
                        <a:rPr lang="ru-RU" sz="1000" b="1" u="none" strike="noStrike">
                          <a:effectLst/>
                        </a:rPr>
                      </a:br>
                      <a:r>
                        <a:rPr lang="ru-RU" sz="1000" b="1" u="none" strike="noStrike">
                          <a:effectLst/>
                        </a:rPr>
                        <a:t>ОАО "АК "Транснефть"</a:t>
                      </a:r>
                      <a:endParaRPr lang="ru-RU" sz="1000" b="1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1" u="none" strike="noStrike" dirty="0">
                          <a:effectLst/>
                        </a:rPr>
                        <a:t>Теоретический расход, кг/м</a:t>
                      </a:r>
                      <a:r>
                        <a:rPr lang="ru-RU" sz="1000" b="1" u="none" strike="noStrike" baseline="30000" dirty="0">
                          <a:effectLst/>
                        </a:rPr>
                        <a:t>2</a:t>
                      </a:r>
                      <a:endParaRPr lang="ru-RU" sz="1000" b="1" i="0" u="none" strike="noStrike" baseline="30000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0" marR="0" marT="0" marB="0" anchor="ctr"/>
                </a:tc>
              </a:tr>
              <a:tr h="407436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</a:rPr>
                        <a:t>Карбофлекс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 smtClean="0">
                          <a:effectLst/>
                        </a:rPr>
                        <a:t>2,0 - 4,0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</a:rPr>
                        <a:t>Не менее 30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 smtClean="0">
                          <a:effectLst/>
                        </a:rPr>
                        <a:t>от минус 75 до плюс 60°С (до плюс  80°С)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 smtClean="0">
                          <a:effectLst/>
                        </a:rPr>
                        <a:t>8</a:t>
                      </a:r>
                      <a:r>
                        <a:rPr lang="ru-RU" sz="1000" u="none" strike="noStrike" dirty="0">
                          <a:effectLst/>
                        </a:rPr>
                        <a:t> 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 smtClean="0">
                          <a:effectLst/>
                        </a:rPr>
                        <a:t>60110-1437-1533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 smtClean="0">
                          <a:effectLst/>
                        </a:rPr>
                        <a:t>2,13-4,26 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0" marR="0" marT="0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322439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Line 5"/>
          <p:cNvSpPr>
            <a:spLocks noChangeShapeType="1"/>
          </p:cNvSpPr>
          <p:nvPr/>
        </p:nvSpPr>
        <p:spPr bwMode="auto">
          <a:xfrm>
            <a:off x="7451725" y="6165850"/>
            <a:ext cx="0" cy="692150"/>
          </a:xfrm>
          <a:prstGeom prst="line">
            <a:avLst/>
          </a:prstGeom>
          <a:noFill/>
          <a:ln w="57150">
            <a:solidFill>
              <a:srgbClr val="FFFF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25613" name="Rectangle 11"/>
          <p:cNvSpPr>
            <a:spLocks noChangeArrowheads="1"/>
          </p:cNvSpPr>
          <p:nvPr/>
        </p:nvSpPr>
        <p:spPr bwMode="auto">
          <a:xfrm>
            <a:off x="-9525" y="89497"/>
            <a:ext cx="2487514" cy="5262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 algn="l" eaLnBrk="0" hangingPunct="0"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algn="l" eaLnBrk="0" hangingPunct="0"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algn="l" eaLnBrk="0" hangingPunct="0"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algn="l" eaLnBrk="0" hangingPunct="0"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algn="l" eaLnBrk="0" hangingPunct="0"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1800" b="1" dirty="0" smtClean="0"/>
              <a:t>Преимущества</a:t>
            </a:r>
            <a:endParaRPr lang="ru-RU" altLang="ru-RU" sz="1800" b="1" dirty="0"/>
          </a:p>
        </p:txBody>
      </p:sp>
      <p:sp>
        <p:nvSpPr>
          <p:cNvPr id="15" name="Rectangle 10"/>
          <p:cNvSpPr>
            <a:spLocks noChangeArrowheads="1"/>
          </p:cNvSpPr>
          <p:nvPr/>
        </p:nvSpPr>
        <p:spPr bwMode="auto">
          <a:xfrm>
            <a:off x="0" y="6267450"/>
            <a:ext cx="9144000" cy="590550"/>
          </a:xfrm>
          <a:prstGeom prst="rect">
            <a:avLst/>
          </a:prstGeom>
          <a:gradFill flip="none" rotWithShape="1">
            <a:gsLst>
              <a:gs pos="0">
                <a:srgbClr val="00B0F0">
                  <a:tint val="66000"/>
                  <a:satMod val="160000"/>
                </a:srgbClr>
              </a:gs>
              <a:gs pos="50000">
                <a:srgbClr val="00B0F0">
                  <a:tint val="44500"/>
                  <a:satMod val="160000"/>
                </a:srgbClr>
              </a:gs>
              <a:gs pos="100000">
                <a:srgbClr val="00B0F0">
                  <a:tint val="23500"/>
                  <a:satMod val="160000"/>
                </a:srgbClr>
              </a:gs>
            </a:gsLst>
            <a:lin ang="13500000" scaled="1"/>
            <a:tileRect/>
          </a:gradFill>
          <a:ln>
            <a:noFill/>
          </a:ln>
          <a:effectLst/>
          <a:extLst/>
        </p:spPr>
        <p:txBody>
          <a:bodyPr/>
          <a:lstStyle>
            <a:lvl1pPr marL="342900" indent="-342900" algn="l"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algn="l"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algn="l"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algn="l"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algn="l"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defRPr/>
            </a:pPr>
            <a:endParaRPr lang="ru-RU" altLang="ru-RU" sz="1200" dirty="0" smtClean="0">
              <a:effectLst>
                <a:outerShdw blurRad="38100" dist="38100" dir="2700000" algn="tl">
                  <a:srgbClr val="FFFFFF"/>
                </a:outerShdw>
              </a:effectLst>
            </a:endParaRPr>
          </a:p>
        </p:txBody>
      </p:sp>
      <p:pic>
        <p:nvPicPr>
          <p:cNvPr id="16" name="Picture 26" descr="Новости отрасли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243888" y="6338888"/>
            <a:ext cx="838200" cy="490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" name="Picture 27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9213" y="6305550"/>
            <a:ext cx="846137" cy="5238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</p:pic>
      <p:sp>
        <p:nvSpPr>
          <p:cNvPr id="14" name="Rectangle 10"/>
          <p:cNvSpPr>
            <a:spLocks noChangeArrowheads="1"/>
          </p:cNvSpPr>
          <p:nvPr/>
        </p:nvSpPr>
        <p:spPr bwMode="auto">
          <a:xfrm>
            <a:off x="-9525" y="0"/>
            <a:ext cx="9144000" cy="76200"/>
          </a:xfrm>
          <a:prstGeom prst="rect">
            <a:avLst/>
          </a:prstGeom>
          <a:solidFill>
            <a:srgbClr val="00B0F0">
              <a:alpha val="41000"/>
            </a:srgbClr>
          </a:solidFill>
          <a:ln>
            <a:noFill/>
          </a:ln>
          <a:effectLst/>
          <a:extLst/>
        </p:spPr>
        <p:txBody>
          <a:bodyPr/>
          <a:lstStyle>
            <a:lvl1pPr marL="342900" indent="-342900" algn="l"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algn="l"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algn="l"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algn="l"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algn="l"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defRPr/>
            </a:pPr>
            <a:endParaRPr lang="ru-RU" altLang="ru-RU" sz="1200" dirty="0" smtClean="0">
              <a:effectLst>
                <a:outerShdw blurRad="38100" dist="38100" dir="2700000" algn="tl">
                  <a:srgbClr val="FFFFFF"/>
                </a:outerShdw>
              </a:effectLst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74489" y="607405"/>
            <a:ext cx="9007599" cy="53122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600" dirty="0"/>
              <a:t>Основными преимуществами защитного покрытия Карбофлекс при капитальном ремонте линейной части магистральных газопроводов ПАО «Газпром» в трассовых и базовых условиях являются</a:t>
            </a:r>
            <a:r>
              <a:rPr lang="ru-RU" sz="1600" dirty="0" smtClean="0"/>
              <a:t>:</a:t>
            </a:r>
          </a:p>
          <a:p>
            <a:pPr algn="just"/>
            <a:endParaRPr lang="ru-RU" sz="1600" dirty="0"/>
          </a:p>
          <a:p>
            <a:pPr algn="just"/>
            <a:r>
              <a:rPr lang="ru-RU" sz="1600" b="1" dirty="0" smtClean="0"/>
              <a:t>1</a:t>
            </a:r>
            <a:r>
              <a:rPr lang="ru-RU" sz="1600" dirty="0" smtClean="0"/>
              <a:t>. </a:t>
            </a:r>
            <a:r>
              <a:rPr lang="ru-RU" sz="1600" u="sng" dirty="0" smtClean="0"/>
              <a:t>Базовая </a:t>
            </a:r>
            <a:r>
              <a:rPr lang="ru-RU" sz="1600" u="sng" dirty="0"/>
              <a:t>технологичность</a:t>
            </a:r>
            <a:r>
              <a:rPr lang="ru-RU" sz="1600" dirty="0"/>
              <a:t>: нанесение за одну операцию (без грунтовки) и мгновенное отверждение покрытия (менее 30 сек.), что позволит обеспечить высокую скорость конвейерной изоляции труб, низкие расходные характеристики; </a:t>
            </a:r>
          </a:p>
          <a:p>
            <a:pPr algn="just"/>
            <a:r>
              <a:rPr lang="ru-RU" sz="1600" b="1" dirty="0" smtClean="0"/>
              <a:t>2</a:t>
            </a:r>
            <a:r>
              <a:rPr lang="ru-RU" sz="1600" dirty="0" smtClean="0"/>
              <a:t>. </a:t>
            </a:r>
            <a:r>
              <a:rPr lang="ru-RU" sz="1600" u="sng" dirty="0" smtClean="0"/>
              <a:t>Трассовая </a:t>
            </a:r>
            <a:r>
              <a:rPr lang="ru-RU" sz="1600" u="sng" dirty="0"/>
              <a:t>технологичность</a:t>
            </a:r>
            <a:r>
              <a:rPr lang="ru-RU" sz="1600" dirty="0"/>
              <a:t>: возможность нанесения дополнительного слоя изоляции через любой промежуток времени, в том числе при изоляции сварных стыков, труб с нанесенным изоляционным покрытием, что позволит обеспечить целостность изоляции газопроводов;</a:t>
            </a:r>
          </a:p>
          <a:p>
            <a:pPr algn="just"/>
            <a:r>
              <a:rPr lang="ru-RU" sz="1600" b="1" dirty="0" smtClean="0"/>
              <a:t>3. </a:t>
            </a:r>
            <a:r>
              <a:rPr lang="ru-RU" sz="1600" u="sng" dirty="0" smtClean="0"/>
              <a:t>Высокие </a:t>
            </a:r>
            <a:r>
              <a:rPr lang="ru-RU" sz="1600" u="sng" dirty="0"/>
              <a:t>эксплуатационные характеристики</a:t>
            </a:r>
            <a:r>
              <a:rPr lang="ru-RU" sz="1600" dirty="0"/>
              <a:t>: превосходная адгезия, высокая ударная прочность, в том числе и при низкой температуре (минус 75 </a:t>
            </a:r>
            <a:r>
              <a:rPr lang="ru-RU" sz="1600" dirty="0" err="1"/>
              <a:t>гр.С</a:t>
            </a:r>
            <a:r>
              <a:rPr lang="ru-RU" sz="1600" dirty="0"/>
              <a:t>), что позволит обеспечить </a:t>
            </a:r>
            <a:r>
              <a:rPr lang="ru-RU" sz="1600" dirty="0" smtClean="0"/>
              <a:t>ускоренную отгрузку </a:t>
            </a:r>
            <a:r>
              <a:rPr lang="ru-RU" sz="1600" dirty="0"/>
              <a:t>изолированных </a:t>
            </a:r>
            <a:r>
              <a:rPr lang="ru-RU" sz="1600" dirty="0" smtClean="0"/>
              <a:t>изделий, </a:t>
            </a:r>
            <a:r>
              <a:rPr lang="ru-RU" sz="1600" dirty="0"/>
              <a:t>без  повреждений изоляционного слоя, сочетание механической прочности и эластичности в широком диапазоне температур ;</a:t>
            </a:r>
          </a:p>
          <a:p>
            <a:pPr algn="just"/>
            <a:r>
              <a:rPr lang="ru-RU" sz="1600" b="1" dirty="0" smtClean="0"/>
              <a:t>4. </a:t>
            </a:r>
            <a:r>
              <a:rPr lang="ru-RU" sz="1600" u="sng" dirty="0" err="1" smtClean="0"/>
              <a:t>Экологичность</a:t>
            </a:r>
            <a:r>
              <a:rPr lang="ru-RU" sz="1600" dirty="0"/>
              <a:t>: не содержит растворителей и не содержит химических веществ, оказывающих канцерогенное и токсическое действие на организм человека.</a:t>
            </a:r>
          </a:p>
          <a:p>
            <a:pPr algn="just"/>
            <a:r>
              <a:rPr lang="ru-RU" sz="1600" dirty="0" smtClean="0"/>
              <a:t>	Кроме </a:t>
            </a:r>
            <a:r>
              <a:rPr lang="ru-RU" sz="1600" dirty="0"/>
              <a:t>того, необходимо отметить, что защитное покрытие Карбофлекс является продуктом российского производства, успешно применяемый на объектах нефтегазового комплекса более 10 лет. </a:t>
            </a:r>
          </a:p>
        </p:txBody>
      </p:sp>
    </p:spTree>
    <p:extLst>
      <p:ext uri="{BB962C8B-B14F-4D97-AF65-F5344CB8AC3E}">
        <p14:creationId xmlns:p14="http://schemas.microsoft.com/office/powerpoint/2010/main" val="40199067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10"/>
          <p:cNvSpPr>
            <a:spLocks noChangeArrowheads="1"/>
          </p:cNvSpPr>
          <p:nvPr/>
        </p:nvSpPr>
        <p:spPr bwMode="auto">
          <a:xfrm>
            <a:off x="0" y="6267450"/>
            <a:ext cx="9144000" cy="590550"/>
          </a:xfrm>
          <a:prstGeom prst="rect">
            <a:avLst/>
          </a:prstGeom>
          <a:gradFill flip="none" rotWithShape="1">
            <a:gsLst>
              <a:gs pos="0">
                <a:srgbClr val="00B0F0">
                  <a:tint val="66000"/>
                  <a:satMod val="160000"/>
                </a:srgbClr>
              </a:gs>
              <a:gs pos="50000">
                <a:srgbClr val="00B0F0">
                  <a:tint val="44500"/>
                  <a:satMod val="160000"/>
                </a:srgbClr>
              </a:gs>
              <a:gs pos="100000">
                <a:srgbClr val="00B0F0">
                  <a:tint val="23500"/>
                  <a:satMod val="160000"/>
                </a:srgbClr>
              </a:gs>
            </a:gsLst>
            <a:lin ang="13500000" scaled="1"/>
            <a:tileRect/>
          </a:gradFill>
          <a:ln>
            <a:noFill/>
          </a:ln>
          <a:effectLst/>
          <a:extLst/>
        </p:spPr>
        <p:txBody>
          <a:bodyPr/>
          <a:lstStyle>
            <a:lvl1pPr marL="342900" indent="-342900" algn="l"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algn="l"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algn="l"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algn="l"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algn="l"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defRPr/>
            </a:pPr>
            <a:endParaRPr lang="ru-RU" altLang="ru-RU" sz="1600" dirty="0" smtClean="0">
              <a:effectLst>
                <a:outerShdw blurRad="38100" dist="38100" dir="2700000" algn="tl">
                  <a:srgbClr val="FFFFFF"/>
                </a:outerShdw>
              </a:effectLst>
            </a:endParaRPr>
          </a:p>
        </p:txBody>
      </p:sp>
      <p:sp>
        <p:nvSpPr>
          <p:cNvPr id="8" name="Rectangle 10"/>
          <p:cNvSpPr>
            <a:spLocks noChangeArrowheads="1"/>
          </p:cNvSpPr>
          <p:nvPr/>
        </p:nvSpPr>
        <p:spPr bwMode="auto">
          <a:xfrm>
            <a:off x="-9525" y="0"/>
            <a:ext cx="9144000" cy="76200"/>
          </a:xfrm>
          <a:prstGeom prst="rect">
            <a:avLst/>
          </a:prstGeom>
          <a:solidFill>
            <a:srgbClr val="00B0F0">
              <a:alpha val="41000"/>
            </a:srgbClr>
          </a:solidFill>
          <a:ln>
            <a:noFill/>
          </a:ln>
          <a:effectLst/>
          <a:extLst/>
        </p:spPr>
        <p:txBody>
          <a:bodyPr/>
          <a:lstStyle>
            <a:lvl1pPr marL="342900" indent="-342900" algn="l"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algn="l"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algn="l"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algn="l"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algn="l"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defRPr/>
            </a:pPr>
            <a:endParaRPr lang="ru-RU" altLang="ru-RU" sz="1600" dirty="0" smtClean="0">
              <a:effectLst>
                <a:outerShdw blurRad="38100" dist="38100" dir="2700000" algn="tl">
                  <a:srgbClr val="FFFFFF"/>
                </a:outerShdw>
              </a:effectLst>
            </a:endParaRPr>
          </a:p>
        </p:txBody>
      </p:sp>
      <p:pic>
        <p:nvPicPr>
          <p:cNvPr id="3077" name="Picture 27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9213" y="6305550"/>
            <a:ext cx="846137" cy="5238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</p:pic>
      <p:sp>
        <p:nvSpPr>
          <p:cNvPr id="3078" name="Text Box 22"/>
          <p:cNvSpPr txBox="1">
            <a:spLocks noChangeArrowheads="1"/>
          </p:cNvSpPr>
          <p:nvPr/>
        </p:nvSpPr>
        <p:spPr bwMode="auto">
          <a:xfrm>
            <a:off x="69850" y="798513"/>
            <a:ext cx="8858250" cy="354012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indent="266700" algn="just">
              <a:spcBef>
                <a:spcPct val="30000"/>
              </a:spcBef>
              <a:buFontTx/>
              <a:buChar char="•"/>
            </a:pPr>
            <a:r>
              <a:rPr lang="ru-RU" altLang="ru-RU" sz="1600" dirty="0" smtClean="0"/>
              <a:t>Разработку стандартов  топливно-энергетического комплекса</a:t>
            </a:r>
          </a:p>
          <a:p>
            <a:pPr indent="266700" algn="just">
              <a:spcBef>
                <a:spcPct val="30000"/>
              </a:spcBef>
              <a:buFontTx/>
              <a:buChar char="•"/>
            </a:pPr>
            <a:endParaRPr lang="ru-RU" altLang="ru-RU" sz="1600" dirty="0" smtClean="0"/>
          </a:p>
          <a:p>
            <a:pPr indent="266700" algn="just">
              <a:spcBef>
                <a:spcPct val="30000"/>
              </a:spcBef>
              <a:buFontTx/>
              <a:buChar char="•"/>
            </a:pPr>
            <a:r>
              <a:rPr lang="ru-RU" altLang="ru-RU" sz="1600" dirty="0" smtClean="0"/>
              <a:t>Разработку материалов и технологий для защиты от коррозии</a:t>
            </a:r>
          </a:p>
          <a:p>
            <a:pPr indent="266700" algn="just">
              <a:spcBef>
                <a:spcPct val="30000"/>
              </a:spcBef>
              <a:buFontTx/>
              <a:buChar char="•"/>
            </a:pPr>
            <a:endParaRPr lang="ru-RU" altLang="ru-RU" sz="1600" dirty="0" smtClean="0"/>
          </a:p>
          <a:p>
            <a:pPr indent="266700" algn="just">
              <a:spcBef>
                <a:spcPct val="30000"/>
              </a:spcBef>
              <a:buFontTx/>
              <a:buChar char="•"/>
            </a:pPr>
            <a:r>
              <a:rPr lang="ru-RU" altLang="ru-RU" sz="1600" dirty="0" smtClean="0"/>
              <a:t>Производство материалов и систем защитных покрытий </a:t>
            </a:r>
          </a:p>
          <a:p>
            <a:pPr indent="266700" algn="just">
              <a:spcBef>
                <a:spcPct val="30000"/>
              </a:spcBef>
              <a:buFontTx/>
              <a:buChar char="•"/>
            </a:pPr>
            <a:endParaRPr lang="ru-RU" altLang="ru-RU" sz="1600" dirty="0" smtClean="0"/>
          </a:p>
          <a:p>
            <a:pPr indent="266700" algn="just">
              <a:spcBef>
                <a:spcPct val="30000"/>
              </a:spcBef>
              <a:buFontTx/>
              <a:buChar char="•"/>
            </a:pPr>
            <a:r>
              <a:rPr lang="ru-RU" altLang="ru-RU" sz="1600" dirty="0" smtClean="0"/>
              <a:t>Оказание услуг по внедрению технологии защиты от коррозии</a:t>
            </a:r>
          </a:p>
          <a:p>
            <a:pPr indent="266700" algn="just">
              <a:spcBef>
                <a:spcPct val="30000"/>
              </a:spcBef>
              <a:buFontTx/>
              <a:buChar char="•"/>
            </a:pPr>
            <a:endParaRPr lang="ru-RU" altLang="ru-RU" sz="1600" dirty="0" smtClean="0"/>
          </a:p>
          <a:p>
            <a:pPr indent="266700" algn="just">
              <a:spcBef>
                <a:spcPct val="30000"/>
              </a:spcBef>
              <a:buFontTx/>
              <a:buChar char="•"/>
            </a:pPr>
            <a:r>
              <a:rPr lang="ru-RU" altLang="ru-RU" sz="1600" dirty="0" smtClean="0"/>
              <a:t>Обучение специалистов топливно-энергетического комплекса</a:t>
            </a:r>
          </a:p>
          <a:p>
            <a:pPr indent="266700" algn="just">
              <a:spcBef>
                <a:spcPct val="30000"/>
              </a:spcBef>
              <a:buFontTx/>
              <a:buChar char="•"/>
            </a:pPr>
            <a:endParaRPr lang="ru-RU" altLang="ru-RU" sz="1600" dirty="0" smtClean="0"/>
          </a:p>
          <a:p>
            <a:pPr indent="266700" algn="just">
              <a:spcBef>
                <a:spcPct val="30000"/>
              </a:spcBef>
              <a:buFontTx/>
              <a:buChar char="•"/>
            </a:pPr>
            <a:r>
              <a:rPr lang="ru-RU" altLang="ru-RU" sz="1600" dirty="0" smtClean="0"/>
              <a:t>Производство работ по антикоррозионной защите</a:t>
            </a:r>
            <a:endParaRPr lang="ru-RU" altLang="ru-RU" sz="1600" dirty="0"/>
          </a:p>
        </p:txBody>
      </p:sp>
      <p:sp>
        <p:nvSpPr>
          <p:cNvPr id="3079" name="Прямоугольник 2"/>
          <p:cNvSpPr>
            <a:spLocks noChangeArrowheads="1"/>
          </p:cNvSpPr>
          <p:nvPr/>
        </p:nvSpPr>
        <p:spPr bwMode="auto">
          <a:xfrm>
            <a:off x="58738" y="122238"/>
            <a:ext cx="9023350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>
              <a:spcBef>
                <a:spcPct val="30000"/>
              </a:spcBef>
            </a:pPr>
            <a:r>
              <a:rPr lang="ru-RU" altLang="ru-RU" sz="1600"/>
              <a:t>Компания НПО «СпецПолимер» </a:t>
            </a:r>
            <a:r>
              <a:rPr lang="ru-RU" altLang="ru-RU" sz="1600">
                <a:cs typeface="Arial" charset="0"/>
              </a:rPr>
              <a:t>―</a:t>
            </a:r>
            <a:r>
              <a:rPr lang="ru-RU" altLang="ru-RU" sz="1600"/>
              <a:t> надежный партнер на рынке противокоррозионной защиты, оказывающий комплекс услуг, включающий в себя:</a:t>
            </a:r>
          </a:p>
        </p:txBody>
      </p:sp>
      <p:grpSp>
        <p:nvGrpSpPr>
          <p:cNvPr id="3080" name="Группа 1"/>
          <p:cNvGrpSpPr>
            <a:grpSpLocks/>
          </p:cNvGrpSpPr>
          <p:nvPr/>
        </p:nvGrpSpPr>
        <p:grpSpPr bwMode="auto">
          <a:xfrm>
            <a:off x="69267" y="4351984"/>
            <a:ext cx="9026681" cy="1804340"/>
            <a:chOff x="69399" y="4352733"/>
            <a:chExt cx="9026893" cy="1804268"/>
          </a:xfrm>
        </p:grpSpPr>
        <p:sp>
          <p:nvSpPr>
            <p:cNvPr id="3081" name="Прямоугольник 29"/>
            <p:cNvSpPr>
              <a:spLocks noChangeArrowheads="1"/>
            </p:cNvSpPr>
            <p:nvPr/>
          </p:nvSpPr>
          <p:spPr bwMode="auto">
            <a:xfrm>
              <a:off x="71538" y="5001358"/>
              <a:ext cx="1440034" cy="719971"/>
            </a:xfrm>
            <a:prstGeom prst="rect">
              <a:avLst/>
            </a:prstGeom>
            <a:gradFill rotWithShape="1">
              <a:gsLst>
                <a:gs pos="0">
                  <a:srgbClr val="006A96"/>
                </a:gs>
                <a:gs pos="50000">
                  <a:srgbClr val="009AD9"/>
                </a:gs>
                <a:gs pos="100000">
                  <a:srgbClr val="00B8FF"/>
                </a:gs>
              </a:gsLst>
              <a:lin ang="13500000" scaled="1"/>
            </a:gradFill>
            <a:ln w="9525">
              <a:noFill/>
              <a:miter lim="800000"/>
              <a:headEnd/>
              <a:tailEnd/>
            </a:ln>
          </p:spPr>
          <p:txBody>
            <a:bodyPr anchor="ctr"/>
            <a:lstStyle/>
            <a:p>
              <a:pPr>
                <a:spcBef>
                  <a:spcPct val="0"/>
                </a:spcBef>
              </a:pPr>
              <a:r>
                <a:rPr lang="ru-RU" altLang="ru-RU" sz="1400" dirty="0">
                  <a:solidFill>
                    <a:srgbClr val="FFFFFF"/>
                  </a:solidFill>
                </a:rPr>
                <a:t>Разработка</a:t>
              </a:r>
            </a:p>
            <a:p>
              <a:pPr>
                <a:spcBef>
                  <a:spcPct val="0"/>
                </a:spcBef>
              </a:pPr>
              <a:r>
                <a:rPr lang="ru-RU" altLang="ru-RU" sz="1400" dirty="0">
                  <a:solidFill>
                    <a:srgbClr val="FFFFFF"/>
                  </a:solidFill>
                </a:rPr>
                <a:t>отраслевых</a:t>
              </a:r>
            </a:p>
            <a:p>
              <a:pPr>
                <a:spcBef>
                  <a:spcPct val="0"/>
                </a:spcBef>
              </a:pPr>
              <a:r>
                <a:rPr lang="ru-RU" altLang="ru-RU" sz="1400" dirty="0">
                  <a:solidFill>
                    <a:srgbClr val="FFFFFF"/>
                  </a:solidFill>
                </a:rPr>
                <a:t>стандартов</a:t>
              </a:r>
            </a:p>
          </p:txBody>
        </p:sp>
        <p:sp>
          <p:nvSpPr>
            <p:cNvPr id="3082" name="Прямоугольник 29"/>
            <p:cNvSpPr>
              <a:spLocks noChangeArrowheads="1"/>
            </p:cNvSpPr>
            <p:nvPr/>
          </p:nvSpPr>
          <p:spPr bwMode="auto">
            <a:xfrm>
              <a:off x="1584168" y="5001359"/>
              <a:ext cx="1440034" cy="719971"/>
            </a:xfrm>
            <a:prstGeom prst="rect">
              <a:avLst/>
            </a:prstGeom>
            <a:gradFill rotWithShape="1">
              <a:gsLst>
                <a:gs pos="0">
                  <a:srgbClr val="006A96"/>
                </a:gs>
                <a:gs pos="50000">
                  <a:srgbClr val="009AD9"/>
                </a:gs>
                <a:gs pos="100000">
                  <a:srgbClr val="00B8FF"/>
                </a:gs>
              </a:gsLst>
              <a:lin ang="13500000" scaled="1"/>
            </a:gradFill>
            <a:ln w="9525">
              <a:noFill/>
              <a:miter lim="800000"/>
              <a:headEnd/>
              <a:tailEnd/>
            </a:ln>
          </p:spPr>
          <p:txBody>
            <a:bodyPr anchor="ctr"/>
            <a:lstStyle/>
            <a:p>
              <a:pPr>
                <a:spcBef>
                  <a:spcPct val="0"/>
                </a:spcBef>
              </a:pPr>
              <a:r>
                <a:rPr lang="ru-RU" altLang="ru-RU" sz="1400" dirty="0">
                  <a:solidFill>
                    <a:srgbClr val="FFFFFF"/>
                  </a:solidFill>
                </a:rPr>
                <a:t>Разработка материалов и технологий</a:t>
              </a:r>
            </a:p>
          </p:txBody>
        </p:sp>
        <p:sp>
          <p:nvSpPr>
            <p:cNvPr id="3083" name="Прямоугольник 29"/>
            <p:cNvSpPr>
              <a:spLocks noChangeArrowheads="1"/>
            </p:cNvSpPr>
            <p:nvPr/>
          </p:nvSpPr>
          <p:spPr bwMode="auto">
            <a:xfrm>
              <a:off x="3094991" y="5016084"/>
              <a:ext cx="1440034" cy="719971"/>
            </a:xfrm>
            <a:prstGeom prst="rect">
              <a:avLst/>
            </a:prstGeom>
            <a:gradFill rotWithShape="1">
              <a:gsLst>
                <a:gs pos="0">
                  <a:srgbClr val="006A96"/>
                </a:gs>
                <a:gs pos="50000">
                  <a:srgbClr val="009AD9"/>
                </a:gs>
                <a:gs pos="100000">
                  <a:srgbClr val="00B8FF"/>
                </a:gs>
              </a:gsLst>
              <a:lin ang="13500000" scaled="1"/>
            </a:gradFill>
            <a:ln w="9525">
              <a:noFill/>
              <a:miter lim="800000"/>
              <a:headEnd/>
              <a:tailEnd/>
            </a:ln>
          </p:spPr>
          <p:txBody>
            <a:bodyPr anchor="ctr"/>
            <a:lstStyle/>
            <a:p>
              <a:pPr>
                <a:spcBef>
                  <a:spcPct val="0"/>
                </a:spcBef>
              </a:pPr>
              <a:r>
                <a:rPr lang="ru-RU" altLang="ru-RU" sz="1400" dirty="0">
                  <a:solidFill>
                    <a:srgbClr val="FFFFFF"/>
                  </a:solidFill>
                </a:rPr>
                <a:t>Производство материалов</a:t>
              </a:r>
            </a:p>
          </p:txBody>
        </p:sp>
        <p:sp>
          <p:nvSpPr>
            <p:cNvPr id="3084" name="Прямоугольник 29"/>
            <p:cNvSpPr>
              <a:spLocks noChangeArrowheads="1"/>
            </p:cNvSpPr>
            <p:nvPr/>
          </p:nvSpPr>
          <p:spPr bwMode="auto">
            <a:xfrm>
              <a:off x="4608239" y="5001359"/>
              <a:ext cx="1440034" cy="719971"/>
            </a:xfrm>
            <a:prstGeom prst="rect">
              <a:avLst/>
            </a:prstGeom>
            <a:gradFill rotWithShape="1">
              <a:gsLst>
                <a:gs pos="0">
                  <a:srgbClr val="006A96"/>
                </a:gs>
                <a:gs pos="50000">
                  <a:srgbClr val="009AD9"/>
                </a:gs>
                <a:gs pos="100000">
                  <a:srgbClr val="00B8FF"/>
                </a:gs>
              </a:gsLst>
              <a:lin ang="18900000" scaled="1"/>
            </a:gradFill>
            <a:ln w="9525">
              <a:noFill/>
              <a:miter lim="800000"/>
              <a:headEnd/>
              <a:tailEnd/>
            </a:ln>
          </p:spPr>
          <p:txBody>
            <a:bodyPr anchor="ctr"/>
            <a:lstStyle/>
            <a:p>
              <a:pPr>
                <a:spcBef>
                  <a:spcPct val="0"/>
                </a:spcBef>
              </a:pPr>
              <a:r>
                <a:rPr lang="ru-RU" altLang="ru-RU" sz="1400" dirty="0">
                  <a:solidFill>
                    <a:srgbClr val="FFFFFF"/>
                  </a:solidFill>
                </a:rPr>
                <a:t>Сервис по внедрению</a:t>
              </a:r>
            </a:p>
          </p:txBody>
        </p:sp>
        <p:sp>
          <p:nvSpPr>
            <p:cNvPr id="3085" name="Прямоугольник 29"/>
            <p:cNvSpPr>
              <a:spLocks noChangeArrowheads="1"/>
            </p:cNvSpPr>
            <p:nvPr/>
          </p:nvSpPr>
          <p:spPr bwMode="auto">
            <a:xfrm>
              <a:off x="6128689" y="5007923"/>
              <a:ext cx="1440034" cy="719971"/>
            </a:xfrm>
            <a:prstGeom prst="rect">
              <a:avLst/>
            </a:prstGeom>
            <a:gradFill rotWithShape="1">
              <a:gsLst>
                <a:gs pos="0">
                  <a:srgbClr val="006A96"/>
                </a:gs>
                <a:gs pos="50000">
                  <a:srgbClr val="009AD9"/>
                </a:gs>
                <a:gs pos="100000">
                  <a:srgbClr val="00B8FF"/>
                </a:gs>
              </a:gsLst>
              <a:lin ang="18900000" scaled="1"/>
            </a:gradFill>
            <a:ln w="9525">
              <a:noFill/>
              <a:miter lim="800000"/>
              <a:headEnd/>
              <a:tailEnd/>
            </a:ln>
          </p:spPr>
          <p:txBody>
            <a:bodyPr anchor="ctr"/>
            <a:lstStyle/>
            <a:p>
              <a:pPr>
                <a:spcBef>
                  <a:spcPct val="0"/>
                </a:spcBef>
              </a:pPr>
              <a:r>
                <a:rPr lang="ru-RU" altLang="ru-RU" sz="1400" dirty="0">
                  <a:solidFill>
                    <a:srgbClr val="FFFFFF"/>
                  </a:solidFill>
                </a:rPr>
                <a:t>Обучение </a:t>
              </a:r>
            </a:p>
          </p:txBody>
        </p:sp>
        <p:sp>
          <p:nvSpPr>
            <p:cNvPr id="3086" name="Прямоугольник 29"/>
            <p:cNvSpPr>
              <a:spLocks noChangeArrowheads="1"/>
            </p:cNvSpPr>
            <p:nvPr/>
          </p:nvSpPr>
          <p:spPr bwMode="auto">
            <a:xfrm>
              <a:off x="7632310" y="5001359"/>
              <a:ext cx="1440034" cy="719971"/>
            </a:xfrm>
            <a:prstGeom prst="rect">
              <a:avLst/>
            </a:prstGeom>
            <a:gradFill rotWithShape="1">
              <a:gsLst>
                <a:gs pos="0">
                  <a:srgbClr val="006A96"/>
                </a:gs>
                <a:gs pos="50000">
                  <a:srgbClr val="009AD9"/>
                </a:gs>
                <a:gs pos="100000">
                  <a:srgbClr val="00B8FF"/>
                </a:gs>
              </a:gsLst>
              <a:lin ang="18900000" scaled="1"/>
            </a:gradFill>
            <a:ln w="9525">
              <a:noFill/>
              <a:miter lim="800000"/>
              <a:headEnd/>
              <a:tailEnd/>
            </a:ln>
          </p:spPr>
          <p:txBody>
            <a:bodyPr anchor="ctr"/>
            <a:lstStyle/>
            <a:p>
              <a:pPr>
                <a:spcBef>
                  <a:spcPct val="0"/>
                </a:spcBef>
              </a:pPr>
              <a:r>
                <a:rPr lang="ru-RU" altLang="ru-RU" sz="1400" dirty="0">
                  <a:solidFill>
                    <a:srgbClr val="FFFFFF"/>
                  </a:solidFill>
                </a:rPr>
                <a:t>Производство работ</a:t>
              </a:r>
            </a:p>
          </p:txBody>
        </p:sp>
        <p:sp>
          <p:nvSpPr>
            <p:cNvPr id="3087" name="Равнобедренный треугольник 1"/>
            <p:cNvSpPr>
              <a:spLocks noChangeArrowheads="1"/>
            </p:cNvSpPr>
            <p:nvPr/>
          </p:nvSpPr>
          <p:spPr bwMode="auto">
            <a:xfrm>
              <a:off x="69399" y="4358009"/>
              <a:ext cx="1440034" cy="647685"/>
            </a:xfrm>
            <a:prstGeom prst="triangle">
              <a:avLst>
                <a:gd name="adj" fmla="val 50000"/>
              </a:avLst>
            </a:prstGeom>
            <a:gradFill rotWithShape="1">
              <a:gsLst>
                <a:gs pos="0">
                  <a:srgbClr val="006A96"/>
                </a:gs>
                <a:gs pos="50000">
                  <a:srgbClr val="009AD9"/>
                </a:gs>
                <a:gs pos="100000">
                  <a:srgbClr val="00B8FF"/>
                </a:gs>
              </a:gsLst>
              <a:lin ang="5400000" scaled="1"/>
            </a:gradFill>
            <a:ln w="9525" algn="ctr">
              <a:noFill/>
              <a:round/>
              <a:headEnd/>
              <a:tailEnd/>
            </a:ln>
          </p:spPr>
          <p:txBody>
            <a:bodyPr/>
            <a:lstStyle/>
            <a:p>
              <a:endParaRPr lang="ru-RU" altLang="ru-RU"/>
            </a:p>
          </p:txBody>
        </p:sp>
        <p:sp>
          <p:nvSpPr>
            <p:cNvPr id="3088" name="Равнобедренный треугольник 31"/>
            <p:cNvSpPr>
              <a:spLocks noChangeArrowheads="1"/>
            </p:cNvSpPr>
            <p:nvPr/>
          </p:nvSpPr>
          <p:spPr bwMode="auto">
            <a:xfrm>
              <a:off x="1584168" y="4362024"/>
              <a:ext cx="1443425" cy="647685"/>
            </a:xfrm>
            <a:prstGeom prst="triangle">
              <a:avLst>
                <a:gd name="adj" fmla="val 50000"/>
              </a:avLst>
            </a:prstGeom>
            <a:gradFill rotWithShape="1">
              <a:gsLst>
                <a:gs pos="0">
                  <a:srgbClr val="006A96"/>
                </a:gs>
                <a:gs pos="50000">
                  <a:srgbClr val="009AD9"/>
                </a:gs>
                <a:gs pos="100000">
                  <a:srgbClr val="00B8FF"/>
                </a:gs>
              </a:gsLst>
              <a:lin ang="5400000" scaled="1"/>
            </a:gradFill>
            <a:ln w="9525" algn="ctr">
              <a:noFill/>
              <a:round/>
              <a:headEnd/>
              <a:tailEnd/>
            </a:ln>
          </p:spPr>
          <p:txBody>
            <a:bodyPr/>
            <a:lstStyle/>
            <a:p>
              <a:endParaRPr lang="ru-RU" altLang="ru-RU"/>
            </a:p>
          </p:txBody>
        </p:sp>
        <p:sp>
          <p:nvSpPr>
            <p:cNvPr id="3089" name="Равнобедренный треугольник 32"/>
            <p:cNvSpPr>
              <a:spLocks noChangeArrowheads="1"/>
            </p:cNvSpPr>
            <p:nvPr/>
          </p:nvSpPr>
          <p:spPr bwMode="auto">
            <a:xfrm>
              <a:off x="3096203" y="4368126"/>
              <a:ext cx="1440034" cy="647685"/>
            </a:xfrm>
            <a:prstGeom prst="triangle">
              <a:avLst>
                <a:gd name="adj" fmla="val 50000"/>
              </a:avLst>
            </a:prstGeom>
            <a:gradFill rotWithShape="1">
              <a:gsLst>
                <a:gs pos="0">
                  <a:srgbClr val="006A96"/>
                </a:gs>
                <a:gs pos="50000">
                  <a:srgbClr val="009AD9"/>
                </a:gs>
                <a:gs pos="100000">
                  <a:srgbClr val="00B8FF"/>
                </a:gs>
              </a:gsLst>
              <a:lin ang="5400000" scaled="1"/>
            </a:gradFill>
            <a:ln w="9525" algn="ctr">
              <a:noFill/>
              <a:round/>
              <a:headEnd/>
              <a:tailEnd/>
            </a:ln>
          </p:spPr>
          <p:txBody>
            <a:bodyPr/>
            <a:lstStyle/>
            <a:p>
              <a:endParaRPr lang="ru-RU" altLang="ru-RU"/>
            </a:p>
          </p:txBody>
        </p:sp>
        <p:sp>
          <p:nvSpPr>
            <p:cNvPr id="3090" name="Равнобедренный треугольник 33"/>
            <p:cNvSpPr>
              <a:spLocks noChangeArrowheads="1"/>
            </p:cNvSpPr>
            <p:nvPr/>
          </p:nvSpPr>
          <p:spPr bwMode="auto">
            <a:xfrm>
              <a:off x="4608239" y="4352733"/>
              <a:ext cx="1440034" cy="647685"/>
            </a:xfrm>
            <a:prstGeom prst="triangle">
              <a:avLst>
                <a:gd name="adj" fmla="val 50000"/>
              </a:avLst>
            </a:prstGeom>
            <a:gradFill rotWithShape="1">
              <a:gsLst>
                <a:gs pos="0">
                  <a:srgbClr val="006A96"/>
                </a:gs>
                <a:gs pos="50000">
                  <a:srgbClr val="009AD9"/>
                </a:gs>
                <a:gs pos="100000">
                  <a:srgbClr val="00B8FF"/>
                </a:gs>
              </a:gsLst>
              <a:lin ang="5400000" scaled="1"/>
            </a:gradFill>
            <a:ln w="9525" algn="ctr">
              <a:noFill/>
              <a:round/>
              <a:headEnd/>
              <a:tailEnd/>
            </a:ln>
          </p:spPr>
          <p:txBody>
            <a:bodyPr/>
            <a:lstStyle/>
            <a:p>
              <a:endParaRPr lang="ru-RU" altLang="ru-RU"/>
            </a:p>
          </p:txBody>
        </p:sp>
        <p:sp>
          <p:nvSpPr>
            <p:cNvPr id="3091" name="Равнобедренный треугольник 34"/>
            <p:cNvSpPr>
              <a:spLocks noChangeArrowheads="1"/>
            </p:cNvSpPr>
            <p:nvPr/>
          </p:nvSpPr>
          <p:spPr bwMode="auto">
            <a:xfrm>
              <a:off x="6119215" y="4365703"/>
              <a:ext cx="1440034" cy="647685"/>
            </a:xfrm>
            <a:prstGeom prst="triangle">
              <a:avLst>
                <a:gd name="adj" fmla="val 50000"/>
              </a:avLst>
            </a:prstGeom>
            <a:gradFill rotWithShape="1">
              <a:gsLst>
                <a:gs pos="0">
                  <a:srgbClr val="006A96"/>
                </a:gs>
                <a:gs pos="50000">
                  <a:srgbClr val="009AD9"/>
                </a:gs>
                <a:gs pos="100000">
                  <a:srgbClr val="00B8FF"/>
                </a:gs>
              </a:gsLst>
              <a:lin ang="5400000" scaled="1"/>
            </a:gradFill>
            <a:ln w="9525" algn="ctr">
              <a:noFill/>
              <a:round/>
              <a:headEnd/>
              <a:tailEnd/>
            </a:ln>
          </p:spPr>
          <p:txBody>
            <a:bodyPr/>
            <a:lstStyle/>
            <a:p>
              <a:endParaRPr lang="ru-RU" altLang="ru-RU"/>
            </a:p>
          </p:txBody>
        </p:sp>
        <p:sp>
          <p:nvSpPr>
            <p:cNvPr id="3092" name="Равнобедренный треугольник 35"/>
            <p:cNvSpPr>
              <a:spLocks noChangeArrowheads="1"/>
            </p:cNvSpPr>
            <p:nvPr/>
          </p:nvSpPr>
          <p:spPr bwMode="auto">
            <a:xfrm>
              <a:off x="7632310" y="4358443"/>
              <a:ext cx="1440034" cy="647685"/>
            </a:xfrm>
            <a:prstGeom prst="triangle">
              <a:avLst>
                <a:gd name="adj" fmla="val 50000"/>
              </a:avLst>
            </a:prstGeom>
            <a:gradFill rotWithShape="1">
              <a:gsLst>
                <a:gs pos="0">
                  <a:srgbClr val="006A96"/>
                </a:gs>
                <a:gs pos="50000">
                  <a:srgbClr val="009AD9"/>
                </a:gs>
                <a:gs pos="100000">
                  <a:srgbClr val="00B8FF"/>
                </a:gs>
              </a:gsLst>
              <a:lin ang="5400000" scaled="1"/>
            </a:gradFill>
            <a:ln w="9525" algn="ctr">
              <a:noFill/>
              <a:round/>
              <a:headEnd/>
              <a:tailEnd/>
            </a:ln>
          </p:spPr>
          <p:txBody>
            <a:bodyPr/>
            <a:lstStyle/>
            <a:p>
              <a:endParaRPr lang="ru-RU" altLang="ru-RU"/>
            </a:p>
          </p:txBody>
        </p:sp>
        <p:sp>
          <p:nvSpPr>
            <p:cNvPr id="3093" name="Прямоугольник 29"/>
            <p:cNvSpPr>
              <a:spLocks noChangeArrowheads="1"/>
            </p:cNvSpPr>
            <p:nvPr/>
          </p:nvSpPr>
          <p:spPr bwMode="auto">
            <a:xfrm>
              <a:off x="71538" y="5787788"/>
              <a:ext cx="9024754" cy="369213"/>
            </a:xfrm>
            <a:prstGeom prst="rect">
              <a:avLst/>
            </a:prstGeom>
            <a:gradFill rotWithShape="1">
              <a:gsLst>
                <a:gs pos="0">
                  <a:srgbClr val="006A96"/>
                </a:gs>
                <a:gs pos="50000">
                  <a:srgbClr val="009AD9"/>
                </a:gs>
                <a:gs pos="100000">
                  <a:srgbClr val="00B8FF"/>
                </a:gs>
              </a:gsLst>
              <a:lin ang="13500000" scaled="1"/>
            </a:gradFill>
            <a:ln w="9525">
              <a:noFill/>
              <a:miter lim="800000"/>
              <a:headEnd/>
              <a:tailEnd/>
            </a:ln>
          </p:spPr>
          <p:txBody>
            <a:bodyPr anchor="ctr"/>
            <a:lstStyle/>
            <a:p>
              <a:pPr>
                <a:spcBef>
                  <a:spcPct val="0"/>
                </a:spcBef>
              </a:pPr>
              <a:r>
                <a:rPr lang="ru-RU" altLang="ru-RU" sz="1400">
                  <a:solidFill>
                    <a:srgbClr val="FFFFFF"/>
                  </a:solidFill>
                </a:rPr>
                <a:t>Научно-производственное объединение СпецПолимер </a:t>
              </a:r>
            </a:p>
          </p:txBody>
        </p:sp>
        <p:sp>
          <p:nvSpPr>
            <p:cNvPr id="22" name="Прямоугольник 29"/>
            <p:cNvSpPr>
              <a:spLocks noChangeArrowheads="1"/>
            </p:cNvSpPr>
            <p:nvPr/>
          </p:nvSpPr>
          <p:spPr bwMode="auto">
            <a:xfrm>
              <a:off x="6120274" y="5001359"/>
              <a:ext cx="1440034" cy="719971"/>
            </a:xfrm>
            <a:prstGeom prst="rect">
              <a:avLst/>
            </a:prstGeom>
            <a:gradFill rotWithShape="1">
              <a:gsLst>
                <a:gs pos="0">
                  <a:srgbClr val="006A96"/>
                </a:gs>
                <a:gs pos="50000">
                  <a:srgbClr val="009AD9"/>
                </a:gs>
                <a:gs pos="100000">
                  <a:srgbClr val="00B8FF"/>
                </a:gs>
              </a:gsLst>
              <a:lin ang="18900000" scaled="1"/>
            </a:gradFill>
            <a:ln w="9525">
              <a:noFill/>
              <a:miter lim="800000"/>
              <a:headEnd/>
              <a:tailEnd/>
            </a:ln>
          </p:spPr>
          <p:txBody>
            <a:bodyPr anchor="ctr"/>
            <a:lstStyle/>
            <a:p>
              <a:pPr>
                <a:spcBef>
                  <a:spcPct val="0"/>
                </a:spcBef>
              </a:pPr>
              <a:r>
                <a:rPr lang="ru-RU" altLang="ru-RU" sz="1400" dirty="0">
                  <a:solidFill>
                    <a:srgbClr val="FFFFFF"/>
                  </a:solidFill>
                </a:rPr>
                <a:t>Обучение </a:t>
              </a:r>
            </a:p>
          </p:txBody>
        </p:sp>
        <p:sp>
          <p:nvSpPr>
            <p:cNvPr id="23" name="Равнобедренный треугольник 34"/>
            <p:cNvSpPr>
              <a:spLocks noChangeArrowheads="1"/>
            </p:cNvSpPr>
            <p:nvPr/>
          </p:nvSpPr>
          <p:spPr bwMode="auto">
            <a:xfrm>
              <a:off x="6120274" y="4359139"/>
              <a:ext cx="1440034" cy="647685"/>
            </a:xfrm>
            <a:prstGeom prst="triangle">
              <a:avLst>
                <a:gd name="adj" fmla="val 50000"/>
              </a:avLst>
            </a:prstGeom>
            <a:gradFill rotWithShape="1">
              <a:gsLst>
                <a:gs pos="0">
                  <a:srgbClr val="006A96"/>
                </a:gs>
                <a:gs pos="50000">
                  <a:srgbClr val="009AD9"/>
                </a:gs>
                <a:gs pos="100000">
                  <a:srgbClr val="00B8FF"/>
                </a:gs>
              </a:gsLst>
              <a:lin ang="5400000" scaled="1"/>
            </a:gradFill>
            <a:ln w="9525" algn="ctr">
              <a:noFill/>
              <a:round/>
              <a:headEnd/>
              <a:tailEnd/>
            </a:ln>
          </p:spPr>
          <p:txBody>
            <a:bodyPr/>
            <a:lstStyle/>
            <a:p>
              <a:endParaRPr lang="ru-RU" altLang="ru-RU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Line 6"/>
          <p:cNvSpPr>
            <a:spLocks noChangeShapeType="1"/>
          </p:cNvSpPr>
          <p:nvPr/>
        </p:nvSpPr>
        <p:spPr bwMode="auto">
          <a:xfrm>
            <a:off x="7451725" y="6165850"/>
            <a:ext cx="0" cy="692150"/>
          </a:xfrm>
          <a:prstGeom prst="line">
            <a:avLst/>
          </a:prstGeom>
          <a:noFill/>
          <a:ln w="57150">
            <a:solidFill>
              <a:srgbClr val="FFFF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pic>
        <p:nvPicPr>
          <p:cNvPr id="9" name="Picture 8" descr="IMGP6944"/>
          <p:cNvPicPr>
            <a:picLocks noChangeArrowheads="1"/>
          </p:cNvPicPr>
          <p:nvPr/>
        </p:nvPicPr>
        <p:blipFill>
          <a:blip r:embed="rId3"/>
          <a:srcRect l="2411" t="3500" r="2786" b="3867"/>
          <a:stretch>
            <a:fillRect/>
          </a:stretch>
        </p:blipFill>
        <p:spPr bwMode="auto">
          <a:xfrm>
            <a:off x="3967162" y="175569"/>
            <a:ext cx="2479675" cy="165893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2" descr="C:\Users\Сабуров Александр\Desktop\ВНМ.jpg"/>
          <p:cNvPicPr>
            <a:picLocks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538913" y="217017"/>
            <a:ext cx="2571750" cy="162718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4826" name="Picture 10" descr="http://iskra-al.ru/wp-content/uploads/2014/05/DSC_1376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53201" y="1957388"/>
            <a:ext cx="2541587" cy="1684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4827" name="Рисунок 5" descr="25.jp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77" t="17186" b="8080"/>
          <a:stretch>
            <a:fillRect/>
          </a:stretch>
        </p:blipFill>
        <p:spPr bwMode="auto">
          <a:xfrm>
            <a:off x="5314951" y="3861048"/>
            <a:ext cx="3767137" cy="19446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4828" name="Picture 12" descr="http://iskra-al.ru/wp-content/uploads/2014/05/DSC_1428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41762" y="1957388"/>
            <a:ext cx="2505075" cy="1676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4829" name="Picture 14" descr="\\server-sp\Корпоративный сервер СПЕЦПОЛИМЕР\ОБЩАЯ ПАПКА\СКАНЕР\ФОТО\СУ-2\IMG_0531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67162" y="3861048"/>
            <a:ext cx="1316682" cy="19446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Rectangle 10"/>
          <p:cNvSpPr>
            <a:spLocks noChangeArrowheads="1"/>
          </p:cNvSpPr>
          <p:nvPr/>
        </p:nvSpPr>
        <p:spPr bwMode="auto">
          <a:xfrm>
            <a:off x="0" y="6267450"/>
            <a:ext cx="9144000" cy="590550"/>
          </a:xfrm>
          <a:prstGeom prst="rect">
            <a:avLst/>
          </a:prstGeom>
          <a:gradFill flip="none" rotWithShape="1">
            <a:gsLst>
              <a:gs pos="0">
                <a:srgbClr val="00B0F0">
                  <a:tint val="66000"/>
                  <a:satMod val="160000"/>
                </a:srgbClr>
              </a:gs>
              <a:gs pos="50000">
                <a:srgbClr val="00B0F0">
                  <a:tint val="44500"/>
                  <a:satMod val="160000"/>
                </a:srgbClr>
              </a:gs>
              <a:gs pos="100000">
                <a:srgbClr val="00B0F0">
                  <a:tint val="23500"/>
                  <a:satMod val="160000"/>
                </a:srgbClr>
              </a:gs>
            </a:gsLst>
            <a:lin ang="13500000" scaled="1"/>
            <a:tileRect/>
          </a:gradFill>
          <a:ln>
            <a:noFill/>
          </a:ln>
          <a:effectLst/>
          <a:extLst/>
        </p:spPr>
        <p:txBody>
          <a:bodyPr/>
          <a:lstStyle>
            <a:lvl1pPr marL="342900" indent="-342900" algn="l"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algn="l"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algn="l"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algn="l"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algn="l"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defRPr/>
            </a:pPr>
            <a:endParaRPr lang="ru-RU" altLang="ru-RU" sz="1200" dirty="0" smtClean="0">
              <a:effectLst>
                <a:outerShdw blurRad="38100" dist="38100" dir="2700000" algn="tl">
                  <a:srgbClr val="FFFFFF"/>
                </a:outerShdw>
              </a:effectLst>
            </a:endParaRPr>
          </a:p>
        </p:txBody>
      </p:sp>
      <p:pic>
        <p:nvPicPr>
          <p:cNvPr id="16" name="Picture 26" descr="Новости отрасли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8243888" y="6338888"/>
            <a:ext cx="838200" cy="490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" name="Picture 27"/>
          <p:cNvPicPr>
            <a:picLocks noChangeAspect="1" noChangeArrowheads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49213" y="6305550"/>
            <a:ext cx="846137" cy="5238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</p:pic>
      <p:sp>
        <p:nvSpPr>
          <p:cNvPr id="14" name="Rectangle 10"/>
          <p:cNvSpPr>
            <a:spLocks noChangeArrowheads="1"/>
          </p:cNvSpPr>
          <p:nvPr/>
        </p:nvSpPr>
        <p:spPr bwMode="auto">
          <a:xfrm>
            <a:off x="-9525" y="0"/>
            <a:ext cx="9144000" cy="76200"/>
          </a:xfrm>
          <a:prstGeom prst="rect">
            <a:avLst/>
          </a:prstGeom>
          <a:solidFill>
            <a:srgbClr val="00B0F0">
              <a:alpha val="41000"/>
            </a:srgbClr>
          </a:solidFill>
          <a:ln>
            <a:noFill/>
          </a:ln>
          <a:effectLst/>
          <a:extLst/>
        </p:spPr>
        <p:txBody>
          <a:bodyPr/>
          <a:lstStyle>
            <a:lvl1pPr marL="342900" indent="-342900" algn="l"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algn="l"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algn="l"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algn="l"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algn="l"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defRPr/>
            </a:pPr>
            <a:endParaRPr lang="ru-RU" altLang="ru-RU" sz="1200" dirty="0" smtClean="0">
              <a:effectLst>
                <a:outerShdw blurRad="38100" dist="38100" dir="2700000" algn="tl">
                  <a:srgbClr val="FFFFFF"/>
                </a:outerShdw>
              </a:effectLst>
            </a:endParaRPr>
          </a:p>
        </p:txBody>
      </p:sp>
      <p:pic>
        <p:nvPicPr>
          <p:cNvPr id="22" name="Picture 11" descr="\\server-sp\Корпоративный сервер СПЕЦПОЛИМЕР\ОБЩАЯ ПАПКА\СКАНЕР\ФОТО\ВНМ-2014 года_апрель -АСАЕВ\20140416_152310.jpg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129" y="147638"/>
            <a:ext cx="3769791" cy="25612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" name="Picture 10" descr="\\server-sp\Корпоративный сервер СПЕЦПОЛИМЕР\ОБЩАЯ ПАПКА\СКАНЕР\ФОТО\АРХИВ ФОТО\ИЗБРАННОЕ\IMG_3513.jpg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852" y="2795587"/>
            <a:ext cx="3741067" cy="30101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303925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10"/>
          <p:cNvSpPr>
            <a:spLocks noChangeArrowheads="1"/>
          </p:cNvSpPr>
          <p:nvPr/>
        </p:nvSpPr>
        <p:spPr bwMode="auto">
          <a:xfrm>
            <a:off x="0" y="6267450"/>
            <a:ext cx="9144000" cy="590550"/>
          </a:xfrm>
          <a:prstGeom prst="rect">
            <a:avLst/>
          </a:prstGeom>
          <a:gradFill flip="none" rotWithShape="1">
            <a:gsLst>
              <a:gs pos="0">
                <a:srgbClr val="00B0F0">
                  <a:tint val="66000"/>
                  <a:satMod val="160000"/>
                </a:srgbClr>
              </a:gs>
              <a:gs pos="50000">
                <a:srgbClr val="00B0F0">
                  <a:tint val="44500"/>
                  <a:satMod val="160000"/>
                </a:srgbClr>
              </a:gs>
              <a:gs pos="100000">
                <a:srgbClr val="00B0F0">
                  <a:tint val="23500"/>
                  <a:satMod val="160000"/>
                </a:srgbClr>
              </a:gs>
            </a:gsLst>
            <a:lin ang="13500000" scaled="1"/>
            <a:tileRect/>
          </a:gradFill>
          <a:ln>
            <a:noFill/>
          </a:ln>
          <a:effectLst/>
          <a:extLst/>
        </p:spPr>
        <p:txBody>
          <a:bodyPr/>
          <a:lstStyle>
            <a:lvl1pPr marL="342900" indent="-342900" algn="l"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algn="l"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algn="l"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algn="l"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algn="l"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defRPr/>
            </a:pPr>
            <a:endParaRPr lang="ru-RU" altLang="ru-RU" sz="1200" dirty="0" smtClean="0">
              <a:effectLst>
                <a:outerShdw blurRad="38100" dist="38100" dir="2700000" algn="tl">
                  <a:srgbClr val="FFFFFF"/>
                </a:outerShdw>
              </a:effectLst>
            </a:endParaRPr>
          </a:p>
        </p:txBody>
      </p:sp>
      <p:sp>
        <p:nvSpPr>
          <p:cNvPr id="8" name="Rectangle 10"/>
          <p:cNvSpPr>
            <a:spLocks noChangeArrowheads="1"/>
          </p:cNvSpPr>
          <p:nvPr/>
        </p:nvSpPr>
        <p:spPr bwMode="auto">
          <a:xfrm>
            <a:off x="-9525" y="0"/>
            <a:ext cx="9144000" cy="76200"/>
          </a:xfrm>
          <a:prstGeom prst="rect">
            <a:avLst/>
          </a:prstGeom>
          <a:solidFill>
            <a:srgbClr val="00B0F0">
              <a:alpha val="41000"/>
            </a:srgbClr>
          </a:solidFill>
          <a:ln>
            <a:noFill/>
          </a:ln>
          <a:effectLst/>
          <a:extLst/>
        </p:spPr>
        <p:txBody>
          <a:bodyPr/>
          <a:lstStyle>
            <a:lvl1pPr marL="342900" indent="-342900" algn="l"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algn="l"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algn="l"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algn="l"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algn="l"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defRPr/>
            </a:pPr>
            <a:endParaRPr lang="ru-RU" altLang="ru-RU" sz="1200" dirty="0" smtClean="0">
              <a:effectLst>
                <a:outerShdw blurRad="38100" dist="38100" dir="2700000" algn="tl">
                  <a:srgbClr val="FFFFFF"/>
                </a:outerShdw>
              </a:effectLst>
            </a:endParaRPr>
          </a:p>
        </p:txBody>
      </p:sp>
      <p:pic>
        <p:nvPicPr>
          <p:cNvPr id="21509" name="Picture 27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9213" y="6305550"/>
            <a:ext cx="846137" cy="5238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</p:pic>
      <p:sp>
        <p:nvSpPr>
          <p:cNvPr id="21510" name="Прямоугольник 24"/>
          <p:cNvSpPr>
            <a:spLocks noChangeArrowheads="1"/>
          </p:cNvSpPr>
          <p:nvPr/>
        </p:nvSpPr>
        <p:spPr bwMode="auto">
          <a:xfrm>
            <a:off x="142844" y="571480"/>
            <a:ext cx="8858312" cy="45120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/>
            <a:r>
              <a:rPr lang="ru-RU" altLang="ru-RU" sz="1600" dirty="0"/>
              <a:t>С</a:t>
            </a:r>
            <a:r>
              <a:rPr lang="ru-RU" altLang="ru-RU" sz="1600" dirty="0" smtClean="0"/>
              <a:t>овременное </a:t>
            </a:r>
            <a:r>
              <a:rPr lang="ru-RU" altLang="ru-RU" sz="1600" dirty="0"/>
              <a:t>российское предприятие по разработке и производству </a:t>
            </a:r>
            <a:r>
              <a:rPr lang="ru-RU" altLang="ru-RU" sz="1600" dirty="0" smtClean="0">
                <a:solidFill>
                  <a:schemeClr val="tx2"/>
                </a:solidFill>
              </a:rPr>
              <a:t>инновационных технологий для защиты от коррозии.</a:t>
            </a:r>
            <a:endParaRPr lang="ru-RU" altLang="ru-RU" sz="1600" dirty="0">
              <a:solidFill>
                <a:schemeClr val="tx2"/>
              </a:solidFill>
            </a:endParaRPr>
          </a:p>
          <a:p>
            <a:pPr algn="just"/>
            <a:endParaRPr lang="ru-RU" altLang="ru-RU" sz="1600" dirty="0">
              <a:solidFill>
                <a:schemeClr val="tx2"/>
              </a:solidFill>
            </a:endParaRPr>
          </a:p>
          <a:p>
            <a:pPr algn="just"/>
            <a:r>
              <a:rPr lang="ru-RU" altLang="ru-RU" sz="1600" dirty="0">
                <a:solidFill>
                  <a:schemeClr val="tx2"/>
                </a:solidFill>
              </a:rPr>
              <a:t>Опыт применения материалов на объектах нефтегазового сектора более </a:t>
            </a:r>
            <a:r>
              <a:rPr lang="ru-RU" altLang="ru-RU" sz="1600" dirty="0" smtClean="0">
                <a:solidFill>
                  <a:schemeClr val="tx2"/>
                </a:solidFill>
              </a:rPr>
              <a:t>15 </a:t>
            </a:r>
            <a:r>
              <a:rPr lang="ru-RU" altLang="ru-RU" sz="1600" dirty="0">
                <a:solidFill>
                  <a:schemeClr val="tx2"/>
                </a:solidFill>
              </a:rPr>
              <a:t>лет.</a:t>
            </a:r>
          </a:p>
          <a:p>
            <a:pPr algn="just"/>
            <a:endParaRPr lang="ru-RU" altLang="ru-RU" sz="1600" dirty="0">
              <a:solidFill>
                <a:schemeClr val="tx2"/>
              </a:solidFill>
            </a:endParaRPr>
          </a:p>
          <a:p>
            <a:pPr algn="just"/>
            <a:r>
              <a:rPr lang="ru-RU" altLang="ru-RU" sz="1600" dirty="0">
                <a:solidFill>
                  <a:schemeClr val="tx2"/>
                </a:solidFill>
              </a:rPr>
              <a:t>Системы защитных покрытий прошли экспертизу и внесены в реестры ПАО «Газпром» и ОАО «АК «Транснефть</a:t>
            </a:r>
            <a:r>
              <a:rPr lang="ru-RU" altLang="ru-RU" sz="1600" dirty="0" smtClean="0">
                <a:solidFill>
                  <a:schemeClr val="tx2"/>
                </a:solidFill>
              </a:rPr>
              <a:t>», Роснефть.</a:t>
            </a:r>
            <a:endParaRPr lang="ru-RU" altLang="ru-RU" sz="1600" dirty="0">
              <a:solidFill>
                <a:schemeClr val="tx2"/>
              </a:solidFill>
            </a:endParaRPr>
          </a:p>
          <a:p>
            <a:pPr algn="just"/>
            <a:endParaRPr lang="ru-RU" altLang="ru-RU" sz="1600" dirty="0">
              <a:solidFill>
                <a:schemeClr val="tx2"/>
              </a:solidFill>
            </a:endParaRPr>
          </a:p>
          <a:p>
            <a:pPr algn="just"/>
            <a:r>
              <a:rPr lang="ru-RU" altLang="ru-RU" sz="1600" dirty="0" smtClean="0"/>
              <a:t>Обеспечение надежной </a:t>
            </a:r>
            <a:r>
              <a:rPr lang="ru-RU" altLang="ru-RU" sz="1600" dirty="0"/>
              <a:t>и </a:t>
            </a:r>
            <a:r>
              <a:rPr lang="ru-RU" altLang="ru-RU" sz="1600" dirty="0" smtClean="0"/>
              <a:t>эффективной защиты от коррозии </a:t>
            </a:r>
            <a:r>
              <a:rPr lang="ru-RU" altLang="ru-RU" sz="1600" dirty="0"/>
              <a:t>объекты </a:t>
            </a:r>
            <a:r>
              <a:rPr lang="ru-RU" altLang="ru-RU" sz="1600" dirty="0" smtClean="0"/>
              <a:t>нефтегазового комплекса на долгие эксплуатации.</a:t>
            </a:r>
          </a:p>
          <a:p>
            <a:pPr algn="just"/>
            <a:endParaRPr lang="ru-RU" altLang="ru-RU" sz="1600" dirty="0" smtClean="0"/>
          </a:p>
          <a:p>
            <a:pPr algn="just"/>
            <a:r>
              <a:rPr lang="ru-RU" sz="1600" dirty="0" smtClean="0"/>
              <a:t>НПО «СпецПолимер» предлагает </a:t>
            </a:r>
            <a:r>
              <a:rPr lang="ru-RU" sz="1600" dirty="0"/>
              <a:t>рынку готовые, комплексные решения, которые </a:t>
            </a:r>
            <a:r>
              <a:rPr lang="ru-RU" sz="1600" dirty="0" smtClean="0"/>
              <a:t>включают в себя поставки </a:t>
            </a:r>
            <a:r>
              <a:rPr lang="ru-RU" sz="1600" dirty="0"/>
              <a:t>материалов и систем защитных </a:t>
            </a:r>
            <a:r>
              <a:rPr lang="ru-RU" sz="1600" dirty="0" smtClean="0"/>
              <a:t>покрытий, внедрение технологии, обучение персонала, проведение противокоррозионных работ, разработку </a:t>
            </a:r>
            <a:r>
              <a:rPr lang="ru-RU" sz="1600" dirty="0"/>
              <a:t>технической </a:t>
            </a:r>
            <a:r>
              <a:rPr lang="ru-RU" sz="1600" dirty="0" smtClean="0"/>
              <a:t>документации и консалтинговые услуги</a:t>
            </a:r>
            <a:endParaRPr lang="ru-RU" altLang="ru-RU" sz="1600" dirty="0">
              <a:solidFill>
                <a:schemeClr val="tx2"/>
              </a:solidFill>
            </a:endParaRPr>
          </a:p>
          <a:p>
            <a:pPr algn="just"/>
            <a:endParaRPr lang="ru-RU" altLang="ru-RU" dirty="0"/>
          </a:p>
        </p:txBody>
      </p:sp>
      <p:sp>
        <p:nvSpPr>
          <p:cNvPr id="21511" name="Прямоугольник 1"/>
          <p:cNvSpPr>
            <a:spLocks noChangeArrowheads="1"/>
          </p:cNvSpPr>
          <p:nvPr/>
        </p:nvSpPr>
        <p:spPr bwMode="auto">
          <a:xfrm>
            <a:off x="133319" y="4944011"/>
            <a:ext cx="8858312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/>
            <a:r>
              <a:rPr lang="ru-RU" sz="1600" b="1" dirty="0"/>
              <a:t>Огромный практический </a:t>
            </a:r>
            <a:r>
              <a:rPr lang="ru-RU" sz="1600" b="1" dirty="0" smtClean="0"/>
              <a:t>опыт, </a:t>
            </a:r>
            <a:r>
              <a:rPr lang="ru-RU" sz="1600" b="1" dirty="0"/>
              <a:t>постоянное </a:t>
            </a:r>
            <a:r>
              <a:rPr lang="ru-RU" sz="1600" b="1" dirty="0" smtClean="0"/>
              <a:t>совершенствование технологий и жесткий </a:t>
            </a:r>
            <a:r>
              <a:rPr lang="ru-RU" sz="1600" b="1" dirty="0"/>
              <a:t>контроль качества на всех стадиях производственного процесса позволяют НПО «СпецПолимер» сохранять высокую конкурентоспособность и предлагать потребителям высочайший стандарт качества в области противокоррозионной защиты.</a:t>
            </a:r>
            <a:endParaRPr lang="ru-RU" sz="1600" dirty="0"/>
          </a:p>
        </p:txBody>
      </p:sp>
      <p:sp>
        <p:nvSpPr>
          <p:cNvPr id="9" name="TextBox 8"/>
          <p:cNvSpPr txBox="1"/>
          <p:nvPr/>
        </p:nvSpPr>
        <p:spPr>
          <a:xfrm>
            <a:off x="214282" y="142852"/>
            <a:ext cx="514353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ru-RU" sz="1600" b="1" dirty="0" smtClean="0"/>
              <a:t>Компания ООО «НПО «СпецПолимер» сегодня</a:t>
            </a:r>
            <a:endParaRPr lang="ru-RU" sz="16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Line 6"/>
          <p:cNvSpPr>
            <a:spLocks noChangeShapeType="1"/>
          </p:cNvSpPr>
          <p:nvPr/>
        </p:nvSpPr>
        <p:spPr bwMode="auto">
          <a:xfrm>
            <a:off x="7451725" y="6165850"/>
            <a:ext cx="0" cy="692150"/>
          </a:xfrm>
          <a:prstGeom prst="line">
            <a:avLst/>
          </a:prstGeom>
          <a:noFill/>
          <a:ln w="57150">
            <a:solidFill>
              <a:srgbClr val="FFFFFF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22531" name="Rectangle 11"/>
          <p:cNvSpPr>
            <a:spLocks noChangeArrowheads="1"/>
          </p:cNvSpPr>
          <p:nvPr/>
        </p:nvSpPr>
        <p:spPr bwMode="auto">
          <a:xfrm>
            <a:off x="1042988" y="719138"/>
            <a:ext cx="7451725" cy="1052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>
              <a:spcBef>
                <a:spcPct val="0"/>
              </a:spcBef>
            </a:pPr>
            <a:r>
              <a:rPr lang="ru-RU" altLang="ru-RU" sz="2400" b="1">
                <a:solidFill>
                  <a:schemeClr val="tx2"/>
                </a:solidFill>
              </a:rPr>
              <a:t>БЛАГОДАРИМ ЗА ВНИМАНИЕ</a:t>
            </a:r>
          </a:p>
        </p:txBody>
      </p:sp>
      <p:sp>
        <p:nvSpPr>
          <p:cNvPr id="22532" name="Rectangle 3"/>
          <p:cNvSpPr>
            <a:spLocks noChangeArrowheads="1"/>
          </p:cNvSpPr>
          <p:nvPr/>
        </p:nvSpPr>
        <p:spPr bwMode="auto">
          <a:xfrm>
            <a:off x="6350" y="4402137"/>
            <a:ext cx="9144000" cy="1763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fontAlgn="t">
              <a:spcBef>
                <a:spcPct val="10000"/>
              </a:spcBef>
              <a:tabLst>
                <a:tab pos="144463" algn="l"/>
              </a:tabLst>
            </a:pPr>
            <a:r>
              <a:rPr lang="ru-RU" altLang="ru-RU" sz="1400" dirty="0"/>
              <a:t>ООО «НПО «СпецПолимер», 125009, г. Москва, ул. Тверская, д. 12, стр. 1, офис </a:t>
            </a:r>
            <a:r>
              <a:rPr lang="ru-RU" altLang="ru-RU" sz="1400" dirty="0" smtClean="0"/>
              <a:t>24</a:t>
            </a:r>
            <a:endParaRPr lang="ru-RU" altLang="ru-RU" sz="1400" dirty="0"/>
          </a:p>
          <a:p>
            <a:pPr fontAlgn="t">
              <a:spcBef>
                <a:spcPct val="10000"/>
              </a:spcBef>
              <a:tabLst>
                <a:tab pos="144463" algn="l"/>
              </a:tabLst>
            </a:pPr>
            <a:endParaRPr lang="ru-RU" altLang="ru-RU" sz="1400" dirty="0"/>
          </a:p>
          <a:p>
            <a:pPr fontAlgn="t">
              <a:spcBef>
                <a:spcPct val="10000"/>
              </a:spcBef>
              <a:tabLst>
                <a:tab pos="144463" algn="l"/>
              </a:tabLst>
            </a:pPr>
            <a:r>
              <a:rPr lang="ru-RU" altLang="ru-RU" sz="1400" dirty="0"/>
              <a:t>Тел.: +7 495 786 67 11 </a:t>
            </a:r>
          </a:p>
          <a:p>
            <a:pPr fontAlgn="t">
              <a:spcBef>
                <a:spcPct val="10000"/>
              </a:spcBef>
              <a:tabLst>
                <a:tab pos="144463" algn="l"/>
              </a:tabLst>
            </a:pPr>
            <a:endParaRPr lang="ru-RU" altLang="ru-RU" sz="1400" dirty="0"/>
          </a:p>
          <a:p>
            <a:pPr fontAlgn="t">
              <a:spcBef>
                <a:spcPct val="10000"/>
              </a:spcBef>
              <a:tabLst>
                <a:tab pos="144463" algn="l"/>
              </a:tabLst>
            </a:pPr>
            <a:r>
              <a:rPr lang="en-US" altLang="ru-RU" sz="1400" dirty="0">
                <a:solidFill>
                  <a:srgbClr val="000000"/>
                </a:solidFill>
              </a:rPr>
              <a:t>info</a:t>
            </a:r>
            <a:r>
              <a:rPr lang="ru-RU" altLang="ru-RU" sz="1400" dirty="0">
                <a:solidFill>
                  <a:srgbClr val="000000"/>
                </a:solidFill>
              </a:rPr>
              <a:t>@</a:t>
            </a:r>
            <a:r>
              <a:rPr lang="en-US" altLang="ru-RU" sz="1400" dirty="0" err="1">
                <a:solidFill>
                  <a:srgbClr val="000000"/>
                </a:solidFill>
              </a:rPr>
              <a:t>spolymer</a:t>
            </a:r>
            <a:r>
              <a:rPr lang="ru-RU" altLang="ru-RU" sz="1400" dirty="0">
                <a:solidFill>
                  <a:srgbClr val="000000"/>
                </a:solidFill>
              </a:rPr>
              <a:t>.</a:t>
            </a:r>
            <a:r>
              <a:rPr lang="en-US" altLang="ru-RU" sz="1400" dirty="0" err="1">
                <a:solidFill>
                  <a:srgbClr val="000000"/>
                </a:solidFill>
              </a:rPr>
              <a:t>ru</a:t>
            </a:r>
            <a:r>
              <a:rPr lang="ru-RU" altLang="ru-RU" sz="1400" dirty="0">
                <a:solidFill>
                  <a:srgbClr val="000000"/>
                </a:solidFill>
              </a:rPr>
              <a:t> </a:t>
            </a:r>
          </a:p>
          <a:p>
            <a:pPr fontAlgn="t">
              <a:spcBef>
                <a:spcPct val="10000"/>
              </a:spcBef>
              <a:tabLst>
                <a:tab pos="144463" algn="l"/>
              </a:tabLst>
            </a:pPr>
            <a:endParaRPr lang="ru-RU" altLang="ru-RU" sz="1400" dirty="0">
              <a:solidFill>
                <a:srgbClr val="000000"/>
              </a:solidFill>
            </a:endParaRPr>
          </a:p>
          <a:p>
            <a:pPr>
              <a:spcBef>
                <a:spcPct val="10000"/>
              </a:spcBef>
              <a:tabLst>
                <a:tab pos="144463" algn="l"/>
              </a:tabLst>
            </a:pPr>
            <a:r>
              <a:rPr lang="en-US" altLang="ru-RU" sz="1600" b="1" dirty="0">
                <a:solidFill>
                  <a:srgbClr val="000000"/>
                </a:solidFill>
              </a:rPr>
              <a:t>www</a:t>
            </a:r>
            <a:r>
              <a:rPr lang="ru-RU" altLang="ru-RU" sz="1600" b="1" dirty="0">
                <a:solidFill>
                  <a:srgbClr val="000000"/>
                </a:solidFill>
              </a:rPr>
              <a:t>.</a:t>
            </a:r>
            <a:r>
              <a:rPr lang="en-US" altLang="ru-RU" sz="1600" b="1" dirty="0" err="1">
                <a:solidFill>
                  <a:srgbClr val="000000"/>
                </a:solidFill>
              </a:rPr>
              <a:t>spolymer</a:t>
            </a:r>
            <a:r>
              <a:rPr lang="ru-RU" altLang="ru-RU" sz="1600" b="1" dirty="0">
                <a:solidFill>
                  <a:srgbClr val="000000"/>
                </a:solidFill>
              </a:rPr>
              <a:t>.</a:t>
            </a:r>
            <a:r>
              <a:rPr lang="en-US" altLang="ru-RU" sz="1600" b="1" dirty="0">
                <a:solidFill>
                  <a:srgbClr val="000000"/>
                </a:solidFill>
              </a:rPr>
              <a:t>pro</a:t>
            </a:r>
            <a:endParaRPr lang="ru-RU" altLang="ru-RU" sz="1600" b="1" dirty="0">
              <a:solidFill>
                <a:srgbClr val="000000"/>
              </a:solidFill>
            </a:endParaRPr>
          </a:p>
        </p:txBody>
      </p:sp>
      <p:sp>
        <p:nvSpPr>
          <p:cNvPr id="13" name="Rectangle 10"/>
          <p:cNvSpPr>
            <a:spLocks noChangeArrowheads="1"/>
          </p:cNvSpPr>
          <p:nvPr/>
        </p:nvSpPr>
        <p:spPr bwMode="auto">
          <a:xfrm>
            <a:off x="-9525" y="0"/>
            <a:ext cx="9144000" cy="76200"/>
          </a:xfrm>
          <a:prstGeom prst="rect">
            <a:avLst/>
          </a:prstGeom>
          <a:solidFill>
            <a:srgbClr val="00B0F0"/>
          </a:solidFill>
          <a:ln>
            <a:noFill/>
          </a:ln>
          <a:effectLst/>
          <a:extLst/>
        </p:spPr>
        <p:txBody>
          <a:bodyPr/>
          <a:lstStyle>
            <a:lvl1pPr marL="342900" indent="-342900" algn="l"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algn="l"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algn="l"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algn="l"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algn="l"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defRPr/>
            </a:pPr>
            <a:endParaRPr lang="ru-RU" altLang="ru-RU" sz="1200" dirty="0" smtClean="0">
              <a:effectLst>
                <a:outerShdw blurRad="38100" dist="38100" dir="2700000" algn="tl">
                  <a:srgbClr val="FFFFFF"/>
                </a:outerShdw>
              </a:effectLst>
            </a:endParaRPr>
          </a:p>
        </p:txBody>
      </p:sp>
      <p:pic>
        <p:nvPicPr>
          <p:cNvPr id="22534" name="Picture 27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16313" y="2565400"/>
            <a:ext cx="2092325" cy="12954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</p:pic>
      <p:sp>
        <p:nvSpPr>
          <p:cNvPr id="22535" name="Rectangle 1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eaLnBrk="0" hangingPunct="0"/>
            <a:r>
              <a:rPr lang="ru-RU" altLang="ru-RU"/>
              <a:t/>
            </a:r>
            <a:br>
              <a:rPr lang="ru-RU" altLang="ru-RU"/>
            </a:br>
            <a:endParaRPr lang="ru-RU" altLang="ru-RU"/>
          </a:p>
        </p:txBody>
      </p:sp>
      <p:sp>
        <p:nvSpPr>
          <p:cNvPr id="22536" name="Rectangle 1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eaLnBrk="0" hangingPunct="0"/>
            <a:r>
              <a:rPr lang="ru-RU" altLang="ru-RU"/>
              <a:t/>
            </a:r>
            <a:br>
              <a:rPr lang="ru-RU" altLang="ru-RU"/>
            </a:br>
            <a:endParaRPr lang="ru-RU" altLang="ru-RU"/>
          </a:p>
        </p:txBody>
      </p:sp>
      <p:sp>
        <p:nvSpPr>
          <p:cNvPr id="19" name="Rectangle 10"/>
          <p:cNvSpPr>
            <a:spLocks noChangeArrowheads="1"/>
          </p:cNvSpPr>
          <p:nvPr/>
        </p:nvSpPr>
        <p:spPr bwMode="auto">
          <a:xfrm>
            <a:off x="0" y="6267450"/>
            <a:ext cx="9144000" cy="590550"/>
          </a:xfrm>
          <a:prstGeom prst="rect">
            <a:avLst/>
          </a:prstGeom>
          <a:gradFill flip="none" rotWithShape="1">
            <a:gsLst>
              <a:gs pos="0">
                <a:srgbClr val="00B0F0">
                  <a:tint val="66000"/>
                  <a:satMod val="160000"/>
                </a:srgbClr>
              </a:gs>
              <a:gs pos="50000">
                <a:srgbClr val="00B0F0">
                  <a:tint val="44500"/>
                  <a:satMod val="160000"/>
                </a:srgbClr>
              </a:gs>
              <a:gs pos="100000">
                <a:srgbClr val="00B0F0">
                  <a:tint val="23500"/>
                  <a:satMod val="160000"/>
                </a:srgbClr>
              </a:gs>
            </a:gsLst>
            <a:lin ang="13500000" scaled="1"/>
            <a:tileRect/>
          </a:gradFill>
          <a:ln>
            <a:noFill/>
          </a:ln>
          <a:effectLst/>
          <a:extLst/>
        </p:spPr>
        <p:txBody>
          <a:bodyPr/>
          <a:lstStyle>
            <a:lvl1pPr marL="342900" indent="-342900" algn="l"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algn="l"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algn="l"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algn="l"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algn="l"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defRPr/>
            </a:pPr>
            <a:endParaRPr lang="ru-RU" altLang="ru-RU" sz="1200" dirty="0" smtClean="0">
              <a:effectLst>
                <a:outerShdw blurRad="38100" dist="38100" dir="2700000" algn="tl">
                  <a:srgbClr val="FFFFFF"/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2722563" y="6229350"/>
            <a:ext cx="2133600" cy="476250"/>
          </a:xfrm>
          <a:noFill/>
          <a:ln>
            <a:miter lim="800000"/>
            <a:headEnd/>
            <a:tailEnd/>
          </a:ln>
        </p:spPr>
        <p:txBody>
          <a:bodyPr/>
          <a:lstStyle/>
          <a:p>
            <a:fld id="{FA5208D5-FAA6-48DD-BCEB-364532AA1A25}" type="slidenum">
              <a:rPr lang="ru-RU" altLang="ru-RU" smtClean="0">
                <a:solidFill>
                  <a:srgbClr val="008DF6"/>
                </a:solidFill>
              </a:rPr>
              <a:pPr/>
              <a:t>3</a:t>
            </a:fld>
            <a:endParaRPr lang="ru-RU" altLang="ru-RU" smtClean="0">
              <a:solidFill>
                <a:srgbClr val="008DF6"/>
              </a:solidFill>
            </a:endParaRPr>
          </a:p>
        </p:txBody>
      </p:sp>
      <p:pic>
        <p:nvPicPr>
          <p:cNvPr id="10243" name="Picture 1" descr="C:\Users\lupenko\Desktop\Безымянный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14282" y="1857364"/>
            <a:ext cx="8715436" cy="44297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45" name="Picture 13" descr="C:\Users\lupenko\Desktop\slideshow_group1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928926" y="1928802"/>
            <a:ext cx="2304000" cy="772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46" name="Picture 14" descr="C:\Users\lupenko\Desktop\slideshow_group2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143108" y="3500438"/>
            <a:ext cx="2304000" cy="8269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47" name="Picture 15" descr="C:\Users\lupenko\Desktop\slideshow_group3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5099049" y="5207000"/>
            <a:ext cx="2304000" cy="7805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48" name="Прямоугольник 9"/>
          <p:cNvSpPr>
            <a:spLocks noChangeArrowheads="1"/>
          </p:cNvSpPr>
          <p:nvPr/>
        </p:nvSpPr>
        <p:spPr bwMode="auto">
          <a:xfrm>
            <a:off x="2928926" y="2703502"/>
            <a:ext cx="2304000" cy="171450"/>
          </a:xfrm>
          <a:prstGeom prst="rect">
            <a:avLst/>
          </a:prstGeom>
          <a:solidFill>
            <a:srgbClr val="FFC000"/>
          </a:solidFill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>
              <a:spcBef>
                <a:spcPct val="0"/>
              </a:spcBef>
            </a:pPr>
            <a:r>
              <a:rPr lang="ru-RU" altLang="ru-RU" sz="1100" b="1" dirty="0">
                <a:solidFill>
                  <a:srgbClr val="FFFFFF"/>
                </a:solidFill>
              </a:rPr>
              <a:t>СРОК СЛУЖБЫ БОЛЕЕ 10 ЛЕТ</a:t>
            </a:r>
          </a:p>
        </p:txBody>
      </p:sp>
      <p:sp>
        <p:nvSpPr>
          <p:cNvPr id="10249" name="Прямоугольник 9"/>
          <p:cNvSpPr>
            <a:spLocks noChangeArrowheads="1"/>
          </p:cNvSpPr>
          <p:nvPr/>
        </p:nvSpPr>
        <p:spPr bwMode="auto">
          <a:xfrm>
            <a:off x="2143108" y="4286256"/>
            <a:ext cx="2304000" cy="214314"/>
          </a:xfrm>
          <a:prstGeom prst="rect">
            <a:avLst/>
          </a:prstGeom>
          <a:solidFill>
            <a:srgbClr val="008DF6"/>
          </a:solidFill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>
              <a:spcBef>
                <a:spcPct val="0"/>
              </a:spcBef>
            </a:pPr>
            <a:r>
              <a:rPr lang="ru-RU" altLang="ru-RU" sz="1100" b="1" dirty="0">
                <a:solidFill>
                  <a:srgbClr val="FFFFFF"/>
                </a:solidFill>
              </a:rPr>
              <a:t>СРОК СЛУЖБЫ БОЛЕЕ 15 ЛЕТ</a:t>
            </a:r>
          </a:p>
        </p:txBody>
      </p:sp>
      <p:sp>
        <p:nvSpPr>
          <p:cNvPr id="10250" name="Прямоугольник 9"/>
          <p:cNvSpPr>
            <a:spLocks noChangeArrowheads="1"/>
          </p:cNvSpPr>
          <p:nvPr/>
        </p:nvSpPr>
        <p:spPr bwMode="auto">
          <a:xfrm>
            <a:off x="5097600" y="5930900"/>
            <a:ext cx="2304000" cy="206375"/>
          </a:xfrm>
          <a:prstGeom prst="rect">
            <a:avLst/>
          </a:prstGeom>
          <a:solidFill>
            <a:schemeClr val="tx1"/>
          </a:solidFill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>
              <a:spcBef>
                <a:spcPct val="0"/>
              </a:spcBef>
            </a:pPr>
            <a:r>
              <a:rPr lang="ru-RU" altLang="ru-RU" sz="1100" b="1" dirty="0">
                <a:solidFill>
                  <a:srgbClr val="FFFFFF"/>
                </a:solidFill>
              </a:rPr>
              <a:t>СРОК СЛУЖБЫ БОЛЕЕ 30 ЛЕТ</a:t>
            </a:r>
          </a:p>
        </p:txBody>
      </p:sp>
      <p:sp>
        <p:nvSpPr>
          <p:cNvPr id="23" name="Rectangle 10"/>
          <p:cNvSpPr>
            <a:spLocks noChangeArrowheads="1"/>
          </p:cNvSpPr>
          <p:nvPr/>
        </p:nvSpPr>
        <p:spPr bwMode="auto">
          <a:xfrm>
            <a:off x="0" y="6267450"/>
            <a:ext cx="9144000" cy="590550"/>
          </a:xfrm>
          <a:prstGeom prst="rect">
            <a:avLst/>
          </a:prstGeom>
          <a:gradFill flip="none" rotWithShape="1">
            <a:gsLst>
              <a:gs pos="0">
                <a:srgbClr val="00B0F0">
                  <a:tint val="66000"/>
                  <a:satMod val="160000"/>
                </a:srgbClr>
              </a:gs>
              <a:gs pos="50000">
                <a:srgbClr val="00B0F0">
                  <a:tint val="44500"/>
                  <a:satMod val="160000"/>
                </a:srgbClr>
              </a:gs>
              <a:gs pos="100000">
                <a:srgbClr val="00B0F0">
                  <a:tint val="23500"/>
                  <a:satMod val="160000"/>
                </a:srgbClr>
              </a:gs>
            </a:gsLst>
            <a:lin ang="13500000" scaled="1"/>
            <a:tileRect/>
          </a:gradFill>
          <a:ln>
            <a:noFill/>
          </a:ln>
          <a:effectLst/>
          <a:extLst/>
        </p:spPr>
        <p:txBody>
          <a:bodyPr/>
          <a:lstStyle>
            <a:lvl1pPr marL="342900" indent="-342900" algn="l"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algn="l"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algn="l"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algn="l"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algn="l"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defRPr/>
            </a:pPr>
            <a:endParaRPr lang="ru-RU" altLang="ru-RU" sz="1200" dirty="0" smtClean="0">
              <a:effectLst>
                <a:outerShdw blurRad="38100" dist="38100" dir="2700000" algn="tl">
                  <a:srgbClr val="FFFFFF"/>
                </a:outerShdw>
              </a:effectLst>
            </a:endParaRPr>
          </a:p>
        </p:txBody>
      </p:sp>
      <p:sp>
        <p:nvSpPr>
          <p:cNvPr id="25" name="Rectangle 10"/>
          <p:cNvSpPr>
            <a:spLocks noChangeArrowheads="1"/>
          </p:cNvSpPr>
          <p:nvPr/>
        </p:nvSpPr>
        <p:spPr bwMode="auto">
          <a:xfrm>
            <a:off x="-9525" y="0"/>
            <a:ext cx="9144000" cy="76200"/>
          </a:xfrm>
          <a:prstGeom prst="rect">
            <a:avLst/>
          </a:prstGeom>
          <a:solidFill>
            <a:srgbClr val="00B0F0">
              <a:alpha val="41000"/>
            </a:srgbClr>
          </a:solidFill>
          <a:ln>
            <a:noFill/>
          </a:ln>
          <a:effectLst/>
          <a:extLst/>
        </p:spPr>
        <p:txBody>
          <a:bodyPr/>
          <a:lstStyle>
            <a:lvl1pPr marL="342900" indent="-342900" algn="l"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algn="l"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algn="l"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algn="l"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algn="l"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defRPr/>
            </a:pPr>
            <a:endParaRPr lang="ru-RU" altLang="ru-RU" sz="1200" dirty="0" smtClean="0">
              <a:effectLst>
                <a:outerShdw blurRad="38100" dist="38100" dir="2700000" algn="tl">
                  <a:srgbClr val="FFFFFF"/>
                </a:outerShdw>
              </a:effectLst>
            </a:endParaRPr>
          </a:p>
        </p:txBody>
      </p:sp>
      <p:pic>
        <p:nvPicPr>
          <p:cNvPr id="10254" name="Picture 27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49213" y="6305550"/>
            <a:ext cx="846137" cy="5238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</p:pic>
      <p:sp>
        <p:nvSpPr>
          <p:cNvPr id="15" name="Прямоугольник 17"/>
          <p:cNvSpPr>
            <a:spLocks noChangeArrowheads="1"/>
          </p:cNvSpPr>
          <p:nvPr/>
        </p:nvSpPr>
        <p:spPr bwMode="auto">
          <a:xfrm>
            <a:off x="142844" y="0"/>
            <a:ext cx="3466911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/>
            <a:r>
              <a:rPr lang="ru-RU" altLang="ru-RU" sz="1600" b="1" dirty="0" smtClean="0"/>
              <a:t>Решения по защите от коррозии</a:t>
            </a:r>
            <a:endParaRPr lang="ru-RU" altLang="ru-RU" sz="1600" dirty="0"/>
          </a:p>
        </p:txBody>
      </p:sp>
      <p:sp>
        <p:nvSpPr>
          <p:cNvPr id="16" name="TextBox 15"/>
          <p:cNvSpPr txBox="1"/>
          <p:nvPr/>
        </p:nvSpPr>
        <p:spPr>
          <a:xfrm>
            <a:off x="142844" y="285728"/>
            <a:ext cx="8786874" cy="19513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600" dirty="0"/>
              <a:t>НПО «СпецПолимер» предлагает решения по долговечной защите от почвенной и атмосферной коррозии бетонных и металлических поверхностей самых различных объектов. </a:t>
            </a:r>
            <a:endParaRPr lang="ru-RU" sz="1600" dirty="0" smtClean="0"/>
          </a:p>
          <a:p>
            <a:pPr algn="just"/>
            <a:r>
              <a:rPr lang="ru-RU" sz="1600" dirty="0" smtClean="0"/>
              <a:t>Материалы </a:t>
            </a:r>
            <a:r>
              <a:rPr lang="ru-RU" sz="1600" dirty="0"/>
              <a:t>на основе </a:t>
            </a:r>
            <a:r>
              <a:rPr lang="ru-RU" sz="1600" dirty="0" err="1"/>
              <a:t>поликарбамидов</a:t>
            </a:r>
            <a:r>
              <a:rPr lang="ru-RU" sz="1600" dirty="0"/>
              <a:t> и полиуретанов, обеспечивают высокие эксплуатационные характеристики – надежную адгезию, прочность, эластичность, морозостойкость и оптимальные технологические характеристики.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16" descr="http://www.spolymer.pro/images/techno-overground.jpg"/>
          <p:cNvPicPr>
            <a:picLocks noChangeAspect="1" noChangeArrowheads="1"/>
          </p:cNvPicPr>
          <p:nvPr/>
        </p:nvPicPr>
        <p:blipFill>
          <a:blip r:embed="rId2"/>
          <a:srcRect r="52387"/>
          <a:stretch>
            <a:fillRect/>
          </a:stretch>
        </p:blipFill>
        <p:spPr bwMode="auto">
          <a:xfrm>
            <a:off x="500034" y="3357562"/>
            <a:ext cx="2011345" cy="3176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Rectangle 10"/>
          <p:cNvSpPr>
            <a:spLocks noChangeArrowheads="1"/>
          </p:cNvSpPr>
          <p:nvPr/>
        </p:nvSpPr>
        <p:spPr bwMode="auto">
          <a:xfrm>
            <a:off x="0" y="6267450"/>
            <a:ext cx="9144000" cy="590550"/>
          </a:xfrm>
          <a:prstGeom prst="rect">
            <a:avLst/>
          </a:prstGeom>
          <a:gradFill flip="none" rotWithShape="1">
            <a:gsLst>
              <a:gs pos="0">
                <a:srgbClr val="00B0F0">
                  <a:tint val="66000"/>
                  <a:satMod val="160000"/>
                </a:srgbClr>
              </a:gs>
              <a:gs pos="50000">
                <a:srgbClr val="00B0F0">
                  <a:tint val="44500"/>
                  <a:satMod val="160000"/>
                </a:srgbClr>
              </a:gs>
              <a:gs pos="100000">
                <a:srgbClr val="00B0F0">
                  <a:tint val="23500"/>
                  <a:satMod val="160000"/>
                </a:srgbClr>
              </a:gs>
            </a:gsLst>
            <a:lin ang="13500000" scaled="1"/>
            <a:tileRect/>
          </a:gradFill>
          <a:ln>
            <a:noFill/>
          </a:ln>
          <a:effectLst/>
          <a:extLst/>
        </p:spPr>
        <p:txBody>
          <a:bodyPr/>
          <a:lstStyle>
            <a:lvl1pPr marL="342900" indent="-342900" algn="l"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algn="l"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algn="l"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algn="l"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algn="l"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defRPr/>
            </a:pPr>
            <a:endParaRPr lang="ru-RU" altLang="ru-RU" sz="1200" dirty="0" smtClean="0">
              <a:effectLst>
                <a:outerShdw blurRad="38100" dist="38100" dir="2700000" algn="tl">
                  <a:srgbClr val="FFFFFF"/>
                </a:outerShdw>
              </a:effectLst>
            </a:endParaRPr>
          </a:p>
        </p:txBody>
      </p:sp>
      <p:pic>
        <p:nvPicPr>
          <p:cNvPr id="11268" name="Picture 20" descr="http://www.spolymer.pro/images/slideshow_group1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171450"/>
            <a:ext cx="9144000" cy="36147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Rectangle 10"/>
          <p:cNvSpPr>
            <a:spLocks noChangeArrowheads="1"/>
          </p:cNvSpPr>
          <p:nvPr/>
        </p:nvSpPr>
        <p:spPr bwMode="auto">
          <a:xfrm>
            <a:off x="-9525" y="0"/>
            <a:ext cx="9144000" cy="76200"/>
          </a:xfrm>
          <a:prstGeom prst="rect">
            <a:avLst/>
          </a:prstGeom>
          <a:solidFill>
            <a:srgbClr val="00B0F0"/>
          </a:solidFill>
          <a:ln>
            <a:noFill/>
          </a:ln>
          <a:effectLst/>
          <a:extLst/>
        </p:spPr>
        <p:txBody>
          <a:bodyPr/>
          <a:lstStyle>
            <a:lvl1pPr marL="342900" indent="-342900" algn="l"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algn="l"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algn="l"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algn="l"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algn="l"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defRPr/>
            </a:pPr>
            <a:endParaRPr lang="ru-RU" altLang="ru-RU" sz="1200" dirty="0" smtClean="0">
              <a:effectLst>
                <a:outerShdw blurRad="38100" dist="38100" dir="2700000" algn="tl">
                  <a:srgbClr val="FFFFFF"/>
                </a:outerShdw>
              </a:effectLst>
            </a:endParaRPr>
          </a:p>
        </p:txBody>
      </p:sp>
      <p:pic>
        <p:nvPicPr>
          <p:cNvPr id="11271" name="Picture 27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9213" y="6305550"/>
            <a:ext cx="846137" cy="5238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10"/>
          <p:cNvSpPr>
            <a:spLocks noChangeArrowheads="1"/>
          </p:cNvSpPr>
          <p:nvPr/>
        </p:nvSpPr>
        <p:spPr bwMode="auto">
          <a:xfrm>
            <a:off x="0" y="6267450"/>
            <a:ext cx="9144000" cy="590550"/>
          </a:xfrm>
          <a:prstGeom prst="rect">
            <a:avLst/>
          </a:prstGeom>
          <a:gradFill flip="none" rotWithShape="1">
            <a:gsLst>
              <a:gs pos="0">
                <a:srgbClr val="00B0F0">
                  <a:tint val="66000"/>
                  <a:satMod val="160000"/>
                </a:srgbClr>
              </a:gs>
              <a:gs pos="50000">
                <a:srgbClr val="00B0F0">
                  <a:tint val="44500"/>
                  <a:satMod val="160000"/>
                </a:srgbClr>
              </a:gs>
              <a:gs pos="100000">
                <a:srgbClr val="00B0F0">
                  <a:tint val="23500"/>
                  <a:satMod val="160000"/>
                </a:srgbClr>
              </a:gs>
            </a:gsLst>
            <a:lin ang="13500000" scaled="1"/>
            <a:tileRect/>
          </a:gradFill>
          <a:ln>
            <a:noFill/>
          </a:ln>
          <a:effectLst/>
          <a:extLst/>
        </p:spPr>
        <p:txBody>
          <a:bodyPr/>
          <a:lstStyle>
            <a:lvl1pPr marL="342900" indent="-342900" algn="l"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algn="l"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algn="l"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algn="l"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algn="l"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defRPr/>
            </a:pPr>
            <a:endParaRPr lang="ru-RU" altLang="ru-RU" sz="1200" dirty="0" smtClean="0">
              <a:effectLst>
                <a:outerShdw blurRad="38100" dist="38100" dir="2700000" algn="tl">
                  <a:srgbClr val="FFFFFF"/>
                </a:outerShdw>
              </a:effectLst>
            </a:endParaRPr>
          </a:p>
        </p:txBody>
      </p:sp>
      <p:sp>
        <p:nvSpPr>
          <p:cNvPr id="8" name="Rectangle 10"/>
          <p:cNvSpPr>
            <a:spLocks noChangeArrowheads="1"/>
          </p:cNvSpPr>
          <p:nvPr/>
        </p:nvSpPr>
        <p:spPr bwMode="auto">
          <a:xfrm>
            <a:off x="-9525" y="0"/>
            <a:ext cx="9144000" cy="76200"/>
          </a:xfrm>
          <a:prstGeom prst="rect">
            <a:avLst/>
          </a:prstGeom>
          <a:solidFill>
            <a:srgbClr val="00B0F0">
              <a:alpha val="41000"/>
            </a:srgbClr>
          </a:solidFill>
          <a:ln>
            <a:noFill/>
          </a:ln>
          <a:effectLst/>
          <a:extLst/>
        </p:spPr>
        <p:txBody>
          <a:bodyPr/>
          <a:lstStyle>
            <a:lvl1pPr marL="342900" indent="-342900" algn="l"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algn="l"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algn="l"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algn="l"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algn="l"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defRPr/>
            </a:pPr>
            <a:endParaRPr lang="ru-RU" altLang="ru-RU" sz="1200" dirty="0" smtClean="0">
              <a:effectLst>
                <a:outerShdw blurRad="38100" dist="38100" dir="2700000" algn="tl">
                  <a:srgbClr val="FFFFFF"/>
                </a:outerShdw>
              </a:effectLst>
            </a:endParaRPr>
          </a:p>
        </p:txBody>
      </p:sp>
      <p:pic>
        <p:nvPicPr>
          <p:cNvPr id="13317" name="Picture 27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9213" y="6305550"/>
            <a:ext cx="846137" cy="5238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</p:pic>
      <p:sp>
        <p:nvSpPr>
          <p:cNvPr id="13448" name="Прямоугольник 21"/>
          <p:cNvSpPr>
            <a:spLocks noChangeArrowheads="1"/>
          </p:cNvSpPr>
          <p:nvPr/>
        </p:nvSpPr>
        <p:spPr bwMode="auto">
          <a:xfrm>
            <a:off x="107504" y="157533"/>
            <a:ext cx="9134475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l"/>
            <a:r>
              <a:rPr lang="ru-RU" altLang="ru-RU" sz="1600" b="1" dirty="0" smtClean="0"/>
              <a:t>Серия систем защитных покрытий СпецПротект</a:t>
            </a:r>
            <a:r>
              <a:rPr lang="ru-RU" altLang="ru-RU" sz="1600" b="1" baseline="30000" dirty="0" smtClean="0"/>
              <a:t> </a:t>
            </a:r>
            <a:endParaRPr lang="ru-RU" altLang="ru-RU" sz="1600" b="1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133035" y="764704"/>
            <a:ext cx="8712968" cy="14280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400" dirty="0" smtClean="0"/>
              <a:t>СпецПротект — серия защитных полимерных двухкомпонентных лакокрасочных материалов, предназначенных для защитно-декоративного окрашивания металлических и бетонных поверхностей, подвергающихся воздействию широкого ряда агрессивных сред в условиях умеренного, холодного и морского климатов.</a:t>
            </a:r>
          </a:p>
          <a:p>
            <a:pPr algn="just"/>
            <a:r>
              <a:rPr lang="ru-RU" sz="1400" dirty="0" smtClean="0"/>
              <a:t>Материалы данной серии обеспечивают надежную длительную защиту металлических и бетонных поверхностей от коррозии в сочетании с высокими декоративными достоинствами. </a:t>
            </a:r>
            <a:endParaRPr lang="ru-RU" sz="1400" dirty="0"/>
          </a:p>
        </p:txBody>
      </p:sp>
      <p:pic>
        <p:nvPicPr>
          <p:cNvPr id="1026" name="Picture 2" descr="http://www.spolymer.pro/images/SpecProtect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6556" y="2053735"/>
            <a:ext cx="5514575" cy="32474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http://www.spolymer.pro/images/decorative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0711" y="5676967"/>
            <a:ext cx="509565" cy="5241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://www.spolymer.pro/images/Atmosphere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09304" y="5681512"/>
            <a:ext cx="509565" cy="4950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http://www.spolymer.pro/images/Adgesia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8155" y="5706423"/>
            <a:ext cx="509565" cy="4950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http://www.spolymer.pro/images/Elast.jp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46898" y="5706085"/>
            <a:ext cx="509565" cy="4950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1" name="Picture 7" descr="http://www.spolymer.pro/images/Iznos.jpg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7" y="5720981"/>
            <a:ext cx="509565" cy="5095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3" name="Picture 9" descr="http://www.infrahim.ru.images.1c-bitrix-cdn.ru/upload/blog/iblock/419/41998cea607a23af90fbe51f305de7ac.jpg?145836823448351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97550" y="3140968"/>
            <a:ext cx="2966321" cy="16785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657205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10"/>
          <p:cNvSpPr>
            <a:spLocks noChangeArrowheads="1"/>
          </p:cNvSpPr>
          <p:nvPr/>
        </p:nvSpPr>
        <p:spPr bwMode="auto">
          <a:xfrm>
            <a:off x="0" y="6267450"/>
            <a:ext cx="9144000" cy="590550"/>
          </a:xfrm>
          <a:prstGeom prst="rect">
            <a:avLst/>
          </a:prstGeom>
          <a:gradFill flip="none" rotWithShape="1">
            <a:gsLst>
              <a:gs pos="0">
                <a:srgbClr val="00B0F0">
                  <a:tint val="66000"/>
                  <a:satMod val="160000"/>
                </a:srgbClr>
              </a:gs>
              <a:gs pos="50000">
                <a:srgbClr val="00B0F0">
                  <a:tint val="44500"/>
                  <a:satMod val="160000"/>
                </a:srgbClr>
              </a:gs>
              <a:gs pos="100000">
                <a:srgbClr val="00B0F0">
                  <a:tint val="23500"/>
                  <a:satMod val="160000"/>
                </a:srgbClr>
              </a:gs>
            </a:gsLst>
            <a:lin ang="13500000" scaled="1"/>
            <a:tileRect/>
          </a:gradFill>
          <a:ln>
            <a:noFill/>
          </a:ln>
          <a:effectLst/>
          <a:extLst/>
        </p:spPr>
        <p:txBody>
          <a:bodyPr/>
          <a:lstStyle>
            <a:lvl1pPr marL="342900" indent="-342900" algn="l"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algn="l"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algn="l"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algn="l"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algn="l"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defRPr/>
            </a:pPr>
            <a:endParaRPr lang="ru-RU" altLang="ru-RU" sz="1200" dirty="0" smtClean="0">
              <a:effectLst>
                <a:outerShdw blurRad="38100" dist="38100" dir="2700000" algn="tl">
                  <a:srgbClr val="FFFFFF"/>
                </a:outerShdw>
              </a:effectLst>
            </a:endParaRPr>
          </a:p>
        </p:txBody>
      </p:sp>
      <p:sp>
        <p:nvSpPr>
          <p:cNvPr id="8" name="Rectangle 10"/>
          <p:cNvSpPr>
            <a:spLocks noChangeArrowheads="1"/>
          </p:cNvSpPr>
          <p:nvPr/>
        </p:nvSpPr>
        <p:spPr bwMode="auto">
          <a:xfrm>
            <a:off x="-9525" y="0"/>
            <a:ext cx="9144000" cy="76200"/>
          </a:xfrm>
          <a:prstGeom prst="rect">
            <a:avLst/>
          </a:prstGeom>
          <a:solidFill>
            <a:srgbClr val="00B0F0">
              <a:alpha val="41000"/>
            </a:srgbClr>
          </a:solidFill>
          <a:ln>
            <a:noFill/>
          </a:ln>
          <a:effectLst/>
          <a:extLst/>
        </p:spPr>
        <p:txBody>
          <a:bodyPr/>
          <a:lstStyle>
            <a:lvl1pPr marL="342900" indent="-342900" algn="l"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algn="l"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algn="l"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algn="l"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algn="l"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defRPr/>
            </a:pPr>
            <a:endParaRPr lang="ru-RU" altLang="ru-RU" sz="1200" dirty="0" smtClean="0">
              <a:effectLst>
                <a:outerShdw blurRad="38100" dist="38100" dir="2700000" algn="tl">
                  <a:srgbClr val="FFFFFF"/>
                </a:outerShdw>
              </a:effectLst>
            </a:endParaRPr>
          </a:p>
        </p:txBody>
      </p:sp>
      <p:pic>
        <p:nvPicPr>
          <p:cNvPr id="13317" name="Picture 27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9213" y="6305550"/>
            <a:ext cx="846137" cy="5238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</p:pic>
      <p:pic>
        <p:nvPicPr>
          <p:cNvPr id="9" name="Picture 6" descr="http://www.masterwatt.ru/files/picture/news/1407-novinka-kondensacionnye-kotly-luna-platinum/1407-novinka-kondensacionnye-kotly-luna-platinum-3750.jpg?146779292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08188" y="46355"/>
            <a:ext cx="1104900" cy="6286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Прямоугольник 21"/>
          <p:cNvSpPr>
            <a:spLocks noChangeArrowheads="1"/>
          </p:cNvSpPr>
          <p:nvPr/>
        </p:nvSpPr>
        <p:spPr bwMode="auto">
          <a:xfrm>
            <a:off x="4762" y="157533"/>
            <a:ext cx="9134475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l"/>
            <a:r>
              <a:rPr lang="ru-RU" altLang="ru-RU" sz="1550" b="1" dirty="0" smtClean="0"/>
              <a:t>Серия систем защитных покрытий СпецПротект ОЗМ / </a:t>
            </a:r>
            <a:r>
              <a:rPr lang="ru-RU" altLang="ru-RU" sz="1550" b="1" dirty="0" smtClean="0">
                <a:solidFill>
                  <a:srgbClr val="FF0000"/>
                </a:solidFill>
              </a:rPr>
              <a:t>огнезащитные составы </a:t>
            </a:r>
            <a:r>
              <a:rPr lang="ru-RU" altLang="ru-RU" sz="1550" b="1" baseline="30000" dirty="0" smtClean="0">
                <a:solidFill>
                  <a:srgbClr val="FF0000"/>
                </a:solidFill>
              </a:rPr>
              <a:t> </a:t>
            </a:r>
            <a:endParaRPr lang="ru-RU" altLang="ru-RU" sz="1550" b="1" dirty="0">
              <a:solidFill>
                <a:srgbClr val="FF0000"/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68833" y="703234"/>
            <a:ext cx="8987283" cy="31454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400" b="1" dirty="0" smtClean="0"/>
              <a:t>  	</a:t>
            </a:r>
            <a:r>
              <a:rPr lang="ru-RU" sz="1600" b="1" dirty="0" smtClean="0"/>
              <a:t>СпецПротект </a:t>
            </a:r>
            <a:r>
              <a:rPr lang="ru-RU" sz="1600" b="1" dirty="0"/>
              <a:t>ОЗМ 116 </a:t>
            </a:r>
            <a:endParaRPr lang="ru-RU" sz="1600" b="1" dirty="0" smtClean="0"/>
          </a:p>
          <a:p>
            <a:pPr algn="just"/>
            <a:r>
              <a:rPr lang="ru-RU" sz="1600" b="1" dirty="0"/>
              <a:t> </a:t>
            </a:r>
            <a:r>
              <a:rPr lang="ru-RU" sz="1600" b="1" dirty="0" smtClean="0"/>
              <a:t>   	 </a:t>
            </a:r>
            <a:r>
              <a:rPr lang="ru-RU" sz="1600" b="1" dirty="0" smtClean="0"/>
              <a:t>(</a:t>
            </a:r>
            <a:r>
              <a:rPr lang="ru-RU" sz="1600" b="1" dirty="0" err="1"/>
              <a:t>органоразбавляемый</a:t>
            </a:r>
            <a:r>
              <a:rPr lang="ru-RU" sz="1600" b="1" dirty="0"/>
              <a:t>) тонкослойный</a:t>
            </a:r>
            <a:r>
              <a:rPr lang="ru-RU" sz="1600" dirty="0"/>
              <a:t> – для защиты стальных несущих </a:t>
            </a:r>
            <a:r>
              <a:rPr lang="ru-RU" sz="1600" dirty="0" smtClean="0"/>
              <a:t>	конструкций</a:t>
            </a:r>
            <a:r>
              <a:rPr lang="ru-RU" sz="1600" dirty="0"/>
              <a:t>. 1К</a:t>
            </a:r>
            <a:r>
              <a:rPr lang="ru-RU" sz="1600" dirty="0" smtClean="0"/>
              <a:t>.</a:t>
            </a:r>
          </a:p>
          <a:p>
            <a:pPr marL="285750" indent="-285750" algn="just">
              <a:buFont typeface="Wingdings" panose="05000000000000000000" pitchFamily="2" charset="2"/>
              <a:buChar char="§"/>
            </a:pPr>
            <a:endParaRPr lang="ru-RU" sz="1600" dirty="0"/>
          </a:p>
          <a:p>
            <a:pPr algn="just"/>
            <a:r>
              <a:rPr lang="ru-RU" sz="1600" b="1" dirty="0" smtClean="0"/>
              <a:t>	СпецПротект </a:t>
            </a:r>
            <a:r>
              <a:rPr lang="ru-RU" sz="1600" b="1" dirty="0"/>
              <a:t>ОЗМ 117 </a:t>
            </a:r>
            <a:endParaRPr lang="ru-RU" sz="1600" b="1" dirty="0" smtClean="0"/>
          </a:p>
          <a:p>
            <a:pPr algn="just"/>
            <a:r>
              <a:rPr lang="ru-RU" sz="1600" b="1" dirty="0"/>
              <a:t> </a:t>
            </a:r>
            <a:r>
              <a:rPr lang="ru-RU" sz="1600" b="1" dirty="0" smtClean="0"/>
              <a:t>   	</a:t>
            </a:r>
            <a:r>
              <a:rPr lang="ru-RU" sz="1600" b="1" dirty="0" smtClean="0"/>
              <a:t> </a:t>
            </a:r>
            <a:r>
              <a:rPr lang="ru-RU" sz="1600" b="1" dirty="0"/>
              <a:t>(эпоксидный) </a:t>
            </a:r>
            <a:r>
              <a:rPr lang="ru-RU" sz="1600" b="1" dirty="0" smtClean="0"/>
              <a:t>тонкослойный / ЗАВОДСКОЕ НАНЕСЕНИЕ</a:t>
            </a:r>
            <a:r>
              <a:rPr lang="ru-RU" sz="1600" dirty="0" smtClean="0"/>
              <a:t> </a:t>
            </a:r>
            <a:r>
              <a:rPr lang="ru-RU" sz="1600" dirty="0"/>
              <a:t>– для  защиты </a:t>
            </a:r>
            <a:r>
              <a:rPr lang="ru-RU" sz="1600" dirty="0" smtClean="0"/>
              <a:t>	стальных </a:t>
            </a:r>
            <a:r>
              <a:rPr lang="ru-RU" sz="1600" dirty="0"/>
              <a:t>несущих </a:t>
            </a:r>
            <a:r>
              <a:rPr lang="ru-RU" sz="1600" dirty="0" smtClean="0"/>
              <a:t>конструкций</a:t>
            </a:r>
            <a:r>
              <a:rPr lang="ru-RU" sz="1600" dirty="0"/>
              <a:t>. 2К огнезащитный и антикоррозионный состав</a:t>
            </a:r>
            <a:r>
              <a:rPr lang="ru-RU" sz="1600" dirty="0" smtClean="0"/>
              <a:t>.</a:t>
            </a:r>
          </a:p>
          <a:p>
            <a:pPr marL="285750" indent="-285750" algn="just">
              <a:buFont typeface="Wingdings" panose="05000000000000000000" pitchFamily="2" charset="2"/>
              <a:buChar char="§"/>
            </a:pPr>
            <a:endParaRPr lang="ru-RU" sz="1600" dirty="0"/>
          </a:p>
          <a:p>
            <a:pPr algn="just"/>
            <a:r>
              <a:rPr lang="ru-RU" sz="1600" b="1" dirty="0" smtClean="0"/>
              <a:t>	СпецПротект </a:t>
            </a:r>
            <a:r>
              <a:rPr lang="ru-RU" sz="1600" b="1" dirty="0"/>
              <a:t>ОЗМ </a:t>
            </a:r>
            <a:r>
              <a:rPr lang="ru-RU" sz="1600" b="1" dirty="0" smtClean="0"/>
              <a:t>118</a:t>
            </a:r>
          </a:p>
          <a:p>
            <a:pPr algn="just"/>
            <a:r>
              <a:rPr lang="ru-RU" sz="1600" b="1" dirty="0" smtClean="0"/>
              <a:t> 	(</a:t>
            </a:r>
            <a:r>
              <a:rPr lang="ru-RU" sz="1600" b="1" dirty="0"/>
              <a:t>эпоксидный) конструктивный (обмазка)</a:t>
            </a:r>
            <a:r>
              <a:rPr lang="ru-RU" sz="1600" dirty="0"/>
              <a:t> – для  защиты стальных несущих </a:t>
            </a:r>
            <a:r>
              <a:rPr lang="ru-RU" sz="1600" dirty="0" smtClean="0"/>
              <a:t>	конструкций</a:t>
            </a:r>
            <a:r>
              <a:rPr lang="ru-RU" sz="1600" dirty="0"/>
              <a:t>. 2К </a:t>
            </a:r>
            <a:r>
              <a:rPr lang="ru-RU" sz="1600" dirty="0" smtClean="0"/>
              <a:t>	конструктивный </a:t>
            </a:r>
            <a:r>
              <a:rPr lang="ru-RU" sz="1600" dirty="0"/>
              <a:t>огнезащитный антикоррозионный состав</a:t>
            </a:r>
            <a:r>
              <a:rPr lang="ru-RU" sz="1600" dirty="0" smtClean="0"/>
              <a:t>.</a:t>
            </a:r>
            <a:endParaRPr lang="ru-RU" sz="1600" dirty="0"/>
          </a:p>
        </p:txBody>
      </p:sp>
      <p:pic>
        <p:nvPicPr>
          <p:cNvPr id="1026" name="Picture 2" descr="http://xn----7sbababbssumr6bgdd1a3bk2l.xn--p1ai/data/xn----7sbababbssumr6bgdd1a3bk2l.xn--p1ai/consult/c17d72d22783c4cd330f9f98ae578565.png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  <a:duotone>
              <a:prstClr val="black"/>
              <a:srgbClr val="F05A4A">
                <a:tint val="45000"/>
                <a:satMod val="400000"/>
              </a:srgbClr>
            </a:duotone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aturation sat="0"/>
                    </a14:imgEffect>
                    <a14:imgEffect>
                      <a14:brightnessContrast bright="-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5762" y="836712"/>
            <a:ext cx="634061" cy="5821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2" descr="http://xn----7sbababbssumr6bgdd1a3bk2l.xn--p1ai/data/xn----7sbababbssumr6bgdd1a3bk2l.xn--p1ai/consult/c17d72d22783c4cd330f9f98ae578565.png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  <a:duotone>
              <a:prstClr val="black"/>
              <a:srgbClr val="F05A4A">
                <a:tint val="45000"/>
                <a:satMod val="400000"/>
              </a:srgbClr>
            </a:duotone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aturation sat="0"/>
                    </a14:imgEffect>
                    <a14:imgEffect>
                      <a14:brightnessContrast bright="-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1288" y="1989253"/>
            <a:ext cx="634061" cy="5821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2" descr="http://xn----7sbababbssumr6bgdd1a3bk2l.xn--p1ai/data/xn----7sbababbssumr6bgdd1a3bk2l.xn--p1ai/consult/c17d72d22783c4cd330f9f98ae578565.png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  <a:duotone>
              <a:prstClr val="black"/>
              <a:srgbClr val="F05A4A">
                <a:tint val="45000"/>
                <a:satMod val="400000"/>
              </a:srgbClr>
            </a:duotone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aturation sat="0"/>
                    </a14:imgEffect>
                    <a14:imgEffect>
                      <a14:brightnessContrast bright="-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1289" y="3284984"/>
            <a:ext cx="634061" cy="5821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4" descr="E:\Татарстан\P1020801.JP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179512" y="4267203"/>
            <a:ext cx="2736304" cy="1892366"/>
          </a:xfrm>
          <a:prstGeom prst="rect">
            <a:avLst/>
          </a:prstGeom>
          <a:noFill/>
          <a:ln w="63500">
            <a:solidFill>
              <a:schemeClr val="bg1">
                <a:lumMod val="85000"/>
              </a:schemeClr>
            </a:solidFill>
            <a:miter lim="800000"/>
            <a:headEnd/>
            <a:tailEnd/>
          </a:ln>
          <a:extLst/>
        </p:spPr>
      </p:pic>
      <p:pic>
        <p:nvPicPr>
          <p:cNvPr id="15" name="Picture 6" descr="S:\Фото с объектов\Unitfire, выкрасы\фото окраски огнезащиты Unitfir CH  ТАНЕКО\IMG_0856.jpg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3347864" y="4267203"/>
            <a:ext cx="2533650" cy="1900238"/>
          </a:xfrm>
          <a:prstGeom prst="rect">
            <a:avLst/>
          </a:prstGeom>
          <a:noFill/>
          <a:ln w="63500">
            <a:solidFill>
              <a:schemeClr val="bg1">
                <a:lumMod val="85000"/>
              </a:schemeClr>
            </a:solidFill>
            <a:miter lim="800000"/>
            <a:headEnd/>
            <a:tailEnd/>
          </a:ln>
          <a:extLst/>
        </p:spPr>
      </p:pic>
      <p:pic>
        <p:nvPicPr>
          <p:cNvPr id="16" name="Picture 2" descr="E:\Татарстан\P1020778.JPG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6372200" y="4267203"/>
            <a:ext cx="2476470" cy="1900238"/>
          </a:xfrm>
          <a:prstGeom prst="rect">
            <a:avLst/>
          </a:prstGeom>
          <a:noFill/>
          <a:ln w="63500">
            <a:solidFill>
              <a:schemeClr val="bg1">
                <a:lumMod val="85000"/>
              </a:schemeClr>
            </a:solidFill>
            <a:miter lim="800000"/>
            <a:headEnd/>
            <a:tailEnd/>
          </a:ln>
          <a:extLst/>
        </p:spPr>
      </p:pic>
      <p:pic>
        <p:nvPicPr>
          <p:cNvPr id="17" name="Picture 2" descr="http://xn----7sbababbssumr6bgdd1a3bk2l.xn--p1ai/data/xn----7sbababbssumr6bgdd1a3bk2l.xn--p1ai/consult/c17d72d22783c4cd330f9f98ae578565.png"/>
          <p:cNvPicPr>
            <a:picLocks noChangeAspect="1" noChangeArrowheads="1"/>
          </p:cNvPicPr>
          <p:nvPr/>
        </p:nvPicPr>
        <p:blipFill>
          <a:blip r:embed="rId10" cstate="print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  <a:duotone>
              <a:prstClr val="black"/>
              <a:srgbClr val="F05A4A">
                <a:tint val="45000"/>
                <a:satMod val="400000"/>
              </a:srgbClr>
            </a:duotone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saturation sat="0"/>
                    </a14:imgEffect>
                    <a14:imgEffect>
                      <a14:brightnessContrast bright="-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4267203"/>
            <a:ext cx="252057" cy="2314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2" descr="http://xn----7sbababbssumr6bgdd1a3bk2l.xn--p1ai/data/xn----7sbababbssumr6bgdd1a3bk2l.xn--p1ai/consult/c17d72d22783c4cd330f9f98ae578565.png"/>
          <p:cNvPicPr>
            <a:picLocks noChangeAspect="1" noChangeArrowheads="1"/>
          </p:cNvPicPr>
          <p:nvPr/>
        </p:nvPicPr>
        <p:blipFill>
          <a:blip r:embed="rId10" cstate="print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  <a:duotone>
              <a:prstClr val="black"/>
              <a:srgbClr val="F05A4A">
                <a:tint val="45000"/>
                <a:satMod val="400000"/>
              </a:srgbClr>
            </a:duotone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saturation sat="0"/>
                    </a14:imgEffect>
                    <a14:imgEffect>
                      <a14:brightnessContrast bright="-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65851" y="4267203"/>
            <a:ext cx="252057" cy="2314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2" descr="http://xn----7sbababbssumr6bgdd1a3bk2l.xn--p1ai/data/xn----7sbababbssumr6bgdd1a3bk2l.xn--p1ai/consult/c17d72d22783c4cd330f9f98ae578565.png"/>
          <p:cNvPicPr>
            <a:picLocks noChangeAspect="1" noChangeArrowheads="1"/>
          </p:cNvPicPr>
          <p:nvPr/>
        </p:nvPicPr>
        <p:blipFill>
          <a:blip r:embed="rId10" cstate="print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  <a:duotone>
              <a:prstClr val="black"/>
              <a:srgbClr val="F05A4A">
                <a:tint val="45000"/>
                <a:satMod val="400000"/>
              </a:srgbClr>
            </a:duotone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saturation sat="0"/>
                    </a14:imgEffect>
                    <a14:imgEffect>
                      <a14:brightnessContrast bright="-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12478" y="4267203"/>
            <a:ext cx="252057" cy="2314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941515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" dur="2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3" dur="2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10"/>
          <p:cNvSpPr>
            <a:spLocks noChangeArrowheads="1"/>
          </p:cNvSpPr>
          <p:nvPr/>
        </p:nvSpPr>
        <p:spPr bwMode="auto">
          <a:xfrm>
            <a:off x="0" y="6267450"/>
            <a:ext cx="9144000" cy="590550"/>
          </a:xfrm>
          <a:prstGeom prst="rect">
            <a:avLst/>
          </a:prstGeom>
          <a:gradFill flip="none" rotWithShape="1">
            <a:gsLst>
              <a:gs pos="0">
                <a:srgbClr val="00B0F0">
                  <a:tint val="66000"/>
                  <a:satMod val="160000"/>
                </a:srgbClr>
              </a:gs>
              <a:gs pos="50000">
                <a:srgbClr val="00B0F0">
                  <a:tint val="44500"/>
                  <a:satMod val="160000"/>
                </a:srgbClr>
              </a:gs>
              <a:gs pos="100000">
                <a:srgbClr val="00B0F0">
                  <a:tint val="23500"/>
                  <a:satMod val="160000"/>
                </a:srgbClr>
              </a:gs>
            </a:gsLst>
            <a:lin ang="13500000" scaled="1"/>
            <a:tileRect/>
          </a:gradFill>
          <a:ln>
            <a:noFill/>
          </a:ln>
          <a:effectLst/>
          <a:extLst/>
        </p:spPr>
        <p:txBody>
          <a:bodyPr/>
          <a:lstStyle>
            <a:lvl1pPr marL="342900" indent="-342900" algn="l"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algn="l"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algn="l"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algn="l"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algn="l"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defRPr/>
            </a:pPr>
            <a:endParaRPr lang="ru-RU" altLang="ru-RU" sz="1200" dirty="0" smtClean="0">
              <a:effectLst>
                <a:outerShdw blurRad="38100" dist="38100" dir="2700000" algn="tl">
                  <a:srgbClr val="FFFFFF"/>
                </a:outerShdw>
              </a:effectLst>
            </a:endParaRPr>
          </a:p>
        </p:txBody>
      </p:sp>
      <p:sp>
        <p:nvSpPr>
          <p:cNvPr id="8" name="Rectangle 10"/>
          <p:cNvSpPr>
            <a:spLocks noChangeArrowheads="1"/>
          </p:cNvSpPr>
          <p:nvPr/>
        </p:nvSpPr>
        <p:spPr bwMode="auto">
          <a:xfrm>
            <a:off x="-9525" y="0"/>
            <a:ext cx="9144000" cy="76200"/>
          </a:xfrm>
          <a:prstGeom prst="rect">
            <a:avLst/>
          </a:prstGeom>
          <a:solidFill>
            <a:srgbClr val="00B0F0">
              <a:alpha val="41000"/>
            </a:srgbClr>
          </a:solidFill>
          <a:ln>
            <a:noFill/>
          </a:ln>
          <a:effectLst/>
          <a:extLst/>
        </p:spPr>
        <p:txBody>
          <a:bodyPr/>
          <a:lstStyle>
            <a:lvl1pPr marL="342900" indent="-342900" algn="l"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algn="l"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algn="l"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algn="l"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algn="l"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defRPr/>
            </a:pPr>
            <a:endParaRPr lang="ru-RU" altLang="ru-RU" sz="1200" dirty="0" smtClean="0">
              <a:effectLst>
                <a:outerShdw blurRad="38100" dist="38100" dir="2700000" algn="tl">
                  <a:srgbClr val="FFFFFF"/>
                </a:outerShdw>
              </a:effectLst>
            </a:endParaRPr>
          </a:p>
        </p:txBody>
      </p:sp>
      <p:pic>
        <p:nvPicPr>
          <p:cNvPr id="13317" name="Picture 27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9213" y="6305550"/>
            <a:ext cx="846137" cy="5238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</p:pic>
      <p:pic>
        <p:nvPicPr>
          <p:cNvPr id="9" name="Picture 6" descr="http://www.masterwatt.ru/files/picture/news/1407-novinka-kondensacionnye-kotly-luna-platinum/1407-novinka-kondensacionnye-kotly-luna-platinum-3750.jpg?146779292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08188" y="46355"/>
            <a:ext cx="1104900" cy="6286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Прямоугольник 21"/>
          <p:cNvSpPr>
            <a:spLocks noChangeArrowheads="1"/>
          </p:cNvSpPr>
          <p:nvPr/>
        </p:nvSpPr>
        <p:spPr bwMode="auto">
          <a:xfrm>
            <a:off x="4762" y="157533"/>
            <a:ext cx="9134475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l"/>
            <a:r>
              <a:rPr lang="ru-RU" altLang="ru-RU" sz="1550" b="1" dirty="0" smtClean="0"/>
              <a:t>Серия систем защитных покрытий СпецПротект ОЗМ / </a:t>
            </a:r>
            <a:r>
              <a:rPr lang="ru-RU" altLang="ru-RU" sz="1550" b="1" dirty="0" smtClean="0">
                <a:solidFill>
                  <a:srgbClr val="FF0000"/>
                </a:solidFill>
              </a:rPr>
              <a:t>огнезащитные составы </a:t>
            </a:r>
            <a:r>
              <a:rPr lang="ru-RU" altLang="ru-RU" sz="1550" b="1" baseline="30000" dirty="0" smtClean="0">
                <a:solidFill>
                  <a:srgbClr val="FF0000"/>
                </a:solidFill>
              </a:rPr>
              <a:t> </a:t>
            </a:r>
            <a:endParaRPr lang="ru-RU" altLang="ru-RU" sz="1550" b="1" dirty="0">
              <a:solidFill>
                <a:srgbClr val="FF0000"/>
              </a:solidFill>
            </a:endParaRPr>
          </a:p>
        </p:txBody>
      </p:sp>
      <p:pic>
        <p:nvPicPr>
          <p:cNvPr id="11" name="Picture 4" descr="S:\Фото с объектов\55610, проблемы с укрывистостью\Выкрасы на Антипинском НПЗ\DSC01396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9289" y="2512994"/>
            <a:ext cx="2277704" cy="1513499"/>
          </a:xfrm>
          <a:prstGeom prst="rect">
            <a:avLst/>
          </a:prstGeom>
          <a:noFill/>
          <a:ln w="63500">
            <a:solidFill>
              <a:schemeClr val="bg1">
                <a:lumMod val="85000"/>
              </a:schemeClr>
            </a:solidFill>
            <a:miter lim="800000"/>
            <a:headEnd/>
            <a:tailEnd/>
          </a:ln>
          <a:extLst/>
        </p:spPr>
      </p:pic>
      <p:pic>
        <p:nvPicPr>
          <p:cNvPr id="12" name="Picture 2" descr="S:\Фото с объектов\55610, проблемы с укрывистостью\Выкрасы на Антипинском НПЗ\DSC01392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2483768" y="2501811"/>
            <a:ext cx="1987890" cy="1524682"/>
          </a:xfrm>
          <a:prstGeom prst="rect">
            <a:avLst/>
          </a:prstGeom>
          <a:noFill/>
          <a:ln w="63500">
            <a:solidFill>
              <a:schemeClr val="bg1">
                <a:lumMod val="85000"/>
              </a:schemeClr>
            </a:solidFill>
            <a:miter lim="800000"/>
            <a:headEnd/>
            <a:tailEnd/>
          </a:ln>
          <a:extLst/>
        </p:spPr>
      </p:pic>
      <p:pic>
        <p:nvPicPr>
          <p:cNvPr id="14" name="Picture 4" descr="E:\Татарстан\P1020830.JP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138946" y="4187113"/>
            <a:ext cx="1512807" cy="2029104"/>
          </a:xfrm>
          <a:prstGeom prst="rect">
            <a:avLst/>
          </a:prstGeom>
          <a:noFill/>
          <a:ln w="63500">
            <a:solidFill>
              <a:schemeClr val="bg1">
                <a:lumMod val="85000"/>
              </a:schemeClr>
            </a:solidFill>
            <a:miter lim="800000"/>
            <a:headEnd/>
            <a:tailEnd/>
          </a:ln>
          <a:extLst/>
        </p:spPr>
      </p:pic>
      <p:pic>
        <p:nvPicPr>
          <p:cNvPr id="15" name="Picture 2" descr="E:\Татарстан\P1020834.JPG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1763688" y="4175528"/>
            <a:ext cx="2707970" cy="2029105"/>
          </a:xfrm>
          <a:prstGeom prst="rect">
            <a:avLst/>
          </a:prstGeom>
          <a:noFill/>
          <a:ln w="63500">
            <a:solidFill>
              <a:schemeClr val="bg1">
                <a:lumMod val="85000"/>
              </a:schemeClr>
            </a:solidFill>
            <a:miter lim="800000"/>
            <a:headEnd/>
            <a:tailEnd/>
          </a:ln>
          <a:extLst/>
        </p:spPr>
      </p:pic>
      <p:sp>
        <p:nvSpPr>
          <p:cNvPr id="17" name="TextBox 16"/>
          <p:cNvSpPr txBox="1"/>
          <p:nvPr/>
        </p:nvSpPr>
        <p:spPr>
          <a:xfrm>
            <a:off x="69289" y="673762"/>
            <a:ext cx="4574719" cy="10833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/>
            </a:pPr>
            <a:r>
              <a:rPr lang="ru-RU" sz="1400" b="1" dirty="0" smtClean="0">
                <a:latin typeface="+mn-lt"/>
                <a:cs typeface="Arial" charset="0"/>
              </a:rPr>
              <a:t>Самая распространенная схема окрашивания МК</a:t>
            </a:r>
            <a:endParaRPr lang="en-US" sz="1400" b="1" u="sng" dirty="0">
              <a:latin typeface="+mn-lt"/>
              <a:cs typeface="Arial" charset="0"/>
            </a:endParaRPr>
          </a:p>
          <a:p>
            <a:pPr algn="l">
              <a:defRPr/>
            </a:pPr>
            <a:r>
              <a:rPr lang="ru-RU" sz="1400" b="1" dirty="0" smtClean="0">
                <a:latin typeface="+mn-lt"/>
                <a:cs typeface="Arial" charset="0"/>
              </a:rPr>
              <a:t>1 слой - </a:t>
            </a:r>
            <a:r>
              <a:rPr lang="ru-RU" sz="1400" b="1" dirty="0">
                <a:latin typeface="+mn-lt"/>
                <a:cs typeface="Arial" charset="0"/>
              </a:rPr>
              <a:t>Эпоксидный грунт</a:t>
            </a:r>
          </a:p>
          <a:p>
            <a:pPr algn="l">
              <a:defRPr/>
            </a:pPr>
            <a:r>
              <a:rPr lang="ru-RU" sz="1400" b="1" dirty="0" smtClean="0">
                <a:solidFill>
                  <a:srgbClr val="C00000"/>
                </a:solidFill>
                <a:latin typeface="+mn-lt"/>
                <a:cs typeface="Arial" charset="0"/>
              </a:rPr>
              <a:t>2 слой - </a:t>
            </a:r>
            <a:r>
              <a:rPr lang="ru-RU" sz="1400" b="1" dirty="0">
                <a:solidFill>
                  <a:srgbClr val="C00000"/>
                </a:solidFill>
                <a:latin typeface="+mn-lt"/>
                <a:cs typeface="Arial" charset="0"/>
              </a:rPr>
              <a:t>Огнезащитный  акриловый состав</a:t>
            </a:r>
          </a:p>
          <a:p>
            <a:pPr algn="l">
              <a:defRPr/>
            </a:pPr>
            <a:r>
              <a:rPr lang="ru-RU" sz="1400" b="1" dirty="0" smtClean="0">
                <a:latin typeface="+mn-lt"/>
                <a:cs typeface="Arial" charset="0"/>
              </a:rPr>
              <a:t>3 слой - </a:t>
            </a:r>
            <a:r>
              <a:rPr lang="ru-RU" sz="1400" b="1" dirty="0">
                <a:latin typeface="+mn-lt"/>
                <a:cs typeface="Arial" charset="0"/>
              </a:rPr>
              <a:t>Финишное полиуретановое покрытие</a:t>
            </a:r>
            <a:endParaRPr lang="ru-RU" sz="1400" b="1" dirty="0">
              <a:latin typeface="+mn-lt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8057" y="1844824"/>
            <a:ext cx="4572000" cy="523220"/>
          </a:xfrm>
          <a:prstGeom prst="rect">
            <a:avLst/>
          </a:prstGeom>
        </p:spPr>
        <p:txBody>
          <a:bodyPr>
            <a:spAutoFit/>
          </a:bodyPr>
          <a:lstStyle/>
          <a:p>
            <a:pPr eaLnBrk="1" hangingPunct="1"/>
            <a:r>
              <a:rPr lang="ru-RU" altLang="ru-RU" sz="1400" b="1" u="sng" dirty="0">
                <a:solidFill>
                  <a:srgbClr val="C00000"/>
                </a:solidFill>
              </a:rPr>
              <a:t>Основная проблема акриловых огнезащитных покрытий – </a:t>
            </a:r>
            <a:r>
              <a:rPr lang="ru-RU" altLang="ru-RU" sz="1400" b="1" u="sng" dirty="0" smtClean="0">
                <a:solidFill>
                  <a:srgbClr val="C00000"/>
                </a:solidFill>
              </a:rPr>
              <a:t>высокая </a:t>
            </a:r>
            <a:r>
              <a:rPr lang="ru-RU" altLang="ru-RU" sz="1400" b="1" u="sng" dirty="0">
                <a:solidFill>
                  <a:srgbClr val="C00000"/>
                </a:solidFill>
              </a:rPr>
              <a:t>гигроскопичность</a:t>
            </a:r>
            <a:endParaRPr lang="ru-RU" altLang="ru-RU" sz="1400" b="1" u="sng" dirty="0">
              <a:solidFill>
                <a:srgbClr val="C0000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644008" y="675006"/>
            <a:ext cx="4320480" cy="25914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eaLnBrk="1" hangingPunct="1"/>
            <a:r>
              <a:rPr lang="ru-RU" altLang="ru-RU" sz="1400" dirty="0">
                <a:solidFill>
                  <a:srgbClr val="C00000"/>
                </a:solidFill>
              </a:rPr>
              <a:t>Площадь разрушения огнезащитного покрытия в таких случаях составляет до 70%</a:t>
            </a:r>
          </a:p>
          <a:p>
            <a:pPr algn="just" eaLnBrk="1" hangingPunct="1"/>
            <a:r>
              <a:rPr lang="ru-RU" altLang="ru-RU" sz="1400" dirty="0">
                <a:solidFill>
                  <a:srgbClr val="C00000"/>
                </a:solidFill>
              </a:rPr>
              <a:t>от общей площади защищаемой поверхности.</a:t>
            </a:r>
          </a:p>
          <a:p>
            <a:pPr algn="just" eaLnBrk="1" hangingPunct="1"/>
            <a:r>
              <a:rPr lang="ru-RU" altLang="ru-RU" sz="1400" dirty="0">
                <a:solidFill>
                  <a:srgbClr val="C00000"/>
                </a:solidFill>
              </a:rPr>
              <a:t>Ремонт и восстановление разрушенного покрытия может обойтись в 2-3 раза дороже.</a:t>
            </a:r>
          </a:p>
          <a:p>
            <a:pPr algn="just" eaLnBrk="1" hangingPunct="1"/>
            <a:r>
              <a:rPr lang="ru-RU" altLang="ru-RU" sz="1400" dirty="0">
                <a:solidFill>
                  <a:srgbClr val="C00000"/>
                </a:solidFill>
              </a:rPr>
              <a:t>Но основная проблема состоит в том, что на предприятиях нефтеперерабатывающей и нефтехимической отраслей нельзя проводить работы не остановив производственный цикл, что ведет к потере планируемой прибыли завода и упущенной выгоде.</a:t>
            </a:r>
            <a:endParaRPr lang="ru-RU" altLang="ru-RU" sz="1400" dirty="0">
              <a:solidFill>
                <a:srgbClr val="C00000"/>
              </a:solidFill>
            </a:endParaRPr>
          </a:p>
        </p:txBody>
      </p:sp>
      <p:pic>
        <p:nvPicPr>
          <p:cNvPr id="18" name="Picture 8" descr="S:\Фото с объектов\Еврохим\Котельниково\18.04.2012 16-10-38.JPG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4733220" y="4859296"/>
            <a:ext cx="1782996" cy="1337871"/>
          </a:xfrm>
          <a:prstGeom prst="rect">
            <a:avLst/>
          </a:prstGeom>
          <a:noFill/>
          <a:ln w="63500">
            <a:solidFill>
              <a:schemeClr val="bg1">
                <a:lumMod val="85000"/>
              </a:schemeClr>
            </a:solidFill>
            <a:miter lim="800000"/>
            <a:headEnd/>
            <a:tailEnd/>
          </a:ln>
          <a:extLst/>
        </p:spPr>
      </p:pic>
      <p:pic>
        <p:nvPicPr>
          <p:cNvPr id="19" name="Picture 9" descr="S:\Фото с объектов\Еврохим\Котельниково\18.04.2012 16-11-42.JPG"/>
          <p:cNvPicPr>
            <a:picLocks noChangeAspect="1" noChangeArrowheads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4661268" y="3330631"/>
            <a:ext cx="1854948" cy="1391724"/>
          </a:xfrm>
          <a:prstGeom prst="rect">
            <a:avLst/>
          </a:prstGeom>
          <a:noFill/>
          <a:ln w="63500">
            <a:solidFill>
              <a:schemeClr val="bg1">
                <a:lumMod val="85000"/>
              </a:schemeClr>
            </a:solidFill>
            <a:miter lim="800000"/>
            <a:headEnd/>
            <a:tailEnd/>
          </a:ln>
          <a:extLst/>
        </p:spPr>
      </p:pic>
      <p:pic>
        <p:nvPicPr>
          <p:cNvPr id="20" name="Picture 6" descr="C:\Documents and Settings\ivankov\Рабочий стол\НИИК\1.JPG"/>
          <p:cNvPicPr>
            <a:picLocks noChangeAspect="1" noChangeArrowheads="1"/>
          </p:cNvPicPr>
          <p:nvPr/>
        </p:nvPicPr>
        <p:blipFill>
          <a:blip r:embed="rId11"/>
          <a:srcRect/>
          <a:stretch>
            <a:fillRect/>
          </a:stretch>
        </p:blipFill>
        <p:spPr bwMode="auto">
          <a:xfrm>
            <a:off x="6804248" y="3283593"/>
            <a:ext cx="2047875" cy="2913574"/>
          </a:xfrm>
          <a:prstGeom prst="rect">
            <a:avLst/>
          </a:prstGeom>
          <a:noFill/>
          <a:ln w="63500">
            <a:solidFill>
              <a:schemeClr val="bg1">
                <a:lumMod val="85000"/>
              </a:schemeClr>
            </a:solidFill>
            <a:miter lim="800000"/>
            <a:headEnd/>
            <a:tailEnd/>
          </a:ln>
          <a:extLst/>
        </p:spPr>
      </p:pic>
    </p:spTree>
    <p:extLst>
      <p:ext uri="{BB962C8B-B14F-4D97-AF65-F5344CB8AC3E}">
        <p14:creationId xmlns:p14="http://schemas.microsoft.com/office/powerpoint/2010/main" val="6281559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2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50"/>
                            </p:stCondLst>
                            <p:childTnLst>
                              <p:par>
                                <p:cTn id="9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" dur="2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1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" dur="2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750"/>
                            </p:stCondLst>
                            <p:childTnLst>
                              <p:par>
                                <p:cTn id="16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2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000"/>
                            </p:stCondLst>
                            <p:childTnLst>
                              <p:par>
                                <p:cTn id="2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500"/>
                            </p:stCondLst>
                            <p:childTnLst>
                              <p:par>
                                <p:cTn id="24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6" dur="25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750"/>
                            </p:stCondLst>
                            <p:childTnLst>
                              <p:par>
                                <p:cTn id="28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0" dur="2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3" dur="25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10"/>
          <p:cNvSpPr>
            <a:spLocks noChangeArrowheads="1"/>
          </p:cNvSpPr>
          <p:nvPr/>
        </p:nvSpPr>
        <p:spPr bwMode="auto">
          <a:xfrm>
            <a:off x="0" y="6267450"/>
            <a:ext cx="9144000" cy="590550"/>
          </a:xfrm>
          <a:prstGeom prst="rect">
            <a:avLst/>
          </a:prstGeom>
          <a:gradFill flip="none" rotWithShape="1">
            <a:gsLst>
              <a:gs pos="0">
                <a:srgbClr val="00B0F0">
                  <a:tint val="66000"/>
                  <a:satMod val="160000"/>
                </a:srgbClr>
              </a:gs>
              <a:gs pos="50000">
                <a:srgbClr val="00B0F0">
                  <a:tint val="44500"/>
                  <a:satMod val="160000"/>
                </a:srgbClr>
              </a:gs>
              <a:gs pos="100000">
                <a:srgbClr val="00B0F0">
                  <a:tint val="23500"/>
                  <a:satMod val="160000"/>
                </a:srgbClr>
              </a:gs>
            </a:gsLst>
            <a:lin ang="13500000" scaled="1"/>
            <a:tileRect/>
          </a:gradFill>
          <a:ln>
            <a:noFill/>
          </a:ln>
          <a:effectLst/>
          <a:extLst/>
        </p:spPr>
        <p:txBody>
          <a:bodyPr/>
          <a:lstStyle>
            <a:lvl1pPr marL="342900" indent="-342900" algn="l"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algn="l"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algn="l"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algn="l"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algn="l"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defRPr/>
            </a:pPr>
            <a:endParaRPr lang="ru-RU" altLang="ru-RU" sz="1200" dirty="0" smtClean="0">
              <a:effectLst>
                <a:outerShdw blurRad="38100" dist="38100" dir="2700000" algn="tl">
                  <a:srgbClr val="FFFFFF"/>
                </a:outerShdw>
              </a:effectLst>
            </a:endParaRPr>
          </a:p>
        </p:txBody>
      </p:sp>
      <p:sp>
        <p:nvSpPr>
          <p:cNvPr id="8" name="Rectangle 10"/>
          <p:cNvSpPr>
            <a:spLocks noChangeArrowheads="1"/>
          </p:cNvSpPr>
          <p:nvPr/>
        </p:nvSpPr>
        <p:spPr bwMode="auto">
          <a:xfrm>
            <a:off x="-9525" y="0"/>
            <a:ext cx="9144000" cy="76200"/>
          </a:xfrm>
          <a:prstGeom prst="rect">
            <a:avLst/>
          </a:prstGeom>
          <a:solidFill>
            <a:srgbClr val="00B0F0">
              <a:alpha val="41000"/>
            </a:srgbClr>
          </a:solidFill>
          <a:ln>
            <a:noFill/>
          </a:ln>
          <a:effectLst/>
          <a:extLst/>
        </p:spPr>
        <p:txBody>
          <a:bodyPr/>
          <a:lstStyle>
            <a:lvl1pPr marL="342900" indent="-342900" algn="l"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algn="l"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algn="l"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algn="l"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algn="l"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defRPr/>
            </a:pPr>
            <a:endParaRPr lang="ru-RU" altLang="ru-RU" sz="1200" dirty="0" smtClean="0">
              <a:effectLst>
                <a:outerShdw blurRad="38100" dist="38100" dir="2700000" algn="tl">
                  <a:srgbClr val="FFFFFF"/>
                </a:outerShdw>
              </a:effectLst>
            </a:endParaRPr>
          </a:p>
        </p:txBody>
      </p:sp>
      <p:pic>
        <p:nvPicPr>
          <p:cNvPr id="13317" name="Picture 27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9213" y="6305550"/>
            <a:ext cx="846137" cy="5238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</p:pic>
      <p:pic>
        <p:nvPicPr>
          <p:cNvPr id="9" name="Picture 6" descr="http://www.masterwatt.ru/files/picture/news/1407-novinka-kondensacionnye-kotly-luna-platinum/1407-novinka-kondensacionnye-kotly-luna-platinum-3750.jpg?146779292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08188" y="46355"/>
            <a:ext cx="1104900" cy="6286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Прямоугольник 21"/>
          <p:cNvSpPr>
            <a:spLocks noChangeArrowheads="1"/>
          </p:cNvSpPr>
          <p:nvPr/>
        </p:nvSpPr>
        <p:spPr bwMode="auto">
          <a:xfrm>
            <a:off x="4762" y="157533"/>
            <a:ext cx="9134475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l"/>
            <a:r>
              <a:rPr lang="ru-RU" altLang="ru-RU" sz="1550" b="1" dirty="0" smtClean="0"/>
              <a:t>Серия систем защитных покрытий СпецПротект ОЗМ / </a:t>
            </a:r>
            <a:r>
              <a:rPr lang="ru-RU" altLang="ru-RU" sz="1550" b="1" dirty="0" smtClean="0">
                <a:solidFill>
                  <a:srgbClr val="FF0000"/>
                </a:solidFill>
              </a:rPr>
              <a:t>огнезащитные составы </a:t>
            </a:r>
            <a:r>
              <a:rPr lang="ru-RU" altLang="ru-RU" sz="1550" b="1" baseline="30000" dirty="0" smtClean="0">
                <a:solidFill>
                  <a:srgbClr val="FF0000"/>
                </a:solidFill>
              </a:rPr>
              <a:t> </a:t>
            </a:r>
            <a:endParaRPr lang="ru-RU" altLang="ru-RU" sz="1550" b="1" dirty="0">
              <a:solidFill>
                <a:srgbClr val="FF0000"/>
              </a:solidFill>
            </a:endParaRPr>
          </a:p>
        </p:txBody>
      </p:sp>
      <p:sp>
        <p:nvSpPr>
          <p:cNvPr id="11" name="TextBox 10"/>
          <p:cNvSpPr txBox="1">
            <a:spLocks noChangeArrowheads="1"/>
          </p:cNvSpPr>
          <p:nvPr/>
        </p:nvSpPr>
        <p:spPr bwMode="auto">
          <a:xfrm>
            <a:off x="13243" y="867771"/>
            <a:ext cx="8064500" cy="1600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2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2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2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2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just" eaLnBrk="1" hangingPunct="1">
              <a:spcBef>
                <a:spcPts val="0"/>
              </a:spcBef>
            </a:pPr>
            <a:r>
              <a:rPr lang="ru-RU" altLang="ru-RU" sz="1400" dirty="0"/>
              <a:t>Двухкомпонентное, эпоксидное, противокоррозионное, огнезащитное покрытие.</a:t>
            </a:r>
          </a:p>
          <a:p>
            <a:pPr algn="just" eaLnBrk="1" hangingPunct="1">
              <a:spcBef>
                <a:spcPts val="0"/>
              </a:spcBef>
            </a:pPr>
            <a:r>
              <a:rPr lang="ru-RU" altLang="ru-RU" sz="1400" dirty="0"/>
              <a:t>Обеспечивает требуемые пределы огнестойкости - 45, 60, 90 и 120 минут.</a:t>
            </a:r>
          </a:p>
          <a:p>
            <a:pPr algn="just" eaLnBrk="1" hangingPunct="1">
              <a:spcBef>
                <a:spcPts val="0"/>
              </a:spcBef>
            </a:pPr>
            <a:endParaRPr lang="ru-RU" altLang="ru-RU" sz="1400" dirty="0" smtClean="0"/>
          </a:p>
          <a:p>
            <a:pPr algn="just" eaLnBrk="1" hangingPunct="1">
              <a:spcBef>
                <a:spcPts val="0"/>
              </a:spcBef>
            </a:pPr>
            <a:r>
              <a:rPr lang="ru-RU" altLang="ru-RU" sz="1400" dirty="0" smtClean="0"/>
              <a:t>Максимальная </a:t>
            </a:r>
            <a:r>
              <a:rPr lang="ru-RU" altLang="ru-RU" sz="1400" dirty="0"/>
              <a:t>толщина мокрой пленки при нанесении методом безвоздушного распыления - 2000 мкм за один слой.</a:t>
            </a:r>
          </a:p>
          <a:p>
            <a:pPr algn="just" eaLnBrk="1" hangingPunct="1">
              <a:spcBef>
                <a:spcPts val="0"/>
              </a:spcBef>
            </a:pPr>
            <a:endParaRPr lang="ru-RU" altLang="ru-RU" sz="1400" dirty="0" smtClean="0"/>
          </a:p>
          <a:p>
            <a:pPr algn="just" eaLnBrk="1" hangingPunct="1">
              <a:spcBef>
                <a:spcPts val="0"/>
              </a:spcBef>
            </a:pPr>
            <a:r>
              <a:rPr lang="ru-RU" altLang="ru-RU" sz="1400" dirty="0" smtClean="0"/>
              <a:t>Возможно </a:t>
            </a:r>
            <a:r>
              <a:rPr lang="ru-RU" altLang="ru-RU" sz="1400" dirty="0"/>
              <a:t>нанесение при температуре окружающей среды до -5</a:t>
            </a:r>
            <a:r>
              <a:rPr lang="ru-RU" altLang="ru-RU" sz="1400" dirty="0">
                <a:latin typeface="Calibri" pitchFamily="34" charset="0"/>
              </a:rPr>
              <a:t>°</a:t>
            </a:r>
            <a:r>
              <a:rPr lang="ru-RU" altLang="ru-RU" sz="1400" dirty="0"/>
              <a:t>С.</a:t>
            </a:r>
          </a:p>
        </p:txBody>
      </p:sp>
      <p:sp>
        <p:nvSpPr>
          <p:cNvPr id="12" name="TextBox 11"/>
          <p:cNvSpPr txBox="1">
            <a:spLocks noChangeArrowheads="1"/>
          </p:cNvSpPr>
          <p:nvPr/>
        </p:nvSpPr>
        <p:spPr bwMode="auto">
          <a:xfrm>
            <a:off x="-58705" y="2622976"/>
            <a:ext cx="5337730" cy="7386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2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2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2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2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just" eaLnBrk="1" hangingPunct="1"/>
            <a:r>
              <a:rPr lang="ru-RU" altLang="ru-RU" sz="1400" dirty="0"/>
              <a:t>При защите конструкций огнезащитным покрытием </a:t>
            </a:r>
            <a:r>
              <a:rPr lang="ru-RU" altLang="ru-RU" sz="1400" b="1" dirty="0"/>
              <a:t>СПЕЦПРОТЕКТ ОЗМ-117</a:t>
            </a:r>
            <a:r>
              <a:rPr lang="ru-RU" altLang="ru-RU" sz="1400" dirty="0"/>
              <a:t>, предварительное грунтование и нанесение покрывного слоя  </a:t>
            </a:r>
            <a:r>
              <a:rPr lang="ru-RU" altLang="ru-RU" sz="1400" b="1" dirty="0"/>
              <a:t>НЕ </a:t>
            </a:r>
            <a:r>
              <a:rPr lang="ru-RU" altLang="ru-RU" sz="1400" b="1" dirty="0" smtClean="0"/>
              <a:t>ТРЕБУЕТСЯ !</a:t>
            </a:r>
            <a:endParaRPr lang="ru-RU" altLang="ru-RU" sz="1400" b="1" dirty="0"/>
          </a:p>
        </p:txBody>
      </p:sp>
      <p:pic>
        <p:nvPicPr>
          <p:cNvPr id="13" name="Picture 3" descr="E:\Татарстан\P1020790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508104" y="2564904"/>
            <a:ext cx="3498413" cy="3600400"/>
          </a:xfrm>
          <a:prstGeom prst="rect">
            <a:avLst/>
          </a:prstGeom>
          <a:noFill/>
          <a:ln w="63500">
            <a:solidFill>
              <a:schemeClr val="bg1">
                <a:lumMod val="75000"/>
              </a:schemeClr>
            </a:solidFill>
            <a:miter lim="800000"/>
            <a:headEnd/>
            <a:tailEnd/>
          </a:ln>
          <a:extLst/>
        </p:spPr>
      </p:pic>
      <p:sp>
        <p:nvSpPr>
          <p:cNvPr id="2" name="Прямоугольник 1"/>
          <p:cNvSpPr/>
          <p:nvPr/>
        </p:nvSpPr>
        <p:spPr>
          <a:xfrm>
            <a:off x="19410" y="490340"/>
            <a:ext cx="488184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altLang="ru-RU" b="1" dirty="0"/>
              <a:t>СПЕЦПРОТЕКТ </a:t>
            </a:r>
            <a:r>
              <a:rPr lang="ru-RU" altLang="ru-RU" b="1" dirty="0" smtClean="0"/>
              <a:t>ОЗМ-117 / </a:t>
            </a:r>
            <a:r>
              <a:rPr lang="ru-RU" b="1" dirty="0"/>
              <a:t> </a:t>
            </a:r>
            <a:r>
              <a:rPr lang="ru-RU" b="1" dirty="0" smtClean="0"/>
              <a:t>тонкослойный</a:t>
            </a:r>
            <a:endParaRPr lang="ru-RU" dirty="0"/>
          </a:p>
        </p:txBody>
      </p:sp>
      <p:sp>
        <p:nvSpPr>
          <p:cNvPr id="14" name="TextBox 13"/>
          <p:cNvSpPr txBox="1">
            <a:spLocks noChangeArrowheads="1"/>
          </p:cNvSpPr>
          <p:nvPr/>
        </p:nvSpPr>
        <p:spPr bwMode="auto">
          <a:xfrm>
            <a:off x="49213" y="3501816"/>
            <a:ext cx="4573126" cy="28069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2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2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2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2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marL="285750" indent="-285750" algn="l" eaLnBrk="1" hangingPunct="1">
              <a:buFont typeface="Wingdings" panose="05000000000000000000" pitchFamily="2" charset="2"/>
              <a:buChar char="§"/>
            </a:pPr>
            <a:r>
              <a:rPr lang="ru-RU" altLang="ru-RU" sz="1400" dirty="0"/>
              <a:t>Устойчивость к агрессивным средам</a:t>
            </a:r>
          </a:p>
          <a:p>
            <a:pPr marL="285750" indent="-285750" algn="l" eaLnBrk="1" hangingPunct="1">
              <a:buFont typeface="Wingdings" panose="05000000000000000000" pitchFamily="2" charset="2"/>
              <a:buChar char="§"/>
            </a:pPr>
            <a:r>
              <a:rPr lang="ru-RU" altLang="ru-RU" sz="1400" dirty="0" smtClean="0"/>
              <a:t>Высокая </a:t>
            </a:r>
            <a:r>
              <a:rPr lang="ru-RU" altLang="ru-RU" sz="1400" dirty="0"/>
              <a:t>адгезия (до 4,5мПа)</a:t>
            </a:r>
          </a:p>
          <a:p>
            <a:pPr marL="285750" indent="-285750" algn="l" eaLnBrk="1" hangingPunct="1">
              <a:buFont typeface="Wingdings" panose="05000000000000000000" pitchFamily="2" charset="2"/>
              <a:buChar char="§"/>
            </a:pPr>
            <a:r>
              <a:rPr lang="ru-RU" altLang="ru-RU" sz="1400" dirty="0" smtClean="0"/>
              <a:t>Высокая </a:t>
            </a:r>
            <a:r>
              <a:rPr lang="ru-RU" altLang="ru-RU" sz="1400" dirty="0"/>
              <a:t>устойчивость к механическим повреждениям</a:t>
            </a:r>
          </a:p>
          <a:p>
            <a:pPr marL="285750" indent="-285750" algn="l" eaLnBrk="1" hangingPunct="1">
              <a:buFont typeface="Wingdings" panose="05000000000000000000" pitchFamily="2" charset="2"/>
              <a:buChar char="§"/>
            </a:pPr>
            <a:r>
              <a:rPr lang="ru-RU" altLang="ru-RU" sz="1400" dirty="0" smtClean="0"/>
              <a:t>Малые </a:t>
            </a:r>
            <a:r>
              <a:rPr lang="ru-RU" altLang="ru-RU" sz="1400" dirty="0"/>
              <a:t>сроки проведения работ</a:t>
            </a:r>
          </a:p>
          <a:p>
            <a:pPr marL="285750" indent="-285750" algn="l" eaLnBrk="1" hangingPunct="1">
              <a:buFont typeface="Wingdings" panose="05000000000000000000" pitchFamily="2" charset="2"/>
              <a:buChar char="§"/>
            </a:pPr>
            <a:r>
              <a:rPr lang="ru-RU" altLang="ru-RU" sz="1400" dirty="0" smtClean="0"/>
              <a:t>Декоративные качества</a:t>
            </a:r>
          </a:p>
          <a:p>
            <a:pPr marL="285750" indent="-285750" algn="l" eaLnBrk="1" hangingPunct="1">
              <a:buFont typeface="Wingdings" panose="05000000000000000000" pitchFamily="2" charset="2"/>
              <a:buChar char="§"/>
            </a:pPr>
            <a:r>
              <a:rPr lang="ru-RU" altLang="ru-RU" sz="1400" dirty="0" smtClean="0"/>
              <a:t>Отсутствие </a:t>
            </a:r>
            <a:r>
              <a:rPr lang="ru-RU" altLang="ru-RU" sz="1400" dirty="0"/>
              <a:t>дополнительной нагрузки на несущие </a:t>
            </a:r>
            <a:r>
              <a:rPr lang="ru-RU" altLang="ru-RU" sz="1400" dirty="0" smtClean="0"/>
              <a:t>конструкции</a:t>
            </a:r>
          </a:p>
          <a:p>
            <a:pPr marL="285750" indent="-285750" algn="l" eaLnBrk="1" hangingPunct="1">
              <a:buFont typeface="Wingdings" panose="05000000000000000000" pitchFamily="2" charset="2"/>
              <a:buChar char="§"/>
            </a:pPr>
            <a:r>
              <a:rPr lang="ru-RU" altLang="ru-RU" sz="1400" dirty="0" err="1" smtClean="0"/>
              <a:t>Атмосфероустойчивость</a:t>
            </a:r>
            <a:endParaRPr lang="ru-RU" altLang="ru-RU" sz="1400" dirty="0"/>
          </a:p>
          <a:p>
            <a:pPr eaLnBrk="1" hangingPunct="1"/>
            <a:endParaRPr lang="ru-RU" altLang="ru-RU" sz="1400" dirty="0">
              <a:solidFill>
                <a:srgbClr val="C00000"/>
              </a:solidFill>
            </a:endParaRPr>
          </a:p>
          <a:p>
            <a:pPr eaLnBrk="1" hangingPunct="1"/>
            <a:endParaRPr lang="ru-RU" altLang="ru-RU" sz="14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281559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  <p:bldP spid="1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10"/>
          <p:cNvSpPr>
            <a:spLocks noChangeArrowheads="1"/>
          </p:cNvSpPr>
          <p:nvPr/>
        </p:nvSpPr>
        <p:spPr bwMode="auto">
          <a:xfrm>
            <a:off x="0" y="6267450"/>
            <a:ext cx="9144000" cy="590550"/>
          </a:xfrm>
          <a:prstGeom prst="rect">
            <a:avLst/>
          </a:prstGeom>
          <a:gradFill flip="none" rotWithShape="1">
            <a:gsLst>
              <a:gs pos="0">
                <a:srgbClr val="00B0F0">
                  <a:tint val="66000"/>
                  <a:satMod val="160000"/>
                </a:srgbClr>
              </a:gs>
              <a:gs pos="50000">
                <a:srgbClr val="00B0F0">
                  <a:tint val="44500"/>
                  <a:satMod val="160000"/>
                </a:srgbClr>
              </a:gs>
              <a:gs pos="100000">
                <a:srgbClr val="00B0F0">
                  <a:tint val="23500"/>
                  <a:satMod val="160000"/>
                </a:srgbClr>
              </a:gs>
            </a:gsLst>
            <a:lin ang="13500000" scaled="1"/>
            <a:tileRect/>
          </a:gradFill>
          <a:ln>
            <a:noFill/>
          </a:ln>
          <a:effectLst/>
          <a:extLst/>
        </p:spPr>
        <p:txBody>
          <a:bodyPr/>
          <a:lstStyle>
            <a:lvl1pPr marL="342900" indent="-342900" algn="l"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algn="l"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algn="l"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algn="l"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algn="l"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defRPr/>
            </a:pPr>
            <a:endParaRPr lang="ru-RU" altLang="ru-RU" sz="1200" dirty="0" smtClean="0">
              <a:effectLst>
                <a:outerShdw blurRad="38100" dist="38100" dir="2700000" algn="tl">
                  <a:srgbClr val="FFFFFF"/>
                </a:outerShdw>
              </a:effectLst>
            </a:endParaRPr>
          </a:p>
        </p:txBody>
      </p:sp>
      <p:sp>
        <p:nvSpPr>
          <p:cNvPr id="8" name="Rectangle 10"/>
          <p:cNvSpPr>
            <a:spLocks noChangeArrowheads="1"/>
          </p:cNvSpPr>
          <p:nvPr/>
        </p:nvSpPr>
        <p:spPr bwMode="auto">
          <a:xfrm>
            <a:off x="-9525" y="0"/>
            <a:ext cx="9144000" cy="76200"/>
          </a:xfrm>
          <a:prstGeom prst="rect">
            <a:avLst/>
          </a:prstGeom>
          <a:solidFill>
            <a:srgbClr val="00B0F0">
              <a:alpha val="41000"/>
            </a:srgbClr>
          </a:solidFill>
          <a:ln>
            <a:noFill/>
          </a:ln>
          <a:effectLst/>
          <a:extLst/>
        </p:spPr>
        <p:txBody>
          <a:bodyPr/>
          <a:lstStyle>
            <a:lvl1pPr marL="342900" indent="-342900" algn="l"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algn="l"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algn="l"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algn="l"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algn="l"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defRPr/>
            </a:pPr>
            <a:endParaRPr lang="ru-RU" altLang="ru-RU" sz="1200" dirty="0" smtClean="0">
              <a:effectLst>
                <a:outerShdw blurRad="38100" dist="38100" dir="2700000" algn="tl">
                  <a:srgbClr val="FFFFFF"/>
                </a:outerShdw>
              </a:effectLst>
            </a:endParaRPr>
          </a:p>
        </p:txBody>
      </p:sp>
      <p:pic>
        <p:nvPicPr>
          <p:cNvPr id="13317" name="Picture 27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9213" y="6305550"/>
            <a:ext cx="846137" cy="5238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</p:pic>
      <p:pic>
        <p:nvPicPr>
          <p:cNvPr id="9" name="Picture 6" descr="http://www.masterwatt.ru/files/picture/news/1407-novinka-kondensacionnye-kotly-luna-platinum/1407-novinka-kondensacionnye-kotly-luna-platinum-3750.jpg?146779292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08188" y="46355"/>
            <a:ext cx="1104900" cy="6286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Прямоугольник 21"/>
          <p:cNvSpPr>
            <a:spLocks noChangeArrowheads="1"/>
          </p:cNvSpPr>
          <p:nvPr/>
        </p:nvSpPr>
        <p:spPr bwMode="auto">
          <a:xfrm>
            <a:off x="4762" y="157533"/>
            <a:ext cx="9134475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l"/>
            <a:r>
              <a:rPr lang="ru-RU" altLang="ru-RU" sz="1550" b="1" dirty="0" smtClean="0"/>
              <a:t>Серия систем защитных покрытий СпецПротект ОЗМ / </a:t>
            </a:r>
            <a:r>
              <a:rPr lang="ru-RU" altLang="ru-RU" sz="1550" b="1" dirty="0" smtClean="0">
                <a:solidFill>
                  <a:srgbClr val="FF0000"/>
                </a:solidFill>
              </a:rPr>
              <a:t>огнезащитные составы </a:t>
            </a:r>
            <a:r>
              <a:rPr lang="ru-RU" altLang="ru-RU" sz="1550" b="1" baseline="30000" dirty="0" smtClean="0">
                <a:solidFill>
                  <a:srgbClr val="FF0000"/>
                </a:solidFill>
              </a:rPr>
              <a:t> </a:t>
            </a:r>
            <a:endParaRPr lang="ru-RU" altLang="ru-RU" sz="1550" b="1" dirty="0">
              <a:solidFill>
                <a:srgbClr val="FF0000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847227" y="1019109"/>
            <a:ext cx="7992888" cy="48197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eaLnBrk="1" hangingPunct="1"/>
            <a:r>
              <a:rPr lang="ru-RU" altLang="ru-RU" sz="1600" dirty="0" smtClean="0"/>
              <a:t>Для </a:t>
            </a:r>
            <a:r>
              <a:rPr lang="ru-RU" altLang="ru-RU" sz="1600" dirty="0"/>
              <a:t>обеспечения необходимой и долговременной защиты строительных конструкций на предприятиях нефтегазовой, нефтеперерабатывающей и нефтехимической отраслей рекомендуем применять материалы, которые выполняют необходимые требования по огнезащите, антикоррозионной защите, защите от агрессивных сред, атмосферного воздействия и имеет высокую стойкость к механическим повреждениям</a:t>
            </a:r>
            <a:r>
              <a:rPr lang="ru-RU" altLang="ru-RU" sz="1600" dirty="0" smtClean="0"/>
              <a:t>.</a:t>
            </a:r>
          </a:p>
          <a:p>
            <a:pPr algn="just" eaLnBrk="1" hangingPunct="1"/>
            <a:endParaRPr lang="ru-RU" altLang="ru-RU" sz="1600" dirty="0"/>
          </a:p>
          <a:p>
            <a:pPr algn="just" eaLnBrk="1" hangingPunct="1"/>
            <a:endParaRPr lang="ru-RU" altLang="ru-RU" sz="1600" dirty="0"/>
          </a:p>
          <a:p>
            <a:pPr algn="just" eaLnBrk="1" hangingPunct="1"/>
            <a:r>
              <a:rPr lang="ru-RU" altLang="ru-RU" sz="1600" dirty="0"/>
              <a:t>Рекомендуем применять материалы, которые  технологичны в нанесении, существенно (в 6-8 раз) сокращают время выполнения работ и экономически более привлекательны, если учитывать все расходы при выполнении работ (грунтование, нанесение дополнительных слоев, промывка оборудования, заработная плата маляров, электроэнергия и т.п.).</a:t>
            </a:r>
          </a:p>
          <a:p>
            <a:pPr algn="just" eaLnBrk="1" hangingPunct="1"/>
            <a:endParaRPr lang="ru-RU" altLang="ru-RU" sz="1600" dirty="0" smtClean="0"/>
          </a:p>
          <a:p>
            <a:pPr algn="just" eaLnBrk="1" hangingPunct="1"/>
            <a:endParaRPr lang="ru-RU" altLang="ru-RU" sz="1600" dirty="0"/>
          </a:p>
          <a:p>
            <a:pPr algn="just" eaLnBrk="1" hangingPunct="1"/>
            <a:r>
              <a:rPr lang="ru-RU" altLang="ru-RU" sz="1600" dirty="0"/>
              <a:t>В итоге Заказчик получает защитное покрытие, которое отвечает всем требованиям предприятия нефтегазовой отрасли с прогнозируемым сроком эксплуатации покрытия более 20 лет, а не 1-2 года, как это часто бывает.</a:t>
            </a:r>
          </a:p>
        </p:txBody>
      </p:sp>
      <p:pic>
        <p:nvPicPr>
          <p:cNvPr id="17" name="Picture 2" descr="https://im0-tub-ru.yandex.net/i?id=67d4024607b51b19765bf7efa85907b3-l&amp;n=1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82" y="1340768"/>
            <a:ext cx="915598" cy="6866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2" descr="https://im0-tub-ru.yandex.net/i?id=67d4024607b51b19765bf7efa85907b3-l&amp;n=1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525" y="3356992"/>
            <a:ext cx="915598" cy="6866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2" descr="https://im0-tub-ru.yandex.net/i?id=67d4024607b51b19765bf7efa85907b3-l&amp;n=1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583" y="5085184"/>
            <a:ext cx="915598" cy="6866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926437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Оформление по умолчанию">
  <a:themeElements>
    <a:clrScheme name="Оформление по умолчанию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Оформление по умолчанию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20000"/>
          </a:spcBef>
          <a:spcAft>
            <a:spcPct val="0"/>
          </a:spcAft>
          <a:buClrTx/>
          <a:buSzTx/>
          <a:buFontTx/>
          <a:buNone/>
          <a:tabLst/>
          <a:defRPr kumimoji="0" lang="ru-RU" altLang="ru-RU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20000"/>
          </a:spcBef>
          <a:spcAft>
            <a:spcPct val="0"/>
          </a:spcAft>
          <a:buClrTx/>
          <a:buSzTx/>
          <a:buFontTx/>
          <a:buNone/>
          <a:tabLst/>
          <a:defRPr kumimoji="0" lang="ru-RU" altLang="ru-RU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Watermark</Template>
  <TotalTime>8874</TotalTime>
  <Words>1778</Words>
  <Application>Microsoft Office PowerPoint</Application>
  <PresentationFormat>Экран (4:3)</PresentationFormat>
  <Paragraphs>258</Paragraphs>
  <Slides>22</Slides>
  <Notes>18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3" baseType="lpstr">
      <vt:lpstr>Оформление по умолчанию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SpecPolymer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ilyina</dc:creator>
  <cp:lastModifiedBy>Сергей Ю. Лупенко</cp:lastModifiedBy>
  <cp:revision>321</cp:revision>
  <cp:lastPrinted>2015-10-21T14:29:23Z</cp:lastPrinted>
  <dcterms:created xsi:type="dcterms:W3CDTF">2013-09-06T07:19:42Z</dcterms:created>
  <dcterms:modified xsi:type="dcterms:W3CDTF">2017-03-13T11:28:15Z</dcterms:modified>
</cp:coreProperties>
</file>