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666666"/>
          </a:solidFill>
          <a:round/>
        </a:ln>
      </c:spPr>
    </c:floor>
    <c:sideWall>
      <c:thickness val="0"/>
    </c:sideWall>
    <c:backWall>
      <c:thickness val="0"/>
      <c:spPr>
        <a:noFill/>
        <a:ln w="9360">
          <a:noFill/>
        </a:ln>
      </c:spPr>
    </c:backWall>
    <c:plotArea>
      <c:layout>
        <c:manualLayout>
          <c:layoutTarget val="inner"/>
          <c:xMode val="edge"/>
          <c:yMode val="edge"/>
          <c:x val="0.20769738470423199"/>
          <c:y val="4.73177804138658E-2"/>
          <c:w val="0.78194868410197205"/>
          <c:h val="0.774153156715434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Компоновка</c:v>
                </c:pt>
              </c:strCache>
            </c:strRef>
          </c:tx>
          <c:spPr>
            <a:solidFill>
              <a:srgbClr val="0F6FC6"/>
            </a:solidFill>
            <a:ln>
              <a:solidFill>
                <a:srgbClr val="00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1"/>
            <c:showLeaderLines val="0"/>
          </c:dLbls>
          <c:cat>
            <c:strRef>
              <c:f>categories</c:f>
              <c:strCache>
                <c:ptCount val="3"/>
                <c:pt idx="0">
                  <c:v>Модульная</c:v>
                </c:pt>
                <c:pt idx="1">
                  <c:v>Моноблочная</c:v>
                </c:pt>
                <c:pt idx="2">
                  <c:v>Блочная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575</c:v>
                </c:pt>
                <c:pt idx="1">
                  <c:v>921</c:v>
                </c:pt>
                <c:pt idx="2">
                  <c:v>2360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shape val="box"/>
        <c:axId val="21887616"/>
        <c:axId val="20510208"/>
        <c:axId val="0"/>
      </c:bar3DChart>
      <c:catAx>
        <c:axId val="21887616"/>
        <c:scaling>
          <c:orientation val="minMax"/>
        </c:scaling>
        <c:delete val="0"/>
        <c:axPos val="b"/>
        <c:numFmt formatCode="mm/dd/yyyy" sourceLinked="1"/>
        <c:majorTickMark val="none"/>
        <c:minorTickMark val="none"/>
        <c:tickLblPos val="nextTo"/>
        <c:spPr>
          <a:ln w="9360">
            <a:solidFill>
              <a:srgbClr val="095294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Constantia"/>
                <a:ea typeface="DejaVu Sans"/>
              </a:defRPr>
            </a:pPr>
            <a:endParaRPr lang="ru-RU"/>
          </a:p>
        </c:txPr>
        <c:crossAx val="20510208"/>
        <c:crosses val="autoZero"/>
        <c:auto val="1"/>
        <c:lblAlgn val="ctr"/>
        <c:lblOffset val="100"/>
        <c:noMultiLvlLbl val="1"/>
      </c:catAx>
      <c:valAx>
        <c:axId val="20510208"/>
        <c:scaling>
          <c:orientation val="minMax"/>
        </c:scaling>
        <c:delete val="0"/>
        <c:axPos val="l"/>
        <c:majorGridlines>
          <c:spPr>
            <a:ln w="9360">
              <a:solidFill>
                <a:srgbClr val="666666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sz="1800" b="1" strike="noStrike" spc="-1">
                    <a:solidFill>
                      <a:srgbClr val="000000"/>
                    </a:solidFill>
                    <a:latin typeface="Constantia"/>
                    <a:ea typeface="DejaVu Sans"/>
                  </a:defRPr>
                </a:pPr>
                <a:r>
                  <a:rPr lang="ru-RU" sz="1800" b="1" strike="noStrike" spc="-1" dirty="0">
                    <a:solidFill>
                      <a:srgbClr val="000000"/>
                    </a:solidFill>
                    <a:latin typeface="Constantia"/>
                    <a:ea typeface="DejaVu Sans"/>
                  </a:rPr>
                  <a:t>Площадь площадки</a:t>
                </a:r>
              </a:p>
            </c:rich>
          </c:tx>
          <c:layout>
            <c:manualLayout>
              <c:xMode val="edge"/>
              <c:yMode val="edge"/>
              <c:x val="7.7956079919695276E-2"/>
              <c:y val="0.3252861442474571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666666"/>
            </a:solidFill>
            <a:round/>
          </a:ln>
        </c:spPr>
        <c:txPr>
          <a:bodyPr/>
          <a:lstStyle/>
          <a:p>
            <a:pPr>
              <a:defRPr sz="1800" b="0" strike="noStrike" spc="-1">
                <a:solidFill>
                  <a:srgbClr val="000000"/>
                </a:solidFill>
                <a:latin typeface="Constantia"/>
                <a:ea typeface="DejaVu Sans"/>
              </a:defRPr>
            </a:pPr>
            <a:endParaRPr lang="ru-RU"/>
          </a:p>
        </c:txPr>
        <c:crossAx val="2188761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9360"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33520" y="1371600"/>
            <a:ext cx="7850520" cy="847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33520" y="1371600"/>
            <a:ext cx="7850520" cy="847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533520" y="1371600"/>
            <a:ext cx="7850520" cy="847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533520" y="1371600"/>
            <a:ext cx="7850520" cy="847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33520" y="1371600"/>
            <a:ext cx="7850520" cy="847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360" y="201240"/>
            <a:ext cx="9162000" cy="64800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040"/>
            <a:ext cx="9174600" cy="52920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6555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" sz="1400" b="0" strike="noStrike" spc="-1">
                <a:latin typeface="Times New Roman"/>
              </a:rPr>
              <a:t>&lt;нижний колонтитул&gt;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3"/>
          <p:cNvSpPr/>
          <p:nvPr/>
        </p:nvSpPr>
        <p:spPr>
          <a:xfrm rot="21435600">
            <a:off x="-18360" y="201240"/>
            <a:ext cx="9162000" cy="64800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4"/>
          <p:cNvSpPr/>
          <p:nvPr/>
        </p:nvSpPr>
        <p:spPr>
          <a:xfrm rot="21435600">
            <a:off x="-14040" y="275040"/>
            <a:ext cx="9174600" cy="52920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3"/>
          <p:cNvSpPr/>
          <p:nvPr/>
        </p:nvSpPr>
        <p:spPr>
          <a:xfrm rot="21435600">
            <a:off x="-18360" y="201240"/>
            <a:ext cx="9162000" cy="64800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4"/>
          <p:cNvSpPr/>
          <p:nvPr/>
        </p:nvSpPr>
        <p:spPr>
          <a:xfrm rot="21435600">
            <a:off x="-14040" y="275040"/>
            <a:ext cx="9174600" cy="52920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 rot="21435600">
            <a:off x="-18360" y="201240"/>
            <a:ext cx="9162000" cy="64800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4"/>
          <p:cNvSpPr/>
          <p:nvPr/>
        </p:nvSpPr>
        <p:spPr>
          <a:xfrm rot="21435600">
            <a:off x="-14040" y="275040"/>
            <a:ext cx="9174600" cy="52920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-9360" y="-7200"/>
            <a:ext cx="9162000" cy="104040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4381560" y="-7200"/>
            <a:ext cx="4761360" cy="63720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3"/>
          <p:cNvSpPr/>
          <p:nvPr/>
        </p:nvSpPr>
        <p:spPr>
          <a:xfrm rot="21435600">
            <a:off x="-18360" y="201240"/>
            <a:ext cx="9162000" cy="64800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4"/>
          <p:cNvSpPr/>
          <p:nvPr/>
        </p:nvSpPr>
        <p:spPr>
          <a:xfrm rot="21435600">
            <a:off x="-14040" y="275040"/>
            <a:ext cx="9174600" cy="52920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5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0520" cy="18277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99400" y="2016000"/>
            <a:ext cx="7944480" cy="16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0" anchor="b"/>
          <a:lstStyle/>
          <a:p>
            <a:pPr algn="ctr">
              <a:lnSpc>
                <a:spcPct val="100000"/>
              </a:lnSpc>
            </a:pPr>
            <a:r>
              <a:rPr lang="ru" sz="3600" b="1" i="1" strike="noStrike" spc="-1">
                <a:solidFill>
                  <a:srgbClr val="2DA7B9"/>
                </a:solidFill>
                <a:latin typeface="Calibri"/>
                <a:ea typeface="Times New Roman"/>
              </a:rPr>
              <a:t>Концепция построения модульных ГРС</a:t>
            </a:r>
            <a:r>
              <a:t/>
            </a:r>
            <a:br/>
            <a:r>
              <a:rPr lang="ru" sz="3600" b="1" i="1" strike="noStrike" spc="-1">
                <a:solidFill>
                  <a:srgbClr val="2DA7B9"/>
                </a:solidFill>
                <a:latin typeface="Calibri"/>
                <a:ea typeface="Times New Roman"/>
              </a:rPr>
              <a:t> полной заводской готовности на базе</a:t>
            </a:r>
            <a:r>
              <a:t/>
            </a:r>
            <a:br/>
            <a:r>
              <a:rPr lang="ru" sz="3600" b="1" i="1" strike="noStrike" spc="-1">
                <a:solidFill>
                  <a:srgbClr val="2DA7B9"/>
                </a:solidFill>
                <a:latin typeface="Calibri"/>
                <a:ea typeface="Times New Roman"/>
              </a:rPr>
              <a:t> решений ООО Завод «Газпроммаш»</a:t>
            </a:r>
            <a:endParaRPr lang="ru" sz="36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457200" y="5214960"/>
            <a:ext cx="2890664" cy="11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74320" indent="-273240">
              <a:lnSpc>
                <a:spcPct val="100000"/>
              </a:lnSpc>
              <a:spcBef>
                <a:spcPts val="320"/>
              </a:spcBef>
            </a:pPr>
            <a:r>
              <a:rPr lang="ru" sz="1600" b="0" strike="noStrike" spc="-1" dirty="0">
                <a:solidFill>
                  <a:srgbClr val="2DA7B9"/>
                </a:solidFill>
                <a:latin typeface="Constantia"/>
                <a:ea typeface="DejaVu Sans"/>
              </a:rPr>
              <a:t>Окороков С.А,</a:t>
            </a:r>
            <a:endParaRPr lang="ru" sz="1600" b="0" strike="noStrike" spc="-1" dirty="0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320"/>
              </a:spcBef>
            </a:pPr>
            <a:r>
              <a:rPr lang="ru" sz="1600" b="0" strike="noStrike" spc="-1" dirty="0">
                <a:solidFill>
                  <a:srgbClr val="2DA7B9"/>
                </a:solidFill>
                <a:latin typeface="Constantia"/>
                <a:ea typeface="DejaVu Sans"/>
              </a:rPr>
              <a:t>Главный конструктор</a:t>
            </a:r>
            <a:endParaRPr lang="ru" sz="1600" b="0" strike="noStrike" spc="-1" dirty="0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320"/>
              </a:spcBef>
            </a:pPr>
            <a:r>
              <a:rPr lang="ru" sz="1600" b="0" strike="noStrike" spc="-1" dirty="0">
                <a:solidFill>
                  <a:srgbClr val="2DA7B9"/>
                </a:solidFill>
                <a:latin typeface="Constantia"/>
                <a:ea typeface="DejaVu Sans"/>
              </a:rPr>
              <a:t>ООО Завод «Газпроммаш»</a:t>
            </a:r>
            <a:endParaRPr lang="ru" sz="1600" b="0" strike="noStrike" spc="-1" dirty="0">
              <a:latin typeface="Arial"/>
            </a:endParaRPr>
          </a:p>
          <a:p>
            <a:pPr marL="274320" indent="-273240">
              <a:lnSpc>
                <a:spcPct val="100000"/>
              </a:lnSpc>
              <a:spcBef>
                <a:spcPts val="519"/>
              </a:spcBef>
            </a:pPr>
            <a:endParaRPr lang="ru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Диаграмма 6"/>
          <p:cNvGraphicFramePr/>
          <p:nvPr>
            <p:extLst>
              <p:ext uri="{D42A27DB-BD31-4B8C-83A1-F6EECF244321}">
                <p14:modId xmlns:p14="http://schemas.microsoft.com/office/powerpoint/2010/main" val="719062070"/>
              </p:ext>
            </p:extLst>
          </p:nvPr>
        </p:nvGraphicFramePr>
        <p:xfrm>
          <a:off x="-216000" y="1090800"/>
          <a:ext cx="8726760" cy="54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" name="CustomShape 1"/>
          <p:cNvSpPr/>
          <p:nvPr/>
        </p:nvSpPr>
        <p:spPr>
          <a:xfrm>
            <a:off x="144360" y="828720"/>
            <a:ext cx="88549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Сравнение размеров площадок ГРС при различных компоновках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8100392" y="6120000"/>
            <a:ext cx="550048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7F628B98-BD48-43BA-A302-CB3C20ADDF2F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10</a:t>
            </a:fld>
            <a:endParaRPr lang="ru" sz="1800" b="0" strike="noStrike" spc="-1" dirty="0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192040" y="828720"/>
            <a:ext cx="47599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Структурная схема автоматизации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1780920" y="2952360"/>
            <a:ext cx="179280" cy="71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3220200" y="2952360"/>
            <a:ext cx="179280" cy="71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4"/>
          <p:cNvSpPr/>
          <p:nvPr/>
        </p:nvSpPr>
        <p:spPr>
          <a:xfrm>
            <a:off x="6100200" y="2949120"/>
            <a:ext cx="179280" cy="71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5"/>
          <p:cNvSpPr/>
          <p:nvPr/>
        </p:nvSpPr>
        <p:spPr>
          <a:xfrm>
            <a:off x="7540560" y="2952360"/>
            <a:ext cx="179280" cy="71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6"/>
          <p:cNvSpPr/>
          <p:nvPr/>
        </p:nvSpPr>
        <p:spPr>
          <a:xfrm flipV="1">
            <a:off x="4660920" y="2230560"/>
            <a:ext cx="179280" cy="719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7"/>
          <p:cNvSpPr/>
          <p:nvPr/>
        </p:nvSpPr>
        <p:spPr>
          <a:xfrm>
            <a:off x="1825920" y="2880360"/>
            <a:ext cx="5849280" cy="143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Industrial Ethernet</a:t>
            </a:r>
            <a:endParaRPr lang="ru" sz="1100" b="0" strike="noStrike" spc="-1">
              <a:latin typeface="Arial"/>
            </a:endParaRPr>
          </a:p>
        </p:txBody>
      </p:sp>
      <p:sp>
        <p:nvSpPr>
          <p:cNvPr id="254" name="CustomShape 8"/>
          <p:cNvSpPr/>
          <p:nvPr/>
        </p:nvSpPr>
        <p:spPr>
          <a:xfrm>
            <a:off x="151200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9"/>
          <p:cNvSpPr/>
          <p:nvPr/>
        </p:nvSpPr>
        <p:spPr>
          <a:xfrm flipV="1">
            <a:off x="166428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0"/>
          <p:cNvSpPr/>
          <p:nvPr/>
        </p:nvSpPr>
        <p:spPr>
          <a:xfrm>
            <a:off x="180000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1"/>
          <p:cNvSpPr/>
          <p:nvPr/>
        </p:nvSpPr>
        <p:spPr>
          <a:xfrm flipV="1">
            <a:off x="195228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2"/>
          <p:cNvSpPr/>
          <p:nvPr/>
        </p:nvSpPr>
        <p:spPr>
          <a:xfrm>
            <a:off x="1224000" y="4752360"/>
            <a:ext cx="1007280" cy="1079280"/>
          </a:xfrm>
          <a:prstGeom prst="rect">
            <a:avLst/>
          </a:prstGeom>
          <a:noFill/>
          <a:ln w="2556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СТМ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59" name="CustomShape 13"/>
          <p:cNvSpPr/>
          <p:nvPr/>
        </p:nvSpPr>
        <p:spPr>
          <a:xfrm>
            <a:off x="295200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4"/>
          <p:cNvSpPr/>
          <p:nvPr/>
        </p:nvSpPr>
        <p:spPr>
          <a:xfrm flipV="1">
            <a:off x="310464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5"/>
          <p:cNvSpPr/>
          <p:nvPr/>
        </p:nvSpPr>
        <p:spPr>
          <a:xfrm>
            <a:off x="324000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6"/>
          <p:cNvSpPr/>
          <p:nvPr/>
        </p:nvSpPr>
        <p:spPr>
          <a:xfrm flipV="1">
            <a:off x="339264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7"/>
          <p:cNvSpPr/>
          <p:nvPr/>
        </p:nvSpPr>
        <p:spPr>
          <a:xfrm>
            <a:off x="2664000" y="4752360"/>
            <a:ext cx="1007280" cy="1079280"/>
          </a:xfrm>
          <a:prstGeom prst="rect">
            <a:avLst/>
          </a:prstGeom>
          <a:noFill/>
          <a:ln w="2556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СТМ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64" name="CustomShape 18"/>
          <p:cNvSpPr/>
          <p:nvPr/>
        </p:nvSpPr>
        <p:spPr>
          <a:xfrm>
            <a:off x="583236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9"/>
          <p:cNvSpPr/>
          <p:nvPr/>
        </p:nvSpPr>
        <p:spPr>
          <a:xfrm flipV="1">
            <a:off x="598500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20"/>
          <p:cNvSpPr/>
          <p:nvPr/>
        </p:nvSpPr>
        <p:spPr>
          <a:xfrm>
            <a:off x="612036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1"/>
          <p:cNvSpPr/>
          <p:nvPr/>
        </p:nvSpPr>
        <p:spPr>
          <a:xfrm flipV="1">
            <a:off x="627300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2"/>
          <p:cNvSpPr/>
          <p:nvPr/>
        </p:nvSpPr>
        <p:spPr>
          <a:xfrm>
            <a:off x="5544360" y="4752360"/>
            <a:ext cx="1007280" cy="1079280"/>
          </a:xfrm>
          <a:prstGeom prst="rect">
            <a:avLst/>
          </a:prstGeom>
          <a:noFill/>
          <a:ln w="2556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СТМ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n-1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69" name="CustomShape 23"/>
          <p:cNvSpPr/>
          <p:nvPr/>
        </p:nvSpPr>
        <p:spPr>
          <a:xfrm>
            <a:off x="727272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4"/>
          <p:cNvSpPr/>
          <p:nvPr/>
        </p:nvSpPr>
        <p:spPr>
          <a:xfrm flipV="1">
            <a:off x="742500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5"/>
          <p:cNvSpPr/>
          <p:nvPr/>
        </p:nvSpPr>
        <p:spPr>
          <a:xfrm>
            <a:off x="7560720" y="439236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6"/>
          <p:cNvSpPr/>
          <p:nvPr/>
        </p:nvSpPr>
        <p:spPr>
          <a:xfrm flipV="1">
            <a:off x="7713000" y="4390920"/>
            <a:ext cx="360" cy="3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7"/>
          <p:cNvSpPr/>
          <p:nvPr/>
        </p:nvSpPr>
        <p:spPr>
          <a:xfrm>
            <a:off x="6984720" y="4752360"/>
            <a:ext cx="1007280" cy="1079280"/>
          </a:xfrm>
          <a:prstGeom prst="rect">
            <a:avLst/>
          </a:prstGeom>
          <a:noFill/>
          <a:ln w="25560">
            <a:solidFill>
              <a:srgbClr val="1F497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СТМ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74" name="CustomShape 28"/>
          <p:cNvSpPr/>
          <p:nvPr/>
        </p:nvSpPr>
        <p:spPr>
          <a:xfrm>
            <a:off x="3960360" y="5040360"/>
            <a:ext cx="359280" cy="14328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9"/>
          <p:cNvSpPr/>
          <p:nvPr/>
        </p:nvSpPr>
        <p:spPr>
          <a:xfrm>
            <a:off x="4428360" y="5040360"/>
            <a:ext cx="359280" cy="14328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30"/>
          <p:cNvSpPr/>
          <p:nvPr/>
        </p:nvSpPr>
        <p:spPr>
          <a:xfrm>
            <a:off x="4896360" y="5040360"/>
            <a:ext cx="359280" cy="143280"/>
          </a:xfrm>
          <a:prstGeom prst="mathMinus">
            <a:avLst>
              <a:gd name="adj1" fmla="val 2352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1"/>
          <p:cNvSpPr/>
          <p:nvPr/>
        </p:nvSpPr>
        <p:spPr>
          <a:xfrm>
            <a:off x="1584000" y="2736000"/>
            <a:ext cx="360" cy="9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2"/>
          <p:cNvSpPr/>
          <p:nvPr/>
        </p:nvSpPr>
        <p:spPr>
          <a:xfrm>
            <a:off x="3024000" y="2736000"/>
            <a:ext cx="360" cy="9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3"/>
          <p:cNvSpPr/>
          <p:nvPr/>
        </p:nvSpPr>
        <p:spPr>
          <a:xfrm>
            <a:off x="5904360" y="2736000"/>
            <a:ext cx="360" cy="9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4"/>
          <p:cNvSpPr/>
          <p:nvPr/>
        </p:nvSpPr>
        <p:spPr>
          <a:xfrm>
            <a:off x="7344720" y="2736000"/>
            <a:ext cx="360" cy="93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5"/>
          <p:cNvSpPr/>
          <p:nvPr/>
        </p:nvSpPr>
        <p:spPr>
          <a:xfrm>
            <a:off x="1584000" y="2736000"/>
            <a:ext cx="5760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6"/>
          <p:cNvSpPr/>
          <p:nvPr/>
        </p:nvSpPr>
        <p:spPr>
          <a:xfrm>
            <a:off x="4464360" y="2232000"/>
            <a:ext cx="360" cy="50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953735"/>
            </a:solidFill>
            <a:round/>
            <a:head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7"/>
          <p:cNvSpPr/>
          <p:nvPr/>
        </p:nvSpPr>
        <p:spPr>
          <a:xfrm>
            <a:off x="3996360" y="2520000"/>
            <a:ext cx="539280" cy="25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" sz="1100" b="0" strike="noStrike" spc="-1">
                <a:solidFill>
                  <a:srgbClr val="953735"/>
                </a:solidFill>
                <a:latin typeface="Calibri"/>
                <a:ea typeface="DejaVu Sans"/>
              </a:rPr>
              <a:t>RS485</a:t>
            </a:r>
            <a:endParaRPr lang="ru" sz="1100" b="0" strike="noStrike" spc="-1">
              <a:latin typeface="Arial"/>
            </a:endParaRPr>
          </a:p>
        </p:txBody>
      </p:sp>
      <p:sp>
        <p:nvSpPr>
          <p:cNvPr id="284" name="CustomShape 38"/>
          <p:cNvSpPr/>
          <p:nvPr/>
        </p:nvSpPr>
        <p:spPr>
          <a:xfrm>
            <a:off x="2088000" y="1512000"/>
            <a:ext cx="719280" cy="71928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БЭС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85" name="CustomShape 39"/>
          <p:cNvSpPr/>
          <p:nvPr/>
        </p:nvSpPr>
        <p:spPr>
          <a:xfrm>
            <a:off x="3528360" y="1512000"/>
            <a:ext cx="2159280" cy="719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ГРС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86" name="CustomShape 40"/>
          <p:cNvSpPr/>
          <p:nvPr/>
        </p:nvSpPr>
        <p:spPr>
          <a:xfrm>
            <a:off x="1368000" y="3672360"/>
            <a:ext cx="719280" cy="719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БУ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87" name="CustomShape 41"/>
          <p:cNvSpPr/>
          <p:nvPr/>
        </p:nvSpPr>
        <p:spPr>
          <a:xfrm>
            <a:off x="2808360" y="3672360"/>
            <a:ext cx="719280" cy="719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БУ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88" name="CustomShape 42"/>
          <p:cNvSpPr/>
          <p:nvPr/>
        </p:nvSpPr>
        <p:spPr>
          <a:xfrm>
            <a:off x="5688360" y="3672360"/>
            <a:ext cx="719280" cy="719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БУ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n-1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89" name="CustomShape 43"/>
          <p:cNvSpPr/>
          <p:nvPr/>
        </p:nvSpPr>
        <p:spPr>
          <a:xfrm>
            <a:off x="7128720" y="3672360"/>
            <a:ext cx="719280" cy="71928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БУ</a:t>
            </a:r>
            <a:endParaRPr lang="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endParaRPr lang="ru" sz="1800" b="0" strike="noStrike" spc="-1">
              <a:latin typeface="Arial"/>
            </a:endParaRPr>
          </a:p>
        </p:txBody>
      </p:sp>
      <p:sp>
        <p:nvSpPr>
          <p:cNvPr id="290" name="CustomShape 44"/>
          <p:cNvSpPr/>
          <p:nvPr/>
        </p:nvSpPr>
        <p:spPr>
          <a:xfrm>
            <a:off x="2448000" y="2234520"/>
            <a:ext cx="360" cy="3059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5"/>
          <p:cNvSpPr/>
          <p:nvPr/>
        </p:nvSpPr>
        <p:spPr>
          <a:xfrm flipH="1">
            <a:off x="2447280" y="3146760"/>
            <a:ext cx="431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6"/>
          <p:cNvSpPr/>
          <p:nvPr/>
        </p:nvSpPr>
        <p:spPr>
          <a:xfrm>
            <a:off x="6768720" y="3134880"/>
            <a:ext cx="360" cy="2159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7"/>
          <p:cNvSpPr/>
          <p:nvPr/>
        </p:nvSpPr>
        <p:spPr>
          <a:xfrm flipH="1">
            <a:off x="2230560" y="5292360"/>
            <a:ext cx="43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8"/>
          <p:cNvSpPr/>
          <p:nvPr/>
        </p:nvSpPr>
        <p:spPr>
          <a:xfrm flipH="1">
            <a:off x="6550920" y="5292360"/>
            <a:ext cx="431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49"/>
          <p:cNvSpPr/>
          <p:nvPr/>
        </p:nvSpPr>
        <p:spPr>
          <a:xfrm flipH="1">
            <a:off x="2806560" y="1872000"/>
            <a:ext cx="719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50"/>
          <p:cNvSpPr/>
          <p:nvPr/>
        </p:nvSpPr>
        <p:spPr>
          <a:xfrm flipH="1">
            <a:off x="6406920" y="4032360"/>
            <a:ext cx="719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51"/>
          <p:cNvSpPr/>
          <p:nvPr/>
        </p:nvSpPr>
        <p:spPr>
          <a:xfrm flipH="1">
            <a:off x="2087280" y="4032360"/>
            <a:ext cx="719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TextShape 52"/>
          <p:cNvSpPr txBox="1"/>
          <p:nvPr/>
        </p:nvSpPr>
        <p:spPr>
          <a:xfrm>
            <a:off x="8225280" y="6120000"/>
            <a:ext cx="4168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A4481A86-9541-4708-8F88-03486C1A9B3A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11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881440" y="828720"/>
            <a:ext cx="3380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Достоинства концепции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448920" y="1579680"/>
            <a:ext cx="8279640" cy="43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" sz="18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Возможность ступенчатого изменения производительности ГРС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Сокращение объема проектных работ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Сокращение стоимость оборудования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Сокращение СМР на объекте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Сокращение регламентных работ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Сокращение размеров площадки ГРС</a:t>
            </a:r>
            <a:endParaRPr lang="ru" sz="3600" b="0" strike="noStrike" spc="-1" dirty="0">
              <a:latin typeface="Arial"/>
            </a:endParaRPr>
          </a:p>
          <a:p>
            <a:pPr marL="216000" indent="-215640" algn="ctr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3600" b="0" strike="noStrike" spc="-1" dirty="0">
                <a:solidFill>
                  <a:srgbClr val="2DA7B9"/>
                </a:solidFill>
                <a:latin typeface="Calibri"/>
              </a:rPr>
              <a:t>Унификация оборудования в ЭО</a:t>
            </a:r>
            <a:endParaRPr lang="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" sz="3600" b="0" strike="noStrike" spc="-1" dirty="0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8100392" y="6120000"/>
            <a:ext cx="550048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46252B6E-E38E-42BE-9968-7A6C533C5BFC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12</a:t>
            </a:fld>
            <a:endParaRPr lang="ru" sz="1800" b="0" strike="noStrike" spc="-1" dirty="0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938960" y="3093840"/>
            <a:ext cx="5265360" cy="66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" sz="4400" b="1" strike="noStrike" spc="-1">
                <a:solidFill>
                  <a:srgbClr val="2DA7B9"/>
                </a:solidFill>
                <a:latin typeface="Calibri"/>
                <a:ea typeface="DejaVu Sans"/>
              </a:rPr>
              <a:t>Спасибо за внимание</a:t>
            </a:r>
            <a:endParaRPr lang="ru" sz="4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252000" y="1854000"/>
            <a:ext cx="8639640" cy="39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" sz="2200" b="0" strike="noStrike" spc="-1">
                <a:solidFill>
                  <a:srgbClr val="2DA7B9"/>
                </a:solidFill>
                <a:latin typeface="Calibri"/>
              </a:rPr>
              <a:t>Пункт 10.5.1. АГРС-НП должна обладать следующими признаками:</a:t>
            </a:r>
            <a:endParaRPr lang="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2200" b="0" strike="noStrike" spc="-1">
                <a:solidFill>
                  <a:srgbClr val="2DA7B9"/>
                </a:solidFill>
                <a:latin typeface="Calibri"/>
              </a:rPr>
              <a:t>Энергонезависимость</a:t>
            </a:r>
            <a:endParaRPr lang="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2200" b="0" strike="noStrike" spc="-1">
                <a:solidFill>
                  <a:srgbClr val="2DA7B9"/>
                </a:solidFill>
                <a:latin typeface="Calibri"/>
              </a:rPr>
              <a:t>Применение централизованной формы обслуживания 2 категории</a:t>
            </a:r>
            <a:endParaRPr lang="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2200" b="1" i="1" strike="noStrike" spc="-1">
                <a:solidFill>
                  <a:srgbClr val="2DA7B9"/>
                </a:solidFill>
                <a:latin typeface="Calibri"/>
              </a:rPr>
              <a:t>Модульная схема конструктивного исполнения АГРС</a:t>
            </a:r>
            <a:endParaRPr lang="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2200" b="1" i="1" strike="noStrike" spc="-1">
                <a:solidFill>
                  <a:srgbClr val="2DA7B9"/>
                </a:solidFill>
                <a:latin typeface="Calibri"/>
              </a:rPr>
              <a:t>Наличие ИСАУ ГРС</a:t>
            </a:r>
            <a:endParaRPr lang="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2DA7B9"/>
              </a:buClr>
              <a:buSzPct val="45000"/>
              <a:buFont typeface="Wingdings" charset="2"/>
              <a:buChar char=""/>
            </a:pPr>
            <a:r>
              <a:rPr lang="ru" sz="2200" b="0" strike="noStrike" spc="-1">
                <a:solidFill>
                  <a:srgbClr val="2DA7B9"/>
                </a:solidFill>
                <a:latin typeface="Calibri"/>
              </a:rPr>
              <a:t>Использование технологического оборудования с увеличенным межремонтным интервалом и сроком службы</a:t>
            </a:r>
            <a:endParaRPr lang="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" sz="2200" b="0" strike="noStrike" spc="-1">
                <a:solidFill>
                  <a:srgbClr val="2DA7B9"/>
                </a:solidFill>
                <a:latin typeface="Calibri"/>
              </a:rPr>
              <a:t>Пункт 10.5.9. </a:t>
            </a:r>
            <a:r>
              <a:rPr lang="ru" sz="2200" b="1" i="1" strike="noStrike" spc="-1">
                <a:solidFill>
                  <a:srgbClr val="2DA7B9"/>
                </a:solidFill>
                <a:latin typeface="Calibri"/>
              </a:rPr>
              <a:t>Выбор технических и технологических решений должен быть основан на оптимизации стоимости жизненного цикла АГРС-НП</a:t>
            </a:r>
            <a:endParaRPr lang="ru" sz="2200" b="0" strike="noStrike" spc="-1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949680" y="828720"/>
            <a:ext cx="72442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Требования к АГРС-НП в СТО Газпром 2-2.3-1081-2016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36C52EEF-EEC6-49D8-AA33-4D413D698EB3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2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Object 1"/>
          <p:cNvGraphicFramePr/>
          <p:nvPr/>
        </p:nvGraphicFramePr>
        <p:xfrm>
          <a:off x="186840" y="1872000"/>
          <a:ext cx="8770320" cy="3570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17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86840" y="1872000"/>
                        <a:ext cx="8770320" cy="35708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CustomShape 2"/>
          <p:cNvSpPr/>
          <p:nvPr/>
        </p:nvSpPr>
        <p:spPr>
          <a:xfrm>
            <a:off x="2138400" y="828720"/>
            <a:ext cx="48668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Схема технологическая модуля ГРС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3BBAD6D5-745B-40BC-AD1A-EBD521FECB7D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3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Object 1"/>
          <p:cNvGraphicFramePr/>
          <p:nvPr/>
        </p:nvGraphicFramePr>
        <p:xfrm>
          <a:off x="761760" y="952560"/>
          <a:ext cx="7620120" cy="582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21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761760" y="952560"/>
                        <a:ext cx="7620120" cy="58266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CustomShape 2"/>
          <p:cNvSpPr/>
          <p:nvPr/>
        </p:nvSpPr>
        <p:spPr>
          <a:xfrm>
            <a:off x="2965320" y="828720"/>
            <a:ext cx="3213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3D-модель модуля ГРС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51CEF9E9-23BA-458A-8322-AABD4680CCCC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4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Object 1"/>
          <p:cNvGraphicFramePr/>
          <p:nvPr/>
        </p:nvGraphicFramePr>
        <p:xfrm>
          <a:off x="214200" y="1928880"/>
          <a:ext cx="8695800" cy="351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25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214200" y="1928880"/>
                        <a:ext cx="8695800" cy="351828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" name="CustomShape 2"/>
          <p:cNvSpPr/>
          <p:nvPr/>
        </p:nvSpPr>
        <p:spPr>
          <a:xfrm>
            <a:off x="3104640" y="828720"/>
            <a:ext cx="29343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Чертеж общего вида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27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94876F70-E2D2-4A29-AB99-65A50823E9B4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5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Object 1"/>
          <p:cNvGraphicFramePr/>
          <p:nvPr/>
        </p:nvGraphicFramePr>
        <p:xfrm>
          <a:off x="1643040" y="1214280"/>
          <a:ext cx="7285680" cy="515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29" name="Object 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643040" y="1214280"/>
                        <a:ext cx="7285680" cy="515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" name="CustomShape 2"/>
          <p:cNvSpPr/>
          <p:nvPr/>
        </p:nvSpPr>
        <p:spPr>
          <a:xfrm>
            <a:off x="2638440" y="828720"/>
            <a:ext cx="3866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3D-модель сборки модулей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31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CBD981DB-C3C7-470E-B961-B72934FE79BD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6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Object 1"/>
          <p:cNvGraphicFramePr/>
          <p:nvPr/>
        </p:nvGraphicFramePr>
        <p:xfrm>
          <a:off x="1522080" y="1224000"/>
          <a:ext cx="6760800" cy="547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33" name="Object 5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522080" y="1224000"/>
                        <a:ext cx="6760800" cy="5471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" name="CustomShape 2"/>
          <p:cNvSpPr/>
          <p:nvPr/>
        </p:nvSpPr>
        <p:spPr>
          <a:xfrm>
            <a:off x="1522080" y="828720"/>
            <a:ext cx="60994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План площадки ГРС с блочной компоновкой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35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CC6A900E-3175-4DED-A62B-FED278DA39C8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7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Object 1"/>
          <p:cNvGraphicFramePr/>
          <p:nvPr/>
        </p:nvGraphicFramePr>
        <p:xfrm>
          <a:off x="1800000" y="1226880"/>
          <a:ext cx="5355360" cy="540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37" name="Object 1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800000" y="1226880"/>
                        <a:ext cx="5355360" cy="540576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CustomShape 2"/>
          <p:cNvSpPr/>
          <p:nvPr/>
        </p:nvSpPr>
        <p:spPr>
          <a:xfrm>
            <a:off x="1165680" y="828720"/>
            <a:ext cx="68126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План площадки ГРС с моноблочной компоновкой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39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1F83BF98-3F24-4B20-A21C-E28803B559B3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8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Object 1"/>
          <p:cNvGraphicFramePr/>
          <p:nvPr/>
        </p:nvGraphicFramePr>
        <p:xfrm>
          <a:off x="1291680" y="1216440"/>
          <a:ext cx="6560640" cy="530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241" name="Object 2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1291680" y="1216440"/>
                        <a:ext cx="6560640" cy="530964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CustomShape 2"/>
          <p:cNvSpPr/>
          <p:nvPr/>
        </p:nvSpPr>
        <p:spPr>
          <a:xfrm>
            <a:off x="1341360" y="828720"/>
            <a:ext cx="646092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" sz="2400" b="1" strike="noStrike" spc="-1">
                <a:solidFill>
                  <a:srgbClr val="2DA7B9"/>
                </a:solidFill>
                <a:latin typeface="Calibri"/>
              </a:rPr>
              <a:t>План площадки ГРС с модульной компоновкой</a:t>
            </a:r>
            <a:endParaRPr lang="ru" sz="2400" b="0" strike="noStrike" spc="-1">
              <a:latin typeface="Arial"/>
            </a:endParaRPr>
          </a:p>
        </p:txBody>
      </p:sp>
      <p:sp>
        <p:nvSpPr>
          <p:cNvPr id="243" name="TextShape 3"/>
          <p:cNvSpPr txBox="1"/>
          <p:nvPr/>
        </p:nvSpPr>
        <p:spPr>
          <a:xfrm>
            <a:off x="8280000" y="6120000"/>
            <a:ext cx="307080" cy="42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fld id="{DF88F424-BF68-4336-93F4-B1F93D9AB63F}" type="slidenum">
              <a:rPr lang="ru" sz="1800" b="0" strike="noStrike" spc="-1">
                <a:solidFill>
                  <a:srgbClr val="2DA7B9"/>
                </a:solidFill>
                <a:latin typeface="Arial"/>
              </a:rPr>
              <a:t>9</a:t>
            </a:fld>
            <a:endParaRPr lang="ru" sz="1800" b="0" strike="noStrike" spc="-1">
              <a:solidFill>
                <a:srgbClr val="2DA7B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183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опасных производственных объектов </dc:title>
  <dc:subject/>
  <dc:creator>Roman</dc:creator>
  <dc:description/>
  <cp:lastModifiedBy>gost</cp:lastModifiedBy>
  <cp:revision>177</cp:revision>
  <dcterms:created xsi:type="dcterms:W3CDTF">2016-09-05T07:54:06Z</dcterms:created>
  <dcterms:modified xsi:type="dcterms:W3CDTF">2017-10-25T05:32:51Z</dcterms:modified>
  <dc:language>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