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9"/>
  </p:notesMasterIdLst>
  <p:sldIdLst>
    <p:sldId id="284" r:id="rId2"/>
    <p:sldId id="424" r:id="rId3"/>
    <p:sldId id="423" r:id="rId4"/>
    <p:sldId id="402" r:id="rId5"/>
    <p:sldId id="426" r:id="rId6"/>
    <p:sldId id="425" r:id="rId7"/>
    <p:sldId id="416" r:id="rId8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1D7824C-106C-4096-93E2-50A39C73F6B9}">
          <p14:sldIdLst>
            <p14:sldId id="284"/>
          </p14:sldIdLst>
        </p14:section>
        <p14:section name="Раздел без заголовка" id="{0C3D98CB-FA90-4D8D-8ED7-2D0D80D070E7}">
          <p14:sldIdLst>
            <p14:sldId id="424"/>
            <p14:sldId id="423"/>
            <p14:sldId id="402"/>
            <p14:sldId id="426"/>
            <p14:sldId id="425"/>
            <p14:sldId id="416"/>
          </p14:sldIdLst>
        </p14:section>
        <p14:section name="Раздел без заголовка" id="{4930C572-B572-4195-B1F4-F7F733D66D70}">
          <p14:sldIdLst/>
        </p14:section>
        <p14:section name="Раздел без заголовка" id="{EC374715-73F3-4C4A-B917-217021AC542F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CC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067" autoAdjust="0"/>
    <p:restoredTop sz="86306" autoAdjust="0"/>
  </p:normalViewPr>
  <p:slideViewPr>
    <p:cSldViewPr>
      <p:cViewPr varScale="1">
        <p:scale>
          <a:sx n="49" d="100"/>
          <a:sy n="49" d="100"/>
        </p:scale>
        <p:origin x="-552" y="-102"/>
      </p:cViewPr>
      <p:guideLst>
        <p:guide orient="horz" pos="216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45659" cy="496411"/>
          </a:xfrm>
          <a:prstGeom prst="rect">
            <a:avLst/>
          </a:prstGeom>
        </p:spPr>
        <p:txBody>
          <a:bodyPr vert="horz" lIns="91326" tIns="45663" rIns="91326" bIns="4566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3"/>
            <a:ext cx="2945659" cy="496411"/>
          </a:xfrm>
          <a:prstGeom prst="rect">
            <a:avLst/>
          </a:prstGeom>
        </p:spPr>
        <p:txBody>
          <a:bodyPr vert="horz" lIns="91326" tIns="45663" rIns="91326" bIns="45663" rtlCol="0"/>
          <a:lstStyle>
            <a:lvl1pPr algn="r">
              <a:defRPr sz="1200"/>
            </a:lvl1pPr>
          </a:lstStyle>
          <a:p>
            <a:fld id="{C772F5B0-B68E-4621-9970-CB710547C404}" type="datetimeFigureOut">
              <a:rPr lang="ru-RU" smtClean="0"/>
              <a:pPr/>
              <a:t>06.08.2019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5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26" tIns="45663" rIns="91326" bIns="4566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1"/>
          </a:xfrm>
          <a:prstGeom prst="rect">
            <a:avLst/>
          </a:prstGeom>
        </p:spPr>
        <p:txBody>
          <a:bodyPr vert="horz" lIns="91326" tIns="45663" rIns="91326" bIns="45663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0093"/>
            <a:ext cx="2945659" cy="496411"/>
          </a:xfrm>
          <a:prstGeom prst="rect">
            <a:avLst/>
          </a:prstGeom>
        </p:spPr>
        <p:txBody>
          <a:bodyPr vert="horz" lIns="91326" tIns="45663" rIns="91326" bIns="4566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30093"/>
            <a:ext cx="2945659" cy="496411"/>
          </a:xfrm>
          <a:prstGeom prst="rect">
            <a:avLst/>
          </a:prstGeom>
        </p:spPr>
        <p:txBody>
          <a:bodyPr vert="horz" lIns="91326" tIns="45663" rIns="91326" bIns="45663" rtlCol="0" anchor="b"/>
          <a:lstStyle>
            <a:lvl1pPr algn="r">
              <a:defRPr sz="1200"/>
            </a:lvl1pPr>
          </a:lstStyle>
          <a:p>
            <a:fld id="{C67D608A-A19A-4D93-9A95-97FDD21A19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7125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indent="359521" algn="just" defTabSz="913182">
              <a:defRPr/>
            </a:pPr>
            <a:endParaRPr lang="ru-RU" sz="900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645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46438" y="514350"/>
            <a:ext cx="3433762" cy="2574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endParaRPr lang="ru-RU" dirty="0"/>
          </a:p>
        </p:txBody>
      </p:sp>
      <p:sp>
        <p:nvSpPr>
          <p:cNvPr id="778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35322" indent="-282815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31265" indent="-226253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83770" indent="-226253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36275" indent="-226253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488782" indent="-226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41287" indent="-226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393794" indent="-226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46299" indent="-226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32B952FC-7322-461B-AB8C-99D804FDB672}" type="slidenum">
              <a:rPr lang="ru-RU" altLang="ru-RU">
                <a:solidFill>
                  <a:srgbClr val="000000"/>
                </a:solidFill>
              </a:rPr>
              <a:pPr/>
              <a:t>2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1303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46438" y="514350"/>
            <a:ext cx="3433762" cy="2574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 smtClean="0"/>
          </a:p>
        </p:txBody>
      </p:sp>
      <p:sp>
        <p:nvSpPr>
          <p:cNvPr id="778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31958" indent="-281523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26092" indent="-225218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76526" indent="-225218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26963" indent="-225218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477400" indent="-22521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27836" indent="-22521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378274" indent="-22521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28709" indent="-22521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32B952FC-7322-461B-AB8C-99D804FDB672}" type="slidenum">
              <a:rPr lang="ru-RU" altLang="ru-RU">
                <a:solidFill>
                  <a:srgbClr val="000000"/>
                </a:solidFill>
              </a:rPr>
              <a:pPr/>
              <a:t>3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7655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7D608A-A19A-4D93-9A95-97FDD21A1982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2195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5988" y="744538"/>
            <a:ext cx="4965700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1BB2A4-8CF5-40F8-8223-91CA5D2CFDE7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5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5281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7D608A-A19A-4D93-9A95-97FDD21A1982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0729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5988" y="744538"/>
            <a:ext cx="4965700" cy="37242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CACE36-73C0-4CD6-A243-EAF9BC365DC8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4483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414542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76880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72300" y="0"/>
            <a:ext cx="2171700" cy="61261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362700" cy="61261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9343065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2"/>
          <p:cNvSpPr>
            <a:spLocks noGrp="1"/>
          </p:cNvSpPr>
          <p:nvPr>
            <p:ph idx="1"/>
          </p:nvPr>
        </p:nvSpPr>
        <p:spPr>
          <a:xfrm>
            <a:off x="0" y="1071546"/>
            <a:ext cx="9144000" cy="153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0" name="Содержимое 2"/>
          <p:cNvSpPr>
            <a:spLocks noGrp="1"/>
          </p:cNvSpPr>
          <p:nvPr>
            <p:ph idx="10"/>
          </p:nvPr>
        </p:nvSpPr>
        <p:spPr>
          <a:xfrm>
            <a:off x="1928794" y="2643182"/>
            <a:ext cx="7215206" cy="3643338"/>
          </a:xfrm>
          <a:prstGeom prst="rect">
            <a:avLst/>
          </a:prstGeom>
          <a:solidFill>
            <a:srgbClr val="0066CC"/>
          </a:solidFill>
        </p:spPr>
        <p:txBody>
          <a:bodyPr/>
          <a:lstStyle>
            <a:lvl4pPr>
              <a:buNone/>
              <a:defRPr/>
            </a:lvl4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ижний колонтитул 11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000000"/>
                </a:solidFill>
              </a:rPr>
              <a:t> </a:t>
            </a:r>
            <a:r>
              <a:rPr lang="en-US">
                <a:solidFill>
                  <a:srgbClr val="000000"/>
                </a:solidFill>
              </a:rPr>
              <a:t> </a:t>
            </a:r>
            <a:r>
              <a:rPr lang="ru-RU">
                <a:solidFill>
                  <a:srgbClr val="000000"/>
                </a:solidFill>
              </a:rPr>
              <a:t>Годовой отчет</a:t>
            </a:r>
          </a:p>
        </p:txBody>
      </p:sp>
      <p:sp>
        <p:nvSpPr>
          <p:cNvPr id="5" name="Номер слайда 9"/>
          <p:cNvSpPr>
            <a:spLocks noGrp="1"/>
          </p:cNvSpPr>
          <p:nvPr userDrawn="1">
            <p:ph type="sldNum" sz="quarter" idx="12"/>
          </p:nvPr>
        </p:nvSpPr>
        <p:spPr>
          <a:xfrm>
            <a:off x="0" y="6318250"/>
            <a:ext cx="1936750" cy="53975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fld id="{09D2F625-8736-458F-BE95-A4E64F67706C}" type="slidenum">
              <a:rPr lang="ru-RU"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  <a:latin typeface="Arial" panose="020B0604020202020204" pitchFamily="34" charset="0"/>
              <a:cs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3896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71546"/>
            <a:ext cx="9144000" cy="153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Нижний колонтитул 1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5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0" y="6318250"/>
            <a:ext cx="1936750" cy="53975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fld id="{8ECFAAF7-495E-441B-8C7B-1941069FDC9B}" type="slidenum">
              <a:rPr lang="ru-RU"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83894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517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268413"/>
            <a:ext cx="8229600" cy="4525962"/>
          </a:xfrm>
          <a:prstGeom prst="rect">
            <a:avLst/>
          </a:prstGeo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white"/>
                </a:solidFill>
              </a:defRPr>
            </a:lvl1pPr>
          </a:lstStyle>
          <a:p>
            <a:pPr>
              <a:defRPr/>
            </a:pPr>
            <a:fld id="{A67C8197-DBF6-45E0-A903-69D75CF325B3}" type="datetime9">
              <a:rPr lang="en-GB"/>
              <a:pPr>
                <a:defRPr/>
              </a:pPr>
              <a:t>06/08/2019 11:50:39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r>
              <a:rPr lang="en-GB"/>
              <a:t>R:DOCBANK\Edit\uk000szk\HUK000SZK.PPT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0" y="6318250"/>
            <a:ext cx="1936750" cy="5397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6864BF81-661F-476F-B952-F9B041D6D2B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3651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71546"/>
            <a:ext cx="9144000" cy="153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Нижний колонтитул 1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 </a:t>
            </a:r>
            <a:r>
              <a:rPr lang="en-US" dirty="0"/>
              <a:t> </a:t>
            </a:r>
            <a:r>
              <a:rPr lang="ru-RU" dirty="0"/>
              <a:t>Годовой отчет</a:t>
            </a:r>
          </a:p>
        </p:txBody>
      </p:sp>
      <p:sp>
        <p:nvSpPr>
          <p:cNvPr id="5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0" y="6318250"/>
            <a:ext cx="1936750" cy="53975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 </a:t>
            </a:r>
            <a:fld id="{8ECFAAF7-495E-441B-8C7B-1941069FDC9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0160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261177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633225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4188408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4205186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25980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651773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203163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490781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700">
              <a:solidFill>
                <a:srgbClr val="FFFFFF"/>
              </a:solidFill>
              <a:cs typeface="Lucida Sans Unicode" panose="020B0602030504020204" pitchFamily="34" charset="0"/>
            </a:endParaRPr>
          </a:p>
        </p:txBody>
      </p:sp>
      <p:grpSp>
        <p:nvGrpSpPr>
          <p:cNvPr id="7171" name="Group 4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7180" name="Rectangle 5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1700">
                <a:solidFill>
                  <a:srgbClr val="FFFFFF"/>
                </a:solidFill>
                <a:cs typeface="Lucida Sans Unicode" panose="020B0602030504020204" pitchFamily="34" charset="0"/>
              </a:endParaRPr>
            </a:p>
          </p:txBody>
        </p:sp>
        <p:sp>
          <p:nvSpPr>
            <p:cNvPr id="7181" name="Rectangle 6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1700">
                <a:solidFill>
                  <a:srgbClr val="FFFFFF"/>
                </a:solidFill>
                <a:cs typeface="Lucida Sans Unicode" panose="020B0602030504020204" pitchFamily="34" charset="0"/>
              </a:endParaRPr>
            </a:p>
          </p:txBody>
        </p:sp>
        <p:sp>
          <p:nvSpPr>
            <p:cNvPr id="7182" name="Line 7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1700">
                <a:solidFill>
                  <a:srgbClr val="FFFFFF"/>
                </a:solidFill>
                <a:cs typeface="Lucida Sans Unicode" panose="020B0602030504020204" pitchFamily="34" charset="0"/>
              </a:endParaRPr>
            </a:p>
          </p:txBody>
        </p:sp>
      </p:grpSp>
      <p:sp>
        <p:nvSpPr>
          <p:cNvPr id="7172" name="Rectangle 8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700">
              <a:solidFill>
                <a:srgbClr val="FFFFFF"/>
              </a:solidFill>
              <a:cs typeface="Lucida Sans Unicode" panose="020B0602030504020204" pitchFamily="34" charset="0"/>
            </a:endParaRPr>
          </a:p>
        </p:txBody>
      </p:sp>
      <p:sp>
        <p:nvSpPr>
          <p:cNvPr id="7173" name="Rectangle 9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700">
              <a:solidFill>
                <a:srgbClr val="FFFFFF"/>
              </a:solidFill>
              <a:cs typeface="Lucida Sans Unicode" panose="020B0602030504020204" pitchFamily="34" charset="0"/>
            </a:endParaRPr>
          </a:p>
        </p:txBody>
      </p:sp>
      <p:sp>
        <p:nvSpPr>
          <p:cNvPr id="7174" name="Line 10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700">
              <a:solidFill>
                <a:srgbClr val="FFFFFF"/>
              </a:solidFill>
              <a:cs typeface="Lucida Sans Unicode" panose="020B0602030504020204" pitchFamily="34" charset="0"/>
            </a:endParaRPr>
          </a:p>
        </p:txBody>
      </p:sp>
      <p:sp>
        <p:nvSpPr>
          <p:cNvPr id="7175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67629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>
                <a:solidFill>
                  <a:srgbClr val="FFFFFF"/>
                </a:solidFill>
                <a:cs typeface="Lucida Sans Unicode" panose="020B0602030504020204" pitchFamily="34" charset="0"/>
              </a:rPr>
              <a:t>НАЗВАНИЕ ПРЕЗЕНТАЦИИ</a:t>
            </a:r>
          </a:p>
        </p:txBody>
      </p:sp>
      <p:sp>
        <p:nvSpPr>
          <p:cNvPr id="7177" name="Rectangle 14"/>
          <p:cNvSpPr>
            <a:spLocks noChangeArrowheads="1"/>
          </p:cNvSpPr>
          <p:nvPr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700">
              <a:solidFill>
                <a:srgbClr val="FFFFFF"/>
              </a:solidFill>
              <a:cs typeface="Lucida Sans Unicode" panose="020B0602030504020204" pitchFamily="34" charset="0"/>
            </a:endParaRPr>
          </a:p>
        </p:txBody>
      </p:sp>
      <p:sp>
        <p:nvSpPr>
          <p:cNvPr id="7178" name="Line 16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700">
              <a:solidFill>
                <a:srgbClr val="FFFFFF"/>
              </a:solidFill>
              <a:cs typeface="Lucida Sans Unicode" panose="020B0602030504020204" pitchFamily="34" charset="0"/>
            </a:endParaRPr>
          </a:p>
        </p:txBody>
      </p:sp>
      <p:sp>
        <p:nvSpPr>
          <p:cNvPr id="7179" name="Line 17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700">
              <a:solidFill>
                <a:srgbClr val="FFFFFF"/>
              </a:solidFill>
              <a:cs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7947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6" r:id="rId13"/>
    <p:sldLayoutId id="2147483679" r:id="rId14"/>
    <p:sldLayoutId id="2147483680" r:id="rId15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9501"/>
            <a:ext cx="9144000" cy="523874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0875" y="1196752"/>
            <a:ext cx="6971605" cy="1728192"/>
          </a:xfrm>
        </p:spPr>
        <p:txBody>
          <a:bodyPr/>
          <a:lstStyle/>
          <a:p>
            <a:pPr eaLnBrk="1" hangingPunct="1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NewRoman,Bold"/>
              </a:rPr>
              <a:t>ЭЛЕКТРОХИМИЧЕСКАЯ </a:t>
            </a:r>
            <a:r>
              <a:rPr lang="ru-RU" sz="3200" b="1" dirty="0" smtClean="0">
                <a:latin typeface="TimesNewRoman,Bold"/>
              </a:rPr>
              <a:t>ЗАЩИТА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КОВЫКТИНСКОМ ГКМ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2087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83991" y="6421777"/>
            <a:ext cx="691276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Отраслевое совещание руководителей подразделений защиты от коррозии с 27 по 31 мая 2019 г.</a:t>
            </a:r>
            <a:endParaRPr lang="ru-RU" sz="1200" b="1" dirty="0">
              <a:solidFill>
                <a:schemeClr val="bg1"/>
              </a:solidFill>
              <a:cs typeface="Lucida Sans Unicode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43975" y="5589240"/>
            <a:ext cx="3888432" cy="613545"/>
          </a:xfrm>
          <a:prstGeom prst="roundRect">
            <a:avLst>
              <a:gd name="adj" fmla="val 3274"/>
            </a:avLst>
          </a:prstGeom>
          <a:solidFill>
            <a:srgbClr val="0079C2">
              <a:alpha val="60000"/>
            </a:srgb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latin typeface="Times New Roman"/>
                <a:ea typeface="Calibri"/>
              </a:rPr>
              <a:t>Начальник отдела – главный энергетик Зыдлев Андрей Юрьевич</a:t>
            </a:r>
            <a:endParaRPr lang="ru-RU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0945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Нижний колонтитул 11"/>
          <p:cNvSpPr txBox="1">
            <a:spLocks/>
          </p:cNvSpPr>
          <p:nvPr/>
        </p:nvSpPr>
        <p:spPr bwMode="auto">
          <a:xfrm>
            <a:off x="1948923" y="171803"/>
            <a:ext cx="7218294" cy="809625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altLang="ru-RU" sz="1500" b="1" dirty="0" smtClean="0">
                <a:solidFill>
                  <a:srgbClr val="F2F2F2"/>
                </a:solidFill>
                <a:latin typeface="Times New Roman" pitchFamily="18" charset="0"/>
                <a:cs typeface="Times New Roman" pitchFamily="18" charset="0"/>
              </a:rPr>
              <a:t>Обзорная схема обустройства Ковыктинского ГКМ на период ОПР</a:t>
            </a:r>
            <a:endParaRPr lang="ru-RU" altLang="ru-RU" sz="1500" b="1" dirty="0">
              <a:solidFill>
                <a:srgbClr val="F2F2F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803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74687" y="6431018"/>
            <a:ext cx="571500" cy="303609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557213" indent="-214313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857250" indent="-17145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200150" indent="-17145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1543050" indent="-17145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dirty="0">
                <a:solidFill>
                  <a:srgbClr val="FFFFFF"/>
                </a:solidFill>
                <a:latin typeface="Arial Narrow" pitchFamily="34" charset="0"/>
              </a:rPr>
              <a:t>2</a:t>
            </a:r>
          </a:p>
        </p:txBody>
      </p:sp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2087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5" name="Группа 14"/>
          <p:cNvGrpSpPr/>
          <p:nvPr/>
        </p:nvGrpSpPr>
        <p:grpSpPr>
          <a:xfrm>
            <a:off x="899592" y="1196752"/>
            <a:ext cx="7379169" cy="5042542"/>
            <a:chOff x="793231" y="1074139"/>
            <a:chExt cx="7413625" cy="5237163"/>
          </a:xfrm>
        </p:grpSpPr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3231" y="1074139"/>
              <a:ext cx="7413625" cy="52371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7" name="Прямоугольник 16"/>
            <p:cNvSpPr/>
            <p:nvPr/>
          </p:nvSpPr>
          <p:spPr bwMode="auto">
            <a:xfrm rot="19533950">
              <a:off x="4343378" y="4406699"/>
              <a:ext cx="151074" cy="66592"/>
            </a:xfrm>
            <a:prstGeom prst="rect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7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</a:endParaRPr>
            </a:p>
          </p:txBody>
        </p:sp>
        <p:sp>
          <p:nvSpPr>
            <p:cNvPr id="18" name="Прямоугольная выноска 17"/>
            <p:cNvSpPr/>
            <p:nvPr/>
          </p:nvSpPr>
          <p:spPr bwMode="auto">
            <a:xfrm>
              <a:off x="1079058" y="1368722"/>
              <a:ext cx="721167" cy="340808"/>
            </a:xfrm>
            <a:prstGeom prst="wedgeRectCallout">
              <a:avLst>
                <a:gd name="adj1" fmla="val -6913"/>
                <a:gd name="adj2" fmla="val 176310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200" b="1" dirty="0" smtClean="0">
                  <a:solidFill>
                    <a:schemeClr val="tx1"/>
                  </a:solidFill>
                </a:rPr>
                <a:t>Куст 201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000" b="1" dirty="0" err="1">
                  <a:solidFill>
                    <a:schemeClr val="tx1"/>
                  </a:solidFill>
                </a:rPr>
                <a:t>с</a:t>
              </a:r>
              <a:r>
                <a:rPr kumimoji="0" lang="ru-RU" sz="10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кв</a:t>
              </a:r>
              <a:r>
                <a:rPr kumimoji="0" lang="ru-RU" sz="1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. Р67</a:t>
              </a:r>
            </a:p>
          </p:txBody>
        </p:sp>
        <p:sp>
          <p:nvSpPr>
            <p:cNvPr id="19" name="Прямоугольная выноска 18"/>
            <p:cNvSpPr/>
            <p:nvPr/>
          </p:nvSpPr>
          <p:spPr bwMode="auto">
            <a:xfrm>
              <a:off x="4841433" y="4435025"/>
              <a:ext cx="921192" cy="340808"/>
            </a:xfrm>
            <a:prstGeom prst="wedgeRectCallout">
              <a:avLst>
                <a:gd name="adj1" fmla="val -95496"/>
                <a:gd name="adj2" fmla="val 28184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200" b="1" dirty="0" smtClean="0">
                  <a:solidFill>
                    <a:schemeClr val="tx1"/>
                  </a:solidFill>
                </a:rPr>
                <a:t>Куст 101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200" b="1" dirty="0" err="1">
                  <a:solidFill>
                    <a:schemeClr val="tx1"/>
                  </a:solidFill>
                </a:rPr>
                <a:t>с</a:t>
              </a:r>
              <a:r>
                <a:rPr kumimoji="0" lang="ru-RU" sz="12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rPr>
                <a:t>кв</a:t>
              </a: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rPr>
                <a:t>. 101.1</a:t>
              </a:r>
            </a:p>
          </p:txBody>
        </p:sp>
        <p:sp>
          <p:nvSpPr>
            <p:cNvPr id="20" name="Прямоугольная выноска 19"/>
            <p:cNvSpPr/>
            <p:nvPr/>
          </p:nvSpPr>
          <p:spPr bwMode="auto">
            <a:xfrm>
              <a:off x="4572000" y="3815900"/>
              <a:ext cx="492981" cy="340808"/>
            </a:xfrm>
            <a:prstGeom prst="wedgeRectCallout">
              <a:avLst>
                <a:gd name="adj1" fmla="val -74243"/>
                <a:gd name="adj2" fmla="val 126003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200" b="1" dirty="0" smtClean="0">
                  <a:solidFill>
                    <a:schemeClr val="tx1"/>
                  </a:solidFill>
                </a:rPr>
                <a:t>БК-2</a:t>
              </a:r>
              <a:endPara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sp>
          <p:nvSpPr>
            <p:cNvPr id="21" name="Прямоугольная выноска 20"/>
            <p:cNvSpPr/>
            <p:nvPr/>
          </p:nvSpPr>
          <p:spPr bwMode="auto">
            <a:xfrm>
              <a:off x="3603183" y="2310949"/>
              <a:ext cx="896861" cy="479875"/>
            </a:xfrm>
            <a:prstGeom prst="wedgeRectCallout">
              <a:avLst>
                <a:gd name="adj1" fmla="val -97620"/>
                <a:gd name="adj2" fmla="val 34139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200" b="1" dirty="0" smtClean="0">
                  <a:solidFill>
                    <a:schemeClr val="tx1"/>
                  </a:solidFill>
                </a:rPr>
                <a:t>Куст 107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000" b="1" dirty="0" err="1">
                  <a:solidFill>
                    <a:schemeClr val="tx1"/>
                  </a:solidFill>
                </a:rPr>
                <a:t>с</a:t>
              </a:r>
              <a:r>
                <a:rPr kumimoji="0" lang="ru-RU" sz="10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rPr>
                <a:t>кв</a:t>
              </a:r>
              <a:r>
                <a:rPr kumimoji="0" lang="ru-RU" sz="1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rPr>
                <a:t>. 107.1;</a:t>
              </a:r>
              <a:r>
                <a:rPr kumimoji="0" lang="ru-RU" sz="1000" b="1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rPr>
                <a:t> 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1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rPr>
                <a:t>107.5; 107.6</a:t>
              </a:r>
              <a:endPara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sp>
          <p:nvSpPr>
            <p:cNvPr id="22" name="Прямоугольная выноска 21"/>
            <p:cNvSpPr/>
            <p:nvPr/>
          </p:nvSpPr>
          <p:spPr bwMode="auto">
            <a:xfrm>
              <a:off x="3778544" y="3206300"/>
              <a:ext cx="793456" cy="340808"/>
            </a:xfrm>
            <a:prstGeom prst="wedgeRectCallout">
              <a:avLst>
                <a:gd name="adj1" fmla="val -107500"/>
                <a:gd name="adj2" fmla="val 70106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200" b="1" dirty="0" smtClean="0">
                  <a:solidFill>
                    <a:schemeClr val="tx1"/>
                  </a:solidFill>
                </a:rPr>
                <a:t>Куст 106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000" b="1" dirty="0" err="1">
                  <a:solidFill>
                    <a:schemeClr val="tx1"/>
                  </a:solidFill>
                </a:rPr>
                <a:t>с</a:t>
              </a:r>
              <a:r>
                <a:rPr kumimoji="0" lang="ru-RU" sz="10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кв</a:t>
              </a:r>
              <a:r>
                <a:rPr kumimoji="0" lang="ru-RU" sz="1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. 106.3</a:t>
              </a:r>
            </a:p>
          </p:txBody>
        </p:sp>
        <p:sp>
          <p:nvSpPr>
            <p:cNvPr id="23" name="Прямоугольная выноска 22"/>
            <p:cNvSpPr/>
            <p:nvPr/>
          </p:nvSpPr>
          <p:spPr bwMode="auto">
            <a:xfrm>
              <a:off x="2609850" y="4425043"/>
              <a:ext cx="1098109" cy="340808"/>
            </a:xfrm>
            <a:prstGeom prst="wedgeRectCallout">
              <a:avLst>
                <a:gd name="adj1" fmla="val 79505"/>
                <a:gd name="adj2" fmla="val -61251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200" b="1" dirty="0" smtClean="0">
                  <a:solidFill>
                    <a:schemeClr val="tx1"/>
                  </a:solidFill>
                </a:rPr>
                <a:t>Электростанция ЭСН</a:t>
              </a:r>
              <a:endPara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sp>
          <p:nvSpPr>
            <p:cNvPr id="24" name="Прямоугольная выноска 23"/>
            <p:cNvSpPr/>
            <p:nvPr/>
          </p:nvSpPr>
          <p:spPr bwMode="auto">
            <a:xfrm>
              <a:off x="1390651" y="3293630"/>
              <a:ext cx="1219199" cy="681616"/>
            </a:xfrm>
            <a:prstGeom prst="wedgeRectCallout">
              <a:avLst>
                <a:gd name="adj1" fmla="val 132379"/>
                <a:gd name="adj2" fmla="val 53337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200" b="1" dirty="0" smtClean="0">
                  <a:solidFill>
                    <a:schemeClr val="tx1"/>
                  </a:solidFill>
                </a:rPr>
                <a:t>Установка подготовки газа 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200" b="1" dirty="0" smtClean="0">
                  <a:solidFill>
                    <a:schemeClr val="tx1"/>
                  </a:solidFill>
                </a:rPr>
                <a:t>УПГ-102</a:t>
              </a:r>
              <a:endPara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6" name="Прямоугольная выноска 25"/>
            <p:cNvSpPr/>
            <p:nvPr/>
          </p:nvSpPr>
          <p:spPr bwMode="auto">
            <a:xfrm>
              <a:off x="2000250" y="4029012"/>
              <a:ext cx="793456" cy="340808"/>
            </a:xfrm>
            <a:prstGeom prst="wedgeRectCallout">
              <a:avLst>
                <a:gd name="adj1" fmla="val 148195"/>
                <a:gd name="adj2" fmla="val -55661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200" b="1" dirty="0" smtClean="0">
                  <a:solidFill>
                    <a:schemeClr val="tx1"/>
                  </a:solidFill>
                </a:rPr>
                <a:t>Куст 102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000" b="1" dirty="0" err="1">
                  <a:solidFill>
                    <a:schemeClr val="tx1"/>
                  </a:solidFill>
                </a:rPr>
                <a:t>с</a:t>
              </a:r>
              <a:r>
                <a:rPr kumimoji="0" lang="ru-RU" sz="10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кв</a:t>
              </a:r>
              <a:r>
                <a:rPr kumimoji="0" lang="ru-RU" sz="1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. 102.1</a:t>
              </a:r>
            </a:p>
          </p:txBody>
        </p:sp>
        <p:sp>
          <p:nvSpPr>
            <p:cNvPr id="27" name="Прямоугольная выноска 26"/>
            <p:cNvSpPr/>
            <p:nvPr/>
          </p:nvSpPr>
          <p:spPr bwMode="auto">
            <a:xfrm>
              <a:off x="5365897" y="1723909"/>
              <a:ext cx="793456" cy="340808"/>
            </a:xfrm>
            <a:prstGeom prst="wedgeRectCallout">
              <a:avLst>
                <a:gd name="adj1" fmla="val -36674"/>
                <a:gd name="adj2" fmla="val 248975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200" b="1" dirty="0" smtClean="0">
                  <a:solidFill>
                    <a:schemeClr val="tx1"/>
                  </a:solidFill>
                </a:rPr>
                <a:t>База Нючакан</a:t>
              </a:r>
              <a:endPara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8" name="Прямоугольная выноска 27"/>
            <p:cNvSpPr/>
            <p:nvPr/>
          </p:nvSpPr>
          <p:spPr bwMode="auto">
            <a:xfrm>
              <a:off x="6159353" y="3151729"/>
              <a:ext cx="1168253" cy="834575"/>
            </a:xfrm>
            <a:prstGeom prst="wedgeRectCallout">
              <a:avLst>
                <a:gd name="adj1" fmla="val -34978"/>
                <a:gd name="adj2" fmla="val -94879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200" b="1" dirty="0" smtClean="0">
                  <a:solidFill>
                    <a:schemeClr val="tx1"/>
                  </a:solidFill>
                </a:rPr>
                <a:t>Автомобильная дорога Магистральный - Жигалово</a:t>
              </a:r>
              <a:endPara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2083991" y="6421777"/>
            <a:ext cx="691276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Отраслевое совещание руководителей подразделений защиты от коррозии с 27 по 31 мая 2019 г.</a:t>
            </a:r>
            <a:endParaRPr lang="ru-RU" sz="1200" b="1" dirty="0">
              <a:solidFill>
                <a:schemeClr val="bg1"/>
              </a:solidFill>
              <a:cs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1466399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Нижний колонтитул 11"/>
          <p:cNvSpPr txBox="1">
            <a:spLocks/>
          </p:cNvSpPr>
          <p:nvPr/>
        </p:nvSpPr>
        <p:spPr bwMode="auto">
          <a:xfrm>
            <a:off x="1925707" y="199177"/>
            <a:ext cx="7218293" cy="809625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ctr"/>
            <a:r>
              <a:rPr lang="ru-RU" sz="1600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ЭХЗ по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проекту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«Обустройство 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Ковыктинского ГКМ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период ОПР»</a:t>
            </a:r>
            <a:endParaRPr lang="ru-RU" sz="1600" dirty="0">
              <a:solidFill>
                <a:schemeClr val="bg1"/>
              </a:solidFill>
              <a:cs typeface="Lucida Sans Unicode"/>
            </a:endParaRPr>
          </a:p>
        </p:txBody>
      </p:sp>
      <p:sp>
        <p:nvSpPr>
          <p:cNvPr id="1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55576" y="6381328"/>
            <a:ext cx="563522" cy="303609"/>
          </a:xfrm>
        </p:spPr>
        <p:txBody>
          <a:bodyPr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4</a:t>
            </a:r>
            <a:endParaRPr lang="en-GB" altLang="ru-RU" dirty="0">
              <a:solidFill>
                <a:schemeClr val="bg1"/>
              </a:solidFill>
              <a:latin typeface="Arial" panose="020B0604020202020204" pitchFamily="34" charset="0"/>
              <a:cs typeface="Lucida Sans Unicode" panose="020B0602030504020204" pitchFamily="34" charset="0"/>
            </a:endParaRPr>
          </a:p>
        </p:txBody>
      </p:sp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2700"/>
            <a:ext cx="192087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083991" y="6421777"/>
            <a:ext cx="691276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Отраслевое совещание руководителей подразделений защиты от коррозии с 27 по 31 мая 2019 г.</a:t>
            </a:r>
            <a:endParaRPr lang="ru-RU" sz="1200" b="1" dirty="0">
              <a:solidFill>
                <a:schemeClr val="bg1"/>
              </a:solidFill>
              <a:cs typeface="Lucida Sans Unicode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590993" y="1474482"/>
            <a:ext cx="3553007" cy="4186766"/>
          </a:xfrm>
          <a:prstGeom prst="roundRect">
            <a:avLst>
              <a:gd name="adj" fmla="val 3274"/>
            </a:avLst>
          </a:prstGeom>
          <a:solidFill>
            <a:srgbClr val="0079C2">
              <a:alpha val="60000"/>
            </a:srgb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Объекты ЭХЗ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Объектами ЭХЗ УПГ-102 являются стальные сооружения: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подземные дренажные емкости -  11 шт.;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надземные резервуары противопожарного запаса воды – 2 шт.;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надземный резервуар – накопитель производственно-дождевых стоков – 1 шт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Объектами ЭХЗ электростанции собственных нужд являются: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надземные резервуары противопожарного запаса воды – 2 шт.;</a:t>
            </a:r>
          </a:p>
          <a:p>
            <a:pPr marL="171450" indent="-171450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емкость аварийного слива топлива – 1 шт.;</a:t>
            </a: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подземная емкость дренажная дождевых стоков – 1 шт.</a:t>
            </a:r>
          </a:p>
          <a:p>
            <a:pPr marL="171450" indent="-171450">
              <a:lnSpc>
                <a:spcPct val="107000"/>
              </a:lnSpc>
              <a:spcAft>
                <a:spcPts val="0"/>
              </a:spcAft>
              <a:buFontTx/>
              <a:buChar char="-"/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Объектом ЭХЗ является также подземный наружный трубопровод топливного газа – 2,6 км.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4" y="1095865"/>
            <a:ext cx="5562042" cy="3635322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0" y="1095865"/>
            <a:ext cx="5590993" cy="291554"/>
          </a:xfrm>
          <a:prstGeom prst="roundRect">
            <a:avLst>
              <a:gd name="adj" fmla="val 3274"/>
            </a:avLst>
          </a:prstGeom>
          <a:solidFill>
            <a:srgbClr val="0079C2">
              <a:alpha val="60000"/>
            </a:srgb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latin typeface="Times New Roman"/>
                <a:ea typeface="Calibri"/>
              </a:rPr>
              <a:t>УПГ-102</a:t>
            </a:r>
            <a:endParaRPr lang="ru-RU" sz="1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049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12"/>
          <p:cNvSpPr>
            <a:spLocks noChangeArrowheads="1"/>
          </p:cNvSpPr>
          <p:nvPr/>
        </p:nvSpPr>
        <p:spPr bwMode="auto">
          <a:xfrm>
            <a:off x="25410" y="1124744"/>
            <a:ext cx="9149469" cy="5220000"/>
          </a:xfrm>
          <a:prstGeom prst="rect">
            <a:avLst/>
          </a:prstGeom>
          <a:solidFill>
            <a:schemeClr val="bg1"/>
          </a:solidFill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t">
            <a:normAutofit/>
          </a:bodyPr>
          <a:lstStyle/>
          <a:p>
            <a:pPr algn="ctr"/>
            <a:r>
              <a:rPr lang="ru-RU" sz="1600" b="1" dirty="0"/>
              <a:t>Оборудование электрохимической защиты, планируемое к вводу в эксплуатацию по </a:t>
            </a:r>
            <a:r>
              <a:rPr lang="ru-RU" sz="1600" b="1" dirty="0" smtClean="0"/>
              <a:t>проекту «Обустройство Ковыктинского газоконденсатного месторождения» в период 2020 г</a:t>
            </a:r>
            <a:r>
              <a:rPr lang="ru-RU" sz="1600" b="1" dirty="0"/>
              <a:t>.</a:t>
            </a:r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5576" y="6318250"/>
            <a:ext cx="1181174" cy="539750"/>
          </a:xfrm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5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82599" y="328318"/>
            <a:ext cx="7092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ru-RU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 </a:t>
            </a:r>
            <a:r>
              <a:rPr lang="ru-RU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ЭХЗ по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проекту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«Обустройство Ковыктинского ГКМ на период ОПР»</a:t>
            </a:r>
            <a:endParaRPr lang="ru-RU" dirty="0">
              <a:solidFill>
                <a:schemeClr val="bg1"/>
              </a:solidFill>
              <a:cs typeface="Lucida Sans Unicode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2700"/>
            <a:ext cx="192087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2051720" y="6462872"/>
            <a:ext cx="691276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Отраслевое совещание руководителей подразделений защиты от коррозии с 27 по 31 мая 2019 г.</a:t>
            </a:r>
            <a:endParaRPr lang="ru-RU" sz="1200" b="1" dirty="0">
              <a:solidFill>
                <a:schemeClr val="bg1"/>
              </a:solidFill>
              <a:cs typeface="Lucida Sans Unicode"/>
            </a:endParaRPr>
          </a:p>
        </p:txBody>
      </p:sp>
      <p:sp>
        <p:nvSpPr>
          <p:cNvPr id="29" name="Прямоугольник 28"/>
          <p:cNvSpPr/>
          <p:nvPr/>
        </p:nvSpPr>
        <p:spPr bwMode="auto">
          <a:xfrm>
            <a:off x="5508104" y="1124744"/>
            <a:ext cx="720080" cy="288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 bwMode="auto">
          <a:xfrm>
            <a:off x="323528" y="1556792"/>
            <a:ext cx="792088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 bwMode="auto">
          <a:xfrm>
            <a:off x="899592" y="1880828"/>
            <a:ext cx="648072" cy="46805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55576" y="1340768"/>
            <a:ext cx="752429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lvl="0" indent="-342900">
              <a:buAutoNum type="arabicPeriod"/>
            </a:pPr>
            <a:endParaRPr lang="ru-RU" sz="1400" dirty="0" smtClean="0"/>
          </a:p>
          <a:p>
            <a:pPr algn="just"/>
            <a:r>
              <a:rPr lang="ru-RU" sz="1400" dirty="0"/>
              <a:t>          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3622891"/>
              </p:ext>
            </p:extLst>
          </p:nvPr>
        </p:nvGraphicFramePr>
        <p:xfrm>
          <a:off x="220024" y="1803144"/>
          <a:ext cx="8800750" cy="42350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74215"/>
                <a:gridCol w="5754855"/>
                <a:gridCol w="1771680"/>
              </a:tblGrid>
              <a:tr h="6385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№ п/п</a:t>
                      </a:r>
                    </a:p>
                  </a:txBody>
                  <a:tcPr marL="44144" marR="44144" marT="7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Наименование оборудования</a:t>
                      </a:r>
                    </a:p>
                  </a:txBody>
                  <a:tcPr marL="44144" marR="44144" marT="7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Количество оборудования</a:t>
                      </a:r>
                      <a:endParaRPr lang="ru-RU" sz="1100" b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144" marR="44144" marT="7525" marB="0" anchor="ctr"/>
                </a:tc>
              </a:tr>
              <a:tr h="3565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44144" marR="44144" marT="7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Станция катодной защиты В-ОПЕ-ТМ</a:t>
                      </a:r>
                    </a:p>
                  </a:txBody>
                  <a:tcPr marL="44144" marR="44144" marT="7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44144" marR="44144" marT="7525" marB="0" anchor="ctr"/>
                </a:tc>
              </a:tr>
              <a:tr h="4730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144" marR="44144" marT="7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Протяженный анодный заземлитель «Менделеевец-МП»</a:t>
                      </a:r>
                    </a:p>
                  </a:txBody>
                  <a:tcPr marL="44144" marR="44144" marT="7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ru-RU" sz="13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144" marR="44144" marT="7525" marB="0" anchor="ctr"/>
                </a:tc>
              </a:tr>
              <a:tr h="4730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44144" marR="44144" marT="7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Комплектный глубинный заземлитель «Менделеевец-МКГ»</a:t>
                      </a:r>
                    </a:p>
                  </a:txBody>
                  <a:tcPr marL="44144" marR="44144" marT="7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44144" marR="44144" marT="7525" marB="0" anchor="ctr"/>
                </a:tc>
              </a:tr>
              <a:tr h="3565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44144" marR="44144" marT="7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Контрольно-измерительный пункт «СИГНАЛ»</a:t>
                      </a:r>
                    </a:p>
                  </a:txBody>
                  <a:tcPr marL="44144" marR="44144" marT="7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140</a:t>
                      </a:r>
                      <a:endParaRPr lang="ru-RU" sz="13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144" marR="44144" marT="7525" marB="0" anchor="ctr"/>
                </a:tc>
              </a:tr>
              <a:tr h="3565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44144" marR="44144" marT="7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Блок диодно-резисторный БДРМ</a:t>
                      </a:r>
                    </a:p>
                  </a:txBody>
                  <a:tcPr marL="44144" marR="44144" marT="7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13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144" marR="44144" marT="7525" marB="0" anchor="ctr"/>
                </a:tc>
              </a:tr>
              <a:tr h="3565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44144" marR="44144" marT="7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Электрод сравнения ЭНЕС</a:t>
                      </a:r>
                    </a:p>
                  </a:txBody>
                  <a:tcPr marL="44144" marR="44144" marT="7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94</a:t>
                      </a:r>
                      <a:endParaRPr lang="ru-RU" sz="13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144" marR="44144" marT="7525" marB="0" anchor="ctr"/>
                </a:tc>
              </a:tr>
              <a:tr h="3565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44144" marR="44144" marT="7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Индикатор коррозионных процессов ИКП</a:t>
                      </a:r>
                    </a:p>
                  </a:txBody>
                  <a:tcPr marL="44144" marR="44144" marT="7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endParaRPr lang="ru-RU" sz="13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144" marR="44144" marT="7525" marB="0" anchor="ctr"/>
                </a:tc>
              </a:tr>
              <a:tr h="3565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44144" marR="44144" marT="7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Протектор магниевый МПМ</a:t>
                      </a:r>
                    </a:p>
                  </a:txBody>
                  <a:tcPr marL="44144" marR="44144" marT="7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126</a:t>
                      </a:r>
                      <a:endParaRPr lang="ru-RU" sz="13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144" marR="44144" marT="7525" marB="0" anchor="ctr"/>
                </a:tc>
              </a:tr>
              <a:tr h="5110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144" marR="44144" marT="7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Кабельные линии электропередач для оборудования ЭХЗ</a:t>
                      </a:r>
                    </a:p>
                  </a:txBody>
                  <a:tcPr marL="44144" marR="44144" marT="7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16,4</a:t>
                      </a:r>
                      <a:endParaRPr lang="ru-RU" sz="13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144" marR="44144" marT="7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0122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 txBox="1">
            <a:spLocks noChangeArrowheads="1"/>
          </p:cNvSpPr>
          <p:nvPr/>
        </p:nvSpPr>
        <p:spPr bwMode="auto">
          <a:xfrm>
            <a:off x="2191006" y="-211455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ru-RU" altLang="ru-RU" sz="2000" kern="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Ковыктинское ГКМ</a:t>
            </a:r>
            <a:endParaRPr lang="ru-RU" altLang="ru-RU" sz="2000" kern="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062626" y="6446609"/>
            <a:ext cx="724175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Отраслевое совещание руководителей подразделений защиты от коррозии с 27 по 31 мая 2019 г.</a:t>
            </a:r>
            <a:endParaRPr lang="ru-RU" sz="1200" b="1" dirty="0">
              <a:solidFill>
                <a:schemeClr val="bg1"/>
              </a:solidFill>
              <a:cs typeface="Lucida Sans Unicode"/>
            </a:endParaRPr>
          </a:p>
        </p:txBody>
      </p:sp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2700"/>
            <a:ext cx="192087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Номер слайда 3"/>
          <p:cNvSpPr txBox="1">
            <a:spLocks/>
          </p:cNvSpPr>
          <p:nvPr/>
        </p:nvSpPr>
        <p:spPr>
          <a:xfrm>
            <a:off x="660287" y="6381328"/>
            <a:ext cx="1253182" cy="53975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6</a:t>
            </a: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Lucida Sans Unicode" panose="020B0602030504020204" pitchFamily="34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-1" y="1079500"/>
            <a:ext cx="9144001" cy="5301827"/>
            <a:chOff x="-3661398" y="7373256"/>
            <a:chExt cx="18288000" cy="8431541"/>
          </a:xfrm>
        </p:grpSpPr>
        <p:pic>
          <p:nvPicPr>
            <p:cNvPr id="11" name="Picture 4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11"/>
            <a:stretch/>
          </p:blipFill>
          <p:spPr bwMode="auto">
            <a:xfrm>
              <a:off x="-3661398" y="7373256"/>
              <a:ext cx="18288000" cy="84315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extBox 15"/>
            <p:cNvSpPr txBox="1"/>
            <p:nvPr/>
          </p:nvSpPr>
          <p:spPr>
            <a:xfrm>
              <a:off x="-3522436" y="13781212"/>
              <a:ext cx="1516206" cy="5018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УКПГ-1</a:t>
              </a:r>
              <a:endParaRPr lang="ru-RU" sz="11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Овал 16"/>
            <p:cNvSpPr/>
            <p:nvPr/>
          </p:nvSpPr>
          <p:spPr>
            <a:xfrm>
              <a:off x="1827847" y="12543247"/>
              <a:ext cx="471308" cy="416046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FFFF00"/>
                  </a:solidFill>
                </a:ln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798307" y="13038027"/>
              <a:ext cx="1524056" cy="5018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УКПГ-</a:t>
              </a:r>
              <a:r>
                <a:rPr lang="en-US" sz="12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ru-RU" sz="11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979463" y="8740652"/>
              <a:ext cx="1797278" cy="5018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УКПГ-</a:t>
              </a:r>
              <a:r>
                <a:rPr lang="en-US" sz="1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ru-RU" sz="11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2971434" y="13663992"/>
              <a:ext cx="1594840" cy="5018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УКПГ-</a:t>
              </a:r>
              <a:r>
                <a:rPr lang="en-US" sz="1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ru-RU" sz="11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683627" y="9874814"/>
              <a:ext cx="1689338" cy="5018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УКПГ-</a:t>
              </a:r>
              <a:r>
                <a:rPr lang="en-US" sz="12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ru-RU" sz="11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5" name="Овал 24"/>
          <p:cNvSpPr/>
          <p:nvPr/>
        </p:nvSpPr>
        <p:spPr>
          <a:xfrm>
            <a:off x="179726" y="4544258"/>
            <a:ext cx="235654" cy="229635"/>
          </a:xfrm>
          <a:prstGeom prst="ellipse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FFFF00"/>
                </a:solidFill>
              </a:ln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2339752" y="1844824"/>
            <a:ext cx="235654" cy="229635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FFFF00"/>
                </a:solidFill>
              </a:ln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5594846" y="2954931"/>
            <a:ext cx="235654" cy="229635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FFFF00"/>
                </a:solidFill>
              </a:ln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8715126" y="4481759"/>
            <a:ext cx="235654" cy="229635"/>
          </a:xfrm>
          <a:prstGeom prst="ellipse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FFFF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5638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12"/>
          <p:cNvSpPr>
            <a:spLocks noChangeArrowheads="1"/>
          </p:cNvSpPr>
          <p:nvPr/>
        </p:nvSpPr>
        <p:spPr bwMode="auto">
          <a:xfrm>
            <a:off x="25410" y="1124744"/>
            <a:ext cx="9149469" cy="5220000"/>
          </a:xfrm>
          <a:prstGeom prst="rect">
            <a:avLst/>
          </a:prstGeom>
          <a:solidFill>
            <a:schemeClr val="bg1"/>
          </a:solidFill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t">
            <a:normAutofit/>
          </a:bodyPr>
          <a:lstStyle/>
          <a:p>
            <a:pPr algn="ctr"/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595684" y="6330561"/>
            <a:ext cx="1325190" cy="539750"/>
          </a:xfrm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8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82599" y="328318"/>
            <a:ext cx="7092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ru-RU" b="1" dirty="0">
                <a:solidFill>
                  <a:schemeClr val="bg1"/>
                </a:solidFill>
              </a:rPr>
              <a:t>Объекты Электрохимической </a:t>
            </a:r>
            <a:r>
              <a:rPr lang="ru-RU" b="1" dirty="0" smtClean="0">
                <a:solidFill>
                  <a:schemeClr val="bg1"/>
                </a:solidFill>
              </a:rPr>
              <a:t>защиты по проекту «Обустройство </a:t>
            </a:r>
            <a:r>
              <a:rPr lang="ru-RU" b="1" dirty="0">
                <a:solidFill>
                  <a:schemeClr val="bg1"/>
                </a:solidFill>
              </a:rPr>
              <a:t>Ковыктинского </a:t>
            </a:r>
            <a:r>
              <a:rPr lang="ru-RU" b="1" dirty="0" smtClean="0">
                <a:solidFill>
                  <a:schemeClr val="bg1"/>
                </a:solidFill>
              </a:rPr>
              <a:t>ГКМ» (Этап 5, 6)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2700"/>
            <a:ext cx="192087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2136038" y="6477715"/>
            <a:ext cx="691276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Отраслевое совещание руководителей подразделений защиты от коррозии с 27 по 31 мая 2019 г.</a:t>
            </a:r>
            <a:endParaRPr lang="ru-RU" sz="1200" b="1" dirty="0">
              <a:solidFill>
                <a:schemeClr val="bg1"/>
              </a:solidFill>
              <a:cs typeface="Lucida Sans Unicode"/>
            </a:endParaRPr>
          </a:p>
        </p:txBody>
      </p:sp>
      <p:sp>
        <p:nvSpPr>
          <p:cNvPr id="29" name="Прямоугольник 28"/>
          <p:cNvSpPr/>
          <p:nvPr/>
        </p:nvSpPr>
        <p:spPr bwMode="auto">
          <a:xfrm>
            <a:off x="5508104" y="1124744"/>
            <a:ext cx="720080" cy="288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 bwMode="auto">
          <a:xfrm>
            <a:off x="323528" y="1556792"/>
            <a:ext cx="792088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 bwMode="auto">
          <a:xfrm>
            <a:off x="899592" y="1880828"/>
            <a:ext cx="648072" cy="46805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55576" y="1340768"/>
            <a:ext cx="752429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lvl="0" indent="-342900">
              <a:buAutoNum type="arabicPeriod"/>
            </a:pPr>
            <a:endParaRPr lang="ru-RU" sz="1400" dirty="0" smtClean="0"/>
          </a:p>
          <a:p>
            <a:pPr algn="just"/>
            <a:r>
              <a:rPr lang="ru-RU" sz="1400" dirty="0"/>
              <a:t>         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14492" y="1148627"/>
            <a:ext cx="80339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endParaRPr lang="ru-RU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1541594"/>
              </p:ext>
            </p:extLst>
          </p:nvPr>
        </p:nvGraphicFramePr>
        <p:xfrm>
          <a:off x="191821" y="1340772"/>
          <a:ext cx="8856984" cy="44925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8492"/>
                <a:gridCol w="4428492"/>
              </a:tblGrid>
              <a:tr h="37803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Этап 5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Этап 6</a:t>
                      </a:r>
                      <a:endParaRPr lang="ru-RU" sz="1600" dirty="0"/>
                    </a:p>
                  </a:txBody>
                  <a:tcPr/>
                </a:tc>
              </a:tr>
              <a:tr h="567141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</a:t>
                      </a: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Обсадные колонны газовых скважин КГС №№ 201-209</a:t>
                      </a:r>
                      <a:r>
                        <a:rPr lang="ru-RU" sz="1400" b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(в количестве 21 ед.)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 Обсадные колонны газовых скважин КГС №№ 301-315 (в количестве 29 ед.)</a:t>
                      </a:r>
                      <a:endParaRPr lang="ru-RU" sz="1400" b="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006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 Трубопроводы сбора газа, включая газопроводы и метанолопроводы                           ( коллекторно-лучевая схема сбора)</a:t>
                      </a:r>
                      <a:endParaRPr lang="ru-RU" sz="1400" b="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 Трубопроводы сбора газа, включая газопроводы и метанолопроводы (коллекторно-лучевая схема сбора)</a:t>
                      </a:r>
                      <a:endParaRPr lang="ru-RU" sz="1400" b="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006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 МГ «Сила Сибири. Участок Ковыкта – Чаянда» </a:t>
                      </a:r>
                      <a:r>
                        <a:rPr lang="en-US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= 1420 на участке УКПГ-2-ПК19+00.00 (условная граница проектирования)</a:t>
                      </a:r>
                      <a:endParaRPr lang="ru-RU" sz="1400" b="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 Газопровод подключения (Гпп) Ø1020х19,0 УКПГ-3 – УКПГ-2</a:t>
                      </a:r>
                      <a:endParaRPr lang="ru-RU" sz="1400" b="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67141">
                <a:tc>
                  <a:txBody>
                    <a:bodyPr/>
                    <a:lstStyle/>
                    <a:p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 Внутриплощадочные коммуникации УКПГ-2, в том числе ЦДКС и ЭСН.</a:t>
                      </a:r>
                      <a:endParaRPr lang="ru-RU" sz="1400" b="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 Промысловый продуктопровод (ВТП) Ø219х6,5 УКПГ-3 – УКПГ-2</a:t>
                      </a:r>
                      <a:endParaRPr lang="ru-RU" sz="1400" b="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05895"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5. Газопровод промысловый  до УКПГ-3 (поз. ГП 9)</a:t>
                      </a:r>
                      <a:endParaRPr lang="ru-RU" sz="1400" b="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67141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6. Газопровод промысловый до ЭСН ОПР (от врезки в Гпп УКПГ-3 - УКПГ-2)</a:t>
                      </a:r>
                      <a:endParaRPr lang="ru-RU" sz="1400" b="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05895"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Внутриплощадочные коммуникации УКПГ-3</a:t>
                      </a:r>
                      <a:endParaRPr lang="ru-RU" sz="1400" b="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0302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8" y="538793"/>
            <a:ext cx="9144000" cy="5855568"/>
          </a:xfrm>
          <a:prstGeom prst="rect">
            <a:avLst/>
          </a:prstGeom>
        </p:spPr>
      </p:pic>
      <p:sp>
        <p:nvSpPr>
          <p:cNvPr id="34819" name="Нижний колонтитул 2"/>
          <p:cNvSpPr>
            <a:spLocks noGrp="1"/>
          </p:cNvSpPr>
          <p:nvPr>
            <p:ph type="ftr" sz="quarter" idx="10"/>
          </p:nvPr>
        </p:nvSpPr>
        <p:spPr>
          <a:xfrm>
            <a:off x="2151856" y="6456904"/>
            <a:ext cx="6769100" cy="47625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anchor="t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sz="1600" dirty="0" smtClean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Отраслевое совещание руководителей подразделений защиты от коррозии с 27 по 31 мая 2019 г.</a:t>
            </a:r>
            <a:endParaRPr lang="ru-RU" sz="1200" b="1" dirty="0">
              <a:solidFill>
                <a:schemeClr val="bg1"/>
              </a:solidFill>
              <a:cs typeface="Lucida Sans Unicode"/>
            </a:endParaRPr>
          </a:p>
          <a:p>
            <a:pPr eaLnBrk="1" hangingPunct="1"/>
            <a:endParaRPr lang="ru-RU" sz="1200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11"/>
          </p:nvPr>
        </p:nvSpPr>
        <p:spPr>
          <a:xfrm>
            <a:off x="683568" y="6318250"/>
            <a:ext cx="1253182" cy="539750"/>
          </a:xfrm>
          <a:extLst/>
        </p:spPr>
        <p:txBody>
          <a:bodyPr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t> </a:t>
            </a:r>
            <a:fld id="{818DE6D8-6C72-46F8-A5E3-2A13C9A8EC07}" type="slidenum">
              <a:rPr lang="ru-RU"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rPr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34821" name="Нижний колонтитул 11"/>
          <p:cNvSpPr txBox="1">
            <a:spLocks/>
          </p:cNvSpPr>
          <p:nvPr/>
        </p:nvSpPr>
        <p:spPr bwMode="auto">
          <a:xfrm>
            <a:off x="1928813" y="0"/>
            <a:ext cx="7215187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800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ru-RU" sz="2800" dirty="0" smtClean="0">
                <a:solidFill>
                  <a:schemeClr val="bg1"/>
                </a:solidFill>
                <a:latin typeface="Arial Narrow" pitchFamily="34" charset="0"/>
              </a:rPr>
              <a:t> </a:t>
            </a:r>
            <a:endParaRPr lang="ru-RU" sz="28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34822" name="Содержимое 1"/>
          <p:cNvSpPr>
            <a:spLocks noGrp="1"/>
          </p:cNvSpPr>
          <p:nvPr>
            <p:ph idx="1"/>
          </p:nvPr>
        </p:nvSpPr>
        <p:spPr bwMode="auto">
          <a:xfrm>
            <a:off x="2267745" y="3032960"/>
            <a:ext cx="5112568" cy="792087"/>
          </a:xfrm>
          <a:noFill/>
          <a:ln w="31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sz="2600" b="1" dirty="0" smtClean="0">
                <a:solidFill>
                  <a:srgbClr val="003366"/>
                </a:solidFill>
              </a:rPr>
              <a:t>  </a:t>
            </a:r>
            <a:r>
              <a:rPr lang="ru-RU" sz="4000" b="1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Спасибо за внимание!</a:t>
            </a:r>
          </a:p>
        </p:txBody>
      </p:sp>
      <p:pic>
        <p:nvPicPr>
          <p:cNvPr id="7" name="Picture 7" descr="C:\Documents and Settings\weid\Рабочий стол\Untitled-2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" y="-4132"/>
            <a:ext cx="1927669" cy="108585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74683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6_Специальное оформление">
  <a:themeElements>
    <a:clrScheme name="9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9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9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9_Специальное оформление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19169</TotalTime>
  <Words>518</Words>
  <Application>Microsoft Office PowerPoint</Application>
  <PresentationFormat>Экран (4:3)</PresentationFormat>
  <Paragraphs>111</Paragraphs>
  <Slides>7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46_Специальное оформление</vt:lpstr>
      <vt:lpstr> ЭЛЕКТРОХИМИЧЕСКАЯ ЗАЩИТА НА КОВЫКТИНСКОМ ГКМ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Описание логистических бизнес-процессов «Обустройство Ковыктинского газоконденсатного месторождения»</dc:title>
  <dc:creator>Ухова Ольга Олеговна</dc:creator>
  <cp:lastModifiedBy>Наталья Хлебная</cp:lastModifiedBy>
  <cp:revision>512</cp:revision>
  <cp:lastPrinted>2019-02-12T05:51:26Z</cp:lastPrinted>
  <dcterms:created xsi:type="dcterms:W3CDTF">2017-03-28T05:26:15Z</dcterms:created>
  <dcterms:modified xsi:type="dcterms:W3CDTF">2019-08-06T08:50:56Z</dcterms:modified>
</cp:coreProperties>
</file>