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2"/>
  </p:notesMasterIdLst>
  <p:sldIdLst>
    <p:sldId id="259" r:id="rId2"/>
    <p:sldId id="256" r:id="rId3"/>
    <p:sldId id="260" r:id="rId4"/>
    <p:sldId id="316" r:id="rId5"/>
    <p:sldId id="357" r:id="rId6"/>
    <p:sldId id="353" r:id="rId7"/>
    <p:sldId id="358" r:id="rId8"/>
    <p:sldId id="359" r:id="rId9"/>
    <p:sldId id="351" r:id="rId10"/>
    <p:sldId id="339" r:id="rId11"/>
    <p:sldId id="340" r:id="rId12"/>
    <p:sldId id="346" r:id="rId13"/>
    <p:sldId id="347" r:id="rId14"/>
    <p:sldId id="349" r:id="rId15"/>
    <p:sldId id="350" r:id="rId16"/>
    <p:sldId id="320" r:id="rId17"/>
    <p:sldId id="261" r:id="rId18"/>
    <p:sldId id="305" r:id="rId19"/>
    <p:sldId id="355" r:id="rId20"/>
    <p:sldId id="306" r:id="rId21"/>
  </p:sldIdLst>
  <p:sldSz cx="9144000" cy="6858000" type="screen4x3"/>
  <p:notesSz cx="6797675" cy="99282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3418" autoAdjust="0"/>
  </p:normalViewPr>
  <p:slideViewPr>
    <p:cSldViewPr snapToGrid="0" snapToObjects="1">
      <p:cViewPr>
        <p:scale>
          <a:sx n="100" d="100"/>
          <a:sy n="100" d="100"/>
        </p:scale>
        <p:origin x="-480" y="15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\Desktop\&#1087;&#1088;&#1077;&#1079;&#1077;&#1085;&#1090;&#1072;&#1094;&#1080;&#1103;\&#1089;&#1082;&#1088;&#1077;&#1090;&#1095;-&#1090;&#1077;&#1089;&#1090;.%203%20&#1086;&#1073;&#1088;&#1072;&#1079;&#1094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2571021874039306"/>
          <c:y val="4.8665256352535831E-2"/>
          <c:w val="0.84752724623873388"/>
          <c:h val="0.89702008846652692"/>
        </c:manualLayout>
      </c:layout>
      <c:scatterChart>
        <c:scatterStyle val="lineMarker"/>
        <c:ser>
          <c:idx val="0"/>
          <c:order val="0"/>
          <c:tx>
            <c:v>Эксп.1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[2]Лист1!$C$2:$C$61</c:f>
              <c:numCache>
                <c:formatCode>General</c:formatCode>
                <c:ptCount val="60"/>
                <c:pt idx="0">
                  <c:v>10.000000000000002</c:v>
                </c:pt>
                <c:pt idx="1">
                  <c:v>9.8305084745762308</c:v>
                </c:pt>
                <c:pt idx="2">
                  <c:v>9.6610169491525006</c:v>
                </c:pt>
                <c:pt idx="3">
                  <c:v>9.4915254237287687</c:v>
                </c:pt>
                <c:pt idx="4">
                  <c:v>9.32203389830525</c:v>
                </c:pt>
                <c:pt idx="5">
                  <c:v>9.1525423728815145</c:v>
                </c:pt>
                <c:pt idx="6">
                  <c:v>8.9830508474575907</c:v>
                </c:pt>
                <c:pt idx="7">
                  <c:v>8.8135593220338606</c:v>
                </c:pt>
                <c:pt idx="8">
                  <c:v>8.644067796609999</c:v>
                </c:pt>
                <c:pt idx="9">
                  <c:v>8.4745762711864767</c:v>
                </c:pt>
                <c:pt idx="10">
                  <c:v>8.3050847457627768</c:v>
                </c:pt>
                <c:pt idx="11">
                  <c:v>8.1355932203389507</c:v>
                </c:pt>
                <c:pt idx="12">
                  <c:v>7.9661016949152197</c:v>
                </c:pt>
                <c:pt idx="13">
                  <c:v>7.7966101694914896</c:v>
                </c:pt>
                <c:pt idx="14">
                  <c:v>7.6271186440676502</c:v>
                </c:pt>
                <c:pt idx="15">
                  <c:v>7.4576271186440524</c:v>
                </c:pt>
                <c:pt idx="16">
                  <c:v>7.2881355932203098</c:v>
                </c:pt>
                <c:pt idx="17">
                  <c:v>7.1186440677965646</c:v>
                </c:pt>
                <c:pt idx="18">
                  <c:v>6.9491525423728504</c:v>
                </c:pt>
                <c:pt idx="19">
                  <c:v>6.7796610169492242</c:v>
                </c:pt>
                <c:pt idx="20">
                  <c:v>6.6101694915253901</c:v>
                </c:pt>
                <c:pt idx="21">
                  <c:v>6.4406779661016724</c:v>
                </c:pt>
                <c:pt idx="22">
                  <c:v>6.2711864406779396</c:v>
                </c:pt>
                <c:pt idx="23">
                  <c:v>6.1016949152542104</c:v>
                </c:pt>
                <c:pt idx="24">
                  <c:v>5.9322033898305842</c:v>
                </c:pt>
                <c:pt idx="25">
                  <c:v>5.7627118644066755</c:v>
                </c:pt>
                <c:pt idx="26">
                  <c:v>5.5932203389830324</c:v>
                </c:pt>
                <c:pt idx="27">
                  <c:v>5.4237288135592996</c:v>
                </c:pt>
                <c:pt idx="28">
                  <c:v>5.2542372881355695</c:v>
                </c:pt>
                <c:pt idx="29">
                  <c:v>5.0847457627118402</c:v>
                </c:pt>
                <c:pt idx="30">
                  <c:v>4.9152542372881065</c:v>
                </c:pt>
                <c:pt idx="31">
                  <c:v>4.7457627118644821</c:v>
                </c:pt>
                <c:pt idx="32">
                  <c:v>4.5762711864407661</c:v>
                </c:pt>
                <c:pt idx="33">
                  <c:v>4.4067796610169303</c:v>
                </c:pt>
                <c:pt idx="34">
                  <c:v>4.2372881355932792</c:v>
                </c:pt>
                <c:pt idx="35">
                  <c:v>4.0677966101694665</c:v>
                </c:pt>
                <c:pt idx="36">
                  <c:v>3.8983050847457377</c:v>
                </c:pt>
                <c:pt idx="37">
                  <c:v>3.7288135593220564</c:v>
                </c:pt>
                <c:pt idx="38">
                  <c:v>3.5593220338982401</c:v>
                </c:pt>
                <c:pt idx="39">
                  <c:v>3.3898305084745601</c:v>
                </c:pt>
                <c:pt idx="40">
                  <c:v>3.22033898305083</c:v>
                </c:pt>
                <c:pt idx="41">
                  <c:v>3.0508474576271101</c:v>
                </c:pt>
                <c:pt idx="42">
                  <c:v>2.8813559322033777</c:v>
                </c:pt>
                <c:pt idx="43">
                  <c:v>2.7118644067796467</c:v>
                </c:pt>
                <c:pt idx="44">
                  <c:v>2.5423728813559201</c:v>
                </c:pt>
                <c:pt idx="45">
                  <c:v>2.37288135593219</c:v>
                </c:pt>
                <c:pt idx="46">
                  <c:v>2.2033898305084811</c:v>
                </c:pt>
                <c:pt idx="47">
                  <c:v>2.0338983050847377</c:v>
                </c:pt>
                <c:pt idx="48">
                  <c:v>1.8644067796610277</c:v>
                </c:pt>
                <c:pt idx="49">
                  <c:v>1.6949152542372801</c:v>
                </c:pt>
                <c:pt idx="50">
                  <c:v>1.5254237288135499</c:v>
                </c:pt>
                <c:pt idx="51">
                  <c:v>1.3559322033898298</c:v>
                </c:pt>
                <c:pt idx="52">
                  <c:v>1.1864406779661001</c:v>
                </c:pt>
                <c:pt idx="53">
                  <c:v>1.0169491525423535</c:v>
                </c:pt>
                <c:pt idx="54">
                  <c:v>0.84745762711864003</c:v>
                </c:pt>
                <c:pt idx="55">
                  <c:v>0.677966101694912</c:v>
                </c:pt>
                <c:pt idx="56">
                  <c:v>0.50847457627118464</c:v>
                </c:pt>
                <c:pt idx="57">
                  <c:v>0.33898305084746416</c:v>
                </c:pt>
                <c:pt idx="58">
                  <c:v>0.16949152542372867</c:v>
                </c:pt>
                <c:pt idx="59">
                  <c:v>0</c:v>
                </c:pt>
              </c:numCache>
            </c:numRef>
          </c:xVal>
          <c:yVal>
            <c:numRef>
              <c:f>[2]Лист1!$F$2:$F$61</c:f>
              <c:numCache>
                <c:formatCode>General</c:formatCode>
                <c:ptCount val="60"/>
                <c:pt idx="0">
                  <c:v>51.111111111111157</c:v>
                </c:pt>
                <c:pt idx="1">
                  <c:v>51.111111111111157</c:v>
                </c:pt>
                <c:pt idx="2">
                  <c:v>89.44444444444747</c:v>
                </c:pt>
                <c:pt idx="3">
                  <c:v>134.16666666666598</c:v>
                </c:pt>
                <c:pt idx="4">
                  <c:v>134.16666666666598</c:v>
                </c:pt>
                <c:pt idx="5">
                  <c:v>134.16666666666598</c:v>
                </c:pt>
                <c:pt idx="6">
                  <c:v>204.44444444444463</c:v>
                </c:pt>
                <c:pt idx="7">
                  <c:v>121.38888888888771</c:v>
                </c:pt>
                <c:pt idx="8">
                  <c:v>115</c:v>
                </c:pt>
                <c:pt idx="9">
                  <c:v>95.833333333335958</c:v>
                </c:pt>
                <c:pt idx="10">
                  <c:v>140.55555555555532</c:v>
                </c:pt>
                <c:pt idx="11">
                  <c:v>127.77777777777885</c:v>
                </c:pt>
                <c:pt idx="12">
                  <c:v>127.77777777777885</c:v>
                </c:pt>
                <c:pt idx="13">
                  <c:v>102.22222222222231</c:v>
                </c:pt>
                <c:pt idx="14">
                  <c:v>102.22222222222231</c:v>
                </c:pt>
                <c:pt idx="15">
                  <c:v>115</c:v>
                </c:pt>
                <c:pt idx="16">
                  <c:v>102.22222222222231</c:v>
                </c:pt>
                <c:pt idx="17">
                  <c:v>108.61111111111336</c:v>
                </c:pt>
                <c:pt idx="18">
                  <c:v>108.61111111111336</c:v>
                </c:pt>
                <c:pt idx="19">
                  <c:v>108.61111111111336</c:v>
                </c:pt>
                <c:pt idx="20">
                  <c:v>108.61111111111336</c:v>
                </c:pt>
                <c:pt idx="21">
                  <c:v>115</c:v>
                </c:pt>
                <c:pt idx="22">
                  <c:v>121.38888888888771</c:v>
                </c:pt>
                <c:pt idx="23">
                  <c:v>223.61111111111092</c:v>
                </c:pt>
                <c:pt idx="24">
                  <c:v>230.00000000000307</c:v>
                </c:pt>
                <c:pt idx="25">
                  <c:v>408.88888888888926</c:v>
                </c:pt>
                <c:pt idx="26">
                  <c:v>434.4444444444477</c:v>
                </c:pt>
                <c:pt idx="27">
                  <c:v>479.16666666666788</c:v>
                </c:pt>
                <c:pt idx="28">
                  <c:v>466.38888888889147</c:v>
                </c:pt>
                <c:pt idx="29">
                  <c:v>421.66666666666572</c:v>
                </c:pt>
                <c:pt idx="30">
                  <c:v>491.94444444444434</c:v>
                </c:pt>
                <c:pt idx="31">
                  <c:v>536.66666666667004</c:v>
                </c:pt>
                <c:pt idx="32">
                  <c:v>536.66666666667004</c:v>
                </c:pt>
                <c:pt idx="33">
                  <c:v>517.50000000000273</c:v>
                </c:pt>
                <c:pt idx="34">
                  <c:v>421.66666666666572</c:v>
                </c:pt>
                <c:pt idx="35">
                  <c:v>530.27777777779465</c:v>
                </c:pt>
                <c:pt idx="36">
                  <c:v>587.77777777779693</c:v>
                </c:pt>
                <c:pt idx="37">
                  <c:v>574.99999999999909</c:v>
                </c:pt>
                <c:pt idx="38">
                  <c:v>619.72222222222297</c:v>
                </c:pt>
                <c:pt idx="39">
                  <c:v>581.38888888889051</c:v>
                </c:pt>
                <c:pt idx="40">
                  <c:v>466.38888888889147</c:v>
                </c:pt>
                <c:pt idx="41">
                  <c:v>645.2777777777934</c:v>
                </c:pt>
                <c:pt idx="42">
                  <c:v>606.94444444444298</c:v>
                </c:pt>
                <c:pt idx="43">
                  <c:v>453.61111111111393</c:v>
                </c:pt>
                <c:pt idx="44">
                  <c:v>562.2222222222224</c:v>
                </c:pt>
                <c:pt idx="45">
                  <c:v>523.888888888888</c:v>
                </c:pt>
                <c:pt idx="46">
                  <c:v>632.50000000000159</c:v>
                </c:pt>
                <c:pt idx="47">
                  <c:v>613.33333333333394</c:v>
                </c:pt>
                <c:pt idx="48">
                  <c:v>536.66666666667004</c:v>
                </c:pt>
                <c:pt idx="49">
                  <c:v>440.83333333333331</c:v>
                </c:pt>
                <c:pt idx="50">
                  <c:v>146.94444444444812</c:v>
                </c:pt>
                <c:pt idx="51">
                  <c:v>115</c:v>
                </c:pt>
                <c:pt idx="52">
                  <c:v>115</c:v>
                </c:pt>
                <c:pt idx="53">
                  <c:v>83.055555555553227</c:v>
                </c:pt>
                <c:pt idx="54">
                  <c:v>51.111111111111157</c:v>
                </c:pt>
                <c:pt idx="55">
                  <c:v>70.277777777777658</c:v>
                </c:pt>
                <c:pt idx="56">
                  <c:v>76.666666666669585</c:v>
                </c:pt>
                <c:pt idx="57">
                  <c:v>57.500000000002174</c:v>
                </c:pt>
                <c:pt idx="58">
                  <c:v>51.111111111111157</c:v>
                </c:pt>
                <c:pt idx="59">
                  <c:v>51.111111111111157</c:v>
                </c:pt>
              </c:numCache>
            </c:numRef>
          </c:yVal>
        </c:ser>
        <c:ser>
          <c:idx val="1"/>
          <c:order val="1"/>
          <c:tx>
            <c:v>Эксп.2</c:v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xVal>
            <c:numRef>
              <c:f>[2]Лист1!$J$2:$J$71</c:f>
              <c:numCache>
                <c:formatCode>General</c:formatCode>
                <c:ptCount val="70"/>
                <c:pt idx="0">
                  <c:v>10.000000000000002</c:v>
                </c:pt>
                <c:pt idx="1">
                  <c:v>9.8550724637681206</c:v>
                </c:pt>
                <c:pt idx="2">
                  <c:v>9.7101449275362306</c:v>
                </c:pt>
                <c:pt idx="3">
                  <c:v>9.5652173913043548</c:v>
                </c:pt>
                <c:pt idx="4">
                  <c:v>9.4202898550724594</c:v>
                </c:pt>
                <c:pt idx="5">
                  <c:v>9.2753623188405694</c:v>
                </c:pt>
                <c:pt idx="6">
                  <c:v>9.1304347826087007</c:v>
                </c:pt>
                <c:pt idx="7">
                  <c:v>8.9855072463768266</c:v>
                </c:pt>
                <c:pt idx="8">
                  <c:v>8.8405797101449206</c:v>
                </c:pt>
                <c:pt idx="9">
                  <c:v>8.6956521739130395</c:v>
                </c:pt>
                <c:pt idx="10">
                  <c:v>8.5507246376811548</c:v>
                </c:pt>
                <c:pt idx="11">
                  <c:v>8.4057971014493766</c:v>
                </c:pt>
                <c:pt idx="12">
                  <c:v>8.2608695652173907</c:v>
                </c:pt>
                <c:pt idx="13">
                  <c:v>8.1159420289855007</c:v>
                </c:pt>
                <c:pt idx="14">
                  <c:v>7.9710144927537341</c:v>
                </c:pt>
                <c:pt idx="15">
                  <c:v>7.8260869565216655</c:v>
                </c:pt>
                <c:pt idx="16">
                  <c:v>7.6811594202898501</c:v>
                </c:pt>
                <c:pt idx="17">
                  <c:v>7.5362318840579734</c:v>
                </c:pt>
                <c:pt idx="18">
                  <c:v>7.3913043478260745</c:v>
                </c:pt>
                <c:pt idx="19">
                  <c:v>7.2463768115942004</c:v>
                </c:pt>
                <c:pt idx="20">
                  <c:v>7.1014492753623104</c:v>
                </c:pt>
                <c:pt idx="21">
                  <c:v>6.9565217391304301</c:v>
                </c:pt>
                <c:pt idx="22">
                  <c:v>6.8115942028985375</c:v>
                </c:pt>
                <c:pt idx="23">
                  <c:v>6.6666666666666545</c:v>
                </c:pt>
                <c:pt idx="24">
                  <c:v>6.5217391304347814</c:v>
                </c:pt>
                <c:pt idx="25">
                  <c:v>6.3768115942028913</c:v>
                </c:pt>
                <c:pt idx="26">
                  <c:v>6.2318840579710075</c:v>
                </c:pt>
                <c:pt idx="27">
                  <c:v>6.0869565217391202</c:v>
                </c:pt>
                <c:pt idx="28">
                  <c:v>5.9420289855072514</c:v>
                </c:pt>
                <c:pt idx="29">
                  <c:v>5.7971014492753445</c:v>
                </c:pt>
                <c:pt idx="30">
                  <c:v>5.6521739130434696</c:v>
                </c:pt>
                <c:pt idx="31">
                  <c:v>5.5072463768115885</c:v>
                </c:pt>
                <c:pt idx="32">
                  <c:v>5.3623188405796745</c:v>
                </c:pt>
                <c:pt idx="33">
                  <c:v>5.2173913043478199</c:v>
                </c:pt>
                <c:pt idx="34">
                  <c:v>5.0724637681159397</c:v>
                </c:pt>
                <c:pt idx="35">
                  <c:v>4.9275362318840346</c:v>
                </c:pt>
                <c:pt idx="36">
                  <c:v>4.7826086956522795</c:v>
                </c:pt>
                <c:pt idx="37">
                  <c:v>4.6376811594202785</c:v>
                </c:pt>
                <c:pt idx="38">
                  <c:v>4.4927536231884</c:v>
                </c:pt>
                <c:pt idx="39">
                  <c:v>4.3478260869565055</c:v>
                </c:pt>
                <c:pt idx="40">
                  <c:v>4.2028985507246324</c:v>
                </c:pt>
                <c:pt idx="41">
                  <c:v>4.0579710144927486</c:v>
                </c:pt>
                <c:pt idx="42">
                  <c:v>3.9130434782608567</c:v>
                </c:pt>
                <c:pt idx="43">
                  <c:v>3.7681159420290227</c:v>
                </c:pt>
                <c:pt idx="44">
                  <c:v>3.6231884057971002</c:v>
                </c:pt>
                <c:pt idx="45">
                  <c:v>3.4782608695651978</c:v>
                </c:pt>
                <c:pt idx="46">
                  <c:v>3.3333333333333277</c:v>
                </c:pt>
                <c:pt idx="47">
                  <c:v>3.1884057971014412</c:v>
                </c:pt>
                <c:pt idx="48">
                  <c:v>3.0434782608695601</c:v>
                </c:pt>
                <c:pt idx="49">
                  <c:v>2.8985507246376798</c:v>
                </c:pt>
                <c:pt idx="50">
                  <c:v>2.7536231884057898</c:v>
                </c:pt>
                <c:pt idx="51">
                  <c:v>2.6086956521739202</c:v>
                </c:pt>
                <c:pt idx="52">
                  <c:v>2.4637681159420199</c:v>
                </c:pt>
                <c:pt idx="53">
                  <c:v>2.318840579710097</c:v>
                </c:pt>
                <c:pt idx="54">
                  <c:v>2.1739130434782599</c:v>
                </c:pt>
                <c:pt idx="55">
                  <c:v>2.0289855072464138</c:v>
                </c:pt>
                <c:pt idx="56">
                  <c:v>1.8840579710145173</c:v>
                </c:pt>
                <c:pt idx="57">
                  <c:v>1.7391304347826055</c:v>
                </c:pt>
                <c:pt idx="58">
                  <c:v>1.5942028985507364</c:v>
                </c:pt>
                <c:pt idx="59">
                  <c:v>1.4492753623188399</c:v>
                </c:pt>
                <c:pt idx="60">
                  <c:v>1.3043478260869745</c:v>
                </c:pt>
                <c:pt idx="61">
                  <c:v>1.1594202898550698</c:v>
                </c:pt>
                <c:pt idx="62">
                  <c:v>1.0144927536231898</c:v>
                </c:pt>
                <c:pt idx="63">
                  <c:v>0.86956521739130765</c:v>
                </c:pt>
                <c:pt idx="64">
                  <c:v>0.72463768115942062</c:v>
                </c:pt>
                <c:pt idx="65">
                  <c:v>0.57971014492753559</c:v>
                </c:pt>
                <c:pt idx="66">
                  <c:v>0.43478260869565943</c:v>
                </c:pt>
                <c:pt idx="67">
                  <c:v>0.28985507246376802</c:v>
                </c:pt>
                <c:pt idx="68">
                  <c:v>0.14492753623188401</c:v>
                </c:pt>
                <c:pt idx="69">
                  <c:v>0</c:v>
                </c:pt>
              </c:numCache>
            </c:numRef>
          </c:xVal>
          <c:yVal>
            <c:numRef>
              <c:f>[2]Лист1!$M$2:$M$71</c:f>
              <c:numCache>
                <c:formatCode>General</c:formatCode>
                <c:ptCount val="70"/>
                <c:pt idx="0">
                  <c:v>46.874999999998998</c:v>
                </c:pt>
                <c:pt idx="1">
                  <c:v>153.12500000000117</c:v>
                </c:pt>
                <c:pt idx="2">
                  <c:v>53.125000000001513</c:v>
                </c:pt>
                <c:pt idx="3">
                  <c:v>43.750000000000732</c:v>
                </c:pt>
                <c:pt idx="4">
                  <c:v>43.750000000000732</c:v>
                </c:pt>
                <c:pt idx="5">
                  <c:v>43.750000000000732</c:v>
                </c:pt>
                <c:pt idx="6">
                  <c:v>143.75000000000082</c:v>
                </c:pt>
                <c:pt idx="7">
                  <c:v>178.12500000000119</c:v>
                </c:pt>
                <c:pt idx="8">
                  <c:v>143.75000000000082</c:v>
                </c:pt>
                <c:pt idx="9">
                  <c:v>162.50000000000153</c:v>
                </c:pt>
                <c:pt idx="10">
                  <c:v>200.00000000000017</c:v>
                </c:pt>
                <c:pt idx="11">
                  <c:v>137.50000000000151</c:v>
                </c:pt>
                <c:pt idx="12">
                  <c:v>156.24999999999935</c:v>
                </c:pt>
                <c:pt idx="13">
                  <c:v>159.37500000000048</c:v>
                </c:pt>
                <c:pt idx="14">
                  <c:v>153.12500000000117</c:v>
                </c:pt>
                <c:pt idx="15">
                  <c:v>162.50000000000153</c:v>
                </c:pt>
                <c:pt idx="16">
                  <c:v>153.12500000000117</c:v>
                </c:pt>
                <c:pt idx="17">
                  <c:v>140.62499999999977</c:v>
                </c:pt>
                <c:pt idx="18">
                  <c:v>140.62499999999977</c:v>
                </c:pt>
                <c:pt idx="19">
                  <c:v>159.37500000000048</c:v>
                </c:pt>
                <c:pt idx="20">
                  <c:v>137.50000000000151</c:v>
                </c:pt>
                <c:pt idx="21">
                  <c:v>131.24999999999935</c:v>
                </c:pt>
                <c:pt idx="22">
                  <c:v>125.00000000000011</c:v>
                </c:pt>
                <c:pt idx="23">
                  <c:v>131.24999999999935</c:v>
                </c:pt>
                <c:pt idx="24">
                  <c:v>118.7500000000008</c:v>
                </c:pt>
                <c:pt idx="25">
                  <c:v>115.62499999999976</c:v>
                </c:pt>
                <c:pt idx="26">
                  <c:v>165.6249999999998</c:v>
                </c:pt>
                <c:pt idx="27">
                  <c:v>134.37500000000045</c:v>
                </c:pt>
                <c:pt idx="28">
                  <c:v>337.50000000000171</c:v>
                </c:pt>
                <c:pt idx="29">
                  <c:v>568.75000000000114</c:v>
                </c:pt>
                <c:pt idx="30">
                  <c:v>587.50000000000182</c:v>
                </c:pt>
                <c:pt idx="31">
                  <c:v>631.24999999999989</c:v>
                </c:pt>
                <c:pt idx="32">
                  <c:v>634.37500000000091</c:v>
                </c:pt>
                <c:pt idx="33">
                  <c:v>621.87499999999943</c:v>
                </c:pt>
                <c:pt idx="34">
                  <c:v>596.87499999999943</c:v>
                </c:pt>
                <c:pt idx="35">
                  <c:v>575.00000000000045</c:v>
                </c:pt>
                <c:pt idx="36">
                  <c:v>550.00000000000045</c:v>
                </c:pt>
                <c:pt idx="37">
                  <c:v>618.75000000000125</c:v>
                </c:pt>
                <c:pt idx="38">
                  <c:v>612.50000000000193</c:v>
                </c:pt>
                <c:pt idx="39">
                  <c:v>590.62500000000023</c:v>
                </c:pt>
                <c:pt idx="40">
                  <c:v>562.50000000000193</c:v>
                </c:pt>
                <c:pt idx="41">
                  <c:v>506.24999999999966</c:v>
                </c:pt>
                <c:pt idx="42">
                  <c:v>481.24999999999966</c:v>
                </c:pt>
                <c:pt idx="43">
                  <c:v>581.24999999999989</c:v>
                </c:pt>
                <c:pt idx="44">
                  <c:v>534.37500000000091</c:v>
                </c:pt>
                <c:pt idx="45">
                  <c:v>559.3750000000008</c:v>
                </c:pt>
                <c:pt idx="46">
                  <c:v>559.3750000000008</c:v>
                </c:pt>
                <c:pt idx="47">
                  <c:v>534.37500000000091</c:v>
                </c:pt>
                <c:pt idx="48">
                  <c:v>590.62500000000023</c:v>
                </c:pt>
                <c:pt idx="49">
                  <c:v>543.75000000000125</c:v>
                </c:pt>
                <c:pt idx="50">
                  <c:v>565.62500000000011</c:v>
                </c:pt>
                <c:pt idx="51">
                  <c:v>481.24999999999966</c:v>
                </c:pt>
                <c:pt idx="52">
                  <c:v>531.24999999999977</c:v>
                </c:pt>
                <c:pt idx="53">
                  <c:v>525.00000000000045</c:v>
                </c:pt>
                <c:pt idx="54">
                  <c:v>512.50000000000182</c:v>
                </c:pt>
                <c:pt idx="55">
                  <c:v>425.0000000000004</c:v>
                </c:pt>
                <c:pt idx="56">
                  <c:v>396.87499999999926</c:v>
                </c:pt>
                <c:pt idx="57">
                  <c:v>218.75000000000088</c:v>
                </c:pt>
                <c:pt idx="58">
                  <c:v>56.249999999999361</c:v>
                </c:pt>
                <c:pt idx="59">
                  <c:v>56.249999999999361</c:v>
                </c:pt>
                <c:pt idx="60">
                  <c:v>56.249999999999361</c:v>
                </c:pt>
                <c:pt idx="61">
                  <c:v>28.125000000001066</c:v>
                </c:pt>
                <c:pt idx="62">
                  <c:v>21.875000000001727</c:v>
                </c:pt>
                <c:pt idx="63">
                  <c:v>25.000000000000021</c:v>
                </c:pt>
                <c:pt idx="64">
                  <c:v>28.125000000001066</c:v>
                </c:pt>
                <c:pt idx="65">
                  <c:v>28.125000000001066</c:v>
                </c:pt>
                <c:pt idx="66">
                  <c:v>28.125000000001066</c:v>
                </c:pt>
                <c:pt idx="67">
                  <c:v>25.000000000000021</c:v>
                </c:pt>
                <c:pt idx="68">
                  <c:v>28.125000000001066</c:v>
                </c:pt>
                <c:pt idx="69">
                  <c:v>28.125000000001066</c:v>
                </c:pt>
              </c:numCache>
            </c:numRef>
          </c:yVal>
        </c:ser>
        <c:ser>
          <c:idx val="2"/>
          <c:order val="2"/>
          <c:tx>
            <c:v>Эксп.3</c:v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[2]Лист1!$Q$2:$Q$66</c:f>
              <c:numCache>
                <c:formatCode>General</c:formatCode>
                <c:ptCount val="65"/>
                <c:pt idx="0">
                  <c:v>10</c:v>
                </c:pt>
                <c:pt idx="1">
                  <c:v>9.84375</c:v>
                </c:pt>
                <c:pt idx="2">
                  <c:v>9.6875</c:v>
                </c:pt>
                <c:pt idx="3">
                  <c:v>9.53125</c:v>
                </c:pt>
                <c:pt idx="4">
                  <c:v>9.3750000000000266</c:v>
                </c:pt>
                <c:pt idx="5">
                  <c:v>9.21875</c:v>
                </c:pt>
                <c:pt idx="6">
                  <c:v>9.0625000000000266</c:v>
                </c:pt>
                <c:pt idx="7">
                  <c:v>8.90625</c:v>
                </c:pt>
                <c:pt idx="8">
                  <c:v>8.75</c:v>
                </c:pt>
                <c:pt idx="9">
                  <c:v>8.59375</c:v>
                </c:pt>
                <c:pt idx="10">
                  <c:v>8.4375</c:v>
                </c:pt>
                <c:pt idx="11">
                  <c:v>8.28125</c:v>
                </c:pt>
                <c:pt idx="12">
                  <c:v>8.125</c:v>
                </c:pt>
                <c:pt idx="13">
                  <c:v>7.96875</c:v>
                </c:pt>
                <c:pt idx="14">
                  <c:v>7.8124999999999956</c:v>
                </c:pt>
                <c:pt idx="15">
                  <c:v>7.65625</c:v>
                </c:pt>
                <c:pt idx="16">
                  <c:v>7.5</c:v>
                </c:pt>
                <c:pt idx="17">
                  <c:v>7.34375</c:v>
                </c:pt>
                <c:pt idx="18">
                  <c:v>7.1874999999999956</c:v>
                </c:pt>
                <c:pt idx="19">
                  <c:v>7.0312500000000124</c:v>
                </c:pt>
                <c:pt idx="20">
                  <c:v>6.875</c:v>
                </c:pt>
                <c:pt idx="21">
                  <c:v>6.71875</c:v>
                </c:pt>
                <c:pt idx="22">
                  <c:v>6.5624999999999956</c:v>
                </c:pt>
                <c:pt idx="23">
                  <c:v>6.4062500000000124</c:v>
                </c:pt>
                <c:pt idx="24">
                  <c:v>6.25</c:v>
                </c:pt>
                <c:pt idx="25">
                  <c:v>6.09375</c:v>
                </c:pt>
                <c:pt idx="26">
                  <c:v>5.9375</c:v>
                </c:pt>
                <c:pt idx="27">
                  <c:v>5.7812500000000124</c:v>
                </c:pt>
                <c:pt idx="28">
                  <c:v>5.6249999999999645</c:v>
                </c:pt>
                <c:pt idx="29">
                  <c:v>5.46875</c:v>
                </c:pt>
                <c:pt idx="30">
                  <c:v>5.3124999999999956</c:v>
                </c:pt>
                <c:pt idx="31">
                  <c:v>5.15625</c:v>
                </c:pt>
                <c:pt idx="32">
                  <c:v>5</c:v>
                </c:pt>
                <c:pt idx="33">
                  <c:v>4.84375</c:v>
                </c:pt>
                <c:pt idx="34">
                  <c:v>4.6874999999999956</c:v>
                </c:pt>
                <c:pt idx="35">
                  <c:v>4.5312500000000124</c:v>
                </c:pt>
                <c:pt idx="36">
                  <c:v>4.375</c:v>
                </c:pt>
                <c:pt idx="37">
                  <c:v>4.21875</c:v>
                </c:pt>
                <c:pt idx="38">
                  <c:v>4.0624999999999956</c:v>
                </c:pt>
                <c:pt idx="39">
                  <c:v>3.906249999999952</c:v>
                </c:pt>
                <c:pt idx="40">
                  <c:v>3.75</c:v>
                </c:pt>
                <c:pt idx="41">
                  <c:v>3.59375</c:v>
                </c:pt>
                <c:pt idx="42">
                  <c:v>3.4375</c:v>
                </c:pt>
                <c:pt idx="43">
                  <c:v>3.28125</c:v>
                </c:pt>
                <c:pt idx="44">
                  <c:v>3.125</c:v>
                </c:pt>
                <c:pt idx="45">
                  <c:v>2.96875</c:v>
                </c:pt>
                <c:pt idx="46">
                  <c:v>2.812499999999952</c:v>
                </c:pt>
                <c:pt idx="47">
                  <c:v>2.656249999999952</c:v>
                </c:pt>
                <c:pt idx="48">
                  <c:v>2.5</c:v>
                </c:pt>
                <c:pt idx="49">
                  <c:v>2.34375</c:v>
                </c:pt>
                <c:pt idx="50">
                  <c:v>2.1875000000000404</c:v>
                </c:pt>
                <c:pt idx="51">
                  <c:v>2.031249999999952</c:v>
                </c:pt>
                <c:pt idx="52">
                  <c:v>1.875</c:v>
                </c:pt>
                <c:pt idx="53">
                  <c:v>1.718750000000006</c:v>
                </c:pt>
                <c:pt idx="54">
                  <c:v>1.5625</c:v>
                </c:pt>
                <c:pt idx="55">
                  <c:v>1.40625</c:v>
                </c:pt>
                <c:pt idx="56">
                  <c:v>1.25</c:v>
                </c:pt>
                <c:pt idx="57">
                  <c:v>1.09375</c:v>
                </c:pt>
                <c:pt idx="58">
                  <c:v>0.9375</c:v>
                </c:pt>
                <c:pt idx="59">
                  <c:v>0.78125</c:v>
                </c:pt>
                <c:pt idx="60">
                  <c:v>0.62500000000000833</c:v>
                </c:pt>
                <c:pt idx="61">
                  <c:v>0.46875</c:v>
                </c:pt>
                <c:pt idx="62">
                  <c:v>0.31250000000000411</c:v>
                </c:pt>
                <c:pt idx="63">
                  <c:v>0.15625000000000044</c:v>
                </c:pt>
                <c:pt idx="64">
                  <c:v>0</c:v>
                </c:pt>
              </c:numCache>
            </c:numRef>
          </c:xVal>
          <c:yVal>
            <c:numRef>
              <c:f>[2]Лист1!$T$2:$T$66</c:f>
              <c:numCache>
                <c:formatCode>General</c:formatCode>
                <c:ptCount val="65"/>
                <c:pt idx="0">
                  <c:v>21.562500000000789</c:v>
                </c:pt>
                <c:pt idx="1">
                  <c:v>50.312499999999787</c:v>
                </c:pt>
                <c:pt idx="2">
                  <c:v>45.520833333333648</c:v>
                </c:pt>
                <c:pt idx="3">
                  <c:v>47.91666666666648</c:v>
                </c:pt>
                <c:pt idx="4">
                  <c:v>160.52083333333547</c:v>
                </c:pt>
                <c:pt idx="5">
                  <c:v>253.95833333333684</c:v>
                </c:pt>
                <c:pt idx="6">
                  <c:v>201.25000000000128</c:v>
                </c:pt>
                <c:pt idx="7">
                  <c:v>234.79166666666632</c:v>
                </c:pt>
                <c:pt idx="8">
                  <c:v>232.39583333333547</c:v>
                </c:pt>
                <c:pt idx="9">
                  <c:v>201.25000000000128</c:v>
                </c:pt>
                <c:pt idx="10">
                  <c:v>160.52083333333547</c:v>
                </c:pt>
                <c:pt idx="11">
                  <c:v>191.66666666666652</c:v>
                </c:pt>
                <c:pt idx="12">
                  <c:v>215.62499999999969</c:v>
                </c:pt>
                <c:pt idx="13">
                  <c:v>194.06250000000102</c:v>
                </c:pt>
                <c:pt idx="14">
                  <c:v>241.97916666666652</c:v>
                </c:pt>
                <c:pt idx="15">
                  <c:v>194.06250000000102</c:v>
                </c:pt>
                <c:pt idx="16">
                  <c:v>182.08333333333547</c:v>
                </c:pt>
                <c:pt idx="17">
                  <c:v>230.00000000000023</c:v>
                </c:pt>
                <c:pt idx="18">
                  <c:v>239.58333333333547</c:v>
                </c:pt>
                <c:pt idx="19">
                  <c:v>182.08333333333547</c:v>
                </c:pt>
                <c:pt idx="20">
                  <c:v>285.10416666666708</c:v>
                </c:pt>
                <c:pt idx="21">
                  <c:v>208.4375</c:v>
                </c:pt>
                <c:pt idx="22">
                  <c:v>249.16666666666652</c:v>
                </c:pt>
                <c:pt idx="23">
                  <c:v>263.54166666666748</c:v>
                </c:pt>
                <c:pt idx="24">
                  <c:v>289.89583333334002</c:v>
                </c:pt>
                <c:pt idx="25">
                  <c:v>364.16666666666708</c:v>
                </c:pt>
                <c:pt idx="26">
                  <c:v>400.10416666666708</c:v>
                </c:pt>
                <c:pt idx="27">
                  <c:v>517.50000000000045</c:v>
                </c:pt>
                <c:pt idx="28">
                  <c:v>486.35416666666742</c:v>
                </c:pt>
                <c:pt idx="29">
                  <c:v>567.81249999999739</c:v>
                </c:pt>
                <c:pt idx="30">
                  <c:v>491.14583333334366</c:v>
                </c:pt>
                <c:pt idx="31">
                  <c:v>503.12499999999994</c:v>
                </c:pt>
                <c:pt idx="32">
                  <c:v>615.72916666667868</c:v>
                </c:pt>
                <c:pt idx="33">
                  <c:v>503.12499999999994</c:v>
                </c:pt>
                <c:pt idx="34">
                  <c:v>589.37500000000114</c:v>
                </c:pt>
                <c:pt idx="35">
                  <c:v>565.41666666666652</c:v>
                </c:pt>
                <c:pt idx="36">
                  <c:v>598.9583333333336</c:v>
                </c:pt>
                <c:pt idx="37">
                  <c:v>685.20833333334849</c:v>
                </c:pt>
                <c:pt idx="38">
                  <c:v>529.47916666667811</c:v>
                </c:pt>
                <c:pt idx="39">
                  <c:v>558.22916666667868</c:v>
                </c:pt>
                <c:pt idx="40">
                  <c:v>639.68750000000091</c:v>
                </c:pt>
                <c:pt idx="41">
                  <c:v>548.6458333333336</c:v>
                </c:pt>
                <c:pt idx="42">
                  <c:v>584.58333333334645</c:v>
                </c:pt>
                <c:pt idx="43">
                  <c:v>558.22916666667868</c:v>
                </c:pt>
                <c:pt idx="44">
                  <c:v>536.66666666666754</c:v>
                </c:pt>
                <c:pt idx="45">
                  <c:v>579.79166666667766</c:v>
                </c:pt>
                <c:pt idx="46">
                  <c:v>582.1875000000008</c:v>
                </c:pt>
                <c:pt idx="47">
                  <c:v>541.4583333333336</c:v>
                </c:pt>
                <c:pt idx="48">
                  <c:v>560.625</c:v>
                </c:pt>
                <c:pt idx="49">
                  <c:v>548.6458333333336</c:v>
                </c:pt>
                <c:pt idx="50">
                  <c:v>503.12499999999994</c:v>
                </c:pt>
                <c:pt idx="51">
                  <c:v>546.24999999999943</c:v>
                </c:pt>
                <c:pt idx="52">
                  <c:v>469.58333333333485</c:v>
                </c:pt>
                <c:pt idx="53">
                  <c:v>510.31250000000028</c:v>
                </c:pt>
                <c:pt idx="54">
                  <c:v>469.58333333333485</c:v>
                </c:pt>
                <c:pt idx="55">
                  <c:v>471.97916666666691</c:v>
                </c:pt>
                <c:pt idx="56">
                  <c:v>71.874999999999986</c:v>
                </c:pt>
                <c:pt idx="57">
                  <c:v>45.520833333333648</c:v>
                </c:pt>
                <c:pt idx="58">
                  <c:v>43.12499999999951</c:v>
                </c:pt>
                <c:pt idx="59">
                  <c:v>43.12499999999951</c:v>
                </c:pt>
                <c:pt idx="60">
                  <c:v>40.729166666667496</c:v>
                </c:pt>
                <c:pt idx="61">
                  <c:v>43.12499999999951</c:v>
                </c:pt>
                <c:pt idx="62">
                  <c:v>43.12499999999951</c:v>
                </c:pt>
                <c:pt idx="63">
                  <c:v>43.12499999999951</c:v>
                </c:pt>
                <c:pt idx="64">
                  <c:v>21.562500000000789</c:v>
                </c:pt>
              </c:numCache>
            </c:numRef>
          </c:yVal>
        </c:ser>
        <c:ser>
          <c:idx val="3"/>
          <c:order val="3"/>
          <c:tx>
            <c:v>Эксп.4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[2]Лист1!$X$2:$X$69</c:f>
              <c:numCache>
                <c:formatCode>General</c:formatCode>
                <c:ptCount val="68"/>
                <c:pt idx="0">
                  <c:v>9.8796610169491768</c:v>
                </c:pt>
                <c:pt idx="1">
                  <c:v>9.7322033898304419</c:v>
                </c:pt>
                <c:pt idx="2">
                  <c:v>9.5847457627118189</c:v>
                </c:pt>
                <c:pt idx="3">
                  <c:v>9.4372881355932101</c:v>
                </c:pt>
                <c:pt idx="4">
                  <c:v>9.2898305084745694</c:v>
                </c:pt>
                <c:pt idx="5">
                  <c:v>9.142372881355918</c:v>
                </c:pt>
                <c:pt idx="6">
                  <c:v>8.9949152542372808</c:v>
                </c:pt>
                <c:pt idx="7">
                  <c:v>8.8474576271186525</c:v>
                </c:pt>
                <c:pt idx="8">
                  <c:v>8.7000000000000011</c:v>
                </c:pt>
                <c:pt idx="9">
                  <c:v>8.5525423728815593</c:v>
                </c:pt>
                <c:pt idx="10">
                  <c:v>8.4050847457627267</c:v>
                </c:pt>
                <c:pt idx="11">
                  <c:v>8.2576271186440593</c:v>
                </c:pt>
                <c:pt idx="12">
                  <c:v>8.1101694915254186</c:v>
                </c:pt>
                <c:pt idx="13">
                  <c:v>7.9627118644067645</c:v>
                </c:pt>
                <c:pt idx="14">
                  <c:v>7.8152542372881255</c:v>
                </c:pt>
                <c:pt idx="15">
                  <c:v>7.6677966101693933</c:v>
                </c:pt>
                <c:pt idx="16">
                  <c:v>7.5203389830508414</c:v>
                </c:pt>
                <c:pt idx="17">
                  <c:v>7.3728813559321997</c:v>
                </c:pt>
                <c:pt idx="18">
                  <c:v>7.2254237288135501</c:v>
                </c:pt>
                <c:pt idx="19">
                  <c:v>7.0779661016949103</c:v>
                </c:pt>
                <c:pt idx="20">
                  <c:v>6.9305084745762597</c:v>
                </c:pt>
                <c:pt idx="21">
                  <c:v>6.7830508474576146</c:v>
                </c:pt>
                <c:pt idx="22">
                  <c:v>6.6355932203389765</c:v>
                </c:pt>
                <c:pt idx="23">
                  <c:v>6.4881355932203304</c:v>
                </c:pt>
                <c:pt idx="24">
                  <c:v>6.3406779661016897</c:v>
                </c:pt>
                <c:pt idx="25">
                  <c:v>6.19322033898304</c:v>
                </c:pt>
                <c:pt idx="26">
                  <c:v>6.0457627118644801</c:v>
                </c:pt>
                <c:pt idx="27">
                  <c:v>5.8983050847457603</c:v>
                </c:pt>
                <c:pt idx="28">
                  <c:v>5.7508474576271098</c:v>
                </c:pt>
                <c:pt idx="29">
                  <c:v>5.6033898305084655</c:v>
                </c:pt>
                <c:pt idx="30">
                  <c:v>5.4559322033898203</c:v>
                </c:pt>
                <c:pt idx="31">
                  <c:v>5.3084745762711645</c:v>
                </c:pt>
                <c:pt idx="32">
                  <c:v>5.1610169491525255</c:v>
                </c:pt>
                <c:pt idx="33">
                  <c:v>5.0135593220338901</c:v>
                </c:pt>
                <c:pt idx="34">
                  <c:v>4.8661016949152485</c:v>
                </c:pt>
                <c:pt idx="35">
                  <c:v>4.7186440677965855</c:v>
                </c:pt>
                <c:pt idx="36">
                  <c:v>4.5711864406779545</c:v>
                </c:pt>
                <c:pt idx="37">
                  <c:v>4.4237288135593333</c:v>
                </c:pt>
                <c:pt idx="38">
                  <c:v>4.2762711864407859</c:v>
                </c:pt>
                <c:pt idx="39">
                  <c:v>4.128813559321916</c:v>
                </c:pt>
                <c:pt idx="40">
                  <c:v>3.9813559322033787</c:v>
                </c:pt>
                <c:pt idx="41">
                  <c:v>3.8338983050847024</c:v>
                </c:pt>
                <c:pt idx="42">
                  <c:v>3.6864406779660999</c:v>
                </c:pt>
                <c:pt idx="43">
                  <c:v>3.5389830508474938</c:v>
                </c:pt>
                <c:pt idx="44">
                  <c:v>3.3915254237287371</c:v>
                </c:pt>
                <c:pt idx="45">
                  <c:v>3.2440677966101612</c:v>
                </c:pt>
                <c:pt idx="46">
                  <c:v>3.0966101694915187</c:v>
                </c:pt>
                <c:pt idx="47">
                  <c:v>2.9491525423728802</c:v>
                </c:pt>
                <c:pt idx="48">
                  <c:v>2.8016949152542177</c:v>
                </c:pt>
                <c:pt idx="49">
                  <c:v>2.654237288135632</c:v>
                </c:pt>
                <c:pt idx="50">
                  <c:v>2.5067796610169402</c:v>
                </c:pt>
                <c:pt idx="51">
                  <c:v>2.3593220338982333</c:v>
                </c:pt>
                <c:pt idx="52">
                  <c:v>2.2118644067796587</c:v>
                </c:pt>
                <c:pt idx="53">
                  <c:v>2.0644067796610099</c:v>
                </c:pt>
                <c:pt idx="54">
                  <c:v>1.916949152542363</c:v>
                </c:pt>
                <c:pt idx="55">
                  <c:v>1.769491525423726</c:v>
                </c:pt>
                <c:pt idx="56">
                  <c:v>1.6220338983050799</c:v>
                </c:pt>
                <c:pt idx="57">
                  <c:v>1.4745762711864399</c:v>
                </c:pt>
                <c:pt idx="58">
                  <c:v>1.32711864406779</c:v>
                </c:pt>
                <c:pt idx="59">
                  <c:v>1.1796610169491335</c:v>
                </c:pt>
                <c:pt idx="60">
                  <c:v>1.0322033898305101</c:v>
                </c:pt>
                <c:pt idx="61">
                  <c:v>0.88474576271186689</c:v>
                </c:pt>
                <c:pt idx="62">
                  <c:v>0.73728813559322004</c:v>
                </c:pt>
                <c:pt idx="63">
                  <c:v>0.58983050847458096</c:v>
                </c:pt>
                <c:pt idx="64">
                  <c:v>0.44237288135594194</c:v>
                </c:pt>
                <c:pt idx="65">
                  <c:v>0.29491525423728798</c:v>
                </c:pt>
                <c:pt idx="66">
                  <c:v>0.14745762711864388</c:v>
                </c:pt>
                <c:pt idx="67">
                  <c:v>0</c:v>
                </c:pt>
              </c:numCache>
            </c:numRef>
          </c:xVal>
          <c:yVal>
            <c:numRef>
              <c:f>[2]Лист1!$AA$2:$AA$69</c:f>
              <c:numCache>
                <c:formatCode>General</c:formatCode>
                <c:ptCount val="68"/>
                <c:pt idx="0">
                  <c:v>47.91666666666648</c:v>
                </c:pt>
                <c:pt idx="1">
                  <c:v>50.312499999999787</c:v>
                </c:pt>
                <c:pt idx="2">
                  <c:v>19.166666666666693</c:v>
                </c:pt>
                <c:pt idx="3">
                  <c:v>71.874999999999986</c:v>
                </c:pt>
                <c:pt idx="4">
                  <c:v>43.12499999999951</c:v>
                </c:pt>
                <c:pt idx="5">
                  <c:v>45.520833333333648</c:v>
                </c:pt>
                <c:pt idx="6">
                  <c:v>150.93750000000148</c:v>
                </c:pt>
                <c:pt idx="7">
                  <c:v>177.29166666666632</c:v>
                </c:pt>
                <c:pt idx="8">
                  <c:v>256.35416666666731</c:v>
                </c:pt>
                <c:pt idx="9">
                  <c:v>198.85416666666714</c:v>
                </c:pt>
                <c:pt idx="10">
                  <c:v>213.22916666666652</c:v>
                </c:pt>
                <c:pt idx="11">
                  <c:v>280.3125</c:v>
                </c:pt>
                <c:pt idx="12">
                  <c:v>227.60416666666612</c:v>
                </c:pt>
                <c:pt idx="13">
                  <c:v>150.93750000000148</c:v>
                </c:pt>
                <c:pt idx="14">
                  <c:v>246.77083333333275</c:v>
                </c:pt>
                <c:pt idx="15">
                  <c:v>230.00000000000023</c:v>
                </c:pt>
                <c:pt idx="16">
                  <c:v>206.04166666666652</c:v>
                </c:pt>
                <c:pt idx="17">
                  <c:v>206.04166666666652</c:v>
                </c:pt>
                <c:pt idx="18">
                  <c:v>230.00000000000023</c:v>
                </c:pt>
                <c:pt idx="19">
                  <c:v>184.47916666666652</c:v>
                </c:pt>
                <c:pt idx="20">
                  <c:v>225.20833333333547</c:v>
                </c:pt>
                <c:pt idx="21">
                  <c:v>225.20833333333547</c:v>
                </c:pt>
                <c:pt idx="22">
                  <c:v>210.83333333333547</c:v>
                </c:pt>
                <c:pt idx="23">
                  <c:v>253.95833333333684</c:v>
                </c:pt>
                <c:pt idx="24">
                  <c:v>198.85416666666714</c:v>
                </c:pt>
                <c:pt idx="25">
                  <c:v>263.54166666666748</c:v>
                </c:pt>
                <c:pt idx="26">
                  <c:v>218.02083333333547</c:v>
                </c:pt>
                <c:pt idx="27">
                  <c:v>256.35416666666731</c:v>
                </c:pt>
                <c:pt idx="28">
                  <c:v>388.12499999999989</c:v>
                </c:pt>
                <c:pt idx="29">
                  <c:v>517.50000000000045</c:v>
                </c:pt>
                <c:pt idx="30">
                  <c:v>541.4583333333336</c:v>
                </c:pt>
                <c:pt idx="31">
                  <c:v>546.24999999999943</c:v>
                </c:pt>
                <c:pt idx="32">
                  <c:v>603.74999999999943</c:v>
                </c:pt>
                <c:pt idx="33">
                  <c:v>567.81249999999739</c:v>
                </c:pt>
                <c:pt idx="34">
                  <c:v>658.85416666666765</c:v>
                </c:pt>
                <c:pt idx="35">
                  <c:v>630.10416666667732</c:v>
                </c:pt>
                <c:pt idx="36">
                  <c:v>476.77083333333894</c:v>
                </c:pt>
                <c:pt idx="37">
                  <c:v>625.31249999999739</c:v>
                </c:pt>
                <c:pt idx="38">
                  <c:v>594.16666666666754</c:v>
                </c:pt>
                <c:pt idx="39">
                  <c:v>598.9583333333336</c:v>
                </c:pt>
                <c:pt idx="40">
                  <c:v>563.02083333333451</c:v>
                </c:pt>
                <c:pt idx="41">
                  <c:v>608.54166666666811</c:v>
                </c:pt>
                <c:pt idx="42">
                  <c:v>565.41666666666652</c:v>
                </c:pt>
                <c:pt idx="43">
                  <c:v>610.93749999999739</c:v>
                </c:pt>
                <c:pt idx="44">
                  <c:v>555.83333333333394</c:v>
                </c:pt>
                <c:pt idx="45">
                  <c:v>622.91666666666652</c:v>
                </c:pt>
                <c:pt idx="46">
                  <c:v>567.81249999999739</c:v>
                </c:pt>
                <c:pt idx="47">
                  <c:v>483.95833333333331</c:v>
                </c:pt>
                <c:pt idx="48">
                  <c:v>603.74999999999943</c:v>
                </c:pt>
                <c:pt idx="49">
                  <c:v>522.29166666667754</c:v>
                </c:pt>
                <c:pt idx="50">
                  <c:v>586.97916666667811</c:v>
                </c:pt>
                <c:pt idx="51">
                  <c:v>560.625</c:v>
                </c:pt>
                <c:pt idx="52">
                  <c:v>553.43749999999739</c:v>
                </c:pt>
                <c:pt idx="53">
                  <c:v>483.95833333333331</c:v>
                </c:pt>
                <c:pt idx="54">
                  <c:v>493.54166666666771</c:v>
                </c:pt>
                <c:pt idx="55">
                  <c:v>495.93749999999869</c:v>
                </c:pt>
                <c:pt idx="56">
                  <c:v>407.29166666666652</c:v>
                </c:pt>
                <c:pt idx="57">
                  <c:v>483.95833333333331</c:v>
                </c:pt>
                <c:pt idx="58">
                  <c:v>416.87500000000097</c:v>
                </c:pt>
                <c:pt idx="59">
                  <c:v>71.874999999999986</c:v>
                </c:pt>
                <c:pt idx="60">
                  <c:v>119.7916666666676</c:v>
                </c:pt>
                <c:pt idx="61">
                  <c:v>105.41666666666927</c:v>
                </c:pt>
                <c:pt idx="62">
                  <c:v>86.250000000001151</c:v>
                </c:pt>
                <c:pt idx="63">
                  <c:v>88.645833333333158</c:v>
                </c:pt>
                <c:pt idx="64">
                  <c:v>21.562500000000789</c:v>
                </c:pt>
                <c:pt idx="65">
                  <c:v>16.770833333334679</c:v>
                </c:pt>
                <c:pt idx="66">
                  <c:v>21.562500000000789</c:v>
                </c:pt>
                <c:pt idx="67">
                  <c:v>19.166666666666693</c:v>
                </c:pt>
              </c:numCache>
            </c:numRef>
          </c:yVal>
        </c:ser>
        <c:ser>
          <c:idx val="4"/>
          <c:order val="4"/>
          <c:tx>
            <c:v>Эксп.5</c:v>
          </c:tx>
          <c:spPr>
            <a:ln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[2]Лист1!$AE$2:$AE$69</c:f>
              <c:numCache>
                <c:formatCode>General</c:formatCode>
                <c:ptCount val="68"/>
                <c:pt idx="0">
                  <c:v>10.000000000000002</c:v>
                </c:pt>
                <c:pt idx="1">
                  <c:v>9.8507462686568878</c:v>
                </c:pt>
                <c:pt idx="2">
                  <c:v>9.7014925373134027</c:v>
                </c:pt>
                <c:pt idx="3">
                  <c:v>9.5522388059701093</c:v>
                </c:pt>
                <c:pt idx="4">
                  <c:v>9.4029850746268568</c:v>
                </c:pt>
                <c:pt idx="5">
                  <c:v>9.2537313432835404</c:v>
                </c:pt>
                <c:pt idx="6">
                  <c:v>9.1044776119402595</c:v>
                </c:pt>
                <c:pt idx="7">
                  <c:v>8.9552238805969804</c:v>
                </c:pt>
                <c:pt idx="8">
                  <c:v>8.8059701492536995</c:v>
                </c:pt>
                <c:pt idx="9">
                  <c:v>8.6567164179104097</c:v>
                </c:pt>
                <c:pt idx="10">
                  <c:v>8.5074626865671306</c:v>
                </c:pt>
                <c:pt idx="11">
                  <c:v>8.3582089552238497</c:v>
                </c:pt>
                <c:pt idx="12">
                  <c:v>8.2089552238805439</c:v>
                </c:pt>
                <c:pt idx="13">
                  <c:v>8.0597014925372807</c:v>
                </c:pt>
                <c:pt idx="14">
                  <c:v>7.9104477611939998</c:v>
                </c:pt>
                <c:pt idx="15">
                  <c:v>7.7611940298507065</c:v>
                </c:pt>
                <c:pt idx="16">
                  <c:v>7.6119402985074265</c:v>
                </c:pt>
                <c:pt idx="17">
                  <c:v>7.4626865671641465</c:v>
                </c:pt>
                <c:pt idx="18">
                  <c:v>7.3134328358208602</c:v>
                </c:pt>
                <c:pt idx="19">
                  <c:v>7.1641791044775776</c:v>
                </c:pt>
                <c:pt idx="20">
                  <c:v>7.0149253731342665</c:v>
                </c:pt>
                <c:pt idx="21">
                  <c:v>6.8656716417910202</c:v>
                </c:pt>
                <c:pt idx="22">
                  <c:v>6.7164179104477295</c:v>
                </c:pt>
                <c:pt idx="23">
                  <c:v>6.5671641791044255</c:v>
                </c:pt>
                <c:pt idx="24">
                  <c:v>6.4179104477611695</c:v>
                </c:pt>
                <c:pt idx="25">
                  <c:v>6.2686567164178797</c:v>
                </c:pt>
                <c:pt idx="26">
                  <c:v>6.1194029850747009</c:v>
                </c:pt>
                <c:pt idx="27">
                  <c:v>5.9701492537313534</c:v>
                </c:pt>
                <c:pt idx="28">
                  <c:v>5.8208955223880245</c:v>
                </c:pt>
                <c:pt idx="29">
                  <c:v>5.6716417910449044</c:v>
                </c:pt>
                <c:pt idx="30">
                  <c:v>5.5223880597014645</c:v>
                </c:pt>
                <c:pt idx="31">
                  <c:v>5.3731343283581845</c:v>
                </c:pt>
                <c:pt idx="32">
                  <c:v>5.2238805970148965</c:v>
                </c:pt>
                <c:pt idx="33">
                  <c:v>5.0746268656716333</c:v>
                </c:pt>
                <c:pt idx="34">
                  <c:v>4.9253731343283524</c:v>
                </c:pt>
                <c:pt idx="35">
                  <c:v>4.7761194029850502</c:v>
                </c:pt>
                <c:pt idx="36">
                  <c:v>4.6268656716417675</c:v>
                </c:pt>
                <c:pt idx="37">
                  <c:v>4.4776119402984875</c:v>
                </c:pt>
                <c:pt idx="38">
                  <c:v>4.3283582089551755</c:v>
                </c:pt>
                <c:pt idx="39">
                  <c:v>4.1791044776118955</c:v>
                </c:pt>
                <c:pt idx="40">
                  <c:v>4.0298507462686395</c:v>
                </c:pt>
                <c:pt idx="41">
                  <c:v>3.8805970149253612</c:v>
                </c:pt>
                <c:pt idx="42">
                  <c:v>3.7313432835820701</c:v>
                </c:pt>
                <c:pt idx="43">
                  <c:v>3.5820895522387901</c:v>
                </c:pt>
                <c:pt idx="44">
                  <c:v>3.4328358208954977</c:v>
                </c:pt>
                <c:pt idx="45">
                  <c:v>3.2835820895522212</c:v>
                </c:pt>
                <c:pt idx="46">
                  <c:v>3.1343283582089412</c:v>
                </c:pt>
                <c:pt idx="47">
                  <c:v>2.9850746268656598</c:v>
                </c:pt>
                <c:pt idx="48">
                  <c:v>2.83582089552237</c:v>
                </c:pt>
                <c:pt idx="49">
                  <c:v>2.68656716417909</c:v>
                </c:pt>
                <c:pt idx="50">
                  <c:v>2.53731343283581</c:v>
                </c:pt>
                <c:pt idx="51">
                  <c:v>2.3880597014925402</c:v>
                </c:pt>
                <c:pt idx="52">
                  <c:v>2.2388059701492367</c:v>
                </c:pt>
                <c:pt idx="53">
                  <c:v>2.0895522388059602</c:v>
                </c:pt>
                <c:pt idx="54">
                  <c:v>1.9402985074626748</c:v>
                </c:pt>
                <c:pt idx="55">
                  <c:v>1.7910447761193786</c:v>
                </c:pt>
                <c:pt idx="56">
                  <c:v>1.6417910447761099</c:v>
                </c:pt>
                <c:pt idx="57">
                  <c:v>1.4925373134328299</c:v>
                </c:pt>
                <c:pt idx="58">
                  <c:v>1.3432835820895399</c:v>
                </c:pt>
                <c:pt idx="59">
                  <c:v>1.1940298507462601</c:v>
                </c:pt>
                <c:pt idx="60">
                  <c:v>1.0447761194029799</c:v>
                </c:pt>
                <c:pt idx="61">
                  <c:v>0.89552238805969153</c:v>
                </c:pt>
                <c:pt idx="62">
                  <c:v>0.74626865671641562</c:v>
                </c:pt>
                <c:pt idx="63">
                  <c:v>0.59701492537313161</c:v>
                </c:pt>
                <c:pt idx="64">
                  <c:v>0.44776119402985193</c:v>
                </c:pt>
                <c:pt idx="65">
                  <c:v>0.29850746268656608</c:v>
                </c:pt>
                <c:pt idx="66">
                  <c:v>0.14925373134328301</c:v>
                </c:pt>
                <c:pt idx="67">
                  <c:v>0</c:v>
                </c:pt>
              </c:numCache>
            </c:numRef>
          </c:xVal>
          <c:yVal>
            <c:numRef>
              <c:f>[2]Лист1!$AH$2:$AH$69</c:f>
              <c:numCache>
                <c:formatCode>General</c:formatCode>
                <c:ptCount val="68"/>
                <c:pt idx="0">
                  <c:v>7.6666666666669245</c:v>
                </c:pt>
                <c:pt idx="1">
                  <c:v>20.444444444444464</c:v>
                </c:pt>
                <c:pt idx="2">
                  <c:v>19.166666666667389</c:v>
                </c:pt>
                <c:pt idx="3">
                  <c:v>33.222222222222413</c:v>
                </c:pt>
                <c:pt idx="4">
                  <c:v>184.0000000000002</c:v>
                </c:pt>
                <c:pt idx="5">
                  <c:v>209.55555555555532</c:v>
                </c:pt>
                <c:pt idx="6">
                  <c:v>255.55555555555532</c:v>
                </c:pt>
                <c:pt idx="7">
                  <c:v>333.50000000000017</c:v>
                </c:pt>
                <c:pt idx="8">
                  <c:v>261.94444444444457</c:v>
                </c:pt>
                <c:pt idx="9">
                  <c:v>341.16666666666731</c:v>
                </c:pt>
                <c:pt idx="10">
                  <c:v>307.94444444444531</c:v>
                </c:pt>
                <c:pt idx="11">
                  <c:v>288.77777777777669</c:v>
                </c:pt>
                <c:pt idx="12">
                  <c:v>305.38888888888874</c:v>
                </c:pt>
                <c:pt idx="13">
                  <c:v>277.27777777777823</c:v>
                </c:pt>
                <c:pt idx="14">
                  <c:v>222.33333333333547</c:v>
                </c:pt>
                <c:pt idx="15">
                  <c:v>301.55555555555526</c:v>
                </c:pt>
                <c:pt idx="16">
                  <c:v>328.3888888888896</c:v>
                </c:pt>
                <c:pt idx="17">
                  <c:v>343.72222222222229</c:v>
                </c:pt>
                <c:pt idx="18">
                  <c:v>222.33333333333547</c:v>
                </c:pt>
                <c:pt idx="19">
                  <c:v>269.61111111111154</c:v>
                </c:pt>
                <c:pt idx="20">
                  <c:v>310.5000000000004</c:v>
                </c:pt>
                <c:pt idx="21">
                  <c:v>309.22222222222223</c:v>
                </c:pt>
                <c:pt idx="22">
                  <c:v>304.11111111111165</c:v>
                </c:pt>
                <c:pt idx="23">
                  <c:v>237.66666666666652</c:v>
                </c:pt>
                <c:pt idx="24">
                  <c:v>223.61111111111072</c:v>
                </c:pt>
                <c:pt idx="25">
                  <c:v>313.05555555555566</c:v>
                </c:pt>
                <c:pt idx="26">
                  <c:v>337.33333333333371</c:v>
                </c:pt>
                <c:pt idx="27">
                  <c:v>375.66666666666731</c:v>
                </c:pt>
                <c:pt idx="28">
                  <c:v>589.055555555556</c:v>
                </c:pt>
                <c:pt idx="29">
                  <c:v>737.2777777777934</c:v>
                </c:pt>
                <c:pt idx="30">
                  <c:v>628.66666666666663</c:v>
                </c:pt>
                <c:pt idx="31">
                  <c:v>650.3888888888896</c:v>
                </c:pt>
                <c:pt idx="32">
                  <c:v>511.1111111111116</c:v>
                </c:pt>
                <c:pt idx="33">
                  <c:v>500.88888888888926</c:v>
                </c:pt>
                <c:pt idx="34">
                  <c:v>380.77777777777669</c:v>
                </c:pt>
                <c:pt idx="35">
                  <c:v>557.11111111111109</c:v>
                </c:pt>
                <c:pt idx="36">
                  <c:v>590.33333333333303</c:v>
                </c:pt>
                <c:pt idx="37">
                  <c:v>413.99999999999869</c:v>
                </c:pt>
                <c:pt idx="38">
                  <c:v>290.05555555555594</c:v>
                </c:pt>
                <c:pt idx="39">
                  <c:v>333.50000000000017</c:v>
                </c:pt>
                <c:pt idx="40">
                  <c:v>329.66666666666708</c:v>
                </c:pt>
                <c:pt idx="41">
                  <c:v>403.77777777777669</c:v>
                </c:pt>
                <c:pt idx="42">
                  <c:v>668.27777777779386</c:v>
                </c:pt>
                <c:pt idx="43">
                  <c:v>583.94444444444298</c:v>
                </c:pt>
                <c:pt idx="44">
                  <c:v>651.66666666666652</c:v>
                </c:pt>
                <c:pt idx="45">
                  <c:v>635.05555555555543</c:v>
                </c:pt>
                <c:pt idx="46">
                  <c:v>563.49999999999977</c:v>
                </c:pt>
                <c:pt idx="47">
                  <c:v>415.27777777777669</c:v>
                </c:pt>
                <c:pt idx="48">
                  <c:v>562.2222222222224</c:v>
                </c:pt>
                <c:pt idx="49">
                  <c:v>523.88888888888914</c:v>
                </c:pt>
                <c:pt idx="50">
                  <c:v>518.77777777779386</c:v>
                </c:pt>
                <c:pt idx="51">
                  <c:v>610.77777777779318</c:v>
                </c:pt>
                <c:pt idx="52">
                  <c:v>516.22222222222217</c:v>
                </c:pt>
                <c:pt idx="53">
                  <c:v>434.44444444444434</c:v>
                </c:pt>
                <c:pt idx="54">
                  <c:v>493.22222222222229</c:v>
                </c:pt>
                <c:pt idx="55">
                  <c:v>463.83333333333388</c:v>
                </c:pt>
                <c:pt idx="56">
                  <c:v>452.33333333333348</c:v>
                </c:pt>
                <c:pt idx="57">
                  <c:v>439.555555555556</c:v>
                </c:pt>
                <c:pt idx="58">
                  <c:v>399.94444444444531</c:v>
                </c:pt>
                <c:pt idx="59">
                  <c:v>184.0000000000002</c:v>
                </c:pt>
                <c:pt idx="60">
                  <c:v>25.555555555556147</c:v>
                </c:pt>
                <c:pt idx="61">
                  <c:v>24.277777777777889</c:v>
                </c:pt>
                <c:pt idx="62">
                  <c:v>24.277777777777889</c:v>
                </c:pt>
                <c:pt idx="63">
                  <c:v>24.277777777777889</c:v>
                </c:pt>
                <c:pt idx="64">
                  <c:v>24.277777777777889</c:v>
                </c:pt>
                <c:pt idx="65">
                  <c:v>11.500000000000437</c:v>
                </c:pt>
                <c:pt idx="66">
                  <c:v>12.777777777777498</c:v>
                </c:pt>
                <c:pt idx="67">
                  <c:v>11.500000000000437</c:v>
                </c:pt>
              </c:numCache>
            </c:numRef>
          </c:yVal>
        </c:ser>
        <c:ser>
          <c:idx val="5"/>
          <c:order val="5"/>
          <c:tx>
            <c:v>Эксп.6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[2]Лист1!$AL$2:$AL$69</c:f>
              <c:numCache>
                <c:formatCode>General</c:formatCode>
                <c:ptCount val="68"/>
                <c:pt idx="0">
                  <c:v>10.000000000000002</c:v>
                </c:pt>
                <c:pt idx="1">
                  <c:v>9.8507462686568878</c:v>
                </c:pt>
                <c:pt idx="2">
                  <c:v>9.7014925373134027</c:v>
                </c:pt>
                <c:pt idx="3">
                  <c:v>9.5522388059701093</c:v>
                </c:pt>
                <c:pt idx="4">
                  <c:v>9.4029850746268568</c:v>
                </c:pt>
                <c:pt idx="5">
                  <c:v>9.2537313432835404</c:v>
                </c:pt>
                <c:pt idx="6">
                  <c:v>9.1044776119402595</c:v>
                </c:pt>
                <c:pt idx="7">
                  <c:v>8.9552238805969804</c:v>
                </c:pt>
                <c:pt idx="8">
                  <c:v>8.8059701492536995</c:v>
                </c:pt>
                <c:pt idx="9">
                  <c:v>8.6567164179104097</c:v>
                </c:pt>
                <c:pt idx="10">
                  <c:v>8.5074626865671306</c:v>
                </c:pt>
                <c:pt idx="11">
                  <c:v>8.3582089552238497</c:v>
                </c:pt>
                <c:pt idx="12">
                  <c:v>8.2089552238805439</c:v>
                </c:pt>
                <c:pt idx="13">
                  <c:v>8.0597014925372807</c:v>
                </c:pt>
                <c:pt idx="14">
                  <c:v>7.9104477611939998</c:v>
                </c:pt>
                <c:pt idx="15">
                  <c:v>7.7611940298507065</c:v>
                </c:pt>
                <c:pt idx="16">
                  <c:v>7.6119402985074265</c:v>
                </c:pt>
                <c:pt idx="17">
                  <c:v>7.4626865671641465</c:v>
                </c:pt>
                <c:pt idx="18">
                  <c:v>7.3134328358208602</c:v>
                </c:pt>
                <c:pt idx="19">
                  <c:v>7.1641791044775776</c:v>
                </c:pt>
                <c:pt idx="20">
                  <c:v>7.0149253731342665</c:v>
                </c:pt>
                <c:pt idx="21">
                  <c:v>6.8656716417910202</c:v>
                </c:pt>
                <c:pt idx="22">
                  <c:v>6.7164179104477295</c:v>
                </c:pt>
                <c:pt idx="23">
                  <c:v>6.5671641791044255</c:v>
                </c:pt>
                <c:pt idx="24">
                  <c:v>6.4179104477611695</c:v>
                </c:pt>
                <c:pt idx="25">
                  <c:v>6.2686567164178797</c:v>
                </c:pt>
                <c:pt idx="26">
                  <c:v>6.1194029850747009</c:v>
                </c:pt>
                <c:pt idx="27">
                  <c:v>5.9701492537313534</c:v>
                </c:pt>
                <c:pt idx="28">
                  <c:v>5.8208955223880245</c:v>
                </c:pt>
                <c:pt idx="29">
                  <c:v>5.6716417910449044</c:v>
                </c:pt>
                <c:pt idx="30">
                  <c:v>5.5223880597014645</c:v>
                </c:pt>
                <c:pt idx="31">
                  <c:v>5.3731343283581845</c:v>
                </c:pt>
                <c:pt idx="32">
                  <c:v>5.2238805970148965</c:v>
                </c:pt>
                <c:pt idx="33">
                  <c:v>5.0746268656716333</c:v>
                </c:pt>
                <c:pt idx="34">
                  <c:v>4.9253731343283524</c:v>
                </c:pt>
                <c:pt idx="35">
                  <c:v>4.7761194029850502</c:v>
                </c:pt>
                <c:pt idx="36">
                  <c:v>4.6268656716417675</c:v>
                </c:pt>
                <c:pt idx="37">
                  <c:v>4.4776119402984875</c:v>
                </c:pt>
                <c:pt idx="38">
                  <c:v>4.3283582089551755</c:v>
                </c:pt>
                <c:pt idx="39">
                  <c:v>4.1791044776118955</c:v>
                </c:pt>
                <c:pt idx="40">
                  <c:v>4.0298507462686395</c:v>
                </c:pt>
                <c:pt idx="41">
                  <c:v>3.8805970149253612</c:v>
                </c:pt>
                <c:pt idx="42">
                  <c:v>3.7313432835820701</c:v>
                </c:pt>
                <c:pt idx="43">
                  <c:v>3.5820895522387901</c:v>
                </c:pt>
                <c:pt idx="44">
                  <c:v>3.4328358208954977</c:v>
                </c:pt>
                <c:pt idx="45">
                  <c:v>3.2835820895522212</c:v>
                </c:pt>
                <c:pt idx="46">
                  <c:v>3.1343283582089412</c:v>
                </c:pt>
                <c:pt idx="47">
                  <c:v>2.9850746268656598</c:v>
                </c:pt>
                <c:pt idx="48">
                  <c:v>2.83582089552237</c:v>
                </c:pt>
                <c:pt idx="49">
                  <c:v>2.68656716417909</c:v>
                </c:pt>
                <c:pt idx="50">
                  <c:v>2.53731343283581</c:v>
                </c:pt>
                <c:pt idx="51">
                  <c:v>2.3880597014925402</c:v>
                </c:pt>
                <c:pt idx="52">
                  <c:v>2.2388059701492367</c:v>
                </c:pt>
                <c:pt idx="53">
                  <c:v>2.0895522388059602</c:v>
                </c:pt>
                <c:pt idx="54">
                  <c:v>1.9402985074626748</c:v>
                </c:pt>
                <c:pt idx="55">
                  <c:v>1.7910447761193786</c:v>
                </c:pt>
                <c:pt idx="56">
                  <c:v>1.6417910447761099</c:v>
                </c:pt>
                <c:pt idx="57">
                  <c:v>1.4925373134328299</c:v>
                </c:pt>
                <c:pt idx="58">
                  <c:v>1.3432835820895399</c:v>
                </c:pt>
                <c:pt idx="59">
                  <c:v>1.1940298507462601</c:v>
                </c:pt>
                <c:pt idx="60">
                  <c:v>1.0447761194029799</c:v>
                </c:pt>
                <c:pt idx="61">
                  <c:v>0.89552238805969153</c:v>
                </c:pt>
                <c:pt idx="62">
                  <c:v>0.74626865671641562</c:v>
                </c:pt>
                <c:pt idx="63">
                  <c:v>0.59701492537313161</c:v>
                </c:pt>
                <c:pt idx="64">
                  <c:v>0.44776119402985193</c:v>
                </c:pt>
                <c:pt idx="65">
                  <c:v>0.29850746268656608</c:v>
                </c:pt>
                <c:pt idx="66">
                  <c:v>0.14925373134328301</c:v>
                </c:pt>
                <c:pt idx="67">
                  <c:v>0</c:v>
                </c:pt>
              </c:numCache>
            </c:numRef>
          </c:xVal>
          <c:yVal>
            <c:numRef>
              <c:f>[2]Лист1!$AO$2:$AO$69</c:f>
              <c:numCache>
                <c:formatCode>General</c:formatCode>
                <c:ptCount val="68"/>
                <c:pt idx="0">
                  <c:v>34.848484848484105</c:v>
                </c:pt>
                <c:pt idx="1">
                  <c:v>87.121212121213375</c:v>
                </c:pt>
                <c:pt idx="2">
                  <c:v>69.696969696971323</c:v>
                </c:pt>
                <c:pt idx="3">
                  <c:v>69.696969696971323</c:v>
                </c:pt>
                <c:pt idx="4">
                  <c:v>34.848484848484105</c:v>
                </c:pt>
                <c:pt idx="5">
                  <c:v>226.51515151515039</c:v>
                </c:pt>
                <c:pt idx="6">
                  <c:v>216.06060606060706</c:v>
                </c:pt>
                <c:pt idx="7">
                  <c:v>243.93939393939496</c:v>
                </c:pt>
                <c:pt idx="8">
                  <c:v>296.21212121212113</c:v>
                </c:pt>
                <c:pt idx="9">
                  <c:v>313.63636363636402</c:v>
                </c:pt>
                <c:pt idx="10">
                  <c:v>257.87878787878725</c:v>
                </c:pt>
                <c:pt idx="11">
                  <c:v>275.3030303030294</c:v>
                </c:pt>
                <c:pt idx="12">
                  <c:v>296.21212121212113</c:v>
                </c:pt>
                <c:pt idx="13">
                  <c:v>229.99999999999946</c:v>
                </c:pt>
                <c:pt idx="14">
                  <c:v>275.3030303030294</c:v>
                </c:pt>
                <c:pt idx="15">
                  <c:v>278.78787878787864</c:v>
                </c:pt>
                <c:pt idx="16">
                  <c:v>240.45454545454533</c:v>
                </c:pt>
                <c:pt idx="17">
                  <c:v>264.84848484848675</c:v>
                </c:pt>
                <c:pt idx="18">
                  <c:v>243.93939393939496</c:v>
                </c:pt>
                <c:pt idx="19">
                  <c:v>226.51515151515039</c:v>
                </c:pt>
                <c:pt idx="20">
                  <c:v>229.99999999999946</c:v>
                </c:pt>
                <c:pt idx="21">
                  <c:v>261.36363636363706</c:v>
                </c:pt>
                <c:pt idx="22">
                  <c:v>240.45454545454533</c:v>
                </c:pt>
                <c:pt idx="23">
                  <c:v>271.81818181818193</c:v>
                </c:pt>
                <c:pt idx="24">
                  <c:v>268.33333333333331</c:v>
                </c:pt>
                <c:pt idx="25">
                  <c:v>240.45454545454533</c:v>
                </c:pt>
                <c:pt idx="26">
                  <c:v>264.84848484848675</c:v>
                </c:pt>
                <c:pt idx="27">
                  <c:v>299.69696969697065</c:v>
                </c:pt>
                <c:pt idx="28">
                  <c:v>414.69696969696901</c:v>
                </c:pt>
                <c:pt idx="29">
                  <c:v>543.63636363636851</c:v>
                </c:pt>
                <c:pt idx="30">
                  <c:v>446.06060606060652</c:v>
                </c:pt>
                <c:pt idx="31">
                  <c:v>428.63636363636442</c:v>
                </c:pt>
                <c:pt idx="32">
                  <c:v>400.75757575756995</c:v>
                </c:pt>
                <c:pt idx="33">
                  <c:v>362.42424242424283</c:v>
                </c:pt>
                <c:pt idx="34">
                  <c:v>310.15151515151666</c:v>
                </c:pt>
                <c:pt idx="35">
                  <c:v>313.63636363636402</c:v>
                </c:pt>
                <c:pt idx="36">
                  <c:v>327.5757575757587</c:v>
                </c:pt>
                <c:pt idx="37">
                  <c:v>397.27272727272691</c:v>
                </c:pt>
                <c:pt idx="38">
                  <c:v>446.06060606060652</c:v>
                </c:pt>
                <c:pt idx="39">
                  <c:v>460.00000000000205</c:v>
                </c:pt>
                <c:pt idx="40">
                  <c:v>466.96969696969825</c:v>
                </c:pt>
                <c:pt idx="41">
                  <c:v>463.48484848484878</c:v>
                </c:pt>
                <c:pt idx="42">
                  <c:v>561.06060606060782</c:v>
                </c:pt>
                <c:pt idx="43">
                  <c:v>564.54545454545439</c:v>
                </c:pt>
                <c:pt idx="44">
                  <c:v>421.66666666666902</c:v>
                </c:pt>
                <c:pt idx="45">
                  <c:v>453.03030303030266</c:v>
                </c:pt>
                <c:pt idx="46">
                  <c:v>477.42424242424403</c:v>
                </c:pt>
                <c:pt idx="47">
                  <c:v>386.81818181817869</c:v>
                </c:pt>
                <c:pt idx="48">
                  <c:v>470.45454545454464</c:v>
                </c:pt>
                <c:pt idx="49">
                  <c:v>536.66666666666652</c:v>
                </c:pt>
                <c:pt idx="50">
                  <c:v>630.75757575757655</c:v>
                </c:pt>
                <c:pt idx="51">
                  <c:v>637.72727272727252</c:v>
                </c:pt>
                <c:pt idx="52">
                  <c:v>606.36363636363785</c:v>
                </c:pt>
                <c:pt idx="53">
                  <c:v>669.09090909090946</c:v>
                </c:pt>
                <c:pt idx="54">
                  <c:v>710.90909090909054</c:v>
                </c:pt>
                <c:pt idx="55">
                  <c:v>686.51515151515184</c:v>
                </c:pt>
                <c:pt idx="56">
                  <c:v>728.33333333333553</c:v>
                </c:pt>
                <c:pt idx="57">
                  <c:v>669.09090909090946</c:v>
                </c:pt>
                <c:pt idx="58">
                  <c:v>630.75757575757655</c:v>
                </c:pt>
                <c:pt idx="59">
                  <c:v>188.18181818181921</c:v>
                </c:pt>
                <c:pt idx="60">
                  <c:v>69.696969696971323</c:v>
                </c:pt>
                <c:pt idx="61">
                  <c:v>34.848484848484105</c:v>
                </c:pt>
                <c:pt idx="62">
                  <c:v>38.333333333333762</c:v>
                </c:pt>
                <c:pt idx="63">
                  <c:v>31.363636363637529</c:v>
                </c:pt>
                <c:pt idx="64">
                  <c:v>34.848484848484105</c:v>
                </c:pt>
                <c:pt idx="65">
                  <c:v>27.87878787878752</c:v>
                </c:pt>
                <c:pt idx="66">
                  <c:v>27.87878787878752</c:v>
                </c:pt>
                <c:pt idx="67">
                  <c:v>31.363636363637529</c:v>
                </c:pt>
              </c:numCache>
            </c:numRef>
          </c:yVal>
        </c:ser>
        <c:ser>
          <c:idx val="6"/>
          <c:order val="6"/>
          <c:tx>
            <c:v>Эксп.7</c:v>
          </c:tx>
          <c:spPr>
            <a:ln>
              <a:solidFill>
                <a:srgbClr val="F79646">
                  <a:lumMod val="50000"/>
                </a:srgbClr>
              </a:solidFill>
            </a:ln>
          </c:spPr>
          <c:marker>
            <c:symbol val="none"/>
          </c:marker>
          <c:xVal>
            <c:numRef>
              <c:f>[2]Лист1!$AS$2:$AS$68</c:f>
              <c:numCache>
                <c:formatCode>General</c:formatCode>
                <c:ptCount val="67"/>
                <c:pt idx="0">
                  <c:v>10.000000000000002</c:v>
                </c:pt>
                <c:pt idx="1">
                  <c:v>9.8484848484848246</c:v>
                </c:pt>
                <c:pt idx="2">
                  <c:v>9.6969696969696706</c:v>
                </c:pt>
                <c:pt idx="3">
                  <c:v>9.5454545454545094</c:v>
                </c:pt>
                <c:pt idx="4">
                  <c:v>9.3939393939393767</c:v>
                </c:pt>
                <c:pt idx="5">
                  <c:v>9.2424242424242227</c:v>
                </c:pt>
                <c:pt idx="6">
                  <c:v>9.0909090909090597</c:v>
                </c:pt>
                <c:pt idx="7">
                  <c:v>8.9393939393939092</c:v>
                </c:pt>
                <c:pt idx="8">
                  <c:v>8.7878787878785136</c:v>
                </c:pt>
                <c:pt idx="9">
                  <c:v>8.63636363636361</c:v>
                </c:pt>
                <c:pt idx="10">
                  <c:v>8.4848484848484507</c:v>
                </c:pt>
                <c:pt idx="11">
                  <c:v>8.3333333333333002</c:v>
                </c:pt>
                <c:pt idx="12">
                  <c:v>8.1818181818179312</c:v>
                </c:pt>
                <c:pt idx="13">
                  <c:v>8.0303030303029992</c:v>
                </c:pt>
                <c:pt idx="14">
                  <c:v>7.8787878787878345</c:v>
                </c:pt>
                <c:pt idx="15">
                  <c:v>7.7272727272727</c:v>
                </c:pt>
                <c:pt idx="16">
                  <c:v>7.5757575757575495</c:v>
                </c:pt>
                <c:pt idx="17">
                  <c:v>7.4242424242424034</c:v>
                </c:pt>
                <c:pt idx="18">
                  <c:v>7.2727272727272485</c:v>
                </c:pt>
                <c:pt idx="19">
                  <c:v>7.1212121212120998</c:v>
                </c:pt>
                <c:pt idx="20">
                  <c:v>6.9696969696969395</c:v>
                </c:pt>
                <c:pt idx="21">
                  <c:v>6.8181818181816887</c:v>
                </c:pt>
                <c:pt idx="22">
                  <c:v>6.6666666666666385</c:v>
                </c:pt>
                <c:pt idx="23">
                  <c:v>6.5151515151514845</c:v>
                </c:pt>
                <c:pt idx="24">
                  <c:v>6.3636363636363376</c:v>
                </c:pt>
                <c:pt idx="25">
                  <c:v>6.2121212121211897</c:v>
                </c:pt>
                <c:pt idx="26">
                  <c:v>6.0606060606060375</c:v>
                </c:pt>
                <c:pt idx="27">
                  <c:v>5.9090909090908914</c:v>
                </c:pt>
                <c:pt idx="28">
                  <c:v>5.7575757575756645</c:v>
                </c:pt>
                <c:pt idx="29">
                  <c:v>5.6060606060605895</c:v>
                </c:pt>
                <c:pt idx="30">
                  <c:v>5.4545454545454275</c:v>
                </c:pt>
                <c:pt idx="31">
                  <c:v>5.3030303030302797</c:v>
                </c:pt>
                <c:pt idx="32">
                  <c:v>5.1515151515151265</c:v>
                </c:pt>
                <c:pt idx="33">
                  <c:v>4.9999999999999813</c:v>
                </c:pt>
                <c:pt idx="34">
                  <c:v>4.8484848484848255</c:v>
                </c:pt>
                <c:pt idx="35">
                  <c:v>4.6969696969696804</c:v>
                </c:pt>
                <c:pt idx="36">
                  <c:v>4.5454545454545299</c:v>
                </c:pt>
                <c:pt idx="37">
                  <c:v>4.3939393939393803</c:v>
                </c:pt>
                <c:pt idx="38">
                  <c:v>4.2424242424242298</c:v>
                </c:pt>
                <c:pt idx="39">
                  <c:v>4.0909090909090802</c:v>
                </c:pt>
                <c:pt idx="40">
                  <c:v>3.9393939393939177</c:v>
                </c:pt>
                <c:pt idx="41">
                  <c:v>3.7878787878787699</c:v>
                </c:pt>
                <c:pt idx="42">
                  <c:v>3.6363636363636167</c:v>
                </c:pt>
                <c:pt idx="43">
                  <c:v>3.4848484848484174</c:v>
                </c:pt>
                <c:pt idx="44">
                  <c:v>3.3333333333333197</c:v>
                </c:pt>
                <c:pt idx="45">
                  <c:v>3.1818181818181577</c:v>
                </c:pt>
                <c:pt idx="46">
                  <c:v>3.0303030303030187</c:v>
                </c:pt>
                <c:pt idx="47">
                  <c:v>2.8787878787878802</c:v>
                </c:pt>
                <c:pt idx="48">
                  <c:v>2.7272727272727564</c:v>
                </c:pt>
                <c:pt idx="49">
                  <c:v>2.5757575757575699</c:v>
                </c:pt>
                <c:pt idx="50">
                  <c:v>2.4242424242423977</c:v>
                </c:pt>
                <c:pt idx="51">
                  <c:v>2.2727272727273058</c:v>
                </c:pt>
                <c:pt idx="52">
                  <c:v>2.12121212121211</c:v>
                </c:pt>
                <c:pt idx="53">
                  <c:v>1.9696969696969713</c:v>
                </c:pt>
                <c:pt idx="54">
                  <c:v>1.8181818181818101</c:v>
                </c:pt>
                <c:pt idx="55">
                  <c:v>1.6666666666666601</c:v>
                </c:pt>
                <c:pt idx="56">
                  <c:v>1.51515151515151</c:v>
                </c:pt>
                <c:pt idx="57">
                  <c:v>1.36363636363636</c:v>
                </c:pt>
                <c:pt idx="58">
                  <c:v>1.2121212121211871</c:v>
                </c:pt>
                <c:pt idx="59">
                  <c:v>1.0606060606060601</c:v>
                </c:pt>
                <c:pt idx="60">
                  <c:v>0.90909090909090551</c:v>
                </c:pt>
                <c:pt idx="61">
                  <c:v>0.75757575757576423</c:v>
                </c:pt>
                <c:pt idx="62">
                  <c:v>0.60606060606060463</c:v>
                </c:pt>
                <c:pt idx="63">
                  <c:v>0.45454545454545275</c:v>
                </c:pt>
                <c:pt idx="64">
                  <c:v>0.30303030303030198</c:v>
                </c:pt>
                <c:pt idx="65">
                  <c:v>0.15151515151515438</c:v>
                </c:pt>
                <c:pt idx="66">
                  <c:v>0</c:v>
                </c:pt>
              </c:numCache>
            </c:numRef>
          </c:xVal>
          <c:yVal>
            <c:numRef>
              <c:f>[2]Лист1!$AV$2:$AV$68</c:f>
              <c:numCache>
                <c:formatCode>General</c:formatCode>
                <c:ptCount val="67"/>
                <c:pt idx="0">
                  <c:v>9.2000000000003492</c:v>
                </c:pt>
                <c:pt idx="1">
                  <c:v>33.733333333334372</c:v>
                </c:pt>
                <c:pt idx="2">
                  <c:v>24.533333333332912</c:v>
                </c:pt>
                <c:pt idx="3">
                  <c:v>26.066666666667189</c:v>
                </c:pt>
                <c:pt idx="4">
                  <c:v>105.8</c:v>
                </c:pt>
                <c:pt idx="5">
                  <c:v>323.53333333333381</c:v>
                </c:pt>
                <c:pt idx="6">
                  <c:v>280.59999999999923</c:v>
                </c:pt>
                <c:pt idx="7">
                  <c:v>303.6000000000007</c:v>
                </c:pt>
                <c:pt idx="8">
                  <c:v>358.79999999999899</c:v>
                </c:pt>
                <c:pt idx="9">
                  <c:v>335.80000000000047</c:v>
                </c:pt>
                <c:pt idx="10">
                  <c:v>329.66666666666708</c:v>
                </c:pt>
                <c:pt idx="11">
                  <c:v>203.93333333333447</c:v>
                </c:pt>
                <c:pt idx="12">
                  <c:v>348.06666666666717</c:v>
                </c:pt>
                <c:pt idx="13">
                  <c:v>360.33333333333388</c:v>
                </c:pt>
                <c:pt idx="14">
                  <c:v>240.73333333333341</c:v>
                </c:pt>
                <c:pt idx="15">
                  <c:v>295.93333333333413</c:v>
                </c:pt>
                <c:pt idx="16">
                  <c:v>294.40000000000026</c:v>
                </c:pt>
                <c:pt idx="17">
                  <c:v>280.59999999999923</c:v>
                </c:pt>
                <c:pt idx="18">
                  <c:v>295.93333333333413</c:v>
                </c:pt>
                <c:pt idx="19">
                  <c:v>288.26666666666762</c:v>
                </c:pt>
                <c:pt idx="20">
                  <c:v>309.73333333333335</c:v>
                </c:pt>
                <c:pt idx="21">
                  <c:v>285.19999999999993</c:v>
                </c:pt>
                <c:pt idx="22">
                  <c:v>371.06666666666672</c:v>
                </c:pt>
                <c:pt idx="23">
                  <c:v>398.66666666666708</c:v>
                </c:pt>
                <c:pt idx="24">
                  <c:v>383.33333333333337</c:v>
                </c:pt>
                <c:pt idx="25">
                  <c:v>276.00000000000097</c:v>
                </c:pt>
                <c:pt idx="26">
                  <c:v>400.20000000000022</c:v>
                </c:pt>
                <c:pt idx="27">
                  <c:v>472.26666666666642</c:v>
                </c:pt>
                <c:pt idx="28">
                  <c:v>582.66666666666652</c:v>
                </c:pt>
                <c:pt idx="29">
                  <c:v>513.66666666666663</c:v>
                </c:pt>
                <c:pt idx="30">
                  <c:v>441.60000000000048</c:v>
                </c:pt>
                <c:pt idx="31">
                  <c:v>484.5333333333333</c:v>
                </c:pt>
                <c:pt idx="32">
                  <c:v>487.60000000000076</c:v>
                </c:pt>
                <c:pt idx="33">
                  <c:v>430.86666666666758</c:v>
                </c:pt>
                <c:pt idx="34">
                  <c:v>364.93333333333396</c:v>
                </c:pt>
                <c:pt idx="35">
                  <c:v>455.400000000001</c:v>
                </c:pt>
                <c:pt idx="36">
                  <c:v>518.26666666666802</c:v>
                </c:pt>
                <c:pt idx="37">
                  <c:v>277.53333333333342</c:v>
                </c:pt>
                <c:pt idx="38">
                  <c:v>587.26666666666802</c:v>
                </c:pt>
                <c:pt idx="39">
                  <c:v>447.73333333333306</c:v>
                </c:pt>
                <c:pt idx="40">
                  <c:v>364.93333333333396</c:v>
                </c:pt>
                <c:pt idx="41">
                  <c:v>337.33333333333297</c:v>
                </c:pt>
                <c:pt idx="42">
                  <c:v>435.46666666666636</c:v>
                </c:pt>
                <c:pt idx="43">
                  <c:v>528.99999999999966</c:v>
                </c:pt>
                <c:pt idx="44">
                  <c:v>585.73333333334665</c:v>
                </c:pt>
                <c:pt idx="45">
                  <c:v>447.73333333333306</c:v>
                </c:pt>
                <c:pt idx="46">
                  <c:v>513.66666666666663</c:v>
                </c:pt>
                <c:pt idx="47">
                  <c:v>476.86666666666702</c:v>
                </c:pt>
                <c:pt idx="48">
                  <c:v>588.80000000000041</c:v>
                </c:pt>
                <c:pt idx="49">
                  <c:v>584.2000000000005</c:v>
                </c:pt>
                <c:pt idx="50">
                  <c:v>683.86666666666758</c:v>
                </c:pt>
                <c:pt idx="51">
                  <c:v>530.53333333333353</c:v>
                </c:pt>
                <c:pt idx="52">
                  <c:v>624.06666666666683</c:v>
                </c:pt>
                <c:pt idx="53">
                  <c:v>499.86666666666747</c:v>
                </c:pt>
                <c:pt idx="54">
                  <c:v>510.60000000000031</c:v>
                </c:pt>
                <c:pt idx="55">
                  <c:v>519.80000000000041</c:v>
                </c:pt>
                <c:pt idx="56">
                  <c:v>553.53333333333353</c:v>
                </c:pt>
                <c:pt idx="57">
                  <c:v>337.33333333333297</c:v>
                </c:pt>
                <c:pt idx="58">
                  <c:v>165.60000000000085</c:v>
                </c:pt>
                <c:pt idx="59">
                  <c:v>26.066666666667189</c:v>
                </c:pt>
                <c:pt idx="60">
                  <c:v>23.000000000000874</c:v>
                </c:pt>
                <c:pt idx="61">
                  <c:v>21.466666666666889</c:v>
                </c:pt>
                <c:pt idx="62">
                  <c:v>21.466666666666889</c:v>
                </c:pt>
                <c:pt idx="63">
                  <c:v>13.800000000000523</c:v>
                </c:pt>
                <c:pt idx="64">
                  <c:v>15.333333333333007</c:v>
                </c:pt>
                <c:pt idx="65">
                  <c:v>15.333333333333007</c:v>
                </c:pt>
                <c:pt idx="66">
                  <c:v>15.333333333333007</c:v>
                </c:pt>
              </c:numCache>
            </c:numRef>
          </c:yVal>
        </c:ser>
        <c:axId val="53876608"/>
        <c:axId val="53878144"/>
      </c:scatterChart>
      <c:valAx>
        <c:axId val="53876608"/>
        <c:scaling>
          <c:orientation val="minMax"/>
          <c:max val="10"/>
          <c:min val="0"/>
        </c:scaling>
        <c:axPos val="b"/>
        <c:numFmt formatCode="General" sourceLinked="1"/>
        <c:tickLblPos val="nextTo"/>
        <c:crossAx val="53878144"/>
        <c:crosses val="autoZero"/>
        <c:crossBetween val="midCat"/>
      </c:valAx>
      <c:valAx>
        <c:axId val="53878144"/>
        <c:scaling>
          <c:orientation val="minMax"/>
        </c:scaling>
        <c:axPos val="l"/>
        <c:majorGridlines/>
        <c:numFmt formatCode="General" sourceLinked="1"/>
        <c:tickLblPos val="nextTo"/>
        <c:crossAx val="53876608"/>
        <c:crosses val="autoZero"/>
        <c:crossBetween val="midCat"/>
      </c:valAx>
    </c:plotArea>
    <c:plotVisOnly val="1"/>
    <c:dispBlanksAs val="gap"/>
  </c:chart>
  <c:spPr>
    <a:ln w="3175">
      <a:solidFill>
        <a:schemeClr val="accent1"/>
      </a:solidFill>
    </a:ln>
  </c:sp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6C2C7F-D5FB-4B45-A17F-2B20E8E21A7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038B90-E673-4522-B92C-80720DBAAD4E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ГТИ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1DB342-8541-406B-8EFE-EECE3E2D21C8}" type="parTrans" cxnId="{9837E5DC-ACAD-488F-9CB2-ED635B36B9C7}">
      <dgm:prSet/>
      <dgm:spPr/>
      <dgm:t>
        <a:bodyPr/>
        <a:lstStyle/>
        <a:p>
          <a:endParaRPr lang="ru-RU"/>
        </a:p>
      </dgm:t>
    </dgm:pt>
    <dgm:pt modelId="{BFCF1D8B-875C-47C9-921C-38020DF09D2B}" type="sibTrans" cxnId="{9837E5DC-ACAD-488F-9CB2-ED635B36B9C7}">
      <dgm:prSet/>
      <dgm:spPr/>
      <dgm:t>
        <a:bodyPr/>
        <a:lstStyle/>
        <a:p>
          <a:endParaRPr lang="ru-RU"/>
        </a:p>
      </dgm:t>
    </dgm:pt>
    <dgm:pt modelId="{06577BD2-5B36-4839-881E-F94B9F891E22}">
      <dgm:prSet phldrT="[Текст]"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ГИС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A4C31-65D0-41F9-B976-9172D7ABC2BD}" type="parTrans" cxnId="{4E8050D9-3F8A-44C3-90B5-A1069E7E94EE}">
      <dgm:prSet/>
      <dgm:spPr/>
      <dgm:t>
        <a:bodyPr/>
        <a:lstStyle/>
        <a:p>
          <a:endParaRPr lang="ru-RU"/>
        </a:p>
      </dgm:t>
    </dgm:pt>
    <dgm:pt modelId="{CD777D1C-158B-485F-9590-E32C42EA551E}" type="sibTrans" cxnId="{4E8050D9-3F8A-44C3-90B5-A1069E7E94EE}">
      <dgm:prSet/>
      <dgm:spPr/>
      <dgm:t>
        <a:bodyPr/>
        <a:lstStyle/>
        <a:p>
          <a:endParaRPr lang="ru-RU"/>
        </a:p>
      </dgm:t>
    </dgm:pt>
    <dgm:pt modelId="{0BD15A0C-AFC5-4766-B029-912998F8BF9E}">
      <dgm:prSet phldrT="[Текст]" custT="1"/>
      <dgm:spPr/>
      <dgm:t>
        <a:bodyPr/>
        <a:lstStyle/>
        <a:p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LWD/</a:t>
          </a:r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MWD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C75ADE-5580-4F42-B4C5-C9054A311D82}" type="parTrans" cxnId="{899EB65E-0DE1-441C-864B-577E35563680}">
      <dgm:prSet/>
      <dgm:spPr/>
      <dgm:t>
        <a:bodyPr/>
        <a:lstStyle/>
        <a:p>
          <a:endParaRPr lang="ru-RU"/>
        </a:p>
      </dgm:t>
    </dgm:pt>
    <dgm:pt modelId="{1EC63AB8-D513-4D37-8B3E-276E523C075B}" type="sibTrans" cxnId="{899EB65E-0DE1-441C-864B-577E35563680}">
      <dgm:prSet/>
      <dgm:spPr/>
      <dgm:t>
        <a:bodyPr/>
        <a:lstStyle/>
        <a:p>
          <a:endParaRPr lang="ru-RU"/>
        </a:p>
      </dgm:t>
    </dgm:pt>
    <dgm:pt modelId="{01CC84AE-0AB7-499B-B77D-3020F089F5F0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СКЦ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49A6C4-E55B-416C-8F8F-4D48C393CB7C}" type="parTrans" cxnId="{F80074F4-DD00-4537-AB09-ADA119603DA8}">
      <dgm:prSet/>
      <dgm:spPr/>
      <dgm:t>
        <a:bodyPr/>
        <a:lstStyle/>
        <a:p>
          <a:endParaRPr lang="ru-RU"/>
        </a:p>
      </dgm:t>
    </dgm:pt>
    <dgm:pt modelId="{AA00D02A-DCE2-4335-BBFB-C71F2F5A9A07}" type="sibTrans" cxnId="{F80074F4-DD00-4537-AB09-ADA119603DA8}">
      <dgm:prSet/>
      <dgm:spPr/>
      <dgm:t>
        <a:bodyPr/>
        <a:lstStyle/>
        <a:p>
          <a:endParaRPr lang="ru-RU"/>
        </a:p>
      </dgm:t>
    </dgm:pt>
    <dgm:pt modelId="{02BDB288-7418-4D9F-B67E-86C2A46940CC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Контроль качества бур. раствора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DD6836-BA2F-4C90-A3AC-495B774CADA6}" type="parTrans" cxnId="{DC932823-8C1E-4E18-9823-A3287705A6DC}">
      <dgm:prSet/>
      <dgm:spPr/>
      <dgm:t>
        <a:bodyPr/>
        <a:lstStyle/>
        <a:p>
          <a:endParaRPr lang="ru-RU"/>
        </a:p>
      </dgm:t>
    </dgm:pt>
    <dgm:pt modelId="{2C82E194-2DDA-4763-8A50-89FD88113623}" type="sibTrans" cxnId="{DC932823-8C1E-4E18-9823-A3287705A6DC}">
      <dgm:prSet/>
      <dgm:spPr/>
      <dgm:t>
        <a:bodyPr/>
        <a:lstStyle/>
        <a:p>
          <a:endParaRPr lang="ru-RU"/>
        </a:p>
      </dgm:t>
    </dgm:pt>
    <dgm:pt modelId="{EFE1307E-7B76-4DB3-991C-E09B0FCA3D29}">
      <dgm:prSet custT="1"/>
      <dgm:spPr/>
      <dgm:t>
        <a:bodyPr/>
        <a:lstStyle/>
        <a:p>
          <a:r>
            <a:rPr lang="ru-RU" sz="7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Супервайзинг</a:t>
          </a:r>
          <a:endParaRPr lang="ru-RU" sz="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D649A2-2187-4426-A6A7-56A4DD17CA6F}" type="parTrans" cxnId="{63061F03-F2DE-4661-8B7D-3FC5AF0AA4A5}">
      <dgm:prSet/>
      <dgm:spPr/>
      <dgm:t>
        <a:bodyPr/>
        <a:lstStyle/>
        <a:p>
          <a:endParaRPr lang="ru-RU"/>
        </a:p>
      </dgm:t>
    </dgm:pt>
    <dgm:pt modelId="{63573520-613A-4828-B1AB-41266BFB857B}" type="sibTrans" cxnId="{63061F03-F2DE-4661-8B7D-3FC5AF0AA4A5}">
      <dgm:prSet/>
      <dgm:spPr/>
      <dgm:t>
        <a:bodyPr/>
        <a:lstStyle/>
        <a:p>
          <a:endParaRPr lang="ru-RU"/>
        </a:p>
      </dgm:t>
    </dgm:pt>
    <dgm:pt modelId="{85A81945-E6B9-477D-87E4-9238F90C61DE}" type="pres">
      <dgm:prSet presAssocID="{186C2C7F-D5FB-4B45-A17F-2B20E8E21A7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EF991-72FA-4758-AE5E-318BD3B98BC8}" type="pres">
      <dgm:prSet presAssocID="{186C2C7F-D5FB-4B45-A17F-2B20E8E21A7F}" presName="cycle" presStyleCnt="0"/>
      <dgm:spPr/>
    </dgm:pt>
    <dgm:pt modelId="{B320FCCB-5B12-4E43-8C95-CAC79F264B91}" type="pres">
      <dgm:prSet presAssocID="{186C2C7F-D5FB-4B45-A17F-2B20E8E21A7F}" presName="centerShape" presStyleCnt="0"/>
      <dgm:spPr/>
    </dgm:pt>
    <dgm:pt modelId="{5AB53C51-9231-4FE7-8EEB-F6CD93AA4C94}" type="pres">
      <dgm:prSet presAssocID="{186C2C7F-D5FB-4B45-A17F-2B20E8E21A7F}" presName="connSite" presStyleLbl="node1" presStyleIdx="0" presStyleCnt="7"/>
      <dgm:spPr/>
    </dgm:pt>
    <dgm:pt modelId="{60641018-6D0F-4D5E-98AA-AC75C1841AB0}" type="pres">
      <dgm:prSet presAssocID="{186C2C7F-D5FB-4B45-A17F-2B20E8E21A7F}" presName="visible" presStyleLbl="node1" presStyleIdx="0" presStyleCnt="7" custScaleX="182017" custScaleY="171552" custLinFactY="-41085" custLinFactNeighborX="-33324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92AE94E-6D31-4252-84FC-4C146894B6D6}" type="pres">
      <dgm:prSet presAssocID="{CA1DB342-8541-406B-8EFE-EECE3E2D21C8}" presName="Name25" presStyleLbl="parChTrans1D1" presStyleIdx="0" presStyleCnt="6"/>
      <dgm:spPr/>
      <dgm:t>
        <a:bodyPr/>
        <a:lstStyle/>
        <a:p>
          <a:endParaRPr lang="ru-RU"/>
        </a:p>
      </dgm:t>
    </dgm:pt>
    <dgm:pt modelId="{3D51E0BB-556E-4620-B782-BAAF569A14FE}" type="pres">
      <dgm:prSet presAssocID="{24038B90-E673-4522-B92C-80720DBAAD4E}" presName="node" presStyleCnt="0"/>
      <dgm:spPr/>
    </dgm:pt>
    <dgm:pt modelId="{23E0BCE6-D650-46D9-BF4F-A42F46B1E644}" type="pres">
      <dgm:prSet presAssocID="{24038B90-E673-4522-B92C-80720DBAAD4E}" presName="parentNode" presStyleLbl="node1" presStyleIdx="1" presStyleCnt="7" custScaleX="144396" custScaleY="143005" custLinFactX="-100000" custLinFactY="108984" custLinFactNeighborX="-126685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A0134-3F97-44A5-A37E-88ADF5A4F5B5}" type="pres">
      <dgm:prSet presAssocID="{24038B90-E673-4522-B92C-80720DBAAD4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87573-C6A8-4BBE-9BE6-514CEBBC8B81}" type="pres">
      <dgm:prSet presAssocID="{CDBA4C31-65D0-41F9-B976-9172D7ABC2BD}" presName="Name25" presStyleLbl="parChTrans1D1" presStyleIdx="1" presStyleCnt="6"/>
      <dgm:spPr/>
      <dgm:t>
        <a:bodyPr/>
        <a:lstStyle/>
        <a:p>
          <a:endParaRPr lang="ru-RU"/>
        </a:p>
      </dgm:t>
    </dgm:pt>
    <dgm:pt modelId="{7376F3DC-EDF4-4EB0-B335-261DB83E38FF}" type="pres">
      <dgm:prSet presAssocID="{06577BD2-5B36-4839-881E-F94B9F891E22}" presName="node" presStyleCnt="0"/>
      <dgm:spPr/>
    </dgm:pt>
    <dgm:pt modelId="{42A41494-C651-44DB-8172-0FE77214E531}" type="pres">
      <dgm:prSet presAssocID="{06577BD2-5B36-4839-881E-F94B9F891E22}" presName="parentNode" presStyleLbl="node1" presStyleIdx="2" presStyleCnt="7" custScaleX="144396" custScaleY="1430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9DD4E-89D1-41A0-BB48-A2B4DCCF4816}" type="pres">
      <dgm:prSet presAssocID="{06577BD2-5B36-4839-881E-F94B9F891E2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0675A-AFED-46F3-99BF-5874E215375E}" type="pres">
      <dgm:prSet presAssocID="{25C75ADE-5580-4F42-B4C5-C9054A311D82}" presName="Name25" presStyleLbl="parChTrans1D1" presStyleIdx="2" presStyleCnt="6"/>
      <dgm:spPr/>
      <dgm:t>
        <a:bodyPr/>
        <a:lstStyle/>
        <a:p>
          <a:endParaRPr lang="ru-RU"/>
        </a:p>
      </dgm:t>
    </dgm:pt>
    <dgm:pt modelId="{27147BB5-A4EA-4B5B-86AE-A7450884B9B5}" type="pres">
      <dgm:prSet presAssocID="{0BD15A0C-AFC5-4766-B029-912998F8BF9E}" presName="node" presStyleCnt="0"/>
      <dgm:spPr/>
    </dgm:pt>
    <dgm:pt modelId="{F380E056-16C9-4F9A-917B-62D0797CB830}" type="pres">
      <dgm:prSet presAssocID="{0BD15A0C-AFC5-4766-B029-912998F8BF9E}" presName="parentNode" presStyleLbl="node1" presStyleIdx="3" presStyleCnt="7" custScaleX="144396" custScaleY="1430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357E2-DA7B-404A-90BE-DA7FDCBC8820}" type="pres">
      <dgm:prSet presAssocID="{0BD15A0C-AFC5-4766-B029-912998F8BF9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55604-DC8C-4AE9-805F-5F3EE60FD4EE}" type="pres">
      <dgm:prSet presAssocID="{B749A6C4-E55B-416C-8F8F-4D48C393CB7C}" presName="Name25" presStyleLbl="parChTrans1D1" presStyleIdx="3" presStyleCnt="6"/>
      <dgm:spPr/>
      <dgm:t>
        <a:bodyPr/>
        <a:lstStyle/>
        <a:p>
          <a:endParaRPr lang="ru-RU"/>
        </a:p>
      </dgm:t>
    </dgm:pt>
    <dgm:pt modelId="{83965981-5268-4925-BD80-56900177C7F1}" type="pres">
      <dgm:prSet presAssocID="{01CC84AE-0AB7-499B-B77D-3020F089F5F0}" presName="node" presStyleCnt="0"/>
      <dgm:spPr/>
    </dgm:pt>
    <dgm:pt modelId="{AFEBF570-E7DC-4B34-A4C6-996A79F4BC4B}" type="pres">
      <dgm:prSet presAssocID="{01CC84AE-0AB7-499B-B77D-3020F089F5F0}" presName="parentNode" presStyleLbl="node1" presStyleIdx="4" presStyleCnt="7" custScaleX="144396" custScaleY="1430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0991E-48E8-4622-9FBE-7334D0B114EA}" type="pres">
      <dgm:prSet presAssocID="{01CC84AE-0AB7-499B-B77D-3020F089F5F0}" presName="childNode" presStyleLbl="revTx" presStyleIdx="0" presStyleCnt="0">
        <dgm:presLayoutVars>
          <dgm:bulletEnabled val="1"/>
        </dgm:presLayoutVars>
      </dgm:prSet>
      <dgm:spPr/>
    </dgm:pt>
    <dgm:pt modelId="{C3F8E918-116D-46A5-AB52-8747B5B4B3B3}" type="pres">
      <dgm:prSet presAssocID="{13DD6836-BA2F-4C90-A3AC-495B774CADA6}" presName="Name25" presStyleLbl="parChTrans1D1" presStyleIdx="4" presStyleCnt="6"/>
      <dgm:spPr/>
      <dgm:t>
        <a:bodyPr/>
        <a:lstStyle/>
        <a:p>
          <a:endParaRPr lang="ru-RU"/>
        </a:p>
      </dgm:t>
    </dgm:pt>
    <dgm:pt modelId="{EE189FE1-7AD8-4C49-B97E-6E5E63AE401D}" type="pres">
      <dgm:prSet presAssocID="{02BDB288-7418-4D9F-B67E-86C2A46940CC}" presName="node" presStyleCnt="0"/>
      <dgm:spPr/>
    </dgm:pt>
    <dgm:pt modelId="{ED7B5173-DA14-48E3-AFCE-6EBB668AEC9F}" type="pres">
      <dgm:prSet presAssocID="{02BDB288-7418-4D9F-B67E-86C2A46940CC}" presName="parentNode" presStyleLbl="node1" presStyleIdx="5" presStyleCnt="7" custScaleX="144396" custScaleY="1430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EDDFA-C442-4828-8ADD-FC1E097CAD67}" type="pres">
      <dgm:prSet presAssocID="{02BDB288-7418-4D9F-B67E-86C2A46940CC}" presName="childNode" presStyleLbl="revTx" presStyleIdx="0" presStyleCnt="0">
        <dgm:presLayoutVars>
          <dgm:bulletEnabled val="1"/>
        </dgm:presLayoutVars>
      </dgm:prSet>
      <dgm:spPr/>
    </dgm:pt>
    <dgm:pt modelId="{3A07BF5A-47D4-45E8-9157-D4E65757BB89}" type="pres">
      <dgm:prSet presAssocID="{74D649A2-2187-4426-A6A7-56A4DD17CA6F}" presName="Name25" presStyleLbl="parChTrans1D1" presStyleIdx="5" presStyleCnt="6"/>
      <dgm:spPr/>
      <dgm:t>
        <a:bodyPr/>
        <a:lstStyle/>
        <a:p>
          <a:endParaRPr lang="ru-RU"/>
        </a:p>
      </dgm:t>
    </dgm:pt>
    <dgm:pt modelId="{03F8E625-CAB1-465E-A55A-99F20840E084}" type="pres">
      <dgm:prSet presAssocID="{EFE1307E-7B76-4DB3-991C-E09B0FCA3D29}" presName="node" presStyleCnt="0"/>
      <dgm:spPr/>
    </dgm:pt>
    <dgm:pt modelId="{36A2B88F-724A-4F2A-9B19-6D0F348C2C7F}" type="pres">
      <dgm:prSet presAssocID="{EFE1307E-7B76-4DB3-991C-E09B0FCA3D29}" presName="parentNode" presStyleLbl="node1" presStyleIdx="6" presStyleCnt="7" custScaleX="144396" custScaleY="1430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337A5-8B17-4400-9EB2-2E67C6D23E67}" type="pres">
      <dgm:prSet presAssocID="{EFE1307E-7B76-4DB3-991C-E09B0FCA3D2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274260E-15C4-4088-8C6D-236B52ED6A79}" type="presOf" srcId="{06577BD2-5B36-4839-881E-F94B9F891E22}" destId="{42A41494-C651-44DB-8172-0FE77214E531}" srcOrd="0" destOrd="0" presId="urn:microsoft.com/office/officeart/2005/8/layout/radial2"/>
    <dgm:cxn modelId="{DC932823-8C1E-4E18-9823-A3287705A6DC}" srcId="{186C2C7F-D5FB-4B45-A17F-2B20E8E21A7F}" destId="{02BDB288-7418-4D9F-B67E-86C2A46940CC}" srcOrd="4" destOrd="0" parTransId="{13DD6836-BA2F-4C90-A3AC-495B774CADA6}" sibTransId="{2C82E194-2DDA-4763-8A50-89FD88113623}"/>
    <dgm:cxn modelId="{B4B7979C-39EA-449F-B25B-54BB446CE360}" type="presOf" srcId="{CDBA4C31-65D0-41F9-B976-9172D7ABC2BD}" destId="{2FE87573-C6A8-4BBE-9BE6-514CEBBC8B81}" srcOrd="0" destOrd="0" presId="urn:microsoft.com/office/officeart/2005/8/layout/radial2"/>
    <dgm:cxn modelId="{C5C9660C-2A26-448F-9F48-DA511244E064}" type="presOf" srcId="{0BD15A0C-AFC5-4766-B029-912998F8BF9E}" destId="{F380E056-16C9-4F9A-917B-62D0797CB830}" srcOrd="0" destOrd="0" presId="urn:microsoft.com/office/officeart/2005/8/layout/radial2"/>
    <dgm:cxn modelId="{9C46B2AD-AB04-447C-8983-BFADC1AA7E1C}" type="presOf" srcId="{02BDB288-7418-4D9F-B67E-86C2A46940CC}" destId="{ED7B5173-DA14-48E3-AFCE-6EBB668AEC9F}" srcOrd="0" destOrd="0" presId="urn:microsoft.com/office/officeart/2005/8/layout/radial2"/>
    <dgm:cxn modelId="{9837E5DC-ACAD-488F-9CB2-ED635B36B9C7}" srcId="{186C2C7F-D5FB-4B45-A17F-2B20E8E21A7F}" destId="{24038B90-E673-4522-B92C-80720DBAAD4E}" srcOrd="0" destOrd="0" parTransId="{CA1DB342-8541-406B-8EFE-EECE3E2D21C8}" sibTransId="{BFCF1D8B-875C-47C9-921C-38020DF09D2B}"/>
    <dgm:cxn modelId="{E0052AD0-0A59-4CA7-9F23-40EF5B20D80A}" type="presOf" srcId="{13DD6836-BA2F-4C90-A3AC-495B774CADA6}" destId="{C3F8E918-116D-46A5-AB52-8747B5B4B3B3}" srcOrd="0" destOrd="0" presId="urn:microsoft.com/office/officeart/2005/8/layout/radial2"/>
    <dgm:cxn modelId="{746EC7D0-4625-4177-AD5E-50D2ACF0A007}" type="presOf" srcId="{74D649A2-2187-4426-A6A7-56A4DD17CA6F}" destId="{3A07BF5A-47D4-45E8-9157-D4E65757BB89}" srcOrd="0" destOrd="0" presId="urn:microsoft.com/office/officeart/2005/8/layout/radial2"/>
    <dgm:cxn modelId="{F80074F4-DD00-4537-AB09-ADA119603DA8}" srcId="{186C2C7F-D5FB-4B45-A17F-2B20E8E21A7F}" destId="{01CC84AE-0AB7-499B-B77D-3020F089F5F0}" srcOrd="3" destOrd="0" parTransId="{B749A6C4-E55B-416C-8F8F-4D48C393CB7C}" sibTransId="{AA00D02A-DCE2-4335-BBFB-C71F2F5A9A07}"/>
    <dgm:cxn modelId="{8C7C7076-1E26-49B2-AC1C-883CB8483021}" type="presOf" srcId="{EFE1307E-7B76-4DB3-991C-E09B0FCA3D29}" destId="{36A2B88F-724A-4F2A-9B19-6D0F348C2C7F}" srcOrd="0" destOrd="0" presId="urn:microsoft.com/office/officeart/2005/8/layout/radial2"/>
    <dgm:cxn modelId="{899EB65E-0DE1-441C-864B-577E35563680}" srcId="{186C2C7F-D5FB-4B45-A17F-2B20E8E21A7F}" destId="{0BD15A0C-AFC5-4766-B029-912998F8BF9E}" srcOrd="2" destOrd="0" parTransId="{25C75ADE-5580-4F42-B4C5-C9054A311D82}" sibTransId="{1EC63AB8-D513-4D37-8B3E-276E523C075B}"/>
    <dgm:cxn modelId="{43BFFBB1-05E1-4734-B764-F13AFDB4ADFE}" type="presOf" srcId="{01CC84AE-0AB7-499B-B77D-3020F089F5F0}" destId="{AFEBF570-E7DC-4B34-A4C6-996A79F4BC4B}" srcOrd="0" destOrd="0" presId="urn:microsoft.com/office/officeart/2005/8/layout/radial2"/>
    <dgm:cxn modelId="{85FECD51-0DD8-4A78-8DA7-4ACFF97B0672}" type="presOf" srcId="{25C75ADE-5580-4F42-B4C5-C9054A311D82}" destId="{57C0675A-AFED-46F3-99BF-5874E215375E}" srcOrd="0" destOrd="0" presId="urn:microsoft.com/office/officeart/2005/8/layout/radial2"/>
    <dgm:cxn modelId="{EF9D8CBB-CE99-4020-A639-09DA94D82159}" type="presOf" srcId="{CA1DB342-8541-406B-8EFE-EECE3E2D21C8}" destId="{992AE94E-6D31-4252-84FC-4C146894B6D6}" srcOrd="0" destOrd="0" presId="urn:microsoft.com/office/officeart/2005/8/layout/radial2"/>
    <dgm:cxn modelId="{4E8050D9-3F8A-44C3-90B5-A1069E7E94EE}" srcId="{186C2C7F-D5FB-4B45-A17F-2B20E8E21A7F}" destId="{06577BD2-5B36-4839-881E-F94B9F891E22}" srcOrd="1" destOrd="0" parTransId="{CDBA4C31-65D0-41F9-B976-9172D7ABC2BD}" sibTransId="{CD777D1C-158B-485F-9590-E32C42EA551E}"/>
    <dgm:cxn modelId="{2DA35811-BD53-4624-A0C0-051211C9A057}" type="presOf" srcId="{B749A6C4-E55B-416C-8F8F-4D48C393CB7C}" destId="{50055604-DC8C-4AE9-805F-5F3EE60FD4EE}" srcOrd="0" destOrd="0" presId="urn:microsoft.com/office/officeart/2005/8/layout/radial2"/>
    <dgm:cxn modelId="{605CEE21-D5FB-4D0C-9B58-468A6745C532}" type="presOf" srcId="{24038B90-E673-4522-B92C-80720DBAAD4E}" destId="{23E0BCE6-D650-46D9-BF4F-A42F46B1E644}" srcOrd="0" destOrd="0" presId="urn:microsoft.com/office/officeart/2005/8/layout/radial2"/>
    <dgm:cxn modelId="{045936A9-ACA9-425E-8D77-56606D698F6C}" type="presOf" srcId="{186C2C7F-D5FB-4B45-A17F-2B20E8E21A7F}" destId="{85A81945-E6B9-477D-87E4-9238F90C61DE}" srcOrd="0" destOrd="0" presId="urn:microsoft.com/office/officeart/2005/8/layout/radial2"/>
    <dgm:cxn modelId="{63061F03-F2DE-4661-8B7D-3FC5AF0AA4A5}" srcId="{186C2C7F-D5FB-4B45-A17F-2B20E8E21A7F}" destId="{EFE1307E-7B76-4DB3-991C-E09B0FCA3D29}" srcOrd="5" destOrd="0" parTransId="{74D649A2-2187-4426-A6A7-56A4DD17CA6F}" sibTransId="{63573520-613A-4828-B1AB-41266BFB857B}"/>
    <dgm:cxn modelId="{92AFDFC1-9CAD-45B3-976B-0531B2AEEAA5}" type="presParOf" srcId="{85A81945-E6B9-477D-87E4-9238F90C61DE}" destId="{313EF991-72FA-4758-AE5E-318BD3B98BC8}" srcOrd="0" destOrd="0" presId="urn:microsoft.com/office/officeart/2005/8/layout/radial2"/>
    <dgm:cxn modelId="{9698C5C0-23EA-4BE6-A402-00C9C71E9E8F}" type="presParOf" srcId="{313EF991-72FA-4758-AE5E-318BD3B98BC8}" destId="{B320FCCB-5B12-4E43-8C95-CAC79F264B91}" srcOrd="0" destOrd="0" presId="urn:microsoft.com/office/officeart/2005/8/layout/radial2"/>
    <dgm:cxn modelId="{477C1FE1-8ABC-46D7-A361-C44092ECDB3B}" type="presParOf" srcId="{B320FCCB-5B12-4E43-8C95-CAC79F264B91}" destId="{5AB53C51-9231-4FE7-8EEB-F6CD93AA4C94}" srcOrd="0" destOrd="0" presId="urn:microsoft.com/office/officeart/2005/8/layout/radial2"/>
    <dgm:cxn modelId="{250053EA-312F-4121-9BD1-FC450CE6CC86}" type="presParOf" srcId="{B320FCCB-5B12-4E43-8C95-CAC79F264B91}" destId="{60641018-6D0F-4D5E-98AA-AC75C1841AB0}" srcOrd="1" destOrd="0" presId="urn:microsoft.com/office/officeart/2005/8/layout/radial2"/>
    <dgm:cxn modelId="{A775AC8A-1472-40EC-8AA1-7B4D5175CCC1}" type="presParOf" srcId="{313EF991-72FA-4758-AE5E-318BD3B98BC8}" destId="{992AE94E-6D31-4252-84FC-4C146894B6D6}" srcOrd="1" destOrd="0" presId="urn:microsoft.com/office/officeart/2005/8/layout/radial2"/>
    <dgm:cxn modelId="{6F0C2678-1D11-421D-A857-C133CC28C3E5}" type="presParOf" srcId="{313EF991-72FA-4758-AE5E-318BD3B98BC8}" destId="{3D51E0BB-556E-4620-B782-BAAF569A14FE}" srcOrd="2" destOrd="0" presId="urn:microsoft.com/office/officeart/2005/8/layout/radial2"/>
    <dgm:cxn modelId="{1F8B7D6B-AF8A-480A-9CE7-F60F6C88663B}" type="presParOf" srcId="{3D51E0BB-556E-4620-B782-BAAF569A14FE}" destId="{23E0BCE6-D650-46D9-BF4F-A42F46B1E644}" srcOrd="0" destOrd="0" presId="urn:microsoft.com/office/officeart/2005/8/layout/radial2"/>
    <dgm:cxn modelId="{B53E9C50-DA7D-4FA5-BD8B-906CB3857EAB}" type="presParOf" srcId="{3D51E0BB-556E-4620-B782-BAAF569A14FE}" destId="{A2FA0134-3F97-44A5-A37E-88ADF5A4F5B5}" srcOrd="1" destOrd="0" presId="urn:microsoft.com/office/officeart/2005/8/layout/radial2"/>
    <dgm:cxn modelId="{EB7D5590-1AE4-4A64-9224-D32AC7548981}" type="presParOf" srcId="{313EF991-72FA-4758-AE5E-318BD3B98BC8}" destId="{2FE87573-C6A8-4BBE-9BE6-514CEBBC8B81}" srcOrd="3" destOrd="0" presId="urn:microsoft.com/office/officeart/2005/8/layout/radial2"/>
    <dgm:cxn modelId="{6C79DCBF-51F1-49DA-A9F5-AF959359523A}" type="presParOf" srcId="{313EF991-72FA-4758-AE5E-318BD3B98BC8}" destId="{7376F3DC-EDF4-4EB0-B335-261DB83E38FF}" srcOrd="4" destOrd="0" presId="urn:microsoft.com/office/officeart/2005/8/layout/radial2"/>
    <dgm:cxn modelId="{32E7C3BD-8D29-4B55-9062-3F1E978C4BC5}" type="presParOf" srcId="{7376F3DC-EDF4-4EB0-B335-261DB83E38FF}" destId="{42A41494-C651-44DB-8172-0FE77214E531}" srcOrd="0" destOrd="0" presId="urn:microsoft.com/office/officeart/2005/8/layout/radial2"/>
    <dgm:cxn modelId="{3A8E2902-D2E3-4439-8CCF-A69AA84ACF19}" type="presParOf" srcId="{7376F3DC-EDF4-4EB0-B335-261DB83E38FF}" destId="{E839DD4E-89D1-41A0-BB48-A2B4DCCF4816}" srcOrd="1" destOrd="0" presId="urn:microsoft.com/office/officeart/2005/8/layout/radial2"/>
    <dgm:cxn modelId="{91702F90-C13C-4059-9CC6-2C3BC5C02714}" type="presParOf" srcId="{313EF991-72FA-4758-AE5E-318BD3B98BC8}" destId="{57C0675A-AFED-46F3-99BF-5874E215375E}" srcOrd="5" destOrd="0" presId="urn:microsoft.com/office/officeart/2005/8/layout/radial2"/>
    <dgm:cxn modelId="{7212ED24-AF7A-4716-AF65-3C9C421EE7E0}" type="presParOf" srcId="{313EF991-72FA-4758-AE5E-318BD3B98BC8}" destId="{27147BB5-A4EA-4B5B-86AE-A7450884B9B5}" srcOrd="6" destOrd="0" presId="urn:microsoft.com/office/officeart/2005/8/layout/radial2"/>
    <dgm:cxn modelId="{11867FA1-943C-41F0-B443-FAB026BB16E6}" type="presParOf" srcId="{27147BB5-A4EA-4B5B-86AE-A7450884B9B5}" destId="{F380E056-16C9-4F9A-917B-62D0797CB830}" srcOrd="0" destOrd="0" presId="urn:microsoft.com/office/officeart/2005/8/layout/radial2"/>
    <dgm:cxn modelId="{12855520-1C55-46D6-828E-0BACF4BBBE9C}" type="presParOf" srcId="{27147BB5-A4EA-4B5B-86AE-A7450884B9B5}" destId="{1C1357E2-DA7B-404A-90BE-DA7FDCBC8820}" srcOrd="1" destOrd="0" presId="urn:microsoft.com/office/officeart/2005/8/layout/radial2"/>
    <dgm:cxn modelId="{897AC446-077E-4265-9C2B-794BA6AB039D}" type="presParOf" srcId="{313EF991-72FA-4758-AE5E-318BD3B98BC8}" destId="{50055604-DC8C-4AE9-805F-5F3EE60FD4EE}" srcOrd="7" destOrd="0" presId="urn:microsoft.com/office/officeart/2005/8/layout/radial2"/>
    <dgm:cxn modelId="{5174105E-DE22-4145-A06A-111F34BF25FE}" type="presParOf" srcId="{313EF991-72FA-4758-AE5E-318BD3B98BC8}" destId="{83965981-5268-4925-BD80-56900177C7F1}" srcOrd="8" destOrd="0" presId="urn:microsoft.com/office/officeart/2005/8/layout/radial2"/>
    <dgm:cxn modelId="{AB8C286D-A2B1-44DB-B7DD-2BD5FEF0DC98}" type="presParOf" srcId="{83965981-5268-4925-BD80-56900177C7F1}" destId="{AFEBF570-E7DC-4B34-A4C6-996A79F4BC4B}" srcOrd="0" destOrd="0" presId="urn:microsoft.com/office/officeart/2005/8/layout/radial2"/>
    <dgm:cxn modelId="{FD1E3B98-63F7-4EC9-B3AE-50BEC4804F19}" type="presParOf" srcId="{83965981-5268-4925-BD80-56900177C7F1}" destId="{E860991E-48E8-4622-9FBE-7334D0B114EA}" srcOrd="1" destOrd="0" presId="urn:microsoft.com/office/officeart/2005/8/layout/radial2"/>
    <dgm:cxn modelId="{E325EDF5-A016-4C1E-850E-B5BF89BE8342}" type="presParOf" srcId="{313EF991-72FA-4758-AE5E-318BD3B98BC8}" destId="{C3F8E918-116D-46A5-AB52-8747B5B4B3B3}" srcOrd="9" destOrd="0" presId="urn:microsoft.com/office/officeart/2005/8/layout/radial2"/>
    <dgm:cxn modelId="{13167C23-E998-49AE-AC75-17D1BD72B0A1}" type="presParOf" srcId="{313EF991-72FA-4758-AE5E-318BD3B98BC8}" destId="{EE189FE1-7AD8-4C49-B97E-6E5E63AE401D}" srcOrd="10" destOrd="0" presId="urn:microsoft.com/office/officeart/2005/8/layout/radial2"/>
    <dgm:cxn modelId="{C4789AD4-E812-4F5E-BFE3-C8B5CEBB663A}" type="presParOf" srcId="{EE189FE1-7AD8-4C49-B97E-6E5E63AE401D}" destId="{ED7B5173-DA14-48E3-AFCE-6EBB668AEC9F}" srcOrd="0" destOrd="0" presId="urn:microsoft.com/office/officeart/2005/8/layout/radial2"/>
    <dgm:cxn modelId="{6F0FDB26-5176-4AFE-B3E7-401C13E5D735}" type="presParOf" srcId="{EE189FE1-7AD8-4C49-B97E-6E5E63AE401D}" destId="{4F1EDDFA-C442-4828-8ADD-FC1E097CAD67}" srcOrd="1" destOrd="0" presId="urn:microsoft.com/office/officeart/2005/8/layout/radial2"/>
    <dgm:cxn modelId="{6795EB1B-063F-47E6-8476-9077F2D00A35}" type="presParOf" srcId="{313EF991-72FA-4758-AE5E-318BD3B98BC8}" destId="{3A07BF5A-47D4-45E8-9157-D4E65757BB89}" srcOrd="11" destOrd="0" presId="urn:microsoft.com/office/officeart/2005/8/layout/radial2"/>
    <dgm:cxn modelId="{1240D756-0552-4316-837B-FB19ED4541AC}" type="presParOf" srcId="{313EF991-72FA-4758-AE5E-318BD3B98BC8}" destId="{03F8E625-CAB1-465E-A55A-99F20840E084}" srcOrd="12" destOrd="0" presId="urn:microsoft.com/office/officeart/2005/8/layout/radial2"/>
    <dgm:cxn modelId="{EE03B6AC-7D4F-4E6A-97C3-2E41184CC112}" type="presParOf" srcId="{03F8E625-CAB1-465E-A55A-99F20840E084}" destId="{36A2B88F-724A-4F2A-9B19-6D0F348C2C7F}" srcOrd="0" destOrd="0" presId="urn:microsoft.com/office/officeart/2005/8/layout/radial2"/>
    <dgm:cxn modelId="{D9FD04BF-7C7E-4568-A370-FE0697EDBE2A}" type="presParOf" srcId="{03F8E625-CAB1-465E-A55A-99F20840E084}" destId="{9A5337A5-8B17-4400-9EB2-2E67C6D23E6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07BF5A-47D4-45E8-9157-D4E65757BB89}">
      <dsp:nvSpPr>
        <dsp:cNvPr id="0" name=""/>
        <dsp:cNvSpPr/>
      </dsp:nvSpPr>
      <dsp:spPr>
        <a:xfrm rot="3245917">
          <a:off x="1159701" y="2968060"/>
          <a:ext cx="1384136" cy="35156"/>
        </a:xfrm>
        <a:custGeom>
          <a:avLst/>
          <a:gdLst/>
          <a:ahLst/>
          <a:cxnLst/>
          <a:rect l="0" t="0" r="0" b="0"/>
          <a:pathLst>
            <a:path>
              <a:moveTo>
                <a:pt x="0" y="17578"/>
              </a:moveTo>
              <a:lnTo>
                <a:pt x="1384136" y="17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8E918-116D-46A5-AB52-8747B5B4B3B3}">
      <dsp:nvSpPr>
        <dsp:cNvPr id="0" name=""/>
        <dsp:cNvSpPr/>
      </dsp:nvSpPr>
      <dsp:spPr>
        <a:xfrm rot="1987433">
          <a:off x="1434535" y="2642238"/>
          <a:ext cx="1289331" cy="35156"/>
        </a:xfrm>
        <a:custGeom>
          <a:avLst/>
          <a:gdLst/>
          <a:ahLst/>
          <a:cxnLst/>
          <a:rect l="0" t="0" r="0" b="0"/>
          <a:pathLst>
            <a:path>
              <a:moveTo>
                <a:pt x="0" y="17578"/>
              </a:moveTo>
              <a:lnTo>
                <a:pt x="1289331" y="17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55604-DC8C-4AE9-805F-5F3EE60FD4EE}">
      <dsp:nvSpPr>
        <dsp:cNvPr id="0" name=""/>
        <dsp:cNvSpPr/>
      </dsp:nvSpPr>
      <dsp:spPr>
        <a:xfrm rot="670003">
          <a:off x="1527099" y="2260882"/>
          <a:ext cx="1288836" cy="35156"/>
        </a:xfrm>
        <a:custGeom>
          <a:avLst/>
          <a:gdLst/>
          <a:ahLst/>
          <a:cxnLst/>
          <a:rect l="0" t="0" r="0" b="0"/>
          <a:pathLst>
            <a:path>
              <a:moveTo>
                <a:pt x="0" y="17578"/>
              </a:moveTo>
              <a:lnTo>
                <a:pt x="1288836" y="17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0675A-AFED-46F3-99BF-5874E215375E}">
      <dsp:nvSpPr>
        <dsp:cNvPr id="0" name=""/>
        <dsp:cNvSpPr/>
      </dsp:nvSpPr>
      <dsp:spPr>
        <a:xfrm rot="20929997">
          <a:off x="1527099" y="1877785"/>
          <a:ext cx="1288836" cy="35156"/>
        </a:xfrm>
        <a:custGeom>
          <a:avLst/>
          <a:gdLst/>
          <a:ahLst/>
          <a:cxnLst/>
          <a:rect l="0" t="0" r="0" b="0"/>
          <a:pathLst>
            <a:path>
              <a:moveTo>
                <a:pt x="0" y="17578"/>
              </a:moveTo>
              <a:lnTo>
                <a:pt x="1288836" y="17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87573-C6A8-4BBE-9BE6-514CEBBC8B81}">
      <dsp:nvSpPr>
        <dsp:cNvPr id="0" name=""/>
        <dsp:cNvSpPr/>
      </dsp:nvSpPr>
      <dsp:spPr>
        <a:xfrm rot="19612567">
          <a:off x="1434535" y="1496429"/>
          <a:ext cx="1289331" cy="35156"/>
        </a:xfrm>
        <a:custGeom>
          <a:avLst/>
          <a:gdLst/>
          <a:ahLst/>
          <a:cxnLst/>
          <a:rect l="0" t="0" r="0" b="0"/>
          <a:pathLst>
            <a:path>
              <a:moveTo>
                <a:pt x="0" y="17578"/>
              </a:moveTo>
              <a:lnTo>
                <a:pt x="1289331" y="17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AE94E-6D31-4252-84FC-4C146894B6D6}">
      <dsp:nvSpPr>
        <dsp:cNvPr id="0" name=""/>
        <dsp:cNvSpPr/>
      </dsp:nvSpPr>
      <dsp:spPr>
        <a:xfrm rot="1228639">
          <a:off x="838888" y="2076753"/>
          <a:ext cx="764294" cy="35156"/>
        </a:xfrm>
        <a:custGeom>
          <a:avLst/>
          <a:gdLst/>
          <a:ahLst/>
          <a:cxnLst/>
          <a:rect l="0" t="0" r="0" b="0"/>
          <a:pathLst>
            <a:path>
              <a:moveTo>
                <a:pt x="0" y="17578"/>
              </a:moveTo>
              <a:lnTo>
                <a:pt x="764294" y="175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41018-6D0F-4D5E-98AA-AC75C1841AB0}">
      <dsp:nvSpPr>
        <dsp:cNvPr id="0" name=""/>
        <dsp:cNvSpPr/>
      </dsp:nvSpPr>
      <dsp:spPr>
        <a:xfrm>
          <a:off x="2" y="0"/>
          <a:ext cx="1758449" cy="165734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0BCE6-D650-46D9-BF4F-A42F46B1E644}">
      <dsp:nvSpPr>
        <dsp:cNvPr id="0" name=""/>
        <dsp:cNvSpPr/>
      </dsp:nvSpPr>
      <dsp:spPr>
        <a:xfrm>
          <a:off x="768950" y="1667321"/>
          <a:ext cx="836998" cy="828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ГТИ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8950" y="1667321"/>
        <a:ext cx="836998" cy="828935"/>
      </dsp:txXfrm>
    </dsp:sp>
    <dsp:sp modelId="{42A41494-C651-44DB-8172-0FE77214E531}">
      <dsp:nvSpPr>
        <dsp:cNvPr id="0" name=""/>
        <dsp:cNvSpPr/>
      </dsp:nvSpPr>
      <dsp:spPr>
        <a:xfrm>
          <a:off x="2550074" y="519236"/>
          <a:ext cx="836998" cy="828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ГИС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0074" y="519236"/>
        <a:ext cx="836998" cy="828935"/>
      </dsp:txXfrm>
    </dsp:sp>
    <dsp:sp modelId="{F380E056-16C9-4F9A-917B-62D0797CB830}">
      <dsp:nvSpPr>
        <dsp:cNvPr id="0" name=""/>
        <dsp:cNvSpPr/>
      </dsp:nvSpPr>
      <dsp:spPr>
        <a:xfrm>
          <a:off x="2795661" y="1275076"/>
          <a:ext cx="836998" cy="828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LWD/</a:t>
          </a: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MWD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95661" y="1275076"/>
        <a:ext cx="836998" cy="828935"/>
      </dsp:txXfrm>
    </dsp:sp>
    <dsp:sp modelId="{AFEBF570-E7DC-4B34-A4C6-996A79F4BC4B}">
      <dsp:nvSpPr>
        <dsp:cNvPr id="0" name=""/>
        <dsp:cNvSpPr/>
      </dsp:nvSpPr>
      <dsp:spPr>
        <a:xfrm>
          <a:off x="2795661" y="2069812"/>
          <a:ext cx="836998" cy="828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СКЦ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95661" y="2069812"/>
        <a:ext cx="836998" cy="828935"/>
      </dsp:txXfrm>
    </dsp:sp>
    <dsp:sp modelId="{ED7B5173-DA14-48E3-AFCE-6EBB668AEC9F}">
      <dsp:nvSpPr>
        <dsp:cNvPr id="0" name=""/>
        <dsp:cNvSpPr/>
      </dsp:nvSpPr>
      <dsp:spPr>
        <a:xfrm>
          <a:off x="2550074" y="2825652"/>
          <a:ext cx="836998" cy="828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Контроль качества бур. раствора</a:t>
          </a:r>
          <a:endParaRPr lang="ru-RU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50074" y="2825652"/>
        <a:ext cx="836998" cy="828935"/>
      </dsp:txXfrm>
    </dsp:sp>
    <dsp:sp modelId="{36A2B88F-724A-4F2A-9B19-6D0F348C2C7F}">
      <dsp:nvSpPr>
        <dsp:cNvPr id="0" name=""/>
        <dsp:cNvSpPr/>
      </dsp:nvSpPr>
      <dsp:spPr>
        <a:xfrm>
          <a:off x="2082940" y="3468607"/>
          <a:ext cx="836998" cy="828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Супервайзинг</a:t>
          </a:r>
          <a:endParaRPr lang="ru-RU" sz="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940" y="3468607"/>
        <a:ext cx="836998" cy="828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04B37-4AAC-49EB-A34D-6F01920D9CD0}" type="datetimeFigureOut">
              <a:rPr lang="ru-RU" smtClean="0"/>
              <a:pPr/>
              <a:t>12.04.2017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1B694-FB7C-4015-949E-D82EEE4679D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1B694-FB7C-4015-949E-D82EEE4679D2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949ABB-5FFE-4511-90CE-04997E0CA9D0}" type="datetimeFigureOut">
              <a:rPr lang="en-US" smtClean="0"/>
              <a:pPr>
                <a:defRPr/>
              </a:pPr>
              <a:t>4/12/2017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75BA24-A83C-4311-AA63-27D285EC1F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.jpe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.jpe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jpeg"/><Relationship Id="rId12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J:\SNGS-Geo\&#1058;&#1077;&#1084;&#1072;&#1090;&#1080;&#1082;&#1072;\&#1048;&#1085;&#1080;&#1094;&#1080;&#1072;&#1090;&#1080;&#1074;&#1085;&#1099;&#1077;\&#1057;&#1082;&#1088;&#1077;&#1090;&#1095;-&#1090;&#1077;&#1089;&#1090;\&#1069;&#1082;&#1089;&#1087;&#1077;&#1088;&#1080;&#1084;&#1077;&#1085;&#1090;&#1099;\2015-10-14%20&#1069;&#1082;&#1089;&#1087;&#1077;&#1088;&#1080;&#1084;&#1077;&#1085;&#1090;&#1099;\00022.MTS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3.jpe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unofact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9750"/>
            <a:ext cx="91440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" descr="линии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63" y="6137275"/>
            <a:ext cx="9126537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ЛОГО квадрат итог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250" y="381000"/>
            <a:ext cx="13319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33110" y="1920875"/>
            <a:ext cx="8313084" cy="2428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buClrTx/>
              <a:buFontTx/>
              <a:buNone/>
            </a:pPr>
            <a:r>
              <a:rPr lang="ru-RU" alt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Особенности интегрированных геолого-информационных технологий на объектах ООО «Газпром ПХГ»</a:t>
            </a:r>
            <a:endParaRPr lang="ru-RU" altLang="ru-RU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637929" y="6022600"/>
            <a:ext cx="639296" cy="3143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Unicode MS" pitchFamily="34" charset="-128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Unicode MS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Unicode MS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Unicode MS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 Unicode MS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1400" dirty="0" smtClean="0">
                <a:solidFill>
                  <a:schemeClr val="tx1"/>
                </a:solidFill>
              </a:rPr>
              <a:t>2017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463" y="469899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ru-RU" altLang="ru-RU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И.В. Кузнецов, Н.В. Захарова ООО НПО «СНГС»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373042"/>
            <a:ext cx="8229600" cy="48944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135673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Пример внедрения интегрированных технологий. </a:t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r>
              <a:rPr lang="ru-RU" altLang="ru-RU" sz="2400" b="1" dirty="0" smtClean="0">
                <a:latin typeface="Arial" charset="0"/>
                <a:cs typeface="Arial" charset="0"/>
              </a:rPr>
              <a:t>Центр Удаленного Мониторинга (ЦУМ)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57200" y="1310784"/>
            <a:ext cx="8229600" cy="2337292"/>
          </a:xfrm>
          <a:noFill/>
        </p:spPr>
        <p:txBody>
          <a:bodyPr>
            <a:noAutofit/>
          </a:bodyPr>
          <a:lstStyle/>
          <a:p>
            <a:pPr marL="1588" lvl="0" indent="360363" algn="just" fontAlgn="base">
              <a:spcAft>
                <a:spcPct val="0"/>
              </a:spcAft>
              <a:buNone/>
              <a:defRPr/>
            </a:pPr>
            <a:r>
              <a:rPr lang="ru-RU" sz="1600" dirty="0" smtClean="0">
                <a:cs typeface="Arial" pitchFamily="34" charset="0"/>
              </a:rPr>
              <a:t>Система интеграции геолого-информационных технологий применяется в работе центров </a:t>
            </a:r>
            <a:r>
              <a:rPr lang="ru-RU" sz="1600" dirty="0">
                <a:cs typeface="Arial" pitchFamily="34" charset="0"/>
              </a:rPr>
              <a:t>удаленного мониторинга (ЦУМ</a:t>
            </a:r>
            <a:r>
              <a:rPr lang="ru-RU" sz="1600" dirty="0" smtClean="0">
                <a:cs typeface="Arial" pitchFamily="34" charset="0"/>
              </a:rPr>
              <a:t>). </a:t>
            </a:r>
          </a:p>
          <a:p>
            <a:pPr marL="1588" lvl="0" indent="-1588" algn="just" fontAlgn="base">
              <a:spcAft>
                <a:spcPct val="0"/>
              </a:spcAft>
              <a:buNone/>
              <a:defRPr/>
            </a:pPr>
            <a:r>
              <a:rPr lang="ru-RU" sz="1600" dirty="0" smtClean="0">
                <a:cs typeface="Arial" pitchFamily="34" charset="0"/>
              </a:rPr>
              <a:t>ООО </a:t>
            </a:r>
            <a:r>
              <a:rPr lang="ru-RU" sz="1600" dirty="0">
                <a:cs typeface="Arial" pitchFamily="34" charset="0"/>
              </a:rPr>
              <a:t>НПО «СНГС» имеет большой опыт сопровождения строительства </a:t>
            </a:r>
            <a:r>
              <a:rPr lang="ru-RU" sz="1600" dirty="0" smtClean="0">
                <a:cs typeface="Arial" pitchFamily="34" charset="0"/>
              </a:rPr>
              <a:t>скважин </a:t>
            </a:r>
            <a:r>
              <a:rPr lang="ru-RU" sz="1600" dirty="0">
                <a:cs typeface="Arial" pitchFamily="34" charset="0"/>
              </a:rPr>
              <a:t>с применением ЦУМ.</a:t>
            </a:r>
          </a:p>
          <a:p>
            <a:pPr marL="1588" lvl="0" indent="358775" algn="just" fontAlgn="base">
              <a:spcAft>
                <a:spcPct val="0"/>
              </a:spcAft>
              <a:buNone/>
              <a:defRPr/>
            </a:pPr>
            <a:r>
              <a:rPr lang="ru-RU" sz="1600" b="1" dirty="0" smtClean="0">
                <a:cs typeface="Arial" pitchFamily="34" charset="0"/>
              </a:rPr>
              <a:t>ЦУМ</a:t>
            </a:r>
            <a:r>
              <a:rPr lang="ru-RU" sz="1600" dirty="0" smtClean="0">
                <a:cs typeface="Arial" pitchFamily="34" charset="0"/>
              </a:rPr>
              <a:t> </a:t>
            </a:r>
            <a:r>
              <a:rPr lang="ru-RU" sz="1600" dirty="0">
                <a:cs typeface="Arial" pitchFamily="34" charset="0"/>
              </a:rPr>
              <a:t>включает в себя </a:t>
            </a:r>
            <a:r>
              <a:rPr lang="ru-RU" sz="1600" b="1" dirty="0">
                <a:cs typeface="Arial" pitchFamily="34" charset="0"/>
              </a:rPr>
              <a:t>три основных функциональных модуля</a:t>
            </a:r>
            <a:r>
              <a:rPr lang="ru-RU" sz="1600" dirty="0">
                <a:cs typeface="Arial" pitchFamily="34" charset="0"/>
              </a:rPr>
              <a:t>:</a:t>
            </a:r>
          </a:p>
          <a:p>
            <a:pPr marL="1588" indent="358775" algn="just"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ru-RU" sz="1600" b="1" dirty="0">
                <a:cs typeface="Arial" pitchFamily="34" charset="0"/>
              </a:rPr>
              <a:t>оперативный (ситуационный);</a:t>
            </a:r>
          </a:p>
          <a:p>
            <a:pPr marL="1588" indent="358775" algn="just"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ru-RU" sz="1600" b="1" dirty="0">
                <a:cs typeface="Arial" pitchFamily="34" charset="0"/>
              </a:rPr>
              <a:t>аналитический;</a:t>
            </a:r>
          </a:p>
          <a:p>
            <a:pPr marL="1588" indent="358775" algn="just"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ru-RU" sz="1600" b="1" dirty="0" err="1" smtClean="0">
                <a:cs typeface="Arial" pitchFamily="34" charset="0"/>
              </a:rPr>
              <a:t>кросс-моделирования</a:t>
            </a:r>
            <a:r>
              <a:rPr lang="ru-RU" sz="1600" b="1" dirty="0">
                <a:cs typeface="Arial" pitchFamily="34" charset="0"/>
              </a:rPr>
              <a:t>.</a:t>
            </a:r>
          </a:p>
          <a:p>
            <a:pPr marL="1588" lvl="0" indent="358775" algn="just" fontAlgn="base">
              <a:spcAft>
                <a:spcPct val="0"/>
              </a:spcAft>
              <a:buNone/>
              <a:defRPr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1588" lvl="0" indent="358775" algn="just" fontAlgn="base">
              <a:spcAft>
                <a:spcPct val="0"/>
              </a:spcAft>
              <a:buNone/>
              <a:defRPr/>
            </a:pP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3552825"/>
            <a:ext cx="48101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lvl="0" indent="360363" algn="just">
              <a:defRPr/>
            </a:pPr>
            <a:r>
              <a:rPr lang="ru-RU" sz="1600" dirty="0" smtClean="0">
                <a:latin typeface="+mn-lt"/>
                <a:cs typeface="Arial" pitchFamily="34" charset="0"/>
              </a:rPr>
              <a:t>Принципы, заложенные в идеологию центра, позволяют реализовать своевременную беспрепятственную передачу необходимых потоков агрегированной, расчетной и аналитической информации на все уровни управления строительства скважин для принятия  управленческих решений. </a:t>
            </a:r>
            <a:endParaRPr lang="en-US" sz="1600" dirty="0" smtClean="0">
              <a:latin typeface="+mn-lt"/>
              <a:cs typeface="Arial" pitchFamily="34" charset="0"/>
            </a:endParaRPr>
          </a:p>
          <a:p>
            <a:pPr marL="1588" indent="360363" algn="just">
              <a:defRPr/>
            </a:pPr>
            <a:r>
              <a:rPr lang="ru-RU" sz="1600" dirty="0" smtClean="0">
                <a:latin typeface="+mn-lt"/>
                <a:cs typeface="Arial" pitchFamily="34" charset="0"/>
              </a:rPr>
              <a:t>Большое внимание уделяется синхронизации времени между буровой площадкой и ЦУМ, для этого используется сигналы спутниковой навигационной системы ГЛОНАСС.</a:t>
            </a:r>
          </a:p>
          <a:p>
            <a:endParaRPr lang="ru-RU" dirty="0"/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9754" l="0" r="99796">
                        <a14:foregroundMark x1="1431" y1="3202" x2="409" y2="72414"/>
                        <a14:foregroundMark x1="2045" y1="2217" x2="24744" y2="246"/>
                        <a14:foregroundMark x1="24949" y1="1232" x2="29039" y2="7635"/>
                        <a14:foregroundMark x1="29857" y1="8374" x2="69734" y2="8621"/>
                        <a14:foregroundMark x1="69939" y1="9113" x2="69939" y2="34729"/>
                        <a14:foregroundMark x1="16360" y1="98768" x2="99796" y2="99507"/>
                        <a14:foregroundMark x1="16564" y1="98276" x2="204" y2="71429"/>
                        <a14:foregroundMark x1="28016" y1="96059" x2="68916" y2="8867"/>
                        <a14:foregroundMark x1="63395" y1="89163" x2="17587" y2="27340"/>
                        <a14:foregroundMark x1="9816" y1="12808" x2="11043" y2="77340"/>
                        <a14:foregroundMark x1="17382" y1="9852" x2="13906" y2="78079"/>
                        <a14:foregroundMark x1="3272" y1="16010" x2="14724" y2="76355"/>
                        <a14:foregroundMark x1="15746" y1="46798" x2="43149" y2="58867"/>
                        <a14:foregroundMark x1="32106" y1="53941" x2="13906" y2="89655"/>
                        <a14:foregroundMark x1="25358" y1="56158" x2="16360" y2="55419"/>
                        <a14:foregroundMark x1="15542" y1="5419" x2="40082" y2="29064"/>
                        <a14:foregroundMark x1="16769" y1="5665" x2="4294" y2="4680"/>
                        <a14:foregroundMark x1="4294" y1="6897" x2="16360" y2="1232"/>
                        <a14:foregroundMark x1="41309" y1="11823" x2="22290" y2="54926"/>
                        <a14:foregroundMark x1="49284" y1="23153" x2="26380" y2="67488"/>
                        <a14:foregroundMark x1="42945" y1="23153" x2="14519" y2="32020"/>
                        <a14:foregroundMark x1="29652" y1="95074" x2="91820" y2="95074"/>
                        <a14:foregroundMark x1="76687" y1="93103" x2="81186" y2="50000"/>
                        <a14:foregroundMark x1="79346" y1="99507" x2="84663" y2="65517"/>
                        <a14:foregroundMark x1="73824" y1="88177" x2="36401" y2="85961"/>
                        <a14:foregroundMark x1="69939" y1="34236" x2="69939" y2="36207"/>
                        <a14:foregroundMark x1="70348" y1="36207" x2="93047" y2="36700"/>
                        <a14:foregroundMark x1="92638" y1="36700" x2="92843" y2="91379"/>
                        <a14:foregroundMark x1="93047" y1="91133" x2="99796" y2="91133"/>
                        <a14:foregroundMark x1="85890" y1="80296" x2="86094" y2="94581"/>
                        <a14:foregroundMark x1="85072" y1="70443" x2="49898" y2="80542"/>
                        <a14:foregroundMark x1="95910" y1="95813" x2="85072" y2="97044"/>
                        <a14:foregroundMark x1="89775" y1="88916" x2="87730" y2="65271"/>
                        <a14:foregroundMark x1="83231" y1="72414" x2="39468" y2="61823"/>
                        <a14:foregroundMark x1="46012" y1="26355" x2="71779" y2="64286"/>
                        <a14:backgroundMark x1="30470" y1="985" x2="30470" y2="7882"/>
                        <a14:backgroundMark x1="30266" y1="7882" x2="70757" y2="8128"/>
                        <a14:backgroundMark x1="70757" y1="8128" x2="70757" y2="34729"/>
                        <a14:backgroundMark x1="70552" y1="33990" x2="99796" y2="33990"/>
                        <a14:backgroundMark x1="1227" y1="75862" x2="15746" y2="99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68" y="3552825"/>
            <a:ext cx="3210932" cy="266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1467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3500" b="1" dirty="0" smtClean="0">
                <a:latin typeface="Arial" charset="0"/>
                <a:cs typeface="Arial" charset="0"/>
              </a:rPr>
              <a:t>Схема взаимодействия модулей ЦУМ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975" y="695063"/>
            <a:ext cx="7900213" cy="569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628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3500" b="1" dirty="0" smtClean="0">
                <a:latin typeface="Arial" charset="0"/>
                <a:cs typeface="Arial" charset="0"/>
              </a:rPr>
              <a:t>Предложение по внедрению центра удаленного мониторинга для ПХГ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Рисунок 6" descr="Предложение по ЦУМ 3 — копи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6" y="1352549"/>
            <a:ext cx="8789989" cy="3895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>
          <a:xfrm>
            <a:off x="323850" y="1373042"/>
            <a:ext cx="5904334" cy="5105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15208"/>
            <a:ext cx="8229600" cy="101349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Внедрение центра удаленного мониторинга на ПХГ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3850" y="1799110"/>
            <a:ext cx="5904334" cy="467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 smtClean="0"/>
              <a:t>Контроль корректности и достоверности</a:t>
            </a:r>
            <a:r>
              <a:rPr lang="ru-RU" altLang="ru-RU" dirty="0" smtClean="0"/>
              <a:t> регистрируемых </a:t>
            </a:r>
            <a:r>
              <a:rPr lang="ru-RU" altLang="ru-RU" b="1" dirty="0" smtClean="0"/>
              <a:t>данных</a:t>
            </a:r>
            <a:r>
              <a:rPr lang="ru-RU" altLang="ru-RU" dirty="0" smtClean="0"/>
              <a:t>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 smtClean="0"/>
              <a:t>методическая и информационная</a:t>
            </a:r>
            <a:r>
              <a:rPr lang="ru-RU" altLang="ru-RU" dirty="0" smtClean="0"/>
              <a:t> </a:t>
            </a:r>
            <a:r>
              <a:rPr lang="ru-RU" altLang="ru-RU" b="1" dirty="0" smtClean="0"/>
              <a:t>поддержка</a:t>
            </a:r>
            <a:r>
              <a:rPr lang="ru-RU" altLang="ru-RU" dirty="0" smtClean="0"/>
              <a:t> персонала, в том числе, при возникновении осложнений и аварийных ситуаций;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 smtClean="0"/>
              <a:t>организация передачи </a:t>
            </a:r>
            <a:r>
              <a:rPr lang="ru-RU" altLang="ru-RU" dirty="0" smtClean="0"/>
              <a:t>интегрированных </a:t>
            </a:r>
            <a:r>
              <a:rPr lang="ru-RU" altLang="ru-RU" b="1" dirty="0" smtClean="0"/>
              <a:t>данных</a:t>
            </a:r>
            <a:r>
              <a:rPr lang="ru-RU" altLang="ru-RU" dirty="0" smtClean="0"/>
              <a:t> от сервисных организаций, участвующих в исследуемом процессе </a:t>
            </a:r>
            <a:r>
              <a:rPr lang="ru-RU" altLang="ru-RU" b="1" dirty="0" smtClean="0"/>
              <a:t>на сервер удаленного мониторинга;</a:t>
            </a:r>
            <a:r>
              <a:rPr lang="ru-RU" altLang="ru-RU" dirty="0" smtClean="0"/>
              <a:t> 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b="1" dirty="0" smtClean="0"/>
              <a:t>формирование</a:t>
            </a:r>
            <a:r>
              <a:rPr lang="ru-RU" altLang="ru-RU" dirty="0" smtClean="0"/>
              <a:t> </a:t>
            </a:r>
            <a:r>
              <a:rPr lang="ru-RU" altLang="ru-RU" b="1" dirty="0" smtClean="0"/>
              <a:t>и</a:t>
            </a:r>
            <a:r>
              <a:rPr lang="ru-RU" altLang="ru-RU" dirty="0" smtClean="0"/>
              <a:t> </a:t>
            </a:r>
            <a:r>
              <a:rPr lang="ru-RU" altLang="ru-RU" b="1" dirty="0" smtClean="0"/>
              <a:t>своевременное предоставление  </a:t>
            </a:r>
            <a:r>
              <a:rPr lang="ru-RU" altLang="ru-RU" dirty="0" smtClean="0"/>
              <a:t>интегрируемых </a:t>
            </a:r>
            <a:r>
              <a:rPr lang="ru-RU" altLang="ru-RU" dirty="0" smtClean="0"/>
              <a:t>данных, </a:t>
            </a:r>
            <a:r>
              <a:rPr lang="ru-RU" altLang="ru-RU" dirty="0" smtClean="0"/>
              <a:t>подготовленных для принятия управленческих  решений </a:t>
            </a:r>
            <a:r>
              <a:rPr lang="ru-RU" altLang="ru-RU" dirty="0" smtClean="0"/>
              <a:t>.</a:t>
            </a:r>
            <a:endParaRPr lang="ru-RU" altLang="ru-RU" dirty="0" smtClean="0"/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altLang="ru-RU" sz="2000" dirty="0" smtClean="0"/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altLang="ru-RU" sz="2000" dirty="0" smtClean="0"/>
          </a:p>
          <a:p>
            <a:pPr algn="just">
              <a:lnSpc>
                <a:spcPct val="150000"/>
              </a:lnSpc>
              <a:spcBef>
                <a:spcPts val="425"/>
              </a:spcBef>
              <a:buClrTx/>
              <a:buFontTx/>
              <a:buNone/>
            </a:pPr>
            <a:endParaRPr lang="en-US" altLang="ru-RU" sz="21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5627" r="15169"/>
          <a:stretch>
            <a:fillRect/>
          </a:stretch>
        </p:blipFill>
        <p:spPr bwMode="auto">
          <a:xfrm>
            <a:off x="6552034" y="2495742"/>
            <a:ext cx="1792043" cy="14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11029" t="13725" r="2941" b="7843"/>
          <a:stretch>
            <a:fillRect/>
          </a:stretch>
        </p:blipFill>
        <p:spPr bwMode="auto">
          <a:xfrm>
            <a:off x="6960255" y="3380695"/>
            <a:ext cx="1954603" cy="100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08" y="4157307"/>
            <a:ext cx="17780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 l="11702" t="15129" r="3191" b="7329"/>
          <a:stretch>
            <a:fillRect/>
          </a:stretch>
        </p:blipFill>
        <p:spPr bwMode="auto">
          <a:xfrm>
            <a:off x="6946605" y="1487012"/>
            <a:ext cx="1968253" cy="100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56" y="4783138"/>
            <a:ext cx="18891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97" b="3250"/>
          <a:stretch>
            <a:fillRect/>
          </a:stretch>
        </p:blipFill>
        <p:spPr bwMode="auto">
          <a:xfrm>
            <a:off x="7095984" y="4544360"/>
            <a:ext cx="1733550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4697" b="32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34631" y="958334"/>
            <a:ext cx="659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Функции оперативного модуля ЦУМ  при работе на ПХГ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373042"/>
            <a:ext cx="5770984" cy="39544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15208"/>
            <a:ext cx="8229600" cy="101349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Внедрение центра удаленного мониторинга на ПХГ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3850" y="1427635"/>
            <a:ext cx="5904334" cy="389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Анализ возникших осложнений и аварийных ситуаций;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подготовка агрегированной, расчетной и аналитической информации;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анализ истории строительства скважин участка проведения работ;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формирование методик и заключений;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в</a:t>
            </a:r>
            <a:r>
              <a:rPr lang="ru-RU" altLang="ru-RU" dirty="0" smtClean="0"/>
              <a:t>заимодействие </a:t>
            </a:r>
            <a:r>
              <a:rPr lang="ru-RU" altLang="ru-RU" dirty="0" smtClean="0"/>
              <a:t>с </a:t>
            </a:r>
            <a:r>
              <a:rPr lang="ru-RU" altLang="ru-RU" dirty="0" err="1" smtClean="0"/>
              <a:t>недропользователем</a:t>
            </a:r>
            <a:r>
              <a:rPr lang="ru-RU" altLang="ru-RU" dirty="0" smtClean="0"/>
              <a:t> и проектными организациями. 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altLang="ru-RU" sz="2000" dirty="0" smtClean="0"/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altLang="ru-RU" sz="2000" dirty="0" smtClean="0"/>
          </a:p>
          <a:p>
            <a:pPr algn="just">
              <a:lnSpc>
                <a:spcPct val="150000"/>
              </a:lnSpc>
              <a:spcBef>
                <a:spcPts val="425"/>
              </a:spcBef>
              <a:buClrTx/>
              <a:buFontTx/>
              <a:buNone/>
            </a:pPr>
            <a:endParaRPr lang="en-US" altLang="ru-RU" sz="2100" dirty="0"/>
          </a:p>
        </p:txBody>
      </p:sp>
      <p:sp>
        <p:nvSpPr>
          <p:cNvPr id="14" name="TextBox 13"/>
          <p:cNvSpPr txBox="1"/>
          <p:nvPr/>
        </p:nvSpPr>
        <p:spPr>
          <a:xfrm>
            <a:off x="1334631" y="958334"/>
            <a:ext cx="682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Функции аналитического модуля ЦУМ  при работе на ПХГ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 l="19052" t="16129" r="18347" b="16129"/>
          <a:stretch>
            <a:fillRect/>
          </a:stretch>
        </p:blipFill>
        <p:spPr bwMode="auto">
          <a:xfrm>
            <a:off x="6924036" y="4813747"/>
            <a:ext cx="1811183" cy="117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44" y="1507003"/>
            <a:ext cx="2352675" cy="1399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115469" y="4996631"/>
          <a:ext cx="4162425" cy="1380464"/>
        </p:xfrm>
        <a:graphic>
          <a:graphicData uri="http://schemas.openxmlformats.org/presentationml/2006/ole">
            <p:oleObj spid="_x0000_s1026" name="Acrobat Document" r:id="rId8" imgW="21207600" imgH="8432280" progId="AcroExch.Document.DC">
              <p:embed/>
            </p:oleObj>
          </a:graphicData>
        </a:graphic>
      </p:graphicFrame>
      <p:pic>
        <p:nvPicPr>
          <p:cNvPr id="15" name="Picture 2" descr="кроссплот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97638" y="2763838"/>
            <a:ext cx="2304256" cy="13979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351" y="3957965"/>
            <a:ext cx="2014449" cy="136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23850" y="1373043"/>
            <a:ext cx="5904334" cy="35584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15208"/>
            <a:ext cx="8229600" cy="101349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Внедрение центра удаленного мониторинга на ПХГ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23850" y="1427635"/>
            <a:ext cx="5904334" cy="363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Построение геологических, гидродинамических, </a:t>
            </a:r>
            <a:r>
              <a:rPr lang="ru-RU" altLang="ru-RU" dirty="0" err="1" smtClean="0"/>
              <a:t>геомеханических</a:t>
            </a:r>
            <a:r>
              <a:rPr lang="ru-RU" altLang="ru-RU" dirty="0" smtClean="0"/>
              <a:t> моделей;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корректировка </a:t>
            </a:r>
            <a:r>
              <a:rPr lang="ru-RU" altLang="ru-RU" dirty="0" err="1" smtClean="0"/>
              <a:t>геомеханических</a:t>
            </a:r>
            <a:r>
              <a:rPr lang="ru-RU" altLang="ru-RU" dirty="0" smtClean="0"/>
              <a:t> моделей по данным </a:t>
            </a:r>
            <a:r>
              <a:rPr lang="ru-RU" altLang="ru-RU" dirty="0" err="1" smtClean="0"/>
              <a:t>геомеханического</a:t>
            </a:r>
            <a:r>
              <a:rPr lang="ru-RU" altLang="ru-RU" dirty="0" smtClean="0"/>
              <a:t> сопровождения строительства скважин;</a:t>
            </a:r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altLang="ru-RU" dirty="0" smtClean="0"/>
              <a:t>построение, корректировка моделей для интерпретации данных в комплексе скважинно-площадного геохимического метода.</a:t>
            </a:r>
            <a:endParaRPr lang="en-US" altLang="ru-RU" sz="2000" dirty="0" smtClean="0"/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</a:pPr>
            <a:endParaRPr lang="ru-RU" altLang="ru-RU" sz="2000" dirty="0" smtClean="0"/>
          </a:p>
          <a:p>
            <a:pPr marL="344488" indent="-342900" algn="just">
              <a:lnSpc>
                <a:spcPct val="150000"/>
              </a:lnSpc>
              <a:spcBef>
                <a:spcPts val="425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ru-RU" altLang="ru-RU" sz="2000" dirty="0" smtClean="0"/>
          </a:p>
          <a:p>
            <a:pPr algn="just">
              <a:lnSpc>
                <a:spcPct val="150000"/>
              </a:lnSpc>
              <a:spcBef>
                <a:spcPts val="425"/>
              </a:spcBef>
              <a:buClrTx/>
              <a:buFontTx/>
              <a:buNone/>
            </a:pPr>
            <a:endParaRPr lang="en-US" altLang="ru-RU" sz="21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8881" y="958334"/>
            <a:ext cx="693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Функции модуля </a:t>
            </a:r>
            <a:r>
              <a:rPr lang="ru-RU" altLang="ru-RU" b="1" dirty="0" err="1" smtClean="0">
                <a:latin typeface="Arial" pitchFamily="34" charset="0"/>
                <a:cs typeface="Arial" pitchFamily="34" charset="0"/>
              </a:rPr>
              <a:t>кросс-моделирования</a:t>
            </a:r>
            <a:r>
              <a:rPr lang="ru-RU" altLang="ru-RU" b="1" dirty="0" smtClean="0">
                <a:latin typeface="Arial" pitchFamily="34" charset="0"/>
                <a:cs typeface="Arial" pitchFamily="34" charset="0"/>
              </a:rPr>
              <a:t> при работе на ПХГ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 descr="C:\Users\Sickman\Desktop\Новая папка\rar\1well_hor.jpg"/>
          <p:cNvPicPr>
            <a:picLocks noChangeAspect="1" noChangeArrowheads="1"/>
          </p:cNvPicPr>
          <p:nvPr/>
        </p:nvPicPr>
        <p:blipFill>
          <a:blip r:embed="rId5" cstate="print"/>
          <a:srcRect r="2005"/>
          <a:stretch>
            <a:fillRect/>
          </a:stretch>
        </p:blipFill>
        <p:spPr bwMode="auto">
          <a:xfrm>
            <a:off x="6417071" y="1427635"/>
            <a:ext cx="2201467" cy="1824770"/>
          </a:xfrm>
          <a:prstGeom prst="rect">
            <a:avLst/>
          </a:prstGeom>
          <a:noFill/>
        </p:spPr>
      </p:pic>
      <p:pic>
        <p:nvPicPr>
          <p:cNvPr id="13" name="Picture 4" descr="C:\Users\Sickman\Desktop\Новая папка\rar\1well_caro_HQ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9446" y="2986249"/>
            <a:ext cx="2317354" cy="1612317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15" t="13499" r="9503" b="24036"/>
          <a:stretch/>
        </p:blipFill>
        <p:spPr bwMode="auto">
          <a:xfrm>
            <a:off x="6228184" y="4791075"/>
            <a:ext cx="259301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39924" y="5305424"/>
            <a:ext cx="2588260" cy="108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/>
          <p:cNvSpPr txBox="1">
            <a:spLocks/>
          </p:cNvSpPr>
          <p:nvPr/>
        </p:nvSpPr>
        <p:spPr>
          <a:xfrm>
            <a:off x="457200" y="1594485"/>
            <a:ext cx="5325273" cy="47205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57067"/>
            <a:ext cx="8229600" cy="1715538"/>
          </a:xfrm>
        </p:spPr>
        <p:txBody>
          <a:bodyPr>
            <a:normAutofit fontScale="90000"/>
          </a:bodyPr>
          <a:lstStyle/>
          <a:p>
            <a:r>
              <a:rPr lang="ru-RU" altLang="ru-RU" sz="3500" b="1" dirty="0" smtClean="0">
                <a:latin typeface="Arial" charset="0"/>
                <a:cs typeface="Arial" charset="0"/>
              </a:rPr>
              <a:t>Интеграция геолого-геофизических программ в единые интегрированные пакеты в системе «</a:t>
            </a:r>
            <a:r>
              <a:rPr lang="ru-RU" altLang="ru-RU" sz="3500" b="1" dirty="0" err="1" smtClean="0">
                <a:latin typeface="Arial" charset="0"/>
                <a:cs typeface="Arial" charset="0"/>
              </a:rPr>
              <a:t>Унофактор</a:t>
            </a:r>
            <a:r>
              <a:rPr lang="ru-RU" altLang="ru-RU" sz="3500" b="1" smtClean="0">
                <a:latin typeface="Arial" charset="0"/>
                <a:cs typeface="Arial" charset="0"/>
              </a:rPr>
              <a:t>»</a:t>
            </a:r>
            <a:endParaRPr lang="ru-RU" altLang="ru-RU" sz="3500" b="1" dirty="0" smtClean="0">
              <a:latin typeface="Arial" charset="0"/>
              <a:cs typeface="Arial" charset="0"/>
            </a:endParaRP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57200" y="1546860"/>
            <a:ext cx="5227320" cy="4720590"/>
          </a:xfrm>
          <a:noFill/>
        </p:spPr>
        <p:txBody>
          <a:bodyPr>
            <a:noAutofit/>
          </a:bodyPr>
          <a:lstStyle/>
          <a:p>
            <a:pPr marL="0" indent="449263" algn="just">
              <a:buNone/>
            </a:pPr>
            <a:r>
              <a:rPr lang="ru-RU" sz="1500" dirty="0" smtClean="0">
                <a:latin typeface="+mj-lt"/>
              </a:rPr>
              <a:t>Разработка пакета геолого-геофизических программ с возможностью работы с различными форматами данных, существующими в нефтегазовом секторе. Особенностью интеграции  также являются: использование общих ресурсов, применение объектов, которые могут находиться в совместном использовании нескольких программ; реализация простого метода перехода из одного приложения к другому. 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ООО НПО «СНГС» разработан и постоянно совершенствуется полный комплекс программного обеспечения строительства скважин и ГТМ.  </a:t>
            </a:r>
            <a:endParaRPr lang="ru-RU" sz="1500" dirty="0" smtClean="0">
              <a:latin typeface="+mj-lt"/>
              <a:cs typeface="Arial" pitchFamily="34" charset="0"/>
            </a:endParaRP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ru-RU" sz="1500" dirty="0" smtClean="0">
                <a:latin typeface="+mj-lt"/>
                <a:cs typeface="Arial" pitchFamily="34" charset="0"/>
              </a:rPr>
              <a:t>Текущий вектор развития программного обеспечения, разрабатываемого в компании, направлен на унификацию форматов для беспрепятственного движения потоков информации, оперативность проведения аналитических работ.  Особенностью подхода является сохранение возможности работы всех программных продуктов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в любой операционной среде, включая платформы мобильных устройств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.</a:t>
            </a:r>
          </a:p>
          <a:p>
            <a:pPr marL="0" indent="361950" algn="just">
              <a:buFont typeface="Wingdings" pitchFamily="2" charset="2"/>
              <a:buNone/>
              <a:defRPr/>
            </a:pPr>
            <a:r>
              <a:rPr lang="ru-RU" sz="1400" dirty="0" smtClean="0">
                <a:latin typeface="+mj-lt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endParaRPr lang="ru-RU" sz="1800" dirty="0" smtClean="0"/>
          </a:p>
          <a:p>
            <a:pPr marL="0" indent="0" algn="just">
              <a:buNone/>
            </a:pPr>
            <a:endParaRPr lang="ru-RU" sz="1800" dirty="0" smtClean="0"/>
          </a:p>
          <a:p>
            <a:pPr marL="0" indent="361950" algn="just">
              <a:buFont typeface="Wingdings" pitchFamily="2" charset="2"/>
              <a:buNone/>
            </a:pPr>
            <a:endParaRPr lang="ru-RU" sz="15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1588" lvl="0" indent="358775" algn="just" fontAlgn="base">
              <a:spcAft>
                <a:spcPct val="0"/>
              </a:spcAft>
              <a:buNone/>
              <a:defRPr/>
            </a:pP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Рисунок 8" descr="23. ML Hudraulics график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658472"/>
            <a:ext cx="1257300" cy="90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6253" y="4141602"/>
            <a:ext cx="1246950" cy="76710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3779" y="3001631"/>
            <a:ext cx="1410849" cy="76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65627" y="1658472"/>
            <a:ext cx="1506474" cy="90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684520" y="2596963"/>
            <a:ext cx="1699259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latin typeface="+mn-lt"/>
              </a:rPr>
              <a:t>MLHydraulics</a:t>
            </a:r>
            <a:endParaRPr lang="ru-RU" altLang="ru-RU" sz="1600" dirty="0">
              <a:latin typeface="+mn-lt"/>
            </a:endParaRPr>
          </a:p>
        </p:txBody>
      </p:sp>
      <p:grpSp>
        <p:nvGrpSpPr>
          <p:cNvPr id="16" name="Группа 12"/>
          <p:cNvGrpSpPr>
            <a:grpSpLocks/>
          </p:cNvGrpSpPr>
          <p:nvPr/>
        </p:nvGrpSpPr>
        <p:grpSpPr bwMode="auto">
          <a:xfrm>
            <a:off x="5657721" y="3001631"/>
            <a:ext cx="1784106" cy="1120132"/>
            <a:chOff x="-524451" y="1258473"/>
            <a:chExt cx="8978962" cy="5326088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9"/>
            <a:srcRect l="2780" t="9567" r="61159" b="11360"/>
            <a:stretch>
              <a:fillRect/>
            </a:stretch>
          </p:blipFill>
          <p:spPr bwMode="auto">
            <a:xfrm>
              <a:off x="1931169" y="1732292"/>
              <a:ext cx="5516666" cy="3395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2"/>
            <p:cNvSpPr txBox="1">
              <a:spLocks noChangeArrowheads="1"/>
            </p:cNvSpPr>
            <p:nvPr/>
          </p:nvSpPr>
          <p:spPr bwMode="auto">
            <a:xfrm>
              <a:off x="-524451" y="4974779"/>
              <a:ext cx="8978962" cy="16097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indent="266700" eaLnBrk="1" hangingPunct="1">
                <a:defRPr/>
              </a:pPr>
              <a:r>
                <a:rPr lang="en-US" sz="1600" b="1" dirty="0" smtClean="0">
                  <a:latin typeface="+mn-lt"/>
                </a:rPr>
                <a:t>ML-AFP-</a:t>
              </a:r>
              <a:r>
                <a:rPr lang="en-US" sz="1600" b="1" dirty="0" err="1" smtClean="0">
                  <a:latin typeface="+mn-lt"/>
                </a:rPr>
                <a:t>eval</a:t>
              </a:r>
              <a:endParaRPr lang="ru-RU" altLang="ru-RU" sz="1600" dirty="0">
                <a:latin typeface="+mn-lt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0"/>
            <a:srcRect r="29770"/>
            <a:stretch>
              <a:fillRect/>
            </a:stretch>
          </p:blipFill>
          <p:spPr bwMode="auto">
            <a:xfrm>
              <a:off x="395536" y="1258473"/>
              <a:ext cx="3874358" cy="340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19"/>
          <p:cNvGrpSpPr>
            <a:grpSpLocks/>
          </p:cNvGrpSpPr>
          <p:nvPr/>
        </p:nvGrpSpPr>
        <p:grpSpPr bwMode="auto">
          <a:xfrm>
            <a:off x="5782473" y="4217802"/>
            <a:ext cx="1765205" cy="1000754"/>
            <a:chOff x="189347" y="1412776"/>
            <a:chExt cx="8496944" cy="6257578"/>
          </a:xfrm>
        </p:grpSpPr>
        <p:pic>
          <p:nvPicPr>
            <p:cNvPr id="21" name="Picture 2" descr="E:\Сайт UNOFactor\Презентация Wellook\1.bmp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83568" y="1412776"/>
              <a:ext cx="5716328" cy="309634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460439" y="1916832"/>
              <a:ext cx="5716328" cy="309634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" name="TextBox 2"/>
            <p:cNvSpPr txBox="1">
              <a:spLocks noChangeArrowheads="1"/>
            </p:cNvSpPr>
            <p:nvPr/>
          </p:nvSpPr>
          <p:spPr bwMode="auto">
            <a:xfrm>
              <a:off x="189347" y="5553422"/>
              <a:ext cx="8496944" cy="21169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600" b="1" dirty="0" smtClean="0">
                  <a:latin typeface="+mn-lt"/>
                </a:rPr>
                <a:t>MLCrossPlot</a:t>
              </a:r>
              <a:endParaRPr lang="ru-RU" sz="1600" dirty="0">
                <a:latin typeface="+mn-lt"/>
              </a:endParaRPr>
            </a:p>
          </p:txBody>
        </p:sp>
      </p:grp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7200229" y="2596963"/>
            <a:ext cx="1805222" cy="350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600" b="1" dirty="0" smtClean="0">
                <a:latin typeface="+mn-lt"/>
              </a:rPr>
              <a:t>MLGeomechanics</a:t>
            </a:r>
            <a:endParaRPr lang="ru-RU" sz="1600" dirty="0">
              <a:latin typeface="+mn-lt"/>
            </a:endParaRPr>
          </a:p>
        </p:txBody>
      </p:sp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7169912" y="3795732"/>
            <a:ext cx="1974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MLInclinometry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7297785" y="4889657"/>
            <a:ext cx="1765205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600" b="1" dirty="0" err="1" smtClean="0">
                <a:latin typeface="+mn-lt"/>
              </a:rPr>
              <a:t>WitsmlPlotter</a:t>
            </a:r>
            <a:endParaRPr lang="ru-RU" sz="1600" dirty="0">
              <a:latin typeface="+mn-lt"/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996622" y="5218555"/>
            <a:ext cx="1245180" cy="55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5782473" y="5928896"/>
            <a:ext cx="1765205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1600" b="1" dirty="0" err="1" smtClean="0">
                <a:latin typeface="+mn-lt"/>
              </a:rPr>
              <a:t>MlPlotter</a:t>
            </a:r>
            <a:endParaRPr lang="ru-RU" sz="1600" dirty="0">
              <a:latin typeface="+mn-lt"/>
            </a:endParaRPr>
          </a:p>
        </p:txBody>
      </p:sp>
      <p:pic>
        <p:nvPicPr>
          <p:cNvPr id="29" name="Рисунок 28" descr="гео.png"/>
          <p:cNvPicPr>
            <a:picLocks noChangeAspect="1"/>
          </p:cNvPicPr>
          <p:nvPr/>
        </p:nvPicPr>
        <p:blipFill>
          <a:blip r:embed="rId14"/>
          <a:srcRect l="12604" t="17712" r="886" b="2913"/>
          <a:stretch>
            <a:fillRect/>
          </a:stretch>
        </p:blipFill>
        <p:spPr>
          <a:xfrm>
            <a:off x="7633358" y="5228211"/>
            <a:ext cx="1094060" cy="544069"/>
          </a:xfrm>
          <a:prstGeom prst="rect">
            <a:avLst/>
          </a:prstGeom>
        </p:spPr>
      </p:pic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7241802" y="5928896"/>
            <a:ext cx="1765205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600" b="1" dirty="0" smtClean="0">
                <a:latin typeface="+mn-lt"/>
              </a:rPr>
              <a:t>ПО </a:t>
            </a:r>
            <a:r>
              <a:rPr lang="ru-RU" sz="1600" b="1" dirty="0" err="1" smtClean="0">
                <a:latin typeface="+mn-lt"/>
              </a:rPr>
              <a:t>Геонавигация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373042"/>
            <a:ext cx="8229600" cy="47705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Суперкомпьютерные технологии – инструмент интегрирования </a:t>
            </a:r>
            <a:endParaRPr lang="en-US" altLang="ru-RU" sz="3500" b="1" dirty="0" smtClean="0">
              <a:latin typeface="Arial" charset="0"/>
              <a:cs typeface="Arial" charset="0"/>
            </a:endParaRP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Содержимое 11"/>
          <p:cNvSpPr>
            <a:spLocks noGrp="1"/>
          </p:cNvSpPr>
          <p:nvPr>
            <p:ph idx="1"/>
          </p:nvPr>
        </p:nvSpPr>
        <p:spPr>
          <a:xfrm>
            <a:off x="457200" y="1052736"/>
            <a:ext cx="8291264" cy="1224136"/>
          </a:xfrm>
        </p:spPr>
        <p:txBody>
          <a:bodyPr>
            <a:noAutofit/>
          </a:bodyPr>
          <a:lstStyle/>
          <a:p>
            <a:pPr algn="just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cs typeface="Arial" pitchFamily="34" charset="0"/>
              </a:rPr>
              <a:t>Скорость и качество вычислений непосредственно влияют на время и качество поиска месторождения, точность разведочного и эксплуатационного бурения, эффективность рекомендаций и управляющих решений  при строительстве скважин.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2268054"/>
            <a:ext cx="45988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 smtClean="0">
                <a:latin typeface="+mn-lt"/>
                <a:cs typeface="Arial" pitchFamily="34" charset="0"/>
              </a:rPr>
              <a:t>Сегодня существенный технологический прогресс в нефтегазовой отрасли возможен на основе применения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суперкомпьютерного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биллинга</a:t>
            </a:r>
            <a:r>
              <a:rPr lang="ru-RU" sz="1600" dirty="0" smtClean="0">
                <a:latin typeface="+mn-lt"/>
                <a:cs typeface="Arial" pitchFamily="34" charset="0"/>
              </a:rPr>
              <a:t>, который способен обеспечить:</a:t>
            </a:r>
          </a:p>
          <a:p>
            <a:pPr lvl="1" indent="26035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+mn-lt"/>
                <a:cs typeface="Arial" pitchFamily="34" charset="0"/>
              </a:rPr>
              <a:t>повышение эффективности работ по разведке и разработке нефтегазовых месторождений;</a:t>
            </a:r>
          </a:p>
          <a:p>
            <a:pPr lvl="1" indent="26035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+mn-lt"/>
                <a:cs typeface="Arial" pitchFamily="34" charset="0"/>
              </a:rPr>
              <a:t>повышение продуктивности действующих скважин;</a:t>
            </a:r>
          </a:p>
          <a:p>
            <a:pPr lvl="1" indent="260350"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1600" dirty="0" smtClean="0">
                <a:latin typeface="+mn-lt"/>
                <a:cs typeface="Arial" pitchFamily="34" charset="0"/>
              </a:rPr>
              <a:t>снижение экологического ущерба при их разработке.</a:t>
            </a: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457200" y="5301208"/>
            <a:ext cx="8383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Arial" pitchFamily="34" charset="0"/>
              </a:rPr>
              <a:t>Высокопроизводительные компьютерные вычисления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–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одно из приоритетных направлений при формировании государственных исследовательских программ в области сетевых и информационных технологий.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4896" y="2268054"/>
            <a:ext cx="3421904" cy="28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28625" y="666751"/>
            <a:ext cx="8258175" cy="5391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9356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О компании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Содержимое 2"/>
          <p:cNvSpPr>
            <a:spLocks noGrp="1"/>
          </p:cNvSpPr>
          <p:nvPr>
            <p:ph idx="1"/>
          </p:nvPr>
        </p:nvSpPr>
        <p:spPr>
          <a:xfrm>
            <a:off x="428625" y="666750"/>
            <a:ext cx="8229600" cy="5600700"/>
          </a:xfrm>
          <a:noFill/>
        </p:spPr>
        <p:txBody>
          <a:bodyPr>
            <a:noAutofit/>
          </a:bodyPr>
          <a:lstStyle/>
          <a:p>
            <a:pPr marL="0" indent="361950" algn="just">
              <a:lnSpc>
                <a:spcPct val="114000"/>
              </a:lnSpc>
              <a:buNone/>
            </a:pPr>
            <a:r>
              <a:rPr lang="ru-RU" altLang="ru-RU" sz="1800" dirty="0" smtClean="0">
                <a:solidFill>
                  <a:srgbClr val="000028"/>
                </a:solidFill>
              </a:rPr>
              <a:t>ООО НПО «СНГС» является разработчиком и производителем оборудования станций ГТИ, методического и программного обеспечения для реализации интегрированных систем в  </a:t>
            </a:r>
            <a:r>
              <a:rPr lang="ru-RU" altLang="ru-RU" sz="1800" dirty="0" err="1" smtClean="0">
                <a:solidFill>
                  <a:srgbClr val="000028"/>
                </a:solidFill>
              </a:rPr>
              <a:t>нефте</a:t>
            </a:r>
            <a:r>
              <a:rPr lang="ru-RU" altLang="ru-RU" sz="1800" dirty="0" smtClean="0">
                <a:solidFill>
                  <a:srgbClr val="000028"/>
                </a:solidFill>
              </a:rPr>
              <a:t>- и газодобывающей отрасли. Среди заказчиков - </a:t>
            </a:r>
            <a:r>
              <a:rPr lang="ru-RU" altLang="ru-RU" sz="1800" dirty="0" err="1" smtClean="0">
                <a:solidFill>
                  <a:srgbClr val="000028"/>
                </a:solidFill>
              </a:rPr>
              <a:t>недропользователи</a:t>
            </a:r>
            <a:r>
              <a:rPr lang="ru-RU" altLang="ru-RU" sz="1800" dirty="0" smtClean="0">
                <a:solidFill>
                  <a:srgbClr val="000028"/>
                </a:solidFill>
              </a:rPr>
              <a:t>, которым предоставляются наши сервисные услуги и сервисные предприятия, использующие программно-аппаратные комплексы производства ООО НПО «СНГС</a:t>
            </a:r>
            <a:r>
              <a:rPr lang="ru-RU" altLang="ru-RU" sz="1800" dirty="0" smtClean="0">
                <a:solidFill>
                  <a:srgbClr val="000028"/>
                </a:solidFill>
              </a:rPr>
              <a:t>»,  </a:t>
            </a:r>
            <a:r>
              <a:rPr lang="ru-RU" altLang="ru-RU" sz="1800" dirty="0" smtClean="0">
                <a:solidFill>
                  <a:srgbClr val="000028"/>
                </a:solidFill>
              </a:rPr>
              <a:t>такие крупные компании, как ПАО «НК«Роснефть», ПАО «Газпром», ПАО «</a:t>
            </a:r>
            <a:r>
              <a:rPr lang="ru-RU" altLang="ru-RU" sz="1800" dirty="0" err="1" smtClean="0">
                <a:solidFill>
                  <a:srgbClr val="000028"/>
                </a:solidFill>
              </a:rPr>
              <a:t>Лукойл</a:t>
            </a:r>
            <a:r>
              <a:rPr lang="ru-RU" altLang="ru-RU" sz="1800" dirty="0" smtClean="0">
                <a:solidFill>
                  <a:srgbClr val="000028"/>
                </a:solidFill>
              </a:rPr>
              <a:t>», ОАО «</a:t>
            </a:r>
            <a:r>
              <a:rPr lang="ru-RU" altLang="ru-RU" sz="1800" dirty="0" err="1" smtClean="0">
                <a:solidFill>
                  <a:srgbClr val="000028"/>
                </a:solidFill>
              </a:rPr>
              <a:t>Сургутнефтегаз</a:t>
            </a:r>
            <a:r>
              <a:rPr lang="ru-RU" altLang="ru-RU" sz="1800" dirty="0" smtClean="0">
                <a:solidFill>
                  <a:srgbClr val="000028"/>
                </a:solidFill>
              </a:rPr>
              <a:t>», ПАО «Газпром нефть».</a:t>
            </a:r>
          </a:p>
          <a:p>
            <a:pPr algn="ctr">
              <a:buClrTx/>
              <a:buFontTx/>
              <a:buNone/>
            </a:pPr>
            <a:r>
              <a:rPr lang="ru-RU" altLang="ru-RU" sz="2000" b="1" dirty="0" smtClean="0">
                <a:solidFill>
                  <a:srgbClr val="000028"/>
                </a:solidFill>
              </a:rPr>
              <a:t>Компания проводит следующие виды работ:</a:t>
            </a:r>
          </a:p>
          <a:p>
            <a:pPr marL="450000" indent="-360000">
              <a:buClr>
                <a:srgbClr val="FF000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1800" dirty="0" smtClean="0">
                <a:solidFill>
                  <a:srgbClr val="000028"/>
                </a:solidFill>
              </a:rPr>
              <a:t>п</a:t>
            </a:r>
            <a:r>
              <a:rPr lang="ru-RU" altLang="ru-RU" sz="1800" dirty="0" smtClean="0">
                <a:solidFill>
                  <a:srgbClr val="000028"/>
                </a:solidFill>
              </a:rPr>
              <a:t>остроение</a:t>
            </a:r>
            <a:r>
              <a:rPr lang="ru-RU" altLang="ru-RU" sz="1800" dirty="0" smtClean="0">
                <a:solidFill>
                  <a:srgbClr val="000028"/>
                </a:solidFill>
              </a:rPr>
              <a:t>, интеграция информационных систем строительства скважин (по стандартам WITSML, RESQML</a:t>
            </a:r>
            <a:r>
              <a:rPr lang="ru-RU" altLang="ru-RU" sz="1800" dirty="0" smtClean="0">
                <a:solidFill>
                  <a:srgbClr val="000028"/>
                </a:solidFill>
              </a:rPr>
              <a:t>); </a:t>
            </a:r>
            <a:endParaRPr lang="ru-RU" altLang="ru-RU" sz="1800" dirty="0" smtClean="0">
              <a:solidFill>
                <a:srgbClr val="000028"/>
              </a:solidFill>
            </a:endParaRPr>
          </a:p>
          <a:p>
            <a:pPr marL="450000" indent="-360000">
              <a:buClr>
                <a:srgbClr val="FF000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1800" dirty="0" smtClean="0">
                <a:solidFill>
                  <a:srgbClr val="000028"/>
                </a:solidFill>
              </a:rPr>
              <a:t>г</a:t>
            </a:r>
            <a:r>
              <a:rPr lang="ru-RU" altLang="ru-RU" sz="1800" dirty="0" smtClean="0">
                <a:solidFill>
                  <a:srgbClr val="000028"/>
                </a:solidFill>
              </a:rPr>
              <a:t>еолого-геохимические</a:t>
            </a:r>
            <a:r>
              <a:rPr lang="ru-RU" altLang="ru-RU" sz="1800" dirty="0" smtClean="0">
                <a:solidFill>
                  <a:srgbClr val="000028"/>
                </a:solidFill>
              </a:rPr>
              <a:t>, геолого-технологические</a:t>
            </a:r>
            <a:r>
              <a:rPr lang="ru-RU" altLang="ru-RU" sz="1800" smtClean="0">
                <a:solidFill>
                  <a:srgbClr val="000028"/>
                </a:solidFill>
              </a:rPr>
              <a:t>, </a:t>
            </a:r>
            <a:r>
              <a:rPr lang="ru-RU" altLang="ru-RU" sz="1800" smtClean="0">
                <a:solidFill>
                  <a:srgbClr val="000028"/>
                </a:solidFill>
              </a:rPr>
              <a:t>геофизические и гидродинамические  </a:t>
            </a:r>
            <a:r>
              <a:rPr lang="ru-RU" altLang="ru-RU" sz="1800" dirty="0" smtClean="0">
                <a:solidFill>
                  <a:srgbClr val="000028"/>
                </a:solidFill>
              </a:rPr>
              <a:t>исследования;</a:t>
            </a:r>
            <a:endParaRPr lang="ru-RU" altLang="ru-RU" sz="1800" dirty="0" smtClean="0">
              <a:solidFill>
                <a:srgbClr val="000028"/>
              </a:solidFill>
            </a:endParaRPr>
          </a:p>
          <a:p>
            <a:pPr marL="450000" indent="-360000">
              <a:buClr>
                <a:srgbClr val="FF000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1800" dirty="0" err="1" smtClean="0">
                <a:solidFill>
                  <a:srgbClr val="000028"/>
                </a:solidFill>
              </a:rPr>
              <a:t>г</a:t>
            </a:r>
            <a:r>
              <a:rPr lang="ru-RU" altLang="ru-RU" sz="1800" dirty="0" err="1" smtClean="0">
                <a:solidFill>
                  <a:srgbClr val="000028"/>
                </a:solidFill>
              </a:rPr>
              <a:t>еомеханическое</a:t>
            </a:r>
            <a:r>
              <a:rPr lang="ru-RU" altLang="ru-RU" sz="1800" dirty="0" smtClean="0">
                <a:solidFill>
                  <a:srgbClr val="000028"/>
                </a:solidFill>
              </a:rPr>
              <a:t> </a:t>
            </a:r>
            <a:r>
              <a:rPr lang="ru-RU" altLang="ru-RU" sz="1800" dirty="0" smtClean="0">
                <a:solidFill>
                  <a:srgbClr val="000028"/>
                </a:solidFill>
              </a:rPr>
              <a:t>и геолого-гидродинамическое моделирование;</a:t>
            </a:r>
          </a:p>
          <a:p>
            <a:pPr marL="450000" indent="-360000">
              <a:buClr>
                <a:srgbClr val="FF000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1800" dirty="0" err="1" smtClean="0">
                <a:solidFill>
                  <a:srgbClr val="000028"/>
                </a:solidFill>
              </a:rPr>
              <a:t>г</a:t>
            </a:r>
            <a:r>
              <a:rPr lang="ru-RU" altLang="ru-RU" sz="1800" dirty="0" err="1" smtClean="0">
                <a:solidFill>
                  <a:srgbClr val="000028"/>
                </a:solidFill>
              </a:rPr>
              <a:t>еомеханическое</a:t>
            </a:r>
            <a:r>
              <a:rPr lang="ru-RU" altLang="ru-RU" sz="1800" dirty="0" smtClean="0">
                <a:solidFill>
                  <a:srgbClr val="000028"/>
                </a:solidFill>
              </a:rPr>
              <a:t> </a:t>
            </a:r>
            <a:r>
              <a:rPr lang="ru-RU" altLang="ru-RU" sz="1800" dirty="0" smtClean="0">
                <a:solidFill>
                  <a:srgbClr val="000028"/>
                </a:solidFill>
              </a:rPr>
              <a:t>сопровождение строительства скважин;</a:t>
            </a:r>
          </a:p>
          <a:p>
            <a:pPr marL="450000" indent="-360000">
              <a:buClr>
                <a:srgbClr val="FF000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1800" dirty="0" smtClean="0">
                <a:solidFill>
                  <a:srgbClr val="000028"/>
                </a:solidFill>
              </a:rPr>
              <a:t>в</a:t>
            </a:r>
            <a:r>
              <a:rPr lang="ru-RU" altLang="ru-RU" sz="1800" dirty="0" smtClean="0">
                <a:solidFill>
                  <a:srgbClr val="000028"/>
                </a:solidFill>
              </a:rPr>
              <a:t>ыполнение </a:t>
            </a:r>
            <a:r>
              <a:rPr lang="ru-RU" altLang="ru-RU" sz="1800" dirty="0" smtClean="0">
                <a:solidFill>
                  <a:srgbClr val="000028"/>
                </a:solidFill>
              </a:rPr>
              <a:t>тематико-аналитических и научно-исследовательских работ; </a:t>
            </a:r>
          </a:p>
          <a:p>
            <a:pPr marL="450000" indent="-360000">
              <a:buClr>
                <a:srgbClr val="FF0000"/>
              </a:buClr>
              <a:buSzPct val="120000"/>
              <a:buFont typeface="Wingdings" panose="05000000000000000000" pitchFamily="2" charset="2"/>
              <a:buChar char=""/>
            </a:pPr>
            <a:r>
              <a:rPr lang="ru-RU" altLang="ru-RU" sz="1800" dirty="0" err="1" smtClean="0">
                <a:solidFill>
                  <a:srgbClr val="000028"/>
                </a:solidFill>
              </a:rPr>
              <a:t>с</a:t>
            </a:r>
            <a:r>
              <a:rPr lang="ru-RU" altLang="ru-RU" sz="1800" dirty="0" err="1" smtClean="0">
                <a:solidFill>
                  <a:srgbClr val="000028"/>
                </a:solidFill>
              </a:rPr>
              <a:t>упервайзинг</a:t>
            </a:r>
            <a:r>
              <a:rPr lang="ru-RU" altLang="ru-RU" sz="1800" dirty="0" smtClean="0">
                <a:solidFill>
                  <a:srgbClr val="000028"/>
                </a:solidFill>
              </a:rPr>
              <a:t> </a:t>
            </a:r>
            <a:r>
              <a:rPr lang="ru-RU" altLang="ru-RU" sz="1800" dirty="0" smtClean="0">
                <a:solidFill>
                  <a:srgbClr val="000028"/>
                </a:solidFill>
              </a:rPr>
              <a:t>строительства скважин и ГТМ</a:t>
            </a:r>
            <a:r>
              <a:rPr lang="ru-RU" altLang="ru-RU" sz="1800" dirty="0" smtClean="0">
                <a:solidFill>
                  <a:srgbClr val="000028"/>
                </a:solidFill>
              </a:rPr>
              <a:t>;</a:t>
            </a:r>
            <a:endParaRPr lang="ru-RU" altLang="ru-RU" sz="1800" dirty="0" smtClean="0">
              <a:solidFill>
                <a:srgbClr val="000028"/>
              </a:solidFill>
            </a:endParaRPr>
          </a:p>
          <a:p>
            <a:pPr marL="450000" indent="-360000">
              <a:lnSpc>
                <a:spcPct val="15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"/>
            </a:pPr>
            <a:endParaRPr lang="ru-RU" altLang="ru-RU" sz="1800" dirty="0" smtClean="0">
              <a:solidFill>
                <a:srgbClr val="00002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609600"/>
            <a:ext cx="8229600" cy="5868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49212"/>
            <a:ext cx="8229600" cy="9356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Заключение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Содержимое 2"/>
          <p:cNvSpPr>
            <a:spLocks noGrp="1"/>
          </p:cNvSpPr>
          <p:nvPr>
            <p:ph idx="1"/>
          </p:nvPr>
        </p:nvSpPr>
        <p:spPr>
          <a:xfrm>
            <a:off x="428625" y="609600"/>
            <a:ext cx="8229600" cy="5047129"/>
          </a:xfrm>
          <a:noFill/>
        </p:spPr>
        <p:txBody>
          <a:bodyPr>
            <a:noAutofit/>
          </a:bodyPr>
          <a:lstStyle/>
          <a:p>
            <a:pPr marL="0" indent="361950" algn="just">
              <a:buFont typeface="Wingdings" pitchFamily="2" charset="2"/>
              <a:buNone/>
              <a:defRPr/>
            </a:pPr>
            <a:r>
              <a:rPr lang="ru-RU" sz="1800" dirty="0" smtClean="0"/>
              <a:t>Использование принципа интеграции в нефтегазовом сервисе является актуальным направлением в виду </a:t>
            </a:r>
            <a:r>
              <a:rPr lang="ru-RU" sz="1800" dirty="0" smtClean="0"/>
              <a:t>активно развивающихся </a:t>
            </a:r>
            <a:r>
              <a:rPr lang="ru-RU" sz="1800" dirty="0" smtClean="0"/>
              <a:t>геолого-информационных технологий. Использование интеграции геолого-информационных технологий позволит: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1800" dirty="0" smtClean="0"/>
              <a:t>улучшить технико-экономические показатели строительства скважин;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1800" dirty="0" smtClean="0"/>
              <a:t>стандартизировать потоки информации в нефтегазовом секторе;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1800" dirty="0" smtClean="0"/>
              <a:t>сформировать единые базы хранения данных;</a:t>
            </a:r>
          </a:p>
          <a:p>
            <a:pPr>
              <a:buClr>
                <a:srgbClr val="FF0000"/>
              </a:buClr>
              <a:buFont typeface="Wingdings" pitchFamily="2" charset="2"/>
              <a:buChar char="ü"/>
              <a:defRPr/>
            </a:pPr>
            <a:r>
              <a:rPr lang="ru-RU" sz="1800" dirty="0" smtClean="0"/>
              <a:t>повысить качество оказываемых услуг.</a:t>
            </a:r>
          </a:p>
          <a:p>
            <a:pPr marL="0" indent="361950" algn="just">
              <a:spcAft>
                <a:spcPts val="0"/>
              </a:spcAft>
              <a:buNone/>
            </a:pP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В итоге, можно выделить направления развития интегрированных геолого-информационных технологий на объектах ООО «Газпром ПХГ»:</a:t>
            </a:r>
          </a:p>
          <a:p>
            <a:pPr marL="450000" lvl="0" algn="just">
              <a:spcAft>
                <a:spcPts val="0"/>
              </a:spcAft>
              <a:buFont typeface="+mj-lt"/>
              <a:buAutoNum type="arabicParenR"/>
            </a:pP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 Внедрение технологий </a:t>
            </a: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ЦУМ для </a:t>
            </a: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оптимизации процесса информационного обеспечения управленческих решений, расширения количества решаемых задач;</a:t>
            </a:r>
          </a:p>
          <a:p>
            <a:pPr marL="450000" lvl="0" algn="just">
              <a:spcAft>
                <a:spcPts val="0"/>
              </a:spcAft>
              <a:buFont typeface="+mj-lt"/>
              <a:buAutoNum type="arabicParenR"/>
            </a:pP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Внедрение технологий расширенного комплекса ГТИ в комплексе с модулем </a:t>
            </a:r>
            <a:r>
              <a:rPr lang="ru-RU" sz="1800" kern="150" dirty="0" err="1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геомеханического</a:t>
            </a: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 сопровождения строительства скважин с целью предотвращения или минимизации осложнений и аварийных ситуаций;</a:t>
            </a:r>
          </a:p>
          <a:p>
            <a:pPr marL="450000" lvl="0" algn="just">
              <a:spcAft>
                <a:spcPts val="0"/>
              </a:spcAft>
              <a:buFont typeface="+mj-lt"/>
              <a:buAutoNum type="arabicParenR"/>
            </a:pP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 Формирование и опробование комплекса геолого-технологических исследований при поиске объектов строительства ПХГ в водоносных пластах;</a:t>
            </a:r>
          </a:p>
          <a:p>
            <a:pPr marL="450000" lvl="0" algn="just">
              <a:spcAft>
                <a:spcPts val="0"/>
              </a:spcAft>
              <a:buFont typeface="+mj-lt"/>
              <a:buAutoNum type="arabicParenR"/>
            </a:pPr>
            <a:r>
              <a:rPr lang="ru-RU" sz="1800" kern="150" dirty="0" smtClean="0">
                <a:solidFill>
                  <a:srgbClr val="000000"/>
                </a:solidFill>
                <a:ea typeface="Andale Sans UI"/>
                <a:cs typeface="Liberation Sans" panose="020B0604020202020204" pitchFamily="34" charset="0"/>
              </a:rPr>
              <a:t> Опытное внедрение скважинно-площадного геохимического метода.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81024" y="1290919"/>
            <a:ext cx="8105775" cy="34715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500" b="1" dirty="0" smtClean="0">
                <a:latin typeface="Arial" charset="0"/>
                <a:cs typeface="Arial" charset="0"/>
              </a:rPr>
              <a:t>Системы интегрирования </a:t>
            </a:r>
            <a:endParaRPr lang="en-US" altLang="ru-RU" sz="3500" b="1" dirty="0" smtClean="0">
              <a:latin typeface="Arial" charset="0"/>
              <a:cs typeface="Arial" charset="0"/>
            </a:endParaRP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314325" y="1290919"/>
            <a:ext cx="8372475" cy="4697506"/>
          </a:xfrm>
          <a:noFill/>
        </p:spPr>
        <p:txBody>
          <a:bodyPr>
            <a:noAutofit/>
          </a:bodyPr>
          <a:lstStyle/>
          <a:p>
            <a:pPr indent="371475" algn="just">
              <a:buNone/>
            </a:pPr>
            <a:r>
              <a:rPr lang="en-US" sz="1800" dirty="0" smtClean="0"/>
              <a:t>	</a:t>
            </a:r>
            <a:r>
              <a:rPr lang="ru-RU" sz="1800" dirty="0" smtClean="0"/>
              <a:t>Использование принципа интеграции в нефтегазовом сервисе относится к различным аспектам организации геолого-информационных технологий:</a:t>
            </a:r>
            <a:endParaRPr lang="ru-RU" sz="1100" dirty="0" smtClean="0"/>
          </a:p>
          <a:p>
            <a:pPr algn="just">
              <a:buClr>
                <a:srgbClr val="FF0000"/>
              </a:buClr>
              <a:buFont typeface="Wingdings" pitchFamily="2" charset="2"/>
              <a:buChar char="Ø"/>
            </a:pPr>
            <a:endParaRPr lang="ru-RU" sz="1800" dirty="0" smtClean="0"/>
          </a:p>
          <a:p>
            <a:pPr marL="896938" indent="-538163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800" dirty="0" smtClean="0"/>
              <a:t>интеграция данных от разных источников сервисных компаний в единый информационный поток;</a:t>
            </a:r>
          </a:p>
          <a:p>
            <a:pPr marL="896938" indent="-538163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800" dirty="0" smtClean="0"/>
              <a:t>интеграция распределенных отчетных данных в целостные базы;</a:t>
            </a:r>
          </a:p>
          <a:p>
            <a:pPr marL="896938" lvl="0" indent="-538163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800" dirty="0" smtClean="0"/>
              <a:t>интеграция геолого-геофизических программ в единые интегрированные пакеты;</a:t>
            </a:r>
          </a:p>
          <a:p>
            <a:pPr marL="896938" indent="-538163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800" dirty="0" smtClean="0"/>
              <a:t>интеграция </a:t>
            </a:r>
            <a:r>
              <a:rPr lang="en-US" sz="1800" dirty="0" smtClean="0"/>
              <a:t>3D </a:t>
            </a:r>
            <a:r>
              <a:rPr lang="ru-RU" sz="1800" dirty="0" smtClean="0"/>
              <a:t>геологических, гидродинамических, </a:t>
            </a:r>
            <a:r>
              <a:rPr lang="ru-RU" sz="1800" dirty="0" err="1" smtClean="0"/>
              <a:t>геомеханических</a:t>
            </a:r>
            <a:r>
              <a:rPr lang="ru-RU" sz="1800" dirty="0" smtClean="0"/>
              <a:t> моделей в единый обновляемый </a:t>
            </a:r>
            <a:r>
              <a:rPr lang="en-US" sz="1800" dirty="0" smtClean="0"/>
              <a:t>3D </a:t>
            </a:r>
            <a:r>
              <a:rPr lang="ru-RU" sz="1800" dirty="0" smtClean="0"/>
              <a:t>объект</a:t>
            </a:r>
            <a:r>
              <a:rPr lang="en-US" sz="1800" dirty="0" smtClean="0"/>
              <a:t> </a:t>
            </a:r>
            <a:r>
              <a:rPr lang="ru-RU" sz="1800" dirty="0" smtClean="0"/>
              <a:t>на всем «жизненном цикле»  месторождения;</a:t>
            </a:r>
            <a:endParaRPr lang="en-US" sz="1800" dirty="0" smtClean="0"/>
          </a:p>
          <a:p>
            <a:pPr marL="896938" indent="-538163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1800" dirty="0" smtClean="0"/>
              <a:t>организация взаимодействия функциональных исполнителей при реализации технологических процессов;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3338513"/>
            <a:ext cx="7572375" cy="5429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800" dirty="0" smtClean="0">
                <a:latin typeface="Impact" pitchFamily="34" charset="0"/>
              </a:rPr>
              <a:t>СПАСИБО ЗА 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368243"/>
            <a:ext cx="8229600" cy="38133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500" b="1" dirty="0" smtClean="0">
                <a:latin typeface="Arial" charset="0"/>
                <a:cs typeface="Arial" charset="0"/>
              </a:rPr>
              <a:t>Цели</a:t>
            </a:r>
            <a:endParaRPr lang="en-US" altLang="ru-RU" sz="3500" b="1" dirty="0" smtClean="0">
              <a:latin typeface="Arial" charset="0"/>
              <a:cs typeface="Arial" charset="0"/>
            </a:endParaRP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57200" y="1803133"/>
            <a:ext cx="8229600" cy="3010934"/>
          </a:xfrm>
          <a:noFill/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100" dirty="0" smtClean="0"/>
              <a:t>улучшение технико-экономических показателей строительства скважины и эффективности ГТМ;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100" dirty="0" smtClean="0"/>
              <a:t>непрерывный контроль и оптимизация всех стадий строительства скважины и ГТМ;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100" dirty="0" smtClean="0"/>
              <a:t>оптимизация хранения и использования высокообъемных геолого-информационных данных;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100" dirty="0" smtClean="0"/>
              <a:t>предотвращение аварийных ситуаций на скважинах или минимизация их последствий;</a:t>
            </a:r>
          </a:p>
          <a:p>
            <a:pPr algn="just">
              <a:buClr>
                <a:srgbClr val="FF0000"/>
              </a:buClr>
              <a:buFont typeface="Wingdings" pitchFamily="2" charset="2"/>
              <a:buChar char="ü"/>
            </a:pPr>
            <a:r>
              <a:rPr lang="ru-RU" sz="2100" dirty="0" smtClean="0"/>
              <a:t>повышение качества оказываемых сервисных услуг;</a:t>
            </a:r>
          </a:p>
          <a:p>
            <a:pPr algn="just"/>
            <a:endParaRPr lang="ru-RU" sz="2100" dirty="0" smtClean="0"/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/>
          </p:cNvSpPr>
          <p:nvPr/>
        </p:nvSpPr>
        <p:spPr>
          <a:xfrm>
            <a:off x="4467226" y="1368243"/>
            <a:ext cx="3867150" cy="41605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358775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88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32583"/>
            <a:ext cx="8229600" cy="114300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Интеграция данных с уровня буровой площадки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682889" y="1588801"/>
          <a:ext cx="4946386" cy="4173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783" y="1056085"/>
            <a:ext cx="315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WITSML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сервер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Офис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недропользователя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467225" y="1296413"/>
            <a:ext cx="3836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Ключевым звеном  в системе готова выступать станция ГТИ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1299395" y="4173616"/>
            <a:ext cx="738664" cy="19716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буровой площадки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 rot="14971145">
            <a:off x="-116210" y="2994112"/>
            <a:ext cx="1615336" cy="8322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одержимое 11"/>
          <p:cNvSpPr>
            <a:spLocks noGrp="1"/>
          </p:cNvSpPr>
          <p:nvPr>
            <p:ph idx="1"/>
          </p:nvPr>
        </p:nvSpPr>
        <p:spPr>
          <a:xfrm>
            <a:off x="4467225" y="3996194"/>
            <a:ext cx="3867150" cy="15878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Союзнефтегазсервис</a:t>
            </a:r>
            <a:r>
              <a:rPr lang="ru-RU" sz="1600" dirty="0" smtClean="0"/>
              <a:t> является членом ассоциации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Energistics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с 2010 года, принимает участие в </a:t>
            </a:r>
            <a:r>
              <a:rPr lang="ru-RU" sz="1600" dirty="0" smtClean="0"/>
              <a:t>обмене информации и интеграции процессов для облегчения совместного использования данных. </a:t>
            </a:r>
          </a:p>
          <a:p>
            <a:pPr marL="0" indent="0" algn="just">
              <a:buNone/>
            </a:pPr>
            <a:endParaRPr lang="ru-RU" sz="1800" dirty="0" smtClean="0">
              <a:cs typeface="Times New Roman" pitchFamily="18" charset="0"/>
            </a:endParaRPr>
          </a:p>
        </p:txBody>
      </p:sp>
      <p:pic>
        <p:nvPicPr>
          <p:cNvPr id="20" name="Рисунок 34"/>
          <p:cNvPicPr>
            <a:picLocks noChangeAspect="1" noChangeArrowheads="1"/>
          </p:cNvPicPr>
          <p:nvPr/>
        </p:nvPicPr>
        <p:blipFill>
          <a:blip r:embed="rId10"/>
          <a:srcRect l="28233" t="29889" r="23917" b="25645"/>
          <a:stretch>
            <a:fillRect/>
          </a:stretch>
        </p:blipFill>
        <p:spPr bwMode="auto">
          <a:xfrm>
            <a:off x="4581524" y="1855815"/>
            <a:ext cx="3656015" cy="214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 descr="bkgnd-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89"/>
          <a:stretch>
            <a:fillRect/>
          </a:stretch>
        </p:blipFill>
        <p:spPr>
          <a:xfrm>
            <a:off x="3649980" y="5584049"/>
            <a:ext cx="5036820" cy="549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80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Геологические и технологические задачи, предлагаемые для решения </a:t>
            </a:r>
            <a:r>
              <a:rPr lang="ru-RU" altLang="ru-RU" sz="2800" b="1" dirty="0" smtClean="0">
                <a:latin typeface="Arial" charset="0"/>
                <a:cs typeface="Arial" charset="0"/>
              </a:rPr>
              <a:t>при строительстве и эксплуатации скважин ПХГ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Задачи ПХГ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" y="1563909"/>
            <a:ext cx="8820150" cy="399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59877"/>
            <a:ext cx="8229600" cy="1250502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Расширенный комплекс ГТИ</a:t>
            </a:r>
            <a:br>
              <a:rPr lang="ru-RU" altLang="ru-RU" sz="2800" b="1" dirty="0" smtClean="0">
                <a:latin typeface="Arial" charset="0"/>
                <a:cs typeface="Arial" charset="0"/>
              </a:rPr>
            </a:br>
            <a:r>
              <a:rPr lang="ru-RU" altLang="ru-RU" sz="2400" b="1" dirty="0" smtClean="0">
                <a:latin typeface="Arial" charset="0"/>
                <a:cs typeface="Arial" charset="0"/>
              </a:rPr>
              <a:t>Решение геологических задач</a:t>
            </a:r>
            <a:endParaRPr lang="ru-RU" altLang="ru-RU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457201" y="1368244"/>
            <a:ext cx="4895850" cy="435956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361950" algn="just">
              <a:buNone/>
            </a:pPr>
            <a:endParaRPr lang="ru-RU" sz="2000" dirty="0" smtClean="0">
              <a:cs typeface="Arial" pitchFamily="34" charset="0"/>
            </a:endParaRPr>
          </a:p>
          <a:p>
            <a:pPr marL="0" indent="361950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газовый каротаж с применением одновременно 2-х газоанализаторов «СНГС-04М» и «СНГС-05М с </a:t>
            </a:r>
            <a:r>
              <a:rPr lang="ru-RU" sz="2000" dirty="0" err="1" smtClean="0">
                <a:cs typeface="Arial" pitchFamily="34" charset="0"/>
              </a:rPr>
              <a:t>ПИД-детектором</a:t>
            </a:r>
            <a:r>
              <a:rPr lang="ru-RU" sz="2000" dirty="0" smtClean="0">
                <a:cs typeface="Arial" pitchFamily="34" charset="0"/>
              </a:rPr>
              <a:t>», </a:t>
            </a:r>
            <a:r>
              <a:rPr lang="ru-RU" sz="2000" dirty="0" smtClean="0">
                <a:cs typeface="Arial" pitchFamily="34" charset="0"/>
              </a:rPr>
              <a:t>предназначенных для измерений объемной доли метана, этана, пропана, бутана, пентана, изобутана, изопентана</a:t>
            </a:r>
            <a:r>
              <a:rPr lang="ru-RU" sz="2000" dirty="0">
                <a:cs typeface="Arial" pitchFamily="34" charset="0"/>
              </a:rPr>
              <a:t> </a:t>
            </a:r>
            <a:r>
              <a:rPr lang="ru-RU" sz="2000" dirty="0" smtClean="0">
                <a:cs typeface="Arial" pitchFamily="34" charset="0"/>
              </a:rPr>
              <a:t>и водорода;</a:t>
            </a:r>
          </a:p>
          <a:p>
            <a:pPr marL="0" indent="361950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автономная система определения покомпонентной и суммарной концентрации </a:t>
            </a:r>
            <a:r>
              <a:rPr lang="ru-RU" sz="2000" dirty="0" err="1" smtClean="0">
                <a:cs typeface="Arial" pitchFamily="34" charset="0"/>
              </a:rPr>
              <a:t>УВ-газов</a:t>
            </a:r>
            <a:r>
              <a:rPr lang="ru-RU" sz="2000" dirty="0" smtClean="0">
                <a:cs typeface="Arial" pitchFamily="34" charset="0"/>
              </a:rPr>
              <a:t> в ГВС (взрывобезопасное исполнение);</a:t>
            </a:r>
          </a:p>
          <a:p>
            <a:pPr marL="0" indent="361950" algn="just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 smtClean="0">
                <a:cs typeface="Arial" pitchFamily="34" charset="0"/>
              </a:rPr>
              <a:t>дегазатор постоянного объема (CVD) </a:t>
            </a:r>
            <a:r>
              <a:rPr lang="ru-RU" sz="2000" dirty="0" err="1" smtClean="0">
                <a:cs typeface="Arial" pitchFamily="34" charset="0"/>
              </a:rPr>
              <a:t>c</a:t>
            </a:r>
            <a:r>
              <a:rPr lang="ru-RU" sz="2000" dirty="0" smtClean="0">
                <a:cs typeface="Arial" pitchFamily="34" charset="0"/>
              </a:rPr>
              <a:t> блоком </a:t>
            </a:r>
            <a:r>
              <a:rPr lang="ru-RU" sz="2000" dirty="0" err="1" smtClean="0">
                <a:cs typeface="Arial" pitchFamily="34" charset="0"/>
              </a:rPr>
              <a:t>термостабилизации</a:t>
            </a:r>
            <a:r>
              <a:rPr lang="ru-RU" sz="2000" dirty="0" smtClean="0">
                <a:cs typeface="Arial" pitchFamily="34" charset="0"/>
              </a:rPr>
              <a:t> (</a:t>
            </a:r>
            <a:r>
              <a:rPr lang="ru-RU" sz="2000" dirty="0" err="1" smtClean="0">
                <a:cs typeface="Arial" pitchFamily="34" charset="0"/>
              </a:rPr>
              <a:t>Mud</a:t>
            </a:r>
            <a:r>
              <a:rPr lang="ru-RU" sz="2000" dirty="0" smtClean="0">
                <a:cs typeface="Arial" pitchFamily="34" charset="0"/>
              </a:rPr>
              <a:t> </a:t>
            </a:r>
            <a:r>
              <a:rPr lang="ru-RU" sz="2000" dirty="0" err="1" smtClean="0">
                <a:cs typeface="Arial" pitchFamily="34" charset="0"/>
              </a:rPr>
              <a:t>Heater</a:t>
            </a:r>
            <a:r>
              <a:rPr lang="ru-RU" sz="2000" dirty="0" smtClean="0">
                <a:cs typeface="Arial" pitchFamily="34" charset="0"/>
              </a:rPr>
              <a:t>).</a:t>
            </a:r>
          </a:p>
          <a:p>
            <a:pPr marL="0" indent="361950" algn="just">
              <a:buFont typeface="Wingdings" pitchFamily="2" charset="2"/>
              <a:buChar char="Ø"/>
            </a:pPr>
            <a:endParaRPr lang="ru-RU" sz="15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1588" lvl="0" indent="358775" algn="just" fontAlgn="base">
              <a:spcAft>
                <a:spcPct val="0"/>
              </a:spcAft>
              <a:buNone/>
              <a:defRPr/>
            </a:pP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17" y="4015844"/>
            <a:ext cx="1378496" cy="171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1" y="4467298"/>
            <a:ext cx="1728192" cy="15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e.komarov\Desktop\Общий вид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3051" y="1417016"/>
            <a:ext cx="2085975" cy="122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9837" y="2542571"/>
            <a:ext cx="1938377" cy="147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59877"/>
            <a:ext cx="8229600" cy="1250502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Расширенный комплекс ГТИ</a:t>
            </a:r>
            <a:br>
              <a:rPr lang="ru-RU" altLang="ru-RU" sz="2800" b="1" dirty="0" smtClean="0">
                <a:latin typeface="Arial" charset="0"/>
                <a:cs typeface="Arial" charset="0"/>
              </a:rPr>
            </a:br>
            <a:r>
              <a:rPr lang="ru-RU" altLang="ru-RU" sz="2400" b="1" dirty="0" smtClean="0">
                <a:latin typeface="Arial" charset="0"/>
                <a:cs typeface="Arial" charset="0"/>
              </a:rPr>
              <a:t>Решение технологических задач</a:t>
            </a:r>
            <a:endParaRPr lang="ru-RU" altLang="ru-RU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657224" y="1190623"/>
            <a:ext cx="7805439" cy="430530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361950" algn="just">
              <a:buClr>
                <a:srgbClr val="FF0000"/>
              </a:buClr>
              <a:buNone/>
            </a:pPr>
            <a:r>
              <a:rPr lang="ru-RU" sz="2000" dirty="0" smtClean="0">
                <a:cs typeface="Arial" pitchFamily="34" charset="0"/>
              </a:rPr>
              <a:t>Система </a:t>
            </a:r>
            <a:r>
              <a:rPr lang="ru-RU" sz="2000" dirty="0" smtClean="0"/>
              <a:t>постоянного анализа регистрируемых станцией ГТИ данных, автоматического выделения внештатных и предаварийных ситуаций с помощью заложенных алгоритмов</a:t>
            </a:r>
            <a:r>
              <a:rPr lang="ru-RU" sz="2000" dirty="0" smtClean="0">
                <a:cs typeface="Arial" pitchFamily="34" charset="0"/>
              </a:rPr>
              <a:t>;</a:t>
            </a:r>
          </a:p>
          <a:p>
            <a:pPr marL="0" indent="361950" algn="just">
              <a:buFont typeface="Wingdings" pitchFamily="2" charset="2"/>
              <a:buChar char="Ø"/>
            </a:pPr>
            <a:endParaRPr lang="ru-RU" sz="15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1588" lvl="0" indent="358775" algn="just" fontAlgn="base">
              <a:spcAft>
                <a:spcPct val="0"/>
              </a:spcAft>
              <a:buNone/>
              <a:defRPr/>
            </a:pP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Затяжки-посадки - прихват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9695" y="2538096"/>
            <a:ext cx="4552968" cy="2647949"/>
          </a:xfrm>
          <a:prstGeom prst="rect">
            <a:avLst/>
          </a:prstGeom>
        </p:spPr>
      </p:pic>
      <p:pic>
        <p:nvPicPr>
          <p:cNvPr id="11" name="Рисунок 10" descr="26. ML Report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4" y="2962275"/>
            <a:ext cx="3138170" cy="222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35373"/>
            <a:ext cx="8229600" cy="1250502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Расширенный комплекс ГТИ</a:t>
            </a:r>
            <a:br>
              <a:rPr lang="ru-RU" altLang="ru-RU" sz="2800" b="1" dirty="0" smtClean="0">
                <a:latin typeface="Arial" charset="0"/>
                <a:cs typeface="Arial" charset="0"/>
              </a:rPr>
            </a:br>
            <a:r>
              <a:rPr lang="ru-RU" altLang="ru-RU" sz="2400" b="1" dirty="0" smtClean="0">
                <a:latin typeface="Arial" charset="0"/>
                <a:cs typeface="Arial" charset="0"/>
              </a:rPr>
              <a:t>Модуль </a:t>
            </a:r>
            <a:r>
              <a:rPr lang="ru-RU" altLang="ru-RU" sz="2400" b="1" dirty="0" err="1" smtClean="0">
                <a:latin typeface="Arial" charset="0"/>
                <a:cs typeface="Arial" charset="0"/>
              </a:rPr>
              <a:t>геомеханического</a:t>
            </a:r>
            <a:r>
              <a:rPr lang="ru-RU" altLang="ru-RU" sz="2400" b="1" dirty="0" smtClean="0">
                <a:latin typeface="Arial" charset="0"/>
                <a:cs typeface="Arial" charset="0"/>
              </a:rPr>
              <a:t> сопровождения строительства скважин</a:t>
            </a:r>
            <a:endParaRPr lang="ru-RU" altLang="ru-RU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346696" cy="499394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361950" algn="just">
              <a:buFont typeface="Wingdings" pitchFamily="2" charset="2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indent="361950" algn="just">
              <a:buFont typeface="Wingdings" pitchFamily="2" charset="2"/>
              <a:buNone/>
            </a:pPr>
            <a:endParaRPr lang="ru-RU" sz="15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358775" algn="just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1588" lvl="0" indent="358775" algn="just" fontAlgn="base">
              <a:spcAft>
                <a:spcPct val="0"/>
              </a:spcAft>
              <a:buNone/>
              <a:defRPr/>
            </a:pP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229224" y="1285879"/>
          <a:ext cx="3574672" cy="2314194"/>
        </p:xfrm>
        <a:graphic>
          <a:graphicData uri="http://schemas.openxmlformats.org/drawingml/2006/table">
            <a:tbl>
              <a:tblPr/>
              <a:tblGrid>
                <a:gridCol w="563783"/>
                <a:gridCol w="563783"/>
                <a:gridCol w="552723"/>
                <a:gridCol w="552723"/>
                <a:gridCol w="481713"/>
                <a:gridCol w="481713"/>
                <a:gridCol w="378234"/>
              </a:tblGrid>
              <a:tr h="64648">
                <a:tc row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Интервал отбора, м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 row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Отн. содержание морфотипов, %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 gridSpan="4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Морфотипы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Интервал обвала, м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</a:tr>
              <a:tr h="686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III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IV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609">
                <a:tc rowSpan="1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1550-1552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D9F1"/>
                    </a:solidFill>
                  </a:tcPr>
                </a:tc>
                <a:tc row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a-35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1150-1152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8B7"/>
                    </a:solidFill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b-65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1120-1123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3BC"/>
                    </a:solidFill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f-100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1130-1131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D4B4"/>
                    </a:solidFill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d-50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8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920-922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DE8"/>
                    </a:solidFill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e-50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9"/>
                    </a:solidFill>
                  </a:tcPr>
                </a:tc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980-985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9"/>
                    </a:solidFill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a-70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8B7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1167-1190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8B7"/>
                    </a:solidFill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b-15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3BC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1468-1470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3BC"/>
                    </a:solidFill>
                  </a:tcPr>
                </a:tc>
              </a:tr>
              <a:tr h="836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c-15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 gridSpan="3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890-893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</a:tr>
              <a:tr h="186677">
                <a:tc gridSpan="7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Морфотипы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I-угловатый    II-пластинчатый   III-блочный   IV-прочие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827">
                <a:tc gridSpan="7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Литотипы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a-известняк; b-доломит; c-глина; d-аргиллит; e-песчаник; f-алевролит; g-гипс; h-ангидрит; </a:t>
                      </a:r>
                      <a:r>
                        <a:rPr lang="en-US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</a:t>
                      </a:r>
                      <a:r>
                        <a:rPr lang="ru-RU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-прочие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6677">
                <a:tc gridSpan="7"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Пример: f-100  - 100%содержание алевролита блочного морфотипа;  a-70 - 70% содержание известняка угловатого морфотипа.</a:t>
                      </a:r>
                      <a:endParaRPr lang="ru-RU" sz="7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215" marR="422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Рисунок 4" descr="Рисунок (768)2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9618" y="3176290"/>
            <a:ext cx="1259606" cy="105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5" descr="Рисунок (768)2-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9618" y="1333502"/>
            <a:ext cx="1206520" cy="87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3" descr="Рисунок (768)1-2.jpg"/>
          <p:cNvPicPr>
            <a:picLocks noChangeAspect="1" noChangeArrowheads="1"/>
          </p:cNvPicPr>
          <p:nvPr/>
        </p:nvPicPr>
        <p:blipFill>
          <a:blip r:embed="rId8"/>
          <a:srcRect l="18292" r="17683"/>
          <a:stretch>
            <a:fillRect/>
          </a:stretch>
        </p:blipFill>
        <p:spPr bwMode="auto">
          <a:xfrm>
            <a:off x="3922459" y="2320479"/>
            <a:ext cx="1306765" cy="84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21082" y="3701447"/>
            <a:ext cx="2659306" cy="127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04065" y="4701780"/>
            <a:ext cx="2499831" cy="130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57201" y="1333502"/>
            <a:ext cx="33727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2925" algn="just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+mn-lt"/>
                <a:cs typeface="Arial" pitchFamily="34" charset="0"/>
              </a:rPr>
              <a:t>отбор и анализ обвальной фракции шлама;</a:t>
            </a:r>
          </a:p>
          <a:p>
            <a:pPr indent="542925" algn="just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+mn-lt"/>
                <a:cs typeface="Arial" pitchFamily="34" charset="0"/>
              </a:rPr>
              <a:t>определение гидравлических параметров в скважине в процессе бурения, промывок и </a:t>
            </a:r>
            <a:r>
              <a:rPr lang="ru-RU" sz="1600" dirty="0" err="1" smtClean="0">
                <a:latin typeface="+mn-lt"/>
                <a:cs typeface="Arial" pitchFamily="34" charset="0"/>
              </a:rPr>
              <a:t>спуско-подъемных</a:t>
            </a:r>
            <a:r>
              <a:rPr lang="ru-RU" sz="1600" dirty="0" smtClean="0">
                <a:latin typeface="+mn-lt"/>
                <a:cs typeface="Arial" pitchFamily="34" charset="0"/>
              </a:rPr>
              <a:t> операций и оптимизация режимов работы гидравлической системы скважины;</a:t>
            </a:r>
          </a:p>
          <a:p>
            <a:pPr indent="542925" algn="just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+mn-lt"/>
                <a:cs typeface="Arial" pitchFamily="34" charset="0"/>
              </a:rPr>
              <a:t>определение объема выбуренной породы путем анализа видеоизображения выхода шлама с использованием современных систем «искусственного интеллекта»;</a:t>
            </a:r>
          </a:p>
          <a:p>
            <a:pPr indent="542925" algn="just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+mn-lt"/>
              </a:rPr>
              <a:t>непрерывное профилирование механических свойств керна (СКРЕТЧ-ТЕСТ): определение предела прочности при неограниченном сжатии и угла внутреннего трения</a:t>
            </a:r>
            <a:endParaRPr lang="ru-RU" sz="1600" dirty="0" smtClean="0">
              <a:latin typeface="+mn-lt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20" name="00022.MTS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969618" y="4228000"/>
            <a:ext cx="1503362" cy="112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Диаграмма 20"/>
          <p:cNvGraphicFramePr>
            <a:graphicFrameLocks/>
          </p:cNvGraphicFramePr>
          <p:nvPr/>
        </p:nvGraphicFramePr>
        <p:xfrm>
          <a:off x="3922459" y="5355521"/>
          <a:ext cx="2291700" cy="961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-317052"/>
            <a:ext cx="8229600" cy="1715538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latin typeface="Arial" charset="0"/>
                <a:cs typeface="Arial" charset="0"/>
              </a:rPr>
              <a:t>Скважинно-площадной геохимический метод</a:t>
            </a:r>
          </a:p>
        </p:txBody>
      </p:sp>
      <p:pic>
        <p:nvPicPr>
          <p:cNvPr id="3076" name="Picture 1" descr="линии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478588"/>
            <a:ext cx="914400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ЛОГО квадрат итог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0388" y="6267450"/>
            <a:ext cx="506412" cy="508000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5" name="Скругленный прямоугольник 34"/>
          <p:cNvSpPr/>
          <p:nvPr/>
        </p:nvSpPr>
        <p:spPr>
          <a:xfrm>
            <a:off x="1234628" y="1261904"/>
            <a:ext cx="3240088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Поверхностные </a:t>
            </a:r>
          </a:p>
          <a:p>
            <a:pPr algn="ctr">
              <a:defRPr/>
            </a:pPr>
            <a:r>
              <a:rPr lang="ru-RU" sz="1600" b="1" dirty="0"/>
              <a:t>геохимические методы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663628" y="1261904"/>
            <a:ext cx="3240088" cy="612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Скважинные </a:t>
            </a:r>
          </a:p>
          <a:p>
            <a:pPr algn="ctr">
              <a:defRPr/>
            </a:pPr>
            <a:r>
              <a:rPr lang="ru-RU" sz="1600" b="1" dirty="0"/>
              <a:t>геохимические  методы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20253" y="2333466"/>
            <a:ext cx="3240088" cy="6127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Поисковые </a:t>
            </a:r>
            <a:r>
              <a:rPr lang="ru-RU" sz="1600" b="1" dirty="0" smtClean="0"/>
              <a:t>задачи, выделение поверхностных аномалий</a:t>
            </a:r>
            <a:endParaRPr lang="ru-RU" sz="1600" b="1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378003" y="2333466"/>
            <a:ext cx="3240088" cy="61277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/>
              <a:t>Задачи выделения объектов</a:t>
            </a:r>
            <a:endParaRPr lang="ru-RU" sz="1600" b="1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20253" y="3405029"/>
            <a:ext cx="3240088" cy="676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/>
              <a:t>Мониторинг безопасности, периодические съемки</a:t>
            </a:r>
            <a:endParaRPr lang="ru-RU" sz="1600" b="1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378003" y="3341529"/>
            <a:ext cx="3240088" cy="84931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/>
              <a:t>Обеспечение безопасности, выделение аномалий в </a:t>
            </a:r>
            <a:r>
              <a:rPr lang="ru-RU" sz="1600" b="1" dirty="0" err="1" smtClean="0"/>
              <a:t>надпродуктивной</a:t>
            </a:r>
            <a:r>
              <a:rPr lang="ru-RU" sz="1600" b="1" dirty="0" smtClean="0"/>
              <a:t> толще</a:t>
            </a:r>
            <a:endParaRPr lang="ru-RU" sz="1600" b="1" dirty="0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91941" y="4190841"/>
            <a:ext cx="3959225" cy="612775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Скважинно-площадные</a:t>
            </a:r>
          </a:p>
          <a:p>
            <a:pPr algn="ctr">
              <a:defRPr/>
            </a:pPr>
            <a:r>
              <a:rPr lang="ru-RU" sz="1600" b="1" dirty="0"/>
              <a:t>геохимические методы  (СПГМ)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48816" y="5363725"/>
            <a:ext cx="2428875" cy="74787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/>
              <a:t>Выделение </a:t>
            </a:r>
            <a:r>
              <a:rPr lang="ru-RU" sz="1600" b="1" dirty="0"/>
              <a:t>ослабленных зон</a:t>
            </a:r>
          </a:p>
          <a:p>
            <a:pPr algn="ctr">
              <a:defRPr/>
            </a:pPr>
            <a:r>
              <a:rPr lang="ru-RU" sz="1600" b="1" dirty="0"/>
              <a:t>п</a:t>
            </a:r>
            <a:r>
              <a:rPr lang="ru-RU" sz="1600" b="1" dirty="0" smtClean="0"/>
              <a:t>ри поиске объектов</a:t>
            </a:r>
            <a:endParaRPr lang="ru-RU" sz="1600" b="1" dirty="0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092003" y="5363726"/>
            <a:ext cx="2286000" cy="74787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/>
              <a:t>Мониторинг безопасности</a:t>
            </a:r>
            <a:endParaRPr lang="ru-RU" sz="1600" b="1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592315" y="5363726"/>
            <a:ext cx="3000375" cy="74787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Оптимизация </a:t>
            </a:r>
            <a:r>
              <a:rPr lang="ru-RU" sz="1600" b="1" dirty="0" smtClean="0"/>
              <a:t>выбора объектов </a:t>
            </a:r>
            <a:r>
              <a:rPr lang="ru-RU" sz="1600" b="1" dirty="0" smtClean="0"/>
              <a:t>строительства </a:t>
            </a:r>
            <a:r>
              <a:rPr lang="ru-RU" sz="1600" b="1" dirty="0" smtClean="0"/>
              <a:t>и эксплуатации ПХГ</a:t>
            </a:r>
            <a:endParaRPr lang="ru-RU" sz="1600" b="1" dirty="0"/>
          </a:p>
        </p:txBody>
      </p:sp>
      <p:sp>
        <p:nvSpPr>
          <p:cNvPr id="53" name="Стрелка вправо 52"/>
          <p:cNvSpPr/>
          <p:nvPr/>
        </p:nvSpPr>
        <p:spPr>
          <a:xfrm rot="8550765">
            <a:off x="2212528" y="2049304"/>
            <a:ext cx="509588" cy="1016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Стрелка вправо 53"/>
          <p:cNvSpPr/>
          <p:nvPr/>
        </p:nvSpPr>
        <p:spPr>
          <a:xfrm rot="2489900">
            <a:off x="6133653" y="2060416"/>
            <a:ext cx="508000" cy="1016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 rot="5400000">
            <a:off x="1909316" y="3087529"/>
            <a:ext cx="365125" cy="14287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 rot="5400000">
            <a:off x="6767066" y="3087529"/>
            <a:ext cx="365125" cy="14287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 rot="6082612">
            <a:off x="3875435" y="2981959"/>
            <a:ext cx="2159000" cy="1317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 rot="15517388" flipH="1">
            <a:off x="3146772" y="2981960"/>
            <a:ext cx="2159000" cy="1317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9" name="Стрелка вправо 58"/>
          <p:cNvSpPr/>
          <p:nvPr/>
        </p:nvSpPr>
        <p:spPr>
          <a:xfrm rot="8550765">
            <a:off x="2498278" y="5049679"/>
            <a:ext cx="509588" cy="101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 rot="13049235" flipH="1">
            <a:off x="6141591" y="5049679"/>
            <a:ext cx="509587" cy="101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 rot="5400000">
            <a:off x="4266753" y="5016341"/>
            <a:ext cx="365125" cy="142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2239</TotalTime>
  <Words>1154</Words>
  <Application>Microsoft Office PowerPoint</Application>
  <PresentationFormat>Экран (4:3)</PresentationFormat>
  <Paragraphs>251</Paragraphs>
  <Slides>20</Slides>
  <Notes>20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Acrobat Document</vt:lpstr>
      <vt:lpstr>Слайд 1</vt:lpstr>
      <vt:lpstr>Системы интегрирования </vt:lpstr>
      <vt:lpstr>Цели</vt:lpstr>
      <vt:lpstr>Интеграция данных с уровня буровой площадки</vt:lpstr>
      <vt:lpstr>Геологические и технологические задачи, предлагаемые для решения при строительстве и эксплуатации скважин ПХГ</vt:lpstr>
      <vt:lpstr>Расширенный комплекс ГТИ Решение геологических задач</vt:lpstr>
      <vt:lpstr>Расширенный комплекс ГТИ Решение технологических задач</vt:lpstr>
      <vt:lpstr>Расширенный комплекс ГТИ Модуль геомеханического сопровождения строительства скважин</vt:lpstr>
      <vt:lpstr>Скважинно-площадной геохимический метод</vt:lpstr>
      <vt:lpstr>Пример внедрения интегрированных технологий.  Центр Удаленного Мониторинга (ЦУМ)</vt:lpstr>
      <vt:lpstr>Схема взаимодействия модулей ЦУМ</vt:lpstr>
      <vt:lpstr>Предложение по внедрению центра удаленного мониторинга для ПХГ</vt:lpstr>
      <vt:lpstr>Внедрение центра удаленного мониторинга на ПХГ</vt:lpstr>
      <vt:lpstr>Внедрение центра удаленного мониторинга на ПХГ</vt:lpstr>
      <vt:lpstr>Внедрение центра удаленного мониторинга на ПХГ</vt:lpstr>
      <vt:lpstr>Интеграция геолого-геофизических программ в единые интегрированные пакеты в системе «Унофактор»</vt:lpstr>
      <vt:lpstr>Суперкомпьютерные технологии – инструмент интегрирования </vt:lpstr>
      <vt:lpstr>О компании</vt:lpstr>
      <vt:lpstr>Заключение</vt:lpstr>
      <vt:lpstr>СПАСИБО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dc:creator>Maria</dc:creator>
  <cp:lastModifiedBy>Acer</cp:lastModifiedBy>
  <cp:revision>416</cp:revision>
  <dcterms:created xsi:type="dcterms:W3CDTF">2016-03-31T10:18:45Z</dcterms:created>
  <dcterms:modified xsi:type="dcterms:W3CDTF">2017-04-12T20:00:07Z</dcterms:modified>
</cp:coreProperties>
</file>