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5" r:id="rId2"/>
    <p:sldId id="301" r:id="rId3"/>
    <p:sldId id="308" r:id="rId4"/>
    <p:sldId id="303" r:id="rId5"/>
    <p:sldId id="304" r:id="rId6"/>
    <p:sldId id="282" r:id="rId7"/>
    <p:sldId id="299" r:id="rId8"/>
    <p:sldId id="306" r:id="rId9"/>
    <p:sldId id="288" r:id="rId10"/>
    <p:sldId id="309" r:id="rId1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597" autoAdjust="0"/>
  </p:normalViewPr>
  <p:slideViewPr>
    <p:cSldViewPr>
      <p:cViewPr varScale="1">
        <p:scale>
          <a:sx n="85" d="100"/>
          <a:sy n="85" d="100"/>
        </p:scale>
        <p:origin x="-11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78A931-CFFC-4004-A28F-2ADF79482BF6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6E5E1-358F-49B4-B9F9-BF6C5FEE0F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038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36E5E1-358F-49B4-B9F9-BF6C5FEE0FD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609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jpeg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emf"/><Relationship Id="rId5" Type="http://schemas.openxmlformats.org/officeDocument/2006/relationships/image" Target="../media/image1.wmf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jpeg"/><Relationship Id="rId5" Type="http://schemas.openxmlformats.org/officeDocument/2006/relationships/image" Target="../media/image1.wmf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0.jpeg"/><Relationship Id="rId5" Type="http://schemas.openxmlformats.org/officeDocument/2006/relationships/image" Target="../media/image1.wmf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3.png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2.jpeg"/><Relationship Id="rId5" Type="http://schemas.openxmlformats.org/officeDocument/2006/relationships/image" Target="../media/image1.wmf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5.jpeg"/><Relationship Id="rId5" Type="http://schemas.openxmlformats.org/officeDocument/2006/relationships/image" Target="../media/image1.wmf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7.jpeg"/><Relationship Id="rId5" Type="http://schemas.openxmlformats.org/officeDocument/2006/relationships/image" Target="../media/image1.wmf"/><Relationship Id="rId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0" y="0"/>
            <a:ext cx="9145588" cy="6858000"/>
            <a:chOff x="0" y="0"/>
            <a:chExt cx="9145588" cy="6859588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9145588" cy="6859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1036" name="Object 12"/>
            <p:cNvGraphicFramePr>
              <a:graphicFrameLocks noChangeAspect="1"/>
            </p:cNvGraphicFramePr>
            <p:nvPr/>
          </p:nvGraphicFramePr>
          <p:xfrm>
            <a:off x="140468" y="44452"/>
            <a:ext cx="1664748" cy="9400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90" name="CorelDRAW" r:id="rId5" imgW="2084832" imgH="1176528" progId="">
                    <p:embed/>
                  </p:oleObj>
                </mc:Choice>
                <mc:Fallback>
                  <p:oleObj name="CorelDRAW" r:id="rId5" imgW="2084832" imgH="1176528" progId="">
                    <p:embed/>
                    <p:pic>
                      <p:nvPicPr>
                        <p:cNvPr id="0" name="Picture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468" y="44452"/>
                          <a:ext cx="1664748" cy="9400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0" y="6362700"/>
            <a:ext cx="914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Сочи 2019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87624" y="1628800"/>
            <a:ext cx="7848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Реализация </a:t>
            </a:r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мероприятий 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endParaRPr lang="ru-RU" alt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восстановлению </a:t>
            </a:r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защищенности участка газопровода Некрасовская-Березанская 2-нитка,</a:t>
            </a:r>
          </a:p>
          <a:p>
            <a:pPr>
              <a:spcBef>
                <a:spcPct val="0"/>
              </a:spcBef>
            </a:pPr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неудовлетворительным состоянием ИП 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км 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249)</a:t>
            </a:r>
            <a:endParaRPr lang="ru-RU" alt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4437112"/>
            <a:ext cx="7488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Докладчик: </a:t>
            </a:r>
          </a:p>
          <a:p>
            <a:pPr>
              <a:spcBef>
                <a:spcPct val="0"/>
              </a:spcBef>
            </a:pPr>
            <a:r>
              <a:rPr lang="ru-RU" alt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начальник </a:t>
            </a:r>
            <a:r>
              <a: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ПОЗК </a:t>
            </a:r>
            <a:endParaRPr lang="ru-RU" alt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Кочубей Дмитрий Алексеевич</a:t>
            </a:r>
            <a:endParaRPr lang="ru-RU" alt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930400" y="0"/>
            <a:ext cx="7213600" cy="1052736"/>
          </a:xfrm>
          <a:prstGeom prst="rect">
            <a:avLst/>
          </a:prstGeom>
          <a:solidFill>
            <a:schemeClr val="tx2"/>
          </a:solidFill>
        </p:spPr>
        <p:txBody>
          <a:bodyPr anchor="ctr" anchorCtr="0"/>
          <a:lstStyle/>
          <a:p>
            <a:pPr lvl="0" algn="ctr">
              <a:defRPr/>
            </a:pPr>
            <a:r>
              <a:rPr lang="ru-RU" sz="2000" dirty="0" smtClean="0">
                <a:solidFill>
                  <a:prstClr val="white"/>
                </a:solidFill>
              </a:rPr>
              <a:t>ОТРАСЛЕВОЕ </a:t>
            </a:r>
            <a:r>
              <a:rPr lang="ru-RU" sz="2000" dirty="0">
                <a:solidFill>
                  <a:prstClr val="white"/>
                </a:solidFill>
              </a:rPr>
              <a:t>СОВЕЩАНИЕ </a:t>
            </a:r>
            <a:r>
              <a:rPr lang="ru-RU" sz="2000" dirty="0" smtClean="0">
                <a:solidFill>
                  <a:prstClr val="white"/>
                </a:solidFill>
              </a:rPr>
              <a:t>РУКОВОДИТЕЛЕЙ ПОДРАЗДЕЛЕНИЙ </a:t>
            </a:r>
            <a:r>
              <a:rPr lang="ru-RU" sz="2000" dirty="0">
                <a:solidFill>
                  <a:prstClr val="white"/>
                </a:solidFill>
              </a:rPr>
              <a:t>ЗАЩИТЫ ОТ КОРРОЗИИ </a:t>
            </a:r>
            <a:r>
              <a:rPr lang="ru-RU" sz="2000" dirty="0" smtClean="0">
                <a:solidFill>
                  <a:prstClr val="white"/>
                </a:solidFill>
              </a:rPr>
              <a:t>ОРГАНИЗАЦИЙ ГРУППЫ ГАЗПРОМ</a:t>
            </a:r>
            <a:endParaRPr lang="ru-RU" sz="2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0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"/>
          <p:cNvGrpSpPr/>
          <p:nvPr/>
        </p:nvGrpSpPr>
        <p:grpSpPr>
          <a:xfrm>
            <a:off x="0" y="0"/>
            <a:ext cx="9145588" cy="6859588"/>
            <a:chOff x="0" y="0"/>
            <a:chExt cx="9145588" cy="6859588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5588" cy="6859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8195" name="Object 3"/>
            <p:cNvGraphicFramePr>
              <a:graphicFrameLocks noChangeAspect="1"/>
            </p:cNvGraphicFramePr>
            <p:nvPr/>
          </p:nvGraphicFramePr>
          <p:xfrm>
            <a:off x="139700" y="44450"/>
            <a:ext cx="1665288" cy="939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262" name="CorelDRAW" r:id="rId4" imgW="2084832" imgH="1176528" progId="">
                    <p:embed/>
                  </p:oleObj>
                </mc:Choice>
                <mc:Fallback>
                  <p:oleObj name="CorelDRAW" r:id="rId4" imgW="2084832" imgH="1176528" progId="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700" y="44450"/>
                          <a:ext cx="1665288" cy="939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943100" y="257176"/>
            <a:ext cx="7200900" cy="828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ru-RU" sz="2400" dirty="0" smtClean="0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74" name="TextBox 273"/>
          <p:cNvSpPr txBox="1"/>
          <p:nvPr/>
        </p:nvSpPr>
        <p:spPr>
          <a:xfrm>
            <a:off x="683568" y="6373516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FD15D502-D77D-4C63-AB44-893BA78D3CEA}" type="slidenum">
              <a:rPr lang="ru-RU" sz="2400" b="1" smtClean="0">
                <a:solidFill>
                  <a:schemeClr val="bg1"/>
                </a:solidFill>
                <a:latin typeface="Arial Narrow" pitchFamily="34" charset="0"/>
              </a:rPr>
              <a:pPr algn="ctr"/>
              <a:t>10</a:t>
            </a:fld>
            <a:endParaRPr lang="ru-RU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37" name="Rectangle 12"/>
          <p:cNvSpPr>
            <a:spLocks noChangeArrowheads="1"/>
          </p:cNvSpPr>
          <p:nvPr/>
        </p:nvSpPr>
        <p:spPr bwMode="auto">
          <a:xfrm>
            <a:off x="2076450" y="6335447"/>
            <a:ext cx="706755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-468560" y="1700808"/>
            <a:ext cx="122413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rtlCol="0" anchor="ctr"/>
          <a:lstStyle/>
          <a:p>
            <a:pPr algn="ctr"/>
            <a:endParaRPr lang="ru-RU" b="1" dirty="0" smtClean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97518" y="3154918"/>
            <a:ext cx="67810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5400" dirty="0">
                <a:solidFill>
                  <a:schemeClr val="bg1"/>
                </a:solidFill>
                <a:cs typeface="Arial" pitchFamily="34" charset="0"/>
              </a:rPr>
              <a:t>Спасибо за </a:t>
            </a:r>
            <a:r>
              <a:rPr lang="ru-RU" sz="5400" dirty="0" smtClean="0">
                <a:solidFill>
                  <a:schemeClr val="bg1"/>
                </a:solidFill>
                <a:cs typeface="Arial" pitchFamily="34" charset="0"/>
              </a:rPr>
              <a:t>внимание!</a:t>
            </a:r>
            <a:endParaRPr lang="ru-RU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13974" y="176177"/>
            <a:ext cx="70591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dirty="0">
                <a:solidFill>
                  <a:prstClr val="white"/>
                </a:solidFill>
              </a:rPr>
              <a:t>ОТРАСЛЕВОЕ СОВЕЩАНИЕ РУКОВОДИТЕЛЕЙ ПОДРАЗДЕЛЕНИЙ ЗАЩИТЫ ОТ КОРРОЗИИ ОРГАНИЗАЦИЙ ГРУППЫ ГАЗПРОМ</a:t>
            </a:r>
          </a:p>
        </p:txBody>
      </p:sp>
    </p:spTree>
    <p:extLst>
      <p:ext uri="{BB962C8B-B14F-4D97-AF65-F5344CB8AC3E}">
        <p14:creationId xmlns:p14="http://schemas.microsoft.com/office/powerpoint/2010/main" val="230701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9145588" cy="6859588"/>
            <a:chOff x="0" y="0"/>
            <a:chExt cx="9145588" cy="685958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5588" cy="6859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2051" name="Object 3"/>
            <p:cNvGraphicFramePr>
              <a:graphicFrameLocks noChangeAspect="1"/>
            </p:cNvGraphicFramePr>
            <p:nvPr/>
          </p:nvGraphicFramePr>
          <p:xfrm>
            <a:off x="139700" y="44450"/>
            <a:ext cx="1665288" cy="939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99" name="CorelDRAW" r:id="rId4" imgW="2084832" imgH="1176528" progId="">
                    <p:embed/>
                  </p:oleObj>
                </mc:Choice>
                <mc:Fallback>
                  <p:oleObj name="CorelDRAW" r:id="rId4" imgW="2084832" imgH="1176528" progId="">
                    <p:embed/>
                    <p:pic>
                      <p:nvPicPr>
                        <p:cNvPr id="0" name="Picture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700" y="44450"/>
                          <a:ext cx="1665288" cy="939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611560" y="6381750"/>
            <a:ext cx="648072" cy="476250"/>
          </a:xfrm>
          <a:noFill/>
        </p:spPr>
        <p:txBody>
          <a:bodyPr/>
          <a:lstStyle/>
          <a:p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smtClean="0">
                <a:solidFill>
                  <a:prstClr val="white"/>
                </a:solidFill>
              </a:rPr>
              <a:t> </a:t>
            </a:r>
            <a:fld id="{70017715-36A7-4EEB-AEDC-D7A9249876BA}" type="slidenum">
              <a:rPr lang="ru-RU" sz="2400" smtClean="0">
                <a:solidFill>
                  <a:prstClr val="white"/>
                </a:solidFill>
              </a:rPr>
              <a:pPr/>
              <a:t>2</a:t>
            </a:fld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930400" y="219074"/>
            <a:ext cx="7213600" cy="657225"/>
          </a:xfrm>
          <a:prstGeom prst="rect">
            <a:avLst/>
          </a:prstGeom>
        </p:spPr>
        <p:txBody>
          <a:bodyPr anchor="ctr" anchorCtr="0"/>
          <a:lstStyle/>
          <a:p>
            <a:pPr algn="ctr">
              <a:spcBef>
                <a:spcPct val="0"/>
              </a:spcBef>
              <a:defRPr/>
            </a:pPr>
            <a:r>
              <a:rPr lang="ru-RU" sz="2400" dirty="0" smtClean="0">
                <a:solidFill>
                  <a:prstClr val="white"/>
                </a:solidFill>
              </a:rPr>
              <a:t>УСТРАНЕНИЕ </a:t>
            </a:r>
            <a:r>
              <a:rPr lang="ru-RU" sz="2400" dirty="0">
                <a:solidFill>
                  <a:prstClr val="white"/>
                </a:solidFill>
              </a:rPr>
              <a:t>МЕСТ НЕДОЗАЩИТЫ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324544" y="175133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	</a:t>
            </a:r>
            <a:endParaRPr lang="ru-RU" sz="1600" dirty="0" smtClean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54188" y="1097305"/>
            <a:ext cx="65898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smtClean="0">
                <a:solidFill>
                  <a:prstClr val="black"/>
                </a:solidFill>
              </a:rPr>
              <a:t>     Объектом опытно-промышленной эксплуатации являются анодные заземлители </a:t>
            </a:r>
            <a:r>
              <a:rPr lang="ru-RU" sz="1600" dirty="0" err="1" smtClean="0">
                <a:solidFill>
                  <a:prstClr val="black"/>
                </a:solidFill>
              </a:rPr>
              <a:t>ферросилидовые</a:t>
            </a:r>
            <a:r>
              <a:rPr lang="ru-RU" sz="1600" dirty="0" smtClean="0">
                <a:solidFill>
                  <a:prstClr val="black"/>
                </a:solidFill>
              </a:rPr>
              <a:t> подповерхностные в контейнере с коксовой засыпкой АЗМ-3ХК-СУГАЗ(ПК)-1500. Производитель ООО НПИФ «СПЛАВ» </a:t>
            </a:r>
            <a:r>
              <a:rPr lang="ru-RU" sz="1600" dirty="0" err="1" smtClean="0">
                <a:solidFill>
                  <a:prstClr val="black"/>
                </a:solidFill>
              </a:rPr>
              <a:t>г.Ростов</a:t>
            </a:r>
            <a:r>
              <a:rPr lang="ru-RU" sz="1600" dirty="0" smtClean="0">
                <a:solidFill>
                  <a:prstClr val="black"/>
                </a:solidFill>
              </a:rPr>
              <a:t>-на-Дону.</a:t>
            </a:r>
            <a:r>
              <a:rPr lang="ru-RU" sz="1500" dirty="0" smtClean="0">
                <a:solidFill>
                  <a:prstClr val="black"/>
                </a:solidFill>
              </a:rPr>
              <a:t>	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1166555"/>
            <a:ext cx="2448273" cy="5070757"/>
          </a:xfrm>
          <a:prstGeom prst="rect">
            <a:avLst/>
          </a:prstGeom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710634"/>
              </p:ext>
            </p:extLst>
          </p:nvPr>
        </p:nvGraphicFramePr>
        <p:xfrm>
          <a:off x="2663279" y="2376210"/>
          <a:ext cx="6192688" cy="3847498"/>
        </p:xfrm>
        <a:graphic>
          <a:graphicData uri="http://schemas.openxmlformats.org/drawingml/2006/table">
            <a:tbl>
              <a:tblPr firstRow="1" firstCol="1" bandRow="1"/>
              <a:tblGrid>
                <a:gridCol w="3095253"/>
                <a:gridCol w="3097435"/>
              </a:tblGrid>
              <a:tr h="24064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Основные технические данные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06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Наименование параметров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Значение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40646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Длина заземлителя, мм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1780±20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646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Длина контейнера для коксовой засыпки, мм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1650±20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646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Наибольший диаметральный размер в поперечнике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мм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200±10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646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Площадь рабочей поверхности, дм</a:t>
                      </a:r>
                      <a:r>
                        <a:rPr lang="ru-RU" sz="12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646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Масса рабочего электрода, кг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40±3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646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Масса заземлителя без кабеля, кг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85±6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646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Масса коксовой засыпки, кг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40±3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64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Диаметр верхнего корпуса, мм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64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Диаметр нижнего корпуса, мм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64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Номинальный рабочий ток, А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99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Тип провода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двуслойной полиэтиленовой изоляцией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64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службы, не менее, лет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25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1907704" y="6341851"/>
            <a:ext cx="7236296" cy="47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«Реализация 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мероприятий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по восстановлению 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защищенности участка газопровода Некрасовская - Березанская 2-нитка, с неудовлетворительным состоянием ИП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(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км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249)»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03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9145588" cy="6859588"/>
            <a:chOff x="0" y="0"/>
            <a:chExt cx="9145588" cy="685958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5588" cy="6859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2051" name="Object 3"/>
            <p:cNvGraphicFramePr>
              <a:graphicFrameLocks noChangeAspect="1"/>
            </p:cNvGraphicFramePr>
            <p:nvPr/>
          </p:nvGraphicFramePr>
          <p:xfrm>
            <a:off x="139700" y="44450"/>
            <a:ext cx="1665288" cy="939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47" name="CorelDRAW" r:id="rId4" imgW="2084832" imgH="1176528" progId="">
                    <p:embed/>
                  </p:oleObj>
                </mc:Choice>
                <mc:Fallback>
                  <p:oleObj name="CorelDRAW" r:id="rId4" imgW="2084832" imgH="1176528" progId="">
                    <p:embed/>
                    <p:pic>
                      <p:nvPicPr>
                        <p:cNvPr id="0" name="Picture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700" y="44450"/>
                          <a:ext cx="1665288" cy="939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611560" y="6381750"/>
            <a:ext cx="648072" cy="476250"/>
          </a:xfrm>
          <a:noFill/>
        </p:spPr>
        <p:txBody>
          <a:bodyPr/>
          <a:lstStyle/>
          <a:p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smtClean="0">
                <a:solidFill>
                  <a:prstClr val="white"/>
                </a:solidFill>
              </a:rPr>
              <a:t> </a:t>
            </a:r>
            <a:fld id="{A920B703-54BA-4F8A-8E9D-A828A3CC6568}" type="slidenum">
              <a:rPr lang="ru-RU" sz="2400" smtClean="0">
                <a:solidFill>
                  <a:prstClr val="white"/>
                </a:solidFill>
              </a:rPr>
              <a:pPr/>
              <a:t>3</a:t>
            </a:fld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324544" y="175133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	</a:t>
            </a:r>
            <a:endParaRPr lang="ru-RU" sz="16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1907704" y="6341851"/>
            <a:ext cx="7236296" cy="47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«Реализация 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мероприятий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по восстановлению 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защищенности участка газопровода Некрасовская - Березанская 2-нитка, с неудовлетворительным состоянием ИП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(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км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249)»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930400" y="219074"/>
            <a:ext cx="7213600" cy="657225"/>
          </a:xfrm>
          <a:prstGeom prst="rect">
            <a:avLst/>
          </a:prstGeom>
        </p:spPr>
        <p:txBody>
          <a:bodyPr anchor="ctr" anchorCtr="0"/>
          <a:lstStyle/>
          <a:p>
            <a:pPr algn="ctr">
              <a:spcBef>
                <a:spcPct val="0"/>
              </a:spcBef>
              <a:defRPr/>
            </a:pPr>
            <a:r>
              <a:rPr lang="ru-RU" sz="2400" dirty="0" smtClean="0">
                <a:solidFill>
                  <a:prstClr val="white"/>
                </a:solidFill>
              </a:rPr>
              <a:t>УСТРАНЕНИЕ </a:t>
            </a:r>
            <a:r>
              <a:rPr lang="ru-RU" sz="2400" dirty="0">
                <a:solidFill>
                  <a:prstClr val="white"/>
                </a:solidFill>
              </a:rPr>
              <a:t>МЕСТ НЕДОЗАЩИТЫ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19872" y="2206002"/>
            <a:ext cx="5588007" cy="40505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498" y="1095680"/>
            <a:ext cx="5669749" cy="410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16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6438" y="0"/>
            <a:ext cx="9145588" cy="6859588"/>
            <a:chOff x="0" y="0"/>
            <a:chExt cx="9145588" cy="685958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5588" cy="6859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2051" name="Object 3"/>
            <p:cNvGraphicFramePr>
              <a:graphicFrameLocks noChangeAspect="1"/>
            </p:cNvGraphicFramePr>
            <p:nvPr/>
          </p:nvGraphicFramePr>
          <p:xfrm>
            <a:off x="139700" y="44450"/>
            <a:ext cx="1665288" cy="939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46" name="CorelDRAW" r:id="rId4" imgW="2084832" imgH="1176528" progId="">
                    <p:embed/>
                  </p:oleObj>
                </mc:Choice>
                <mc:Fallback>
                  <p:oleObj name="CorelDRAW" r:id="rId4" imgW="2084832" imgH="1176528" progId="">
                    <p:embed/>
                    <p:pic>
                      <p:nvPicPr>
                        <p:cNvPr id="0" name="Picture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700" y="44450"/>
                          <a:ext cx="1665288" cy="939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611560" y="6381750"/>
            <a:ext cx="648072" cy="476250"/>
          </a:xfrm>
          <a:noFill/>
        </p:spPr>
        <p:txBody>
          <a:bodyPr/>
          <a:lstStyle/>
          <a:p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smtClean="0">
                <a:solidFill>
                  <a:prstClr val="white"/>
                </a:solidFill>
              </a:rPr>
              <a:t> </a:t>
            </a:r>
            <a:fld id="{F44B80EB-5529-4F61-A3C0-2D93A2B742B2}" type="slidenum">
              <a:rPr lang="ru-RU" sz="2400" smtClean="0">
                <a:solidFill>
                  <a:prstClr val="white"/>
                </a:solidFill>
              </a:rPr>
              <a:pPr/>
              <a:t>4</a:t>
            </a:fld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324544" y="175133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	</a:t>
            </a:r>
            <a:endParaRPr lang="ru-RU" sz="1600" dirty="0" smtClean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87924" y="1089610"/>
            <a:ext cx="52560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 smtClean="0">
                <a:solidFill>
                  <a:prstClr val="black"/>
                </a:solidFill>
              </a:rPr>
              <a:t>В июле 2018 года был произведен монтаж анодных заземлителей (АЗМ-3ХК-СУГАЗ) на УКЗ №1.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334" y="2433612"/>
            <a:ext cx="5052053" cy="3789040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07704" y="6341851"/>
            <a:ext cx="7236296" cy="47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«Реализация 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мероприятий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по восстановлению 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защищенности участка газопровода Некрасовская - Березанская 2-нитка, с неудовлетворительным состоянием ИП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(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км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249)»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1657"/>
            <a:ext cx="3600400" cy="50036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1930400" y="219074"/>
            <a:ext cx="7213600" cy="657225"/>
          </a:xfrm>
          <a:prstGeom prst="rect">
            <a:avLst/>
          </a:prstGeom>
        </p:spPr>
        <p:txBody>
          <a:bodyPr anchor="ctr" anchorCtr="0"/>
          <a:lstStyle/>
          <a:p>
            <a:pPr algn="ctr">
              <a:spcBef>
                <a:spcPct val="0"/>
              </a:spcBef>
              <a:defRPr/>
            </a:pPr>
            <a:r>
              <a:rPr lang="ru-RU" sz="2400" dirty="0" smtClean="0">
                <a:solidFill>
                  <a:prstClr val="white"/>
                </a:solidFill>
              </a:rPr>
              <a:t>УСТРАНЕНИЕ </a:t>
            </a:r>
            <a:r>
              <a:rPr lang="ru-RU" sz="2400" dirty="0">
                <a:solidFill>
                  <a:prstClr val="white"/>
                </a:solidFill>
              </a:rPr>
              <a:t>МЕСТ НЕДОЗАЩИТЫ</a:t>
            </a:r>
          </a:p>
        </p:txBody>
      </p:sp>
    </p:spTree>
    <p:extLst>
      <p:ext uri="{BB962C8B-B14F-4D97-AF65-F5344CB8AC3E}">
        <p14:creationId xmlns:p14="http://schemas.microsoft.com/office/powerpoint/2010/main" val="314062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9145588" cy="6859588"/>
            <a:chOff x="0" y="0"/>
            <a:chExt cx="9145588" cy="685958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5588" cy="6859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2051" name="Object 3"/>
            <p:cNvGraphicFramePr>
              <a:graphicFrameLocks noChangeAspect="1"/>
            </p:cNvGraphicFramePr>
            <p:nvPr/>
          </p:nvGraphicFramePr>
          <p:xfrm>
            <a:off x="139700" y="44450"/>
            <a:ext cx="1665288" cy="939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72" name="CorelDRAW" r:id="rId4" imgW="2084832" imgH="1176528" progId="">
                    <p:embed/>
                  </p:oleObj>
                </mc:Choice>
                <mc:Fallback>
                  <p:oleObj name="CorelDRAW" r:id="rId4" imgW="2084832" imgH="1176528" progId="">
                    <p:embed/>
                    <p:pic>
                      <p:nvPicPr>
                        <p:cNvPr id="0" name="Picture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700" y="44450"/>
                          <a:ext cx="1665288" cy="939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611560" y="6381750"/>
            <a:ext cx="648072" cy="476250"/>
          </a:xfrm>
          <a:noFill/>
        </p:spPr>
        <p:txBody>
          <a:bodyPr/>
          <a:lstStyle/>
          <a:p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smtClean="0">
                <a:solidFill>
                  <a:prstClr val="white"/>
                </a:solidFill>
              </a:rPr>
              <a:t> </a:t>
            </a:r>
            <a:fld id="{C4C25B8E-537F-4B5B-A5A4-DB7B8317A0E8}" type="slidenum">
              <a:rPr lang="ru-RU" sz="2400" smtClean="0">
                <a:solidFill>
                  <a:prstClr val="white"/>
                </a:solidFill>
              </a:rPr>
              <a:pPr/>
              <a:t>5</a:t>
            </a:fld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324544" y="175133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	</a:t>
            </a:r>
            <a:endParaRPr lang="ru-RU" sz="1600" dirty="0" smtClean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07704" y="1393558"/>
            <a:ext cx="54726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	Монтажная схема  расположения заземлителей.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1907704" y="6341851"/>
            <a:ext cx="7236296" cy="47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«Реализация 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мероприятий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по восстановлению 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защищенности участка газопровода Некрасовская - Березанская 2-нитка, с неудовлетворительным состоянием ИП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(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км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249)»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930400" y="219074"/>
            <a:ext cx="7213600" cy="657225"/>
          </a:xfrm>
          <a:prstGeom prst="rect">
            <a:avLst/>
          </a:prstGeom>
        </p:spPr>
        <p:txBody>
          <a:bodyPr anchor="ctr" anchorCtr="0"/>
          <a:lstStyle/>
          <a:p>
            <a:pPr algn="ctr">
              <a:spcBef>
                <a:spcPct val="0"/>
              </a:spcBef>
              <a:defRPr/>
            </a:pPr>
            <a:r>
              <a:rPr lang="ru-RU" sz="2400" dirty="0" smtClean="0">
                <a:solidFill>
                  <a:prstClr val="white"/>
                </a:solidFill>
              </a:rPr>
              <a:t>УСТРАНЕНИЕ </a:t>
            </a:r>
            <a:r>
              <a:rPr lang="ru-RU" sz="2400" dirty="0">
                <a:solidFill>
                  <a:prstClr val="white"/>
                </a:solidFill>
              </a:rPr>
              <a:t>МЕСТ НЕДОЗАЩИТЫ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3206" y="1878769"/>
            <a:ext cx="8639175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7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9145588" cy="6859588"/>
            <a:chOff x="0" y="0"/>
            <a:chExt cx="9145588" cy="685958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5588" cy="6859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2051" name="Object 3"/>
            <p:cNvGraphicFramePr>
              <a:graphicFrameLocks noChangeAspect="1"/>
            </p:cNvGraphicFramePr>
            <p:nvPr/>
          </p:nvGraphicFramePr>
          <p:xfrm>
            <a:off x="139700" y="44450"/>
            <a:ext cx="1665288" cy="939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708" name="CorelDRAW" r:id="rId4" imgW="2084832" imgH="1176528" progId="">
                    <p:embed/>
                  </p:oleObj>
                </mc:Choice>
                <mc:Fallback>
                  <p:oleObj name="CorelDRAW" r:id="rId4" imgW="2084832" imgH="1176528" progId="">
                    <p:embed/>
                    <p:pic>
                      <p:nvPicPr>
                        <p:cNvPr id="0" name="Picture 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700" y="44450"/>
                          <a:ext cx="1665288" cy="939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611560" y="6381750"/>
            <a:ext cx="648072" cy="476250"/>
          </a:xfrm>
          <a:noFill/>
        </p:spPr>
        <p:txBody>
          <a:bodyPr/>
          <a:lstStyle/>
          <a:p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fld id="{D55A6ECD-193A-4653-899B-EB50D3CAA41B}" type="slidenum">
              <a:rPr lang="ru-RU" sz="2400" smtClean="0">
                <a:solidFill>
                  <a:schemeClr val="bg1"/>
                </a:solidFill>
              </a:rPr>
              <a:pPr/>
              <a:t>6</a:t>
            </a:fld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106488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sz="1600" dirty="0" smtClean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193" y="1821245"/>
            <a:ext cx="4916807" cy="382848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1246"/>
            <a:ext cx="4723532" cy="3828486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1907704" y="6341851"/>
            <a:ext cx="7236296" cy="47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«Реализация 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мероприятий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по восстановлению 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защищенности участка газопровода Некрасовская - Березанская 2-нитка, с неудовлетворительным состоянием ИП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(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км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249)»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930400" y="219074"/>
            <a:ext cx="7213600" cy="657225"/>
          </a:xfrm>
          <a:prstGeom prst="rect">
            <a:avLst/>
          </a:prstGeom>
        </p:spPr>
        <p:txBody>
          <a:bodyPr anchor="ctr" anchorCtr="0"/>
          <a:lstStyle/>
          <a:p>
            <a:pPr algn="ctr">
              <a:spcBef>
                <a:spcPct val="0"/>
              </a:spcBef>
              <a:defRPr/>
            </a:pPr>
            <a:r>
              <a:rPr lang="ru-RU" sz="2400" dirty="0" smtClean="0">
                <a:solidFill>
                  <a:prstClr val="white"/>
                </a:solidFill>
              </a:rPr>
              <a:t>УСТРАНЕНИЕ </a:t>
            </a:r>
            <a:r>
              <a:rPr lang="ru-RU" sz="2400" dirty="0">
                <a:solidFill>
                  <a:prstClr val="white"/>
                </a:solidFill>
              </a:rPr>
              <a:t>МЕСТ НЕДОЗАЩИТЫ</a:t>
            </a:r>
          </a:p>
        </p:txBody>
      </p:sp>
    </p:spTree>
    <p:extLst>
      <p:ext uri="{BB962C8B-B14F-4D97-AF65-F5344CB8AC3E}">
        <p14:creationId xmlns:p14="http://schemas.microsoft.com/office/powerpoint/2010/main" val="169378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9145588" cy="6859588"/>
            <a:chOff x="0" y="0"/>
            <a:chExt cx="9145588" cy="685958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5588" cy="6859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2051" name="Object 3"/>
            <p:cNvGraphicFramePr>
              <a:graphicFrameLocks noChangeAspect="1"/>
            </p:cNvGraphicFramePr>
            <p:nvPr/>
          </p:nvGraphicFramePr>
          <p:xfrm>
            <a:off x="139700" y="44450"/>
            <a:ext cx="1665288" cy="939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61" name="CorelDRAW" r:id="rId4" imgW="2084832" imgH="1176528" progId="">
                    <p:embed/>
                  </p:oleObj>
                </mc:Choice>
                <mc:Fallback>
                  <p:oleObj name="CorelDRAW" r:id="rId4" imgW="2084832" imgH="1176528" progId="">
                    <p:embed/>
                    <p:pic>
                      <p:nvPicPr>
                        <p:cNvPr id="0" name="Picture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700" y="44450"/>
                          <a:ext cx="1665288" cy="939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611560" y="6381750"/>
            <a:ext cx="648072" cy="476250"/>
          </a:xfrm>
          <a:noFill/>
        </p:spPr>
        <p:txBody>
          <a:bodyPr/>
          <a:lstStyle/>
          <a:p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smtClean="0">
                <a:solidFill>
                  <a:prstClr val="white"/>
                </a:solidFill>
              </a:rPr>
              <a:t> </a:t>
            </a:r>
            <a:fld id="{A1E40FBF-AC63-4C79-8EFD-A91CA644A536}" type="slidenum">
              <a:rPr lang="ru-RU" sz="2400" smtClean="0">
                <a:solidFill>
                  <a:prstClr val="white"/>
                </a:solidFill>
              </a:rPr>
              <a:pPr/>
              <a:t>7</a:t>
            </a:fld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324544" y="175133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	</a:t>
            </a:r>
            <a:endParaRPr lang="ru-RU" sz="1600" dirty="0" smtClean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1166555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smtClean="0">
                <a:solidFill>
                  <a:prstClr val="black"/>
                </a:solidFill>
              </a:rPr>
              <a:t>	</a:t>
            </a:r>
            <a:r>
              <a:rPr lang="ru-RU" sz="1600" dirty="0">
                <a:solidFill>
                  <a:prstClr val="black"/>
                </a:solidFill>
              </a:rPr>
              <a:t>Соединение групп с дренажным кабелем от СКЗ </a:t>
            </a:r>
            <a:r>
              <a:rPr lang="ru-RU" sz="1600" dirty="0" smtClean="0">
                <a:solidFill>
                  <a:prstClr val="black"/>
                </a:solidFill>
              </a:rPr>
              <a:t>выполнено </a:t>
            </a:r>
            <a:r>
              <a:rPr lang="ru-RU" sz="1600" dirty="0">
                <a:solidFill>
                  <a:prstClr val="black"/>
                </a:solidFill>
              </a:rPr>
              <a:t>в </a:t>
            </a:r>
            <a:r>
              <a:rPr lang="ru-RU" sz="1600" dirty="0" err="1" smtClean="0">
                <a:solidFill>
                  <a:prstClr val="black"/>
                </a:solidFill>
              </a:rPr>
              <a:t>КИПах</a:t>
            </a:r>
            <a:r>
              <a:rPr lang="ru-RU" sz="1600" dirty="0" smtClean="0">
                <a:solidFill>
                  <a:prstClr val="black"/>
                </a:solidFill>
              </a:rPr>
              <a:t>. Применены </a:t>
            </a:r>
            <a:r>
              <a:rPr lang="ru-RU" sz="1600" dirty="0" err="1" smtClean="0">
                <a:solidFill>
                  <a:prstClr val="black"/>
                </a:solidFill>
              </a:rPr>
              <a:t>КИПы</a:t>
            </a:r>
            <a:r>
              <a:rPr lang="ru-RU" sz="1600" dirty="0" smtClean="0">
                <a:solidFill>
                  <a:prstClr val="black"/>
                </a:solidFill>
              </a:rPr>
              <a:t> ООО «</a:t>
            </a:r>
            <a:r>
              <a:rPr lang="ru-RU" sz="1600" dirty="0" err="1" smtClean="0">
                <a:solidFill>
                  <a:prstClr val="black"/>
                </a:solidFill>
              </a:rPr>
              <a:t>РегионСтройЗаказ</a:t>
            </a:r>
            <a:r>
              <a:rPr lang="ru-RU" sz="1600" dirty="0" smtClean="0">
                <a:solidFill>
                  <a:prstClr val="black"/>
                </a:solidFill>
              </a:rPr>
              <a:t>»  и ООО «</a:t>
            </a:r>
            <a:r>
              <a:rPr lang="ru-RU" sz="1600" dirty="0" err="1" smtClean="0">
                <a:solidFill>
                  <a:prstClr val="black"/>
                </a:solidFill>
              </a:rPr>
              <a:t>СоюзКомплект</a:t>
            </a:r>
            <a:r>
              <a:rPr lang="ru-RU" sz="1600" dirty="0" smtClean="0">
                <a:solidFill>
                  <a:prstClr val="black"/>
                </a:solidFill>
              </a:rPr>
              <a:t>» с БСЗ и возможностью плавной электронной  регулировки. 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86" y="2120662"/>
            <a:ext cx="2880320" cy="39969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120662"/>
            <a:ext cx="2880320" cy="39969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120662"/>
            <a:ext cx="2592288" cy="39969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07704" y="6341851"/>
            <a:ext cx="7236296" cy="47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«Реализация 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мероприятий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по восстановлению 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защищенности участка газопровода Некрасовская - Березанская 2-нитка, с неудовлетворительным состоянием ИП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(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км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249)»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1930400" y="219074"/>
            <a:ext cx="7213600" cy="657225"/>
          </a:xfrm>
          <a:prstGeom prst="rect">
            <a:avLst/>
          </a:prstGeom>
        </p:spPr>
        <p:txBody>
          <a:bodyPr anchor="ctr" anchorCtr="0"/>
          <a:lstStyle/>
          <a:p>
            <a:pPr algn="ctr">
              <a:spcBef>
                <a:spcPct val="0"/>
              </a:spcBef>
              <a:defRPr/>
            </a:pPr>
            <a:r>
              <a:rPr lang="ru-RU" sz="2400" dirty="0" smtClean="0">
                <a:solidFill>
                  <a:prstClr val="white"/>
                </a:solidFill>
              </a:rPr>
              <a:t>УСТРАНЕНИЕ </a:t>
            </a:r>
            <a:r>
              <a:rPr lang="ru-RU" sz="2400" dirty="0">
                <a:solidFill>
                  <a:prstClr val="white"/>
                </a:solidFill>
              </a:rPr>
              <a:t>МЕСТ НЕДОЗАЩИТЫ</a:t>
            </a:r>
          </a:p>
        </p:txBody>
      </p:sp>
    </p:spTree>
    <p:extLst>
      <p:ext uri="{BB962C8B-B14F-4D97-AF65-F5344CB8AC3E}">
        <p14:creationId xmlns:p14="http://schemas.microsoft.com/office/powerpoint/2010/main" val="42389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9145588" cy="6859588"/>
            <a:chOff x="0" y="0"/>
            <a:chExt cx="9145588" cy="685958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5588" cy="6859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2051" name="Object 3"/>
            <p:cNvGraphicFramePr>
              <a:graphicFrameLocks noChangeAspect="1"/>
            </p:cNvGraphicFramePr>
            <p:nvPr/>
          </p:nvGraphicFramePr>
          <p:xfrm>
            <a:off x="139700" y="44450"/>
            <a:ext cx="1665288" cy="939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194" name="CorelDRAW" r:id="rId4" imgW="2084832" imgH="1176528" progId="">
                    <p:embed/>
                  </p:oleObj>
                </mc:Choice>
                <mc:Fallback>
                  <p:oleObj name="CorelDRAW" r:id="rId4" imgW="2084832" imgH="1176528" progId="">
                    <p:embed/>
                    <p:pic>
                      <p:nvPicPr>
                        <p:cNvPr id="0" name="Picture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700" y="44450"/>
                          <a:ext cx="1665288" cy="939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611560" y="6381750"/>
            <a:ext cx="648072" cy="476250"/>
          </a:xfrm>
          <a:noFill/>
        </p:spPr>
        <p:txBody>
          <a:bodyPr/>
          <a:lstStyle/>
          <a:p>
            <a:r>
              <a:rPr lang="ru-RU" sz="2400" dirty="0">
                <a:solidFill>
                  <a:prstClr val="white"/>
                </a:solidFill>
              </a:rPr>
              <a:t> </a:t>
            </a:r>
            <a:r>
              <a:rPr lang="ru-RU" sz="2400" dirty="0" smtClean="0">
                <a:solidFill>
                  <a:prstClr val="white"/>
                </a:solidFill>
              </a:rPr>
              <a:t> </a:t>
            </a:r>
            <a:fld id="{0E1F87B5-996C-4DD7-A064-682A10405116}" type="slidenum">
              <a:rPr lang="ru-RU" sz="2400" smtClean="0">
                <a:solidFill>
                  <a:prstClr val="white"/>
                </a:solidFill>
              </a:rPr>
              <a:pPr/>
              <a:t>8</a:t>
            </a:fld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324544" y="175133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	</a:t>
            </a:r>
            <a:endParaRPr lang="ru-RU" sz="1600" dirty="0" smtClean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75596" y="1052736"/>
            <a:ext cx="19571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1600" dirty="0" smtClean="0">
              <a:solidFill>
                <a:prstClr val="black"/>
              </a:solidFill>
            </a:endParaRPr>
          </a:p>
          <a:p>
            <a:pPr lvl="0" algn="ctr"/>
            <a:r>
              <a:rPr lang="ru-RU" sz="1600" dirty="0" smtClean="0">
                <a:solidFill>
                  <a:prstClr val="black"/>
                </a:solidFill>
              </a:rPr>
              <a:t>Регулировка </a:t>
            </a:r>
            <a:r>
              <a:rPr lang="ru-RU" sz="1600" dirty="0">
                <a:solidFill>
                  <a:prstClr val="black"/>
                </a:solidFill>
              </a:rPr>
              <a:t>тока от </a:t>
            </a:r>
            <a:r>
              <a:rPr lang="ru-RU" sz="1600" dirty="0" smtClean="0">
                <a:solidFill>
                  <a:prstClr val="black"/>
                </a:solidFill>
              </a:rPr>
              <a:t>СКЗ на </a:t>
            </a:r>
            <a:r>
              <a:rPr lang="ru-RU" sz="1600" dirty="0" err="1" smtClean="0">
                <a:solidFill>
                  <a:prstClr val="black"/>
                </a:solidFill>
              </a:rPr>
              <a:t>КИПах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>
                <a:solidFill>
                  <a:prstClr val="black"/>
                </a:solidFill>
              </a:rPr>
              <a:t>производится при помощи БСЗ</a:t>
            </a:r>
            <a:r>
              <a:rPr lang="ru-RU" sz="1600" dirty="0" smtClean="0">
                <a:solidFill>
                  <a:prstClr val="black"/>
                </a:solidFill>
              </a:rPr>
              <a:t>.</a:t>
            </a:r>
          </a:p>
          <a:p>
            <a:pPr lvl="0" algn="ctr"/>
            <a:endParaRPr lang="ru-RU" sz="1600" dirty="0">
              <a:solidFill>
                <a:prstClr val="black"/>
              </a:solidFill>
            </a:endParaRPr>
          </a:p>
          <a:p>
            <a:pPr algn="ctr"/>
            <a:r>
              <a:rPr lang="ru-RU" sz="1600" dirty="0">
                <a:solidFill>
                  <a:prstClr val="black"/>
                </a:solidFill>
              </a:rPr>
              <a:t>Пуско-наладочные работы проводились  силами </a:t>
            </a:r>
            <a:r>
              <a:rPr lang="ru-RU" sz="1600" dirty="0" err="1">
                <a:solidFill>
                  <a:prstClr val="black"/>
                </a:solidFill>
              </a:rPr>
              <a:t>Березанского</a:t>
            </a:r>
            <a:r>
              <a:rPr lang="ru-RU" sz="1600" dirty="0">
                <a:solidFill>
                  <a:prstClr val="black"/>
                </a:solidFill>
              </a:rPr>
              <a:t> ЛПУМГ и Смоленского УАВР.</a:t>
            </a:r>
          </a:p>
          <a:p>
            <a:pPr algn="ctr"/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808" y="1160686"/>
            <a:ext cx="3194688" cy="50976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1160687"/>
            <a:ext cx="3496196" cy="51291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07704" y="6341851"/>
            <a:ext cx="7236296" cy="47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«Реализация 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мероприятий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по восстановлению 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защищенности участка газопровода Некрасовская - Березанская 2-нитка, с неудовлетворительным состоянием ИП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(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км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249)»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1930400" y="219074"/>
            <a:ext cx="7213600" cy="657225"/>
          </a:xfrm>
          <a:prstGeom prst="rect">
            <a:avLst/>
          </a:prstGeom>
        </p:spPr>
        <p:txBody>
          <a:bodyPr anchor="ctr" anchorCtr="0"/>
          <a:lstStyle/>
          <a:p>
            <a:pPr algn="ctr">
              <a:spcBef>
                <a:spcPct val="0"/>
              </a:spcBef>
              <a:defRPr/>
            </a:pPr>
            <a:r>
              <a:rPr lang="ru-RU" sz="2400" dirty="0" smtClean="0">
                <a:solidFill>
                  <a:prstClr val="white"/>
                </a:solidFill>
              </a:rPr>
              <a:t>УСТРАНЕНИЕ </a:t>
            </a:r>
            <a:r>
              <a:rPr lang="ru-RU" sz="2400" dirty="0">
                <a:solidFill>
                  <a:prstClr val="white"/>
                </a:solidFill>
              </a:rPr>
              <a:t>МЕСТ НЕДОЗАЩИТЫ</a:t>
            </a:r>
          </a:p>
        </p:txBody>
      </p:sp>
    </p:spTree>
    <p:extLst>
      <p:ext uri="{BB962C8B-B14F-4D97-AF65-F5344CB8AC3E}">
        <p14:creationId xmlns:p14="http://schemas.microsoft.com/office/powerpoint/2010/main" val="173171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23546"/>
            <a:ext cx="9145588" cy="6859588"/>
            <a:chOff x="0" y="0"/>
            <a:chExt cx="9145588" cy="685958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5588" cy="6859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2051" name="Object 3"/>
            <p:cNvGraphicFramePr>
              <a:graphicFrameLocks noChangeAspect="1"/>
            </p:cNvGraphicFramePr>
            <p:nvPr/>
          </p:nvGraphicFramePr>
          <p:xfrm>
            <a:off x="139700" y="44450"/>
            <a:ext cx="1665288" cy="939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73" name="CorelDRAW" r:id="rId4" imgW="2084832" imgH="1176528" progId="">
                    <p:embed/>
                  </p:oleObj>
                </mc:Choice>
                <mc:Fallback>
                  <p:oleObj name="CorelDRAW" r:id="rId4" imgW="2084832" imgH="1176528" progId="">
                    <p:embed/>
                    <p:pic>
                      <p:nvPicPr>
                        <p:cNvPr id="0" name="Picture 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700" y="44450"/>
                          <a:ext cx="1665288" cy="939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611560" y="6381750"/>
            <a:ext cx="648072" cy="476250"/>
          </a:xfrm>
          <a:noFill/>
        </p:spPr>
        <p:txBody>
          <a:bodyPr/>
          <a:lstStyle/>
          <a:p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fld id="{A906E348-8DCE-4CEC-A5E9-D277CA1720CC}" type="slidenum">
              <a:rPr lang="ru-RU" sz="2400" smtClean="0">
                <a:solidFill>
                  <a:schemeClr val="bg1"/>
                </a:solidFill>
              </a:rPr>
              <a:pPr/>
              <a:t>9</a:t>
            </a:fld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324544" y="175133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sz="1600" dirty="0" smtClean="0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1907704" y="6341851"/>
            <a:ext cx="7236296" cy="47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«Реализация 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мероприятий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по восстановлению 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защищенности участка газопровода Некрасовская - Березанская 2-нитка, с неудовлетворительным состоянием ИП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(</a:t>
            </a:r>
            <a:r>
              <a:rPr lang="ru-RU" altLang="ru-RU" sz="1300" dirty="0">
                <a:solidFill>
                  <a:srgbClr val="FFFFFF"/>
                </a:solidFill>
                <a:latin typeface="Arial" charset="0"/>
                <a:cs typeface="Arial" charset="0"/>
              </a:rPr>
              <a:t>км </a:t>
            </a:r>
            <a:r>
              <a:rPr lang="ru-RU" altLang="ru-RU" sz="13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249)»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930400" y="219074"/>
            <a:ext cx="7213600" cy="657225"/>
          </a:xfrm>
          <a:prstGeom prst="rect">
            <a:avLst/>
          </a:prstGeom>
        </p:spPr>
        <p:txBody>
          <a:bodyPr anchor="ctr" anchorCtr="0"/>
          <a:lstStyle/>
          <a:p>
            <a:pPr algn="ctr">
              <a:spcBef>
                <a:spcPct val="0"/>
              </a:spcBef>
              <a:defRPr/>
            </a:pPr>
            <a:r>
              <a:rPr lang="ru-RU" sz="2400" dirty="0" smtClean="0">
                <a:solidFill>
                  <a:prstClr val="white"/>
                </a:solidFill>
              </a:rPr>
              <a:t>СПОСОБ </a:t>
            </a:r>
            <a:r>
              <a:rPr lang="ru-RU" sz="2400" dirty="0">
                <a:solidFill>
                  <a:prstClr val="white"/>
                </a:solidFill>
              </a:rPr>
              <a:t>УСТРАНЕНИЯ МЕСТ НЕДОЗАЩИТЫ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688" y="67997"/>
            <a:ext cx="2997488" cy="41968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560059"/>
              </p:ext>
            </p:extLst>
          </p:nvPr>
        </p:nvGraphicFramePr>
        <p:xfrm>
          <a:off x="5004048" y="23546"/>
          <a:ext cx="4135134" cy="4241292"/>
        </p:xfrm>
        <a:graphic>
          <a:graphicData uri="http://schemas.openxmlformats.org/drawingml/2006/table">
            <a:tbl>
              <a:tblPr firstRow="1" firstCol="1" bandRow="1"/>
              <a:tblGrid>
                <a:gridCol w="306858"/>
                <a:gridCol w="2687608"/>
                <a:gridCol w="1140668"/>
              </a:tblGrid>
              <a:tr h="5768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№ п/п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Наименование контролируемых параметров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Измеренное значение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2294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          Параметры СКЗ после установки АЗМ-ЗХК-СУГАЗ (ПК):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22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Выходное напряжение СКЗ, 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22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Выходной ток СКЗ, 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22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Защитный потенциал в точке дренажа, В: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22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с омической составляющей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-1,02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без омической составляющей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-0,87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22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Ток на образце АЗМ-ЗХК-СУГАЗ (ПК), А: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22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Комплект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22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Комплект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22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Комплект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22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Комплект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22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Комплект 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22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Сопротивление растеканию тока на образце заземления </a:t>
                      </a:r>
                      <a:r>
                        <a:rPr lang="en-US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аз, Ом: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22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Комплект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22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Комплект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22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Комплект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22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Комплект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22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Комплект 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3206" y="4309288"/>
            <a:ext cx="8639175" cy="203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08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2402</TotalTime>
  <Words>516</Words>
  <Application>Microsoft Office PowerPoint</Application>
  <PresentationFormat>Экран (4:3)</PresentationFormat>
  <Paragraphs>131</Paragraphs>
  <Slides>10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Бондарь Юрий Станиславович</dc:creator>
  <cp:lastModifiedBy>Наталья Хлебная</cp:lastModifiedBy>
  <cp:revision>170</cp:revision>
  <cp:lastPrinted>2017-11-09T13:50:08Z</cp:lastPrinted>
  <dcterms:created xsi:type="dcterms:W3CDTF">2011-10-25T08:14:12Z</dcterms:created>
  <dcterms:modified xsi:type="dcterms:W3CDTF">2019-08-06T08:46:28Z</dcterms:modified>
</cp:coreProperties>
</file>