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889" r:id="rId2"/>
    <p:sldId id="266" r:id="rId3"/>
    <p:sldId id="890" r:id="rId4"/>
    <p:sldId id="891" r:id="rId5"/>
    <p:sldId id="892" r:id="rId6"/>
    <p:sldId id="893" r:id="rId7"/>
    <p:sldId id="287" r:id="rId8"/>
    <p:sldId id="433" r:id="rId9"/>
    <p:sldId id="887" r:id="rId10"/>
    <p:sldId id="896" r:id="rId11"/>
    <p:sldId id="897" r:id="rId12"/>
    <p:sldId id="907" r:id="rId13"/>
    <p:sldId id="908" r:id="rId14"/>
    <p:sldId id="903" r:id="rId15"/>
    <p:sldId id="900" r:id="rId16"/>
    <p:sldId id="899" r:id="rId17"/>
    <p:sldId id="898" r:id="rId18"/>
    <p:sldId id="904" r:id="rId19"/>
    <p:sldId id="902" r:id="rId20"/>
    <p:sldId id="894" r:id="rId21"/>
    <p:sldId id="286" r:id="rId22"/>
  </p:sldIdLst>
  <p:sldSz cx="9144000" cy="5143500" type="screen16x9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4519" autoAdjust="0"/>
  </p:normalViewPr>
  <p:slideViewPr>
    <p:cSldViewPr>
      <p:cViewPr varScale="1">
        <p:scale>
          <a:sx n="91" d="100"/>
          <a:sy n="91" d="100"/>
        </p:scale>
        <p:origin x="1062" y="6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89C41-9548-40C4-B7D5-FF400E80710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24EBD-BB7F-4337-8ED9-AE583B918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50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79417EB9-38CB-4F68-AD0F-141AA3BC3E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763588" y="1268413"/>
            <a:ext cx="11282363" cy="6346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3AE3344F-383B-47C7-A156-E74E2672DB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095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62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930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4C83959-8253-4E9D-B5BB-3B567CE543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D6810ED-BD5F-409F-AC37-085287B352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19589" y="5224385"/>
            <a:ext cx="6722145" cy="50020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282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1714500"/>
            <a:ext cx="7772400" cy="857250"/>
          </a:xfrm>
        </p:spPr>
        <p:txBody>
          <a:bodyPr/>
          <a:lstStyle>
            <a:lvl1pPr>
              <a:defRPr>
                <a:solidFill>
                  <a:srgbClr val="0072B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914650"/>
            <a:ext cx="7776864" cy="1061256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1A1AEF-F356-4E87-AD48-41092BE805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467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914650"/>
            <a:ext cx="7776864" cy="1061256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1A1AEF-F356-4E87-AD48-41092BE805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1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1DF14446-6B6C-48DC-8CDD-8EAB71FC138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16916D-CE2E-4B27-9C2C-101F82F0BF3C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30631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E873FF-038A-4662-8E0E-1C3A983115E4}"/>
              </a:ext>
            </a:extLst>
          </p:cNvPr>
          <p:cNvSpPr/>
          <p:nvPr userDrawn="1"/>
        </p:nvSpPr>
        <p:spPr bwMode="auto">
          <a:xfrm>
            <a:off x="0" y="3943350"/>
            <a:ext cx="9144000" cy="12001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7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3CAEF-A8AF-478A-AA70-46F788C2EA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57700"/>
            <a:ext cx="9144000" cy="678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DD393D-FE79-43FE-BC70-212E41484FD2}"/>
              </a:ext>
            </a:extLst>
          </p:cNvPr>
          <p:cNvSpPr/>
          <p:nvPr userDrawn="1"/>
        </p:nvSpPr>
        <p:spPr bwMode="auto">
          <a:xfrm>
            <a:off x="8305800" y="4807873"/>
            <a:ext cx="609600" cy="2784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7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088F0E-1D63-47C3-B0D8-10FC9F519B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4800601"/>
            <a:ext cx="304802" cy="289322"/>
          </a:xfrm>
          <a:prstGeom prst="rect">
            <a:avLst/>
          </a:prstGeom>
        </p:spPr>
      </p:pic>
      <p:sp>
        <p:nvSpPr>
          <p:cNvPr id="8" name="Rectangle 32">
            <a:extLst>
              <a:ext uri="{FF2B5EF4-FFF2-40B4-BE49-F238E27FC236}">
                <a16:creationId xmlns:a16="http://schemas.microsoft.com/office/drawing/2014/main" id="{3F75735A-9AE4-4FC7-A9E7-0CC47B9AF66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7200" y="4897602"/>
            <a:ext cx="1905000" cy="282002"/>
          </a:xfrm>
          <a:ln/>
        </p:spPr>
        <p:txBody>
          <a:bodyPr/>
          <a:lstStyle>
            <a:lvl1pPr>
              <a:defRPr/>
            </a:lvl1pPr>
          </a:lstStyle>
          <a:p>
            <a:fld id="{7C1A1AEF-F356-4E87-AD48-41092BE805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308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F7880B1C-08B8-4774-AB7C-EF372C06A2A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9CB975-A87A-49A0-9D3B-2CBCD2DF5FC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526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141480"/>
            <a:ext cx="8568952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735546"/>
            <a:ext cx="8496944" cy="32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56" name="Rectangle 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9552" y="4827130"/>
            <a:ext cx="1905000" cy="28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fld id="{7C1A1AEF-F356-4E87-AD48-41092BE805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-1652630" y="0"/>
            <a:ext cx="150023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Размер шрифта:</a:t>
            </a:r>
            <a:r>
              <a:rPr lang="en-US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 </a:t>
            </a:r>
            <a:r>
              <a:rPr lang="ru-RU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Заголовок – </a:t>
            </a:r>
            <a:r>
              <a:rPr lang="en-GB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Arial </a:t>
            </a:r>
            <a:r>
              <a:rPr lang="ru-RU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24-32</a:t>
            </a:r>
            <a:r>
              <a:rPr lang="en-US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Текст – </a:t>
            </a:r>
            <a:r>
              <a:rPr lang="en-GB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Arial </a:t>
            </a:r>
            <a:r>
              <a:rPr lang="ru-RU" sz="1000" b="0" kern="1200" dirty="0">
                <a:solidFill>
                  <a:schemeClr val="bg2"/>
                </a:solidFill>
                <a:latin typeface="Arial" charset="0"/>
                <a:ea typeface="+mn-ea"/>
                <a:cs typeface="Times New Roman" charset="0"/>
              </a:rPr>
              <a:t>14-18</a:t>
            </a:r>
            <a:endParaRPr lang="en-US" sz="1000" b="0" kern="1200" dirty="0">
              <a:solidFill>
                <a:schemeClr val="bg2"/>
              </a:solidFill>
              <a:latin typeface="Arial" charset="0"/>
              <a:ea typeface="+mn-ea"/>
              <a:cs typeface="Times New Roman" charset="0"/>
            </a:endParaRPr>
          </a:p>
          <a:p>
            <a:pPr>
              <a:spcBef>
                <a:spcPct val="50000"/>
              </a:spcBef>
              <a:defRPr/>
            </a:pPr>
            <a:endParaRPr lang="en-GB" sz="1000" b="0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GB" sz="1000" b="0" dirty="0">
                <a:solidFill>
                  <a:schemeClr val="bg2"/>
                </a:solidFill>
              </a:rPr>
              <a:t>Font size</a:t>
            </a:r>
            <a:r>
              <a:rPr lang="ru-RU" sz="1000" b="0" dirty="0">
                <a:solidFill>
                  <a:schemeClr val="bg2"/>
                </a:solidFill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GB" sz="1000" b="0" dirty="0">
                <a:solidFill>
                  <a:schemeClr val="bg2"/>
                </a:solidFill>
              </a:rPr>
              <a:t>Title</a:t>
            </a:r>
            <a:r>
              <a:rPr lang="ru-RU" sz="1000" b="0" dirty="0">
                <a:solidFill>
                  <a:schemeClr val="bg2"/>
                </a:solidFill>
              </a:rPr>
              <a:t> – </a:t>
            </a:r>
            <a:r>
              <a:rPr lang="en-GB" sz="1000" b="0" dirty="0">
                <a:solidFill>
                  <a:schemeClr val="bg2"/>
                </a:solidFill>
              </a:rPr>
              <a:t>Arial </a:t>
            </a:r>
            <a:r>
              <a:rPr lang="ru-RU" sz="1000" b="0" dirty="0">
                <a:solidFill>
                  <a:schemeClr val="bg2"/>
                </a:solidFill>
              </a:rPr>
              <a:t>24-32</a:t>
            </a:r>
          </a:p>
          <a:p>
            <a:pPr>
              <a:spcBef>
                <a:spcPct val="50000"/>
              </a:spcBef>
              <a:defRPr/>
            </a:pPr>
            <a:r>
              <a:rPr lang="en-GB" sz="1000" b="0" dirty="0">
                <a:solidFill>
                  <a:schemeClr val="bg2"/>
                </a:solidFill>
              </a:rPr>
              <a:t>Text</a:t>
            </a:r>
            <a:r>
              <a:rPr lang="ru-RU" sz="1000" b="0" dirty="0">
                <a:solidFill>
                  <a:schemeClr val="bg2"/>
                </a:solidFill>
              </a:rPr>
              <a:t> – </a:t>
            </a:r>
            <a:r>
              <a:rPr lang="en-GB" sz="1000" b="0" dirty="0">
                <a:solidFill>
                  <a:schemeClr val="bg2"/>
                </a:solidFill>
              </a:rPr>
              <a:t>Arial </a:t>
            </a:r>
            <a:r>
              <a:rPr lang="ru-RU" sz="1000" b="0" dirty="0">
                <a:solidFill>
                  <a:schemeClr val="bg2"/>
                </a:solidFill>
              </a:rPr>
              <a:t>14-18</a:t>
            </a:r>
            <a:endParaRPr lang="en-US" sz="1400" dirty="0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-1752600" y="1600201"/>
            <a:ext cx="150023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chemeClr val="bg2"/>
                </a:solidFill>
              </a:rPr>
              <a:t>Минимальный отступ от правого и левого края – 1 см.</a:t>
            </a:r>
            <a:endParaRPr lang="en-US" sz="1000" b="0" dirty="0">
              <a:solidFill>
                <a:schemeClr val="bg2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dirty="0">
                <a:solidFill>
                  <a:schemeClr val="bg2"/>
                </a:solidFill>
              </a:rPr>
              <a:t>Left and right margin should be no less than</a:t>
            </a:r>
            <a:r>
              <a:rPr lang="ru-RU" sz="1000" b="0" dirty="0">
                <a:solidFill>
                  <a:schemeClr val="bg2"/>
                </a:solidFill>
              </a:rPr>
              <a:t> 1 </a:t>
            </a:r>
            <a:r>
              <a:rPr lang="en-GB" sz="1000" b="0" dirty="0">
                <a:solidFill>
                  <a:schemeClr val="bg2"/>
                </a:solidFill>
              </a:rPr>
              <a:t>cm</a:t>
            </a:r>
            <a:r>
              <a:rPr lang="ru-RU" sz="1000" b="0" dirty="0">
                <a:solidFill>
                  <a:schemeClr val="bg2"/>
                </a:solidFill>
              </a:rPr>
              <a:t>.</a:t>
            </a:r>
            <a:endParaRPr lang="en-US" sz="1000" b="0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en-US" sz="1000" b="0" dirty="0">
              <a:solidFill>
                <a:schemeClr val="bg2"/>
              </a:solidFill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-1752600" y="4114801"/>
            <a:ext cx="152400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chemeClr val="bg2"/>
                </a:solidFill>
              </a:rPr>
              <a:t>Фотографии и текст не должны закрывать нижнее поле презентации</a:t>
            </a:r>
            <a:endParaRPr lang="en-US" sz="1000" b="0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GB" sz="1000" b="0" dirty="0">
                <a:solidFill>
                  <a:schemeClr val="bg2"/>
                </a:solidFill>
              </a:rPr>
              <a:t>Photos and text should not cover the lower field of the template</a:t>
            </a:r>
            <a:endParaRPr lang="en-US" sz="1000" b="0" dirty="0">
              <a:solidFill>
                <a:schemeClr val="bg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140DCD5-A581-4DF2-91D6-DE3D5584B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800100"/>
            <a:ext cx="64579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50" dirty="0"/>
              <a:t>Третья технологическая линия СПГ-завода проекта Сахалин-2.</a:t>
            </a:r>
          </a:p>
          <a:p>
            <a:pPr eaLnBrk="1" hangingPunct="1"/>
            <a:endParaRPr lang="en-US" altLang="ru-RU" sz="2100" dirty="0"/>
          </a:p>
          <a:p>
            <a:pPr eaLnBrk="1" hangingPunct="1"/>
            <a:endParaRPr lang="ru-RU" altLang="ru-RU" sz="2100" dirty="0"/>
          </a:p>
          <a:p>
            <a:r>
              <a:rPr lang="ru-RU" sz="1500" b="1" dirty="0">
                <a:solidFill>
                  <a:srgbClr val="0072BD"/>
                </a:solidFill>
              </a:rPr>
              <a:t>Председатель Комитета исполнительных директоров,</a:t>
            </a:r>
          </a:p>
          <a:p>
            <a:r>
              <a:rPr lang="ru-RU" sz="1500" b="1" dirty="0">
                <a:solidFill>
                  <a:srgbClr val="0072BD"/>
                </a:solidFill>
              </a:rPr>
              <a:t>Главный исполнительный директор</a:t>
            </a:r>
          </a:p>
          <a:p>
            <a:r>
              <a:rPr lang="ru-RU" sz="1500" b="1" dirty="0">
                <a:solidFill>
                  <a:srgbClr val="0072BD"/>
                </a:solidFill>
              </a:rPr>
              <a:t>Дашков Роман Юрьевич</a:t>
            </a:r>
            <a:endParaRPr lang="en-US" sz="1500" b="1" dirty="0">
              <a:solidFill>
                <a:srgbClr val="0072BD"/>
              </a:solidFill>
            </a:endParaRPr>
          </a:p>
          <a:p>
            <a:pPr eaLnBrk="1" hangingPunct="1"/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273928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10809E-A19C-4B2F-950E-89B3A4A5A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61950"/>
            <a:ext cx="7448563" cy="39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7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FD862-14C9-4762-821E-4BA2045D7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38150"/>
            <a:ext cx="5765536" cy="36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40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8AFEE0C3-4EED-4FC2-8A63-06DB13D03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02137"/>
            <a:ext cx="2364335" cy="173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362951-20C0-44A9-9C65-53B1A7DC5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" y="832526"/>
            <a:ext cx="3733800" cy="3028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452F78-C749-4889-8BE1-D3F178126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399" y="832525"/>
            <a:ext cx="352846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1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DD8566-D129-45B7-BCEF-C60140DE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684" y="0"/>
            <a:ext cx="4577316" cy="27852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698581-A127-4901-85EF-331A1632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358279"/>
            <a:ext cx="4566683" cy="2785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EDE805-98A4-44E8-A522-D33B53253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566685" cy="23582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91944E-59B4-4F04-A415-D21BFF552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684" y="2785222"/>
            <a:ext cx="4577316" cy="235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82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C7988C4-4AF6-4B64-80BE-FF556BFD1727}"/>
              </a:ext>
            </a:extLst>
          </p:cNvPr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4430B-39DF-4BBD-9C60-65A56C367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69721"/>
            <a:ext cx="4088474" cy="2796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4AC2AC-0ECC-4CFB-AA86-262297C8B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727179"/>
            <a:ext cx="4094999" cy="234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B493FB-255F-46EA-AF64-15F5FB343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51" y="1936392"/>
            <a:ext cx="3815250" cy="31373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6827DE-F740-4177-B4E5-9889F79EA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76" y="69721"/>
            <a:ext cx="3808725" cy="265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35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DF7113-BBF0-4C5D-9ED9-836958C39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034" y="209550"/>
            <a:ext cx="6474537" cy="28885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D218ED-1E84-459D-863D-3467E97C8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3" y="2571308"/>
            <a:ext cx="4968040" cy="2572192"/>
          </a:xfrm>
          <a:prstGeom prst="rect">
            <a:avLst/>
          </a:prstGeom>
        </p:spPr>
      </p:pic>
      <p:pic>
        <p:nvPicPr>
          <p:cNvPr id="102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5509E2A4-3556-4DF0-974E-D865FEDF4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4" y="0"/>
            <a:ext cx="4348164" cy="257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¾Ð±ÑÑÐµÐ½Ð¸Ðµ Ð¿ÐµÑÑÐ¾Ð½Ð°Ð»Ð°">
            <a:extLst>
              <a:ext uri="{FF2B5EF4-FFF2-40B4-BE49-F238E27FC236}">
                <a16:creationId xmlns:a16="http://schemas.microsoft.com/office/drawing/2014/main" id="{85AC6CB8-EB81-4327-8722-B5D67EE86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025" y="2571750"/>
            <a:ext cx="480306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5FFBFE-0F67-4D28-BB46-CE196D314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4298" y="6861"/>
            <a:ext cx="719702" cy="68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93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97A74B0C-9173-4541-A882-252BFE81C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256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E87E7C-07BA-4F22-8D73-121C62E91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1" y="0"/>
            <a:ext cx="4724400" cy="2343150"/>
          </a:xfrm>
          <a:prstGeom prst="rect">
            <a:avLst/>
          </a:prstGeom>
        </p:spPr>
      </p:pic>
      <p:pic>
        <p:nvPicPr>
          <p:cNvPr id="8" name="Picture 8" descr="D:\PICTURES_recent\SAKHALIN-2\Project Photos\LNG Tankers\SEIC_Tanker_CMYK_print.jpg">
            <a:extLst>
              <a:ext uri="{FF2B5EF4-FFF2-40B4-BE49-F238E27FC236}">
                <a16:creationId xmlns:a16="http://schemas.microsoft.com/office/drawing/2014/main" id="{D5C991C5-49FC-4002-BFD1-7B2EC9B77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43150"/>
            <a:ext cx="91440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781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DD7B5-D6F3-40CA-A978-2AC027CACEE9}"/>
              </a:ext>
            </a:extLst>
          </p:cNvPr>
          <p:cNvSpPr/>
          <p:nvPr/>
        </p:nvSpPr>
        <p:spPr bwMode="auto">
          <a:xfrm>
            <a:off x="0" y="209550"/>
            <a:ext cx="9144000" cy="49339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A2358-2600-4DD8-9CD3-74D1AECA0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820"/>
            <a:ext cx="6962775" cy="400314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67EFFC-0EF2-4576-90F6-D9CCE605E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898395"/>
              </p:ext>
            </p:extLst>
          </p:nvPr>
        </p:nvGraphicFramePr>
        <p:xfrm>
          <a:off x="1981201" y="4007966"/>
          <a:ext cx="5181598" cy="939166"/>
        </p:xfrm>
        <a:graphic>
          <a:graphicData uri="http://schemas.openxmlformats.org/drawingml/2006/table">
            <a:tbl>
              <a:tblPr firstRow="1" firstCol="1" bandRow="1"/>
              <a:tblGrid>
                <a:gridCol w="2189409">
                  <a:extLst>
                    <a:ext uri="{9D8B030D-6E8A-4147-A177-3AD203B41FA5}">
                      <a16:colId xmlns:a16="http://schemas.microsoft.com/office/drawing/2014/main" val="2922092985"/>
                    </a:ext>
                  </a:extLst>
                </a:gridCol>
                <a:gridCol w="656822">
                  <a:extLst>
                    <a:ext uri="{9D8B030D-6E8A-4147-A177-3AD203B41FA5}">
                      <a16:colId xmlns:a16="http://schemas.microsoft.com/office/drawing/2014/main" val="2101928574"/>
                    </a:ext>
                  </a:extLst>
                </a:gridCol>
                <a:gridCol w="656822">
                  <a:extLst>
                    <a:ext uri="{9D8B030D-6E8A-4147-A177-3AD203B41FA5}">
                      <a16:colId xmlns:a16="http://schemas.microsoft.com/office/drawing/2014/main" val="3854646529"/>
                    </a:ext>
                  </a:extLst>
                </a:gridCol>
                <a:gridCol w="656822">
                  <a:extLst>
                    <a:ext uri="{9D8B030D-6E8A-4147-A177-3AD203B41FA5}">
                      <a16:colId xmlns:a16="http://schemas.microsoft.com/office/drawing/2014/main" val="2249700456"/>
                    </a:ext>
                  </a:extLst>
                </a:gridCol>
                <a:gridCol w="1021723">
                  <a:extLst>
                    <a:ext uri="{9D8B030D-6E8A-4147-A177-3AD203B41FA5}">
                      <a16:colId xmlns:a16="http://schemas.microsoft.com/office/drawing/2014/main" val="244663844"/>
                    </a:ext>
                  </a:extLst>
                </a:gridCol>
              </a:tblGrid>
              <a:tr h="551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2018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(ожидаемое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исполнение)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706600"/>
                  </a:ext>
                </a:extLst>
              </a:tr>
              <a:tr h="36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Выплаты акционерам,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млн. долларов США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1 750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2 272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416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146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1714F3-599A-4664-B2A8-324B7E289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4674"/>
            <a:ext cx="4648200" cy="24788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CF5C70-43CC-43B6-995B-F0883045F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664673"/>
            <a:ext cx="4495800" cy="2478827"/>
          </a:xfrm>
          <a:prstGeom prst="rect">
            <a:avLst/>
          </a:prstGeom>
        </p:spPr>
      </p:pic>
      <p:pic>
        <p:nvPicPr>
          <p:cNvPr id="2050" name="1E501F34-7ADE-4198-A86A-8F0A2CF7EA44" descr="image1.jpeg">
            <a:extLst>
              <a:ext uri="{FF2B5EF4-FFF2-40B4-BE49-F238E27FC236}">
                <a16:creationId xmlns:a16="http://schemas.microsoft.com/office/drawing/2014/main" id="{303532D0-7FB8-4F29-B89D-A72AAA631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265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470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±ÐµÑÐµÐ¶Ð»Ð¸Ð²Ð¾Ðµ Ð¿ÑÐ¾Ð¸Ð·Ð²Ð¾Ð´ÑÑÐ²Ð¾ ">
            <a:extLst>
              <a:ext uri="{FF2B5EF4-FFF2-40B4-BE49-F238E27FC236}">
                <a16:creationId xmlns:a16="http://schemas.microsoft.com/office/drawing/2014/main" id="{3B8505EB-4971-490A-AE0F-D8CD8DCD7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63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>
            <a:extLst>
              <a:ext uri="{FF2B5EF4-FFF2-40B4-BE49-F238E27FC236}">
                <a16:creationId xmlns:a16="http://schemas.microsoft.com/office/drawing/2014/main" id="{ACC6B055-F712-4276-B077-51D393AF0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2" y="2085975"/>
            <a:ext cx="2663429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br>
              <a:rPr lang="en-GB" altLang="ru-RU" sz="1200"/>
            </a:br>
            <a:endParaRPr lang="ru-RU" altLang="ru-RU" sz="12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D7DE31-31A9-49A8-8459-5EB6053DEEE9}"/>
              </a:ext>
            </a:extLst>
          </p:cNvPr>
          <p:cNvSpPr txBox="1"/>
          <p:nvPr/>
        </p:nvSpPr>
        <p:spPr>
          <a:xfrm>
            <a:off x="5713081" y="3816539"/>
            <a:ext cx="208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Производственный комплекс «Пригородное»:</a:t>
            </a:r>
          </a:p>
          <a:p>
            <a:r>
              <a:rPr lang="ru-RU" sz="600" dirty="0">
                <a:solidFill>
                  <a:schemeClr val="bg1"/>
                </a:solidFill>
              </a:rPr>
              <a:t>Две технологических линии общей производительностью 11,5 млн тонн СПГ в год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A42603-2F73-47A6-AFE5-A6C9A3AFD68B}"/>
              </a:ext>
            </a:extLst>
          </p:cNvPr>
          <p:cNvSpPr txBox="1"/>
          <p:nvPr/>
        </p:nvSpPr>
        <p:spPr>
          <a:xfrm>
            <a:off x="5704730" y="2920169"/>
            <a:ext cx="217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Дожимная насосно-компрессорная станция №2:</a:t>
            </a:r>
          </a:p>
          <a:p>
            <a:r>
              <a:rPr lang="ru-RU" sz="600" dirty="0">
                <a:solidFill>
                  <a:schemeClr val="bg1"/>
                </a:solidFill>
              </a:rPr>
              <a:t>Газоперекачивающий агрегат – 28 МВт, </a:t>
            </a:r>
            <a:r>
              <a:rPr lang="en-US" sz="600" dirty="0">
                <a:solidFill>
                  <a:schemeClr val="bg1"/>
                </a:solidFill>
              </a:rPr>
              <a:t>2</a:t>
            </a:r>
            <a:r>
              <a:rPr lang="ru-RU" sz="600" dirty="0">
                <a:solidFill>
                  <a:schemeClr val="bg1"/>
                </a:solidFill>
              </a:rPr>
              <a:t> шт.</a:t>
            </a:r>
          </a:p>
          <a:p>
            <a:r>
              <a:rPr lang="ru-RU" sz="600" dirty="0">
                <a:solidFill>
                  <a:schemeClr val="bg1"/>
                </a:solidFill>
              </a:rPr>
              <a:t>Насос сырой нефти – 5 МВт, 2 шт.</a:t>
            </a:r>
          </a:p>
          <a:p>
            <a:r>
              <a:rPr lang="ru-RU" sz="600" dirty="0">
                <a:solidFill>
                  <a:schemeClr val="bg1"/>
                </a:solidFill>
              </a:rPr>
              <a:t>Электростанция собственных нужд – 4 МВт, 3 шт.</a:t>
            </a:r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658B4A-CBA1-401C-AF03-08EE92308EEA}"/>
              </a:ext>
            </a:extLst>
          </p:cNvPr>
          <p:cNvSpPr txBox="1"/>
          <p:nvPr/>
        </p:nvSpPr>
        <p:spPr>
          <a:xfrm>
            <a:off x="5477394" y="2029368"/>
            <a:ext cx="235402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Объединенный Береговой Технологический Комплекс:</a:t>
            </a:r>
          </a:p>
          <a:p>
            <a:r>
              <a:rPr lang="ru-RU" sz="600" dirty="0">
                <a:solidFill>
                  <a:schemeClr val="bg1"/>
                </a:solidFill>
              </a:rPr>
              <a:t>Газоперекачивающий агрегат – 21 МВт, </a:t>
            </a:r>
            <a:r>
              <a:rPr lang="en-US" sz="600" dirty="0">
                <a:solidFill>
                  <a:schemeClr val="bg1"/>
                </a:solidFill>
              </a:rPr>
              <a:t>2</a:t>
            </a:r>
            <a:r>
              <a:rPr lang="ru-RU" sz="600" dirty="0">
                <a:solidFill>
                  <a:schemeClr val="bg1"/>
                </a:solidFill>
              </a:rPr>
              <a:t> шт.</a:t>
            </a:r>
          </a:p>
          <a:p>
            <a:r>
              <a:rPr lang="ru-RU" sz="600" dirty="0">
                <a:solidFill>
                  <a:schemeClr val="bg1"/>
                </a:solidFill>
              </a:rPr>
              <a:t>Насос сырой нефти – 2,4 МВт, 2 шт.</a:t>
            </a:r>
          </a:p>
          <a:p>
            <a:r>
              <a:rPr lang="ru-RU" sz="600" dirty="0">
                <a:solidFill>
                  <a:schemeClr val="bg1"/>
                </a:solidFill>
              </a:rPr>
              <a:t>Электростанция собственных нужд – 25 МВт, 4 шт.</a:t>
            </a:r>
          </a:p>
          <a:p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277C54-EEE8-4E96-8EF6-AB11A308C41D}"/>
              </a:ext>
            </a:extLst>
          </p:cNvPr>
          <p:cNvSpPr txBox="1"/>
          <p:nvPr/>
        </p:nvSpPr>
        <p:spPr>
          <a:xfrm>
            <a:off x="4948408" y="362823"/>
            <a:ext cx="1452392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Морская платформа ПА-Б</a:t>
            </a:r>
          </a:p>
          <a:p>
            <a:r>
              <a:rPr lang="ru-RU" sz="600" dirty="0">
                <a:solidFill>
                  <a:schemeClr val="bg1"/>
                </a:solidFill>
              </a:rPr>
              <a:t>Среднесуточная добыча в 2017 г.:</a:t>
            </a:r>
          </a:p>
          <a:p>
            <a:r>
              <a:rPr lang="ru-RU" sz="600" dirty="0">
                <a:solidFill>
                  <a:schemeClr val="bg1"/>
                </a:solidFill>
              </a:rPr>
              <a:t>Нефть – 4,52  тыс. тонн</a:t>
            </a:r>
          </a:p>
          <a:p>
            <a:r>
              <a:rPr lang="ru-RU" sz="600" dirty="0">
                <a:solidFill>
                  <a:schemeClr val="bg1"/>
                </a:solidFill>
              </a:rPr>
              <a:t>попутный газ – 1,28 млн м</a:t>
            </a:r>
            <a:r>
              <a:rPr lang="ru-RU" sz="600" baseline="30000" dirty="0">
                <a:solidFill>
                  <a:schemeClr val="bg1"/>
                </a:solidFill>
              </a:rPr>
              <a:t>3</a:t>
            </a:r>
            <a:r>
              <a:rPr lang="ru-RU" sz="600" dirty="0">
                <a:solidFill>
                  <a:schemeClr val="bg1"/>
                </a:solidFill>
              </a:rPr>
              <a:t> </a:t>
            </a:r>
          </a:p>
          <a:p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8164E6-2968-4E71-B743-8B17F41E910E}"/>
              </a:ext>
            </a:extLst>
          </p:cNvPr>
          <p:cNvSpPr txBox="1"/>
          <p:nvPr/>
        </p:nvSpPr>
        <p:spPr>
          <a:xfrm>
            <a:off x="4905842" y="1414369"/>
            <a:ext cx="1452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Морская платформа ЛУН-А</a:t>
            </a:r>
          </a:p>
          <a:p>
            <a:r>
              <a:rPr lang="ru-RU" sz="600" dirty="0">
                <a:solidFill>
                  <a:schemeClr val="bg1"/>
                </a:solidFill>
              </a:rPr>
              <a:t>Среднесуточная добыча в 2017 г.:</a:t>
            </a:r>
          </a:p>
          <a:p>
            <a:r>
              <a:rPr lang="ru-RU" sz="600" dirty="0">
                <a:solidFill>
                  <a:schemeClr val="bg1"/>
                </a:solidFill>
              </a:rPr>
              <a:t>47,93 млн м</a:t>
            </a:r>
            <a:r>
              <a:rPr lang="ru-RU" sz="600" baseline="30000" dirty="0">
                <a:solidFill>
                  <a:schemeClr val="bg1"/>
                </a:solidFill>
              </a:rPr>
              <a:t>3 </a:t>
            </a:r>
            <a:r>
              <a:rPr lang="ru-RU" sz="600" dirty="0">
                <a:solidFill>
                  <a:schemeClr val="bg1"/>
                </a:solidFill>
              </a:rPr>
              <a:t>газа</a:t>
            </a:r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875D164-C52F-473D-9D90-6AC0123AD1EA}"/>
              </a:ext>
            </a:extLst>
          </p:cNvPr>
          <p:cNvSpPr txBox="1"/>
          <p:nvPr/>
        </p:nvSpPr>
        <p:spPr>
          <a:xfrm>
            <a:off x="6346814" y="1218700"/>
            <a:ext cx="14846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Морская платформа ПА-А</a:t>
            </a:r>
          </a:p>
          <a:p>
            <a:r>
              <a:rPr lang="ru-RU" sz="600" dirty="0">
                <a:solidFill>
                  <a:schemeClr val="bg1"/>
                </a:solidFill>
              </a:rPr>
              <a:t>Среднесуточная добыча в 2017 г.: </a:t>
            </a:r>
          </a:p>
          <a:p>
            <a:r>
              <a:rPr lang="ru-RU" sz="600" dirty="0">
                <a:solidFill>
                  <a:schemeClr val="bg1"/>
                </a:solidFill>
              </a:rPr>
              <a:t>Нефть – 6,91  тыс. тонн</a:t>
            </a:r>
          </a:p>
          <a:p>
            <a:r>
              <a:rPr lang="ru-RU" sz="600" dirty="0">
                <a:solidFill>
                  <a:schemeClr val="bg1"/>
                </a:solidFill>
              </a:rPr>
              <a:t>попутный газ – 0,82 млн м</a:t>
            </a:r>
            <a:r>
              <a:rPr lang="ru-RU" sz="600" baseline="30000" dirty="0">
                <a:solidFill>
                  <a:schemeClr val="bg1"/>
                </a:solidFill>
              </a:rPr>
              <a:t>3</a:t>
            </a:r>
            <a:r>
              <a:rPr lang="ru-RU" sz="600" dirty="0">
                <a:solidFill>
                  <a:schemeClr val="bg1"/>
                </a:solidFill>
              </a:rPr>
              <a:t> </a:t>
            </a:r>
          </a:p>
          <a:p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2188728-A239-499A-9CBE-1F19950376DA}"/>
              </a:ext>
            </a:extLst>
          </p:cNvPr>
          <p:cNvSpPr txBox="1"/>
          <p:nvPr/>
        </p:nvSpPr>
        <p:spPr>
          <a:xfrm>
            <a:off x="1373742" y="978087"/>
            <a:ext cx="1050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Узел отбора и учета газа «Северный»</a:t>
            </a:r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E5CC4B-F0CD-443C-BC3C-15C9DB321B0F}"/>
              </a:ext>
            </a:extLst>
          </p:cNvPr>
          <p:cNvSpPr txBox="1"/>
          <p:nvPr/>
        </p:nvSpPr>
        <p:spPr>
          <a:xfrm>
            <a:off x="1389801" y="3005186"/>
            <a:ext cx="1050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Узел отбора и учета газа «Южный»</a:t>
            </a:r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012CB96-5D39-46AD-A58C-B4771F851051}"/>
              </a:ext>
            </a:extLst>
          </p:cNvPr>
          <p:cNvSpPr txBox="1"/>
          <p:nvPr/>
        </p:nvSpPr>
        <p:spPr>
          <a:xfrm>
            <a:off x="1326828" y="4136266"/>
            <a:ext cx="10504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Терминал отгрузки СПГ</a:t>
            </a:r>
            <a:endParaRPr lang="ru-RU" sz="675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5D006C-F192-4BC8-869C-E389DFB20030}"/>
              </a:ext>
            </a:extLst>
          </p:cNvPr>
          <p:cNvSpPr txBox="1"/>
          <p:nvPr/>
        </p:nvSpPr>
        <p:spPr>
          <a:xfrm>
            <a:off x="6902428" y="4343009"/>
            <a:ext cx="11384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bg1"/>
                </a:solidFill>
              </a:rPr>
              <a:t>Терминал отгрузки  нефти</a:t>
            </a:r>
            <a:endParaRPr lang="ru-RU" sz="675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8F98C8-1AF8-424C-B732-C8CDC5853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2160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82DBB3-B392-4BA1-8698-6E39669E5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57150"/>
            <a:ext cx="2683098" cy="4038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softEdge rad="0"/>
          </a:effectLst>
        </p:spPr>
      </p:pic>
      <p:sp>
        <p:nvSpPr>
          <p:cNvPr id="7" name="Прямоугольник 33">
            <a:extLst>
              <a:ext uri="{FF2B5EF4-FFF2-40B4-BE49-F238E27FC236}">
                <a16:creationId xmlns:a16="http://schemas.microsoft.com/office/drawing/2014/main" id="{7F4FC8CC-7C35-46EA-A6A7-5EE9B509E6F4}"/>
              </a:ext>
            </a:extLst>
          </p:cNvPr>
          <p:cNvSpPr/>
          <p:nvPr/>
        </p:nvSpPr>
        <p:spPr>
          <a:xfrm>
            <a:off x="152400" y="209551"/>
            <a:ext cx="57912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tabLst>
                <a:tab pos="903662" algn="l"/>
              </a:tabLst>
              <a:defRPr/>
            </a:pPr>
            <a:r>
              <a:rPr lang="ru-RU" sz="2100" b="1" kern="0" dirty="0">
                <a:solidFill>
                  <a:srgbClr val="0070C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Проект ТТЛ – потенциал для развития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744EB6-D3B2-4FC1-9FA4-3F76E5754EA5}"/>
              </a:ext>
            </a:extLst>
          </p:cNvPr>
          <p:cNvSpPr/>
          <p:nvPr/>
        </p:nvSpPr>
        <p:spPr>
          <a:xfrm>
            <a:off x="152400" y="625049"/>
            <a:ext cx="6096000" cy="3957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Для Компании:</a:t>
            </a:r>
            <a:endParaRPr lang="ru-RU" sz="1100" dirty="0"/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Дальнейшее устойчивое развитие предприятия.</a:t>
            </a:r>
            <a:endParaRPr lang="ru-RU" sz="1100" dirty="0"/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Площадка международного сотрудничества - источник развития новых технологий.</a:t>
            </a:r>
            <a:endParaRPr lang="ru-RU" sz="1100" dirty="0"/>
          </a:p>
          <a:p>
            <a:endParaRPr lang="en-US" sz="800" dirty="0"/>
          </a:p>
          <a:p>
            <a:r>
              <a:rPr lang="ru-RU" sz="1400" dirty="0"/>
              <a:t>Для Акционеров:</a:t>
            </a:r>
            <a:endParaRPr lang="ru-RU" sz="1100" dirty="0"/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Увеличит долю в мировом рынке сжижения.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Повысит доходность предприятия.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Позволит продлить срок действия условий СРП.</a:t>
            </a:r>
          </a:p>
          <a:p>
            <a:endParaRPr lang="en-US" sz="800" dirty="0"/>
          </a:p>
          <a:p>
            <a:r>
              <a:rPr lang="ru-RU" sz="1400" dirty="0"/>
              <a:t>Для Российской стороны и Сахалинской области:</a:t>
            </a:r>
            <a:endParaRPr lang="ru-RU" sz="1100" dirty="0"/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Вхождение РФ в число лидеров по производству и экспорту СПГ.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Эффективный способ монетизации газа шельфа о. Сахалин.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Дополнительная прибыль порядка 20 миллиардов долларов США.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Развитие региона с учетом мультипликативного эффекта.</a:t>
            </a:r>
          </a:p>
          <a:p>
            <a:pPr marL="361950" lvl="1" indent="-273050">
              <a:lnSpc>
                <a:spcPts val="19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Увеличение российского участия.</a:t>
            </a:r>
          </a:p>
          <a:p>
            <a:pPr defTabSz="914378">
              <a:spcBef>
                <a:spcPts val="600"/>
              </a:spcBef>
            </a:pPr>
            <a:endParaRPr lang="ru-RU" sz="1400" dirty="0">
              <a:solidFill>
                <a:srgbClr val="0072BD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7287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1F9D83-DE58-4D65-A879-705C38F68944}"/>
              </a:ext>
            </a:extLst>
          </p:cNvPr>
          <p:cNvSpPr/>
          <p:nvPr/>
        </p:nvSpPr>
        <p:spPr>
          <a:xfrm>
            <a:off x="2557155" y="2433252"/>
            <a:ext cx="4029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53513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B21E4D-5707-4682-AECF-EC1A5D6AF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75335"/>
            <a:ext cx="7041490" cy="3772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472A79-4722-4636-8435-2C8BAE3B58B8}"/>
              </a:ext>
            </a:extLst>
          </p:cNvPr>
          <p:cNvSpPr txBox="1"/>
          <p:nvPr/>
        </p:nvSpPr>
        <p:spPr>
          <a:xfrm>
            <a:off x="228600" y="4452721"/>
            <a:ext cx="1905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Источник: Вуд Маккензи</a:t>
            </a:r>
            <a:endParaRPr lang="en-US" sz="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F0404F0-7290-4DFF-AD09-697CDF596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924800" cy="553784"/>
          </a:xfrm>
        </p:spPr>
        <p:txBody>
          <a:bodyPr/>
          <a:lstStyle/>
          <a:p>
            <a:r>
              <a:rPr lang="ru-RU" sz="2100" dirty="0">
                <a:solidFill>
                  <a:schemeClr val="tx1"/>
                </a:solidFill>
              </a:rPr>
              <a:t>Рынок СПГ – текущее состояние и перспективы развития </a:t>
            </a:r>
          </a:p>
        </p:txBody>
      </p:sp>
    </p:spTree>
    <p:extLst>
      <p:ext uri="{BB962C8B-B14F-4D97-AF65-F5344CB8AC3E}">
        <p14:creationId xmlns:p14="http://schemas.microsoft.com/office/powerpoint/2010/main" val="80490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F087BF-A2B5-4543-96CD-9D72AB416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530901" y="4776237"/>
            <a:ext cx="1428750" cy="282002"/>
          </a:xfrm>
        </p:spPr>
        <p:txBody>
          <a:bodyPr/>
          <a:lstStyle/>
          <a:p>
            <a:pPr>
              <a:defRPr/>
            </a:pPr>
            <a:fld id="{7A998956-A6B3-421D-9A8D-4704F52F29C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2DAA623-7133-45B1-9DA9-6F326982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758"/>
            <a:ext cx="8077200" cy="571499"/>
          </a:xfrm>
          <a:noFill/>
        </p:spPr>
        <p:txBody>
          <a:bodyPr/>
          <a:lstStyle/>
          <a:p>
            <a:r>
              <a:rPr lang="ru-RU" sz="2100" dirty="0">
                <a:solidFill>
                  <a:schemeClr val="tx1"/>
                </a:solidFill>
              </a:rPr>
              <a:t>ТТЛ «Сахалин -2» на Азиатско-Тихоокеанском рынке СПГ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FA0B75-2CB8-4C8E-BC31-5490BB5D6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16" y="736631"/>
            <a:ext cx="6827619" cy="34638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03B13A-0F28-48E2-A5CF-5210381559E6}"/>
              </a:ext>
            </a:extLst>
          </p:cNvPr>
          <p:cNvSpPr txBox="1"/>
          <p:nvPr/>
        </p:nvSpPr>
        <p:spPr>
          <a:xfrm>
            <a:off x="1110018" y="4200497"/>
            <a:ext cx="1905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Источник: Вуд Маккензи</a:t>
            </a:r>
            <a:endParaRPr lang="en-US" sz="800" dirty="0"/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9650C9AD-5A43-4A03-8218-ECE7737123E2}"/>
              </a:ext>
            </a:extLst>
          </p:cNvPr>
          <p:cNvSpPr/>
          <p:nvPr/>
        </p:nvSpPr>
        <p:spPr bwMode="auto">
          <a:xfrm>
            <a:off x="7239000" y="1536700"/>
            <a:ext cx="152400" cy="20574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A5443-6870-4420-AB10-5E826647AA80}"/>
              </a:ext>
            </a:extLst>
          </p:cNvPr>
          <p:cNvSpPr txBox="1"/>
          <p:nvPr/>
        </p:nvSpPr>
        <p:spPr>
          <a:xfrm>
            <a:off x="7377331" y="2442289"/>
            <a:ext cx="503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612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371A4C51-C464-4B90-B7A5-594C86B11AD4}"/>
              </a:ext>
            </a:extLst>
          </p:cNvPr>
          <p:cNvSpPr/>
          <p:nvPr/>
        </p:nvSpPr>
        <p:spPr bwMode="auto">
          <a:xfrm>
            <a:off x="5283200" y="2114550"/>
            <a:ext cx="152400" cy="147955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3604A9-7FB0-42F8-A18F-EC9D1F1F9DBA}"/>
              </a:ext>
            </a:extLst>
          </p:cNvPr>
          <p:cNvSpPr txBox="1"/>
          <p:nvPr/>
        </p:nvSpPr>
        <p:spPr>
          <a:xfrm>
            <a:off x="5436968" y="2731214"/>
            <a:ext cx="503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441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06C0418A-D301-43BC-B991-28184C85139D}"/>
              </a:ext>
            </a:extLst>
          </p:cNvPr>
          <p:cNvSpPr/>
          <p:nvPr/>
        </p:nvSpPr>
        <p:spPr bwMode="auto">
          <a:xfrm>
            <a:off x="3340100" y="2523681"/>
            <a:ext cx="152400" cy="107605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EDE680-762F-40F4-B734-41F8DB0B33A7}"/>
              </a:ext>
            </a:extLst>
          </p:cNvPr>
          <p:cNvSpPr txBox="1"/>
          <p:nvPr/>
        </p:nvSpPr>
        <p:spPr>
          <a:xfrm>
            <a:off x="3505200" y="2938597"/>
            <a:ext cx="503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314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AD1DB7-096D-4511-92F4-6FF96748405A}"/>
              </a:ext>
            </a:extLst>
          </p:cNvPr>
          <p:cNvCxnSpPr>
            <a:cxnSpLocks/>
          </p:cNvCxnSpPr>
          <p:nvPr/>
        </p:nvCxnSpPr>
        <p:spPr bwMode="auto">
          <a:xfrm>
            <a:off x="4431397" y="2977435"/>
            <a:ext cx="762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92317EDC-B081-4B06-8AEC-65FB8AD36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021281"/>
            <a:ext cx="423382" cy="1736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91C8B1E-ACD4-4B3E-BBAC-D9CD65BFDA4A}"/>
              </a:ext>
            </a:extLst>
          </p:cNvPr>
          <p:cNvSpPr txBox="1"/>
          <p:nvPr/>
        </p:nvSpPr>
        <p:spPr>
          <a:xfrm>
            <a:off x="4641626" y="3000865"/>
            <a:ext cx="4233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195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058900-DD23-4F12-9B52-80A3F69CB842}"/>
              </a:ext>
            </a:extLst>
          </p:cNvPr>
          <p:cNvSpPr txBox="1"/>
          <p:nvPr/>
        </p:nvSpPr>
        <p:spPr>
          <a:xfrm>
            <a:off x="4622576" y="2635250"/>
            <a:ext cx="42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2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101</a:t>
            </a:r>
            <a:r>
              <a:rPr lang="ru-RU" sz="1000" dirty="0">
                <a:solidFill>
                  <a:schemeClr val="bg2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     +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0AE6FB5C-E1A1-4550-BE68-7A4A781DF1E7}"/>
              </a:ext>
            </a:extLst>
          </p:cNvPr>
          <p:cNvSpPr/>
          <p:nvPr/>
        </p:nvSpPr>
        <p:spPr bwMode="auto">
          <a:xfrm>
            <a:off x="4236819" y="2977435"/>
            <a:ext cx="106581" cy="616663"/>
          </a:xfrm>
          <a:prstGeom prst="leftBrace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314A81-3D17-41A7-AA9E-1EFD3E7C9ADA}"/>
              </a:ext>
            </a:extLst>
          </p:cNvPr>
          <p:cNvSpPr txBox="1"/>
          <p:nvPr/>
        </p:nvSpPr>
        <p:spPr>
          <a:xfrm>
            <a:off x="2471696" y="1928396"/>
            <a:ext cx="1871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rgbClr val="C00000"/>
                </a:solidFill>
              </a:rPr>
              <a:t>Целевой рынок</a:t>
            </a:r>
            <a:r>
              <a:rPr lang="en-US" sz="800" dirty="0">
                <a:solidFill>
                  <a:srgbClr val="C00000"/>
                </a:solidFill>
              </a:rPr>
              <a:t> </a:t>
            </a:r>
            <a:r>
              <a:rPr lang="ru-RU" sz="800" dirty="0">
                <a:solidFill>
                  <a:srgbClr val="C00000"/>
                </a:solidFill>
              </a:rPr>
              <a:t>Компании -  </a:t>
            </a:r>
          </a:p>
          <a:p>
            <a:r>
              <a:rPr lang="ru-RU" sz="800" dirty="0">
                <a:solidFill>
                  <a:srgbClr val="C00000"/>
                </a:solidFill>
              </a:rPr>
              <a:t>Япония, Китай,</a:t>
            </a:r>
            <a:r>
              <a:rPr lang="en-US" sz="800" dirty="0">
                <a:solidFill>
                  <a:srgbClr val="C00000"/>
                </a:solidFill>
              </a:rPr>
              <a:t> </a:t>
            </a:r>
            <a:r>
              <a:rPr lang="ru-RU" sz="800" dirty="0" err="1">
                <a:solidFill>
                  <a:srgbClr val="C00000"/>
                </a:solidFill>
              </a:rPr>
              <a:t>Ю.Корея</a:t>
            </a:r>
            <a:r>
              <a:rPr lang="ru-RU" sz="800" dirty="0">
                <a:solidFill>
                  <a:srgbClr val="C00000"/>
                </a:solidFill>
              </a:rPr>
              <a:t>, Тайвань</a:t>
            </a:r>
            <a:r>
              <a:rPr lang="en-US" sz="800" dirty="0">
                <a:solidFill>
                  <a:srgbClr val="C00000"/>
                </a:solidFill>
              </a:rPr>
              <a:t> </a:t>
            </a:r>
            <a:endParaRPr lang="ru-RU" sz="800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6DA5C06-8AEE-4EF0-9C37-070093204B32}"/>
              </a:ext>
            </a:extLst>
          </p:cNvPr>
          <p:cNvCxnSpPr>
            <a:cxnSpLocks/>
          </p:cNvCxnSpPr>
          <p:nvPr/>
        </p:nvCxnSpPr>
        <p:spPr bwMode="auto">
          <a:xfrm>
            <a:off x="3416300" y="2266950"/>
            <a:ext cx="827719" cy="98101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stealth"/>
          </a:ln>
          <a:effectLst/>
        </p:spPr>
      </p:cxnSp>
    </p:spTree>
    <p:extLst>
      <p:ext uri="{BB962C8B-B14F-4D97-AF65-F5344CB8AC3E}">
        <p14:creationId xmlns:p14="http://schemas.microsoft.com/office/powerpoint/2010/main" val="45039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B1D8B7-0A0E-4E43-A09A-A4791273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9345"/>
            <a:ext cx="5505189" cy="42654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87A2F9-FA0C-47DF-B010-8B430566FA04}"/>
              </a:ext>
            </a:extLst>
          </p:cNvPr>
          <p:cNvSpPr/>
          <p:nvPr/>
        </p:nvSpPr>
        <p:spPr>
          <a:xfrm>
            <a:off x="92155" y="534152"/>
            <a:ext cx="2398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Российская Федерация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Действующие производственные мощности 22,5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Развитие с учетом перспективных проектов на 57,5 млн. тонн в год,</a:t>
            </a:r>
            <a:endParaRPr lang="en-US" sz="8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Итого с учетом развития до 80 млн. тонн в год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с датами ввода 2024-… </a:t>
            </a:r>
            <a:r>
              <a:rPr lang="ru-RU" sz="800" dirty="0" err="1">
                <a:solidFill>
                  <a:schemeClr val="bg2">
                    <a:lumMod val="65000"/>
                    <a:lumOff val="35000"/>
                  </a:schemeClr>
                </a:solidFill>
              </a:rPr>
              <a:t>г.г</a:t>
            </a:r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070FB8-4222-4DC7-9A28-FB5B650031FE}"/>
              </a:ext>
            </a:extLst>
          </p:cNvPr>
          <p:cNvSpPr/>
          <p:nvPr/>
        </p:nvSpPr>
        <p:spPr>
          <a:xfrm>
            <a:off x="92155" y="3178185"/>
            <a:ext cx="251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Катар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Действующие производственные мощности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77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Развитие с учетом перспективных проектов на 23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Итого с учетом развития до 100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с датами ввода 2024-2026 </a:t>
            </a:r>
            <a:r>
              <a:rPr lang="ru-RU" sz="800" dirty="0" err="1">
                <a:solidFill>
                  <a:schemeClr val="bg2">
                    <a:lumMod val="65000"/>
                    <a:lumOff val="35000"/>
                  </a:schemeClr>
                </a:solidFill>
              </a:rPr>
              <a:t>г.г</a:t>
            </a:r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F2F4AA-4C33-4F60-AB2E-E7050DB55994}"/>
              </a:ext>
            </a:extLst>
          </p:cNvPr>
          <p:cNvSpPr/>
          <p:nvPr/>
        </p:nvSpPr>
        <p:spPr>
          <a:xfrm>
            <a:off x="6652859" y="534152"/>
            <a:ext cx="2398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Австралия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Действующие производственные мощности 64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Развитие с учетом перспективных проектов на 26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Итого с учетом развития до 90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с датами ввода 2027-2029 </a:t>
            </a:r>
            <a:r>
              <a:rPr lang="ru-RU" sz="800" dirty="0" err="1">
                <a:solidFill>
                  <a:schemeClr val="bg2">
                    <a:lumMod val="65000"/>
                    <a:lumOff val="35000"/>
                  </a:schemeClr>
                </a:solidFill>
              </a:rPr>
              <a:t>г.г</a:t>
            </a:r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99B08E-8A69-4137-B3AE-B8F2C351BAEB}"/>
              </a:ext>
            </a:extLst>
          </p:cNvPr>
          <p:cNvSpPr/>
          <p:nvPr/>
        </p:nvSpPr>
        <p:spPr>
          <a:xfrm>
            <a:off x="6652859" y="3178186"/>
            <a:ext cx="2398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США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Действующие производственные мощности 14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Развитие с учетом перспективных проектов на 76 млн. тонн в год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Итого с учетом развития до 90 млн. тонн в год </a:t>
            </a:r>
          </a:p>
          <a:p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с датами ввода 2024-2029 </a:t>
            </a:r>
            <a:r>
              <a:rPr lang="ru-RU" sz="800" dirty="0" err="1">
                <a:solidFill>
                  <a:schemeClr val="bg2">
                    <a:lumMod val="65000"/>
                    <a:lumOff val="35000"/>
                  </a:schemeClr>
                </a:solidFill>
              </a:rPr>
              <a:t>г.г</a:t>
            </a:r>
            <a:r>
              <a:rPr lang="ru-RU" sz="8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F8EF93-EF5F-4EC9-9161-E4A189C30F78}"/>
              </a:ext>
            </a:extLst>
          </p:cNvPr>
          <p:cNvSpPr txBox="1"/>
          <p:nvPr/>
        </p:nvSpPr>
        <p:spPr>
          <a:xfrm>
            <a:off x="2555406" y="4097438"/>
            <a:ext cx="3581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К 2030 году суммарный дополнительный объем </a:t>
            </a:r>
          </a:p>
          <a:p>
            <a:pPr algn="ctr"/>
            <a:r>
              <a:rPr lang="ru-RU" sz="1000" dirty="0">
                <a:solidFill>
                  <a:schemeClr val="bg2">
                    <a:lumMod val="65000"/>
                    <a:lumOff val="35000"/>
                  </a:schemeClr>
                </a:solidFill>
              </a:rPr>
              <a:t>производства СПГ составит 182, 5 млн. тонн</a:t>
            </a:r>
          </a:p>
        </p:txBody>
      </p:sp>
    </p:spTree>
    <p:extLst>
      <p:ext uri="{BB962C8B-B14F-4D97-AF65-F5344CB8AC3E}">
        <p14:creationId xmlns:p14="http://schemas.microsoft.com/office/powerpoint/2010/main" val="617576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F087BF-A2B5-4543-96CD-9D72AB416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530901" y="4776237"/>
            <a:ext cx="1428750" cy="282002"/>
          </a:xfrm>
        </p:spPr>
        <p:txBody>
          <a:bodyPr/>
          <a:lstStyle/>
          <a:p>
            <a:pPr>
              <a:defRPr/>
            </a:pPr>
            <a:fld id="{7A998956-A6B3-421D-9A8D-4704F52F29C4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2DAA623-7133-45B1-9DA9-6F326982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388"/>
            <a:ext cx="8305800" cy="552451"/>
          </a:xfrm>
          <a:noFill/>
        </p:spPr>
        <p:txBody>
          <a:bodyPr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ТТЛ «Сахалин -2» в сравнении с другими проектами </a:t>
            </a:r>
            <a:br>
              <a:rPr lang="ru-RU" sz="2100" dirty="0">
                <a:solidFill>
                  <a:schemeClr val="tx1"/>
                </a:solidFill>
              </a:rPr>
            </a:br>
            <a:r>
              <a:rPr lang="ru-RU" sz="2100" dirty="0">
                <a:solidFill>
                  <a:schemeClr val="tx1"/>
                </a:solidFill>
              </a:rPr>
              <a:t>по сжижению природного газа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DD85E-AAC6-4CA9-BBD9-09534EE8CED0}"/>
              </a:ext>
            </a:extLst>
          </p:cNvPr>
          <p:cNvSpPr txBox="1"/>
          <p:nvPr/>
        </p:nvSpPr>
        <p:spPr>
          <a:xfrm>
            <a:off x="1600200" y="3771900"/>
            <a:ext cx="14287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/>
              <a:t>Источник: Вуд Маккензи</a:t>
            </a:r>
            <a:endParaRPr lang="en-US" sz="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47DDF1-4E43-42BE-A682-54AB82E04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48" y="650139"/>
            <a:ext cx="6934200" cy="36980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1B25E7-4B60-4F8D-8014-AACEBD7C30A8}"/>
              </a:ext>
            </a:extLst>
          </p:cNvPr>
          <p:cNvSpPr txBox="1"/>
          <p:nvPr/>
        </p:nvSpPr>
        <p:spPr>
          <a:xfrm>
            <a:off x="470848" y="4365520"/>
            <a:ext cx="1905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Источник: Вуд Маккензи</a:t>
            </a:r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1936E-C442-40F4-A0CD-20385FAAD9FC}"/>
              </a:ext>
            </a:extLst>
          </p:cNvPr>
          <p:cNvSpPr txBox="1"/>
          <p:nvPr/>
        </p:nvSpPr>
        <p:spPr>
          <a:xfrm rot="16200000">
            <a:off x="-447073" y="2018213"/>
            <a:ext cx="19680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Долларов  США за тонну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2649E-CDE3-41B4-942B-2DD2625AB57D}"/>
              </a:ext>
            </a:extLst>
          </p:cNvPr>
          <p:cNvSpPr txBox="1"/>
          <p:nvPr/>
        </p:nvSpPr>
        <p:spPr>
          <a:xfrm>
            <a:off x="3464668" y="4293432"/>
            <a:ext cx="13764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Проект</a:t>
            </a:r>
          </a:p>
        </p:txBody>
      </p:sp>
    </p:spTree>
    <p:extLst>
      <p:ext uri="{BB962C8B-B14F-4D97-AF65-F5344CB8AC3E}">
        <p14:creationId xmlns:p14="http://schemas.microsoft.com/office/powerpoint/2010/main" val="349449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A84B74-5A2E-4345-A0AB-89D97F8F5DBA}"/>
              </a:ext>
            </a:extLst>
          </p:cNvPr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2B63BF-DBAC-4AEC-B87A-1222E3588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229600" cy="513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6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F76E8F-2811-4258-9111-EA4D1D19A75B}"/>
              </a:ext>
            </a:extLst>
          </p:cNvPr>
          <p:cNvSpPr/>
          <p:nvPr/>
        </p:nvSpPr>
        <p:spPr bwMode="auto">
          <a:xfrm>
            <a:off x="0" y="2343150"/>
            <a:ext cx="9144000" cy="28003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  <a:cs typeface="Times New Roman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25A6A61-BB0E-420B-9375-36C8F35DA86A}"/>
              </a:ext>
            </a:extLst>
          </p:cNvPr>
          <p:cNvSpPr/>
          <p:nvPr/>
        </p:nvSpPr>
        <p:spPr>
          <a:xfrm>
            <a:off x="0" y="98852"/>
            <a:ext cx="90323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903685" algn="l"/>
              </a:tabLst>
              <a:defRPr/>
            </a:pPr>
            <a:r>
              <a:rPr lang="ru-RU" sz="2100" b="1" kern="0" dirty="0">
                <a:solidFill>
                  <a:srgbClr val="0070C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Российское Участие: Наращиваем Объемы в рамках проекта ТТЛ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A53D0C-ED8B-4526-91C9-2F162BB1F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875"/>
          <a:stretch>
            <a:fillRect/>
          </a:stretch>
        </p:blipFill>
        <p:spPr bwMode="auto">
          <a:xfrm>
            <a:off x="5782942" y="2401176"/>
            <a:ext cx="3246758" cy="264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536BDA-2A37-43D2-BFA1-639C80D34A62}"/>
              </a:ext>
            </a:extLst>
          </p:cNvPr>
          <p:cNvSpPr/>
          <p:nvPr/>
        </p:nvSpPr>
        <p:spPr>
          <a:xfrm>
            <a:off x="187841" y="625934"/>
            <a:ext cx="8727559" cy="2250616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algn="just"/>
            <a:r>
              <a:rPr lang="ru-RU" sz="1350" dirty="0">
                <a:solidFill>
                  <a:srgbClr val="0072BD"/>
                </a:solidFill>
              </a:rPr>
              <a:t>Применение российских</a:t>
            </a:r>
          </a:p>
          <a:p>
            <a:pPr algn="just"/>
            <a:r>
              <a:rPr lang="ru-RU" sz="1350" dirty="0">
                <a:solidFill>
                  <a:srgbClr val="0072BD"/>
                </a:solidFill>
              </a:rPr>
              <a:t>спецификаций в отношении</a:t>
            </a:r>
            <a:r>
              <a:rPr lang="en-US" sz="1350" dirty="0">
                <a:solidFill>
                  <a:srgbClr val="0072BD"/>
                </a:solidFill>
              </a:rPr>
              <a:t>:</a:t>
            </a:r>
          </a:p>
          <a:p>
            <a:pPr marL="268288" indent="-180975">
              <a:buFontTx/>
              <a:buChar char="-"/>
            </a:pPr>
            <a:r>
              <a:rPr lang="ru-RU" sz="1350" dirty="0">
                <a:solidFill>
                  <a:srgbClr val="0072BD"/>
                </a:solidFill>
              </a:rPr>
              <a:t>трубопроводов ГТС</a:t>
            </a:r>
            <a:r>
              <a:rPr lang="en-US" sz="1350" dirty="0">
                <a:solidFill>
                  <a:srgbClr val="0072BD"/>
                </a:solidFill>
              </a:rPr>
              <a:t>;</a:t>
            </a:r>
          </a:p>
          <a:p>
            <a:pPr marL="268288" indent="-180975">
              <a:buFontTx/>
              <a:buChar char="-"/>
            </a:pPr>
            <a:r>
              <a:rPr lang="ru-RU" sz="1350" dirty="0">
                <a:solidFill>
                  <a:srgbClr val="0072BD"/>
                </a:solidFill>
              </a:rPr>
              <a:t>металлоконструкций</a:t>
            </a:r>
            <a:r>
              <a:rPr lang="en-US" sz="1350" dirty="0">
                <a:solidFill>
                  <a:srgbClr val="0072BD"/>
                </a:solidFill>
              </a:rPr>
              <a:t>;</a:t>
            </a:r>
          </a:p>
          <a:p>
            <a:pPr marL="268288" indent="-180975">
              <a:buFontTx/>
              <a:buChar char="-"/>
            </a:pPr>
            <a:r>
              <a:rPr lang="ru-RU" sz="1350" dirty="0">
                <a:solidFill>
                  <a:srgbClr val="0072BD"/>
                </a:solidFill>
              </a:rPr>
              <a:t>стали для статического</a:t>
            </a:r>
            <a:br>
              <a:rPr lang="ru-RU" sz="1350" dirty="0">
                <a:solidFill>
                  <a:srgbClr val="0072BD"/>
                </a:solidFill>
              </a:rPr>
            </a:br>
            <a:r>
              <a:rPr lang="ru-RU" sz="1350" dirty="0">
                <a:solidFill>
                  <a:srgbClr val="0072BD"/>
                </a:solidFill>
              </a:rPr>
              <a:t>оборудования</a:t>
            </a:r>
            <a:r>
              <a:rPr lang="en-US" sz="1350" dirty="0">
                <a:solidFill>
                  <a:srgbClr val="0072BD"/>
                </a:solidFill>
              </a:rPr>
              <a:t>.</a:t>
            </a:r>
            <a:endParaRPr lang="ru-RU" sz="1350" dirty="0">
              <a:solidFill>
                <a:srgbClr val="0072BD"/>
              </a:solidFill>
            </a:endParaRPr>
          </a:p>
          <a:p>
            <a:pPr marL="557213" lvl="1" indent="-214313" algn="just">
              <a:buFontTx/>
              <a:buChar char="-"/>
            </a:pPr>
            <a:endParaRPr lang="ru-RU" sz="1350" dirty="0">
              <a:solidFill>
                <a:srgbClr val="0072BD"/>
              </a:solidFill>
            </a:endParaRPr>
          </a:p>
          <a:p>
            <a:pPr marL="557213" lvl="1" indent="-214313" algn="just">
              <a:buFontTx/>
              <a:buChar char="-"/>
            </a:pPr>
            <a:endParaRPr lang="ru-RU" sz="1350" dirty="0">
              <a:solidFill>
                <a:srgbClr val="0072BD"/>
              </a:solidFill>
            </a:endParaRPr>
          </a:p>
          <a:p>
            <a:pPr marL="557213" lvl="1" indent="-214313" algn="just">
              <a:buFontTx/>
              <a:buChar char="-"/>
            </a:pPr>
            <a:endParaRPr lang="ru-RU" sz="1350" dirty="0">
              <a:solidFill>
                <a:srgbClr val="0072BD"/>
              </a:solidFill>
            </a:endParaRPr>
          </a:p>
          <a:p>
            <a:pPr marL="557213" lvl="1" indent="-214313" algn="just">
              <a:buFontTx/>
              <a:buChar char="-"/>
            </a:pPr>
            <a:endParaRPr lang="ru-RU" sz="1350" dirty="0">
              <a:solidFill>
                <a:srgbClr val="0072BD"/>
              </a:solidFill>
            </a:endParaRPr>
          </a:p>
          <a:p>
            <a:pPr algn="just"/>
            <a:r>
              <a:rPr lang="ru-RU" sz="1350" dirty="0">
                <a:solidFill>
                  <a:srgbClr val="0072BD"/>
                </a:solidFill>
              </a:rPr>
              <a:t>Увеличение доли РУ :</a:t>
            </a:r>
            <a:endParaRPr lang="en-US" sz="1350" dirty="0">
              <a:solidFill>
                <a:srgbClr val="0072BD"/>
              </a:solidFill>
            </a:endParaRPr>
          </a:p>
          <a:p>
            <a:pPr marL="268288" lvl="1" indent="-180975">
              <a:buFontTx/>
              <a:buChar char="-"/>
            </a:pPr>
            <a:r>
              <a:rPr lang="en-US" sz="1350" dirty="0">
                <a:solidFill>
                  <a:srgbClr val="0072BD"/>
                </a:solidFill>
              </a:rPr>
              <a:t>70% </a:t>
            </a:r>
            <a:r>
              <a:rPr lang="ru-RU" sz="1350" dirty="0">
                <a:solidFill>
                  <a:srgbClr val="0072BD"/>
                </a:solidFill>
              </a:rPr>
              <a:t>оборудования завода </a:t>
            </a:r>
            <a:br>
              <a:rPr lang="en-US" sz="1350" dirty="0">
                <a:solidFill>
                  <a:srgbClr val="0072BD"/>
                </a:solidFill>
              </a:rPr>
            </a:br>
            <a:r>
              <a:rPr lang="ru-RU" sz="1350" dirty="0">
                <a:solidFill>
                  <a:srgbClr val="0072BD"/>
                </a:solidFill>
              </a:rPr>
              <a:t>СПГ и</a:t>
            </a:r>
            <a:r>
              <a:rPr lang="en-US" sz="1350" dirty="0">
                <a:solidFill>
                  <a:srgbClr val="0072BD"/>
                </a:solidFill>
              </a:rPr>
              <a:t> 98% </a:t>
            </a:r>
            <a:r>
              <a:rPr lang="ru-RU" sz="1350" dirty="0">
                <a:solidFill>
                  <a:srgbClr val="0072BD"/>
                </a:solidFill>
              </a:rPr>
              <a:t>оборудования </a:t>
            </a:r>
            <a:br>
              <a:rPr lang="en-US" sz="1350" dirty="0">
                <a:solidFill>
                  <a:srgbClr val="0072BD"/>
                </a:solidFill>
              </a:rPr>
            </a:br>
            <a:r>
              <a:rPr lang="ru-RU" sz="1350" dirty="0">
                <a:solidFill>
                  <a:srgbClr val="0072BD"/>
                </a:solidFill>
              </a:rPr>
              <a:t>ГТС планируется изготовить</a:t>
            </a:r>
            <a:br>
              <a:rPr lang="en-US" sz="1350" dirty="0">
                <a:solidFill>
                  <a:srgbClr val="0072BD"/>
                </a:solidFill>
              </a:rPr>
            </a:br>
            <a:r>
              <a:rPr lang="ru-RU" sz="1350" dirty="0">
                <a:solidFill>
                  <a:srgbClr val="0072BD"/>
                </a:solidFill>
              </a:rPr>
              <a:t>на территории РФ</a:t>
            </a:r>
            <a:r>
              <a:rPr lang="en-US" sz="1350" dirty="0">
                <a:solidFill>
                  <a:srgbClr val="0072BD"/>
                </a:solidFill>
              </a:rPr>
              <a:t>;</a:t>
            </a:r>
          </a:p>
          <a:p>
            <a:pPr marL="268288" lvl="1" indent="-180975">
              <a:buFontTx/>
              <a:buChar char="-"/>
            </a:pPr>
            <a:r>
              <a:rPr lang="en-US" sz="1350" dirty="0">
                <a:solidFill>
                  <a:srgbClr val="0072BD"/>
                </a:solidFill>
              </a:rPr>
              <a:t>100% </a:t>
            </a:r>
            <a:r>
              <a:rPr lang="ru-RU" sz="1350" dirty="0">
                <a:solidFill>
                  <a:srgbClr val="0072BD"/>
                </a:solidFill>
              </a:rPr>
              <a:t>используемых материалов планируется закупать в России</a:t>
            </a:r>
            <a:r>
              <a:rPr lang="en-US" sz="1350" dirty="0">
                <a:solidFill>
                  <a:srgbClr val="0072BD"/>
                </a:solidFill>
              </a:rPr>
              <a:t>.</a:t>
            </a:r>
          </a:p>
          <a:p>
            <a:pPr marL="268288" lvl="1" indent="-180975">
              <a:buFontTx/>
              <a:buChar char="-"/>
            </a:pPr>
            <a:endParaRPr lang="en-US" sz="1350" dirty="0">
              <a:solidFill>
                <a:srgbClr val="0072BD"/>
              </a:solidFill>
            </a:endParaRPr>
          </a:p>
          <a:p>
            <a:pPr marL="87313" lvl="1"/>
            <a:endParaRPr lang="ru-RU" sz="1350" dirty="0">
              <a:solidFill>
                <a:srgbClr val="0072BD"/>
              </a:solidFill>
            </a:endParaRPr>
          </a:p>
          <a:p>
            <a:pPr algn="just"/>
            <a:r>
              <a:rPr lang="ru-RU" sz="1350" dirty="0">
                <a:solidFill>
                  <a:srgbClr val="0072BD"/>
                </a:solidFill>
              </a:rPr>
              <a:t>Увеличение потенциала</a:t>
            </a:r>
            <a:r>
              <a:rPr lang="en-US" sz="1350" dirty="0">
                <a:solidFill>
                  <a:srgbClr val="0072BD"/>
                </a:solidFill>
              </a:rPr>
              <a:t> </a:t>
            </a:r>
            <a:r>
              <a:rPr lang="ru-RU" sz="1350" dirty="0">
                <a:solidFill>
                  <a:srgbClr val="0072BD"/>
                </a:solidFill>
              </a:rPr>
              <a:t>РУ для критически важных аспектов</a:t>
            </a:r>
            <a:r>
              <a:rPr lang="en-US" sz="1350" dirty="0">
                <a:solidFill>
                  <a:srgbClr val="0072BD"/>
                </a:solidFill>
              </a:rPr>
              <a:t>:</a:t>
            </a:r>
          </a:p>
          <a:p>
            <a:pPr marL="268288" indent="-180975">
              <a:buFontTx/>
              <a:buChar char="-"/>
            </a:pPr>
            <a:r>
              <a:rPr lang="ru-RU" sz="1350" dirty="0">
                <a:solidFill>
                  <a:srgbClr val="0072BD"/>
                </a:solidFill>
              </a:rPr>
              <a:t>Строительство эстакады причала и изготовление кессонов</a:t>
            </a:r>
            <a:r>
              <a:rPr lang="en-US" sz="1350" dirty="0">
                <a:solidFill>
                  <a:srgbClr val="0072BD"/>
                </a:solidFill>
              </a:rPr>
              <a:t>;</a:t>
            </a:r>
          </a:p>
          <a:p>
            <a:pPr marL="268288" indent="-180975">
              <a:buFontTx/>
              <a:buChar char="-"/>
            </a:pPr>
            <a:r>
              <a:rPr lang="ru-RU" sz="1350" dirty="0">
                <a:solidFill>
                  <a:srgbClr val="0072BD"/>
                </a:solidFill>
              </a:rPr>
              <a:t>Строительство резервуара СПГ</a:t>
            </a:r>
            <a:r>
              <a:rPr lang="en-US" sz="1350" dirty="0">
                <a:solidFill>
                  <a:srgbClr val="0072BD"/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6AFEDE-BE37-4911-99DB-BAB8673EB1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202" r="27109" b="29266"/>
          <a:stretch/>
        </p:blipFill>
        <p:spPr>
          <a:xfrm>
            <a:off x="101558" y="2401176"/>
            <a:ext cx="5567084" cy="264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95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A8A9C4-03D8-4290-9BF6-0B4230690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81640"/>
            <a:ext cx="3505200" cy="3886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</p:spPr>
      </p:pic>
      <p:sp>
        <p:nvSpPr>
          <p:cNvPr id="5" name="Прямоугольник 33">
            <a:extLst>
              <a:ext uri="{FF2B5EF4-FFF2-40B4-BE49-F238E27FC236}">
                <a16:creationId xmlns:a16="http://schemas.microsoft.com/office/drawing/2014/main" id="{22D996E1-5488-44D6-AB52-8943FF05CC03}"/>
              </a:ext>
            </a:extLst>
          </p:cNvPr>
          <p:cNvSpPr/>
          <p:nvPr/>
        </p:nvSpPr>
        <p:spPr>
          <a:xfrm>
            <a:off x="76200" y="133350"/>
            <a:ext cx="57912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903685" algn="l"/>
              </a:tabLst>
              <a:defRPr/>
            </a:pPr>
            <a:r>
              <a:rPr lang="ru-RU" sz="2100" b="1" kern="0" dirty="0">
                <a:solidFill>
                  <a:srgbClr val="0070C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Проект ТТЛ – стратегия строительства </a:t>
            </a:r>
          </a:p>
          <a:p>
            <a:pPr>
              <a:tabLst>
                <a:tab pos="903685" algn="l"/>
              </a:tabLst>
              <a:defRPr/>
            </a:pPr>
            <a:r>
              <a:rPr lang="ru-RU" sz="2100" b="1" kern="0" dirty="0">
                <a:solidFill>
                  <a:srgbClr val="0070C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и эксплуатации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CE9014-8282-4DB2-9AE3-9850FE742A0B}"/>
              </a:ext>
            </a:extLst>
          </p:cNvPr>
          <p:cNvSpPr/>
          <p:nvPr/>
        </p:nvSpPr>
        <p:spPr>
          <a:xfrm>
            <a:off x="106326" y="895350"/>
            <a:ext cx="507527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200" dirty="0"/>
              <a:t>Концепция проекта – применение типовых проектных</a:t>
            </a:r>
            <a:r>
              <a:rPr lang="ru-RU" sz="1200" dirty="0">
                <a:solidFill>
                  <a:srgbClr val="0070C0"/>
                </a:solidFill>
              </a:rPr>
              <a:t> решений для: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Минимизации рисков при проектировании, строительстве и эксплуатации объекта;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Уменьшения удельной стоимости проекта ТТЛ;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Использования накопленного опыта эксплуатации оборудования;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Исключения необходимости дополнительного обучения персонала.</a:t>
            </a:r>
          </a:p>
          <a:p>
            <a:pPr algn="just"/>
            <a:endParaRPr lang="ru-RU" sz="800" dirty="0">
              <a:solidFill>
                <a:srgbClr val="0070C0"/>
              </a:solidFill>
            </a:endParaRPr>
          </a:p>
          <a:p>
            <a:pPr algn="just"/>
            <a:endParaRPr lang="ru-RU" sz="800" dirty="0">
              <a:solidFill>
                <a:srgbClr val="0070C0"/>
              </a:solidFill>
            </a:endParaRPr>
          </a:p>
          <a:p>
            <a:pPr algn="just"/>
            <a:r>
              <a:rPr lang="ru-RU" sz="1200" dirty="0">
                <a:solidFill>
                  <a:srgbClr val="0070C0"/>
                </a:solidFill>
              </a:rPr>
              <a:t>Факторы, требующие повышенного внимания: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Фокус на «чувствительные элементы» технологической цепочки производства;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Необходимость корректировки общепринятых подходов к техническому обслуживанию и диагностике;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70C0"/>
                </a:solidFill>
              </a:rPr>
              <a:t>Специальные требования к обеспечению запасными материалами и необходимыми ресурсами.</a:t>
            </a:r>
          </a:p>
          <a:p>
            <a:pPr algn="just">
              <a:spcBef>
                <a:spcPts val="600"/>
              </a:spcBef>
            </a:pPr>
            <a:endParaRPr lang="ru-RU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66627"/>
      </p:ext>
    </p:extLst>
  </p:cSld>
  <p:clrMapOvr>
    <a:masterClrMapping/>
  </p:clrMapOvr>
</p:sld>
</file>

<file path=ppt/theme/theme1.xml><?xml version="1.0" encoding="utf-8"?>
<a:theme xmlns:a="http://schemas.openxmlformats.org/drawingml/2006/main" name="ASAKHALIN">
  <a:themeElements>
    <a:clrScheme name="">
      <a:dk1>
        <a:srgbClr val="0072BD"/>
      </a:dk1>
      <a:lt1>
        <a:srgbClr val="FFFFFF"/>
      </a:lt1>
      <a:dk2>
        <a:srgbClr val="0072BD"/>
      </a:dk2>
      <a:lt2>
        <a:srgbClr val="000000"/>
      </a:lt2>
      <a:accent1>
        <a:srgbClr val="FFD90C"/>
      </a:accent1>
      <a:accent2>
        <a:srgbClr val="0072BD"/>
      </a:accent2>
      <a:accent3>
        <a:srgbClr val="FFFFFF"/>
      </a:accent3>
      <a:accent4>
        <a:srgbClr val="0060A1"/>
      </a:accent4>
      <a:accent5>
        <a:srgbClr val="FFE9AA"/>
      </a:accent5>
      <a:accent6>
        <a:srgbClr val="0067AB"/>
      </a:accent6>
      <a:hlink>
        <a:srgbClr val="000000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cs typeface="Times New Roman" charset="0"/>
          </a:defRPr>
        </a:defPPr>
      </a:lstStyle>
    </a:lnDef>
  </a:objectDefaults>
  <a:extraClrSchemeLst>
    <a:extraClrScheme>
      <a:clrScheme name="Powerpoint_Presentation_Template_Russia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Presentation_Template_Russia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Presentation_Template_Russia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Presentation_Template_Russia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Presentation_Template_Russia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Presentation_Template_Russia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Presentation_Template_Russia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ASAKHALIN</Template>
  <TotalTime>25162</TotalTime>
  <Words>651</Words>
  <Application>Microsoft Office PowerPoint</Application>
  <PresentationFormat>On-screen Show (16:9)</PresentationFormat>
  <Paragraphs>134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Segoe UI</vt:lpstr>
      <vt:lpstr>Times New Roman</vt:lpstr>
      <vt:lpstr>Wingdings</vt:lpstr>
      <vt:lpstr>ASAKHALIN</vt:lpstr>
      <vt:lpstr>PowerPoint Presentation</vt:lpstr>
      <vt:lpstr>PowerPoint Presentation</vt:lpstr>
      <vt:lpstr>Рынок СПГ – текущее состояние и перспективы развития </vt:lpstr>
      <vt:lpstr>ТТЛ «Сахалин -2» на Азиатско-Тихоокеанском рынке СПГ </vt:lpstr>
      <vt:lpstr>PowerPoint Presentation</vt:lpstr>
      <vt:lpstr>ТТЛ «Сахалин -2» в сравнении с другими проектами  по сжижению природного газа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Shell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E.Olovyanishnikova</dc:creator>
  <cp:lastModifiedBy>Kiselev, Alexander AK SEIC-CEO</cp:lastModifiedBy>
  <cp:revision>149</cp:revision>
  <cp:lastPrinted>2018-09-28T05:08:10Z</cp:lastPrinted>
  <dcterms:created xsi:type="dcterms:W3CDTF">2014-08-17T11:01:46Z</dcterms:created>
  <dcterms:modified xsi:type="dcterms:W3CDTF">2018-10-03T05:30:58Z</dcterms:modified>
</cp:coreProperties>
</file>