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1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1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13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14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15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16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17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18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19.xml" ContentType="application/vnd.openxmlformats-officedocument.presentationml.notesSlide+xml"/>
  <Override PartName="/ppt/theme/themeOverride10.xml" ContentType="application/vnd.openxmlformats-officedocument.themeOverride+xml"/>
  <Override PartName="/ppt/notesSlides/notesSlide20.xml" ContentType="application/vnd.openxmlformats-officedocument.presentationml.notesSlide+xml"/>
  <Override PartName="/ppt/theme/themeOverride11.xml" ContentType="application/vnd.openxmlformats-officedocument.themeOverr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8"/>
  </p:notesMasterIdLst>
  <p:handoutMasterIdLst>
    <p:handoutMasterId r:id="rId29"/>
  </p:handoutMasterIdLst>
  <p:sldIdLst>
    <p:sldId id="263" r:id="rId2"/>
    <p:sldId id="270" r:id="rId3"/>
    <p:sldId id="352" r:id="rId4"/>
    <p:sldId id="330" r:id="rId5"/>
    <p:sldId id="311" r:id="rId6"/>
    <p:sldId id="337" r:id="rId7"/>
    <p:sldId id="336" r:id="rId8"/>
    <p:sldId id="339" r:id="rId9"/>
    <p:sldId id="338" r:id="rId10"/>
    <p:sldId id="340" r:id="rId11"/>
    <p:sldId id="318" r:id="rId12"/>
    <p:sldId id="343" r:id="rId13"/>
    <p:sldId id="344" r:id="rId14"/>
    <p:sldId id="345" r:id="rId15"/>
    <p:sldId id="346" r:id="rId16"/>
    <p:sldId id="342" r:id="rId17"/>
    <p:sldId id="348" r:id="rId18"/>
    <p:sldId id="349" r:id="rId19"/>
    <p:sldId id="353" r:id="rId20"/>
    <p:sldId id="347" r:id="rId21"/>
    <p:sldId id="331" r:id="rId22"/>
    <p:sldId id="332" r:id="rId23"/>
    <p:sldId id="350" r:id="rId24"/>
    <p:sldId id="355" r:id="rId25"/>
    <p:sldId id="325" r:id="rId26"/>
    <p:sldId id="354" r:id="rId27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772" userDrawn="1">
          <p15:clr>
            <a:srgbClr val="A4A3A4"/>
          </p15:clr>
        </p15:guide>
        <p15:guide id="2" pos="2812" userDrawn="1">
          <p15:clr>
            <a:srgbClr val="A4A3A4"/>
          </p15:clr>
        </p15:guide>
        <p15:guide id="3" pos="5284" userDrawn="1">
          <p15:clr>
            <a:srgbClr val="A4A3A4"/>
          </p15:clr>
        </p15:guide>
        <p15:guide id="4" pos="363" userDrawn="1">
          <p15:clr>
            <a:srgbClr val="A4A3A4"/>
          </p15:clr>
        </p15:guide>
        <p15:guide id="5" orient="horz" pos="152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  <a:srgbClr val="E8EBEF"/>
    <a:srgbClr val="F7F8F9"/>
    <a:srgbClr val="33CC33"/>
    <a:srgbClr val="0099CC"/>
    <a:srgbClr val="003399"/>
    <a:srgbClr val="6600CC"/>
    <a:srgbClr val="CC0099"/>
    <a:srgbClr val="993366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341" autoAdjust="0"/>
    <p:restoredTop sz="94660"/>
  </p:normalViewPr>
  <p:slideViewPr>
    <p:cSldViewPr snapToGrid="0" showGuides="1">
      <p:cViewPr varScale="1">
        <p:scale>
          <a:sx n="58" d="100"/>
          <a:sy n="58" d="100"/>
        </p:scale>
        <p:origin x="-798" y="-156"/>
      </p:cViewPr>
      <p:guideLst>
        <p:guide orient="horz" pos="2772"/>
        <p:guide orient="horz" pos="1525"/>
        <p:guide pos="2812"/>
        <p:guide pos="5284"/>
        <p:guide pos="36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image" Target="../media/image3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DAEA3B-9152-4A9F-A91C-0F01C3A0851C}" type="datetimeFigureOut">
              <a:rPr lang="ru-RU" smtClean="0"/>
              <a:pPr/>
              <a:t>06.08.2019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170604-B00D-48C0-8140-2D50DA0472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863816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0A88E8-15CD-4238-BDED-4A639CF0B328}" type="datetimeFigureOut">
              <a:rPr lang="ru-RU" smtClean="0"/>
              <a:pPr/>
              <a:t>06.08.2019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C6DB99-7191-4B95-821C-A7D1241D41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54085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9307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7095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2958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7461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5331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61067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24870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17631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24468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60581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7078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98670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4557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094934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26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211232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9047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115736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61795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54092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76033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26015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46333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52239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08777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5116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6BDB4-D2C4-4325-9D4E-BBE784216742}" type="datetime1">
              <a:rPr lang="ru-RU" smtClean="0"/>
              <a:pPr/>
              <a:t>06.08.2019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4D1D7-5387-41EC-AB42-94D89CA116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1712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80239-79D8-4532-BFC2-51730A3CC748}" type="datetime1">
              <a:rPr lang="ru-RU" smtClean="0"/>
              <a:pPr/>
              <a:t>06.08.2019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4D1D7-5387-41EC-AB42-94D89CA116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8437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6BF30-F23B-4611-8163-84EF015C909B}" type="datetime1">
              <a:rPr lang="ru-RU" smtClean="0"/>
              <a:pPr/>
              <a:t>06.08.2019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4D1D7-5387-41EC-AB42-94D89CA116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572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7476-6652-4D38-9240-4A5F4537777E}" type="datetime1">
              <a:rPr lang="ru-RU" smtClean="0"/>
              <a:pPr/>
              <a:t>06.08.2019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4D1D7-5387-41EC-AB42-94D89CA116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058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B8CC9-5ECA-4576-9249-27D7ECB49A7E}" type="datetime1">
              <a:rPr lang="ru-RU" smtClean="0"/>
              <a:pPr/>
              <a:t>06.08.2019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4D1D7-5387-41EC-AB42-94D89CA116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9481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C5278-51DD-4998-B700-7EB9D0395F7E}" type="datetime1">
              <a:rPr lang="ru-RU" smtClean="0"/>
              <a:pPr/>
              <a:t>06.08.2019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4D1D7-5387-41EC-AB42-94D89CA116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4191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DCF08-9DE5-4882-8C57-63FD0A03E243}" type="datetime1">
              <a:rPr lang="ru-RU" smtClean="0"/>
              <a:pPr/>
              <a:t>06.08.2019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4D1D7-5387-41EC-AB42-94D89CA116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5073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51BF9-76B0-4192-AB9E-4B8251950C9B}" type="datetime1">
              <a:rPr lang="ru-RU" smtClean="0"/>
              <a:pPr/>
              <a:t>06.08.2019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4D1D7-5387-41EC-AB42-94D89CA116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980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D7806-E776-496B-BA34-9AD5F96B9CC3}" type="datetime1">
              <a:rPr lang="ru-RU" smtClean="0"/>
              <a:pPr/>
              <a:t>06.08.2019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4D1D7-5387-41EC-AB42-94D89CA116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0790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34C94-BFDC-4230-B15E-7C6830309C6B}" type="datetime1">
              <a:rPr lang="ru-RU" smtClean="0"/>
              <a:pPr/>
              <a:t>06.08.2019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4D1D7-5387-41EC-AB42-94D89CA116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6752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34746-22F4-4963-9B0C-21E107CAEBF1}" type="datetime1">
              <a:rPr lang="ru-RU" smtClean="0"/>
              <a:pPr/>
              <a:t>06.08.2019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4D1D7-5387-41EC-AB42-94D89CA116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836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A91910-221A-4B31-A69B-16C5552223D5}" type="datetime1">
              <a:rPr lang="ru-RU" smtClean="0"/>
              <a:pPr/>
              <a:t>06.08.2019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4D1D7-5387-41EC-AB42-94D89CA116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8274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jpeg"/><Relationship Id="rId4" Type="http://schemas.openxmlformats.org/officeDocument/2006/relationships/image" Target="../media/image2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29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0.wmf"/><Relationship Id="rId2" Type="http://schemas.openxmlformats.org/officeDocument/2006/relationships/vmlDrawing" Target="../drawings/vmlDrawing1.vml"/><Relationship Id="rId1" Type="http://schemas.openxmlformats.org/officeDocument/2006/relationships/themeOverride" Target="../theme/themeOverride2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31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2.wmf"/><Relationship Id="rId2" Type="http://schemas.openxmlformats.org/officeDocument/2006/relationships/vmlDrawing" Target="../drawings/vmlDrawing2.vml"/><Relationship Id="rId1" Type="http://schemas.openxmlformats.org/officeDocument/2006/relationships/themeOverride" Target="../theme/themeOverride3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31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34.jpg"/><Relationship Id="rId5" Type="http://schemas.openxmlformats.org/officeDocument/2006/relationships/image" Target="../media/image33.jp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.xml"/><Relationship Id="rId5" Type="http://schemas.openxmlformats.org/officeDocument/2006/relationships/image" Target="../media/image35.jpe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6.xml"/><Relationship Id="rId5" Type="http://schemas.openxmlformats.org/officeDocument/2006/relationships/image" Target="../media/image36.png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7.xml"/><Relationship Id="rId5" Type="http://schemas.openxmlformats.org/officeDocument/2006/relationships/image" Target="../media/image37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8.xml"/><Relationship Id="rId5" Type="http://schemas.openxmlformats.org/officeDocument/2006/relationships/image" Target="../media/image38.png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9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0.xml"/><Relationship Id="rId5" Type="http://schemas.openxmlformats.org/officeDocument/2006/relationships/image" Target="../media/image41.emf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1.xml"/><Relationship Id="rId5" Type="http://schemas.openxmlformats.org/officeDocument/2006/relationships/image" Target="../media/image42.png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.pn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11" Type="http://schemas.openxmlformats.org/officeDocument/2006/relationships/image" Target="../media/image18.jpe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.png"/><Relationship Id="rId7" Type="http://schemas.openxmlformats.org/officeDocument/2006/relationships/image" Target="../media/image2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g"/><Relationship Id="rId4" Type="http://schemas.openxmlformats.org/officeDocument/2006/relationships/image" Target="../media/image19.jpg"/><Relationship Id="rId9" Type="http://schemas.openxmlformats.org/officeDocument/2006/relationships/image" Target="../media/image2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63000">
              <a:srgbClr val="F4F5F7"/>
            </a:gs>
            <a:gs pos="83000">
              <a:srgbClr val="D6DDE3"/>
            </a:gs>
            <a:gs pos="100000">
              <a:srgbClr val="B2BBC0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Группа 57"/>
          <p:cNvGrpSpPr/>
          <p:nvPr/>
        </p:nvGrpSpPr>
        <p:grpSpPr>
          <a:xfrm>
            <a:off x="-8889" y="1074057"/>
            <a:ext cx="9190495" cy="2990126"/>
            <a:chOff x="-274407" y="-1045936"/>
            <a:chExt cx="9432462" cy="2990126"/>
          </a:xfrm>
        </p:grpSpPr>
        <p:grpSp>
          <p:nvGrpSpPr>
            <p:cNvPr id="22" name="Группа 113"/>
            <p:cNvGrpSpPr/>
            <p:nvPr/>
          </p:nvGrpSpPr>
          <p:grpSpPr>
            <a:xfrm>
              <a:off x="-274407" y="-1045936"/>
              <a:ext cx="9432462" cy="2990126"/>
              <a:chOff x="-274407" y="-1215785"/>
              <a:chExt cx="9432462" cy="3494841"/>
            </a:xfrm>
          </p:grpSpPr>
          <p:sp>
            <p:nvSpPr>
              <p:cNvPr id="24" name="Равнобедренный треугольник 5"/>
              <p:cNvSpPr/>
              <p:nvPr/>
            </p:nvSpPr>
            <p:spPr>
              <a:xfrm rot="5400000">
                <a:off x="-171621" y="1190694"/>
                <a:ext cx="914400" cy="1101726"/>
              </a:xfrm>
              <a:prstGeom prst="triangle">
                <a:avLst>
                  <a:gd name="adj" fmla="val 5625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7" name="Равнобедренный треугольник 26"/>
              <p:cNvSpPr/>
              <p:nvPr/>
            </p:nvSpPr>
            <p:spPr>
              <a:xfrm rot="5400000">
                <a:off x="-11347" y="1534921"/>
                <a:ext cx="674994" cy="813275"/>
              </a:xfrm>
              <a:prstGeom prst="triangle">
                <a:avLst>
                  <a:gd name="adj" fmla="val 56250"/>
                </a:avLst>
              </a:prstGeom>
              <a:solidFill>
                <a:schemeClr val="bg1">
                  <a:alpha val="5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8" name="Прямоугольник 3"/>
              <p:cNvSpPr/>
              <p:nvPr/>
            </p:nvSpPr>
            <p:spPr>
              <a:xfrm>
                <a:off x="-265285" y="-673941"/>
                <a:ext cx="9384744" cy="2884927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23025" h="1838325">
                    <a:moveTo>
                      <a:pt x="3175" y="3175"/>
                    </a:moveTo>
                    <a:lnTo>
                      <a:pt x="6423025" y="0"/>
                    </a:lnTo>
                    <a:lnTo>
                      <a:pt x="1247775" y="1838325"/>
                    </a:lnTo>
                    <a:lnTo>
                      <a:pt x="0" y="1260475"/>
                    </a:lnTo>
                    <a:cubicBezTo>
                      <a:pt x="1058" y="841375"/>
                      <a:pt x="2117" y="422275"/>
                      <a:pt x="3175" y="3175"/>
                    </a:cubicBezTo>
                    <a:close/>
                  </a:path>
                </a:pathLst>
              </a:custGeom>
              <a:gradFill>
                <a:gsLst>
                  <a:gs pos="73000">
                    <a:srgbClr val="00B0F0"/>
                  </a:gs>
                  <a:gs pos="49000">
                    <a:srgbClr val="007AC3"/>
                  </a:gs>
                </a:gsLst>
                <a:lin ang="8400000" scaled="0"/>
              </a:gradFill>
              <a:ln>
                <a:noFill/>
              </a:ln>
              <a:effectLst>
                <a:outerShdw blurRad="228600" dist="38100" dir="2700000" sx="108000" sy="108000" algn="tl" rotWithShape="0">
                  <a:srgbClr val="0070C0">
                    <a:alpha val="18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" name="Прямоугольник 3"/>
              <p:cNvSpPr/>
              <p:nvPr/>
            </p:nvSpPr>
            <p:spPr>
              <a:xfrm flipH="1">
                <a:off x="1060094" y="-1215785"/>
                <a:ext cx="8097961" cy="2431625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  <a:gd name="connsiteX0" fmla="*/ 3175 w 6423025"/>
                  <a:gd name="connsiteY0" fmla="*/ 3175 h 2168525"/>
                  <a:gd name="connsiteX1" fmla="*/ 6423025 w 6423025"/>
                  <a:gd name="connsiteY1" fmla="*/ 0 h 2168525"/>
                  <a:gd name="connsiteX2" fmla="*/ 686540 w 6423025"/>
                  <a:gd name="connsiteY2" fmla="*/ 2168525 h 2168525"/>
                  <a:gd name="connsiteX3" fmla="*/ 0 w 6423025"/>
                  <a:gd name="connsiteY3" fmla="*/ 1260475 h 2168525"/>
                  <a:gd name="connsiteX4" fmla="*/ 3175 w 6423025"/>
                  <a:gd name="connsiteY4" fmla="*/ 3175 h 2168525"/>
                  <a:gd name="connsiteX0" fmla="*/ 3175 w 6423025"/>
                  <a:gd name="connsiteY0" fmla="*/ 3175 h 2168525"/>
                  <a:gd name="connsiteX1" fmla="*/ 6423025 w 6423025"/>
                  <a:gd name="connsiteY1" fmla="*/ 0 h 2168525"/>
                  <a:gd name="connsiteX2" fmla="*/ 686540 w 6423025"/>
                  <a:gd name="connsiteY2" fmla="*/ 2168525 h 2168525"/>
                  <a:gd name="connsiteX3" fmla="*/ 0 w 6423025"/>
                  <a:gd name="connsiteY3" fmla="*/ 1260475 h 2168525"/>
                  <a:gd name="connsiteX4" fmla="*/ 3175 w 6423025"/>
                  <a:gd name="connsiteY4" fmla="*/ 3175 h 2168525"/>
                  <a:gd name="connsiteX0" fmla="*/ 3175 w 6423025"/>
                  <a:gd name="connsiteY0" fmla="*/ 3175 h 2168525"/>
                  <a:gd name="connsiteX1" fmla="*/ 6423025 w 6423025"/>
                  <a:gd name="connsiteY1" fmla="*/ 0 h 2168525"/>
                  <a:gd name="connsiteX2" fmla="*/ 686540 w 6423025"/>
                  <a:gd name="connsiteY2" fmla="*/ 2168525 h 2168525"/>
                  <a:gd name="connsiteX3" fmla="*/ 0 w 6423025"/>
                  <a:gd name="connsiteY3" fmla="*/ 1260475 h 2168525"/>
                  <a:gd name="connsiteX4" fmla="*/ 3175 w 6423025"/>
                  <a:gd name="connsiteY4" fmla="*/ 3175 h 2168525"/>
                  <a:gd name="connsiteX0" fmla="*/ 0 w 12047640"/>
                  <a:gd name="connsiteY0" fmla="*/ 0 h 2180589"/>
                  <a:gd name="connsiteX1" fmla="*/ 12047640 w 12047640"/>
                  <a:gd name="connsiteY1" fmla="*/ 12064 h 2180589"/>
                  <a:gd name="connsiteX2" fmla="*/ 6311155 w 12047640"/>
                  <a:gd name="connsiteY2" fmla="*/ 2180589 h 2180589"/>
                  <a:gd name="connsiteX3" fmla="*/ 5624615 w 12047640"/>
                  <a:gd name="connsiteY3" fmla="*/ 1272539 h 2180589"/>
                  <a:gd name="connsiteX4" fmla="*/ 0 w 12047640"/>
                  <a:gd name="connsiteY4" fmla="*/ 0 h 2180589"/>
                  <a:gd name="connsiteX0" fmla="*/ 23567 w 12071207"/>
                  <a:gd name="connsiteY0" fmla="*/ 0 h 2180589"/>
                  <a:gd name="connsiteX1" fmla="*/ 12071207 w 12071207"/>
                  <a:gd name="connsiteY1" fmla="*/ 12064 h 2180589"/>
                  <a:gd name="connsiteX2" fmla="*/ 6334722 w 12071207"/>
                  <a:gd name="connsiteY2" fmla="*/ 2180589 h 2180589"/>
                  <a:gd name="connsiteX3" fmla="*/ 0 w 12071207"/>
                  <a:gd name="connsiteY3" fmla="*/ 1272539 h 2180589"/>
                  <a:gd name="connsiteX4" fmla="*/ 23567 w 12071207"/>
                  <a:gd name="connsiteY4" fmla="*/ 0 h 2180589"/>
                  <a:gd name="connsiteX0" fmla="*/ 23567 w 12071207"/>
                  <a:gd name="connsiteY0" fmla="*/ 0 h 2180589"/>
                  <a:gd name="connsiteX1" fmla="*/ 12071207 w 12071207"/>
                  <a:gd name="connsiteY1" fmla="*/ 12064 h 2180589"/>
                  <a:gd name="connsiteX2" fmla="*/ 6334722 w 12071207"/>
                  <a:gd name="connsiteY2" fmla="*/ 2180589 h 2180589"/>
                  <a:gd name="connsiteX3" fmla="*/ 0 w 12071207"/>
                  <a:gd name="connsiteY3" fmla="*/ 1272539 h 2180589"/>
                  <a:gd name="connsiteX4" fmla="*/ 23567 w 12071207"/>
                  <a:gd name="connsiteY4" fmla="*/ 0 h 2180589"/>
                  <a:gd name="connsiteX0" fmla="*/ 11 w 12129213"/>
                  <a:gd name="connsiteY0" fmla="*/ 0 h 2211069"/>
                  <a:gd name="connsiteX1" fmla="*/ 12129213 w 12129213"/>
                  <a:gd name="connsiteY1" fmla="*/ 42544 h 2211069"/>
                  <a:gd name="connsiteX2" fmla="*/ 6392728 w 12129213"/>
                  <a:gd name="connsiteY2" fmla="*/ 2211069 h 2211069"/>
                  <a:gd name="connsiteX3" fmla="*/ 58006 w 12129213"/>
                  <a:gd name="connsiteY3" fmla="*/ 1303019 h 2211069"/>
                  <a:gd name="connsiteX4" fmla="*/ 11 w 12129213"/>
                  <a:gd name="connsiteY4" fmla="*/ 0 h 2211069"/>
                  <a:gd name="connsiteX0" fmla="*/ 0 w 12129202"/>
                  <a:gd name="connsiteY0" fmla="*/ 0 h 2211069"/>
                  <a:gd name="connsiteX1" fmla="*/ 12129202 w 12129202"/>
                  <a:gd name="connsiteY1" fmla="*/ 42544 h 2211069"/>
                  <a:gd name="connsiteX2" fmla="*/ 6392717 w 12129202"/>
                  <a:gd name="connsiteY2" fmla="*/ 2211069 h 2211069"/>
                  <a:gd name="connsiteX3" fmla="*/ 57995 w 12129202"/>
                  <a:gd name="connsiteY3" fmla="*/ 1303019 h 2211069"/>
                  <a:gd name="connsiteX4" fmla="*/ 0 w 12129202"/>
                  <a:gd name="connsiteY4" fmla="*/ 0 h 2211069"/>
                  <a:gd name="connsiteX0" fmla="*/ 0 w 12108811"/>
                  <a:gd name="connsiteY0" fmla="*/ 0 h 2241549"/>
                  <a:gd name="connsiteX1" fmla="*/ 12108811 w 12108811"/>
                  <a:gd name="connsiteY1" fmla="*/ 73024 h 2241549"/>
                  <a:gd name="connsiteX2" fmla="*/ 6372326 w 12108811"/>
                  <a:gd name="connsiteY2" fmla="*/ 2241549 h 2241549"/>
                  <a:gd name="connsiteX3" fmla="*/ 37604 w 12108811"/>
                  <a:gd name="connsiteY3" fmla="*/ 1333499 h 2241549"/>
                  <a:gd name="connsiteX4" fmla="*/ 0 w 12108811"/>
                  <a:gd name="connsiteY4" fmla="*/ 0 h 2241549"/>
                  <a:gd name="connsiteX0" fmla="*/ 0 w 12108811"/>
                  <a:gd name="connsiteY0" fmla="*/ 0 h 2511055"/>
                  <a:gd name="connsiteX1" fmla="*/ 12108811 w 12108811"/>
                  <a:gd name="connsiteY1" fmla="*/ 73024 h 2511055"/>
                  <a:gd name="connsiteX2" fmla="*/ 3255792 w 12108811"/>
                  <a:gd name="connsiteY2" fmla="*/ 2511055 h 2511055"/>
                  <a:gd name="connsiteX3" fmla="*/ 37604 w 12108811"/>
                  <a:gd name="connsiteY3" fmla="*/ 1333499 h 2511055"/>
                  <a:gd name="connsiteX4" fmla="*/ 0 w 12108811"/>
                  <a:gd name="connsiteY4" fmla="*/ 0 h 2511055"/>
                  <a:gd name="connsiteX0" fmla="*/ 0 w 12108811"/>
                  <a:gd name="connsiteY0" fmla="*/ 0 h 2511055"/>
                  <a:gd name="connsiteX1" fmla="*/ 12108811 w 12108811"/>
                  <a:gd name="connsiteY1" fmla="*/ 73024 h 2511055"/>
                  <a:gd name="connsiteX2" fmla="*/ 3255792 w 12108811"/>
                  <a:gd name="connsiteY2" fmla="*/ 2511055 h 2511055"/>
                  <a:gd name="connsiteX3" fmla="*/ 37604 w 12108811"/>
                  <a:gd name="connsiteY3" fmla="*/ 1333499 h 2511055"/>
                  <a:gd name="connsiteX4" fmla="*/ 0 w 12108811"/>
                  <a:gd name="connsiteY4" fmla="*/ 0 h 2511055"/>
                  <a:gd name="connsiteX0" fmla="*/ 0 w 12108811"/>
                  <a:gd name="connsiteY0" fmla="*/ 0 h 2511055"/>
                  <a:gd name="connsiteX1" fmla="*/ 12108811 w 12108811"/>
                  <a:gd name="connsiteY1" fmla="*/ 73024 h 2511055"/>
                  <a:gd name="connsiteX2" fmla="*/ 3255792 w 12108811"/>
                  <a:gd name="connsiteY2" fmla="*/ 2511055 h 2511055"/>
                  <a:gd name="connsiteX3" fmla="*/ 37604 w 12108811"/>
                  <a:gd name="connsiteY3" fmla="*/ 1333499 h 2511055"/>
                  <a:gd name="connsiteX4" fmla="*/ 0 w 12108811"/>
                  <a:gd name="connsiteY4" fmla="*/ 0 h 2511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08811" h="2511055">
                    <a:moveTo>
                      <a:pt x="0" y="0"/>
                    </a:moveTo>
                    <a:lnTo>
                      <a:pt x="12108811" y="73024"/>
                    </a:lnTo>
                    <a:lnTo>
                      <a:pt x="3255792" y="2511055"/>
                    </a:lnTo>
                    <a:lnTo>
                      <a:pt x="37604" y="1333499"/>
                    </a:lnTo>
                    <a:cubicBezTo>
                      <a:pt x="49387" y="697229"/>
                      <a:pt x="28997" y="651509"/>
                      <a:pt x="0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20000"/>
                      <a:lumOff val="80000"/>
                    </a:schemeClr>
                  </a:gs>
                  <a:gs pos="63000">
                    <a:schemeClr val="bg1">
                      <a:alpha val="62000"/>
                    </a:schemeClr>
                  </a:gs>
                  <a:gs pos="100000">
                    <a:schemeClr val="bg1">
                      <a:alpha val="46000"/>
                    </a:schemeClr>
                  </a:gs>
                </a:gsLst>
                <a:path path="circle">
                  <a:fillToRect l="100000" t="10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0" name="Равнобедренный треугольник 29"/>
              <p:cNvSpPr/>
              <p:nvPr/>
            </p:nvSpPr>
            <p:spPr>
              <a:xfrm rot="5400000">
                <a:off x="-181002" y="1333009"/>
                <a:ext cx="563453" cy="678884"/>
              </a:xfrm>
              <a:prstGeom prst="triangle">
                <a:avLst>
                  <a:gd name="adj" fmla="val 58947"/>
                </a:avLst>
              </a:prstGeom>
              <a:solidFill>
                <a:srgbClr val="7ED6E6">
                  <a:alpha val="5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" name="Полилиния 30"/>
              <p:cNvSpPr/>
              <p:nvPr/>
            </p:nvSpPr>
            <p:spPr>
              <a:xfrm rot="5400000" flipV="1">
                <a:off x="7413215" y="-469097"/>
                <a:ext cx="1176529" cy="2249714"/>
              </a:xfrm>
              <a:custGeom>
                <a:avLst/>
                <a:gdLst>
                  <a:gd name="connsiteX0" fmla="*/ 0 w 587023"/>
                  <a:gd name="connsiteY0" fmla="*/ 1116803 h 1116803"/>
                  <a:gd name="connsiteX1" fmla="*/ 587023 w 587023"/>
                  <a:gd name="connsiteY1" fmla="*/ 0 h 1116803"/>
                  <a:gd name="connsiteX2" fmla="*/ 587023 w 587023"/>
                  <a:gd name="connsiteY2" fmla="*/ 1116803 h 1116803"/>
                  <a:gd name="connsiteX3" fmla="*/ 0 w 587023"/>
                  <a:gd name="connsiteY3" fmla="*/ 1116803 h 1116803"/>
                  <a:gd name="connsiteX0" fmla="*/ 0 w 587023"/>
                  <a:gd name="connsiteY0" fmla="*/ 1116803 h 1116803"/>
                  <a:gd name="connsiteX1" fmla="*/ 587023 w 587023"/>
                  <a:gd name="connsiteY1" fmla="*/ 0 h 1116803"/>
                  <a:gd name="connsiteX2" fmla="*/ 314796 w 587023"/>
                  <a:gd name="connsiteY2" fmla="*/ 1116803 h 1116803"/>
                  <a:gd name="connsiteX3" fmla="*/ 0 w 587023"/>
                  <a:gd name="connsiteY3" fmla="*/ 1116803 h 1116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87023" h="1116803">
                    <a:moveTo>
                      <a:pt x="0" y="1116803"/>
                    </a:moveTo>
                    <a:lnTo>
                      <a:pt x="587023" y="0"/>
                    </a:lnTo>
                    <a:lnTo>
                      <a:pt x="314796" y="1116803"/>
                    </a:lnTo>
                    <a:lnTo>
                      <a:pt x="0" y="1116803"/>
                    </a:lnTo>
                    <a:close/>
                  </a:path>
                </a:pathLst>
              </a:custGeom>
              <a:solidFill>
                <a:schemeClr val="bg1">
                  <a:lumMod val="85000"/>
                  <a:alpha val="5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2" name="Прямоугольник 3"/>
              <p:cNvSpPr/>
              <p:nvPr/>
            </p:nvSpPr>
            <p:spPr>
              <a:xfrm flipH="1">
                <a:off x="1941765" y="-1164892"/>
                <a:ext cx="7184571" cy="1819411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  <a:gd name="connsiteX0" fmla="*/ 3175 w 6423025"/>
                  <a:gd name="connsiteY0" fmla="*/ 3175 h 2168525"/>
                  <a:gd name="connsiteX1" fmla="*/ 6423025 w 6423025"/>
                  <a:gd name="connsiteY1" fmla="*/ 0 h 2168525"/>
                  <a:gd name="connsiteX2" fmla="*/ 686540 w 6423025"/>
                  <a:gd name="connsiteY2" fmla="*/ 2168525 h 2168525"/>
                  <a:gd name="connsiteX3" fmla="*/ 0 w 6423025"/>
                  <a:gd name="connsiteY3" fmla="*/ 1260475 h 2168525"/>
                  <a:gd name="connsiteX4" fmla="*/ 3175 w 6423025"/>
                  <a:gd name="connsiteY4" fmla="*/ 3175 h 2168525"/>
                  <a:gd name="connsiteX0" fmla="*/ 3175 w 6423025"/>
                  <a:gd name="connsiteY0" fmla="*/ 3175 h 2168525"/>
                  <a:gd name="connsiteX1" fmla="*/ 6423025 w 6423025"/>
                  <a:gd name="connsiteY1" fmla="*/ 0 h 2168525"/>
                  <a:gd name="connsiteX2" fmla="*/ 686540 w 6423025"/>
                  <a:gd name="connsiteY2" fmla="*/ 2168525 h 2168525"/>
                  <a:gd name="connsiteX3" fmla="*/ 0 w 6423025"/>
                  <a:gd name="connsiteY3" fmla="*/ 1260475 h 2168525"/>
                  <a:gd name="connsiteX4" fmla="*/ 3175 w 6423025"/>
                  <a:gd name="connsiteY4" fmla="*/ 3175 h 2168525"/>
                  <a:gd name="connsiteX0" fmla="*/ 3175 w 6423025"/>
                  <a:gd name="connsiteY0" fmla="*/ 3175 h 2168525"/>
                  <a:gd name="connsiteX1" fmla="*/ 6423025 w 6423025"/>
                  <a:gd name="connsiteY1" fmla="*/ 0 h 2168525"/>
                  <a:gd name="connsiteX2" fmla="*/ 686540 w 6423025"/>
                  <a:gd name="connsiteY2" fmla="*/ 2168525 h 2168525"/>
                  <a:gd name="connsiteX3" fmla="*/ 0 w 6423025"/>
                  <a:gd name="connsiteY3" fmla="*/ 1260475 h 2168525"/>
                  <a:gd name="connsiteX4" fmla="*/ 3175 w 6423025"/>
                  <a:gd name="connsiteY4" fmla="*/ 3175 h 2168525"/>
                  <a:gd name="connsiteX0" fmla="*/ 0 w 12047640"/>
                  <a:gd name="connsiteY0" fmla="*/ 0 h 2180589"/>
                  <a:gd name="connsiteX1" fmla="*/ 12047640 w 12047640"/>
                  <a:gd name="connsiteY1" fmla="*/ 12064 h 2180589"/>
                  <a:gd name="connsiteX2" fmla="*/ 6311155 w 12047640"/>
                  <a:gd name="connsiteY2" fmla="*/ 2180589 h 2180589"/>
                  <a:gd name="connsiteX3" fmla="*/ 5624615 w 12047640"/>
                  <a:gd name="connsiteY3" fmla="*/ 1272539 h 2180589"/>
                  <a:gd name="connsiteX4" fmla="*/ 0 w 12047640"/>
                  <a:gd name="connsiteY4" fmla="*/ 0 h 2180589"/>
                  <a:gd name="connsiteX0" fmla="*/ 23567 w 12071207"/>
                  <a:gd name="connsiteY0" fmla="*/ 0 h 2180589"/>
                  <a:gd name="connsiteX1" fmla="*/ 12071207 w 12071207"/>
                  <a:gd name="connsiteY1" fmla="*/ 12064 h 2180589"/>
                  <a:gd name="connsiteX2" fmla="*/ 6334722 w 12071207"/>
                  <a:gd name="connsiteY2" fmla="*/ 2180589 h 2180589"/>
                  <a:gd name="connsiteX3" fmla="*/ 0 w 12071207"/>
                  <a:gd name="connsiteY3" fmla="*/ 1272539 h 2180589"/>
                  <a:gd name="connsiteX4" fmla="*/ 23567 w 12071207"/>
                  <a:gd name="connsiteY4" fmla="*/ 0 h 2180589"/>
                  <a:gd name="connsiteX0" fmla="*/ 23567 w 12071207"/>
                  <a:gd name="connsiteY0" fmla="*/ 0 h 2180589"/>
                  <a:gd name="connsiteX1" fmla="*/ 12071207 w 12071207"/>
                  <a:gd name="connsiteY1" fmla="*/ 12064 h 2180589"/>
                  <a:gd name="connsiteX2" fmla="*/ 6334722 w 12071207"/>
                  <a:gd name="connsiteY2" fmla="*/ 2180589 h 2180589"/>
                  <a:gd name="connsiteX3" fmla="*/ 0 w 12071207"/>
                  <a:gd name="connsiteY3" fmla="*/ 1272539 h 2180589"/>
                  <a:gd name="connsiteX4" fmla="*/ 23567 w 12071207"/>
                  <a:gd name="connsiteY4" fmla="*/ 0 h 2180589"/>
                  <a:gd name="connsiteX0" fmla="*/ 11 w 12129213"/>
                  <a:gd name="connsiteY0" fmla="*/ 0 h 2211069"/>
                  <a:gd name="connsiteX1" fmla="*/ 12129213 w 12129213"/>
                  <a:gd name="connsiteY1" fmla="*/ 42544 h 2211069"/>
                  <a:gd name="connsiteX2" fmla="*/ 6392728 w 12129213"/>
                  <a:gd name="connsiteY2" fmla="*/ 2211069 h 2211069"/>
                  <a:gd name="connsiteX3" fmla="*/ 58006 w 12129213"/>
                  <a:gd name="connsiteY3" fmla="*/ 1303019 h 2211069"/>
                  <a:gd name="connsiteX4" fmla="*/ 11 w 12129213"/>
                  <a:gd name="connsiteY4" fmla="*/ 0 h 2211069"/>
                  <a:gd name="connsiteX0" fmla="*/ 0 w 12129202"/>
                  <a:gd name="connsiteY0" fmla="*/ 0 h 2211069"/>
                  <a:gd name="connsiteX1" fmla="*/ 12129202 w 12129202"/>
                  <a:gd name="connsiteY1" fmla="*/ 42544 h 2211069"/>
                  <a:gd name="connsiteX2" fmla="*/ 6392717 w 12129202"/>
                  <a:gd name="connsiteY2" fmla="*/ 2211069 h 2211069"/>
                  <a:gd name="connsiteX3" fmla="*/ 57995 w 12129202"/>
                  <a:gd name="connsiteY3" fmla="*/ 1303019 h 2211069"/>
                  <a:gd name="connsiteX4" fmla="*/ 0 w 12129202"/>
                  <a:gd name="connsiteY4" fmla="*/ 0 h 2211069"/>
                  <a:gd name="connsiteX0" fmla="*/ 0 w 12108811"/>
                  <a:gd name="connsiteY0" fmla="*/ 0 h 2241549"/>
                  <a:gd name="connsiteX1" fmla="*/ 12108811 w 12108811"/>
                  <a:gd name="connsiteY1" fmla="*/ 73024 h 2241549"/>
                  <a:gd name="connsiteX2" fmla="*/ 6372326 w 12108811"/>
                  <a:gd name="connsiteY2" fmla="*/ 2241549 h 2241549"/>
                  <a:gd name="connsiteX3" fmla="*/ 37604 w 12108811"/>
                  <a:gd name="connsiteY3" fmla="*/ 1333499 h 2241549"/>
                  <a:gd name="connsiteX4" fmla="*/ 0 w 12108811"/>
                  <a:gd name="connsiteY4" fmla="*/ 0 h 2241549"/>
                  <a:gd name="connsiteX0" fmla="*/ 0 w 12108811"/>
                  <a:gd name="connsiteY0" fmla="*/ 0 h 2511055"/>
                  <a:gd name="connsiteX1" fmla="*/ 12108811 w 12108811"/>
                  <a:gd name="connsiteY1" fmla="*/ 73024 h 2511055"/>
                  <a:gd name="connsiteX2" fmla="*/ 3255792 w 12108811"/>
                  <a:gd name="connsiteY2" fmla="*/ 2511055 h 2511055"/>
                  <a:gd name="connsiteX3" fmla="*/ 37604 w 12108811"/>
                  <a:gd name="connsiteY3" fmla="*/ 1333499 h 2511055"/>
                  <a:gd name="connsiteX4" fmla="*/ 0 w 12108811"/>
                  <a:gd name="connsiteY4" fmla="*/ 0 h 2511055"/>
                  <a:gd name="connsiteX0" fmla="*/ 0 w 12108811"/>
                  <a:gd name="connsiteY0" fmla="*/ 0 h 2511055"/>
                  <a:gd name="connsiteX1" fmla="*/ 12108811 w 12108811"/>
                  <a:gd name="connsiteY1" fmla="*/ 73024 h 2511055"/>
                  <a:gd name="connsiteX2" fmla="*/ 3255792 w 12108811"/>
                  <a:gd name="connsiteY2" fmla="*/ 2511055 h 2511055"/>
                  <a:gd name="connsiteX3" fmla="*/ 37604 w 12108811"/>
                  <a:gd name="connsiteY3" fmla="*/ 1333499 h 2511055"/>
                  <a:gd name="connsiteX4" fmla="*/ 0 w 12108811"/>
                  <a:gd name="connsiteY4" fmla="*/ 0 h 2511055"/>
                  <a:gd name="connsiteX0" fmla="*/ 0 w 12108811"/>
                  <a:gd name="connsiteY0" fmla="*/ 0 h 2511055"/>
                  <a:gd name="connsiteX1" fmla="*/ 12108811 w 12108811"/>
                  <a:gd name="connsiteY1" fmla="*/ 73024 h 2511055"/>
                  <a:gd name="connsiteX2" fmla="*/ 3255792 w 12108811"/>
                  <a:gd name="connsiteY2" fmla="*/ 2511055 h 2511055"/>
                  <a:gd name="connsiteX3" fmla="*/ 37604 w 12108811"/>
                  <a:gd name="connsiteY3" fmla="*/ 1333499 h 2511055"/>
                  <a:gd name="connsiteX4" fmla="*/ 0 w 12108811"/>
                  <a:gd name="connsiteY4" fmla="*/ 0 h 2511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08811" h="2511055">
                    <a:moveTo>
                      <a:pt x="0" y="0"/>
                    </a:moveTo>
                    <a:lnTo>
                      <a:pt x="12108811" y="73024"/>
                    </a:lnTo>
                    <a:lnTo>
                      <a:pt x="3255792" y="2511055"/>
                    </a:lnTo>
                    <a:lnTo>
                      <a:pt x="37604" y="1333499"/>
                    </a:lnTo>
                    <a:cubicBezTo>
                      <a:pt x="49387" y="697229"/>
                      <a:pt x="28997" y="651509"/>
                      <a:pt x="0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20000"/>
                      <a:lumOff val="80000"/>
                    </a:schemeClr>
                  </a:gs>
                  <a:gs pos="63000">
                    <a:schemeClr val="bg1">
                      <a:alpha val="62000"/>
                    </a:schemeClr>
                  </a:gs>
                  <a:gs pos="100000">
                    <a:schemeClr val="bg1">
                      <a:alpha val="46000"/>
                    </a:schemeClr>
                  </a:gs>
                </a:gsLst>
                <a:path path="circle">
                  <a:fillToRect l="100000" t="10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" name="Полилиния 17"/>
              <p:cNvSpPr/>
              <p:nvPr/>
            </p:nvSpPr>
            <p:spPr>
              <a:xfrm rot="5400000" flipV="1">
                <a:off x="749219" y="-2168407"/>
                <a:ext cx="483515" cy="2530767"/>
              </a:xfrm>
              <a:custGeom>
                <a:avLst/>
                <a:gdLst>
                  <a:gd name="connsiteX0" fmla="*/ 0 w 587023"/>
                  <a:gd name="connsiteY0" fmla="*/ 1116803 h 1116803"/>
                  <a:gd name="connsiteX1" fmla="*/ 587023 w 587023"/>
                  <a:gd name="connsiteY1" fmla="*/ 0 h 1116803"/>
                  <a:gd name="connsiteX2" fmla="*/ 587023 w 587023"/>
                  <a:gd name="connsiteY2" fmla="*/ 1116803 h 1116803"/>
                  <a:gd name="connsiteX3" fmla="*/ 0 w 587023"/>
                  <a:gd name="connsiteY3" fmla="*/ 1116803 h 1116803"/>
                  <a:gd name="connsiteX0" fmla="*/ 0 w 587023"/>
                  <a:gd name="connsiteY0" fmla="*/ 1116803 h 1116803"/>
                  <a:gd name="connsiteX1" fmla="*/ 587023 w 587023"/>
                  <a:gd name="connsiteY1" fmla="*/ 0 h 1116803"/>
                  <a:gd name="connsiteX2" fmla="*/ 314796 w 587023"/>
                  <a:gd name="connsiteY2" fmla="*/ 1116803 h 1116803"/>
                  <a:gd name="connsiteX3" fmla="*/ 0 w 587023"/>
                  <a:gd name="connsiteY3" fmla="*/ 1116803 h 1116803"/>
                  <a:gd name="connsiteX0" fmla="*/ 28204 w 272227"/>
                  <a:gd name="connsiteY0" fmla="*/ 673978 h 1116803"/>
                  <a:gd name="connsiteX1" fmla="*/ 272227 w 272227"/>
                  <a:gd name="connsiteY1" fmla="*/ 0 h 1116803"/>
                  <a:gd name="connsiteX2" fmla="*/ 0 w 272227"/>
                  <a:gd name="connsiteY2" fmla="*/ 1116803 h 1116803"/>
                  <a:gd name="connsiteX3" fmla="*/ 28204 w 272227"/>
                  <a:gd name="connsiteY3" fmla="*/ 673978 h 1116803"/>
                  <a:gd name="connsiteX0" fmla="*/ 0 w 244023"/>
                  <a:gd name="connsiteY0" fmla="*/ 673978 h 1262390"/>
                  <a:gd name="connsiteX1" fmla="*/ 244023 w 244023"/>
                  <a:gd name="connsiteY1" fmla="*/ 0 h 1262390"/>
                  <a:gd name="connsiteX2" fmla="*/ 237030 w 244023"/>
                  <a:gd name="connsiteY2" fmla="*/ 1262390 h 1262390"/>
                  <a:gd name="connsiteX3" fmla="*/ 0 w 244023"/>
                  <a:gd name="connsiteY3" fmla="*/ 673978 h 1262390"/>
                  <a:gd name="connsiteX0" fmla="*/ 0 w 241247"/>
                  <a:gd name="connsiteY0" fmla="*/ 667911 h 1256323"/>
                  <a:gd name="connsiteX1" fmla="*/ 241247 w 241247"/>
                  <a:gd name="connsiteY1" fmla="*/ 0 h 1256323"/>
                  <a:gd name="connsiteX2" fmla="*/ 237030 w 241247"/>
                  <a:gd name="connsiteY2" fmla="*/ 1256323 h 1256323"/>
                  <a:gd name="connsiteX3" fmla="*/ 0 w 241247"/>
                  <a:gd name="connsiteY3" fmla="*/ 667911 h 1256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1247" h="1256323">
                    <a:moveTo>
                      <a:pt x="0" y="667911"/>
                    </a:moveTo>
                    <a:lnTo>
                      <a:pt x="241247" y="0"/>
                    </a:lnTo>
                    <a:cubicBezTo>
                      <a:pt x="239841" y="418774"/>
                      <a:pt x="238436" y="837549"/>
                      <a:pt x="237030" y="1256323"/>
                    </a:cubicBezTo>
                    <a:lnTo>
                      <a:pt x="0" y="667911"/>
                    </a:lnTo>
                    <a:close/>
                  </a:path>
                </a:pathLst>
              </a:custGeom>
              <a:gradFill>
                <a:gsLst>
                  <a:gs pos="73000">
                    <a:srgbClr val="00B0F0">
                      <a:alpha val="47000"/>
                    </a:srgbClr>
                  </a:gs>
                  <a:gs pos="49000">
                    <a:srgbClr val="007AC3">
                      <a:alpha val="56000"/>
                    </a:srgbClr>
                  </a:gs>
                </a:gsLst>
                <a:lin ang="14400000" scaled="0"/>
              </a:gradFill>
              <a:ln>
                <a:noFill/>
              </a:ln>
              <a:effectLst>
                <a:outerShdw blurRad="228600" dist="38100" dir="2700000" sx="108000" sy="108000" algn="tl" rotWithShape="0">
                  <a:srgbClr val="0070C0">
                    <a:alpha val="18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3" name="Прямоугольник 3"/>
            <p:cNvSpPr/>
            <p:nvPr/>
          </p:nvSpPr>
          <p:spPr>
            <a:xfrm>
              <a:off x="-250770" y="-568186"/>
              <a:ext cx="4052280" cy="1122450"/>
            </a:xfrm>
            <a:custGeom>
              <a:avLst/>
              <a:gdLst>
                <a:gd name="connsiteX0" fmla="*/ 0 w 4178300"/>
                <a:gd name="connsiteY0" fmla="*/ 0 h 2159000"/>
                <a:gd name="connsiteX1" fmla="*/ 4178300 w 4178300"/>
                <a:gd name="connsiteY1" fmla="*/ 0 h 2159000"/>
                <a:gd name="connsiteX2" fmla="*/ 4178300 w 4178300"/>
                <a:gd name="connsiteY2" fmla="*/ 2159000 h 2159000"/>
                <a:gd name="connsiteX3" fmla="*/ 0 w 4178300"/>
                <a:gd name="connsiteY3" fmla="*/ 2159000 h 2159000"/>
                <a:gd name="connsiteX4" fmla="*/ 0 w 4178300"/>
                <a:gd name="connsiteY4" fmla="*/ 0 h 2159000"/>
                <a:gd name="connsiteX0" fmla="*/ 0 w 4178300"/>
                <a:gd name="connsiteY0" fmla="*/ 0 h 2463800"/>
                <a:gd name="connsiteX1" fmla="*/ 4178300 w 4178300"/>
                <a:gd name="connsiteY1" fmla="*/ 0 h 2463800"/>
                <a:gd name="connsiteX2" fmla="*/ 1130300 w 4178300"/>
                <a:gd name="connsiteY2" fmla="*/ 2463800 h 2463800"/>
                <a:gd name="connsiteX3" fmla="*/ 0 w 4178300"/>
                <a:gd name="connsiteY3" fmla="*/ 2159000 h 2463800"/>
                <a:gd name="connsiteX4" fmla="*/ 0 w 4178300"/>
                <a:gd name="connsiteY4" fmla="*/ 0 h 2463800"/>
                <a:gd name="connsiteX0" fmla="*/ 0 w 6248400"/>
                <a:gd name="connsiteY0" fmla="*/ 50800 h 2514600"/>
                <a:gd name="connsiteX1" fmla="*/ 6248400 w 6248400"/>
                <a:gd name="connsiteY1" fmla="*/ 0 h 2514600"/>
                <a:gd name="connsiteX2" fmla="*/ 1130300 w 6248400"/>
                <a:gd name="connsiteY2" fmla="*/ 2514600 h 2514600"/>
                <a:gd name="connsiteX3" fmla="*/ 0 w 6248400"/>
                <a:gd name="connsiteY3" fmla="*/ 2209800 h 2514600"/>
                <a:gd name="connsiteX4" fmla="*/ 0 w 6248400"/>
                <a:gd name="connsiteY4" fmla="*/ 50800 h 2514600"/>
                <a:gd name="connsiteX0" fmla="*/ 0 w 6248400"/>
                <a:gd name="connsiteY0" fmla="*/ 50800 h 2514600"/>
                <a:gd name="connsiteX1" fmla="*/ 6248400 w 6248400"/>
                <a:gd name="connsiteY1" fmla="*/ 0 h 2514600"/>
                <a:gd name="connsiteX2" fmla="*/ 1130300 w 6248400"/>
                <a:gd name="connsiteY2" fmla="*/ 2514600 h 2514600"/>
                <a:gd name="connsiteX3" fmla="*/ 25400 w 6248400"/>
                <a:gd name="connsiteY3" fmla="*/ 1308100 h 2514600"/>
                <a:gd name="connsiteX4" fmla="*/ 0 w 6248400"/>
                <a:gd name="connsiteY4" fmla="*/ 50800 h 2514600"/>
                <a:gd name="connsiteX0" fmla="*/ 0 w 6248400"/>
                <a:gd name="connsiteY0" fmla="*/ 50800 h 2514600"/>
                <a:gd name="connsiteX1" fmla="*/ 6248400 w 6248400"/>
                <a:gd name="connsiteY1" fmla="*/ 0 h 2514600"/>
                <a:gd name="connsiteX2" fmla="*/ 1130300 w 6248400"/>
                <a:gd name="connsiteY2" fmla="*/ 2514600 h 2514600"/>
                <a:gd name="connsiteX3" fmla="*/ 25400 w 6248400"/>
                <a:gd name="connsiteY3" fmla="*/ 1308100 h 2514600"/>
                <a:gd name="connsiteX4" fmla="*/ 0 w 6248400"/>
                <a:gd name="connsiteY4" fmla="*/ 50800 h 2514600"/>
                <a:gd name="connsiteX0" fmla="*/ 3175 w 6251575"/>
                <a:gd name="connsiteY0" fmla="*/ 50800 h 2514600"/>
                <a:gd name="connsiteX1" fmla="*/ 6251575 w 6251575"/>
                <a:gd name="connsiteY1" fmla="*/ 0 h 2514600"/>
                <a:gd name="connsiteX2" fmla="*/ 1133475 w 6251575"/>
                <a:gd name="connsiteY2" fmla="*/ 2514600 h 2514600"/>
                <a:gd name="connsiteX3" fmla="*/ 0 w 6251575"/>
                <a:gd name="connsiteY3" fmla="*/ 1308100 h 2514600"/>
                <a:gd name="connsiteX4" fmla="*/ 3175 w 6251575"/>
                <a:gd name="connsiteY4" fmla="*/ 50800 h 2514600"/>
                <a:gd name="connsiteX0" fmla="*/ 3175 w 6251575"/>
                <a:gd name="connsiteY0" fmla="*/ 50800 h 1885950"/>
                <a:gd name="connsiteX1" fmla="*/ 6251575 w 6251575"/>
                <a:gd name="connsiteY1" fmla="*/ 0 h 1885950"/>
                <a:gd name="connsiteX2" fmla="*/ 1247775 w 6251575"/>
                <a:gd name="connsiteY2" fmla="*/ 1885950 h 1885950"/>
                <a:gd name="connsiteX3" fmla="*/ 0 w 6251575"/>
                <a:gd name="connsiteY3" fmla="*/ 1308100 h 1885950"/>
                <a:gd name="connsiteX4" fmla="*/ 3175 w 6251575"/>
                <a:gd name="connsiteY4" fmla="*/ 50800 h 1885950"/>
                <a:gd name="connsiteX0" fmla="*/ 3175 w 6251575"/>
                <a:gd name="connsiteY0" fmla="*/ 50800 h 1885950"/>
                <a:gd name="connsiteX1" fmla="*/ 6251575 w 6251575"/>
                <a:gd name="connsiteY1" fmla="*/ 0 h 1885950"/>
                <a:gd name="connsiteX2" fmla="*/ 1247775 w 6251575"/>
                <a:gd name="connsiteY2" fmla="*/ 1885950 h 1885950"/>
                <a:gd name="connsiteX3" fmla="*/ 0 w 6251575"/>
                <a:gd name="connsiteY3" fmla="*/ 1308100 h 1885950"/>
                <a:gd name="connsiteX4" fmla="*/ 3175 w 6251575"/>
                <a:gd name="connsiteY4" fmla="*/ 50800 h 1885950"/>
                <a:gd name="connsiteX0" fmla="*/ 3175 w 6251575"/>
                <a:gd name="connsiteY0" fmla="*/ 50800 h 1885950"/>
                <a:gd name="connsiteX1" fmla="*/ 6251575 w 6251575"/>
                <a:gd name="connsiteY1" fmla="*/ 0 h 1885950"/>
                <a:gd name="connsiteX2" fmla="*/ 1247775 w 6251575"/>
                <a:gd name="connsiteY2" fmla="*/ 1885950 h 1885950"/>
                <a:gd name="connsiteX3" fmla="*/ 0 w 6251575"/>
                <a:gd name="connsiteY3" fmla="*/ 1308100 h 1885950"/>
                <a:gd name="connsiteX4" fmla="*/ 3175 w 6251575"/>
                <a:gd name="connsiteY4" fmla="*/ 50800 h 1885950"/>
                <a:gd name="connsiteX0" fmla="*/ 3175 w 6423025"/>
                <a:gd name="connsiteY0" fmla="*/ 3175 h 1838325"/>
                <a:gd name="connsiteX1" fmla="*/ 6423025 w 6423025"/>
                <a:gd name="connsiteY1" fmla="*/ 0 h 1838325"/>
                <a:gd name="connsiteX2" fmla="*/ 1247775 w 6423025"/>
                <a:gd name="connsiteY2" fmla="*/ 1838325 h 1838325"/>
                <a:gd name="connsiteX3" fmla="*/ 0 w 6423025"/>
                <a:gd name="connsiteY3" fmla="*/ 1260475 h 1838325"/>
                <a:gd name="connsiteX4" fmla="*/ 3175 w 6423025"/>
                <a:gd name="connsiteY4" fmla="*/ 3175 h 1838325"/>
                <a:gd name="connsiteX0" fmla="*/ 3175 w 1247775"/>
                <a:gd name="connsiteY0" fmla="*/ 0 h 1835150"/>
                <a:gd name="connsiteX1" fmla="*/ 1247775 w 1247775"/>
                <a:gd name="connsiteY1" fmla="*/ 1835150 h 1835150"/>
                <a:gd name="connsiteX2" fmla="*/ 0 w 1247775"/>
                <a:gd name="connsiteY2" fmla="*/ 1257300 h 1835150"/>
                <a:gd name="connsiteX3" fmla="*/ 3175 w 1247775"/>
                <a:gd name="connsiteY3" fmla="*/ 0 h 1835150"/>
                <a:gd name="connsiteX0" fmla="*/ 3175 w 1687049"/>
                <a:gd name="connsiteY0" fmla="*/ 3176 h 1260476"/>
                <a:gd name="connsiteX1" fmla="*/ 1687049 w 1687049"/>
                <a:gd name="connsiteY1" fmla="*/ 0 h 1260476"/>
                <a:gd name="connsiteX2" fmla="*/ 0 w 1687049"/>
                <a:gd name="connsiteY2" fmla="*/ 1260476 h 1260476"/>
                <a:gd name="connsiteX3" fmla="*/ 3175 w 1687049"/>
                <a:gd name="connsiteY3" fmla="*/ 3176 h 1260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87049" h="1260476">
                  <a:moveTo>
                    <a:pt x="3175" y="3176"/>
                  </a:moveTo>
                  <a:lnTo>
                    <a:pt x="1687049" y="0"/>
                  </a:lnTo>
                  <a:lnTo>
                    <a:pt x="0" y="1260476"/>
                  </a:lnTo>
                  <a:cubicBezTo>
                    <a:pt x="1058" y="841376"/>
                    <a:pt x="2117" y="422276"/>
                    <a:pt x="3175" y="3176"/>
                  </a:cubicBezTo>
                  <a:close/>
                </a:path>
              </a:pathLst>
            </a:custGeom>
            <a:gradFill>
              <a:gsLst>
                <a:gs pos="73000">
                  <a:srgbClr val="00B0F0"/>
                </a:gs>
                <a:gs pos="49000">
                  <a:schemeClr val="bg1">
                    <a:alpha val="13000"/>
                  </a:schemeClr>
                </a:gs>
              </a:gsLst>
              <a:lin ang="8400000" scaled="0"/>
            </a:gradFill>
            <a:ln>
              <a:noFill/>
            </a:ln>
            <a:effectLst>
              <a:outerShdw blurRad="228600" dist="38100" dir="2700000" sx="108000" sy="108000" algn="tl" rotWithShape="0">
                <a:srgbClr val="0070C0">
                  <a:alpha val="18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5" name="Picture 3" descr="C:\Users\stalipova\Desktop\ПРЕЗЕНТАЦИЯ_2013\Годовой отчет\Лого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54165" y="1366892"/>
            <a:ext cx="1517805" cy="821984"/>
          </a:xfrm>
          <a:prstGeom prst="rect">
            <a:avLst/>
          </a:prstGeom>
          <a:noFill/>
        </p:spPr>
      </p:pic>
      <p:sp>
        <p:nvSpPr>
          <p:cNvPr id="116" name="TextBox 115"/>
          <p:cNvSpPr txBox="1"/>
          <p:nvPr/>
        </p:nvSpPr>
        <p:spPr>
          <a:xfrm>
            <a:off x="665955" y="4112220"/>
            <a:ext cx="7812087" cy="127419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ru-RU" sz="2400" dirty="0" smtClean="0">
                <a:solidFill>
                  <a:srgbClr val="007AC3"/>
                </a:solidFill>
                <a:latin typeface="Impact" panose="020B0806030902050204" pitchFamily="34" charset="0"/>
              </a:rPr>
              <a:t>РЕАЛИЗАЦИЯ МЕРОПРИЯТИЙ ПО СОВЕРШЕНСТВОВАНИЮ ПРОИЗВОДСТВЕННО-ХОЗЯЙСТВЕННОЙ ДЕЯТЕЛЬНОСТИ </a:t>
            </a:r>
          </a:p>
          <a:p>
            <a:pPr algn="r">
              <a:lnSpc>
                <a:spcPct val="80000"/>
              </a:lnSpc>
            </a:pPr>
            <a:r>
              <a:rPr lang="ru-RU" sz="2400" dirty="0" smtClean="0">
                <a:solidFill>
                  <a:srgbClr val="007AC3"/>
                </a:solidFill>
                <a:latin typeface="Impact" panose="020B0806030902050204" pitchFamily="34" charset="0"/>
              </a:rPr>
              <a:t>ООО «ГАЗПРОМ ТРАНСГАЗ УФА» В ЧАСТИ ПРОТИВОКОРРОЗИОННОЙ ЗАЩИТЫ</a:t>
            </a:r>
            <a:endParaRPr lang="ru-RU" sz="3600" dirty="0">
              <a:solidFill>
                <a:srgbClr val="007AC3"/>
              </a:solidFill>
              <a:latin typeface="Impact" panose="020B080603090205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65954" y="6434093"/>
            <a:ext cx="7812087" cy="317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b="1" dirty="0" smtClean="0">
                <a:solidFill>
                  <a:srgbClr val="007AC3"/>
                </a:solidFill>
                <a:latin typeface="Arial Narrow" panose="020B0506020202030204" pitchFamily="34" charset="0"/>
              </a:rPr>
              <a:t>г. СОЧИ,  27-31 МАЯ 2019 г.</a:t>
            </a:r>
            <a:endParaRPr lang="ru-RU" sz="2800" b="1" dirty="0">
              <a:solidFill>
                <a:srgbClr val="007AC3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80056" y="5492692"/>
            <a:ext cx="4163889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b="1" dirty="0" smtClean="0">
                <a:solidFill>
                  <a:srgbClr val="007AC3"/>
                </a:solidFill>
                <a:latin typeface="Arial Narrow" panose="020B0506020202030204" pitchFamily="34" charset="0"/>
              </a:rPr>
              <a:t>НАЧАЛЬНИК ПРОИЗВОДСТВЕЕННОГО ОТДЕЛА ЗАЩИТЫ ОТ КОРРОЗИИ</a:t>
            </a:r>
            <a:endParaRPr lang="ru-RU" sz="2800" b="1" dirty="0">
              <a:solidFill>
                <a:srgbClr val="007AC3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863858" y="5713572"/>
            <a:ext cx="1705648" cy="317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b="1" dirty="0" smtClean="0">
                <a:solidFill>
                  <a:srgbClr val="007AC3"/>
                </a:solidFill>
                <a:latin typeface="Arial Narrow" panose="020B0506020202030204" pitchFamily="34" charset="0"/>
              </a:rPr>
              <a:t>Р.А. ЗОЗУЛЬКО</a:t>
            </a:r>
            <a:endParaRPr lang="ru-RU" sz="2800" b="1" dirty="0">
              <a:solidFill>
                <a:srgbClr val="007AC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3280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/>
      <p:bldP spid="17" grpId="0"/>
      <p:bldP spid="16" grpId="0"/>
      <p:bldP spid="2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63000">
              <a:srgbClr val="F4F5F7"/>
            </a:gs>
            <a:gs pos="83000">
              <a:srgbClr val="D6DDE3"/>
            </a:gs>
            <a:gs pos="100000">
              <a:srgbClr val="B2BBC0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Группа 22"/>
          <p:cNvGrpSpPr/>
          <p:nvPr/>
        </p:nvGrpSpPr>
        <p:grpSpPr>
          <a:xfrm>
            <a:off x="-114977" y="6066971"/>
            <a:ext cx="9273028" cy="861424"/>
            <a:chOff x="-114977" y="6066971"/>
            <a:chExt cx="9273028" cy="861424"/>
          </a:xfrm>
        </p:grpSpPr>
        <p:grpSp>
          <p:nvGrpSpPr>
            <p:cNvPr id="24" name="Группа 23"/>
            <p:cNvGrpSpPr/>
            <p:nvPr/>
          </p:nvGrpSpPr>
          <p:grpSpPr>
            <a:xfrm>
              <a:off x="-114977" y="6066971"/>
              <a:ext cx="9273028" cy="820897"/>
              <a:chOff x="-114977" y="6057899"/>
              <a:chExt cx="9273028" cy="829969"/>
            </a:xfrm>
          </p:grpSpPr>
          <p:sp>
            <p:nvSpPr>
              <p:cNvPr id="27" name="Прямоугольник 3"/>
              <p:cNvSpPr/>
              <p:nvPr/>
            </p:nvSpPr>
            <p:spPr>
              <a:xfrm flipH="1" flipV="1">
                <a:off x="-2" y="6057899"/>
                <a:ext cx="9158053" cy="800097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23025" h="1838325">
                    <a:moveTo>
                      <a:pt x="3175" y="3175"/>
                    </a:moveTo>
                    <a:lnTo>
                      <a:pt x="6423025" y="0"/>
                    </a:lnTo>
                    <a:lnTo>
                      <a:pt x="1247775" y="1838325"/>
                    </a:lnTo>
                    <a:lnTo>
                      <a:pt x="0" y="1260475"/>
                    </a:lnTo>
                    <a:cubicBezTo>
                      <a:pt x="1058" y="841375"/>
                      <a:pt x="2117" y="422275"/>
                      <a:pt x="3175" y="3175"/>
                    </a:cubicBezTo>
                    <a:close/>
                  </a:path>
                </a:pathLst>
              </a:custGeom>
              <a:solidFill>
                <a:srgbClr val="E8EBE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  <p:sp>
            <p:nvSpPr>
              <p:cNvPr id="28" name="Прямоугольник 3"/>
              <p:cNvSpPr/>
              <p:nvPr/>
            </p:nvSpPr>
            <p:spPr>
              <a:xfrm flipV="1">
                <a:off x="-114977" y="6290296"/>
                <a:ext cx="8344577" cy="597572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23025" h="1838325">
                    <a:moveTo>
                      <a:pt x="3175" y="3175"/>
                    </a:moveTo>
                    <a:lnTo>
                      <a:pt x="6423025" y="0"/>
                    </a:lnTo>
                    <a:lnTo>
                      <a:pt x="1247775" y="1838325"/>
                    </a:lnTo>
                    <a:lnTo>
                      <a:pt x="0" y="1260475"/>
                    </a:lnTo>
                    <a:cubicBezTo>
                      <a:pt x="1058" y="841375"/>
                      <a:pt x="2117" y="422275"/>
                      <a:pt x="3175" y="3175"/>
                    </a:cubicBezTo>
                    <a:close/>
                  </a:path>
                </a:pathLst>
              </a:custGeom>
              <a:solidFill>
                <a:schemeClr val="bg1">
                  <a:alpha val="6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5" name="TextBox 24"/>
            <p:cNvSpPr txBox="1"/>
            <p:nvPr/>
          </p:nvSpPr>
          <p:spPr>
            <a:xfrm>
              <a:off x="368300" y="6487821"/>
              <a:ext cx="8151317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sz="1600" dirty="0" smtClean="0">
                  <a:solidFill>
                    <a:prstClr val="white">
                      <a:lumMod val="65000"/>
                    </a:prstClr>
                  </a:solidFill>
                  <a:latin typeface="Impact" panose="020B0806030902050204" pitchFamily="34" charset="0"/>
                </a:rPr>
                <a:t>Базовые калькуляции коррозионных обследований</a:t>
              </a:r>
              <a:endParaRPr lang="ru-RU" sz="1600" dirty="0">
                <a:solidFill>
                  <a:prstClr val="white">
                    <a:lumMod val="65000"/>
                  </a:prstClr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26" name="Равнобедренный треугольник 25"/>
            <p:cNvSpPr/>
            <p:nvPr/>
          </p:nvSpPr>
          <p:spPr>
            <a:xfrm rot="16200000" flipH="1">
              <a:off x="8416136" y="6194004"/>
              <a:ext cx="714060" cy="754721"/>
            </a:xfrm>
            <a:prstGeom prst="triangle">
              <a:avLst>
                <a:gd name="adj" fmla="val 9293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</p:grpSp>
      <p:sp>
        <p:nvSpPr>
          <p:cNvPr id="21" name="Номер слайда 122"/>
          <p:cNvSpPr>
            <a:spLocks noGrp="1"/>
          </p:cNvSpPr>
          <p:nvPr>
            <p:ph type="sldNum" sz="quarter" idx="12"/>
          </p:nvPr>
        </p:nvSpPr>
        <p:spPr>
          <a:xfrm>
            <a:off x="8799970" y="6520649"/>
            <a:ext cx="263213" cy="276999"/>
          </a:xfrm>
        </p:spPr>
        <p:txBody>
          <a:bodyPr wrap="none">
            <a:spAutoFit/>
          </a:bodyPr>
          <a:lstStyle/>
          <a:p>
            <a:fld id="{B3E4D1D7-5387-41EC-AB42-94D89CA11668}" type="slidenum">
              <a:rPr lang="ru-RU" b="1" smtClean="0">
                <a:solidFill>
                  <a:srgbClr val="007AC3"/>
                </a:solidFill>
              </a:rPr>
              <a:pPr/>
              <a:t>10</a:t>
            </a:fld>
            <a:endParaRPr lang="ru-RU" b="1" dirty="0">
              <a:solidFill>
                <a:srgbClr val="007AC3"/>
              </a:solidFill>
            </a:endParaRPr>
          </a:p>
        </p:txBody>
      </p:sp>
      <p:grpSp>
        <p:nvGrpSpPr>
          <p:cNvPr id="29" name="Группа 28"/>
          <p:cNvGrpSpPr/>
          <p:nvPr/>
        </p:nvGrpSpPr>
        <p:grpSpPr>
          <a:xfrm>
            <a:off x="-265284" y="-39687"/>
            <a:ext cx="9423339" cy="1983876"/>
            <a:chOff x="-265284" y="-39687"/>
            <a:chExt cx="9423339" cy="1983876"/>
          </a:xfrm>
        </p:grpSpPr>
        <p:grpSp>
          <p:nvGrpSpPr>
            <p:cNvPr id="30" name="Группа 57"/>
            <p:cNvGrpSpPr/>
            <p:nvPr/>
          </p:nvGrpSpPr>
          <p:grpSpPr>
            <a:xfrm>
              <a:off x="-265284" y="-39687"/>
              <a:ext cx="9423339" cy="1983876"/>
              <a:chOff x="-265284" y="-39687"/>
              <a:chExt cx="9423339" cy="1983876"/>
            </a:xfrm>
          </p:grpSpPr>
          <p:grpSp>
            <p:nvGrpSpPr>
              <p:cNvPr id="35" name="Группа 113"/>
              <p:cNvGrpSpPr/>
              <p:nvPr/>
            </p:nvGrpSpPr>
            <p:grpSpPr>
              <a:xfrm>
                <a:off x="-265284" y="-39687"/>
                <a:ext cx="9423339" cy="1983876"/>
                <a:chOff x="-265284" y="-39687"/>
                <a:chExt cx="9423339" cy="2318742"/>
              </a:xfrm>
            </p:grpSpPr>
            <p:sp>
              <p:nvSpPr>
                <p:cNvPr id="37" name="Равнобедренный треугольник 5"/>
                <p:cNvSpPr/>
                <p:nvPr/>
              </p:nvSpPr>
              <p:spPr>
                <a:xfrm rot="5400000">
                  <a:off x="90487" y="1173729"/>
                  <a:ext cx="914400" cy="1101726"/>
                </a:xfrm>
                <a:prstGeom prst="triangle">
                  <a:avLst>
                    <a:gd name="adj" fmla="val 5625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8" name="Равнобедренный треугольник 37"/>
                <p:cNvSpPr/>
                <p:nvPr/>
              </p:nvSpPr>
              <p:spPr>
                <a:xfrm rot="5400000">
                  <a:off x="273690" y="1534920"/>
                  <a:ext cx="674994" cy="813275"/>
                </a:xfrm>
                <a:prstGeom prst="triangle">
                  <a:avLst>
                    <a:gd name="adj" fmla="val 56250"/>
                  </a:avLst>
                </a:prstGeom>
                <a:solidFill>
                  <a:schemeClr val="bg1">
                    <a:alpha val="52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9" name="Прямоугольник 3"/>
                <p:cNvSpPr/>
                <p:nvPr/>
              </p:nvSpPr>
              <p:spPr>
                <a:xfrm>
                  <a:off x="-265284" y="-3175"/>
                  <a:ext cx="6685134" cy="1913342"/>
                </a:xfrm>
                <a:custGeom>
                  <a:avLst/>
                  <a:gdLst>
                    <a:gd name="connsiteX0" fmla="*/ 0 w 4178300"/>
                    <a:gd name="connsiteY0" fmla="*/ 0 h 2159000"/>
                    <a:gd name="connsiteX1" fmla="*/ 4178300 w 4178300"/>
                    <a:gd name="connsiteY1" fmla="*/ 0 h 2159000"/>
                    <a:gd name="connsiteX2" fmla="*/ 4178300 w 4178300"/>
                    <a:gd name="connsiteY2" fmla="*/ 2159000 h 2159000"/>
                    <a:gd name="connsiteX3" fmla="*/ 0 w 4178300"/>
                    <a:gd name="connsiteY3" fmla="*/ 2159000 h 2159000"/>
                    <a:gd name="connsiteX4" fmla="*/ 0 w 4178300"/>
                    <a:gd name="connsiteY4" fmla="*/ 0 h 2159000"/>
                    <a:gd name="connsiteX0" fmla="*/ 0 w 4178300"/>
                    <a:gd name="connsiteY0" fmla="*/ 0 h 2463800"/>
                    <a:gd name="connsiteX1" fmla="*/ 4178300 w 4178300"/>
                    <a:gd name="connsiteY1" fmla="*/ 0 h 2463800"/>
                    <a:gd name="connsiteX2" fmla="*/ 1130300 w 4178300"/>
                    <a:gd name="connsiteY2" fmla="*/ 2463800 h 2463800"/>
                    <a:gd name="connsiteX3" fmla="*/ 0 w 4178300"/>
                    <a:gd name="connsiteY3" fmla="*/ 2159000 h 2463800"/>
                    <a:gd name="connsiteX4" fmla="*/ 0 w 4178300"/>
                    <a:gd name="connsiteY4" fmla="*/ 0 h 24638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0 w 6248400"/>
                    <a:gd name="connsiteY3" fmla="*/ 22098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3175 w 6251575"/>
                    <a:gd name="connsiteY0" fmla="*/ 50800 h 2514600"/>
                    <a:gd name="connsiteX1" fmla="*/ 6251575 w 6251575"/>
                    <a:gd name="connsiteY1" fmla="*/ 0 h 2514600"/>
                    <a:gd name="connsiteX2" fmla="*/ 1133475 w 6251575"/>
                    <a:gd name="connsiteY2" fmla="*/ 2514600 h 2514600"/>
                    <a:gd name="connsiteX3" fmla="*/ 0 w 6251575"/>
                    <a:gd name="connsiteY3" fmla="*/ 1308100 h 2514600"/>
                    <a:gd name="connsiteX4" fmla="*/ 3175 w 6251575"/>
                    <a:gd name="connsiteY4" fmla="*/ 50800 h 251460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423025"/>
                    <a:gd name="connsiteY0" fmla="*/ 3175 h 1838325"/>
                    <a:gd name="connsiteX1" fmla="*/ 6423025 w 6423025"/>
                    <a:gd name="connsiteY1" fmla="*/ 0 h 1838325"/>
                    <a:gd name="connsiteX2" fmla="*/ 1247775 w 6423025"/>
                    <a:gd name="connsiteY2" fmla="*/ 1838325 h 1838325"/>
                    <a:gd name="connsiteX3" fmla="*/ 0 w 6423025"/>
                    <a:gd name="connsiteY3" fmla="*/ 1260475 h 1838325"/>
                    <a:gd name="connsiteX4" fmla="*/ 3175 w 6423025"/>
                    <a:gd name="connsiteY4" fmla="*/ 3175 h 1838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423025" h="1838325">
                      <a:moveTo>
                        <a:pt x="3175" y="3175"/>
                      </a:moveTo>
                      <a:lnTo>
                        <a:pt x="6423025" y="0"/>
                      </a:lnTo>
                      <a:lnTo>
                        <a:pt x="1247775" y="1838325"/>
                      </a:lnTo>
                      <a:lnTo>
                        <a:pt x="0" y="1260475"/>
                      </a:lnTo>
                      <a:cubicBezTo>
                        <a:pt x="1058" y="841375"/>
                        <a:pt x="2117" y="422275"/>
                        <a:pt x="3175" y="3175"/>
                      </a:cubicBezTo>
                      <a:close/>
                    </a:path>
                  </a:pathLst>
                </a:custGeom>
                <a:gradFill>
                  <a:gsLst>
                    <a:gs pos="73000">
                      <a:srgbClr val="00B0F0"/>
                    </a:gs>
                    <a:gs pos="49000">
                      <a:srgbClr val="007AC3"/>
                    </a:gs>
                  </a:gsLst>
                  <a:lin ang="8400000" scaled="0"/>
                </a:gradFill>
                <a:ln>
                  <a:noFill/>
                </a:ln>
                <a:effectLst>
                  <a:outerShdw blurRad="228600" dist="38100" dir="2700000" sx="108000" sy="108000" algn="tl" rotWithShape="0">
                    <a:srgbClr val="0070C0">
                      <a:alpha val="18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0" name="Прямоугольник 3"/>
                <p:cNvSpPr/>
                <p:nvPr/>
              </p:nvSpPr>
              <p:spPr>
                <a:xfrm flipH="1">
                  <a:off x="4976813" y="-39687"/>
                  <a:ext cx="4181242" cy="1255528"/>
                </a:xfrm>
                <a:custGeom>
                  <a:avLst/>
                  <a:gdLst>
                    <a:gd name="connsiteX0" fmla="*/ 0 w 4178300"/>
                    <a:gd name="connsiteY0" fmla="*/ 0 h 2159000"/>
                    <a:gd name="connsiteX1" fmla="*/ 4178300 w 4178300"/>
                    <a:gd name="connsiteY1" fmla="*/ 0 h 2159000"/>
                    <a:gd name="connsiteX2" fmla="*/ 4178300 w 4178300"/>
                    <a:gd name="connsiteY2" fmla="*/ 2159000 h 2159000"/>
                    <a:gd name="connsiteX3" fmla="*/ 0 w 4178300"/>
                    <a:gd name="connsiteY3" fmla="*/ 2159000 h 2159000"/>
                    <a:gd name="connsiteX4" fmla="*/ 0 w 4178300"/>
                    <a:gd name="connsiteY4" fmla="*/ 0 h 2159000"/>
                    <a:gd name="connsiteX0" fmla="*/ 0 w 4178300"/>
                    <a:gd name="connsiteY0" fmla="*/ 0 h 2463800"/>
                    <a:gd name="connsiteX1" fmla="*/ 4178300 w 4178300"/>
                    <a:gd name="connsiteY1" fmla="*/ 0 h 2463800"/>
                    <a:gd name="connsiteX2" fmla="*/ 1130300 w 4178300"/>
                    <a:gd name="connsiteY2" fmla="*/ 2463800 h 2463800"/>
                    <a:gd name="connsiteX3" fmla="*/ 0 w 4178300"/>
                    <a:gd name="connsiteY3" fmla="*/ 2159000 h 2463800"/>
                    <a:gd name="connsiteX4" fmla="*/ 0 w 4178300"/>
                    <a:gd name="connsiteY4" fmla="*/ 0 h 24638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0 w 6248400"/>
                    <a:gd name="connsiteY3" fmla="*/ 22098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3175 w 6251575"/>
                    <a:gd name="connsiteY0" fmla="*/ 50800 h 2514600"/>
                    <a:gd name="connsiteX1" fmla="*/ 6251575 w 6251575"/>
                    <a:gd name="connsiteY1" fmla="*/ 0 h 2514600"/>
                    <a:gd name="connsiteX2" fmla="*/ 1133475 w 6251575"/>
                    <a:gd name="connsiteY2" fmla="*/ 2514600 h 2514600"/>
                    <a:gd name="connsiteX3" fmla="*/ 0 w 6251575"/>
                    <a:gd name="connsiteY3" fmla="*/ 1308100 h 2514600"/>
                    <a:gd name="connsiteX4" fmla="*/ 3175 w 6251575"/>
                    <a:gd name="connsiteY4" fmla="*/ 50800 h 251460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423025"/>
                    <a:gd name="connsiteY0" fmla="*/ 3175 h 1838325"/>
                    <a:gd name="connsiteX1" fmla="*/ 6423025 w 6423025"/>
                    <a:gd name="connsiteY1" fmla="*/ 0 h 1838325"/>
                    <a:gd name="connsiteX2" fmla="*/ 1247775 w 6423025"/>
                    <a:gd name="connsiteY2" fmla="*/ 1838325 h 1838325"/>
                    <a:gd name="connsiteX3" fmla="*/ 0 w 6423025"/>
                    <a:gd name="connsiteY3" fmla="*/ 1260475 h 1838325"/>
                    <a:gd name="connsiteX4" fmla="*/ 3175 w 6423025"/>
                    <a:gd name="connsiteY4" fmla="*/ 3175 h 18383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0 w 12047640"/>
                    <a:gd name="connsiteY0" fmla="*/ 0 h 2180589"/>
                    <a:gd name="connsiteX1" fmla="*/ 12047640 w 12047640"/>
                    <a:gd name="connsiteY1" fmla="*/ 12064 h 2180589"/>
                    <a:gd name="connsiteX2" fmla="*/ 6311155 w 12047640"/>
                    <a:gd name="connsiteY2" fmla="*/ 2180589 h 2180589"/>
                    <a:gd name="connsiteX3" fmla="*/ 5624615 w 12047640"/>
                    <a:gd name="connsiteY3" fmla="*/ 1272539 h 2180589"/>
                    <a:gd name="connsiteX4" fmla="*/ 0 w 12047640"/>
                    <a:gd name="connsiteY4" fmla="*/ 0 h 2180589"/>
                    <a:gd name="connsiteX0" fmla="*/ 23567 w 12071207"/>
                    <a:gd name="connsiteY0" fmla="*/ 0 h 2180589"/>
                    <a:gd name="connsiteX1" fmla="*/ 12071207 w 12071207"/>
                    <a:gd name="connsiteY1" fmla="*/ 12064 h 2180589"/>
                    <a:gd name="connsiteX2" fmla="*/ 6334722 w 12071207"/>
                    <a:gd name="connsiteY2" fmla="*/ 2180589 h 2180589"/>
                    <a:gd name="connsiteX3" fmla="*/ 0 w 12071207"/>
                    <a:gd name="connsiteY3" fmla="*/ 1272539 h 2180589"/>
                    <a:gd name="connsiteX4" fmla="*/ 23567 w 12071207"/>
                    <a:gd name="connsiteY4" fmla="*/ 0 h 2180589"/>
                    <a:gd name="connsiteX0" fmla="*/ 23567 w 12071207"/>
                    <a:gd name="connsiteY0" fmla="*/ 0 h 2180589"/>
                    <a:gd name="connsiteX1" fmla="*/ 12071207 w 12071207"/>
                    <a:gd name="connsiteY1" fmla="*/ 12064 h 2180589"/>
                    <a:gd name="connsiteX2" fmla="*/ 6334722 w 12071207"/>
                    <a:gd name="connsiteY2" fmla="*/ 2180589 h 2180589"/>
                    <a:gd name="connsiteX3" fmla="*/ 0 w 12071207"/>
                    <a:gd name="connsiteY3" fmla="*/ 1272539 h 2180589"/>
                    <a:gd name="connsiteX4" fmla="*/ 23567 w 12071207"/>
                    <a:gd name="connsiteY4" fmla="*/ 0 h 2180589"/>
                    <a:gd name="connsiteX0" fmla="*/ 11 w 12129213"/>
                    <a:gd name="connsiteY0" fmla="*/ 0 h 2211069"/>
                    <a:gd name="connsiteX1" fmla="*/ 12129213 w 12129213"/>
                    <a:gd name="connsiteY1" fmla="*/ 42544 h 2211069"/>
                    <a:gd name="connsiteX2" fmla="*/ 6392728 w 12129213"/>
                    <a:gd name="connsiteY2" fmla="*/ 2211069 h 2211069"/>
                    <a:gd name="connsiteX3" fmla="*/ 58006 w 12129213"/>
                    <a:gd name="connsiteY3" fmla="*/ 1303019 h 2211069"/>
                    <a:gd name="connsiteX4" fmla="*/ 11 w 12129213"/>
                    <a:gd name="connsiteY4" fmla="*/ 0 h 2211069"/>
                    <a:gd name="connsiteX0" fmla="*/ 0 w 12129202"/>
                    <a:gd name="connsiteY0" fmla="*/ 0 h 2211069"/>
                    <a:gd name="connsiteX1" fmla="*/ 12129202 w 12129202"/>
                    <a:gd name="connsiteY1" fmla="*/ 42544 h 2211069"/>
                    <a:gd name="connsiteX2" fmla="*/ 6392717 w 12129202"/>
                    <a:gd name="connsiteY2" fmla="*/ 2211069 h 2211069"/>
                    <a:gd name="connsiteX3" fmla="*/ 57995 w 12129202"/>
                    <a:gd name="connsiteY3" fmla="*/ 1303019 h 2211069"/>
                    <a:gd name="connsiteX4" fmla="*/ 0 w 12129202"/>
                    <a:gd name="connsiteY4" fmla="*/ 0 h 2211069"/>
                    <a:gd name="connsiteX0" fmla="*/ 0 w 12108811"/>
                    <a:gd name="connsiteY0" fmla="*/ 0 h 2241549"/>
                    <a:gd name="connsiteX1" fmla="*/ 12108811 w 12108811"/>
                    <a:gd name="connsiteY1" fmla="*/ 73024 h 2241549"/>
                    <a:gd name="connsiteX2" fmla="*/ 6372326 w 12108811"/>
                    <a:gd name="connsiteY2" fmla="*/ 2241549 h 2241549"/>
                    <a:gd name="connsiteX3" fmla="*/ 37604 w 12108811"/>
                    <a:gd name="connsiteY3" fmla="*/ 1333499 h 2241549"/>
                    <a:gd name="connsiteX4" fmla="*/ 0 w 12108811"/>
                    <a:gd name="connsiteY4" fmla="*/ 0 h 2241549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08811" h="2511055">
                      <a:moveTo>
                        <a:pt x="0" y="0"/>
                      </a:moveTo>
                      <a:lnTo>
                        <a:pt x="12108811" y="73024"/>
                      </a:lnTo>
                      <a:lnTo>
                        <a:pt x="3255792" y="2511055"/>
                      </a:lnTo>
                      <a:lnTo>
                        <a:pt x="37604" y="1333499"/>
                      </a:lnTo>
                      <a:cubicBezTo>
                        <a:pt x="49387" y="697229"/>
                        <a:pt x="28997" y="651509"/>
                        <a:pt x="0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>
                        <a:lumMod val="20000"/>
                        <a:lumOff val="80000"/>
                      </a:schemeClr>
                    </a:gs>
                    <a:gs pos="63000">
                      <a:schemeClr val="bg1">
                        <a:alpha val="62000"/>
                      </a:schemeClr>
                    </a:gs>
                    <a:gs pos="100000">
                      <a:schemeClr val="bg1">
                        <a:alpha val="46000"/>
                      </a:schemeClr>
                    </a:gs>
                  </a:gsLst>
                  <a:path path="circle">
                    <a:fillToRect l="100000" t="100000"/>
                  </a:path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1" name="Равнобедренный треугольник 40"/>
                <p:cNvSpPr/>
                <p:nvPr/>
              </p:nvSpPr>
              <p:spPr>
                <a:xfrm rot="5400000">
                  <a:off x="54538" y="1288998"/>
                  <a:ext cx="563453" cy="678884"/>
                </a:xfrm>
                <a:prstGeom prst="triangle">
                  <a:avLst/>
                </a:prstGeom>
                <a:solidFill>
                  <a:srgbClr val="7ED6E6">
                    <a:alpha val="52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2" name="Полилиния 41"/>
                <p:cNvSpPr/>
                <p:nvPr/>
              </p:nvSpPr>
              <p:spPr>
                <a:xfrm rot="5400000" flipV="1">
                  <a:off x="8292087" y="368027"/>
                  <a:ext cx="587023" cy="1116803"/>
                </a:xfrm>
                <a:custGeom>
                  <a:avLst/>
                  <a:gdLst>
                    <a:gd name="connsiteX0" fmla="*/ 0 w 587023"/>
                    <a:gd name="connsiteY0" fmla="*/ 1116803 h 1116803"/>
                    <a:gd name="connsiteX1" fmla="*/ 587023 w 587023"/>
                    <a:gd name="connsiteY1" fmla="*/ 0 h 1116803"/>
                    <a:gd name="connsiteX2" fmla="*/ 587023 w 587023"/>
                    <a:gd name="connsiteY2" fmla="*/ 1116803 h 1116803"/>
                    <a:gd name="connsiteX3" fmla="*/ 0 w 587023"/>
                    <a:gd name="connsiteY3" fmla="*/ 1116803 h 1116803"/>
                    <a:gd name="connsiteX0" fmla="*/ 0 w 587023"/>
                    <a:gd name="connsiteY0" fmla="*/ 1116803 h 1116803"/>
                    <a:gd name="connsiteX1" fmla="*/ 587023 w 587023"/>
                    <a:gd name="connsiteY1" fmla="*/ 0 h 1116803"/>
                    <a:gd name="connsiteX2" fmla="*/ 314796 w 587023"/>
                    <a:gd name="connsiteY2" fmla="*/ 1116803 h 1116803"/>
                    <a:gd name="connsiteX3" fmla="*/ 0 w 587023"/>
                    <a:gd name="connsiteY3" fmla="*/ 1116803 h 11168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87023" h="1116803">
                      <a:moveTo>
                        <a:pt x="0" y="1116803"/>
                      </a:moveTo>
                      <a:lnTo>
                        <a:pt x="587023" y="0"/>
                      </a:lnTo>
                      <a:lnTo>
                        <a:pt x="314796" y="1116803"/>
                      </a:lnTo>
                      <a:lnTo>
                        <a:pt x="0" y="1116803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  <a:alpha val="52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36" name="Прямоугольник 3"/>
              <p:cNvSpPr/>
              <p:nvPr/>
            </p:nvSpPr>
            <p:spPr>
              <a:xfrm>
                <a:off x="-265284" y="0"/>
                <a:ext cx="4052280" cy="1122450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  <a:gd name="connsiteX0" fmla="*/ 3175 w 1247775"/>
                  <a:gd name="connsiteY0" fmla="*/ 0 h 1835150"/>
                  <a:gd name="connsiteX1" fmla="*/ 1247775 w 1247775"/>
                  <a:gd name="connsiteY1" fmla="*/ 1835150 h 1835150"/>
                  <a:gd name="connsiteX2" fmla="*/ 0 w 1247775"/>
                  <a:gd name="connsiteY2" fmla="*/ 1257300 h 1835150"/>
                  <a:gd name="connsiteX3" fmla="*/ 3175 w 1247775"/>
                  <a:gd name="connsiteY3" fmla="*/ 0 h 1835150"/>
                  <a:gd name="connsiteX0" fmla="*/ 3175 w 1687049"/>
                  <a:gd name="connsiteY0" fmla="*/ 3176 h 1260476"/>
                  <a:gd name="connsiteX1" fmla="*/ 1687049 w 1687049"/>
                  <a:gd name="connsiteY1" fmla="*/ 0 h 1260476"/>
                  <a:gd name="connsiteX2" fmla="*/ 0 w 1687049"/>
                  <a:gd name="connsiteY2" fmla="*/ 1260476 h 1260476"/>
                  <a:gd name="connsiteX3" fmla="*/ 3175 w 1687049"/>
                  <a:gd name="connsiteY3" fmla="*/ 3176 h 1260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87049" h="1260476">
                    <a:moveTo>
                      <a:pt x="3175" y="3176"/>
                    </a:moveTo>
                    <a:lnTo>
                      <a:pt x="1687049" y="0"/>
                    </a:lnTo>
                    <a:lnTo>
                      <a:pt x="0" y="1260476"/>
                    </a:lnTo>
                    <a:cubicBezTo>
                      <a:pt x="1058" y="841376"/>
                      <a:pt x="2117" y="422276"/>
                      <a:pt x="3175" y="3176"/>
                    </a:cubicBezTo>
                    <a:close/>
                  </a:path>
                </a:pathLst>
              </a:custGeom>
              <a:gradFill>
                <a:gsLst>
                  <a:gs pos="73000">
                    <a:srgbClr val="00B0F0"/>
                  </a:gs>
                  <a:gs pos="49000">
                    <a:schemeClr val="bg1">
                      <a:alpha val="13000"/>
                    </a:schemeClr>
                  </a:gs>
                </a:gsLst>
                <a:lin ang="8400000" scaled="0"/>
              </a:gradFill>
              <a:ln>
                <a:noFill/>
              </a:ln>
              <a:effectLst>
                <a:outerShdw blurRad="228600" dist="38100" dir="2700000" sx="108000" sy="108000" algn="tl" rotWithShape="0">
                  <a:srgbClr val="0070C0">
                    <a:alpha val="18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181784" y="153218"/>
              <a:ext cx="4610068" cy="535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dirty="0">
                  <a:solidFill>
                    <a:prstClr val="white"/>
                  </a:solidFill>
                  <a:latin typeface="Impact" panose="020B0806030902050204" pitchFamily="34" charset="0"/>
                </a:rPr>
                <a:t>КОРРОЗИОННОЕ ОБСЛЕДОВАНИЕ </a:t>
              </a:r>
              <a:r>
                <a:rPr lang="ru-RU" dirty="0" smtClean="0">
                  <a:solidFill>
                    <a:prstClr val="white"/>
                  </a:solidFill>
                  <a:latin typeface="Impact" panose="020B0806030902050204" pitchFamily="34" charset="0"/>
                </a:rPr>
                <a:t>ГАЗОПРОВОДОВ</a:t>
              </a:r>
              <a:endParaRPr lang="ru-RU" dirty="0">
                <a:solidFill>
                  <a:prstClr val="white"/>
                </a:solidFill>
                <a:latin typeface="Impact" panose="020B0806030902050204" pitchFamily="34" charset="0"/>
              </a:endParaRPr>
            </a:p>
          </p:txBody>
        </p:sp>
        <p:pic>
          <p:nvPicPr>
            <p:cNvPr id="34" name="Picture 3" descr="C:\Users\stalipova\Desktop\ПРЕЗЕНТАЦИЯ_2013\Годовой отчет\Лого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428394" y="104770"/>
              <a:ext cx="954710" cy="517034"/>
            </a:xfrm>
            <a:prstGeom prst="rect">
              <a:avLst/>
            </a:prstGeom>
            <a:noFill/>
          </p:spPr>
        </p:pic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461" y="1501509"/>
            <a:ext cx="3284092" cy="464275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2017" y="1501509"/>
            <a:ext cx="3283155" cy="4642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320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63000">
              <a:srgbClr val="F4F5F7"/>
            </a:gs>
            <a:gs pos="83000">
              <a:srgbClr val="D6DDE3"/>
            </a:gs>
            <a:gs pos="100000">
              <a:srgbClr val="B2BBC0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/>
          <p:nvPr/>
        </p:nvGrpSpPr>
        <p:grpSpPr>
          <a:xfrm>
            <a:off x="-265284" y="-39687"/>
            <a:ext cx="9423339" cy="1983876"/>
            <a:chOff x="-265284" y="-39687"/>
            <a:chExt cx="9423339" cy="1983876"/>
          </a:xfrm>
        </p:grpSpPr>
        <p:grpSp>
          <p:nvGrpSpPr>
            <p:cNvPr id="30" name="Группа 57"/>
            <p:cNvGrpSpPr/>
            <p:nvPr/>
          </p:nvGrpSpPr>
          <p:grpSpPr>
            <a:xfrm>
              <a:off x="-265284" y="-39687"/>
              <a:ext cx="9423339" cy="1983876"/>
              <a:chOff x="-265284" y="-39687"/>
              <a:chExt cx="9423339" cy="1983876"/>
            </a:xfrm>
          </p:grpSpPr>
          <p:grpSp>
            <p:nvGrpSpPr>
              <p:cNvPr id="35" name="Группа 113"/>
              <p:cNvGrpSpPr/>
              <p:nvPr/>
            </p:nvGrpSpPr>
            <p:grpSpPr>
              <a:xfrm>
                <a:off x="-265284" y="-39687"/>
                <a:ext cx="9423339" cy="1983876"/>
                <a:chOff x="-265284" y="-39687"/>
                <a:chExt cx="9423339" cy="2318742"/>
              </a:xfrm>
            </p:grpSpPr>
            <p:sp>
              <p:nvSpPr>
                <p:cNvPr id="37" name="Равнобедренный треугольник 5"/>
                <p:cNvSpPr/>
                <p:nvPr/>
              </p:nvSpPr>
              <p:spPr>
                <a:xfrm rot="5400000">
                  <a:off x="90487" y="1173729"/>
                  <a:ext cx="914400" cy="1101726"/>
                </a:xfrm>
                <a:prstGeom prst="triangle">
                  <a:avLst>
                    <a:gd name="adj" fmla="val 5625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8" name="Равнобедренный треугольник 37"/>
                <p:cNvSpPr/>
                <p:nvPr/>
              </p:nvSpPr>
              <p:spPr>
                <a:xfrm rot="5400000">
                  <a:off x="273690" y="1534920"/>
                  <a:ext cx="674994" cy="813275"/>
                </a:xfrm>
                <a:prstGeom prst="triangle">
                  <a:avLst>
                    <a:gd name="adj" fmla="val 56250"/>
                  </a:avLst>
                </a:prstGeom>
                <a:solidFill>
                  <a:schemeClr val="bg1">
                    <a:alpha val="52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9" name="Прямоугольник 3"/>
                <p:cNvSpPr/>
                <p:nvPr/>
              </p:nvSpPr>
              <p:spPr>
                <a:xfrm>
                  <a:off x="-265284" y="-3175"/>
                  <a:ext cx="6685134" cy="1913342"/>
                </a:xfrm>
                <a:custGeom>
                  <a:avLst/>
                  <a:gdLst>
                    <a:gd name="connsiteX0" fmla="*/ 0 w 4178300"/>
                    <a:gd name="connsiteY0" fmla="*/ 0 h 2159000"/>
                    <a:gd name="connsiteX1" fmla="*/ 4178300 w 4178300"/>
                    <a:gd name="connsiteY1" fmla="*/ 0 h 2159000"/>
                    <a:gd name="connsiteX2" fmla="*/ 4178300 w 4178300"/>
                    <a:gd name="connsiteY2" fmla="*/ 2159000 h 2159000"/>
                    <a:gd name="connsiteX3" fmla="*/ 0 w 4178300"/>
                    <a:gd name="connsiteY3" fmla="*/ 2159000 h 2159000"/>
                    <a:gd name="connsiteX4" fmla="*/ 0 w 4178300"/>
                    <a:gd name="connsiteY4" fmla="*/ 0 h 2159000"/>
                    <a:gd name="connsiteX0" fmla="*/ 0 w 4178300"/>
                    <a:gd name="connsiteY0" fmla="*/ 0 h 2463800"/>
                    <a:gd name="connsiteX1" fmla="*/ 4178300 w 4178300"/>
                    <a:gd name="connsiteY1" fmla="*/ 0 h 2463800"/>
                    <a:gd name="connsiteX2" fmla="*/ 1130300 w 4178300"/>
                    <a:gd name="connsiteY2" fmla="*/ 2463800 h 2463800"/>
                    <a:gd name="connsiteX3" fmla="*/ 0 w 4178300"/>
                    <a:gd name="connsiteY3" fmla="*/ 2159000 h 2463800"/>
                    <a:gd name="connsiteX4" fmla="*/ 0 w 4178300"/>
                    <a:gd name="connsiteY4" fmla="*/ 0 h 24638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0 w 6248400"/>
                    <a:gd name="connsiteY3" fmla="*/ 22098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3175 w 6251575"/>
                    <a:gd name="connsiteY0" fmla="*/ 50800 h 2514600"/>
                    <a:gd name="connsiteX1" fmla="*/ 6251575 w 6251575"/>
                    <a:gd name="connsiteY1" fmla="*/ 0 h 2514600"/>
                    <a:gd name="connsiteX2" fmla="*/ 1133475 w 6251575"/>
                    <a:gd name="connsiteY2" fmla="*/ 2514600 h 2514600"/>
                    <a:gd name="connsiteX3" fmla="*/ 0 w 6251575"/>
                    <a:gd name="connsiteY3" fmla="*/ 1308100 h 2514600"/>
                    <a:gd name="connsiteX4" fmla="*/ 3175 w 6251575"/>
                    <a:gd name="connsiteY4" fmla="*/ 50800 h 251460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423025"/>
                    <a:gd name="connsiteY0" fmla="*/ 3175 h 1838325"/>
                    <a:gd name="connsiteX1" fmla="*/ 6423025 w 6423025"/>
                    <a:gd name="connsiteY1" fmla="*/ 0 h 1838325"/>
                    <a:gd name="connsiteX2" fmla="*/ 1247775 w 6423025"/>
                    <a:gd name="connsiteY2" fmla="*/ 1838325 h 1838325"/>
                    <a:gd name="connsiteX3" fmla="*/ 0 w 6423025"/>
                    <a:gd name="connsiteY3" fmla="*/ 1260475 h 1838325"/>
                    <a:gd name="connsiteX4" fmla="*/ 3175 w 6423025"/>
                    <a:gd name="connsiteY4" fmla="*/ 3175 h 1838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423025" h="1838325">
                      <a:moveTo>
                        <a:pt x="3175" y="3175"/>
                      </a:moveTo>
                      <a:lnTo>
                        <a:pt x="6423025" y="0"/>
                      </a:lnTo>
                      <a:lnTo>
                        <a:pt x="1247775" y="1838325"/>
                      </a:lnTo>
                      <a:lnTo>
                        <a:pt x="0" y="1260475"/>
                      </a:lnTo>
                      <a:cubicBezTo>
                        <a:pt x="1058" y="841375"/>
                        <a:pt x="2117" y="422275"/>
                        <a:pt x="3175" y="3175"/>
                      </a:cubicBezTo>
                      <a:close/>
                    </a:path>
                  </a:pathLst>
                </a:custGeom>
                <a:gradFill>
                  <a:gsLst>
                    <a:gs pos="73000">
                      <a:srgbClr val="00B0F0"/>
                    </a:gs>
                    <a:gs pos="49000">
                      <a:srgbClr val="007AC3"/>
                    </a:gs>
                  </a:gsLst>
                  <a:lin ang="8400000" scaled="0"/>
                </a:gradFill>
                <a:ln>
                  <a:noFill/>
                </a:ln>
                <a:effectLst>
                  <a:outerShdw blurRad="228600" dist="38100" dir="2700000" sx="108000" sy="108000" algn="tl" rotWithShape="0">
                    <a:srgbClr val="0070C0">
                      <a:alpha val="18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0" name="Прямоугольник 3"/>
                <p:cNvSpPr/>
                <p:nvPr/>
              </p:nvSpPr>
              <p:spPr>
                <a:xfrm flipH="1">
                  <a:off x="4976813" y="-39687"/>
                  <a:ext cx="4181242" cy="1255528"/>
                </a:xfrm>
                <a:custGeom>
                  <a:avLst/>
                  <a:gdLst>
                    <a:gd name="connsiteX0" fmla="*/ 0 w 4178300"/>
                    <a:gd name="connsiteY0" fmla="*/ 0 h 2159000"/>
                    <a:gd name="connsiteX1" fmla="*/ 4178300 w 4178300"/>
                    <a:gd name="connsiteY1" fmla="*/ 0 h 2159000"/>
                    <a:gd name="connsiteX2" fmla="*/ 4178300 w 4178300"/>
                    <a:gd name="connsiteY2" fmla="*/ 2159000 h 2159000"/>
                    <a:gd name="connsiteX3" fmla="*/ 0 w 4178300"/>
                    <a:gd name="connsiteY3" fmla="*/ 2159000 h 2159000"/>
                    <a:gd name="connsiteX4" fmla="*/ 0 w 4178300"/>
                    <a:gd name="connsiteY4" fmla="*/ 0 h 2159000"/>
                    <a:gd name="connsiteX0" fmla="*/ 0 w 4178300"/>
                    <a:gd name="connsiteY0" fmla="*/ 0 h 2463800"/>
                    <a:gd name="connsiteX1" fmla="*/ 4178300 w 4178300"/>
                    <a:gd name="connsiteY1" fmla="*/ 0 h 2463800"/>
                    <a:gd name="connsiteX2" fmla="*/ 1130300 w 4178300"/>
                    <a:gd name="connsiteY2" fmla="*/ 2463800 h 2463800"/>
                    <a:gd name="connsiteX3" fmla="*/ 0 w 4178300"/>
                    <a:gd name="connsiteY3" fmla="*/ 2159000 h 2463800"/>
                    <a:gd name="connsiteX4" fmla="*/ 0 w 4178300"/>
                    <a:gd name="connsiteY4" fmla="*/ 0 h 24638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0 w 6248400"/>
                    <a:gd name="connsiteY3" fmla="*/ 22098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3175 w 6251575"/>
                    <a:gd name="connsiteY0" fmla="*/ 50800 h 2514600"/>
                    <a:gd name="connsiteX1" fmla="*/ 6251575 w 6251575"/>
                    <a:gd name="connsiteY1" fmla="*/ 0 h 2514600"/>
                    <a:gd name="connsiteX2" fmla="*/ 1133475 w 6251575"/>
                    <a:gd name="connsiteY2" fmla="*/ 2514600 h 2514600"/>
                    <a:gd name="connsiteX3" fmla="*/ 0 w 6251575"/>
                    <a:gd name="connsiteY3" fmla="*/ 1308100 h 2514600"/>
                    <a:gd name="connsiteX4" fmla="*/ 3175 w 6251575"/>
                    <a:gd name="connsiteY4" fmla="*/ 50800 h 251460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423025"/>
                    <a:gd name="connsiteY0" fmla="*/ 3175 h 1838325"/>
                    <a:gd name="connsiteX1" fmla="*/ 6423025 w 6423025"/>
                    <a:gd name="connsiteY1" fmla="*/ 0 h 1838325"/>
                    <a:gd name="connsiteX2" fmla="*/ 1247775 w 6423025"/>
                    <a:gd name="connsiteY2" fmla="*/ 1838325 h 1838325"/>
                    <a:gd name="connsiteX3" fmla="*/ 0 w 6423025"/>
                    <a:gd name="connsiteY3" fmla="*/ 1260475 h 1838325"/>
                    <a:gd name="connsiteX4" fmla="*/ 3175 w 6423025"/>
                    <a:gd name="connsiteY4" fmla="*/ 3175 h 18383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0 w 12047640"/>
                    <a:gd name="connsiteY0" fmla="*/ 0 h 2180589"/>
                    <a:gd name="connsiteX1" fmla="*/ 12047640 w 12047640"/>
                    <a:gd name="connsiteY1" fmla="*/ 12064 h 2180589"/>
                    <a:gd name="connsiteX2" fmla="*/ 6311155 w 12047640"/>
                    <a:gd name="connsiteY2" fmla="*/ 2180589 h 2180589"/>
                    <a:gd name="connsiteX3" fmla="*/ 5624615 w 12047640"/>
                    <a:gd name="connsiteY3" fmla="*/ 1272539 h 2180589"/>
                    <a:gd name="connsiteX4" fmla="*/ 0 w 12047640"/>
                    <a:gd name="connsiteY4" fmla="*/ 0 h 2180589"/>
                    <a:gd name="connsiteX0" fmla="*/ 23567 w 12071207"/>
                    <a:gd name="connsiteY0" fmla="*/ 0 h 2180589"/>
                    <a:gd name="connsiteX1" fmla="*/ 12071207 w 12071207"/>
                    <a:gd name="connsiteY1" fmla="*/ 12064 h 2180589"/>
                    <a:gd name="connsiteX2" fmla="*/ 6334722 w 12071207"/>
                    <a:gd name="connsiteY2" fmla="*/ 2180589 h 2180589"/>
                    <a:gd name="connsiteX3" fmla="*/ 0 w 12071207"/>
                    <a:gd name="connsiteY3" fmla="*/ 1272539 h 2180589"/>
                    <a:gd name="connsiteX4" fmla="*/ 23567 w 12071207"/>
                    <a:gd name="connsiteY4" fmla="*/ 0 h 2180589"/>
                    <a:gd name="connsiteX0" fmla="*/ 23567 w 12071207"/>
                    <a:gd name="connsiteY0" fmla="*/ 0 h 2180589"/>
                    <a:gd name="connsiteX1" fmla="*/ 12071207 w 12071207"/>
                    <a:gd name="connsiteY1" fmla="*/ 12064 h 2180589"/>
                    <a:gd name="connsiteX2" fmla="*/ 6334722 w 12071207"/>
                    <a:gd name="connsiteY2" fmla="*/ 2180589 h 2180589"/>
                    <a:gd name="connsiteX3" fmla="*/ 0 w 12071207"/>
                    <a:gd name="connsiteY3" fmla="*/ 1272539 h 2180589"/>
                    <a:gd name="connsiteX4" fmla="*/ 23567 w 12071207"/>
                    <a:gd name="connsiteY4" fmla="*/ 0 h 2180589"/>
                    <a:gd name="connsiteX0" fmla="*/ 11 w 12129213"/>
                    <a:gd name="connsiteY0" fmla="*/ 0 h 2211069"/>
                    <a:gd name="connsiteX1" fmla="*/ 12129213 w 12129213"/>
                    <a:gd name="connsiteY1" fmla="*/ 42544 h 2211069"/>
                    <a:gd name="connsiteX2" fmla="*/ 6392728 w 12129213"/>
                    <a:gd name="connsiteY2" fmla="*/ 2211069 h 2211069"/>
                    <a:gd name="connsiteX3" fmla="*/ 58006 w 12129213"/>
                    <a:gd name="connsiteY3" fmla="*/ 1303019 h 2211069"/>
                    <a:gd name="connsiteX4" fmla="*/ 11 w 12129213"/>
                    <a:gd name="connsiteY4" fmla="*/ 0 h 2211069"/>
                    <a:gd name="connsiteX0" fmla="*/ 0 w 12129202"/>
                    <a:gd name="connsiteY0" fmla="*/ 0 h 2211069"/>
                    <a:gd name="connsiteX1" fmla="*/ 12129202 w 12129202"/>
                    <a:gd name="connsiteY1" fmla="*/ 42544 h 2211069"/>
                    <a:gd name="connsiteX2" fmla="*/ 6392717 w 12129202"/>
                    <a:gd name="connsiteY2" fmla="*/ 2211069 h 2211069"/>
                    <a:gd name="connsiteX3" fmla="*/ 57995 w 12129202"/>
                    <a:gd name="connsiteY3" fmla="*/ 1303019 h 2211069"/>
                    <a:gd name="connsiteX4" fmla="*/ 0 w 12129202"/>
                    <a:gd name="connsiteY4" fmla="*/ 0 h 2211069"/>
                    <a:gd name="connsiteX0" fmla="*/ 0 w 12108811"/>
                    <a:gd name="connsiteY0" fmla="*/ 0 h 2241549"/>
                    <a:gd name="connsiteX1" fmla="*/ 12108811 w 12108811"/>
                    <a:gd name="connsiteY1" fmla="*/ 73024 h 2241549"/>
                    <a:gd name="connsiteX2" fmla="*/ 6372326 w 12108811"/>
                    <a:gd name="connsiteY2" fmla="*/ 2241549 h 2241549"/>
                    <a:gd name="connsiteX3" fmla="*/ 37604 w 12108811"/>
                    <a:gd name="connsiteY3" fmla="*/ 1333499 h 2241549"/>
                    <a:gd name="connsiteX4" fmla="*/ 0 w 12108811"/>
                    <a:gd name="connsiteY4" fmla="*/ 0 h 2241549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08811" h="2511055">
                      <a:moveTo>
                        <a:pt x="0" y="0"/>
                      </a:moveTo>
                      <a:lnTo>
                        <a:pt x="12108811" y="73024"/>
                      </a:lnTo>
                      <a:lnTo>
                        <a:pt x="3255792" y="2511055"/>
                      </a:lnTo>
                      <a:lnTo>
                        <a:pt x="37604" y="1333499"/>
                      </a:lnTo>
                      <a:cubicBezTo>
                        <a:pt x="49387" y="697229"/>
                        <a:pt x="28997" y="651509"/>
                        <a:pt x="0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>
                        <a:lumMod val="20000"/>
                        <a:lumOff val="80000"/>
                      </a:schemeClr>
                    </a:gs>
                    <a:gs pos="63000">
                      <a:schemeClr val="bg1">
                        <a:alpha val="62000"/>
                      </a:schemeClr>
                    </a:gs>
                    <a:gs pos="100000">
                      <a:schemeClr val="bg1">
                        <a:alpha val="46000"/>
                      </a:schemeClr>
                    </a:gs>
                  </a:gsLst>
                  <a:path path="circle">
                    <a:fillToRect l="100000" t="100000"/>
                  </a:path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1" name="Равнобедренный треугольник 40"/>
                <p:cNvSpPr/>
                <p:nvPr/>
              </p:nvSpPr>
              <p:spPr>
                <a:xfrm rot="5400000">
                  <a:off x="54538" y="1288998"/>
                  <a:ext cx="563453" cy="678884"/>
                </a:xfrm>
                <a:prstGeom prst="triangle">
                  <a:avLst/>
                </a:prstGeom>
                <a:solidFill>
                  <a:srgbClr val="7ED6E6">
                    <a:alpha val="52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2" name="Полилиния 41"/>
                <p:cNvSpPr/>
                <p:nvPr/>
              </p:nvSpPr>
              <p:spPr>
                <a:xfrm rot="5400000" flipV="1">
                  <a:off x="8292087" y="368027"/>
                  <a:ext cx="587023" cy="1116803"/>
                </a:xfrm>
                <a:custGeom>
                  <a:avLst/>
                  <a:gdLst>
                    <a:gd name="connsiteX0" fmla="*/ 0 w 587023"/>
                    <a:gd name="connsiteY0" fmla="*/ 1116803 h 1116803"/>
                    <a:gd name="connsiteX1" fmla="*/ 587023 w 587023"/>
                    <a:gd name="connsiteY1" fmla="*/ 0 h 1116803"/>
                    <a:gd name="connsiteX2" fmla="*/ 587023 w 587023"/>
                    <a:gd name="connsiteY2" fmla="*/ 1116803 h 1116803"/>
                    <a:gd name="connsiteX3" fmla="*/ 0 w 587023"/>
                    <a:gd name="connsiteY3" fmla="*/ 1116803 h 1116803"/>
                    <a:gd name="connsiteX0" fmla="*/ 0 w 587023"/>
                    <a:gd name="connsiteY0" fmla="*/ 1116803 h 1116803"/>
                    <a:gd name="connsiteX1" fmla="*/ 587023 w 587023"/>
                    <a:gd name="connsiteY1" fmla="*/ 0 h 1116803"/>
                    <a:gd name="connsiteX2" fmla="*/ 314796 w 587023"/>
                    <a:gd name="connsiteY2" fmla="*/ 1116803 h 1116803"/>
                    <a:gd name="connsiteX3" fmla="*/ 0 w 587023"/>
                    <a:gd name="connsiteY3" fmla="*/ 1116803 h 11168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87023" h="1116803">
                      <a:moveTo>
                        <a:pt x="0" y="1116803"/>
                      </a:moveTo>
                      <a:lnTo>
                        <a:pt x="587023" y="0"/>
                      </a:lnTo>
                      <a:lnTo>
                        <a:pt x="314796" y="1116803"/>
                      </a:lnTo>
                      <a:lnTo>
                        <a:pt x="0" y="1116803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  <a:alpha val="52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36" name="Прямоугольник 3"/>
              <p:cNvSpPr/>
              <p:nvPr/>
            </p:nvSpPr>
            <p:spPr>
              <a:xfrm>
                <a:off x="-265284" y="0"/>
                <a:ext cx="4052280" cy="1122450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  <a:gd name="connsiteX0" fmla="*/ 3175 w 1247775"/>
                  <a:gd name="connsiteY0" fmla="*/ 0 h 1835150"/>
                  <a:gd name="connsiteX1" fmla="*/ 1247775 w 1247775"/>
                  <a:gd name="connsiteY1" fmla="*/ 1835150 h 1835150"/>
                  <a:gd name="connsiteX2" fmla="*/ 0 w 1247775"/>
                  <a:gd name="connsiteY2" fmla="*/ 1257300 h 1835150"/>
                  <a:gd name="connsiteX3" fmla="*/ 3175 w 1247775"/>
                  <a:gd name="connsiteY3" fmla="*/ 0 h 1835150"/>
                  <a:gd name="connsiteX0" fmla="*/ 3175 w 1687049"/>
                  <a:gd name="connsiteY0" fmla="*/ 3176 h 1260476"/>
                  <a:gd name="connsiteX1" fmla="*/ 1687049 w 1687049"/>
                  <a:gd name="connsiteY1" fmla="*/ 0 h 1260476"/>
                  <a:gd name="connsiteX2" fmla="*/ 0 w 1687049"/>
                  <a:gd name="connsiteY2" fmla="*/ 1260476 h 1260476"/>
                  <a:gd name="connsiteX3" fmla="*/ 3175 w 1687049"/>
                  <a:gd name="connsiteY3" fmla="*/ 3176 h 1260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87049" h="1260476">
                    <a:moveTo>
                      <a:pt x="3175" y="3176"/>
                    </a:moveTo>
                    <a:lnTo>
                      <a:pt x="1687049" y="0"/>
                    </a:lnTo>
                    <a:lnTo>
                      <a:pt x="0" y="1260476"/>
                    </a:lnTo>
                    <a:cubicBezTo>
                      <a:pt x="1058" y="841376"/>
                      <a:pt x="2117" y="422276"/>
                      <a:pt x="3175" y="3176"/>
                    </a:cubicBezTo>
                    <a:close/>
                  </a:path>
                </a:pathLst>
              </a:custGeom>
              <a:gradFill>
                <a:gsLst>
                  <a:gs pos="73000">
                    <a:srgbClr val="00B0F0"/>
                  </a:gs>
                  <a:gs pos="49000">
                    <a:schemeClr val="bg1">
                      <a:alpha val="13000"/>
                    </a:schemeClr>
                  </a:gs>
                </a:gsLst>
                <a:lin ang="8400000" scaled="0"/>
              </a:gradFill>
              <a:ln>
                <a:noFill/>
              </a:ln>
              <a:effectLst>
                <a:outerShdw blurRad="228600" dist="38100" dir="2700000" sx="108000" sy="108000" algn="tl" rotWithShape="0">
                  <a:srgbClr val="0070C0">
                    <a:alpha val="18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129913" y="199457"/>
              <a:ext cx="3927398" cy="535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ЭЛЕКТРОННЫЕ БЛОКИ СОВМЕСТНОЙ ЗАЩИТЫ</a:t>
              </a:r>
              <a:endParaRPr lang="ru-RU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  <p:pic>
          <p:nvPicPr>
            <p:cNvPr id="34" name="Picture 3" descr="C:\Users\stalipova\Desktop\ПРЕЗЕНТАЦИЯ_2013\Годовой отчет\Лого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428394" y="104770"/>
              <a:ext cx="954710" cy="517034"/>
            </a:xfrm>
            <a:prstGeom prst="rect">
              <a:avLst/>
            </a:prstGeom>
            <a:noFill/>
          </p:spPr>
        </p:pic>
      </p:grpSp>
      <p:grpSp>
        <p:nvGrpSpPr>
          <p:cNvPr id="23" name="Группа 22"/>
          <p:cNvGrpSpPr/>
          <p:nvPr/>
        </p:nvGrpSpPr>
        <p:grpSpPr>
          <a:xfrm>
            <a:off x="-114977" y="6066971"/>
            <a:ext cx="9273028" cy="861424"/>
            <a:chOff x="-114977" y="6066971"/>
            <a:chExt cx="9273028" cy="861424"/>
          </a:xfrm>
        </p:grpSpPr>
        <p:grpSp>
          <p:nvGrpSpPr>
            <p:cNvPr id="24" name="Группа 23"/>
            <p:cNvGrpSpPr/>
            <p:nvPr/>
          </p:nvGrpSpPr>
          <p:grpSpPr>
            <a:xfrm>
              <a:off x="-114977" y="6066971"/>
              <a:ext cx="9273028" cy="820897"/>
              <a:chOff x="-114977" y="6057899"/>
              <a:chExt cx="9273028" cy="829969"/>
            </a:xfrm>
          </p:grpSpPr>
          <p:sp>
            <p:nvSpPr>
              <p:cNvPr id="27" name="Прямоугольник 3"/>
              <p:cNvSpPr/>
              <p:nvPr/>
            </p:nvSpPr>
            <p:spPr>
              <a:xfrm flipH="1" flipV="1">
                <a:off x="-2" y="6057899"/>
                <a:ext cx="9158053" cy="800097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23025" h="1838325">
                    <a:moveTo>
                      <a:pt x="3175" y="3175"/>
                    </a:moveTo>
                    <a:lnTo>
                      <a:pt x="6423025" y="0"/>
                    </a:lnTo>
                    <a:lnTo>
                      <a:pt x="1247775" y="1838325"/>
                    </a:lnTo>
                    <a:lnTo>
                      <a:pt x="0" y="1260475"/>
                    </a:lnTo>
                    <a:cubicBezTo>
                      <a:pt x="1058" y="841375"/>
                      <a:pt x="2117" y="422275"/>
                      <a:pt x="3175" y="3175"/>
                    </a:cubicBezTo>
                    <a:close/>
                  </a:path>
                </a:pathLst>
              </a:custGeom>
              <a:solidFill>
                <a:srgbClr val="E8EBE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  <p:sp>
            <p:nvSpPr>
              <p:cNvPr id="28" name="Прямоугольник 3"/>
              <p:cNvSpPr/>
              <p:nvPr/>
            </p:nvSpPr>
            <p:spPr>
              <a:xfrm flipV="1">
                <a:off x="-114977" y="6290296"/>
                <a:ext cx="8344577" cy="597572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23025" h="1838325">
                    <a:moveTo>
                      <a:pt x="3175" y="3175"/>
                    </a:moveTo>
                    <a:lnTo>
                      <a:pt x="6423025" y="0"/>
                    </a:lnTo>
                    <a:lnTo>
                      <a:pt x="1247775" y="1838325"/>
                    </a:lnTo>
                    <a:lnTo>
                      <a:pt x="0" y="1260475"/>
                    </a:lnTo>
                    <a:cubicBezTo>
                      <a:pt x="1058" y="841375"/>
                      <a:pt x="2117" y="422275"/>
                      <a:pt x="3175" y="3175"/>
                    </a:cubicBezTo>
                    <a:close/>
                  </a:path>
                </a:pathLst>
              </a:custGeom>
              <a:solidFill>
                <a:schemeClr val="bg1">
                  <a:alpha val="6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5" name="TextBox 24"/>
            <p:cNvSpPr txBox="1"/>
            <p:nvPr/>
          </p:nvSpPr>
          <p:spPr>
            <a:xfrm>
              <a:off x="368300" y="6487821"/>
              <a:ext cx="8151317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sz="1600" dirty="0">
                  <a:solidFill>
                    <a:prstClr val="white">
                      <a:lumMod val="65000"/>
                    </a:prstClr>
                  </a:solidFill>
                  <a:latin typeface="Impact" panose="020B0806030902050204" pitchFamily="34" charset="0"/>
                </a:rPr>
                <a:t>Общие технические </a:t>
              </a:r>
              <a:r>
                <a:rPr lang="ru-RU" sz="1600" dirty="0" smtClean="0">
                  <a:solidFill>
                    <a:prstClr val="white">
                      <a:lumMod val="65000"/>
                    </a:prstClr>
                  </a:solidFill>
                  <a:latin typeface="Impact" panose="020B0806030902050204" pitchFamily="34" charset="0"/>
                </a:rPr>
                <a:t>характеристики БСЗ.РСЗ</a:t>
              </a:r>
              <a:endParaRPr lang="ru-RU" sz="1600" dirty="0">
                <a:solidFill>
                  <a:prstClr val="white">
                    <a:lumMod val="65000"/>
                  </a:prstClr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26" name="Равнобедренный треугольник 25"/>
            <p:cNvSpPr/>
            <p:nvPr/>
          </p:nvSpPr>
          <p:spPr>
            <a:xfrm rot="16200000" flipH="1">
              <a:off x="8416136" y="6194004"/>
              <a:ext cx="714060" cy="754721"/>
            </a:xfrm>
            <a:prstGeom prst="triangle">
              <a:avLst>
                <a:gd name="adj" fmla="val 9293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</p:grpSp>
      <p:sp>
        <p:nvSpPr>
          <p:cNvPr id="43" name="Номер слайда 122"/>
          <p:cNvSpPr>
            <a:spLocks noGrp="1"/>
          </p:cNvSpPr>
          <p:nvPr>
            <p:ph type="sldNum" sz="quarter" idx="12"/>
          </p:nvPr>
        </p:nvSpPr>
        <p:spPr>
          <a:xfrm>
            <a:off x="8799970" y="6520649"/>
            <a:ext cx="263213" cy="276999"/>
          </a:xfrm>
        </p:spPr>
        <p:txBody>
          <a:bodyPr wrap="none">
            <a:spAutoFit/>
          </a:bodyPr>
          <a:lstStyle/>
          <a:p>
            <a:fld id="{B3E4D1D7-5387-41EC-AB42-94D89CA11668}" type="slidenum">
              <a:rPr lang="ru-RU" b="1" smtClean="0">
                <a:solidFill>
                  <a:srgbClr val="007AC3"/>
                </a:solidFill>
              </a:rPr>
              <a:pPr/>
              <a:t>11</a:t>
            </a:fld>
            <a:endParaRPr lang="ru-RU" b="1" dirty="0">
              <a:solidFill>
                <a:srgbClr val="007AC3"/>
              </a:solidFill>
            </a:endParaRPr>
          </a:p>
        </p:txBody>
      </p:sp>
      <p:sp>
        <p:nvSpPr>
          <p:cNvPr id="57" name="Text Box 35"/>
          <p:cNvSpPr txBox="1">
            <a:spLocks noChangeArrowheads="1"/>
          </p:cNvSpPr>
          <p:nvPr/>
        </p:nvSpPr>
        <p:spPr bwMode="auto">
          <a:xfrm>
            <a:off x="129913" y="2108350"/>
            <a:ext cx="4544637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Impact" panose="020B0806030902050204" pitchFamily="34" charset="0"/>
              </a:rPr>
              <a:t>Номинальная мощность: </a:t>
            </a:r>
            <a:r>
              <a:rPr lang="ru-RU" sz="2000" dirty="0" smtClean="0">
                <a:solidFill>
                  <a:srgbClr val="0070C0"/>
                </a:solidFill>
                <a:latin typeface="Impact" panose="020B0806030902050204" pitchFamily="34" charset="0"/>
              </a:rPr>
              <a:t>1А, 10А, 30А</a:t>
            </a:r>
          </a:p>
          <a:p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Impact" panose="020B0806030902050204" pitchFamily="34" charset="0"/>
              </a:rPr>
              <a:t>Количество каналов: </a:t>
            </a:r>
            <a:r>
              <a:rPr lang="ru-RU" sz="2000" dirty="0" smtClean="0">
                <a:solidFill>
                  <a:srgbClr val="0070C0"/>
                </a:solidFill>
                <a:latin typeface="Impact" panose="020B0806030902050204" pitchFamily="34" charset="0"/>
              </a:rPr>
              <a:t>определяется количеством блоков</a:t>
            </a:r>
          </a:p>
          <a:p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Impact" panose="020B0806030902050204" pitchFamily="34" charset="0"/>
              </a:rPr>
              <a:t>Схема управления: </a:t>
            </a:r>
            <a:r>
              <a:rPr lang="ru-RU" sz="2000" dirty="0" smtClean="0">
                <a:solidFill>
                  <a:srgbClr val="0070C0"/>
                </a:solidFill>
                <a:latin typeface="Impact" panose="020B0806030902050204" pitchFamily="34" charset="0"/>
              </a:rPr>
              <a:t>электронная</a:t>
            </a:r>
          </a:p>
          <a:p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Impact" panose="020B0806030902050204" pitchFamily="34" charset="0"/>
              </a:rPr>
              <a:t>Встроенная защита от перегрузок, перенапряжений</a:t>
            </a:r>
            <a:endParaRPr lang="ru-RU" sz="2000" dirty="0">
              <a:solidFill>
                <a:schemeClr val="bg2">
                  <a:lumMod val="50000"/>
                </a:schemeClr>
              </a:solidFill>
              <a:latin typeface="Impact" panose="020B0806030902050204" pitchFamily="34" charset="0"/>
            </a:endParaRPr>
          </a:p>
        </p:txBody>
      </p:sp>
      <p:pic>
        <p:nvPicPr>
          <p:cNvPr id="51" name="Рисунок 5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7430" y="1001024"/>
            <a:ext cx="2102169" cy="5429138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8635" y="2093111"/>
            <a:ext cx="1577958" cy="4337246"/>
          </a:xfrm>
          <a:prstGeom prst="rect">
            <a:avLst/>
          </a:prstGeom>
        </p:spPr>
      </p:pic>
      <p:pic>
        <p:nvPicPr>
          <p:cNvPr id="68" name="Рисунок 6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9443" y="3765665"/>
            <a:ext cx="1574217" cy="2664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2676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63000">
              <a:srgbClr val="F4F5F7"/>
            </a:gs>
            <a:gs pos="83000">
              <a:srgbClr val="D6DDE3"/>
            </a:gs>
            <a:gs pos="100000">
              <a:srgbClr val="B2BBC0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/>
          <p:nvPr/>
        </p:nvGrpSpPr>
        <p:grpSpPr>
          <a:xfrm>
            <a:off x="-265284" y="-39687"/>
            <a:ext cx="9423339" cy="1983876"/>
            <a:chOff x="-265284" y="-39687"/>
            <a:chExt cx="9423339" cy="1983876"/>
          </a:xfrm>
        </p:grpSpPr>
        <p:grpSp>
          <p:nvGrpSpPr>
            <p:cNvPr id="30" name="Группа 57"/>
            <p:cNvGrpSpPr/>
            <p:nvPr/>
          </p:nvGrpSpPr>
          <p:grpSpPr>
            <a:xfrm>
              <a:off x="-265284" y="-39687"/>
              <a:ext cx="9423339" cy="1983876"/>
              <a:chOff x="-265284" y="-39687"/>
              <a:chExt cx="9423339" cy="1983876"/>
            </a:xfrm>
          </p:grpSpPr>
          <p:grpSp>
            <p:nvGrpSpPr>
              <p:cNvPr id="35" name="Группа 113"/>
              <p:cNvGrpSpPr/>
              <p:nvPr/>
            </p:nvGrpSpPr>
            <p:grpSpPr>
              <a:xfrm>
                <a:off x="-265284" y="-39687"/>
                <a:ext cx="9423339" cy="1983876"/>
                <a:chOff x="-265284" y="-39687"/>
                <a:chExt cx="9423339" cy="2318742"/>
              </a:xfrm>
            </p:grpSpPr>
            <p:sp>
              <p:nvSpPr>
                <p:cNvPr id="37" name="Равнобедренный треугольник 5"/>
                <p:cNvSpPr/>
                <p:nvPr/>
              </p:nvSpPr>
              <p:spPr>
                <a:xfrm rot="5400000">
                  <a:off x="90487" y="1173729"/>
                  <a:ext cx="914400" cy="1101726"/>
                </a:xfrm>
                <a:prstGeom prst="triangle">
                  <a:avLst>
                    <a:gd name="adj" fmla="val 5625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8" name="Равнобедренный треугольник 37"/>
                <p:cNvSpPr/>
                <p:nvPr/>
              </p:nvSpPr>
              <p:spPr>
                <a:xfrm rot="5400000">
                  <a:off x="273690" y="1534920"/>
                  <a:ext cx="674994" cy="813275"/>
                </a:xfrm>
                <a:prstGeom prst="triangle">
                  <a:avLst>
                    <a:gd name="adj" fmla="val 56250"/>
                  </a:avLst>
                </a:prstGeom>
                <a:solidFill>
                  <a:schemeClr val="bg1">
                    <a:alpha val="52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9" name="Прямоугольник 3"/>
                <p:cNvSpPr/>
                <p:nvPr/>
              </p:nvSpPr>
              <p:spPr>
                <a:xfrm>
                  <a:off x="-265284" y="-3175"/>
                  <a:ext cx="6685134" cy="1913342"/>
                </a:xfrm>
                <a:custGeom>
                  <a:avLst/>
                  <a:gdLst>
                    <a:gd name="connsiteX0" fmla="*/ 0 w 4178300"/>
                    <a:gd name="connsiteY0" fmla="*/ 0 h 2159000"/>
                    <a:gd name="connsiteX1" fmla="*/ 4178300 w 4178300"/>
                    <a:gd name="connsiteY1" fmla="*/ 0 h 2159000"/>
                    <a:gd name="connsiteX2" fmla="*/ 4178300 w 4178300"/>
                    <a:gd name="connsiteY2" fmla="*/ 2159000 h 2159000"/>
                    <a:gd name="connsiteX3" fmla="*/ 0 w 4178300"/>
                    <a:gd name="connsiteY3" fmla="*/ 2159000 h 2159000"/>
                    <a:gd name="connsiteX4" fmla="*/ 0 w 4178300"/>
                    <a:gd name="connsiteY4" fmla="*/ 0 h 2159000"/>
                    <a:gd name="connsiteX0" fmla="*/ 0 w 4178300"/>
                    <a:gd name="connsiteY0" fmla="*/ 0 h 2463800"/>
                    <a:gd name="connsiteX1" fmla="*/ 4178300 w 4178300"/>
                    <a:gd name="connsiteY1" fmla="*/ 0 h 2463800"/>
                    <a:gd name="connsiteX2" fmla="*/ 1130300 w 4178300"/>
                    <a:gd name="connsiteY2" fmla="*/ 2463800 h 2463800"/>
                    <a:gd name="connsiteX3" fmla="*/ 0 w 4178300"/>
                    <a:gd name="connsiteY3" fmla="*/ 2159000 h 2463800"/>
                    <a:gd name="connsiteX4" fmla="*/ 0 w 4178300"/>
                    <a:gd name="connsiteY4" fmla="*/ 0 h 24638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0 w 6248400"/>
                    <a:gd name="connsiteY3" fmla="*/ 22098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3175 w 6251575"/>
                    <a:gd name="connsiteY0" fmla="*/ 50800 h 2514600"/>
                    <a:gd name="connsiteX1" fmla="*/ 6251575 w 6251575"/>
                    <a:gd name="connsiteY1" fmla="*/ 0 h 2514600"/>
                    <a:gd name="connsiteX2" fmla="*/ 1133475 w 6251575"/>
                    <a:gd name="connsiteY2" fmla="*/ 2514600 h 2514600"/>
                    <a:gd name="connsiteX3" fmla="*/ 0 w 6251575"/>
                    <a:gd name="connsiteY3" fmla="*/ 1308100 h 2514600"/>
                    <a:gd name="connsiteX4" fmla="*/ 3175 w 6251575"/>
                    <a:gd name="connsiteY4" fmla="*/ 50800 h 251460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423025"/>
                    <a:gd name="connsiteY0" fmla="*/ 3175 h 1838325"/>
                    <a:gd name="connsiteX1" fmla="*/ 6423025 w 6423025"/>
                    <a:gd name="connsiteY1" fmla="*/ 0 h 1838325"/>
                    <a:gd name="connsiteX2" fmla="*/ 1247775 w 6423025"/>
                    <a:gd name="connsiteY2" fmla="*/ 1838325 h 1838325"/>
                    <a:gd name="connsiteX3" fmla="*/ 0 w 6423025"/>
                    <a:gd name="connsiteY3" fmla="*/ 1260475 h 1838325"/>
                    <a:gd name="connsiteX4" fmla="*/ 3175 w 6423025"/>
                    <a:gd name="connsiteY4" fmla="*/ 3175 h 1838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423025" h="1838325">
                      <a:moveTo>
                        <a:pt x="3175" y="3175"/>
                      </a:moveTo>
                      <a:lnTo>
                        <a:pt x="6423025" y="0"/>
                      </a:lnTo>
                      <a:lnTo>
                        <a:pt x="1247775" y="1838325"/>
                      </a:lnTo>
                      <a:lnTo>
                        <a:pt x="0" y="1260475"/>
                      </a:lnTo>
                      <a:cubicBezTo>
                        <a:pt x="1058" y="841375"/>
                        <a:pt x="2117" y="422275"/>
                        <a:pt x="3175" y="3175"/>
                      </a:cubicBezTo>
                      <a:close/>
                    </a:path>
                  </a:pathLst>
                </a:custGeom>
                <a:gradFill>
                  <a:gsLst>
                    <a:gs pos="73000">
                      <a:srgbClr val="00B0F0"/>
                    </a:gs>
                    <a:gs pos="49000">
                      <a:srgbClr val="007AC3"/>
                    </a:gs>
                  </a:gsLst>
                  <a:lin ang="8400000" scaled="0"/>
                </a:gradFill>
                <a:ln>
                  <a:noFill/>
                </a:ln>
                <a:effectLst>
                  <a:outerShdw blurRad="228600" dist="38100" dir="2700000" sx="108000" sy="108000" algn="tl" rotWithShape="0">
                    <a:srgbClr val="0070C0">
                      <a:alpha val="18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0" name="Прямоугольник 3"/>
                <p:cNvSpPr/>
                <p:nvPr/>
              </p:nvSpPr>
              <p:spPr>
                <a:xfrm flipH="1">
                  <a:off x="4976813" y="-39687"/>
                  <a:ext cx="4181242" cy="1255528"/>
                </a:xfrm>
                <a:custGeom>
                  <a:avLst/>
                  <a:gdLst>
                    <a:gd name="connsiteX0" fmla="*/ 0 w 4178300"/>
                    <a:gd name="connsiteY0" fmla="*/ 0 h 2159000"/>
                    <a:gd name="connsiteX1" fmla="*/ 4178300 w 4178300"/>
                    <a:gd name="connsiteY1" fmla="*/ 0 h 2159000"/>
                    <a:gd name="connsiteX2" fmla="*/ 4178300 w 4178300"/>
                    <a:gd name="connsiteY2" fmla="*/ 2159000 h 2159000"/>
                    <a:gd name="connsiteX3" fmla="*/ 0 w 4178300"/>
                    <a:gd name="connsiteY3" fmla="*/ 2159000 h 2159000"/>
                    <a:gd name="connsiteX4" fmla="*/ 0 w 4178300"/>
                    <a:gd name="connsiteY4" fmla="*/ 0 h 2159000"/>
                    <a:gd name="connsiteX0" fmla="*/ 0 w 4178300"/>
                    <a:gd name="connsiteY0" fmla="*/ 0 h 2463800"/>
                    <a:gd name="connsiteX1" fmla="*/ 4178300 w 4178300"/>
                    <a:gd name="connsiteY1" fmla="*/ 0 h 2463800"/>
                    <a:gd name="connsiteX2" fmla="*/ 1130300 w 4178300"/>
                    <a:gd name="connsiteY2" fmla="*/ 2463800 h 2463800"/>
                    <a:gd name="connsiteX3" fmla="*/ 0 w 4178300"/>
                    <a:gd name="connsiteY3" fmla="*/ 2159000 h 2463800"/>
                    <a:gd name="connsiteX4" fmla="*/ 0 w 4178300"/>
                    <a:gd name="connsiteY4" fmla="*/ 0 h 24638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0 w 6248400"/>
                    <a:gd name="connsiteY3" fmla="*/ 22098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3175 w 6251575"/>
                    <a:gd name="connsiteY0" fmla="*/ 50800 h 2514600"/>
                    <a:gd name="connsiteX1" fmla="*/ 6251575 w 6251575"/>
                    <a:gd name="connsiteY1" fmla="*/ 0 h 2514600"/>
                    <a:gd name="connsiteX2" fmla="*/ 1133475 w 6251575"/>
                    <a:gd name="connsiteY2" fmla="*/ 2514600 h 2514600"/>
                    <a:gd name="connsiteX3" fmla="*/ 0 w 6251575"/>
                    <a:gd name="connsiteY3" fmla="*/ 1308100 h 2514600"/>
                    <a:gd name="connsiteX4" fmla="*/ 3175 w 6251575"/>
                    <a:gd name="connsiteY4" fmla="*/ 50800 h 251460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423025"/>
                    <a:gd name="connsiteY0" fmla="*/ 3175 h 1838325"/>
                    <a:gd name="connsiteX1" fmla="*/ 6423025 w 6423025"/>
                    <a:gd name="connsiteY1" fmla="*/ 0 h 1838325"/>
                    <a:gd name="connsiteX2" fmla="*/ 1247775 w 6423025"/>
                    <a:gd name="connsiteY2" fmla="*/ 1838325 h 1838325"/>
                    <a:gd name="connsiteX3" fmla="*/ 0 w 6423025"/>
                    <a:gd name="connsiteY3" fmla="*/ 1260475 h 1838325"/>
                    <a:gd name="connsiteX4" fmla="*/ 3175 w 6423025"/>
                    <a:gd name="connsiteY4" fmla="*/ 3175 h 18383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0 w 12047640"/>
                    <a:gd name="connsiteY0" fmla="*/ 0 h 2180589"/>
                    <a:gd name="connsiteX1" fmla="*/ 12047640 w 12047640"/>
                    <a:gd name="connsiteY1" fmla="*/ 12064 h 2180589"/>
                    <a:gd name="connsiteX2" fmla="*/ 6311155 w 12047640"/>
                    <a:gd name="connsiteY2" fmla="*/ 2180589 h 2180589"/>
                    <a:gd name="connsiteX3" fmla="*/ 5624615 w 12047640"/>
                    <a:gd name="connsiteY3" fmla="*/ 1272539 h 2180589"/>
                    <a:gd name="connsiteX4" fmla="*/ 0 w 12047640"/>
                    <a:gd name="connsiteY4" fmla="*/ 0 h 2180589"/>
                    <a:gd name="connsiteX0" fmla="*/ 23567 w 12071207"/>
                    <a:gd name="connsiteY0" fmla="*/ 0 h 2180589"/>
                    <a:gd name="connsiteX1" fmla="*/ 12071207 w 12071207"/>
                    <a:gd name="connsiteY1" fmla="*/ 12064 h 2180589"/>
                    <a:gd name="connsiteX2" fmla="*/ 6334722 w 12071207"/>
                    <a:gd name="connsiteY2" fmla="*/ 2180589 h 2180589"/>
                    <a:gd name="connsiteX3" fmla="*/ 0 w 12071207"/>
                    <a:gd name="connsiteY3" fmla="*/ 1272539 h 2180589"/>
                    <a:gd name="connsiteX4" fmla="*/ 23567 w 12071207"/>
                    <a:gd name="connsiteY4" fmla="*/ 0 h 2180589"/>
                    <a:gd name="connsiteX0" fmla="*/ 23567 w 12071207"/>
                    <a:gd name="connsiteY0" fmla="*/ 0 h 2180589"/>
                    <a:gd name="connsiteX1" fmla="*/ 12071207 w 12071207"/>
                    <a:gd name="connsiteY1" fmla="*/ 12064 h 2180589"/>
                    <a:gd name="connsiteX2" fmla="*/ 6334722 w 12071207"/>
                    <a:gd name="connsiteY2" fmla="*/ 2180589 h 2180589"/>
                    <a:gd name="connsiteX3" fmla="*/ 0 w 12071207"/>
                    <a:gd name="connsiteY3" fmla="*/ 1272539 h 2180589"/>
                    <a:gd name="connsiteX4" fmla="*/ 23567 w 12071207"/>
                    <a:gd name="connsiteY4" fmla="*/ 0 h 2180589"/>
                    <a:gd name="connsiteX0" fmla="*/ 11 w 12129213"/>
                    <a:gd name="connsiteY0" fmla="*/ 0 h 2211069"/>
                    <a:gd name="connsiteX1" fmla="*/ 12129213 w 12129213"/>
                    <a:gd name="connsiteY1" fmla="*/ 42544 h 2211069"/>
                    <a:gd name="connsiteX2" fmla="*/ 6392728 w 12129213"/>
                    <a:gd name="connsiteY2" fmla="*/ 2211069 h 2211069"/>
                    <a:gd name="connsiteX3" fmla="*/ 58006 w 12129213"/>
                    <a:gd name="connsiteY3" fmla="*/ 1303019 h 2211069"/>
                    <a:gd name="connsiteX4" fmla="*/ 11 w 12129213"/>
                    <a:gd name="connsiteY4" fmla="*/ 0 h 2211069"/>
                    <a:gd name="connsiteX0" fmla="*/ 0 w 12129202"/>
                    <a:gd name="connsiteY0" fmla="*/ 0 h 2211069"/>
                    <a:gd name="connsiteX1" fmla="*/ 12129202 w 12129202"/>
                    <a:gd name="connsiteY1" fmla="*/ 42544 h 2211069"/>
                    <a:gd name="connsiteX2" fmla="*/ 6392717 w 12129202"/>
                    <a:gd name="connsiteY2" fmla="*/ 2211069 h 2211069"/>
                    <a:gd name="connsiteX3" fmla="*/ 57995 w 12129202"/>
                    <a:gd name="connsiteY3" fmla="*/ 1303019 h 2211069"/>
                    <a:gd name="connsiteX4" fmla="*/ 0 w 12129202"/>
                    <a:gd name="connsiteY4" fmla="*/ 0 h 2211069"/>
                    <a:gd name="connsiteX0" fmla="*/ 0 w 12108811"/>
                    <a:gd name="connsiteY0" fmla="*/ 0 h 2241549"/>
                    <a:gd name="connsiteX1" fmla="*/ 12108811 w 12108811"/>
                    <a:gd name="connsiteY1" fmla="*/ 73024 h 2241549"/>
                    <a:gd name="connsiteX2" fmla="*/ 6372326 w 12108811"/>
                    <a:gd name="connsiteY2" fmla="*/ 2241549 h 2241549"/>
                    <a:gd name="connsiteX3" fmla="*/ 37604 w 12108811"/>
                    <a:gd name="connsiteY3" fmla="*/ 1333499 h 2241549"/>
                    <a:gd name="connsiteX4" fmla="*/ 0 w 12108811"/>
                    <a:gd name="connsiteY4" fmla="*/ 0 h 2241549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08811" h="2511055">
                      <a:moveTo>
                        <a:pt x="0" y="0"/>
                      </a:moveTo>
                      <a:lnTo>
                        <a:pt x="12108811" y="73024"/>
                      </a:lnTo>
                      <a:lnTo>
                        <a:pt x="3255792" y="2511055"/>
                      </a:lnTo>
                      <a:lnTo>
                        <a:pt x="37604" y="1333499"/>
                      </a:lnTo>
                      <a:cubicBezTo>
                        <a:pt x="49387" y="697229"/>
                        <a:pt x="28997" y="651509"/>
                        <a:pt x="0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>
                        <a:lumMod val="20000"/>
                        <a:lumOff val="80000"/>
                      </a:schemeClr>
                    </a:gs>
                    <a:gs pos="63000">
                      <a:schemeClr val="bg1">
                        <a:alpha val="62000"/>
                      </a:schemeClr>
                    </a:gs>
                    <a:gs pos="100000">
                      <a:schemeClr val="bg1">
                        <a:alpha val="46000"/>
                      </a:schemeClr>
                    </a:gs>
                  </a:gsLst>
                  <a:path path="circle">
                    <a:fillToRect l="100000" t="100000"/>
                  </a:path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1" name="Равнобедренный треугольник 40"/>
                <p:cNvSpPr/>
                <p:nvPr/>
              </p:nvSpPr>
              <p:spPr>
                <a:xfrm rot="5400000">
                  <a:off x="54538" y="1288998"/>
                  <a:ext cx="563453" cy="678884"/>
                </a:xfrm>
                <a:prstGeom prst="triangle">
                  <a:avLst/>
                </a:prstGeom>
                <a:solidFill>
                  <a:srgbClr val="7ED6E6">
                    <a:alpha val="52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2" name="Полилиния 41"/>
                <p:cNvSpPr/>
                <p:nvPr/>
              </p:nvSpPr>
              <p:spPr>
                <a:xfrm rot="5400000" flipV="1">
                  <a:off x="8292087" y="368027"/>
                  <a:ext cx="587023" cy="1116803"/>
                </a:xfrm>
                <a:custGeom>
                  <a:avLst/>
                  <a:gdLst>
                    <a:gd name="connsiteX0" fmla="*/ 0 w 587023"/>
                    <a:gd name="connsiteY0" fmla="*/ 1116803 h 1116803"/>
                    <a:gd name="connsiteX1" fmla="*/ 587023 w 587023"/>
                    <a:gd name="connsiteY1" fmla="*/ 0 h 1116803"/>
                    <a:gd name="connsiteX2" fmla="*/ 587023 w 587023"/>
                    <a:gd name="connsiteY2" fmla="*/ 1116803 h 1116803"/>
                    <a:gd name="connsiteX3" fmla="*/ 0 w 587023"/>
                    <a:gd name="connsiteY3" fmla="*/ 1116803 h 1116803"/>
                    <a:gd name="connsiteX0" fmla="*/ 0 w 587023"/>
                    <a:gd name="connsiteY0" fmla="*/ 1116803 h 1116803"/>
                    <a:gd name="connsiteX1" fmla="*/ 587023 w 587023"/>
                    <a:gd name="connsiteY1" fmla="*/ 0 h 1116803"/>
                    <a:gd name="connsiteX2" fmla="*/ 314796 w 587023"/>
                    <a:gd name="connsiteY2" fmla="*/ 1116803 h 1116803"/>
                    <a:gd name="connsiteX3" fmla="*/ 0 w 587023"/>
                    <a:gd name="connsiteY3" fmla="*/ 1116803 h 11168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87023" h="1116803">
                      <a:moveTo>
                        <a:pt x="0" y="1116803"/>
                      </a:moveTo>
                      <a:lnTo>
                        <a:pt x="587023" y="0"/>
                      </a:lnTo>
                      <a:lnTo>
                        <a:pt x="314796" y="1116803"/>
                      </a:lnTo>
                      <a:lnTo>
                        <a:pt x="0" y="1116803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  <a:alpha val="52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36" name="Прямоугольник 3"/>
              <p:cNvSpPr/>
              <p:nvPr/>
            </p:nvSpPr>
            <p:spPr>
              <a:xfrm>
                <a:off x="-265284" y="0"/>
                <a:ext cx="4052280" cy="1122450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  <a:gd name="connsiteX0" fmla="*/ 3175 w 1247775"/>
                  <a:gd name="connsiteY0" fmla="*/ 0 h 1835150"/>
                  <a:gd name="connsiteX1" fmla="*/ 1247775 w 1247775"/>
                  <a:gd name="connsiteY1" fmla="*/ 1835150 h 1835150"/>
                  <a:gd name="connsiteX2" fmla="*/ 0 w 1247775"/>
                  <a:gd name="connsiteY2" fmla="*/ 1257300 h 1835150"/>
                  <a:gd name="connsiteX3" fmla="*/ 3175 w 1247775"/>
                  <a:gd name="connsiteY3" fmla="*/ 0 h 1835150"/>
                  <a:gd name="connsiteX0" fmla="*/ 3175 w 1687049"/>
                  <a:gd name="connsiteY0" fmla="*/ 3176 h 1260476"/>
                  <a:gd name="connsiteX1" fmla="*/ 1687049 w 1687049"/>
                  <a:gd name="connsiteY1" fmla="*/ 0 h 1260476"/>
                  <a:gd name="connsiteX2" fmla="*/ 0 w 1687049"/>
                  <a:gd name="connsiteY2" fmla="*/ 1260476 h 1260476"/>
                  <a:gd name="connsiteX3" fmla="*/ 3175 w 1687049"/>
                  <a:gd name="connsiteY3" fmla="*/ 3176 h 1260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87049" h="1260476">
                    <a:moveTo>
                      <a:pt x="3175" y="3176"/>
                    </a:moveTo>
                    <a:lnTo>
                      <a:pt x="1687049" y="0"/>
                    </a:lnTo>
                    <a:lnTo>
                      <a:pt x="0" y="1260476"/>
                    </a:lnTo>
                    <a:cubicBezTo>
                      <a:pt x="1058" y="841376"/>
                      <a:pt x="2117" y="422276"/>
                      <a:pt x="3175" y="3176"/>
                    </a:cubicBezTo>
                    <a:close/>
                  </a:path>
                </a:pathLst>
              </a:custGeom>
              <a:gradFill>
                <a:gsLst>
                  <a:gs pos="73000">
                    <a:srgbClr val="00B0F0"/>
                  </a:gs>
                  <a:gs pos="49000">
                    <a:schemeClr val="bg1">
                      <a:alpha val="13000"/>
                    </a:schemeClr>
                  </a:gs>
                </a:gsLst>
                <a:lin ang="8400000" scaled="0"/>
              </a:gradFill>
              <a:ln>
                <a:noFill/>
              </a:ln>
              <a:effectLst>
                <a:outerShdw blurRad="228600" dist="38100" dir="2700000" sx="108000" sy="108000" algn="tl" rotWithShape="0">
                  <a:srgbClr val="0070C0">
                    <a:alpha val="18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129913" y="199457"/>
              <a:ext cx="3927398" cy="535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ЭЛЕКТРОННЫЕ БЛОКИ СОВМЕСТНОЙ ЗАЩИТЫ</a:t>
              </a:r>
              <a:endParaRPr lang="ru-RU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  <p:pic>
          <p:nvPicPr>
            <p:cNvPr id="34" name="Picture 3" descr="C:\Users\stalipova\Desktop\ПРЕЗЕНТАЦИЯ_2013\Годовой отчет\Лого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428394" y="104770"/>
              <a:ext cx="954710" cy="517034"/>
            </a:xfrm>
            <a:prstGeom prst="rect">
              <a:avLst/>
            </a:prstGeom>
            <a:noFill/>
          </p:spPr>
        </p:pic>
      </p:grpSp>
      <p:grpSp>
        <p:nvGrpSpPr>
          <p:cNvPr id="23" name="Группа 22"/>
          <p:cNvGrpSpPr/>
          <p:nvPr/>
        </p:nvGrpSpPr>
        <p:grpSpPr>
          <a:xfrm>
            <a:off x="-114977" y="6066971"/>
            <a:ext cx="9273028" cy="861424"/>
            <a:chOff x="-114977" y="6066971"/>
            <a:chExt cx="9273028" cy="861424"/>
          </a:xfrm>
        </p:grpSpPr>
        <p:grpSp>
          <p:nvGrpSpPr>
            <p:cNvPr id="24" name="Группа 23"/>
            <p:cNvGrpSpPr/>
            <p:nvPr/>
          </p:nvGrpSpPr>
          <p:grpSpPr>
            <a:xfrm>
              <a:off x="-114977" y="6066971"/>
              <a:ext cx="9273028" cy="820897"/>
              <a:chOff x="-114977" y="6057899"/>
              <a:chExt cx="9273028" cy="829969"/>
            </a:xfrm>
          </p:grpSpPr>
          <p:sp>
            <p:nvSpPr>
              <p:cNvPr id="27" name="Прямоугольник 3"/>
              <p:cNvSpPr/>
              <p:nvPr/>
            </p:nvSpPr>
            <p:spPr>
              <a:xfrm flipH="1" flipV="1">
                <a:off x="-2" y="6057899"/>
                <a:ext cx="9158053" cy="800097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23025" h="1838325">
                    <a:moveTo>
                      <a:pt x="3175" y="3175"/>
                    </a:moveTo>
                    <a:lnTo>
                      <a:pt x="6423025" y="0"/>
                    </a:lnTo>
                    <a:lnTo>
                      <a:pt x="1247775" y="1838325"/>
                    </a:lnTo>
                    <a:lnTo>
                      <a:pt x="0" y="1260475"/>
                    </a:lnTo>
                    <a:cubicBezTo>
                      <a:pt x="1058" y="841375"/>
                      <a:pt x="2117" y="422275"/>
                      <a:pt x="3175" y="3175"/>
                    </a:cubicBezTo>
                    <a:close/>
                  </a:path>
                </a:pathLst>
              </a:custGeom>
              <a:solidFill>
                <a:srgbClr val="E8EBE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  <p:sp>
            <p:nvSpPr>
              <p:cNvPr id="28" name="Прямоугольник 3"/>
              <p:cNvSpPr/>
              <p:nvPr/>
            </p:nvSpPr>
            <p:spPr>
              <a:xfrm flipV="1">
                <a:off x="-114977" y="6290296"/>
                <a:ext cx="8344577" cy="597572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23025" h="1838325">
                    <a:moveTo>
                      <a:pt x="3175" y="3175"/>
                    </a:moveTo>
                    <a:lnTo>
                      <a:pt x="6423025" y="0"/>
                    </a:lnTo>
                    <a:lnTo>
                      <a:pt x="1247775" y="1838325"/>
                    </a:lnTo>
                    <a:lnTo>
                      <a:pt x="0" y="1260475"/>
                    </a:lnTo>
                    <a:cubicBezTo>
                      <a:pt x="1058" y="841375"/>
                      <a:pt x="2117" y="422275"/>
                      <a:pt x="3175" y="3175"/>
                    </a:cubicBezTo>
                    <a:close/>
                  </a:path>
                </a:pathLst>
              </a:custGeom>
              <a:solidFill>
                <a:schemeClr val="bg1">
                  <a:alpha val="6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5" name="TextBox 24"/>
            <p:cNvSpPr txBox="1"/>
            <p:nvPr/>
          </p:nvSpPr>
          <p:spPr>
            <a:xfrm>
              <a:off x="368300" y="6487821"/>
              <a:ext cx="8151317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sz="1600" dirty="0">
                  <a:solidFill>
                    <a:prstClr val="white">
                      <a:lumMod val="65000"/>
                    </a:prstClr>
                  </a:solidFill>
                  <a:latin typeface="Impact" panose="020B0806030902050204" pitchFamily="34" charset="0"/>
                </a:rPr>
                <a:t>Схема ЭХЗ </a:t>
              </a:r>
              <a:r>
                <a:rPr lang="ru-RU" sz="1600" dirty="0" err="1">
                  <a:solidFill>
                    <a:prstClr val="white">
                      <a:lumMod val="65000"/>
                    </a:prstClr>
                  </a:solidFill>
                  <a:latin typeface="Impact" panose="020B0806030902050204" pitchFamily="34" charset="0"/>
                </a:rPr>
                <a:t>промплощадки</a:t>
              </a:r>
              <a:r>
                <a:rPr lang="ru-RU" sz="1600" dirty="0">
                  <a:solidFill>
                    <a:prstClr val="white">
                      <a:lumMod val="65000"/>
                    </a:prstClr>
                  </a:solidFill>
                  <a:latin typeface="Impact" panose="020B0806030902050204" pitchFamily="34" charset="0"/>
                </a:rPr>
                <a:t> КС-4 до установки БСЗ РСЗ</a:t>
              </a:r>
            </a:p>
          </p:txBody>
        </p:sp>
        <p:sp>
          <p:nvSpPr>
            <p:cNvPr id="26" name="Равнобедренный треугольник 25"/>
            <p:cNvSpPr/>
            <p:nvPr/>
          </p:nvSpPr>
          <p:spPr>
            <a:xfrm rot="16200000" flipH="1">
              <a:off x="8416136" y="6194004"/>
              <a:ext cx="714060" cy="754721"/>
            </a:xfrm>
            <a:prstGeom prst="triangle">
              <a:avLst>
                <a:gd name="adj" fmla="val 9293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</p:grpSp>
      <p:sp>
        <p:nvSpPr>
          <p:cNvPr id="43" name="Номер слайда 122"/>
          <p:cNvSpPr>
            <a:spLocks noGrp="1"/>
          </p:cNvSpPr>
          <p:nvPr>
            <p:ph type="sldNum" sz="quarter" idx="12"/>
          </p:nvPr>
        </p:nvSpPr>
        <p:spPr>
          <a:xfrm>
            <a:off x="8799970" y="6520649"/>
            <a:ext cx="263213" cy="276999"/>
          </a:xfrm>
        </p:spPr>
        <p:txBody>
          <a:bodyPr wrap="none">
            <a:spAutoFit/>
          </a:bodyPr>
          <a:lstStyle/>
          <a:p>
            <a:fld id="{B3E4D1D7-5387-41EC-AB42-94D89CA11668}" type="slidenum">
              <a:rPr lang="ru-RU" b="1" smtClean="0">
                <a:solidFill>
                  <a:srgbClr val="007AC3"/>
                </a:solidFill>
              </a:rPr>
              <a:pPr/>
              <a:t>12</a:t>
            </a:fld>
            <a:endParaRPr lang="ru-RU" b="1" dirty="0">
              <a:solidFill>
                <a:srgbClr val="007AC3"/>
              </a:solidFill>
            </a:endParaRPr>
          </a:p>
        </p:txBody>
      </p:sp>
      <p:graphicFrame>
        <p:nvGraphicFramePr>
          <p:cNvPr id="33" name="Объект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1224511"/>
              </p:ext>
            </p:extLst>
          </p:nvPr>
        </p:nvGraphicFramePr>
        <p:xfrm>
          <a:off x="-2825825" y="522502"/>
          <a:ext cx="13465871" cy="54389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0" r:id="rId6" imgW="18135720" imgH="7324560" progId="">
                  <p:embed/>
                </p:oleObj>
              </mc:Choice>
              <mc:Fallback>
                <p:oleObj r:id="rId6" imgW="18135720" imgH="7324560" progId="">
                  <p:embed/>
                  <p:pic>
                    <p:nvPicPr>
                      <p:cNvPr id="15" name="Объект 14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-2825825" y="522502"/>
                        <a:ext cx="13465871" cy="54389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" name="Объект 4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1143380"/>
              </p:ext>
            </p:extLst>
          </p:nvPr>
        </p:nvGraphicFramePr>
        <p:xfrm>
          <a:off x="-2451787" y="1330567"/>
          <a:ext cx="12278522" cy="50169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1" r:id="rId8" imgW="18249840" imgH="7458120" progId="">
                  <p:embed/>
                </p:oleObj>
              </mc:Choice>
              <mc:Fallback>
                <p:oleObj r:id="rId8" imgW="18249840" imgH="7458120" progId="">
                  <p:embed/>
                  <p:pic>
                    <p:nvPicPr>
                      <p:cNvPr id="16" name="Объект 15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-2451787" y="1330567"/>
                        <a:ext cx="12278522" cy="50169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Скругленный прямоугольник 1"/>
          <p:cNvSpPr/>
          <p:nvPr/>
        </p:nvSpPr>
        <p:spPr>
          <a:xfrm>
            <a:off x="20318" y="2625607"/>
            <a:ext cx="1740538" cy="3476171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Text Box 35"/>
          <p:cNvSpPr txBox="1">
            <a:spLocks noChangeArrowheads="1"/>
          </p:cNvSpPr>
          <p:nvPr/>
        </p:nvSpPr>
        <p:spPr bwMode="auto">
          <a:xfrm>
            <a:off x="363643" y="2778642"/>
            <a:ext cx="1308362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Impact" panose="020B0806030902050204" pitchFamily="34" charset="0"/>
              </a:rPr>
              <a:t>Режим работы</a:t>
            </a:r>
          </a:p>
          <a:p>
            <a:endParaRPr lang="ru-RU" sz="2000" dirty="0" smtClean="0">
              <a:solidFill>
                <a:schemeClr val="bg2">
                  <a:lumMod val="50000"/>
                </a:schemeClr>
              </a:solidFill>
              <a:latin typeface="Impact" panose="020B0806030902050204" pitchFamily="34" charset="0"/>
            </a:endParaRPr>
          </a:p>
          <a:p>
            <a:r>
              <a:rPr lang="ru-RU" sz="2000" dirty="0" smtClean="0">
                <a:solidFill>
                  <a:srgbClr val="0070C0"/>
                </a:solidFill>
                <a:latin typeface="Impact" panose="020B0806030902050204" pitchFamily="34" charset="0"/>
              </a:rPr>
              <a:t>УКЗ </a:t>
            </a:r>
            <a:r>
              <a:rPr lang="ru-RU" sz="2000" dirty="0">
                <a:solidFill>
                  <a:srgbClr val="0070C0"/>
                </a:solidFill>
                <a:latin typeface="Impact" panose="020B0806030902050204" pitchFamily="34" charset="0"/>
              </a:rPr>
              <a:t>П-01</a:t>
            </a:r>
          </a:p>
          <a:p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Impact" panose="020B0806030902050204" pitchFamily="34" charset="0"/>
              </a:rPr>
              <a:t>U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Impact" panose="020B0806030902050204" pitchFamily="34" charset="0"/>
              </a:rPr>
              <a:t>= 20 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Impact" panose="020B0806030902050204" pitchFamily="34" charset="0"/>
              </a:rPr>
              <a:t>В</a:t>
            </a:r>
          </a:p>
          <a:p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Impact" panose="020B0806030902050204" pitchFamily="34" charset="0"/>
              </a:rPr>
              <a:t>I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Impact" panose="020B0806030902050204" pitchFamily="34" charset="0"/>
              </a:rPr>
              <a:t>= 8 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Impact" panose="020B0806030902050204" pitchFamily="34" charset="0"/>
              </a:rPr>
              <a:t>А</a:t>
            </a:r>
          </a:p>
          <a:p>
            <a:endParaRPr lang="ru-RU" sz="2000" dirty="0">
              <a:solidFill>
                <a:schemeClr val="bg2">
                  <a:lumMod val="50000"/>
                </a:schemeClr>
              </a:solidFill>
              <a:latin typeface="Impact" panose="020B0806030902050204" pitchFamily="34" charset="0"/>
            </a:endParaRPr>
          </a:p>
          <a:p>
            <a:r>
              <a:rPr lang="ru-RU" sz="2000" dirty="0" smtClean="0">
                <a:solidFill>
                  <a:srgbClr val="0070C0"/>
                </a:solidFill>
                <a:latin typeface="Impact" panose="020B0806030902050204" pitchFamily="34" charset="0"/>
              </a:rPr>
              <a:t>УКЗ </a:t>
            </a:r>
            <a:r>
              <a:rPr lang="ru-RU" sz="2000" dirty="0">
                <a:solidFill>
                  <a:srgbClr val="0070C0"/>
                </a:solidFill>
                <a:latin typeface="Impact" panose="020B0806030902050204" pitchFamily="34" charset="0"/>
              </a:rPr>
              <a:t>П-02</a:t>
            </a:r>
          </a:p>
          <a:p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Impact" panose="020B0806030902050204" pitchFamily="34" charset="0"/>
              </a:rPr>
              <a:t>U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Impact" panose="020B0806030902050204" pitchFamily="34" charset="0"/>
              </a:rPr>
              <a:t>= 8 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Impact" panose="020B0806030902050204" pitchFamily="34" charset="0"/>
              </a:rPr>
              <a:t>В</a:t>
            </a:r>
          </a:p>
          <a:p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Impact" panose="020B0806030902050204" pitchFamily="34" charset="0"/>
              </a:rPr>
              <a:t>I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Impact" panose="020B0806030902050204" pitchFamily="34" charset="0"/>
              </a:rPr>
              <a:t>= 1,2 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Impact" panose="020B0806030902050204" pitchFamily="34" charset="0"/>
              </a:rPr>
              <a:t>А</a:t>
            </a:r>
          </a:p>
        </p:txBody>
      </p:sp>
    </p:spTree>
    <p:extLst>
      <p:ext uri="{BB962C8B-B14F-4D97-AF65-F5344CB8AC3E}">
        <p14:creationId xmlns:p14="http://schemas.microsoft.com/office/powerpoint/2010/main" val="8992517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63000">
              <a:srgbClr val="F4F5F7"/>
            </a:gs>
            <a:gs pos="83000">
              <a:srgbClr val="D6DDE3"/>
            </a:gs>
            <a:gs pos="100000">
              <a:srgbClr val="B2BBC0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/>
          <p:nvPr/>
        </p:nvGrpSpPr>
        <p:grpSpPr>
          <a:xfrm>
            <a:off x="-265284" y="-39687"/>
            <a:ext cx="9423339" cy="1983876"/>
            <a:chOff x="-265284" y="-39687"/>
            <a:chExt cx="9423339" cy="1983876"/>
          </a:xfrm>
        </p:grpSpPr>
        <p:grpSp>
          <p:nvGrpSpPr>
            <p:cNvPr id="30" name="Группа 57"/>
            <p:cNvGrpSpPr/>
            <p:nvPr/>
          </p:nvGrpSpPr>
          <p:grpSpPr>
            <a:xfrm>
              <a:off x="-265284" y="-39687"/>
              <a:ext cx="9423339" cy="1983876"/>
              <a:chOff x="-265284" y="-39687"/>
              <a:chExt cx="9423339" cy="1983876"/>
            </a:xfrm>
          </p:grpSpPr>
          <p:grpSp>
            <p:nvGrpSpPr>
              <p:cNvPr id="35" name="Группа 113"/>
              <p:cNvGrpSpPr/>
              <p:nvPr/>
            </p:nvGrpSpPr>
            <p:grpSpPr>
              <a:xfrm>
                <a:off x="-265284" y="-39687"/>
                <a:ext cx="9423339" cy="1983876"/>
                <a:chOff x="-265284" y="-39687"/>
                <a:chExt cx="9423339" cy="2318742"/>
              </a:xfrm>
            </p:grpSpPr>
            <p:sp>
              <p:nvSpPr>
                <p:cNvPr id="37" name="Равнобедренный треугольник 5"/>
                <p:cNvSpPr/>
                <p:nvPr/>
              </p:nvSpPr>
              <p:spPr>
                <a:xfrm rot="5400000">
                  <a:off x="90487" y="1173729"/>
                  <a:ext cx="914400" cy="1101726"/>
                </a:xfrm>
                <a:prstGeom prst="triangle">
                  <a:avLst>
                    <a:gd name="adj" fmla="val 5625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8" name="Равнобедренный треугольник 37"/>
                <p:cNvSpPr/>
                <p:nvPr/>
              </p:nvSpPr>
              <p:spPr>
                <a:xfrm rot="5400000">
                  <a:off x="273690" y="1534920"/>
                  <a:ext cx="674994" cy="813275"/>
                </a:xfrm>
                <a:prstGeom prst="triangle">
                  <a:avLst>
                    <a:gd name="adj" fmla="val 56250"/>
                  </a:avLst>
                </a:prstGeom>
                <a:solidFill>
                  <a:schemeClr val="bg1">
                    <a:alpha val="52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9" name="Прямоугольник 3"/>
                <p:cNvSpPr/>
                <p:nvPr/>
              </p:nvSpPr>
              <p:spPr>
                <a:xfrm>
                  <a:off x="-265284" y="-3175"/>
                  <a:ext cx="6685134" cy="1913342"/>
                </a:xfrm>
                <a:custGeom>
                  <a:avLst/>
                  <a:gdLst>
                    <a:gd name="connsiteX0" fmla="*/ 0 w 4178300"/>
                    <a:gd name="connsiteY0" fmla="*/ 0 h 2159000"/>
                    <a:gd name="connsiteX1" fmla="*/ 4178300 w 4178300"/>
                    <a:gd name="connsiteY1" fmla="*/ 0 h 2159000"/>
                    <a:gd name="connsiteX2" fmla="*/ 4178300 w 4178300"/>
                    <a:gd name="connsiteY2" fmla="*/ 2159000 h 2159000"/>
                    <a:gd name="connsiteX3" fmla="*/ 0 w 4178300"/>
                    <a:gd name="connsiteY3" fmla="*/ 2159000 h 2159000"/>
                    <a:gd name="connsiteX4" fmla="*/ 0 w 4178300"/>
                    <a:gd name="connsiteY4" fmla="*/ 0 h 2159000"/>
                    <a:gd name="connsiteX0" fmla="*/ 0 w 4178300"/>
                    <a:gd name="connsiteY0" fmla="*/ 0 h 2463800"/>
                    <a:gd name="connsiteX1" fmla="*/ 4178300 w 4178300"/>
                    <a:gd name="connsiteY1" fmla="*/ 0 h 2463800"/>
                    <a:gd name="connsiteX2" fmla="*/ 1130300 w 4178300"/>
                    <a:gd name="connsiteY2" fmla="*/ 2463800 h 2463800"/>
                    <a:gd name="connsiteX3" fmla="*/ 0 w 4178300"/>
                    <a:gd name="connsiteY3" fmla="*/ 2159000 h 2463800"/>
                    <a:gd name="connsiteX4" fmla="*/ 0 w 4178300"/>
                    <a:gd name="connsiteY4" fmla="*/ 0 h 24638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0 w 6248400"/>
                    <a:gd name="connsiteY3" fmla="*/ 22098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3175 w 6251575"/>
                    <a:gd name="connsiteY0" fmla="*/ 50800 h 2514600"/>
                    <a:gd name="connsiteX1" fmla="*/ 6251575 w 6251575"/>
                    <a:gd name="connsiteY1" fmla="*/ 0 h 2514600"/>
                    <a:gd name="connsiteX2" fmla="*/ 1133475 w 6251575"/>
                    <a:gd name="connsiteY2" fmla="*/ 2514600 h 2514600"/>
                    <a:gd name="connsiteX3" fmla="*/ 0 w 6251575"/>
                    <a:gd name="connsiteY3" fmla="*/ 1308100 h 2514600"/>
                    <a:gd name="connsiteX4" fmla="*/ 3175 w 6251575"/>
                    <a:gd name="connsiteY4" fmla="*/ 50800 h 251460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423025"/>
                    <a:gd name="connsiteY0" fmla="*/ 3175 h 1838325"/>
                    <a:gd name="connsiteX1" fmla="*/ 6423025 w 6423025"/>
                    <a:gd name="connsiteY1" fmla="*/ 0 h 1838325"/>
                    <a:gd name="connsiteX2" fmla="*/ 1247775 w 6423025"/>
                    <a:gd name="connsiteY2" fmla="*/ 1838325 h 1838325"/>
                    <a:gd name="connsiteX3" fmla="*/ 0 w 6423025"/>
                    <a:gd name="connsiteY3" fmla="*/ 1260475 h 1838325"/>
                    <a:gd name="connsiteX4" fmla="*/ 3175 w 6423025"/>
                    <a:gd name="connsiteY4" fmla="*/ 3175 h 1838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423025" h="1838325">
                      <a:moveTo>
                        <a:pt x="3175" y="3175"/>
                      </a:moveTo>
                      <a:lnTo>
                        <a:pt x="6423025" y="0"/>
                      </a:lnTo>
                      <a:lnTo>
                        <a:pt x="1247775" y="1838325"/>
                      </a:lnTo>
                      <a:lnTo>
                        <a:pt x="0" y="1260475"/>
                      </a:lnTo>
                      <a:cubicBezTo>
                        <a:pt x="1058" y="841375"/>
                        <a:pt x="2117" y="422275"/>
                        <a:pt x="3175" y="3175"/>
                      </a:cubicBezTo>
                      <a:close/>
                    </a:path>
                  </a:pathLst>
                </a:custGeom>
                <a:gradFill>
                  <a:gsLst>
                    <a:gs pos="73000">
                      <a:srgbClr val="00B0F0"/>
                    </a:gs>
                    <a:gs pos="49000">
                      <a:srgbClr val="007AC3"/>
                    </a:gs>
                  </a:gsLst>
                  <a:lin ang="8400000" scaled="0"/>
                </a:gradFill>
                <a:ln>
                  <a:noFill/>
                </a:ln>
                <a:effectLst>
                  <a:outerShdw blurRad="228600" dist="38100" dir="2700000" sx="108000" sy="108000" algn="tl" rotWithShape="0">
                    <a:srgbClr val="0070C0">
                      <a:alpha val="18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0" name="Прямоугольник 3"/>
                <p:cNvSpPr/>
                <p:nvPr/>
              </p:nvSpPr>
              <p:spPr>
                <a:xfrm flipH="1">
                  <a:off x="4976813" y="-39687"/>
                  <a:ext cx="4181242" cy="1255528"/>
                </a:xfrm>
                <a:custGeom>
                  <a:avLst/>
                  <a:gdLst>
                    <a:gd name="connsiteX0" fmla="*/ 0 w 4178300"/>
                    <a:gd name="connsiteY0" fmla="*/ 0 h 2159000"/>
                    <a:gd name="connsiteX1" fmla="*/ 4178300 w 4178300"/>
                    <a:gd name="connsiteY1" fmla="*/ 0 h 2159000"/>
                    <a:gd name="connsiteX2" fmla="*/ 4178300 w 4178300"/>
                    <a:gd name="connsiteY2" fmla="*/ 2159000 h 2159000"/>
                    <a:gd name="connsiteX3" fmla="*/ 0 w 4178300"/>
                    <a:gd name="connsiteY3" fmla="*/ 2159000 h 2159000"/>
                    <a:gd name="connsiteX4" fmla="*/ 0 w 4178300"/>
                    <a:gd name="connsiteY4" fmla="*/ 0 h 2159000"/>
                    <a:gd name="connsiteX0" fmla="*/ 0 w 4178300"/>
                    <a:gd name="connsiteY0" fmla="*/ 0 h 2463800"/>
                    <a:gd name="connsiteX1" fmla="*/ 4178300 w 4178300"/>
                    <a:gd name="connsiteY1" fmla="*/ 0 h 2463800"/>
                    <a:gd name="connsiteX2" fmla="*/ 1130300 w 4178300"/>
                    <a:gd name="connsiteY2" fmla="*/ 2463800 h 2463800"/>
                    <a:gd name="connsiteX3" fmla="*/ 0 w 4178300"/>
                    <a:gd name="connsiteY3" fmla="*/ 2159000 h 2463800"/>
                    <a:gd name="connsiteX4" fmla="*/ 0 w 4178300"/>
                    <a:gd name="connsiteY4" fmla="*/ 0 h 24638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0 w 6248400"/>
                    <a:gd name="connsiteY3" fmla="*/ 22098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3175 w 6251575"/>
                    <a:gd name="connsiteY0" fmla="*/ 50800 h 2514600"/>
                    <a:gd name="connsiteX1" fmla="*/ 6251575 w 6251575"/>
                    <a:gd name="connsiteY1" fmla="*/ 0 h 2514600"/>
                    <a:gd name="connsiteX2" fmla="*/ 1133475 w 6251575"/>
                    <a:gd name="connsiteY2" fmla="*/ 2514600 h 2514600"/>
                    <a:gd name="connsiteX3" fmla="*/ 0 w 6251575"/>
                    <a:gd name="connsiteY3" fmla="*/ 1308100 h 2514600"/>
                    <a:gd name="connsiteX4" fmla="*/ 3175 w 6251575"/>
                    <a:gd name="connsiteY4" fmla="*/ 50800 h 251460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423025"/>
                    <a:gd name="connsiteY0" fmla="*/ 3175 h 1838325"/>
                    <a:gd name="connsiteX1" fmla="*/ 6423025 w 6423025"/>
                    <a:gd name="connsiteY1" fmla="*/ 0 h 1838325"/>
                    <a:gd name="connsiteX2" fmla="*/ 1247775 w 6423025"/>
                    <a:gd name="connsiteY2" fmla="*/ 1838325 h 1838325"/>
                    <a:gd name="connsiteX3" fmla="*/ 0 w 6423025"/>
                    <a:gd name="connsiteY3" fmla="*/ 1260475 h 1838325"/>
                    <a:gd name="connsiteX4" fmla="*/ 3175 w 6423025"/>
                    <a:gd name="connsiteY4" fmla="*/ 3175 h 18383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0 w 12047640"/>
                    <a:gd name="connsiteY0" fmla="*/ 0 h 2180589"/>
                    <a:gd name="connsiteX1" fmla="*/ 12047640 w 12047640"/>
                    <a:gd name="connsiteY1" fmla="*/ 12064 h 2180589"/>
                    <a:gd name="connsiteX2" fmla="*/ 6311155 w 12047640"/>
                    <a:gd name="connsiteY2" fmla="*/ 2180589 h 2180589"/>
                    <a:gd name="connsiteX3" fmla="*/ 5624615 w 12047640"/>
                    <a:gd name="connsiteY3" fmla="*/ 1272539 h 2180589"/>
                    <a:gd name="connsiteX4" fmla="*/ 0 w 12047640"/>
                    <a:gd name="connsiteY4" fmla="*/ 0 h 2180589"/>
                    <a:gd name="connsiteX0" fmla="*/ 23567 w 12071207"/>
                    <a:gd name="connsiteY0" fmla="*/ 0 h 2180589"/>
                    <a:gd name="connsiteX1" fmla="*/ 12071207 w 12071207"/>
                    <a:gd name="connsiteY1" fmla="*/ 12064 h 2180589"/>
                    <a:gd name="connsiteX2" fmla="*/ 6334722 w 12071207"/>
                    <a:gd name="connsiteY2" fmla="*/ 2180589 h 2180589"/>
                    <a:gd name="connsiteX3" fmla="*/ 0 w 12071207"/>
                    <a:gd name="connsiteY3" fmla="*/ 1272539 h 2180589"/>
                    <a:gd name="connsiteX4" fmla="*/ 23567 w 12071207"/>
                    <a:gd name="connsiteY4" fmla="*/ 0 h 2180589"/>
                    <a:gd name="connsiteX0" fmla="*/ 23567 w 12071207"/>
                    <a:gd name="connsiteY0" fmla="*/ 0 h 2180589"/>
                    <a:gd name="connsiteX1" fmla="*/ 12071207 w 12071207"/>
                    <a:gd name="connsiteY1" fmla="*/ 12064 h 2180589"/>
                    <a:gd name="connsiteX2" fmla="*/ 6334722 w 12071207"/>
                    <a:gd name="connsiteY2" fmla="*/ 2180589 h 2180589"/>
                    <a:gd name="connsiteX3" fmla="*/ 0 w 12071207"/>
                    <a:gd name="connsiteY3" fmla="*/ 1272539 h 2180589"/>
                    <a:gd name="connsiteX4" fmla="*/ 23567 w 12071207"/>
                    <a:gd name="connsiteY4" fmla="*/ 0 h 2180589"/>
                    <a:gd name="connsiteX0" fmla="*/ 11 w 12129213"/>
                    <a:gd name="connsiteY0" fmla="*/ 0 h 2211069"/>
                    <a:gd name="connsiteX1" fmla="*/ 12129213 w 12129213"/>
                    <a:gd name="connsiteY1" fmla="*/ 42544 h 2211069"/>
                    <a:gd name="connsiteX2" fmla="*/ 6392728 w 12129213"/>
                    <a:gd name="connsiteY2" fmla="*/ 2211069 h 2211069"/>
                    <a:gd name="connsiteX3" fmla="*/ 58006 w 12129213"/>
                    <a:gd name="connsiteY3" fmla="*/ 1303019 h 2211069"/>
                    <a:gd name="connsiteX4" fmla="*/ 11 w 12129213"/>
                    <a:gd name="connsiteY4" fmla="*/ 0 h 2211069"/>
                    <a:gd name="connsiteX0" fmla="*/ 0 w 12129202"/>
                    <a:gd name="connsiteY0" fmla="*/ 0 h 2211069"/>
                    <a:gd name="connsiteX1" fmla="*/ 12129202 w 12129202"/>
                    <a:gd name="connsiteY1" fmla="*/ 42544 h 2211069"/>
                    <a:gd name="connsiteX2" fmla="*/ 6392717 w 12129202"/>
                    <a:gd name="connsiteY2" fmla="*/ 2211069 h 2211069"/>
                    <a:gd name="connsiteX3" fmla="*/ 57995 w 12129202"/>
                    <a:gd name="connsiteY3" fmla="*/ 1303019 h 2211069"/>
                    <a:gd name="connsiteX4" fmla="*/ 0 w 12129202"/>
                    <a:gd name="connsiteY4" fmla="*/ 0 h 2211069"/>
                    <a:gd name="connsiteX0" fmla="*/ 0 w 12108811"/>
                    <a:gd name="connsiteY0" fmla="*/ 0 h 2241549"/>
                    <a:gd name="connsiteX1" fmla="*/ 12108811 w 12108811"/>
                    <a:gd name="connsiteY1" fmla="*/ 73024 h 2241549"/>
                    <a:gd name="connsiteX2" fmla="*/ 6372326 w 12108811"/>
                    <a:gd name="connsiteY2" fmla="*/ 2241549 h 2241549"/>
                    <a:gd name="connsiteX3" fmla="*/ 37604 w 12108811"/>
                    <a:gd name="connsiteY3" fmla="*/ 1333499 h 2241549"/>
                    <a:gd name="connsiteX4" fmla="*/ 0 w 12108811"/>
                    <a:gd name="connsiteY4" fmla="*/ 0 h 2241549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08811" h="2511055">
                      <a:moveTo>
                        <a:pt x="0" y="0"/>
                      </a:moveTo>
                      <a:lnTo>
                        <a:pt x="12108811" y="73024"/>
                      </a:lnTo>
                      <a:lnTo>
                        <a:pt x="3255792" y="2511055"/>
                      </a:lnTo>
                      <a:lnTo>
                        <a:pt x="37604" y="1333499"/>
                      </a:lnTo>
                      <a:cubicBezTo>
                        <a:pt x="49387" y="697229"/>
                        <a:pt x="28997" y="651509"/>
                        <a:pt x="0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>
                        <a:lumMod val="20000"/>
                        <a:lumOff val="80000"/>
                      </a:schemeClr>
                    </a:gs>
                    <a:gs pos="63000">
                      <a:schemeClr val="bg1">
                        <a:alpha val="62000"/>
                      </a:schemeClr>
                    </a:gs>
                    <a:gs pos="100000">
                      <a:schemeClr val="bg1">
                        <a:alpha val="46000"/>
                      </a:schemeClr>
                    </a:gs>
                  </a:gsLst>
                  <a:path path="circle">
                    <a:fillToRect l="100000" t="100000"/>
                  </a:path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1" name="Равнобедренный треугольник 40"/>
                <p:cNvSpPr/>
                <p:nvPr/>
              </p:nvSpPr>
              <p:spPr>
                <a:xfrm rot="5400000">
                  <a:off x="54538" y="1288998"/>
                  <a:ext cx="563453" cy="678884"/>
                </a:xfrm>
                <a:prstGeom prst="triangle">
                  <a:avLst/>
                </a:prstGeom>
                <a:solidFill>
                  <a:srgbClr val="7ED6E6">
                    <a:alpha val="52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2" name="Полилиния 41"/>
                <p:cNvSpPr/>
                <p:nvPr/>
              </p:nvSpPr>
              <p:spPr>
                <a:xfrm rot="5400000" flipV="1">
                  <a:off x="8292087" y="368027"/>
                  <a:ext cx="587023" cy="1116803"/>
                </a:xfrm>
                <a:custGeom>
                  <a:avLst/>
                  <a:gdLst>
                    <a:gd name="connsiteX0" fmla="*/ 0 w 587023"/>
                    <a:gd name="connsiteY0" fmla="*/ 1116803 h 1116803"/>
                    <a:gd name="connsiteX1" fmla="*/ 587023 w 587023"/>
                    <a:gd name="connsiteY1" fmla="*/ 0 h 1116803"/>
                    <a:gd name="connsiteX2" fmla="*/ 587023 w 587023"/>
                    <a:gd name="connsiteY2" fmla="*/ 1116803 h 1116803"/>
                    <a:gd name="connsiteX3" fmla="*/ 0 w 587023"/>
                    <a:gd name="connsiteY3" fmla="*/ 1116803 h 1116803"/>
                    <a:gd name="connsiteX0" fmla="*/ 0 w 587023"/>
                    <a:gd name="connsiteY0" fmla="*/ 1116803 h 1116803"/>
                    <a:gd name="connsiteX1" fmla="*/ 587023 w 587023"/>
                    <a:gd name="connsiteY1" fmla="*/ 0 h 1116803"/>
                    <a:gd name="connsiteX2" fmla="*/ 314796 w 587023"/>
                    <a:gd name="connsiteY2" fmla="*/ 1116803 h 1116803"/>
                    <a:gd name="connsiteX3" fmla="*/ 0 w 587023"/>
                    <a:gd name="connsiteY3" fmla="*/ 1116803 h 11168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87023" h="1116803">
                      <a:moveTo>
                        <a:pt x="0" y="1116803"/>
                      </a:moveTo>
                      <a:lnTo>
                        <a:pt x="587023" y="0"/>
                      </a:lnTo>
                      <a:lnTo>
                        <a:pt x="314796" y="1116803"/>
                      </a:lnTo>
                      <a:lnTo>
                        <a:pt x="0" y="1116803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  <a:alpha val="52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36" name="Прямоугольник 3"/>
              <p:cNvSpPr/>
              <p:nvPr/>
            </p:nvSpPr>
            <p:spPr>
              <a:xfrm>
                <a:off x="-265284" y="0"/>
                <a:ext cx="4052280" cy="1122450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  <a:gd name="connsiteX0" fmla="*/ 3175 w 1247775"/>
                  <a:gd name="connsiteY0" fmla="*/ 0 h 1835150"/>
                  <a:gd name="connsiteX1" fmla="*/ 1247775 w 1247775"/>
                  <a:gd name="connsiteY1" fmla="*/ 1835150 h 1835150"/>
                  <a:gd name="connsiteX2" fmla="*/ 0 w 1247775"/>
                  <a:gd name="connsiteY2" fmla="*/ 1257300 h 1835150"/>
                  <a:gd name="connsiteX3" fmla="*/ 3175 w 1247775"/>
                  <a:gd name="connsiteY3" fmla="*/ 0 h 1835150"/>
                  <a:gd name="connsiteX0" fmla="*/ 3175 w 1687049"/>
                  <a:gd name="connsiteY0" fmla="*/ 3176 h 1260476"/>
                  <a:gd name="connsiteX1" fmla="*/ 1687049 w 1687049"/>
                  <a:gd name="connsiteY1" fmla="*/ 0 h 1260476"/>
                  <a:gd name="connsiteX2" fmla="*/ 0 w 1687049"/>
                  <a:gd name="connsiteY2" fmla="*/ 1260476 h 1260476"/>
                  <a:gd name="connsiteX3" fmla="*/ 3175 w 1687049"/>
                  <a:gd name="connsiteY3" fmla="*/ 3176 h 1260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87049" h="1260476">
                    <a:moveTo>
                      <a:pt x="3175" y="3176"/>
                    </a:moveTo>
                    <a:lnTo>
                      <a:pt x="1687049" y="0"/>
                    </a:lnTo>
                    <a:lnTo>
                      <a:pt x="0" y="1260476"/>
                    </a:lnTo>
                    <a:cubicBezTo>
                      <a:pt x="1058" y="841376"/>
                      <a:pt x="2117" y="422276"/>
                      <a:pt x="3175" y="3176"/>
                    </a:cubicBezTo>
                    <a:close/>
                  </a:path>
                </a:pathLst>
              </a:custGeom>
              <a:gradFill>
                <a:gsLst>
                  <a:gs pos="73000">
                    <a:srgbClr val="00B0F0"/>
                  </a:gs>
                  <a:gs pos="49000">
                    <a:schemeClr val="bg1">
                      <a:alpha val="13000"/>
                    </a:schemeClr>
                  </a:gs>
                </a:gsLst>
                <a:lin ang="8400000" scaled="0"/>
              </a:gradFill>
              <a:ln>
                <a:noFill/>
              </a:ln>
              <a:effectLst>
                <a:outerShdw blurRad="228600" dist="38100" dir="2700000" sx="108000" sy="108000" algn="tl" rotWithShape="0">
                  <a:srgbClr val="0070C0">
                    <a:alpha val="18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129913" y="199457"/>
              <a:ext cx="3927398" cy="535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ЭЛЕКТРОННЫЕ БЛОКИ СОВМЕСТНОЙ ЗАЩИТЫ</a:t>
              </a:r>
              <a:endParaRPr lang="ru-RU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  <p:pic>
          <p:nvPicPr>
            <p:cNvPr id="34" name="Picture 3" descr="C:\Users\stalipova\Desktop\ПРЕЗЕНТАЦИЯ_2013\Годовой отчет\Лого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428394" y="104770"/>
              <a:ext cx="954710" cy="517034"/>
            </a:xfrm>
            <a:prstGeom prst="rect">
              <a:avLst/>
            </a:prstGeom>
            <a:noFill/>
          </p:spPr>
        </p:pic>
      </p:grpSp>
      <p:grpSp>
        <p:nvGrpSpPr>
          <p:cNvPr id="23" name="Группа 22"/>
          <p:cNvGrpSpPr/>
          <p:nvPr/>
        </p:nvGrpSpPr>
        <p:grpSpPr>
          <a:xfrm>
            <a:off x="-114977" y="6066971"/>
            <a:ext cx="9273028" cy="861424"/>
            <a:chOff x="-114977" y="6066971"/>
            <a:chExt cx="9273028" cy="861424"/>
          </a:xfrm>
        </p:grpSpPr>
        <p:grpSp>
          <p:nvGrpSpPr>
            <p:cNvPr id="24" name="Группа 23"/>
            <p:cNvGrpSpPr/>
            <p:nvPr/>
          </p:nvGrpSpPr>
          <p:grpSpPr>
            <a:xfrm>
              <a:off x="-114977" y="6066971"/>
              <a:ext cx="9273028" cy="820897"/>
              <a:chOff x="-114977" y="6057899"/>
              <a:chExt cx="9273028" cy="829969"/>
            </a:xfrm>
          </p:grpSpPr>
          <p:sp>
            <p:nvSpPr>
              <p:cNvPr id="27" name="Прямоугольник 3"/>
              <p:cNvSpPr/>
              <p:nvPr/>
            </p:nvSpPr>
            <p:spPr>
              <a:xfrm flipH="1" flipV="1">
                <a:off x="-2" y="6057899"/>
                <a:ext cx="9158053" cy="800097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23025" h="1838325">
                    <a:moveTo>
                      <a:pt x="3175" y="3175"/>
                    </a:moveTo>
                    <a:lnTo>
                      <a:pt x="6423025" y="0"/>
                    </a:lnTo>
                    <a:lnTo>
                      <a:pt x="1247775" y="1838325"/>
                    </a:lnTo>
                    <a:lnTo>
                      <a:pt x="0" y="1260475"/>
                    </a:lnTo>
                    <a:cubicBezTo>
                      <a:pt x="1058" y="841375"/>
                      <a:pt x="2117" y="422275"/>
                      <a:pt x="3175" y="3175"/>
                    </a:cubicBezTo>
                    <a:close/>
                  </a:path>
                </a:pathLst>
              </a:custGeom>
              <a:solidFill>
                <a:srgbClr val="E8EBE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  <p:sp>
            <p:nvSpPr>
              <p:cNvPr id="28" name="Прямоугольник 3"/>
              <p:cNvSpPr/>
              <p:nvPr/>
            </p:nvSpPr>
            <p:spPr>
              <a:xfrm flipV="1">
                <a:off x="-114977" y="6290296"/>
                <a:ext cx="8344577" cy="597572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23025" h="1838325">
                    <a:moveTo>
                      <a:pt x="3175" y="3175"/>
                    </a:moveTo>
                    <a:lnTo>
                      <a:pt x="6423025" y="0"/>
                    </a:lnTo>
                    <a:lnTo>
                      <a:pt x="1247775" y="1838325"/>
                    </a:lnTo>
                    <a:lnTo>
                      <a:pt x="0" y="1260475"/>
                    </a:lnTo>
                    <a:cubicBezTo>
                      <a:pt x="1058" y="841375"/>
                      <a:pt x="2117" y="422275"/>
                      <a:pt x="3175" y="3175"/>
                    </a:cubicBezTo>
                    <a:close/>
                  </a:path>
                </a:pathLst>
              </a:custGeom>
              <a:solidFill>
                <a:schemeClr val="bg1">
                  <a:alpha val="6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5" name="TextBox 24"/>
            <p:cNvSpPr txBox="1"/>
            <p:nvPr/>
          </p:nvSpPr>
          <p:spPr>
            <a:xfrm>
              <a:off x="368300" y="6487821"/>
              <a:ext cx="8151317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sz="1600" dirty="0">
                  <a:solidFill>
                    <a:prstClr val="white">
                      <a:lumMod val="65000"/>
                    </a:prstClr>
                  </a:solidFill>
                  <a:latin typeface="Impact" panose="020B0806030902050204" pitchFamily="34" charset="0"/>
                </a:rPr>
                <a:t>Схема ЭХЗ </a:t>
              </a:r>
              <a:r>
                <a:rPr lang="ru-RU" sz="1600" dirty="0" err="1">
                  <a:solidFill>
                    <a:prstClr val="white">
                      <a:lumMod val="65000"/>
                    </a:prstClr>
                  </a:solidFill>
                  <a:latin typeface="Impact" panose="020B0806030902050204" pitchFamily="34" charset="0"/>
                </a:rPr>
                <a:t>промплощадки</a:t>
              </a:r>
              <a:r>
                <a:rPr lang="ru-RU" sz="1600" dirty="0">
                  <a:solidFill>
                    <a:prstClr val="white">
                      <a:lumMod val="65000"/>
                    </a:prstClr>
                  </a:solidFill>
                  <a:latin typeface="Impact" panose="020B0806030902050204" pitchFamily="34" charset="0"/>
                </a:rPr>
                <a:t> КС-4 после установки БСЗ РСЗ</a:t>
              </a:r>
            </a:p>
          </p:txBody>
        </p:sp>
        <p:sp>
          <p:nvSpPr>
            <p:cNvPr id="26" name="Равнобедренный треугольник 25"/>
            <p:cNvSpPr/>
            <p:nvPr/>
          </p:nvSpPr>
          <p:spPr>
            <a:xfrm rot="16200000" flipH="1">
              <a:off x="8416136" y="6194004"/>
              <a:ext cx="714060" cy="754721"/>
            </a:xfrm>
            <a:prstGeom prst="triangle">
              <a:avLst>
                <a:gd name="adj" fmla="val 9293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</p:grpSp>
      <p:sp>
        <p:nvSpPr>
          <p:cNvPr id="43" name="Номер слайда 122"/>
          <p:cNvSpPr>
            <a:spLocks noGrp="1"/>
          </p:cNvSpPr>
          <p:nvPr>
            <p:ph type="sldNum" sz="quarter" idx="12"/>
          </p:nvPr>
        </p:nvSpPr>
        <p:spPr>
          <a:xfrm>
            <a:off x="8799970" y="6520649"/>
            <a:ext cx="263213" cy="276999"/>
          </a:xfrm>
        </p:spPr>
        <p:txBody>
          <a:bodyPr wrap="none">
            <a:spAutoFit/>
          </a:bodyPr>
          <a:lstStyle/>
          <a:p>
            <a:fld id="{B3E4D1D7-5387-41EC-AB42-94D89CA11668}" type="slidenum">
              <a:rPr lang="ru-RU" b="1" smtClean="0">
                <a:solidFill>
                  <a:srgbClr val="007AC3"/>
                </a:solidFill>
              </a:rPr>
              <a:pPr/>
              <a:t>13</a:t>
            </a:fld>
            <a:endParaRPr lang="ru-RU" b="1" dirty="0">
              <a:solidFill>
                <a:srgbClr val="007AC3"/>
              </a:solidFill>
            </a:endParaRPr>
          </a:p>
        </p:txBody>
      </p:sp>
      <p:graphicFrame>
        <p:nvGraphicFramePr>
          <p:cNvPr id="47" name="Объект 4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9288276"/>
              </p:ext>
            </p:extLst>
          </p:nvPr>
        </p:nvGraphicFramePr>
        <p:xfrm>
          <a:off x="2008318" y="3230379"/>
          <a:ext cx="4051300" cy="16553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4" r:id="rId6" imgW="18249840" imgH="7458120" progId="">
                  <p:embed/>
                </p:oleObj>
              </mc:Choice>
              <mc:Fallback>
                <p:oleObj r:id="rId6" imgW="18249840" imgH="7458120" progId="">
                  <p:embed/>
                  <p:pic>
                    <p:nvPicPr>
                      <p:cNvPr id="21" name="Объект 20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008318" y="3230379"/>
                        <a:ext cx="4051300" cy="16553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" name="Объект 4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7347709"/>
              </p:ext>
            </p:extLst>
          </p:nvPr>
        </p:nvGraphicFramePr>
        <p:xfrm>
          <a:off x="-2451100" y="1369554"/>
          <a:ext cx="12278522" cy="50169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5" r:id="rId8" imgW="18249840" imgH="7458120" progId="">
                  <p:embed/>
                </p:oleObj>
              </mc:Choice>
              <mc:Fallback>
                <p:oleObj r:id="rId8" imgW="18249840" imgH="7458120" progId="">
                  <p:embed/>
                  <p:pic>
                    <p:nvPicPr>
                      <p:cNvPr id="13" name="Объект 12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-2451100" y="1369554"/>
                        <a:ext cx="12278522" cy="50169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" name="Прямая соединительная линия 3"/>
          <p:cNvCxnSpPr/>
          <p:nvPr/>
        </p:nvCxnSpPr>
        <p:spPr>
          <a:xfrm flipV="1">
            <a:off x="-2451100" y="303383"/>
            <a:ext cx="0" cy="10489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Скругленный прямоугольник 47"/>
          <p:cNvSpPr/>
          <p:nvPr/>
        </p:nvSpPr>
        <p:spPr>
          <a:xfrm>
            <a:off x="20318" y="2625607"/>
            <a:ext cx="1740538" cy="3476171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Text Box 35"/>
          <p:cNvSpPr txBox="1">
            <a:spLocks noChangeArrowheads="1"/>
          </p:cNvSpPr>
          <p:nvPr/>
        </p:nvSpPr>
        <p:spPr bwMode="auto">
          <a:xfrm>
            <a:off x="363643" y="2778642"/>
            <a:ext cx="130836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Impact" panose="020B0806030902050204" pitchFamily="34" charset="0"/>
              </a:rPr>
              <a:t>Режим работы</a:t>
            </a:r>
          </a:p>
          <a:p>
            <a:endParaRPr lang="ru-RU" sz="2000" dirty="0" smtClean="0">
              <a:solidFill>
                <a:schemeClr val="bg2">
                  <a:lumMod val="50000"/>
                </a:schemeClr>
              </a:solidFill>
              <a:latin typeface="Impact" panose="020B0806030902050204" pitchFamily="34" charset="0"/>
            </a:endParaRPr>
          </a:p>
          <a:p>
            <a:r>
              <a:rPr lang="ru-RU" sz="2000" dirty="0" smtClean="0">
                <a:solidFill>
                  <a:srgbClr val="0070C0"/>
                </a:solidFill>
                <a:latin typeface="Impact" panose="020B0806030902050204" pitchFamily="34" charset="0"/>
              </a:rPr>
              <a:t>УКЗ </a:t>
            </a:r>
            <a:r>
              <a:rPr lang="ru-RU" sz="2000" dirty="0">
                <a:solidFill>
                  <a:srgbClr val="0070C0"/>
                </a:solidFill>
                <a:latin typeface="Impact" panose="020B0806030902050204" pitchFamily="34" charset="0"/>
              </a:rPr>
              <a:t>П-01</a:t>
            </a:r>
          </a:p>
          <a:p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Impact" panose="020B0806030902050204" pitchFamily="34" charset="0"/>
              </a:rPr>
              <a:t>U= 14 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Impact" panose="020B0806030902050204" pitchFamily="34" charset="0"/>
              </a:rPr>
              <a:t>В</a:t>
            </a:r>
          </a:p>
          <a:p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Impact" panose="020B0806030902050204" pitchFamily="34" charset="0"/>
              </a:rPr>
              <a:t>I= 10 А</a:t>
            </a:r>
            <a:endParaRPr lang="ru-RU" sz="2000" dirty="0">
              <a:solidFill>
                <a:schemeClr val="bg2">
                  <a:lumMod val="50000"/>
                </a:schemeClr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45747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63000">
              <a:srgbClr val="F4F5F7"/>
            </a:gs>
            <a:gs pos="83000">
              <a:srgbClr val="D6DDE3"/>
            </a:gs>
            <a:gs pos="100000">
              <a:srgbClr val="B2BBC0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/>
          <p:nvPr/>
        </p:nvGrpSpPr>
        <p:grpSpPr>
          <a:xfrm>
            <a:off x="-265284" y="-39687"/>
            <a:ext cx="9423339" cy="1983876"/>
            <a:chOff x="-265284" y="-39687"/>
            <a:chExt cx="9423339" cy="1983876"/>
          </a:xfrm>
        </p:grpSpPr>
        <p:grpSp>
          <p:nvGrpSpPr>
            <p:cNvPr id="30" name="Группа 57"/>
            <p:cNvGrpSpPr/>
            <p:nvPr/>
          </p:nvGrpSpPr>
          <p:grpSpPr>
            <a:xfrm>
              <a:off x="-265284" y="-39687"/>
              <a:ext cx="9423339" cy="1983876"/>
              <a:chOff x="-265284" y="-39687"/>
              <a:chExt cx="9423339" cy="1983876"/>
            </a:xfrm>
          </p:grpSpPr>
          <p:grpSp>
            <p:nvGrpSpPr>
              <p:cNvPr id="35" name="Группа 113"/>
              <p:cNvGrpSpPr/>
              <p:nvPr/>
            </p:nvGrpSpPr>
            <p:grpSpPr>
              <a:xfrm>
                <a:off x="-265284" y="-39687"/>
                <a:ext cx="9423339" cy="1983876"/>
                <a:chOff x="-265284" y="-39687"/>
                <a:chExt cx="9423339" cy="2318742"/>
              </a:xfrm>
            </p:grpSpPr>
            <p:sp>
              <p:nvSpPr>
                <p:cNvPr id="37" name="Равнобедренный треугольник 5"/>
                <p:cNvSpPr/>
                <p:nvPr/>
              </p:nvSpPr>
              <p:spPr>
                <a:xfrm rot="5400000">
                  <a:off x="90487" y="1173729"/>
                  <a:ext cx="914400" cy="1101726"/>
                </a:xfrm>
                <a:prstGeom prst="triangle">
                  <a:avLst>
                    <a:gd name="adj" fmla="val 5625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8" name="Равнобедренный треугольник 37"/>
                <p:cNvSpPr/>
                <p:nvPr/>
              </p:nvSpPr>
              <p:spPr>
                <a:xfrm rot="5400000">
                  <a:off x="273690" y="1534920"/>
                  <a:ext cx="674994" cy="813275"/>
                </a:xfrm>
                <a:prstGeom prst="triangle">
                  <a:avLst>
                    <a:gd name="adj" fmla="val 56250"/>
                  </a:avLst>
                </a:prstGeom>
                <a:solidFill>
                  <a:schemeClr val="bg1">
                    <a:alpha val="52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9" name="Прямоугольник 3"/>
                <p:cNvSpPr/>
                <p:nvPr/>
              </p:nvSpPr>
              <p:spPr>
                <a:xfrm>
                  <a:off x="-265284" y="-3175"/>
                  <a:ext cx="6685134" cy="1913342"/>
                </a:xfrm>
                <a:custGeom>
                  <a:avLst/>
                  <a:gdLst>
                    <a:gd name="connsiteX0" fmla="*/ 0 w 4178300"/>
                    <a:gd name="connsiteY0" fmla="*/ 0 h 2159000"/>
                    <a:gd name="connsiteX1" fmla="*/ 4178300 w 4178300"/>
                    <a:gd name="connsiteY1" fmla="*/ 0 h 2159000"/>
                    <a:gd name="connsiteX2" fmla="*/ 4178300 w 4178300"/>
                    <a:gd name="connsiteY2" fmla="*/ 2159000 h 2159000"/>
                    <a:gd name="connsiteX3" fmla="*/ 0 w 4178300"/>
                    <a:gd name="connsiteY3" fmla="*/ 2159000 h 2159000"/>
                    <a:gd name="connsiteX4" fmla="*/ 0 w 4178300"/>
                    <a:gd name="connsiteY4" fmla="*/ 0 h 2159000"/>
                    <a:gd name="connsiteX0" fmla="*/ 0 w 4178300"/>
                    <a:gd name="connsiteY0" fmla="*/ 0 h 2463800"/>
                    <a:gd name="connsiteX1" fmla="*/ 4178300 w 4178300"/>
                    <a:gd name="connsiteY1" fmla="*/ 0 h 2463800"/>
                    <a:gd name="connsiteX2" fmla="*/ 1130300 w 4178300"/>
                    <a:gd name="connsiteY2" fmla="*/ 2463800 h 2463800"/>
                    <a:gd name="connsiteX3" fmla="*/ 0 w 4178300"/>
                    <a:gd name="connsiteY3" fmla="*/ 2159000 h 2463800"/>
                    <a:gd name="connsiteX4" fmla="*/ 0 w 4178300"/>
                    <a:gd name="connsiteY4" fmla="*/ 0 h 24638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0 w 6248400"/>
                    <a:gd name="connsiteY3" fmla="*/ 22098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3175 w 6251575"/>
                    <a:gd name="connsiteY0" fmla="*/ 50800 h 2514600"/>
                    <a:gd name="connsiteX1" fmla="*/ 6251575 w 6251575"/>
                    <a:gd name="connsiteY1" fmla="*/ 0 h 2514600"/>
                    <a:gd name="connsiteX2" fmla="*/ 1133475 w 6251575"/>
                    <a:gd name="connsiteY2" fmla="*/ 2514600 h 2514600"/>
                    <a:gd name="connsiteX3" fmla="*/ 0 w 6251575"/>
                    <a:gd name="connsiteY3" fmla="*/ 1308100 h 2514600"/>
                    <a:gd name="connsiteX4" fmla="*/ 3175 w 6251575"/>
                    <a:gd name="connsiteY4" fmla="*/ 50800 h 251460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423025"/>
                    <a:gd name="connsiteY0" fmla="*/ 3175 h 1838325"/>
                    <a:gd name="connsiteX1" fmla="*/ 6423025 w 6423025"/>
                    <a:gd name="connsiteY1" fmla="*/ 0 h 1838325"/>
                    <a:gd name="connsiteX2" fmla="*/ 1247775 w 6423025"/>
                    <a:gd name="connsiteY2" fmla="*/ 1838325 h 1838325"/>
                    <a:gd name="connsiteX3" fmla="*/ 0 w 6423025"/>
                    <a:gd name="connsiteY3" fmla="*/ 1260475 h 1838325"/>
                    <a:gd name="connsiteX4" fmla="*/ 3175 w 6423025"/>
                    <a:gd name="connsiteY4" fmla="*/ 3175 h 1838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423025" h="1838325">
                      <a:moveTo>
                        <a:pt x="3175" y="3175"/>
                      </a:moveTo>
                      <a:lnTo>
                        <a:pt x="6423025" y="0"/>
                      </a:lnTo>
                      <a:lnTo>
                        <a:pt x="1247775" y="1838325"/>
                      </a:lnTo>
                      <a:lnTo>
                        <a:pt x="0" y="1260475"/>
                      </a:lnTo>
                      <a:cubicBezTo>
                        <a:pt x="1058" y="841375"/>
                        <a:pt x="2117" y="422275"/>
                        <a:pt x="3175" y="3175"/>
                      </a:cubicBezTo>
                      <a:close/>
                    </a:path>
                  </a:pathLst>
                </a:custGeom>
                <a:gradFill>
                  <a:gsLst>
                    <a:gs pos="73000">
                      <a:srgbClr val="00B0F0"/>
                    </a:gs>
                    <a:gs pos="49000">
                      <a:srgbClr val="007AC3"/>
                    </a:gs>
                  </a:gsLst>
                  <a:lin ang="8400000" scaled="0"/>
                </a:gradFill>
                <a:ln>
                  <a:noFill/>
                </a:ln>
                <a:effectLst>
                  <a:outerShdw blurRad="228600" dist="38100" dir="2700000" sx="108000" sy="108000" algn="tl" rotWithShape="0">
                    <a:srgbClr val="0070C0">
                      <a:alpha val="18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0" name="Прямоугольник 3"/>
                <p:cNvSpPr/>
                <p:nvPr/>
              </p:nvSpPr>
              <p:spPr>
                <a:xfrm flipH="1">
                  <a:off x="4976813" y="-39687"/>
                  <a:ext cx="4181242" cy="1255528"/>
                </a:xfrm>
                <a:custGeom>
                  <a:avLst/>
                  <a:gdLst>
                    <a:gd name="connsiteX0" fmla="*/ 0 w 4178300"/>
                    <a:gd name="connsiteY0" fmla="*/ 0 h 2159000"/>
                    <a:gd name="connsiteX1" fmla="*/ 4178300 w 4178300"/>
                    <a:gd name="connsiteY1" fmla="*/ 0 h 2159000"/>
                    <a:gd name="connsiteX2" fmla="*/ 4178300 w 4178300"/>
                    <a:gd name="connsiteY2" fmla="*/ 2159000 h 2159000"/>
                    <a:gd name="connsiteX3" fmla="*/ 0 w 4178300"/>
                    <a:gd name="connsiteY3" fmla="*/ 2159000 h 2159000"/>
                    <a:gd name="connsiteX4" fmla="*/ 0 w 4178300"/>
                    <a:gd name="connsiteY4" fmla="*/ 0 h 2159000"/>
                    <a:gd name="connsiteX0" fmla="*/ 0 w 4178300"/>
                    <a:gd name="connsiteY0" fmla="*/ 0 h 2463800"/>
                    <a:gd name="connsiteX1" fmla="*/ 4178300 w 4178300"/>
                    <a:gd name="connsiteY1" fmla="*/ 0 h 2463800"/>
                    <a:gd name="connsiteX2" fmla="*/ 1130300 w 4178300"/>
                    <a:gd name="connsiteY2" fmla="*/ 2463800 h 2463800"/>
                    <a:gd name="connsiteX3" fmla="*/ 0 w 4178300"/>
                    <a:gd name="connsiteY3" fmla="*/ 2159000 h 2463800"/>
                    <a:gd name="connsiteX4" fmla="*/ 0 w 4178300"/>
                    <a:gd name="connsiteY4" fmla="*/ 0 h 24638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0 w 6248400"/>
                    <a:gd name="connsiteY3" fmla="*/ 22098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3175 w 6251575"/>
                    <a:gd name="connsiteY0" fmla="*/ 50800 h 2514600"/>
                    <a:gd name="connsiteX1" fmla="*/ 6251575 w 6251575"/>
                    <a:gd name="connsiteY1" fmla="*/ 0 h 2514600"/>
                    <a:gd name="connsiteX2" fmla="*/ 1133475 w 6251575"/>
                    <a:gd name="connsiteY2" fmla="*/ 2514600 h 2514600"/>
                    <a:gd name="connsiteX3" fmla="*/ 0 w 6251575"/>
                    <a:gd name="connsiteY3" fmla="*/ 1308100 h 2514600"/>
                    <a:gd name="connsiteX4" fmla="*/ 3175 w 6251575"/>
                    <a:gd name="connsiteY4" fmla="*/ 50800 h 251460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423025"/>
                    <a:gd name="connsiteY0" fmla="*/ 3175 h 1838325"/>
                    <a:gd name="connsiteX1" fmla="*/ 6423025 w 6423025"/>
                    <a:gd name="connsiteY1" fmla="*/ 0 h 1838325"/>
                    <a:gd name="connsiteX2" fmla="*/ 1247775 w 6423025"/>
                    <a:gd name="connsiteY2" fmla="*/ 1838325 h 1838325"/>
                    <a:gd name="connsiteX3" fmla="*/ 0 w 6423025"/>
                    <a:gd name="connsiteY3" fmla="*/ 1260475 h 1838325"/>
                    <a:gd name="connsiteX4" fmla="*/ 3175 w 6423025"/>
                    <a:gd name="connsiteY4" fmla="*/ 3175 h 18383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0 w 12047640"/>
                    <a:gd name="connsiteY0" fmla="*/ 0 h 2180589"/>
                    <a:gd name="connsiteX1" fmla="*/ 12047640 w 12047640"/>
                    <a:gd name="connsiteY1" fmla="*/ 12064 h 2180589"/>
                    <a:gd name="connsiteX2" fmla="*/ 6311155 w 12047640"/>
                    <a:gd name="connsiteY2" fmla="*/ 2180589 h 2180589"/>
                    <a:gd name="connsiteX3" fmla="*/ 5624615 w 12047640"/>
                    <a:gd name="connsiteY3" fmla="*/ 1272539 h 2180589"/>
                    <a:gd name="connsiteX4" fmla="*/ 0 w 12047640"/>
                    <a:gd name="connsiteY4" fmla="*/ 0 h 2180589"/>
                    <a:gd name="connsiteX0" fmla="*/ 23567 w 12071207"/>
                    <a:gd name="connsiteY0" fmla="*/ 0 h 2180589"/>
                    <a:gd name="connsiteX1" fmla="*/ 12071207 w 12071207"/>
                    <a:gd name="connsiteY1" fmla="*/ 12064 h 2180589"/>
                    <a:gd name="connsiteX2" fmla="*/ 6334722 w 12071207"/>
                    <a:gd name="connsiteY2" fmla="*/ 2180589 h 2180589"/>
                    <a:gd name="connsiteX3" fmla="*/ 0 w 12071207"/>
                    <a:gd name="connsiteY3" fmla="*/ 1272539 h 2180589"/>
                    <a:gd name="connsiteX4" fmla="*/ 23567 w 12071207"/>
                    <a:gd name="connsiteY4" fmla="*/ 0 h 2180589"/>
                    <a:gd name="connsiteX0" fmla="*/ 23567 w 12071207"/>
                    <a:gd name="connsiteY0" fmla="*/ 0 h 2180589"/>
                    <a:gd name="connsiteX1" fmla="*/ 12071207 w 12071207"/>
                    <a:gd name="connsiteY1" fmla="*/ 12064 h 2180589"/>
                    <a:gd name="connsiteX2" fmla="*/ 6334722 w 12071207"/>
                    <a:gd name="connsiteY2" fmla="*/ 2180589 h 2180589"/>
                    <a:gd name="connsiteX3" fmla="*/ 0 w 12071207"/>
                    <a:gd name="connsiteY3" fmla="*/ 1272539 h 2180589"/>
                    <a:gd name="connsiteX4" fmla="*/ 23567 w 12071207"/>
                    <a:gd name="connsiteY4" fmla="*/ 0 h 2180589"/>
                    <a:gd name="connsiteX0" fmla="*/ 11 w 12129213"/>
                    <a:gd name="connsiteY0" fmla="*/ 0 h 2211069"/>
                    <a:gd name="connsiteX1" fmla="*/ 12129213 w 12129213"/>
                    <a:gd name="connsiteY1" fmla="*/ 42544 h 2211069"/>
                    <a:gd name="connsiteX2" fmla="*/ 6392728 w 12129213"/>
                    <a:gd name="connsiteY2" fmla="*/ 2211069 h 2211069"/>
                    <a:gd name="connsiteX3" fmla="*/ 58006 w 12129213"/>
                    <a:gd name="connsiteY3" fmla="*/ 1303019 h 2211069"/>
                    <a:gd name="connsiteX4" fmla="*/ 11 w 12129213"/>
                    <a:gd name="connsiteY4" fmla="*/ 0 h 2211069"/>
                    <a:gd name="connsiteX0" fmla="*/ 0 w 12129202"/>
                    <a:gd name="connsiteY0" fmla="*/ 0 h 2211069"/>
                    <a:gd name="connsiteX1" fmla="*/ 12129202 w 12129202"/>
                    <a:gd name="connsiteY1" fmla="*/ 42544 h 2211069"/>
                    <a:gd name="connsiteX2" fmla="*/ 6392717 w 12129202"/>
                    <a:gd name="connsiteY2" fmla="*/ 2211069 h 2211069"/>
                    <a:gd name="connsiteX3" fmla="*/ 57995 w 12129202"/>
                    <a:gd name="connsiteY3" fmla="*/ 1303019 h 2211069"/>
                    <a:gd name="connsiteX4" fmla="*/ 0 w 12129202"/>
                    <a:gd name="connsiteY4" fmla="*/ 0 h 2211069"/>
                    <a:gd name="connsiteX0" fmla="*/ 0 w 12108811"/>
                    <a:gd name="connsiteY0" fmla="*/ 0 h 2241549"/>
                    <a:gd name="connsiteX1" fmla="*/ 12108811 w 12108811"/>
                    <a:gd name="connsiteY1" fmla="*/ 73024 h 2241549"/>
                    <a:gd name="connsiteX2" fmla="*/ 6372326 w 12108811"/>
                    <a:gd name="connsiteY2" fmla="*/ 2241549 h 2241549"/>
                    <a:gd name="connsiteX3" fmla="*/ 37604 w 12108811"/>
                    <a:gd name="connsiteY3" fmla="*/ 1333499 h 2241549"/>
                    <a:gd name="connsiteX4" fmla="*/ 0 w 12108811"/>
                    <a:gd name="connsiteY4" fmla="*/ 0 h 2241549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08811" h="2511055">
                      <a:moveTo>
                        <a:pt x="0" y="0"/>
                      </a:moveTo>
                      <a:lnTo>
                        <a:pt x="12108811" y="73024"/>
                      </a:lnTo>
                      <a:lnTo>
                        <a:pt x="3255792" y="2511055"/>
                      </a:lnTo>
                      <a:lnTo>
                        <a:pt x="37604" y="1333499"/>
                      </a:lnTo>
                      <a:cubicBezTo>
                        <a:pt x="49387" y="697229"/>
                        <a:pt x="28997" y="651509"/>
                        <a:pt x="0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>
                        <a:lumMod val="20000"/>
                        <a:lumOff val="80000"/>
                      </a:schemeClr>
                    </a:gs>
                    <a:gs pos="63000">
                      <a:schemeClr val="bg1">
                        <a:alpha val="62000"/>
                      </a:schemeClr>
                    </a:gs>
                    <a:gs pos="100000">
                      <a:schemeClr val="bg1">
                        <a:alpha val="46000"/>
                      </a:schemeClr>
                    </a:gs>
                  </a:gsLst>
                  <a:path path="circle">
                    <a:fillToRect l="100000" t="100000"/>
                  </a:path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1" name="Равнобедренный треугольник 40"/>
                <p:cNvSpPr/>
                <p:nvPr/>
              </p:nvSpPr>
              <p:spPr>
                <a:xfrm rot="5400000">
                  <a:off x="54538" y="1288998"/>
                  <a:ext cx="563453" cy="678884"/>
                </a:xfrm>
                <a:prstGeom prst="triangle">
                  <a:avLst/>
                </a:prstGeom>
                <a:solidFill>
                  <a:srgbClr val="7ED6E6">
                    <a:alpha val="52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2" name="Полилиния 41"/>
                <p:cNvSpPr/>
                <p:nvPr/>
              </p:nvSpPr>
              <p:spPr>
                <a:xfrm rot="5400000" flipV="1">
                  <a:off x="8292087" y="368027"/>
                  <a:ext cx="587023" cy="1116803"/>
                </a:xfrm>
                <a:custGeom>
                  <a:avLst/>
                  <a:gdLst>
                    <a:gd name="connsiteX0" fmla="*/ 0 w 587023"/>
                    <a:gd name="connsiteY0" fmla="*/ 1116803 h 1116803"/>
                    <a:gd name="connsiteX1" fmla="*/ 587023 w 587023"/>
                    <a:gd name="connsiteY1" fmla="*/ 0 h 1116803"/>
                    <a:gd name="connsiteX2" fmla="*/ 587023 w 587023"/>
                    <a:gd name="connsiteY2" fmla="*/ 1116803 h 1116803"/>
                    <a:gd name="connsiteX3" fmla="*/ 0 w 587023"/>
                    <a:gd name="connsiteY3" fmla="*/ 1116803 h 1116803"/>
                    <a:gd name="connsiteX0" fmla="*/ 0 w 587023"/>
                    <a:gd name="connsiteY0" fmla="*/ 1116803 h 1116803"/>
                    <a:gd name="connsiteX1" fmla="*/ 587023 w 587023"/>
                    <a:gd name="connsiteY1" fmla="*/ 0 h 1116803"/>
                    <a:gd name="connsiteX2" fmla="*/ 314796 w 587023"/>
                    <a:gd name="connsiteY2" fmla="*/ 1116803 h 1116803"/>
                    <a:gd name="connsiteX3" fmla="*/ 0 w 587023"/>
                    <a:gd name="connsiteY3" fmla="*/ 1116803 h 11168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87023" h="1116803">
                      <a:moveTo>
                        <a:pt x="0" y="1116803"/>
                      </a:moveTo>
                      <a:lnTo>
                        <a:pt x="587023" y="0"/>
                      </a:lnTo>
                      <a:lnTo>
                        <a:pt x="314796" y="1116803"/>
                      </a:lnTo>
                      <a:lnTo>
                        <a:pt x="0" y="1116803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  <a:alpha val="52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36" name="Прямоугольник 3"/>
              <p:cNvSpPr/>
              <p:nvPr/>
            </p:nvSpPr>
            <p:spPr>
              <a:xfrm>
                <a:off x="-265284" y="0"/>
                <a:ext cx="4052280" cy="1122450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  <a:gd name="connsiteX0" fmla="*/ 3175 w 1247775"/>
                  <a:gd name="connsiteY0" fmla="*/ 0 h 1835150"/>
                  <a:gd name="connsiteX1" fmla="*/ 1247775 w 1247775"/>
                  <a:gd name="connsiteY1" fmla="*/ 1835150 h 1835150"/>
                  <a:gd name="connsiteX2" fmla="*/ 0 w 1247775"/>
                  <a:gd name="connsiteY2" fmla="*/ 1257300 h 1835150"/>
                  <a:gd name="connsiteX3" fmla="*/ 3175 w 1247775"/>
                  <a:gd name="connsiteY3" fmla="*/ 0 h 1835150"/>
                  <a:gd name="connsiteX0" fmla="*/ 3175 w 1687049"/>
                  <a:gd name="connsiteY0" fmla="*/ 3176 h 1260476"/>
                  <a:gd name="connsiteX1" fmla="*/ 1687049 w 1687049"/>
                  <a:gd name="connsiteY1" fmla="*/ 0 h 1260476"/>
                  <a:gd name="connsiteX2" fmla="*/ 0 w 1687049"/>
                  <a:gd name="connsiteY2" fmla="*/ 1260476 h 1260476"/>
                  <a:gd name="connsiteX3" fmla="*/ 3175 w 1687049"/>
                  <a:gd name="connsiteY3" fmla="*/ 3176 h 1260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87049" h="1260476">
                    <a:moveTo>
                      <a:pt x="3175" y="3176"/>
                    </a:moveTo>
                    <a:lnTo>
                      <a:pt x="1687049" y="0"/>
                    </a:lnTo>
                    <a:lnTo>
                      <a:pt x="0" y="1260476"/>
                    </a:lnTo>
                    <a:cubicBezTo>
                      <a:pt x="1058" y="841376"/>
                      <a:pt x="2117" y="422276"/>
                      <a:pt x="3175" y="3176"/>
                    </a:cubicBezTo>
                    <a:close/>
                  </a:path>
                </a:pathLst>
              </a:custGeom>
              <a:gradFill>
                <a:gsLst>
                  <a:gs pos="73000">
                    <a:srgbClr val="00B0F0"/>
                  </a:gs>
                  <a:gs pos="49000">
                    <a:schemeClr val="bg1">
                      <a:alpha val="13000"/>
                    </a:schemeClr>
                  </a:gs>
                </a:gsLst>
                <a:lin ang="8400000" scaled="0"/>
              </a:gradFill>
              <a:ln>
                <a:noFill/>
              </a:ln>
              <a:effectLst>
                <a:outerShdw blurRad="228600" dist="38100" dir="2700000" sx="108000" sy="108000" algn="tl" rotWithShape="0">
                  <a:srgbClr val="0070C0">
                    <a:alpha val="18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129913" y="199457"/>
              <a:ext cx="3927398" cy="535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ЭЛЕКТРОННЫЕ БЛОКИ СОВМЕСТНОЙ ЗАЩИТЫ</a:t>
              </a:r>
              <a:endParaRPr lang="ru-RU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  <p:pic>
          <p:nvPicPr>
            <p:cNvPr id="34" name="Picture 3" descr="C:\Users\stalipova\Desktop\ПРЕЗЕНТАЦИЯ_2013\Годовой отчет\Лого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428394" y="104770"/>
              <a:ext cx="954710" cy="517034"/>
            </a:xfrm>
            <a:prstGeom prst="rect">
              <a:avLst/>
            </a:prstGeom>
            <a:noFill/>
          </p:spPr>
        </p:pic>
      </p:grpSp>
      <p:grpSp>
        <p:nvGrpSpPr>
          <p:cNvPr id="23" name="Группа 22"/>
          <p:cNvGrpSpPr/>
          <p:nvPr/>
        </p:nvGrpSpPr>
        <p:grpSpPr>
          <a:xfrm>
            <a:off x="-114977" y="6066971"/>
            <a:ext cx="9273028" cy="861424"/>
            <a:chOff x="-114977" y="6066971"/>
            <a:chExt cx="9273028" cy="861424"/>
          </a:xfrm>
        </p:grpSpPr>
        <p:grpSp>
          <p:nvGrpSpPr>
            <p:cNvPr id="24" name="Группа 23"/>
            <p:cNvGrpSpPr/>
            <p:nvPr/>
          </p:nvGrpSpPr>
          <p:grpSpPr>
            <a:xfrm>
              <a:off x="-114977" y="6066971"/>
              <a:ext cx="9273028" cy="820897"/>
              <a:chOff x="-114977" y="6057899"/>
              <a:chExt cx="9273028" cy="829969"/>
            </a:xfrm>
          </p:grpSpPr>
          <p:sp>
            <p:nvSpPr>
              <p:cNvPr id="27" name="Прямоугольник 3"/>
              <p:cNvSpPr/>
              <p:nvPr/>
            </p:nvSpPr>
            <p:spPr>
              <a:xfrm flipH="1" flipV="1">
                <a:off x="-2" y="6057899"/>
                <a:ext cx="9158053" cy="800097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23025" h="1838325">
                    <a:moveTo>
                      <a:pt x="3175" y="3175"/>
                    </a:moveTo>
                    <a:lnTo>
                      <a:pt x="6423025" y="0"/>
                    </a:lnTo>
                    <a:lnTo>
                      <a:pt x="1247775" y="1838325"/>
                    </a:lnTo>
                    <a:lnTo>
                      <a:pt x="0" y="1260475"/>
                    </a:lnTo>
                    <a:cubicBezTo>
                      <a:pt x="1058" y="841375"/>
                      <a:pt x="2117" y="422275"/>
                      <a:pt x="3175" y="3175"/>
                    </a:cubicBezTo>
                    <a:close/>
                  </a:path>
                </a:pathLst>
              </a:custGeom>
              <a:solidFill>
                <a:srgbClr val="E8EBE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  <p:sp>
            <p:nvSpPr>
              <p:cNvPr id="28" name="Прямоугольник 3"/>
              <p:cNvSpPr/>
              <p:nvPr/>
            </p:nvSpPr>
            <p:spPr>
              <a:xfrm flipV="1">
                <a:off x="-114977" y="6290296"/>
                <a:ext cx="8344577" cy="597572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23025" h="1838325">
                    <a:moveTo>
                      <a:pt x="3175" y="3175"/>
                    </a:moveTo>
                    <a:lnTo>
                      <a:pt x="6423025" y="0"/>
                    </a:lnTo>
                    <a:lnTo>
                      <a:pt x="1247775" y="1838325"/>
                    </a:lnTo>
                    <a:lnTo>
                      <a:pt x="0" y="1260475"/>
                    </a:lnTo>
                    <a:cubicBezTo>
                      <a:pt x="1058" y="841375"/>
                      <a:pt x="2117" y="422275"/>
                      <a:pt x="3175" y="3175"/>
                    </a:cubicBezTo>
                    <a:close/>
                  </a:path>
                </a:pathLst>
              </a:custGeom>
              <a:solidFill>
                <a:schemeClr val="bg1">
                  <a:alpha val="6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5" name="TextBox 24"/>
            <p:cNvSpPr txBox="1"/>
            <p:nvPr/>
          </p:nvSpPr>
          <p:spPr>
            <a:xfrm>
              <a:off x="368300" y="6487821"/>
              <a:ext cx="8151317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sz="1600" dirty="0">
                  <a:solidFill>
                    <a:prstClr val="white">
                      <a:lumMod val="65000"/>
                    </a:prstClr>
                  </a:solidFill>
                  <a:latin typeface="Impact" panose="020B0806030902050204" pitchFamily="34" charset="0"/>
                </a:rPr>
                <a:t>БСЗ.РСЗ в блок-боксе УКЗ КС-04 Полянского ЛПУМГ </a:t>
              </a:r>
            </a:p>
          </p:txBody>
        </p:sp>
        <p:sp>
          <p:nvSpPr>
            <p:cNvPr id="26" name="Равнобедренный треугольник 25"/>
            <p:cNvSpPr/>
            <p:nvPr/>
          </p:nvSpPr>
          <p:spPr>
            <a:xfrm rot="16200000" flipH="1">
              <a:off x="8416136" y="6194004"/>
              <a:ext cx="714060" cy="754721"/>
            </a:xfrm>
            <a:prstGeom prst="triangle">
              <a:avLst>
                <a:gd name="adj" fmla="val 9293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</p:grpSp>
      <p:sp>
        <p:nvSpPr>
          <p:cNvPr id="43" name="Номер слайда 122"/>
          <p:cNvSpPr>
            <a:spLocks noGrp="1"/>
          </p:cNvSpPr>
          <p:nvPr>
            <p:ph type="sldNum" sz="quarter" idx="12"/>
          </p:nvPr>
        </p:nvSpPr>
        <p:spPr>
          <a:xfrm>
            <a:off x="8799970" y="6520649"/>
            <a:ext cx="263213" cy="276999"/>
          </a:xfrm>
        </p:spPr>
        <p:txBody>
          <a:bodyPr wrap="none">
            <a:spAutoFit/>
          </a:bodyPr>
          <a:lstStyle/>
          <a:p>
            <a:fld id="{B3E4D1D7-5387-41EC-AB42-94D89CA11668}" type="slidenum">
              <a:rPr lang="ru-RU" b="1" smtClean="0">
                <a:solidFill>
                  <a:srgbClr val="007AC3"/>
                </a:solidFill>
              </a:rPr>
              <a:pPr/>
              <a:t>14</a:t>
            </a:fld>
            <a:endParaRPr lang="ru-RU" b="1" dirty="0">
              <a:solidFill>
                <a:srgbClr val="007AC3"/>
              </a:solidFill>
            </a:endParaRPr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549" y="2939599"/>
            <a:ext cx="3284857" cy="2463642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883" y="1815141"/>
            <a:ext cx="5248289" cy="393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701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63000">
              <a:srgbClr val="F4F5F7"/>
            </a:gs>
            <a:gs pos="83000">
              <a:srgbClr val="D6DDE3"/>
            </a:gs>
            <a:gs pos="100000">
              <a:srgbClr val="B2BBC0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/>
          <p:nvPr/>
        </p:nvGrpSpPr>
        <p:grpSpPr>
          <a:xfrm>
            <a:off x="-265284" y="-39687"/>
            <a:ext cx="9423339" cy="1983876"/>
            <a:chOff x="-265284" y="-39687"/>
            <a:chExt cx="9423339" cy="1983876"/>
          </a:xfrm>
        </p:grpSpPr>
        <p:grpSp>
          <p:nvGrpSpPr>
            <p:cNvPr id="30" name="Группа 57"/>
            <p:cNvGrpSpPr/>
            <p:nvPr/>
          </p:nvGrpSpPr>
          <p:grpSpPr>
            <a:xfrm>
              <a:off x="-265284" y="-39687"/>
              <a:ext cx="9423339" cy="1983876"/>
              <a:chOff x="-265284" y="-39687"/>
              <a:chExt cx="9423339" cy="1983876"/>
            </a:xfrm>
          </p:grpSpPr>
          <p:grpSp>
            <p:nvGrpSpPr>
              <p:cNvPr id="35" name="Группа 113"/>
              <p:cNvGrpSpPr/>
              <p:nvPr/>
            </p:nvGrpSpPr>
            <p:grpSpPr>
              <a:xfrm>
                <a:off x="-265284" y="-39687"/>
                <a:ext cx="9423339" cy="1983876"/>
                <a:chOff x="-265284" y="-39687"/>
                <a:chExt cx="9423339" cy="2318742"/>
              </a:xfrm>
            </p:grpSpPr>
            <p:sp>
              <p:nvSpPr>
                <p:cNvPr id="37" name="Равнобедренный треугольник 5"/>
                <p:cNvSpPr/>
                <p:nvPr/>
              </p:nvSpPr>
              <p:spPr>
                <a:xfrm rot="5400000">
                  <a:off x="90487" y="1173729"/>
                  <a:ext cx="914400" cy="1101726"/>
                </a:xfrm>
                <a:prstGeom prst="triangle">
                  <a:avLst>
                    <a:gd name="adj" fmla="val 5625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8" name="Равнобедренный треугольник 37"/>
                <p:cNvSpPr/>
                <p:nvPr/>
              </p:nvSpPr>
              <p:spPr>
                <a:xfrm rot="5400000">
                  <a:off x="273690" y="1534920"/>
                  <a:ext cx="674994" cy="813275"/>
                </a:xfrm>
                <a:prstGeom prst="triangle">
                  <a:avLst>
                    <a:gd name="adj" fmla="val 56250"/>
                  </a:avLst>
                </a:prstGeom>
                <a:solidFill>
                  <a:schemeClr val="bg1">
                    <a:alpha val="52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9" name="Прямоугольник 3"/>
                <p:cNvSpPr/>
                <p:nvPr/>
              </p:nvSpPr>
              <p:spPr>
                <a:xfrm>
                  <a:off x="-265284" y="-3175"/>
                  <a:ext cx="6685134" cy="1913342"/>
                </a:xfrm>
                <a:custGeom>
                  <a:avLst/>
                  <a:gdLst>
                    <a:gd name="connsiteX0" fmla="*/ 0 w 4178300"/>
                    <a:gd name="connsiteY0" fmla="*/ 0 h 2159000"/>
                    <a:gd name="connsiteX1" fmla="*/ 4178300 w 4178300"/>
                    <a:gd name="connsiteY1" fmla="*/ 0 h 2159000"/>
                    <a:gd name="connsiteX2" fmla="*/ 4178300 w 4178300"/>
                    <a:gd name="connsiteY2" fmla="*/ 2159000 h 2159000"/>
                    <a:gd name="connsiteX3" fmla="*/ 0 w 4178300"/>
                    <a:gd name="connsiteY3" fmla="*/ 2159000 h 2159000"/>
                    <a:gd name="connsiteX4" fmla="*/ 0 w 4178300"/>
                    <a:gd name="connsiteY4" fmla="*/ 0 h 2159000"/>
                    <a:gd name="connsiteX0" fmla="*/ 0 w 4178300"/>
                    <a:gd name="connsiteY0" fmla="*/ 0 h 2463800"/>
                    <a:gd name="connsiteX1" fmla="*/ 4178300 w 4178300"/>
                    <a:gd name="connsiteY1" fmla="*/ 0 h 2463800"/>
                    <a:gd name="connsiteX2" fmla="*/ 1130300 w 4178300"/>
                    <a:gd name="connsiteY2" fmla="*/ 2463800 h 2463800"/>
                    <a:gd name="connsiteX3" fmla="*/ 0 w 4178300"/>
                    <a:gd name="connsiteY3" fmla="*/ 2159000 h 2463800"/>
                    <a:gd name="connsiteX4" fmla="*/ 0 w 4178300"/>
                    <a:gd name="connsiteY4" fmla="*/ 0 h 24638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0 w 6248400"/>
                    <a:gd name="connsiteY3" fmla="*/ 22098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3175 w 6251575"/>
                    <a:gd name="connsiteY0" fmla="*/ 50800 h 2514600"/>
                    <a:gd name="connsiteX1" fmla="*/ 6251575 w 6251575"/>
                    <a:gd name="connsiteY1" fmla="*/ 0 h 2514600"/>
                    <a:gd name="connsiteX2" fmla="*/ 1133475 w 6251575"/>
                    <a:gd name="connsiteY2" fmla="*/ 2514600 h 2514600"/>
                    <a:gd name="connsiteX3" fmla="*/ 0 w 6251575"/>
                    <a:gd name="connsiteY3" fmla="*/ 1308100 h 2514600"/>
                    <a:gd name="connsiteX4" fmla="*/ 3175 w 6251575"/>
                    <a:gd name="connsiteY4" fmla="*/ 50800 h 251460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423025"/>
                    <a:gd name="connsiteY0" fmla="*/ 3175 h 1838325"/>
                    <a:gd name="connsiteX1" fmla="*/ 6423025 w 6423025"/>
                    <a:gd name="connsiteY1" fmla="*/ 0 h 1838325"/>
                    <a:gd name="connsiteX2" fmla="*/ 1247775 w 6423025"/>
                    <a:gd name="connsiteY2" fmla="*/ 1838325 h 1838325"/>
                    <a:gd name="connsiteX3" fmla="*/ 0 w 6423025"/>
                    <a:gd name="connsiteY3" fmla="*/ 1260475 h 1838325"/>
                    <a:gd name="connsiteX4" fmla="*/ 3175 w 6423025"/>
                    <a:gd name="connsiteY4" fmla="*/ 3175 h 1838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423025" h="1838325">
                      <a:moveTo>
                        <a:pt x="3175" y="3175"/>
                      </a:moveTo>
                      <a:lnTo>
                        <a:pt x="6423025" y="0"/>
                      </a:lnTo>
                      <a:lnTo>
                        <a:pt x="1247775" y="1838325"/>
                      </a:lnTo>
                      <a:lnTo>
                        <a:pt x="0" y="1260475"/>
                      </a:lnTo>
                      <a:cubicBezTo>
                        <a:pt x="1058" y="841375"/>
                        <a:pt x="2117" y="422275"/>
                        <a:pt x="3175" y="3175"/>
                      </a:cubicBezTo>
                      <a:close/>
                    </a:path>
                  </a:pathLst>
                </a:custGeom>
                <a:gradFill>
                  <a:gsLst>
                    <a:gs pos="73000">
                      <a:srgbClr val="00B0F0"/>
                    </a:gs>
                    <a:gs pos="49000">
                      <a:srgbClr val="007AC3"/>
                    </a:gs>
                  </a:gsLst>
                  <a:lin ang="8400000" scaled="0"/>
                </a:gradFill>
                <a:ln>
                  <a:noFill/>
                </a:ln>
                <a:effectLst>
                  <a:outerShdw blurRad="228600" dist="38100" dir="2700000" sx="108000" sy="108000" algn="tl" rotWithShape="0">
                    <a:srgbClr val="0070C0">
                      <a:alpha val="18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0" name="Прямоугольник 3"/>
                <p:cNvSpPr/>
                <p:nvPr/>
              </p:nvSpPr>
              <p:spPr>
                <a:xfrm flipH="1">
                  <a:off x="4976813" y="-39687"/>
                  <a:ext cx="4181242" cy="1255528"/>
                </a:xfrm>
                <a:custGeom>
                  <a:avLst/>
                  <a:gdLst>
                    <a:gd name="connsiteX0" fmla="*/ 0 w 4178300"/>
                    <a:gd name="connsiteY0" fmla="*/ 0 h 2159000"/>
                    <a:gd name="connsiteX1" fmla="*/ 4178300 w 4178300"/>
                    <a:gd name="connsiteY1" fmla="*/ 0 h 2159000"/>
                    <a:gd name="connsiteX2" fmla="*/ 4178300 w 4178300"/>
                    <a:gd name="connsiteY2" fmla="*/ 2159000 h 2159000"/>
                    <a:gd name="connsiteX3" fmla="*/ 0 w 4178300"/>
                    <a:gd name="connsiteY3" fmla="*/ 2159000 h 2159000"/>
                    <a:gd name="connsiteX4" fmla="*/ 0 w 4178300"/>
                    <a:gd name="connsiteY4" fmla="*/ 0 h 2159000"/>
                    <a:gd name="connsiteX0" fmla="*/ 0 w 4178300"/>
                    <a:gd name="connsiteY0" fmla="*/ 0 h 2463800"/>
                    <a:gd name="connsiteX1" fmla="*/ 4178300 w 4178300"/>
                    <a:gd name="connsiteY1" fmla="*/ 0 h 2463800"/>
                    <a:gd name="connsiteX2" fmla="*/ 1130300 w 4178300"/>
                    <a:gd name="connsiteY2" fmla="*/ 2463800 h 2463800"/>
                    <a:gd name="connsiteX3" fmla="*/ 0 w 4178300"/>
                    <a:gd name="connsiteY3" fmla="*/ 2159000 h 2463800"/>
                    <a:gd name="connsiteX4" fmla="*/ 0 w 4178300"/>
                    <a:gd name="connsiteY4" fmla="*/ 0 h 24638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0 w 6248400"/>
                    <a:gd name="connsiteY3" fmla="*/ 22098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3175 w 6251575"/>
                    <a:gd name="connsiteY0" fmla="*/ 50800 h 2514600"/>
                    <a:gd name="connsiteX1" fmla="*/ 6251575 w 6251575"/>
                    <a:gd name="connsiteY1" fmla="*/ 0 h 2514600"/>
                    <a:gd name="connsiteX2" fmla="*/ 1133475 w 6251575"/>
                    <a:gd name="connsiteY2" fmla="*/ 2514600 h 2514600"/>
                    <a:gd name="connsiteX3" fmla="*/ 0 w 6251575"/>
                    <a:gd name="connsiteY3" fmla="*/ 1308100 h 2514600"/>
                    <a:gd name="connsiteX4" fmla="*/ 3175 w 6251575"/>
                    <a:gd name="connsiteY4" fmla="*/ 50800 h 251460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423025"/>
                    <a:gd name="connsiteY0" fmla="*/ 3175 h 1838325"/>
                    <a:gd name="connsiteX1" fmla="*/ 6423025 w 6423025"/>
                    <a:gd name="connsiteY1" fmla="*/ 0 h 1838325"/>
                    <a:gd name="connsiteX2" fmla="*/ 1247775 w 6423025"/>
                    <a:gd name="connsiteY2" fmla="*/ 1838325 h 1838325"/>
                    <a:gd name="connsiteX3" fmla="*/ 0 w 6423025"/>
                    <a:gd name="connsiteY3" fmla="*/ 1260475 h 1838325"/>
                    <a:gd name="connsiteX4" fmla="*/ 3175 w 6423025"/>
                    <a:gd name="connsiteY4" fmla="*/ 3175 h 18383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0 w 12047640"/>
                    <a:gd name="connsiteY0" fmla="*/ 0 h 2180589"/>
                    <a:gd name="connsiteX1" fmla="*/ 12047640 w 12047640"/>
                    <a:gd name="connsiteY1" fmla="*/ 12064 h 2180589"/>
                    <a:gd name="connsiteX2" fmla="*/ 6311155 w 12047640"/>
                    <a:gd name="connsiteY2" fmla="*/ 2180589 h 2180589"/>
                    <a:gd name="connsiteX3" fmla="*/ 5624615 w 12047640"/>
                    <a:gd name="connsiteY3" fmla="*/ 1272539 h 2180589"/>
                    <a:gd name="connsiteX4" fmla="*/ 0 w 12047640"/>
                    <a:gd name="connsiteY4" fmla="*/ 0 h 2180589"/>
                    <a:gd name="connsiteX0" fmla="*/ 23567 w 12071207"/>
                    <a:gd name="connsiteY0" fmla="*/ 0 h 2180589"/>
                    <a:gd name="connsiteX1" fmla="*/ 12071207 w 12071207"/>
                    <a:gd name="connsiteY1" fmla="*/ 12064 h 2180589"/>
                    <a:gd name="connsiteX2" fmla="*/ 6334722 w 12071207"/>
                    <a:gd name="connsiteY2" fmla="*/ 2180589 h 2180589"/>
                    <a:gd name="connsiteX3" fmla="*/ 0 w 12071207"/>
                    <a:gd name="connsiteY3" fmla="*/ 1272539 h 2180589"/>
                    <a:gd name="connsiteX4" fmla="*/ 23567 w 12071207"/>
                    <a:gd name="connsiteY4" fmla="*/ 0 h 2180589"/>
                    <a:gd name="connsiteX0" fmla="*/ 23567 w 12071207"/>
                    <a:gd name="connsiteY0" fmla="*/ 0 h 2180589"/>
                    <a:gd name="connsiteX1" fmla="*/ 12071207 w 12071207"/>
                    <a:gd name="connsiteY1" fmla="*/ 12064 h 2180589"/>
                    <a:gd name="connsiteX2" fmla="*/ 6334722 w 12071207"/>
                    <a:gd name="connsiteY2" fmla="*/ 2180589 h 2180589"/>
                    <a:gd name="connsiteX3" fmla="*/ 0 w 12071207"/>
                    <a:gd name="connsiteY3" fmla="*/ 1272539 h 2180589"/>
                    <a:gd name="connsiteX4" fmla="*/ 23567 w 12071207"/>
                    <a:gd name="connsiteY4" fmla="*/ 0 h 2180589"/>
                    <a:gd name="connsiteX0" fmla="*/ 11 w 12129213"/>
                    <a:gd name="connsiteY0" fmla="*/ 0 h 2211069"/>
                    <a:gd name="connsiteX1" fmla="*/ 12129213 w 12129213"/>
                    <a:gd name="connsiteY1" fmla="*/ 42544 h 2211069"/>
                    <a:gd name="connsiteX2" fmla="*/ 6392728 w 12129213"/>
                    <a:gd name="connsiteY2" fmla="*/ 2211069 h 2211069"/>
                    <a:gd name="connsiteX3" fmla="*/ 58006 w 12129213"/>
                    <a:gd name="connsiteY3" fmla="*/ 1303019 h 2211069"/>
                    <a:gd name="connsiteX4" fmla="*/ 11 w 12129213"/>
                    <a:gd name="connsiteY4" fmla="*/ 0 h 2211069"/>
                    <a:gd name="connsiteX0" fmla="*/ 0 w 12129202"/>
                    <a:gd name="connsiteY0" fmla="*/ 0 h 2211069"/>
                    <a:gd name="connsiteX1" fmla="*/ 12129202 w 12129202"/>
                    <a:gd name="connsiteY1" fmla="*/ 42544 h 2211069"/>
                    <a:gd name="connsiteX2" fmla="*/ 6392717 w 12129202"/>
                    <a:gd name="connsiteY2" fmla="*/ 2211069 h 2211069"/>
                    <a:gd name="connsiteX3" fmla="*/ 57995 w 12129202"/>
                    <a:gd name="connsiteY3" fmla="*/ 1303019 h 2211069"/>
                    <a:gd name="connsiteX4" fmla="*/ 0 w 12129202"/>
                    <a:gd name="connsiteY4" fmla="*/ 0 h 2211069"/>
                    <a:gd name="connsiteX0" fmla="*/ 0 w 12108811"/>
                    <a:gd name="connsiteY0" fmla="*/ 0 h 2241549"/>
                    <a:gd name="connsiteX1" fmla="*/ 12108811 w 12108811"/>
                    <a:gd name="connsiteY1" fmla="*/ 73024 h 2241549"/>
                    <a:gd name="connsiteX2" fmla="*/ 6372326 w 12108811"/>
                    <a:gd name="connsiteY2" fmla="*/ 2241549 h 2241549"/>
                    <a:gd name="connsiteX3" fmla="*/ 37604 w 12108811"/>
                    <a:gd name="connsiteY3" fmla="*/ 1333499 h 2241549"/>
                    <a:gd name="connsiteX4" fmla="*/ 0 w 12108811"/>
                    <a:gd name="connsiteY4" fmla="*/ 0 h 2241549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08811" h="2511055">
                      <a:moveTo>
                        <a:pt x="0" y="0"/>
                      </a:moveTo>
                      <a:lnTo>
                        <a:pt x="12108811" y="73024"/>
                      </a:lnTo>
                      <a:lnTo>
                        <a:pt x="3255792" y="2511055"/>
                      </a:lnTo>
                      <a:lnTo>
                        <a:pt x="37604" y="1333499"/>
                      </a:lnTo>
                      <a:cubicBezTo>
                        <a:pt x="49387" y="697229"/>
                        <a:pt x="28997" y="651509"/>
                        <a:pt x="0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>
                        <a:lumMod val="20000"/>
                        <a:lumOff val="80000"/>
                      </a:schemeClr>
                    </a:gs>
                    <a:gs pos="63000">
                      <a:schemeClr val="bg1">
                        <a:alpha val="62000"/>
                      </a:schemeClr>
                    </a:gs>
                    <a:gs pos="100000">
                      <a:schemeClr val="bg1">
                        <a:alpha val="46000"/>
                      </a:schemeClr>
                    </a:gs>
                  </a:gsLst>
                  <a:path path="circle">
                    <a:fillToRect l="100000" t="100000"/>
                  </a:path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1" name="Равнобедренный треугольник 40"/>
                <p:cNvSpPr/>
                <p:nvPr/>
              </p:nvSpPr>
              <p:spPr>
                <a:xfrm rot="5400000">
                  <a:off x="54538" y="1288998"/>
                  <a:ext cx="563453" cy="678884"/>
                </a:xfrm>
                <a:prstGeom prst="triangle">
                  <a:avLst/>
                </a:prstGeom>
                <a:solidFill>
                  <a:srgbClr val="7ED6E6">
                    <a:alpha val="52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2" name="Полилиния 41"/>
                <p:cNvSpPr/>
                <p:nvPr/>
              </p:nvSpPr>
              <p:spPr>
                <a:xfrm rot="5400000" flipV="1">
                  <a:off x="8292087" y="368027"/>
                  <a:ext cx="587023" cy="1116803"/>
                </a:xfrm>
                <a:custGeom>
                  <a:avLst/>
                  <a:gdLst>
                    <a:gd name="connsiteX0" fmla="*/ 0 w 587023"/>
                    <a:gd name="connsiteY0" fmla="*/ 1116803 h 1116803"/>
                    <a:gd name="connsiteX1" fmla="*/ 587023 w 587023"/>
                    <a:gd name="connsiteY1" fmla="*/ 0 h 1116803"/>
                    <a:gd name="connsiteX2" fmla="*/ 587023 w 587023"/>
                    <a:gd name="connsiteY2" fmla="*/ 1116803 h 1116803"/>
                    <a:gd name="connsiteX3" fmla="*/ 0 w 587023"/>
                    <a:gd name="connsiteY3" fmla="*/ 1116803 h 1116803"/>
                    <a:gd name="connsiteX0" fmla="*/ 0 w 587023"/>
                    <a:gd name="connsiteY0" fmla="*/ 1116803 h 1116803"/>
                    <a:gd name="connsiteX1" fmla="*/ 587023 w 587023"/>
                    <a:gd name="connsiteY1" fmla="*/ 0 h 1116803"/>
                    <a:gd name="connsiteX2" fmla="*/ 314796 w 587023"/>
                    <a:gd name="connsiteY2" fmla="*/ 1116803 h 1116803"/>
                    <a:gd name="connsiteX3" fmla="*/ 0 w 587023"/>
                    <a:gd name="connsiteY3" fmla="*/ 1116803 h 11168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87023" h="1116803">
                      <a:moveTo>
                        <a:pt x="0" y="1116803"/>
                      </a:moveTo>
                      <a:lnTo>
                        <a:pt x="587023" y="0"/>
                      </a:lnTo>
                      <a:lnTo>
                        <a:pt x="314796" y="1116803"/>
                      </a:lnTo>
                      <a:lnTo>
                        <a:pt x="0" y="1116803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  <a:alpha val="52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36" name="Прямоугольник 3"/>
              <p:cNvSpPr/>
              <p:nvPr/>
            </p:nvSpPr>
            <p:spPr>
              <a:xfrm>
                <a:off x="-265284" y="0"/>
                <a:ext cx="4052280" cy="1122450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  <a:gd name="connsiteX0" fmla="*/ 3175 w 1247775"/>
                  <a:gd name="connsiteY0" fmla="*/ 0 h 1835150"/>
                  <a:gd name="connsiteX1" fmla="*/ 1247775 w 1247775"/>
                  <a:gd name="connsiteY1" fmla="*/ 1835150 h 1835150"/>
                  <a:gd name="connsiteX2" fmla="*/ 0 w 1247775"/>
                  <a:gd name="connsiteY2" fmla="*/ 1257300 h 1835150"/>
                  <a:gd name="connsiteX3" fmla="*/ 3175 w 1247775"/>
                  <a:gd name="connsiteY3" fmla="*/ 0 h 1835150"/>
                  <a:gd name="connsiteX0" fmla="*/ 3175 w 1687049"/>
                  <a:gd name="connsiteY0" fmla="*/ 3176 h 1260476"/>
                  <a:gd name="connsiteX1" fmla="*/ 1687049 w 1687049"/>
                  <a:gd name="connsiteY1" fmla="*/ 0 h 1260476"/>
                  <a:gd name="connsiteX2" fmla="*/ 0 w 1687049"/>
                  <a:gd name="connsiteY2" fmla="*/ 1260476 h 1260476"/>
                  <a:gd name="connsiteX3" fmla="*/ 3175 w 1687049"/>
                  <a:gd name="connsiteY3" fmla="*/ 3176 h 1260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87049" h="1260476">
                    <a:moveTo>
                      <a:pt x="3175" y="3176"/>
                    </a:moveTo>
                    <a:lnTo>
                      <a:pt x="1687049" y="0"/>
                    </a:lnTo>
                    <a:lnTo>
                      <a:pt x="0" y="1260476"/>
                    </a:lnTo>
                    <a:cubicBezTo>
                      <a:pt x="1058" y="841376"/>
                      <a:pt x="2117" y="422276"/>
                      <a:pt x="3175" y="3176"/>
                    </a:cubicBezTo>
                    <a:close/>
                  </a:path>
                </a:pathLst>
              </a:custGeom>
              <a:gradFill>
                <a:gsLst>
                  <a:gs pos="73000">
                    <a:srgbClr val="00B0F0"/>
                  </a:gs>
                  <a:gs pos="49000">
                    <a:schemeClr val="bg1">
                      <a:alpha val="13000"/>
                    </a:schemeClr>
                  </a:gs>
                </a:gsLst>
                <a:lin ang="8400000" scaled="0"/>
              </a:gradFill>
              <a:ln>
                <a:noFill/>
              </a:ln>
              <a:effectLst>
                <a:outerShdw blurRad="228600" dist="38100" dir="2700000" sx="108000" sy="108000" algn="tl" rotWithShape="0">
                  <a:srgbClr val="0070C0">
                    <a:alpha val="18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129913" y="199457"/>
              <a:ext cx="3927398" cy="535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ЭЛЕКТРОННЫЕ БЛОКИ СОВМЕСТНОЙ ЗАЩИТЫ</a:t>
              </a:r>
              <a:endParaRPr lang="ru-RU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  <p:pic>
          <p:nvPicPr>
            <p:cNvPr id="34" name="Picture 3" descr="C:\Users\stalipova\Desktop\ПРЕЗЕНТАЦИЯ_2013\Годовой отчет\Лого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428394" y="104770"/>
              <a:ext cx="954710" cy="517034"/>
            </a:xfrm>
            <a:prstGeom prst="rect">
              <a:avLst/>
            </a:prstGeom>
            <a:noFill/>
          </p:spPr>
        </p:pic>
      </p:grpSp>
      <p:grpSp>
        <p:nvGrpSpPr>
          <p:cNvPr id="23" name="Группа 22"/>
          <p:cNvGrpSpPr/>
          <p:nvPr/>
        </p:nvGrpSpPr>
        <p:grpSpPr>
          <a:xfrm>
            <a:off x="-114977" y="6066971"/>
            <a:ext cx="9273028" cy="861424"/>
            <a:chOff x="-114977" y="6066971"/>
            <a:chExt cx="9273028" cy="861424"/>
          </a:xfrm>
        </p:grpSpPr>
        <p:grpSp>
          <p:nvGrpSpPr>
            <p:cNvPr id="24" name="Группа 23"/>
            <p:cNvGrpSpPr/>
            <p:nvPr/>
          </p:nvGrpSpPr>
          <p:grpSpPr>
            <a:xfrm>
              <a:off x="-114977" y="6066971"/>
              <a:ext cx="9273028" cy="820897"/>
              <a:chOff x="-114977" y="6057899"/>
              <a:chExt cx="9273028" cy="829969"/>
            </a:xfrm>
          </p:grpSpPr>
          <p:sp>
            <p:nvSpPr>
              <p:cNvPr id="27" name="Прямоугольник 3"/>
              <p:cNvSpPr/>
              <p:nvPr/>
            </p:nvSpPr>
            <p:spPr>
              <a:xfrm flipH="1" flipV="1">
                <a:off x="-2" y="6057899"/>
                <a:ext cx="9158053" cy="800097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23025" h="1838325">
                    <a:moveTo>
                      <a:pt x="3175" y="3175"/>
                    </a:moveTo>
                    <a:lnTo>
                      <a:pt x="6423025" y="0"/>
                    </a:lnTo>
                    <a:lnTo>
                      <a:pt x="1247775" y="1838325"/>
                    </a:lnTo>
                    <a:lnTo>
                      <a:pt x="0" y="1260475"/>
                    </a:lnTo>
                    <a:cubicBezTo>
                      <a:pt x="1058" y="841375"/>
                      <a:pt x="2117" y="422275"/>
                      <a:pt x="3175" y="3175"/>
                    </a:cubicBezTo>
                    <a:close/>
                  </a:path>
                </a:pathLst>
              </a:custGeom>
              <a:solidFill>
                <a:srgbClr val="E8EBE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  <p:sp>
            <p:nvSpPr>
              <p:cNvPr id="28" name="Прямоугольник 3"/>
              <p:cNvSpPr/>
              <p:nvPr/>
            </p:nvSpPr>
            <p:spPr>
              <a:xfrm flipV="1">
                <a:off x="-114977" y="6290296"/>
                <a:ext cx="8344577" cy="597572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23025" h="1838325">
                    <a:moveTo>
                      <a:pt x="3175" y="3175"/>
                    </a:moveTo>
                    <a:lnTo>
                      <a:pt x="6423025" y="0"/>
                    </a:lnTo>
                    <a:lnTo>
                      <a:pt x="1247775" y="1838325"/>
                    </a:lnTo>
                    <a:lnTo>
                      <a:pt x="0" y="1260475"/>
                    </a:lnTo>
                    <a:cubicBezTo>
                      <a:pt x="1058" y="841375"/>
                      <a:pt x="2117" y="422275"/>
                      <a:pt x="3175" y="3175"/>
                    </a:cubicBezTo>
                    <a:close/>
                  </a:path>
                </a:pathLst>
              </a:custGeom>
              <a:solidFill>
                <a:schemeClr val="bg1">
                  <a:alpha val="6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5" name="TextBox 24"/>
            <p:cNvSpPr txBox="1"/>
            <p:nvPr/>
          </p:nvSpPr>
          <p:spPr>
            <a:xfrm>
              <a:off x="368300" y="6487821"/>
              <a:ext cx="8151317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sz="1600" dirty="0" smtClean="0">
                  <a:solidFill>
                    <a:prstClr val="white">
                      <a:lumMod val="65000"/>
                    </a:prstClr>
                  </a:solidFill>
                  <a:latin typeface="Impact" panose="020B0806030902050204" pitchFamily="34" charset="0"/>
                </a:rPr>
                <a:t>Подключение БСЗ.РСЗ к системе телемеханики</a:t>
              </a:r>
              <a:endParaRPr lang="ru-RU" sz="1600" dirty="0">
                <a:solidFill>
                  <a:prstClr val="white">
                    <a:lumMod val="65000"/>
                  </a:prstClr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26" name="Равнобедренный треугольник 25"/>
            <p:cNvSpPr/>
            <p:nvPr/>
          </p:nvSpPr>
          <p:spPr>
            <a:xfrm rot="16200000" flipH="1">
              <a:off x="8416136" y="6194004"/>
              <a:ext cx="714060" cy="754721"/>
            </a:xfrm>
            <a:prstGeom prst="triangle">
              <a:avLst>
                <a:gd name="adj" fmla="val 9293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</p:grpSp>
      <p:sp>
        <p:nvSpPr>
          <p:cNvPr id="43" name="Номер слайда 122"/>
          <p:cNvSpPr>
            <a:spLocks noGrp="1"/>
          </p:cNvSpPr>
          <p:nvPr>
            <p:ph type="sldNum" sz="quarter" idx="12"/>
          </p:nvPr>
        </p:nvSpPr>
        <p:spPr>
          <a:xfrm>
            <a:off x="8799970" y="6520649"/>
            <a:ext cx="263213" cy="276999"/>
          </a:xfrm>
        </p:spPr>
        <p:txBody>
          <a:bodyPr wrap="none">
            <a:spAutoFit/>
          </a:bodyPr>
          <a:lstStyle/>
          <a:p>
            <a:fld id="{B3E4D1D7-5387-41EC-AB42-94D89CA11668}" type="slidenum">
              <a:rPr lang="ru-RU" b="1" smtClean="0">
                <a:solidFill>
                  <a:srgbClr val="007AC3"/>
                </a:solidFill>
              </a:rPr>
              <a:pPr/>
              <a:t>15</a:t>
            </a:fld>
            <a:endParaRPr lang="ru-RU" b="1" dirty="0">
              <a:solidFill>
                <a:srgbClr val="007AC3"/>
              </a:solidFill>
            </a:endParaRPr>
          </a:p>
        </p:txBody>
      </p:sp>
      <p:pic>
        <p:nvPicPr>
          <p:cNvPr id="44" name="Объект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343" y="882513"/>
            <a:ext cx="3116345" cy="5480923"/>
          </a:xfrm>
          <a:prstGeom prst="rect">
            <a:avLst/>
          </a:prstGeom>
        </p:spPr>
      </p:pic>
      <p:sp>
        <p:nvSpPr>
          <p:cNvPr id="45" name="Text Box 35"/>
          <p:cNvSpPr txBox="1">
            <a:spLocks noChangeArrowheads="1"/>
          </p:cNvSpPr>
          <p:nvPr/>
        </p:nvSpPr>
        <p:spPr bwMode="auto">
          <a:xfrm>
            <a:off x="70631" y="2468813"/>
            <a:ext cx="5332641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Impact" panose="020B0806030902050204" pitchFamily="34" charset="0"/>
              </a:rPr>
              <a:t>Параметры:</a:t>
            </a:r>
          </a:p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Impact" panose="020B0806030902050204" pitchFamily="34" charset="0"/>
              </a:rPr>
              <a:t>режим 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Impact" panose="020B0806030902050204" pitchFamily="34" charset="0"/>
              </a:rPr>
              <a:t>функционирования – </a:t>
            </a:r>
            <a:r>
              <a:rPr lang="ru-RU" dirty="0" err="1">
                <a:solidFill>
                  <a:srgbClr val="0070C0"/>
                </a:solidFill>
                <a:latin typeface="Impact" panose="020B0806030902050204" pitchFamily="34" charset="0"/>
              </a:rPr>
              <a:t>Slave</a:t>
            </a:r>
            <a:r>
              <a:rPr lang="ru-RU" dirty="0">
                <a:solidFill>
                  <a:srgbClr val="0070C0"/>
                </a:solidFill>
                <a:latin typeface="Impact" panose="020B0806030902050204" pitchFamily="34" charset="0"/>
              </a:rPr>
              <a:t> (подчиненный)</a:t>
            </a:r>
          </a:p>
          <a:p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Impact" panose="020B0806030902050204" pitchFamily="34" charset="0"/>
              </a:rPr>
              <a:t>интерфейс связи – </a:t>
            </a:r>
            <a:r>
              <a:rPr lang="ru-RU" dirty="0">
                <a:solidFill>
                  <a:srgbClr val="0070C0"/>
                </a:solidFill>
                <a:latin typeface="Impact" panose="020B0806030902050204" pitchFamily="34" charset="0"/>
              </a:rPr>
              <a:t>RS-485</a:t>
            </a:r>
          </a:p>
          <a:p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Impact" panose="020B0806030902050204" pitchFamily="34" charset="0"/>
              </a:rPr>
              <a:t>протокол обмена – </a:t>
            </a:r>
            <a:r>
              <a:rPr lang="ru-RU" dirty="0" err="1">
                <a:solidFill>
                  <a:srgbClr val="0070C0"/>
                </a:solidFill>
                <a:latin typeface="Impact" panose="020B0806030902050204" pitchFamily="34" charset="0"/>
              </a:rPr>
              <a:t>Modbus</a:t>
            </a:r>
            <a:endParaRPr lang="ru-RU" dirty="0">
              <a:solidFill>
                <a:srgbClr val="0070C0"/>
              </a:solidFill>
              <a:latin typeface="Impact" panose="020B0806030902050204" pitchFamily="34" charset="0"/>
            </a:endParaRPr>
          </a:p>
          <a:p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Impact" panose="020B0806030902050204" pitchFamily="34" charset="0"/>
              </a:rPr>
              <a:t>скорость обмена – </a:t>
            </a:r>
            <a:r>
              <a:rPr lang="ru-RU" dirty="0">
                <a:solidFill>
                  <a:srgbClr val="0070C0"/>
                </a:solidFill>
                <a:latin typeface="Impact" panose="020B0806030902050204" pitchFamily="34" charset="0"/>
              </a:rPr>
              <a:t>9600 бит/сек</a:t>
            </a:r>
          </a:p>
          <a:p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Impact" panose="020B0806030902050204" pitchFamily="34" charset="0"/>
              </a:rPr>
              <a:t>количество стартовых бит – </a:t>
            </a:r>
            <a:r>
              <a:rPr lang="ru-RU" dirty="0">
                <a:solidFill>
                  <a:srgbClr val="0070C0"/>
                </a:solidFill>
                <a:latin typeface="Impact" panose="020B0806030902050204" pitchFamily="34" charset="0"/>
              </a:rPr>
              <a:t>1</a:t>
            </a:r>
          </a:p>
          <a:p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Impact" panose="020B0806030902050204" pitchFamily="34" charset="0"/>
              </a:rPr>
              <a:t>количество информационных бит – </a:t>
            </a:r>
            <a:r>
              <a:rPr lang="ru-RU" dirty="0">
                <a:solidFill>
                  <a:srgbClr val="0070C0"/>
                </a:solidFill>
                <a:latin typeface="Impact" panose="020B0806030902050204" pitchFamily="34" charset="0"/>
              </a:rPr>
              <a:t>8</a:t>
            </a:r>
          </a:p>
          <a:p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Impact" panose="020B0806030902050204" pitchFamily="34" charset="0"/>
              </a:rPr>
              <a:t>контрольная сумма - </a:t>
            </a:r>
            <a:r>
              <a:rPr lang="ru-RU" dirty="0">
                <a:solidFill>
                  <a:srgbClr val="0070C0"/>
                </a:solidFill>
                <a:latin typeface="Impact" panose="020B0806030902050204" pitchFamily="34" charset="0"/>
              </a:rPr>
              <a:t>CRC</a:t>
            </a:r>
          </a:p>
        </p:txBody>
      </p:sp>
    </p:spTree>
    <p:extLst>
      <p:ext uri="{BB962C8B-B14F-4D97-AF65-F5344CB8AC3E}">
        <p14:creationId xmlns:p14="http://schemas.microsoft.com/office/powerpoint/2010/main" val="1925266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63000">
              <a:srgbClr val="F4F5F7"/>
            </a:gs>
            <a:gs pos="83000">
              <a:srgbClr val="D6DDE3"/>
            </a:gs>
            <a:gs pos="100000">
              <a:srgbClr val="B2BBC0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/>
          <p:nvPr/>
        </p:nvGrpSpPr>
        <p:grpSpPr>
          <a:xfrm>
            <a:off x="-265284" y="-39687"/>
            <a:ext cx="9423339" cy="1983876"/>
            <a:chOff x="-265284" y="-39687"/>
            <a:chExt cx="9423339" cy="1983876"/>
          </a:xfrm>
        </p:grpSpPr>
        <p:grpSp>
          <p:nvGrpSpPr>
            <p:cNvPr id="30" name="Группа 57"/>
            <p:cNvGrpSpPr/>
            <p:nvPr/>
          </p:nvGrpSpPr>
          <p:grpSpPr>
            <a:xfrm>
              <a:off x="-265284" y="-39687"/>
              <a:ext cx="9423339" cy="1983876"/>
              <a:chOff x="-265284" y="-39687"/>
              <a:chExt cx="9423339" cy="1983876"/>
            </a:xfrm>
          </p:grpSpPr>
          <p:grpSp>
            <p:nvGrpSpPr>
              <p:cNvPr id="35" name="Группа 113"/>
              <p:cNvGrpSpPr/>
              <p:nvPr/>
            </p:nvGrpSpPr>
            <p:grpSpPr>
              <a:xfrm>
                <a:off x="-265284" y="-39687"/>
                <a:ext cx="9423339" cy="1983876"/>
                <a:chOff x="-265284" y="-39687"/>
                <a:chExt cx="9423339" cy="2318742"/>
              </a:xfrm>
            </p:grpSpPr>
            <p:sp>
              <p:nvSpPr>
                <p:cNvPr id="37" name="Равнобедренный треугольник 5"/>
                <p:cNvSpPr/>
                <p:nvPr/>
              </p:nvSpPr>
              <p:spPr>
                <a:xfrm rot="5400000">
                  <a:off x="90487" y="1173729"/>
                  <a:ext cx="914400" cy="1101726"/>
                </a:xfrm>
                <a:prstGeom prst="triangle">
                  <a:avLst>
                    <a:gd name="adj" fmla="val 5625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8" name="Равнобедренный треугольник 37"/>
                <p:cNvSpPr/>
                <p:nvPr/>
              </p:nvSpPr>
              <p:spPr>
                <a:xfrm rot="5400000">
                  <a:off x="273690" y="1534920"/>
                  <a:ext cx="674994" cy="813275"/>
                </a:xfrm>
                <a:prstGeom prst="triangle">
                  <a:avLst>
                    <a:gd name="adj" fmla="val 56250"/>
                  </a:avLst>
                </a:prstGeom>
                <a:solidFill>
                  <a:schemeClr val="bg1">
                    <a:alpha val="52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9" name="Прямоугольник 3"/>
                <p:cNvSpPr/>
                <p:nvPr/>
              </p:nvSpPr>
              <p:spPr>
                <a:xfrm>
                  <a:off x="-265284" y="-3175"/>
                  <a:ext cx="6685134" cy="1913342"/>
                </a:xfrm>
                <a:custGeom>
                  <a:avLst/>
                  <a:gdLst>
                    <a:gd name="connsiteX0" fmla="*/ 0 w 4178300"/>
                    <a:gd name="connsiteY0" fmla="*/ 0 h 2159000"/>
                    <a:gd name="connsiteX1" fmla="*/ 4178300 w 4178300"/>
                    <a:gd name="connsiteY1" fmla="*/ 0 h 2159000"/>
                    <a:gd name="connsiteX2" fmla="*/ 4178300 w 4178300"/>
                    <a:gd name="connsiteY2" fmla="*/ 2159000 h 2159000"/>
                    <a:gd name="connsiteX3" fmla="*/ 0 w 4178300"/>
                    <a:gd name="connsiteY3" fmla="*/ 2159000 h 2159000"/>
                    <a:gd name="connsiteX4" fmla="*/ 0 w 4178300"/>
                    <a:gd name="connsiteY4" fmla="*/ 0 h 2159000"/>
                    <a:gd name="connsiteX0" fmla="*/ 0 w 4178300"/>
                    <a:gd name="connsiteY0" fmla="*/ 0 h 2463800"/>
                    <a:gd name="connsiteX1" fmla="*/ 4178300 w 4178300"/>
                    <a:gd name="connsiteY1" fmla="*/ 0 h 2463800"/>
                    <a:gd name="connsiteX2" fmla="*/ 1130300 w 4178300"/>
                    <a:gd name="connsiteY2" fmla="*/ 2463800 h 2463800"/>
                    <a:gd name="connsiteX3" fmla="*/ 0 w 4178300"/>
                    <a:gd name="connsiteY3" fmla="*/ 2159000 h 2463800"/>
                    <a:gd name="connsiteX4" fmla="*/ 0 w 4178300"/>
                    <a:gd name="connsiteY4" fmla="*/ 0 h 24638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0 w 6248400"/>
                    <a:gd name="connsiteY3" fmla="*/ 22098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3175 w 6251575"/>
                    <a:gd name="connsiteY0" fmla="*/ 50800 h 2514600"/>
                    <a:gd name="connsiteX1" fmla="*/ 6251575 w 6251575"/>
                    <a:gd name="connsiteY1" fmla="*/ 0 h 2514600"/>
                    <a:gd name="connsiteX2" fmla="*/ 1133475 w 6251575"/>
                    <a:gd name="connsiteY2" fmla="*/ 2514600 h 2514600"/>
                    <a:gd name="connsiteX3" fmla="*/ 0 w 6251575"/>
                    <a:gd name="connsiteY3" fmla="*/ 1308100 h 2514600"/>
                    <a:gd name="connsiteX4" fmla="*/ 3175 w 6251575"/>
                    <a:gd name="connsiteY4" fmla="*/ 50800 h 251460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423025"/>
                    <a:gd name="connsiteY0" fmla="*/ 3175 h 1838325"/>
                    <a:gd name="connsiteX1" fmla="*/ 6423025 w 6423025"/>
                    <a:gd name="connsiteY1" fmla="*/ 0 h 1838325"/>
                    <a:gd name="connsiteX2" fmla="*/ 1247775 w 6423025"/>
                    <a:gd name="connsiteY2" fmla="*/ 1838325 h 1838325"/>
                    <a:gd name="connsiteX3" fmla="*/ 0 w 6423025"/>
                    <a:gd name="connsiteY3" fmla="*/ 1260475 h 1838325"/>
                    <a:gd name="connsiteX4" fmla="*/ 3175 w 6423025"/>
                    <a:gd name="connsiteY4" fmla="*/ 3175 h 1838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423025" h="1838325">
                      <a:moveTo>
                        <a:pt x="3175" y="3175"/>
                      </a:moveTo>
                      <a:lnTo>
                        <a:pt x="6423025" y="0"/>
                      </a:lnTo>
                      <a:lnTo>
                        <a:pt x="1247775" y="1838325"/>
                      </a:lnTo>
                      <a:lnTo>
                        <a:pt x="0" y="1260475"/>
                      </a:lnTo>
                      <a:cubicBezTo>
                        <a:pt x="1058" y="841375"/>
                        <a:pt x="2117" y="422275"/>
                        <a:pt x="3175" y="3175"/>
                      </a:cubicBezTo>
                      <a:close/>
                    </a:path>
                  </a:pathLst>
                </a:custGeom>
                <a:gradFill>
                  <a:gsLst>
                    <a:gs pos="73000">
                      <a:srgbClr val="00B0F0"/>
                    </a:gs>
                    <a:gs pos="49000">
                      <a:srgbClr val="007AC3"/>
                    </a:gs>
                  </a:gsLst>
                  <a:lin ang="8400000" scaled="0"/>
                </a:gradFill>
                <a:ln>
                  <a:noFill/>
                </a:ln>
                <a:effectLst>
                  <a:outerShdw blurRad="228600" dist="38100" dir="2700000" sx="108000" sy="108000" algn="tl" rotWithShape="0">
                    <a:srgbClr val="0070C0">
                      <a:alpha val="18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0" name="Прямоугольник 3"/>
                <p:cNvSpPr/>
                <p:nvPr/>
              </p:nvSpPr>
              <p:spPr>
                <a:xfrm flipH="1">
                  <a:off x="4976813" y="-39687"/>
                  <a:ext cx="4181242" cy="1255528"/>
                </a:xfrm>
                <a:custGeom>
                  <a:avLst/>
                  <a:gdLst>
                    <a:gd name="connsiteX0" fmla="*/ 0 w 4178300"/>
                    <a:gd name="connsiteY0" fmla="*/ 0 h 2159000"/>
                    <a:gd name="connsiteX1" fmla="*/ 4178300 w 4178300"/>
                    <a:gd name="connsiteY1" fmla="*/ 0 h 2159000"/>
                    <a:gd name="connsiteX2" fmla="*/ 4178300 w 4178300"/>
                    <a:gd name="connsiteY2" fmla="*/ 2159000 h 2159000"/>
                    <a:gd name="connsiteX3" fmla="*/ 0 w 4178300"/>
                    <a:gd name="connsiteY3" fmla="*/ 2159000 h 2159000"/>
                    <a:gd name="connsiteX4" fmla="*/ 0 w 4178300"/>
                    <a:gd name="connsiteY4" fmla="*/ 0 h 2159000"/>
                    <a:gd name="connsiteX0" fmla="*/ 0 w 4178300"/>
                    <a:gd name="connsiteY0" fmla="*/ 0 h 2463800"/>
                    <a:gd name="connsiteX1" fmla="*/ 4178300 w 4178300"/>
                    <a:gd name="connsiteY1" fmla="*/ 0 h 2463800"/>
                    <a:gd name="connsiteX2" fmla="*/ 1130300 w 4178300"/>
                    <a:gd name="connsiteY2" fmla="*/ 2463800 h 2463800"/>
                    <a:gd name="connsiteX3" fmla="*/ 0 w 4178300"/>
                    <a:gd name="connsiteY3" fmla="*/ 2159000 h 2463800"/>
                    <a:gd name="connsiteX4" fmla="*/ 0 w 4178300"/>
                    <a:gd name="connsiteY4" fmla="*/ 0 h 24638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0 w 6248400"/>
                    <a:gd name="connsiteY3" fmla="*/ 22098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3175 w 6251575"/>
                    <a:gd name="connsiteY0" fmla="*/ 50800 h 2514600"/>
                    <a:gd name="connsiteX1" fmla="*/ 6251575 w 6251575"/>
                    <a:gd name="connsiteY1" fmla="*/ 0 h 2514600"/>
                    <a:gd name="connsiteX2" fmla="*/ 1133475 w 6251575"/>
                    <a:gd name="connsiteY2" fmla="*/ 2514600 h 2514600"/>
                    <a:gd name="connsiteX3" fmla="*/ 0 w 6251575"/>
                    <a:gd name="connsiteY3" fmla="*/ 1308100 h 2514600"/>
                    <a:gd name="connsiteX4" fmla="*/ 3175 w 6251575"/>
                    <a:gd name="connsiteY4" fmla="*/ 50800 h 251460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423025"/>
                    <a:gd name="connsiteY0" fmla="*/ 3175 h 1838325"/>
                    <a:gd name="connsiteX1" fmla="*/ 6423025 w 6423025"/>
                    <a:gd name="connsiteY1" fmla="*/ 0 h 1838325"/>
                    <a:gd name="connsiteX2" fmla="*/ 1247775 w 6423025"/>
                    <a:gd name="connsiteY2" fmla="*/ 1838325 h 1838325"/>
                    <a:gd name="connsiteX3" fmla="*/ 0 w 6423025"/>
                    <a:gd name="connsiteY3" fmla="*/ 1260475 h 1838325"/>
                    <a:gd name="connsiteX4" fmla="*/ 3175 w 6423025"/>
                    <a:gd name="connsiteY4" fmla="*/ 3175 h 18383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0 w 12047640"/>
                    <a:gd name="connsiteY0" fmla="*/ 0 h 2180589"/>
                    <a:gd name="connsiteX1" fmla="*/ 12047640 w 12047640"/>
                    <a:gd name="connsiteY1" fmla="*/ 12064 h 2180589"/>
                    <a:gd name="connsiteX2" fmla="*/ 6311155 w 12047640"/>
                    <a:gd name="connsiteY2" fmla="*/ 2180589 h 2180589"/>
                    <a:gd name="connsiteX3" fmla="*/ 5624615 w 12047640"/>
                    <a:gd name="connsiteY3" fmla="*/ 1272539 h 2180589"/>
                    <a:gd name="connsiteX4" fmla="*/ 0 w 12047640"/>
                    <a:gd name="connsiteY4" fmla="*/ 0 h 2180589"/>
                    <a:gd name="connsiteX0" fmla="*/ 23567 w 12071207"/>
                    <a:gd name="connsiteY0" fmla="*/ 0 h 2180589"/>
                    <a:gd name="connsiteX1" fmla="*/ 12071207 w 12071207"/>
                    <a:gd name="connsiteY1" fmla="*/ 12064 h 2180589"/>
                    <a:gd name="connsiteX2" fmla="*/ 6334722 w 12071207"/>
                    <a:gd name="connsiteY2" fmla="*/ 2180589 h 2180589"/>
                    <a:gd name="connsiteX3" fmla="*/ 0 w 12071207"/>
                    <a:gd name="connsiteY3" fmla="*/ 1272539 h 2180589"/>
                    <a:gd name="connsiteX4" fmla="*/ 23567 w 12071207"/>
                    <a:gd name="connsiteY4" fmla="*/ 0 h 2180589"/>
                    <a:gd name="connsiteX0" fmla="*/ 23567 w 12071207"/>
                    <a:gd name="connsiteY0" fmla="*/ 0 h 2180589"/>
                    <a:gd name="connsiteX1" fmla="*/ 12071207 w 12071207"/>
                    <a:gd name="connsiteY1" fmla="*/ 12064 h 2180589"/>
                    <a:gd name="connsiteX2" fmla="*/ 6334722 w 12071207"/>
                    <a:gd name="connsiteY2" fmla="*/ 2180589 h 2180589"/>
                    <a:gd name="connsiteX3" fmla="*/ 0 w 12071207"/>
                    <a:gd name="connsiteY3" fmla="*/ 1272539 h 2180589"/>
                    <a:gd name="connsiteX4" fmla="*/ 23567 w 12071207"/>
                    <a:gd name="connsiteY4" fmla="*/ 0 h 2180589"/>
                    <a:gd name="connsiteX0" fmla="*/ 11 w 12129213"/>
                    <a:gd name="connsiteY0" fmla="*/ 0 h 2211069"/>
                    <a:gd name="connsiteX1" fmla="*/ 12129213 w 12129213"/>
                    <a:gd name="connsiteY1" fmla="*/ 42544 h 2211069"/>
                    <a:gd name="connsiteX2" fmla="*/ 6392728 w 12129213"/>
                    <a:gd name="connsiteY2" fmla="*/ 2211069 h 2211069"/>
                    <a:gd name="connsiteX3" fmla="*/ 58006 w 12129213"/>
                    <a:gd name="connsiteY3" fmla="*/ 1303019 h 2211069"/>
                    <a:gd name="connsiteX4" fmla="*/ 11 w 12129213"/>
                    <a:gd name="connsiteY4" fmla="*/ 0 h 2211069"/>
                    <a:gd name="connsiteX0" fmla="*/ 0 w 12129202"/>
                    <a:gd name="connsiteY0" fmla="*/ 0 h 2211069"/>
                    <a:gd name="connsiteX1" fmla="*/ 12129202 w 12129202"/>
                    <a:gd name="connsiteY1" fmla="*/ 42544 h 2211069"/>
                    <a:gd name="connsiteX2" fmla="*/ 6392717 w 12129202"/>
                    <a:gd name="connsiteY2" fmla="*/ 2211069 h 2211069"/>
                    <a:gd name="connsiteX3" fmla="*/ 57995 w 12129202"/>
                    <a:gd name="connsiteY3" fmla="*/ 1303019 h 2211069"/>
                    <a:gd name="connsiteX4" fmla="*/ 0 w 12129202"/>
                    <a:gd name="connsiteY4" fmla="*/ 0 h 2211069"/>
                    <a:gd name="connsiteX0" fmla="*/ 0 w 12108811"/>
                    <a:gd name="connsiteY0" fmla="*/ 0 h 2241549"/>
                    <a:gd name="connsiteX1" fmla="*/ 12108811 w 12108811"/>
                    <a:gd name="connsiteY1" fmla="*/ 73024 h 2241549"/>
                    <a:gd name="connsiteX2" fmla="*/ 6372326 w 12108811"/>
                    <a:gd name="connsiteY2" fmla="*/ 2241549 h 2241549"/>
                    <a:gd name="connsiteX3" fmla="*/ 37604 w 12108811"/>
                    <a:gd name="connsiteY3" fmla="*/ 1333499 h 2241549"/>
                    <a:gd name="connsiteX4" fmla="*/ 0 w 12108811"/>
                    <a:gd name="connsiteY4" fmla="*/ 0 h 2241549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08811" h="2511055">
                      <a:moveTo>
                        <a:pt x="0" y="0"/>
                      </a:moveTo>
                      <a:lnTo>
                        <a:pt x="12108811" y="73024"/>
                      </a:lnTo>
                      <a:lnTo>
                        <a:pt x="3255792" y="2511055"/>
                      </a:lnTo>
                      <a:lnTo>
                        <a:pt x="37604" y="1333499"/>
                      </a:lnTo>
                      <a:cubicBezTo>
                        <a:pt x="49387" y="697229"/>
                        <a:pt x="28997" y="651509"/>
                        <a:pt x="0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>
                        <a:lumMod val="20000"/>
                        <a:lumOff val="80000"/>
                      </a:schemeClr>
                    </a:gs>
                    <a:gs pos="63000">
                      <a:schemeClr val="bg1">
                        <a:alpha val="62000"/>
                      </a:schemeClr>
                    </a:gs>
                    <a:gs pos="100000">
                      <a:schemeClr val="bg1">
                        <a:alpha val="46000"/>
                      </a:schemeClr>
                    </a:gs>
                  </a:gsLst>
                  <a:path path="circle">
                    <a:fillToRect l="100000" t="100000"/>
                  </a:path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1" name="Равнобедренный треугольник 40"/>
                <p:cNvSpPr/>
                <p:nvPr/>
              </p:nvSpPr>
              <p:spPr>
                <a:xfrm rot="5400000">
                  <a:off x="54538" y="1288998"/>
                  <a:ext cx="563453" cy="678884"/>
                </a:xfrm>
                <a:prstGeom prst="triangle">
                  <a:avLst/>
                </a:prstGeom>
                <a:solidFill>
                  <a:srgbClr val="7ED6E6">
                    <a:alpha val="52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2" name="Полилиния 41"/>
                <p:cNvSpPr/>
                <p:nvPr/>
              </p:nvSpPr>
              <p:spPr>
                <a:xfrm rot="5400000" flipV="1">
                  <a:off x="8292087" y="368027"/>
                  <a:ext cx="587023" cy="1116803"/>
                </a:xfrm>
                <a:custGeom>
                  <a:avLst/>
                  <a:gdLst>
                    <a:gd name="connsiteX0" fmla="*/ 0 w 587023"/>
                    <a:gd name="connsiteY0" fmla="*/ 1116803 h 1116803"/>
                    <a:gd name="connsiteX1" fmla="*/ 587023 w 587023"/>
                    <a:gd name="connsiteY1" fmla="*/ 0 h 1116803"/>
                    <a:gd name="connsiteX2" fmla="*/ 587023 w 587023"/>
                    <a:gd name="connsiteY2" fmla="*/ 1116803 h 1116803"/>
                    <a:gd name="connsiteX3" fmla="*/ 0 w 587023"/>
                    <a:gd name="connsiteY3" fmla="*/ 1116803 h 1116803"/>
                    <a:gd name="connsiteX0" fmla="*/ 0 w 587023"/>
                    <a:gd name="connsiteY0" fmla="*/ 1116803 h 1116803"/>
                    <a:gd name="connsiteX1" fmla="*/ 587023 w 587023"/>
                    <a:gd name="connsiteY1" fmla="*/ 0 h 1116803"/>
                    <a:gd name="connsiteX2" fmla="*/ 314796 w 587023"/>
                    <a:gd name="connsiteY2" fmla="*/ 1116803 h 1116803"/>
                    <a:gd name="connsiteX3" fmla="*/ 0 w 587023"/>
                    <a:gd name="connsiteY3" fmla="*/ 1116803 h 11168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87023" h="1116803">
                      <a:moveTo>
                        <a:pt x="0" y="1116803"/>
                      </a:moveTo>
                      <a:lnTo>
                        <a:pt x="587023" y="0"/>
                      </a:lnTo>
                      <a:lnTo>
                        <a:pt x="314796" y="1116803"/>
                      </a:lnTo>
                      <a:lnTo>
                        <a:pt x="0" y="1116803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  <a:alpha val="52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36" name="Прямоугольник 3"/>
              <p:cNvSpPr/>
              <p:nvPr/>
            </p:nvSpPr>
            <p:spPr>
              <a:xfrm>
                <a:off x="-265284" y="0"/>
                <a:ext cx="4052280" cy="1122450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  <a:gd name="connsiteX0" fmla="*/ 3175 w 1247775"/>
                  <a:gd name="connsiteY0" fmla="*/ 0 h 1835150"/>
                  <a:gd name="connsiteX1" fmla="*/ 1247775 w 1247775"/>
                  <a:gd name="connsiteY1" fmla="*/ 1835150 h 1835150"/>
                  <a:gd name="connsiteX2" fmla="*/ 0 w 1247775"/>
                  <a:gd name="connsiteY2" fmla="*/ 1257300 h 1835150"/>
                  <a:gd name="connsiteX3" fmla="*/ 3175 w 1247775"/>
                  <a:gd name="connsiteY3" fmla="*/ 0 h 1835150"/>
                  <a:gd name="connsiteX0" fmla="*/ 3175 w 1687049"/>
                  <a:gd name="connsiteY0" fmla="*/ 3176 h 1260476"/>
                  <a:gd name="connsiteX1" fmla="*/ 1687049 w 1687049"/>
                  <a:gd name="connsiteY1" fmla="*/ 0 h 1260476"/>
                  <a:gd name="connsiteX2" fmla="*/ 0 w 1687049"/>
                  <a:gd name="connsiteY2" fmla="*/ 1260476 h 1260476"/>
                  <a:gd name="connsiteX3" fmla="*/ 3175 w 1687049"/>
                  <a:gd name="connsiteY3" fmla="*/ 3176 h 1260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87049" h="1260476">
                    <a:moveTo>
                      <a:pt x="3175" y="3176"/>
                    </a:moveTo>
                    <a:lnTo>
                      <a:pt x="1687049" y="0"/>
                    </a:lnTo>
                    <a:lnTo>
                      <a:pt x="0" y="1260476"/>
                    </a:lnTo>
                    <a:cubicBezTo>
                      <a:pt x="1058" y="841376"/>
                      <a:pt x="2117" y="422276"/>
                      <a:pt x="3175" y="3176"/>
                    </a:cubicBezTo>
                    <a:close/>
                  </a:path>
                </a:pathLst>
              </a:custGeom>
              <a:gradFill>
                <a:gsLst>
                  <a:gs pos="73000">
                    <a:srgbClr val="00B0F0"/>
                  </a:gs>
                  <a:gs pos="49000">
                    <a:schemeClr val="bg1">
                      <a:alpha val="13000"/>
                    </a:schemeClr>
                  </a:gs>
                </a:gsLst>
                <a:lin ang="8400000" scaled="0"/>
              </a:gradFill>
              <a:ln>
                <a:noFill/>
              </a:ln>
              <a:effectLst>
                <a:outerShdw blurRad="228600" dist="38100" dir="2700000" sx="108000" sy="108000" algn="tl" rotWithShape="0">
                  <a:srgbClr val="0070C0">
                    <a:alpha val="18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129913" y="199457"/>
              <a:ext cx="3927398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РАЗДЕЛЬНАЯ СХЕМА ЗАЩИТЫ</a:t>
              </a:r>
              <a:endParaRPr lang="ru-RU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  <p:pic>
          <p:nvPicPr>
            <p:cNvPr id="34" name="Picture 3" descr="C:\Users\stalipova\Desktop\ПРЕЗЕНТАЦИЯ_2013\Годовой отчет\Лого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428394" y="104770"/>
              <a:ext cx="954710" cy="517034"/>
            </a:xfrm>
            <a:prstGeom prst="rect">
              <a:avLst/>
            </a:prstGeom>
            <a:noFill/>
          </p:spPr>
        </p:pic>
      </p:grpSp>
      <p:grpSp>
        <p:nvGrpSpPr>
          <p:cNvPr id="23" name="Группа 22"/>
          <p:cNvGrpSpPr/>
          <p:nvPr/>
        </p:nvGrpSpPr>
        <p:grpSpPr>
          <a:xfrm>
            <a:off x="-114977" y="6066971"/>
            <a:ext cx="9273028" cy="861424"/>
            <a:chOff x="-114977" y="6066971"/>
            <a:chExt cx="9273028" cy="861424"/>
          </a:xfrm>
        </p:grpSpPr>
        <p:grpSp>
          <p:nvGrpSpPr>
            <p:cNvPr id="24" name="Группа 23"/>
            <p:cNvGrpSpPr/>
            <p:nvPr/>
          </p:nvGrpSpPr>
          <p:grpSpPr>
            <a:xfrm>
              <a:off x="-114977" y="6066971"/>
              <a:ext cx="9273028" cy="820897"/>
              <a:chOff x="-114977" y="6057899"/>
              <a:chExt cx="9273028" cy="829969"/>
            </a:xfrm>
          </p:grpSpPr>
          <p:sp>
            <p:nvSpPr>
              <p:cNvPr id="27" name="Прямоугольник 3"/>
              <p:cNvSpPr/>
              <p:nvPr/>
            </p:nvSpPr>
            <p:spPr>
              <a:xfrm flipH="1" flipV="1">
                <a:off x="-2" y="6057899"/>
                <a:ext cx="9158053" cy="800097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23025" h="1838325">
                    <a:moveTo>
                      <a:pt x="3175" y="3175"/>
                    </a:moveTo>
                    <a:lnTo>
                      <a:pt x="6423025" y="0"/>
                    </a:lnTo>
                    <a:lnTo>
                      <a:pt x="1247775" y="1838325"/>
                    </a:lnTo>
                    <a:lnTo>
                      <a:pt x="0" y="1260475"/>
                    </a:lnTo>
                    <a:cubicBezTo>
                      <a:pt x="1058" y="841375"/>
                      <a:pt x="2117" y="422275"/>
                      <a:pt x="3175" y="3175"/>
                    </a:cubicBezTo>
                    <a:close/>
                  </a:path>
                </a:pathLst>
              </a:custGeom>
              <a:solidFill>
                <a:srgbClr val="E8EBE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  <p:sp>
            <p:nvSpPr>
              <p:cNvPr id="28" name="Прямоугольник 3"/>
              <p:cNvSpPr/>
              <p:nvPr/>
            </p:nvSpPr>
            <p:spPr>
              <a:xfrm flipV="1">
                <a:off x="-114977" y="6290296"/>
                <a:ext cx="8344577" cy="597572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23025" h="1838325">
                    <a:moveTo>
                      <a:pt x="3175" y="3175"/>
                    </a:moveTo>
                    <a:lnTo>
                      <a:pt x="6423025" y="0"/>
                    </a:lnTo>
                    <a:lnTo>
                      <a:pt x="1247775" y="1838325"/>
                    </a:lnTo>
                    <a:lnTo>
                      <a:pt x="0" y="1260475"/>
                    </a:lnTo>
                    <a:cubicBezTo>
                      <a:pt x="1058" y="841375"/>
                      <a:pt x="2117" y="422275"/>
                      <a:pt x="3175" y="3175"/>
                    </a:cubicBezTo>
                    <a:close/>
                  </a:path>
                </a:pathLst>
              </a:custGeom>
              <a:solidFill>
                <a:schemeClr val="bg1">
                  <a:alpha val="6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5" name="TextBox 24"/>
            <p:cNvSpPr txBox="1"/>
            <p:nvPr/>
          </p:nvSpPr>
          <p:spPr>
            <a:xfrm>
              <a:off x="368300" y="6504913"/>
              <a:ext cx="8151317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sz="1600" dirty="0" smtClean="0">
                  <a:solidFill>
                    <a:prstClr val="white">
                      <a:lumMod val="65000"/>
                    </a:prstClr>
                  </a:solidFill>
                  <a:latin typeface="Impact" panose="020B0806030902050204" pitchFamily="34" charset="0"/>
                </a:rPr>
                <a:t>ЭЛЕКТРОХИМИЧЕСКАЯ ЗАЩИТА ГАЗОРАСПРЕДЕЛИТЕЛЬНОЙ СТАНЦИИ</a:t>
              </a:r>
              <a:endParaRPr lang="ru-RU" sz="1600" dirty="0">
                <a:solidFill>
                  <a:prstClr val="white">
                    <a:lumMod val="65000"/>
                  </a:prstClr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26" name="Равнобедренный треугольник 25"/>
            <p:cNvSpPr/>
            <p:nvPr/>
          </p:nvSpPr>
          <p:spPr>
            <a:xfrm rot="16200000" flipH="1">
              <a:off x="8416136" y="6194004"/>
              <a:ext cx="714060" cy="754721"/>
            </a:xfrm>
            <a:prstGeom prst="triangle">
              <a:avLst>
                <a:gd name="adj" fmla="val 9293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</p:grpSp>
      <p:sp>
        <p:nvSpPr>
          <p:cNvPr id="50" name="Объект 2"/>
          <p:cNvSpPr txBox="1">
            <a:spLocks/>
          </p:cNvSpPr>
          <p:nvPr/>
        </p:nvSpPr>
        <p:spPr>
          <a:xfrm>
            <a:off x="4027813" y="3137885"/>
            <a:ext cx="5754805" cy="2527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600" kern="1200">
                <a:solidFill>
                  <a:srgbClr val="006699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66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66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66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66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ru-RU" dirty="0" smtClean="0"/>
          </a:p>
        </p:txBody>
      </p:sp>
      <p:grpSp>
        <p:nvGrpSpPr>
          <p:cNvPr id="4" name="Группа 3"/>
          <p:cNvGrpSpPr/>
          <p:nvPr/>
        </p:nvGrpSpPr>
        <p:grpSpPr>
          <a:xfrm>
            <a:off x="95433" y="1455557"/>
            <a:ext cx="7931764" cy="5032264"/>
            <a:chOff x="-64114" y="1133435"/>
            <a:chExt cx="8821035" cy="5871043"/>
          </a:xfrm>
        </p:grpSpPr>
        <p:pic>
          <p:nvPicPr>
            <p:cNvPr id="147" name="Picture 16" descr="E:\ГРС Исмагилово\Новая папка\Схема_2_ПОЗК_до ремонта1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303608" y="1133435"/>
              <a:ext cx="7453313" cy="558958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grpSp>
          <p:nvGrpSpPr>
            <p:cNvPr id="148" name="Группа 29"/>
            <p:cNvGrpSpPr>
              <a:grpSpLocks/>
            </p:cNvGrpSpPr>
            <p:nvPr/>
          </p:nvGrpSpPr>
          <p:grpSpPr bwMode="auto">
            <a:xfrm>
              <a:off x="6441403" y="4301415"/>
              <a:ext cx="263525" cy="215900"/>
              <a:chOff x="3803722" y="4077072"/>
              <a:chExt cx="576064" cy="432626"/>
            </a:xfrm>
          </p:grpSpPr>
          <p:sp>
            <p:nvSpPr>
              <p:cNvPr id="149" name="Прямоугольник 148"/>
              <p:cNvSpPr/>
              <p:nvPr/>
            </p:nvSpPr>
            <p:spPr>
              <a:xfrm flipV="1">
                <a:off x="3803722" y="4077072"/>
                <a:ext cx="576064" cy="44535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150" name="Прямоугольник 149"/>
              <p:cNvSpPr/>
              <p:nvPr/>
            </p:nvSpPr>
            <p:spPr>
              <a:xfrm>
                <a:off x="4067462" y="4077072"/>
                <a:ext cx="45112" cy="432626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151" name="Прямоугольник 150"/>
              <p:cNvSpPr/>
              <p:nvPr/>
            </p:nvSpPr>
            <p:spPr>
              <a:xfrm flipV="1">
                <a:off x="3862715" y="4201135"/>
                <a:ext cx="454606" cy="54077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152" name="Прямоугольник 151"/>
              <p:cNvSpPr/>
              <p:nvPr/>
            </p:nvSpPr>
            <p:spPr>
              <a:xfrm flipV="1">
                <a:off x="3928652" y="4331558"/>
                <a:ext cx="326205" cy="47717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153" name="Прямоугольник 152"/>
              <p:cNvSpPr/>
              <p:nvPr/>
            </p:nvSpPr>
            <p:spPr>
              <a:xfrm flipV="1">
                <a:off x="3987645" y="4465163"/>
                <a:ext cx="215156" cy="44535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</p:grpSp>
        <p:grpSp>
          <p:nvGrpSpPr>
            <p:cNvPr id="154" name="Группа 29"/>
            <p:cNvGrpSpPr>
              <a:grpSpLocks/>
            </p:cNvGrpSpPr>
            <p:nvPr/>
          </p:nvGrpSpPr>
          <p:grpSpPr bwMode="auto">
            <a:xfrm>
              <a:off x="8225753" y="4250615"/>
              <a:ext cx="142875" cy="152400"/>
              <a:chOff x="3803722" y="4077072"/>
              <a:chExt cx="576064" cy="432626"/>
            </a:xfrm>
          </p:grpSpPr>
          <p:sp>
            <p:nvSpPr>
              <p:cNvPr id="155" name="Прямоугольник 154"/>
              <p:cNvSpPr/>
              <p:nvPr/>
            </p:nvSpPr>
            <p:spPr>
              <a:xfrm flipV="1">
                <a:off x="3803722" y="4077072"/>
                <a:ext cx="576064" cy="45065"/>
              </a:xfrm>
              <a:prstGeom prst="rect">
                <a:avLst/>
              </a:prstGeom>
              <a:solidFill>
                <a:schemeClr val="tx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156" name="Прямоугольник 155"/>
              <p:cNvSpPr/>
              <p:nvPr/>
            </p:nvSpPr>
            <p:spPr>
              <a:xfrm>
                <a:off x="4066149" y="4077072"/>
                <a:ext cx="44807" cy="432626"/>
              </a:xfrm>
              <a:prstGeom prst="rect">
                <a:avLst/>
              </a:prstGeom>
              <a:solidFill>
                <a:schemeClr val="tx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157" name="Прямоугольник 156"/>
              <p:cNvSpPr/>
              <p:nvPr/>
            </p:nvSpPr>
            <p:spPr>
              <a:xfrm flipV="1">
                <a:off x="3861326" y="4203255"/>
                <a:ext cx="454453" cy="54078"/>
              </a:xfrm>
              <a:prstGeom prst="rect">
                <a:avLst/>
              </a:prstGeom>
              <a:solidFill>
                <a:schemeClr val="tx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158" name="Прямоугольник 157"/>
              <p:cNvSpPr/>
              <p:nvPr/>
            </p:nvSpPr>
            <p:spPr>
              <a:xfrm flipV="1">
                <a:off x="3931736" y="4329437"/>
                <a:ext cx="320036" cy="49573"/>
              </a:xfrm>
              <a:prstGeom prst="rect">
                <a:avLst/>
              </a:prstGeom>
              <a:solidFill>
                <a:schemeClr val="tx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159" name="Прямоугольник 158"/>
              <p:cNvSpPr/>
              <p:nvPr/>
            </p:nvSpPr>
            <p:spPr>
              <a:xfrm flipV="1">
                <a:off x="3989341" y="4464633"/>
                <a:ext cx="211225" cy="45065"/>
              </a:xfrm>
              <a:prstGeom prst="rect">
                <a:avLst/>
              </a:prstGeom>
              <a:solidFill>
                <a:schemeClr val="tx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</p:grpSp>
        <p:sp>
          <p:nvSpPr>
            <p:cNvPr id="160" name="Стрелка вверх 159"/>
            <p:cNvSpPr/>
            <p:nvPr/>
          </p:nvSpPr>
          <p:spPr>
            <a:xfrm rot="2273966">
              <a:off x="6144303" y="4528128"/>
              <a:ext cx="288925" cy="746939"/>
            </a:xfrm>
            <a:prstGeom prst="upArrow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61" name="Стрелка вверх 160"/>
            <p:cNvSpPr/>
            <p:nvPr/>
          </p:nvSpPr>
          <p:spPr>
            <a:xfrm rot="18733332">
              <a:off x="8407522" y="4410159"/>
              <a:ext cx="279400" cy="407987"/>
            </a:xfrm>
            <a:prstGeom prst="upArrow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62" name="Выгнутая влево стрелка 161"/>
            <p:cNvSpPr/>
            <p:nvPr/>
          </p:nvSpPr>
          <p:spPr>
            <a:xfrm rot="14638673" flipH="1">
              <a:off x="1777285" y="-305455"/>
              <a:ext cx="2015177" cy="5697976"/>
            </a:xfrm>
            <a:prstGeom prst="curvedRightArrow">
              <a:avLst>
                <a:gd name="adj1" fmla="val 25000"/>
                <a:gd name="adj2" fmla="val 50864"/>
                <a:gd name="adj3" fmla="val 25000"/>
              </a:avLst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63" name="Выгнутая вниз стрелка 162"/>
            <p:cNvSpPr/>
            <p:nvPr/>
          </p:nvSpPr>
          <p:spPr>
            <a:xfrm>
              <a:off x="1349974" y="5444863"/>
              <a:ext cx="2414486" cy="1559615"/>
            </a:xfrm>
            <a:prstGeom prst="curvedUpArrow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64" name="Стрелка углом 163"/>
            <p:cNvSpPr/>
            <p:nvPr/>
          </p:nvSpPr>
          <p:spPr>
            <a:xfrm rot="17835294" flipV="1">
              <a:off x="5931815" y="5733340"/>
              <a:ext cx="741363" cy="982663"/>
            </a:xfrm>
            <a:prstGeom prst="bentArrow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65" name="Стрелка вверх 164"/>
            <p:cNvSpPr/>
            <p:nvPr/>
          </p:nvSpPr>
          <p:spPr>
            <a:xfrm rot="2273966">
              <a:off x="4452265" y="3256840"/>
              <a:ext cx="288925" cy="503238"/>
            </a:xfrm>
            <a:prstGeom prst="upArrow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66" name="TextBox 165"/>
            <p:cNvSpPr txBox="1"/>
            <p:nvPr/>
          </p:nvSpPr>
          <p:spPr>
            <a:xfrm>
              <a:off x="2153257" y="4406601"/>
              <a:ext cx="1835759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900" dirty="0" smtClean="0">
                  <a:solidFill>
                    <a:schemeClr val="bg1">
                      <a:lumMod val="50000"/>
                    </a:schemeClr>
                  </a:solidFill>
                  <a:latin typeface="Trebuchet MS" panose="020B0603020202020204" pitchFamily="34" charset="0"/>
                  <a:ea typeface="BatangChe" panose="02030609000101010101" pitchFamily="49" charset="-127"/>
                </a:rPr>
                <a:t>СТАНЦИЯ КАТОДНОЙ ЗАЩИТЫ</a:t>
              </a:r>
              <a:endParaRPr lang="ru-RU" sz="9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ea typeface="BatangChe" panose="02030609000101010101" pitchFamily="49" charset="-127"/>
              </a:endParaRPr>
            </a:p>
          </p:txBody>
        </p:sp>
        <p:cxnSp>
          <p:nvCxnSpPr>
            <p:cNvPr id="167" name="Прямая соединительная линия 166"/>
            <p:cNvCxnSpPr/>
            <p:nvPr/>
          </p:nvCxnSpPr>
          <p:spPr>
            <a:xfrm flipV="1">
              <a:off x="1078093" y="4665794"/>
              <a:ext cx="660312" cy="38433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8" name="Группа 167"/>
            <p:cNvGrpSpPr/>
            <p:nvPr/>
          </p:nvGrpSpPr>
          <p:grpSpPr>
            <a:xfrm>
              <a:off x="814042" y="4784954"/>
              <a:ext cx="502314" cy="794191"/>
              <a:chOff x="864842" y="4835754"/>
              <a:chExt cx="502314" cy="794191"/>
            </a:xfrm>
          </p:grpSpPr>
          <p:sp>
            <p:nvSpPr>
              <p:cNvPr id="169" name="Прямоугольник 168"/>
              <p:cNvSpPr/>
              <p:nvPr/>
            </p:nvSpPr>
            <p:spPr>
              <a:xfrm>
                <a:off x="1232121" y="5207654"/>
                <a:ext cx="46366" cy="338831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0" name="Прямоугольник 169"/>
              <p:cNvSpPr/>
              <p:nvPr/>
            </p:nvSpPr>
            <p:spPr>
              <a:xfrm>
                <a:off x="1319364" y="5291114"/>
                <a:ext cx="46366" cy="338831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1" name="Прямоугольник 170"/>
              <p:cNvSpPr/>
              <p:nvPr/>
            </p:nvSpPr>
            <p:spPr>
              <a:xfrm>
                <a:off x="864842" y="4835754"/>
                <a:ext cx="46366" cy="338831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2" name="Прямоугольник 171"/>
              <p:cNvSpPr/>
              <p:nvPr/>
            </p:nvSpPr>
            <p:spPr>
              <a:xfrm>
                <a:off x="955622" y="4933547"/>
                <a:ext cx="46366" cy="338831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3" name="Прямоугольник 172"/>
              <p:cNvSpPr/>
              <p:nvPr/>
            </p:nvSpPr>
            <p:spPr>
              <a:xfrm>
                <a:off x="1046402" y="5005169"/>
                <a:ext cx="46366" cy="338831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4" name="Прямоугольник 173"/>
              <p:cNvSpPr/>
              <p:nvPr/>
            </p:nvSpPr>
            <p:spPr>
              <a:xfrm>
                <a:off x="1141363" y="5084842"/>
                <a:ext cx="46366" cy="338831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175" name="Прямая соединительная линия 174"/>
              <p:cNvCxnSpPr/>
              <p:nvPr/>
            </p:nvCxnSpPr>
            <p:spPr>
              <a:xfrm>
                <a:off x="870693" y="4841241"/>
                <a:ext cx="496463" cy="49087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76" name="Прямая со стрелкой 175"/>
            <p:cNvCxnSpPr/>
            <p:nvPr/>
          </p:nvCxnSpPr>
          <p:spPr>
            <a:xfrm flipH="1">
              <a:off x="3783159" y="3221168"/>
              <a:ext cx="545010" cy="316775"/>
            </a:xfrm>
            <a:prstGeom prst="straightConnector1">
              <a:avLst/>
            </a:prstGeom>
            <a:ln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Прямая со стрелкой 176"/>
            <p:cNvCxnSpPr/>
            <p:nvPr/>
          </p:nvCxnSpPr>
          <p:spPr>
            <a:xfrm flipH="1">
              <a:off x="1176703" y="4608658"/>
              <a:ext cx="545010" cy="316775"/>
            </a:xfrm>
            <a:prstGeom prst="straightConnector1">
              <a:avLst/>
            </a:prstGeom>
            <a:ln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Прямая со стрелкой 177"/>
            <p:cNvCxnSpPr/>
            <p:nvPr/>
          </p:nvCxnSpPr>
          <p:spPr>
            <a:xfrm>
              <a:off x="3989016" y="2806140"/>
              <a:ext cx="376062" cy="220936"/>
            </a:xfrm>
            <a:prstGeom prst="straightConnector1">
              <a:avLst/>
            </a:prstGeom>
            <a:ln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Прямая со стрелкой 178"/>
            <p:cNvCxnSpPr/>
            <p:nvPr/>
          </p:nvCxnSpPr>
          <p:spPr>
            <a:xfrm flipH="1" flipV="1">
              <a:off x="4674430" y="3196736"/>
              <a:ext cx="317761" cy="175114"/>
            </a:xfrm>
            <a:prstGeom prst="straightConnector1">
              <a:avLst/>
            </a:prstGeom>
            <a:ln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Прямая со стрелкой 179"/>
            <p:cNvCxnSpPr/>
            <p:nvPr/>
          </p:nvCxnSpPr>
          <p:spPr>
            <a:xfrm flipV="1">
              <a:off x="4119646" y="4266490"/>
              <a:ext cx="554784" cy="405219"/>
            </a:xfrm>
            <a:prstGeom prst="straightConnector1">
              <a:avLst/>
            </a:prstGeom>
            <a:ln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Прямая со стрелкой 180"/>
            <p:cNvCxnSpPr/>
            <p:nvPr/>
          </p:nvCxnSpPr>
          <p:spPr>
            <a:xfrm flipH="1">
              <a:off x="7157401" y="2859738"/>
              <a:ext cx="454728" cy="334676"/>
            </a:xfrm>
            <a:prstGeom prst="straightConnector1">
              <a:avLst/>
            </a:prstGeom>
            <a:ln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Прямая со стрелкой 181"/>
            <p:cNvCxnSpPr/>
            <p:nvPr/>
          </p:nvCxnSpPr>
          <p:spPr>
            <a:xfrm flipH="1">
              <a:off x="6846698" y="2692096"/>
              <a:ext cx="454728" cy="334676"/>
            </a:xfrm>
            <a:prstGeom prst="straightConnector1">
              <a:avLst/>
            </a:prstGeom>
            <a:ln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Прямая со стрелкой 182"/>
            <p:cNvCxnSpPr/>
            <p:nvPr/>
          </p:nvCxnSpPr>
          <p:spPr>
            <a:xfrm flipV="1">
              <a:off x="6941640" y="4669818"/>
              <a:ext cx="431521" cy="419911"/>
            </a:xfrm>
            <a:prstGeom prst="straightConnector1">
              <a:avLst/>
            </a:prstGeom>
            <a:ln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Прямая со стрелкой 183"/>
            <p:cNvCxnSpPr/>
            <p:nvPr/>
          </p:nvCxnSpPr>
          <p:spPr>
            <a:xfrm flipH="1" flipV="1">
              <a:off x="6998519" y="4232537"/>
              <a:ext cx="317761" cy="175114"/>
            </a:xfrm>
            <a:prstGeom prst="straightConnector1">
              <a:avLst/>
            </a:prstGeom>
            <a:ln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Прямая со стрелкой 184"/>
            <p:cNvCxnSpPr/>
            <p:nvPr/>
          </p:nvCxnSpPr>
          <p:spPr>
            <a:xfrm flipH="1">
              <a:off x="2796114" y="3812676"/>
              <a:ext cx="545010" cy="316775"/>
            </a:xfrm>
            <a:prstGeom prst="straightConnector1">
              <a:avLst/>
            </a:prstGeom>
            <a:ln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Номер слайда 122"/>
          <p:cNvSpPr>
            <a:spLocks noGrp="1"/>
          </p:cNvSpPr>
          <p:nvPr>
            <p:ph type="sldNum" sz="quarter" idx="12"/>
          </p:nvPr>
        </p:nvSpPr>
        <p:spPr>
          <a:xfrm>
            <a:off x="8721423" y="6520649"/>
            <a:ext cx="341760" cy="276999"/>
          </a:xfr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7AC3"/>
                </a:solidFill>
              </a:rPr>
              <a:t>23</a:t>
            </a:r>
            <a:endParaRPr lang="ru-RU" b="1" dirty="0">
              <a:solidFill>
                <a:srgbClr val="007AC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3658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63000">
              <a:srgbClr val="F4F5F7"/>
            </a:gs>
            <a:gs pos="83000">
              <a:srgbClr val="D6DDE3"/>
            </a:gs>
            <a:gs pos="100000">
              <a:srgbClr val="B2BBC0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/>
          <p:nvPr/>
        </p:nvGrpSpPr>
        <p:grpSpPr>
          <a:xfrm>
            <a:off x="-265284" y="-39687"/>
            <a:ext cx="9423339" cy="1983876"/>
            <a:chOff x="-265284" y="-39687"/>
            <a:chExt cx="9423339" cy="1983876"/>
          </a:xfrm>
        </p:grpSpPr>
        <p:grpSp>
          <p:nvGrpSpPr>
            <p:cNvPr id="30" name="Группа 57"/>
            <p:cNvGrpSpPr/>
            <p:nvPr/>
          </p:nvGrpSpPr>
          <p:grpSpPr>
            <a:xfrm>
              <a:off x="-265284" y="-39687"/>
              <a:ext cx="9423339" cy="1983876"/>
              <a:chOff x="-265284" y="-39687"/>
              <a:chExt cx="9423339" cy="1983876"/>
            </a:xfrm>
          </p:grpSpPr>
          <p:grpSp>
            <p:nvGrpSpPr>
              <p:cNvPr id="35" name="Группа 113"/>
              <p:cNvGrpSpPr/>
              <p:nvPr/>
            </p:nvGrpSpPr>
            <p:grpSpPr>
              <a:xfrm>
                <a:off x="-265284" y="-39687"/>
                <a:ext cx="9423339" cy="1983876"/>
                <a:chOff x="-265284" y="-39687"/>
                <a:chExt cx="9423339" cy="2318742"/>
              </a:xfrm>
            </p:grpSpPr>
            <p:sp>
              <p:nvSpPr>
                <p:cNvPr id="37" name="Равнобедренный треугольник 5"/>
                <p:cNvSpPr/>
                <p:nvPr/>
              </p:nvSpPr>
              <p:spPr>
                <a:xfrm rot="5400000">
                  <a:off x="90487" y="1173729"/>
                  <a:ext cx="914400" cy="1101726"/>
                </a:xfrm>
                <a:prstGeom prst="triangle">
                  <a:avLst>
                    <a:gd name="adj" fmla="val 5625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8" name="Равнобедренный треугольник 37"/>
                <p:cNvSpPr/>
                <p:nvPr/>
              </p:nvSpPr>
              <p:spPr>
                <a:xfrm rot="5400000">
                  <a:off x="273690" y="1534920"/>
                  <a:ext cx="674994" cy="813275"/>
                </a:xfrm>
                <a:prstGeom prst="triangle">
                  <a:avLst>
                    <a:gd name="adj" fmla="val 56250"/>
                  </a:avLst>
                </a:prstGeom>
                <a:solidFill>
                  <a:schemeClr val="bg1">
                    <a:alpha val="52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9" name="Прямоугольник 3"/>
                <p:cNvSpPr/>
                <p:nvPr/>
              </p:nvSpPr>
              <p:spPr>
                <a:xfrm>
                  <a:off x="-265284" y="-3175"/>
                  <a:ext cx="6685134" cy="1913342"/>
                </a:xfrm>
                <a:custGeom>
                  <a:avLst/>
                  <a:gdLst>
                    <a:gd name="connsiteX0" fmla="*/ 0 w 4178300"/>
                    <a:gd name="connsiteY0" fmla="*/ 0 h 2159000"/>
                    <a:gd name="connsiteX1" fmla="*/ 4178300 w 4178300"/>
                    <a:gd name="connsiteY1" fmla="*/ 0 h 2159000"/>
                    <a:gd name="connsiteX2" fmla="*/ 4178300 w 4178300"/>
                    <a:gd name="connsiteY2" fmla="*/ 2159000 h 2159000"/>
                    <a:gd name="connsiteX3" fmla="*/ 0 w 4178300"/>
                    <a:gd name="connsiteY3" fmla="*/ 2159000 h 2159000"/>
                    <a:gd name="connsiteX4" fmla="*/ 0 w 4178300"/>
                    <a:gd name="connsiteY4" fmla="*/ 0 h 2159000"/>
                    <a:gd name="connsiteX0" fmla="*/ 0 w 4178300"/>
                    <a:gd name="connsiteY0" fmla="*/ 0 h 2463800"/>
                    <a:gd name="connsiteX1" fmla="*/ 4178300 w 4178300"/>
                    <a:gd name="connsiteY1" fmla="*/ 0 h 2463800"/>
                    <a:gd name="connsiteX2" fmla="*/ 1130300 w 4178300"/>
                    <a:gd name="connsiteY2" fmla="*/ 2463800 h 2463800"/>
                    <a:gd name="connsiteX3" fmla="*/ 0 w 4178300"/>
                    <a:gd name="connsiteY3" fmla="*/ 2159000 h 2463800"/>
                    <a:gd name="connsiteX4" fmla="*/ 0 w 4178300"/>
                    <a:gd name="connsiteY4" fmla="*/ 0 h 24638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0 w 6248400"/>
                    <a:gd name="connsiteY3" fmla="*/ 22098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3175 w 6251575"/>
                    <a:gd name="connsiteY0" fmla="*/ 50800 h 2514600"/>
                    <a:gd name="connsiteX1" fmla="*/ 6251575 w 6251575"/>
                    <a:gd name="connsiteY1" fmla="*/ 0 h 2514600"/>
                    <a:gd name="connsiteX2" fmla="*/ 1133475 w 6251575"/>
                    <a:gd name="connsiteY2" fmla="*/ 2514600 h 2514600"/>
                    <a:gd name="connsiteX3" fmla="*/ 0 w 6251575"/>
                    <a:gd name="connsiteY3" fmla="*/ 1308100 h 2514600"/>
                    <a:gd name="connsiteX4" fmla="*/ 3175 w 6251575"/>
                    <a:gd name="connsiteY4" fmla="*/ 50800 h 251460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423025"/>
                    <a:gd name="connsiteY0" fmla="*/ 3175 h 1838325"/>
                    <a:gd name="connsiteX1" fmla="*/ 6423025 w 6423025"/>
                    <a:gd name="connsiteY1" fmla="*/ 0 h 1838325"/>
                    <a:gd name="connsiteX2" fmla="*/ 1247775 w 6423025"/>
                    <a:gd name="connsiteY2" fmla="*/ 1838325 h 1838325"/>
                    <a:gd name="connsiteX3" fmla="*/ 0 w 6423025"/>
                    <a:gd name="connsiteY3" fmla="*/ 1260475 h 1838325"/>
                    <a:gd name="connsiteX4" fmla="*/ 3175 w 6423025"/>
                    <a:gd name="connsiteY4" fmla="*/ 3175 h 1838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423025" h="1838325">
                      <a:moveTo>
                        <a:pt x="3175" y="3175"/>
                      </a:moveTo>
                      <a:lnTo>
                        <a:pt x="6423025" y="0"/>
                      </a:lnTo>
                      <a:lnTo>
                        <a:pt x="1247775" y="1838325"/>
                      </a:lnTo>
                      <a:lnTo>
                        <a:pt x="0" y="1260475"/>
                      </a:lnTo>
                      <a:cubicBezTo>
                        <a:pt x="1058" y="841375"/>
                        <a:pt x="2117" y="422275"/>
                        <a:pt x="3175" y="3175"/>
                      </a:cubicBezTo>
                      <a:close/>
                    </a:path>
                  </a:pathLst>
                </a:custGeom>
                <a:gradFill>
                  <a:gsLst>
                    <a:gs pos="73000">
                      <a:srgbClr val="00B0F0"/>
                    </a:gs>
                    <a:gs pos="49000">
                      <a:srgbClr val="007AC3"/>
                    </a:gs>
                  </a:gsLst>
                  <a:lin ang="8400000" scaled="0"/>
                </a:gradFill>
                <a:ln>
                  <a:noFill/>
                </a:ln>
                <a:effectLst>
                  <a:outerShdw blurRad="228600" dist="38100" dir="2700000" sx="108000" sy="108000" algn="tl" rotWithShape="0">
                    <a:srgbClr val="0070C0">
                      <a:alpha val="18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0" name="Прямоугольник 3"/>
                <p:cNvSpPr/>
                <p:nvPr/>
              </p:nvSpPr>
              <p:spPr>
                <a:xfrm flipH="1">
                  <a:off x="4976813" y="-39687"/>
                  <a:ext cx="4181242" cy="1255528"/>
                </a:xfrm>
                <a:custGeom>
                  <a:avLst/>
                  <a:gdLst>
                    <a:gd name="connsiteX0" fmla="*/ 0 w 4178300"/>
                    <a:gd name="connsiteY0" fmla="*/ 0 h 2159000"/>
                    <a:gd name="connsiteX1" fmla="*/ 4178300 w 4178300"/>
                    <a:gd name="connsiteY1" fmla="*/ 0 h 2159000"/>
                    <a:gd name="connsiteX2" fmla="*/ 4178300 w 4178300"/>
                    <a:gd name="connsiteY2" fmla="*/ 2159000 h 2159000"/>
                    <a:gd name="connsiteX3" fmla="*/ 0 w 4178300"/>
                    <a:gd name="connsiteY3" fmla="*/ 2159000 h 2159000"/>
                    <a:gd name="connsiteX4" fmla="*/ 0 w 4178300"/>
                    <a:gd name="connsiteY4" fmla="*/ 0 h 2159000"/>
                    <a:gd name="connsiteX0" fmla="*/ 0 w 4178300"/>
                    <a:gd name="connsiteY0" fmla="*/ 0 h 2463800"/>
                    <a:gd name="connsiteX1" fmla="*/ 4178300 w 4178300"/>
                    <a:gd name="connsiteY1" fmla="*/ 0 h 2463800"/>
                    <a:gd name="connsiteX2" fmla="*/ 1130300 w 4178300"/>
                    <a:gd name="connsiteY2" fmla="*/ 2463800 h 2463800"/>
                    <a:gd name="connsiteX3" fmla="*/ 0 w 4178300"/>
                    <a:gd name="connsiteY3" fmla="*/ 2159000 h 2463800"/>
                    <a:gd name="connsiteX4" fmla="*/ 0 w 4178300"/>
                    <a:gd name="connsiteY4" fmla="*/ 0 h 24638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0 w 6248400"/>
                    <a:gd name="connsiteY3" fmla="*/ 22098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3175 w 6251575"/>
                    <a:gd name="connsiteY0" fmla="*/ 50800 h 2514600"/>
                    <a:gd name="connsiteX1" fmla="*/ 6251575 w 6251575"/>
                    <a:gd name="connsiteY1" fmla="*/ 0 h 2514600"/>
                    <a:gd name="connsiteX2" fmla="*/ 1133475 w 6251575"/>
                    <a:gd name="connsiteY2" fmla="*/ 2514600 h 2514600"/>
                    <a:gd name="connsiteX3" fmla="*/ 0 w 6251575"/>
                    <a:gd name="connsiteY3" fmla="*/ 1308100 h 2514600"/>
                    <a:gd name="connsiteX4" fmla="*/ 3175 w 6251575"/>
                    <a:gd name="connsiteY4" fmla="*/ 50800 h 251460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423025"/>
                    <a:gd name="connsiteY0" fmla="*/ 3175 h 1838325"/>
                    <a:gd name="connsiteX1" fmla="*/ 6423025 w 6423025"/>
                    <a:gd name="connsiteY1" fmla="*/ 0 h 1838325"/>
                    <a:gd name="connsiteX2" fmla="*/ 1247775 w 6423025"/>
                    <a:gd name="connsiteY2" fmla="*/ 1838325 h 1838325"/>
                    <a:gd name="connsiteX3" fmla="*/ 0 w 6423025"/>
                    <a:gd name="connsiteY3" fmla="*/ 1260475 h 1838325"/>
                    <a:gd name="connsiteX4" fmla="*/ 3175 w 6423025"/>
                    <a:gd name="connsiteY4" fmla="*/ 3175 h 18383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0 w 12047640"/>
                    <a:gd name="connsiteY0" fmla="*/ 0 h 2180589"/>
                    <a:gd name="connsiteX1" fmla="*/ 12047640 w 12047640"/>
                    <a:gd name="connsiteY1" fmla="*/ 12064 h 2180589"/>
                    <a:gd name="connsiteX2" fmla="*/ 6311155 w 12047640"/>
                    <a:gd name="connsiteY2" fmla="*/ 2180589 h 2180589"/>
                    <a:gd name="connsiteX3" fmla="*/ 5624615 w 12047640"/>
                    <a:gd name="connsiteY3" fmla="*/ 1272539 h 2180589"/>
                    <a:gd name="connsiteX4" fmla="*/ 0 w 12047640"/>
                    <a:gd name="connsiteY4" fmla="*/ 0 h 2180589"/>
                    <a:gd name="connsiteX0" fmla="*/ 23567 w 12071207"/>
                    <a:gd name="connsiteY0" fmla="*/ 0 h 2180589"/>
                    <a:gd name="connsiteX1" fmla="*/ 12071207 w 12071207"/>
                    <a:gd name="connsiteY1" fmla="*/ 12064 h 2180589"/>
                    <a:gd name="connsiteX2" fmla="*/ 6334722 w 12071207"/>
                    <a:gd name="connsiteY2" fmla="*/ 2180589 h 2180589"/>
                    <a:gd name="connsiteX3" fmla="*/ 0 w 12071207"/>
                    <a:gd name="connsiteY3" fmla="*/ 1272539 h 2180589"/>
                    <a:gd name="connsiteX4" fmla="*/ 23567 w 12071207"/>
                    <a:gd name="connsiteY4" fmla="*/ 0 h 2180589"/>
                    <a:gd name="connsiteX0" fmla="*/ 23567 w 12071207"/>
                    <a:gd name="connsiteY0" fmla="*/ 0 h 2180589"/>
                    <a:gd name="connsiteX1" fmla="*/ 12071207 w 12071207"/>
                    <a:gd name="connsiteY1" fmla="*/ 12064 h 2180589"/>
                    <a:gd name="connsiteX2" fmla="*/ 6334722 w 12071207"/>
                    <a:gd name="connsiteY2" fmla="*/ 2180589 h 2180589"/>
                    <a:gd name="connsiteX3" fmla="*/ 0 w 12071207"/>
                    <a:gd name="connsiteY3" fmla="*/ 1272539 h 2180589"/>
                    <a:gd name="connsiteX4" fmla="*/ 23567 w 12071207"/>
                    <a:gd name="connsiteY4" fmla="*/ 0 h 2180589"/>
                    <a:gd name="connsiteX0" fmla="*/ 11 w 12129213"/>
                    <a:gd name="connsiteY0" fmla="*/ 0 h 2211069"/>
                    <a:gd name="connsiteX1" fmla="*/ 12129213 w 12129213"/>
                    <a:gd name="connsiteY1" fmla="*/ 42544 h 2211069"/>
                    <a:gd name="connsiteX2" fmla="*/ 6392728 w 12129213"/>
                    <a:gd name="connsiteY2" fmla="*/ 2211069 h 2211069"/>
                    <a:gd name="connsiteX3" fmla="*/ 58006 w 12129213"/>
                    <a:gd name="connsiteY3" fmla="*/ 1303019 h 2211069"/>
                    <a:gd name="connsiteX4" fmla="*/ 11 w 12129213"/>
                    <a:gd name="connsiteY4" fmla="*/ 0 h 2211069"/>
                    <a:gd name="connsiteX0" fmla="*/ 0 w 12129202"/>
                    <a:gd name="connsiteY0" fmla="*/ 0 h 2211069"/>
                    <a:gd name="connsiteX1" fmla="*/ 12129202 w 12129202"/>
                    <a:gd name="connsiteY1" fmla="*/ 42544 h 2211069"/>
                    <a:gd name="connsiteX2" fmla="*/ 6392717 w 12129202"/>
                    <a:gd name="connsiteY2" fmla="*/ 2211069 h 2211069"/>
                    <a:gd name="connsiteX3" fmla="*/ 57995 w 12129202"/>
                    <a:gd name="connsiteY3" fmla="*/ 1303019 h 2211069"/>
                    <a:gd name="connsiteX4" fmla="*/ 0 w 12129202"/>
                    <a:gd name="connsiteY4" fmla="*/ 0 h 2211069"/>
                    <a:gd name="connsiteX0" fmla="*/ 0 w 12108811"/>
                    <a:gd name="connsiteY0" fmla="*/ 0 h 2241549"/>
                    <a:gd name="connsiteX1" fmla="*/ 12108811 w 12108811"/>
                    <a:gd name="connsiteY1" fmla="*/ 73024 h 2241549"/>
                    <a:gd name="connsiteX2" fmla="*/ 6372326 w 12108811"/>
                    <a:gd name="connsiteY2" fmla="*/ 2241549 h 2241549"/>
                    <a:gd name="connsiteX3" fmla="*/ 37604 w 12108811"/>
                    <a:gd name="connsiteY3" fmla="*/ 1333499 h 2241549"/>
                    <a:gd name="connsiteX4" fmla="*/ 0 w 12108811"/>
                    <a:gd name="connsiteY4" fmla="*/ 0 h 2241549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08811" h="2511055">
                      <a:moveTo>
                        <a:pt x="0" y="0"/>
                      </a:moveTo>
                      <a:lnTo>
                        <a:pt x="12108811" y="73024"/>
                      </a:lnTo>
                      <a:lnTo>
                        <a:pt x="3255792" y="2511055"/>
                      </a:lnTo>
                      <a:lnTo>
                        <a:pt x="37604" y="1333499"/>
                      </a:lnTo>
                      <a:cubicBezTo>
                        <a:pt x="49387" y="697229"/>
                        <a:pt x="28997" y="651509"/>
                        <a:pt x="0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>
                        <a:lumMod val="20000"/>
                        <a:lumOff val="80000"/>
                      </a:schemeClr>
                    </a:gs>
                    <a:gs pos="63000">
                      <a:schemeClr val="bg1">
                        <a:alpha val="62000"/>
                      </a:schemeClr>
                    </a:gs>
                    <a:gs pos="100000">
                      <a:schemeClr val="bg1">
                        <a:alpha val="46000"/>
                      </a:schemeClr>
                    </a:gs>
                  </a:gsLst>
                  <a:path path="circle">
                    <a:fillToRect l="100000" t="100000"/>
                  </a:path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1" name="Равнобедренный треугольник 40"/>
                <p:cNvSpPr/>
                <p:nvPr/>
              </p:nvSpPr>
              <p:spPr>
                <a:xfrm rot="5400000">
                  <a:off x="54538" y="1288998"/>
                  <a:ext cx="563453" cy="678884"/>
                </a:xfrm>
                <a:prstGeom prst="triangle">
                  <a:avLst/>
                </a:prstGeom>
                <a:solidFill>
                  <a:srgbClr val="7ED6E6">
                    <a:alpha val="52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2" name="Полилиния 41"/>
                <p:cNvSpPr/>
                <p:nvPr/>
              </p:nvSpPr>
              <p:spPr>
                <a:xfrm rot="5400000" flipV="1">
                  <a:off x="8292087" y="368027"/>
                  <a:ext cx="587023" cy="1116803"/>
                </a:xfrm>
                <a:custGeom>
                  <a:avLst/>
                  <a:gdLst>
                    <a:gd name="connsiteX0" fmla="*/ 0 w 587023"/>
                    <a:gd name="connsiteY0" fmla="*/ 1116803 h 1116803"/>
                    <a:gd name="connsiteX1" fmla="*/ 587023 w 587023"/>
                    <a:gd name="connsiteY1" fmla="*/ 0 h 1116803"/>
                    <a:gd name="connsiteX2" fmla="*/ 587023 w 587023"/>
                    <a:gd name="connsiteY2" fmla="*/ 1116803 h 1116803"/>
                    <a:gd name="connsiteX3" fmla="*/ 0 w 587023"/>
                    <a:gd name="connsiteY3" fmla="*/ 1116803 h 1116803"/>
                    <a:gd name="connsiteX0" fmla="*/ 0 w 587023"/>
                    <a:gd name="connsiteY0" fmla="*/ 1116803 h 1116803"/>
                    <a:gd name="connsiteX1" fmla="*/ 587023 w 587023"/>
                    <a:gd name="connsiteY1" fmla="*/ 0 h 1116803"/>
                    <a:gd name="connsiteX2" fmla="*/ 314796 w 587023"/>
                    <a:gd name="connsiteY2" fmla="*/ 1116803 h 1116803"/>
                    <a:gd name="connsiteX3" fmla="*/ 0 w 587023"/>
                    <a:gd name="connsiteY3" fmla="*/ 1116803 h 11168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87023" h="1116803">
                      <a:moveTo>
                        <a:pt x="0" y="1116803"/>
                      </a:moveTo>
                      <a:lnTo>
                        <a:pt x="587023" y="0"/>
                      </a:lnTo>
                      <a:lnTo>
                        <a:pt x="314796" y="1116803"/>
                      </a:lnTo>
                      <a:lnTo>
                        <a:pt x="0" y="1116803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  <a:alpha val="52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36" name="Прямоугольник 3"/>
              <p:cNvSpPr/>
              <p:nvPr/>
            </p:nvSpPr>
            <p:spPr>
              <a:xfrm>
                <a:off x="-265284" y="0"/>
                <a:ext cx="4052280" cy="1122450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  <a:gd name="connsiteX0" fmla="*/ 3175 w 1247775"/>
                  <a:gd name="connsiteY0" fmla="*/ 0 h 1835150"/>
                  <a:gd name="connsiteX1" fmla="*/ 1247775 w 1247775"/>
                  <a:gd name="connsiteY1" fmla="*/ 1835150 h 1835150"/>
                  <a:gd name="connsiteX2" fmla="*/ 0 w 1247775"/>
                  <a:gd name="connsiteY2" fmla="*/ 1257300 h 1835150"/>
                  <a:gd name="connsiteX3" fmla="*/ 3175 w 1247775"/>
                  <a:gd name="connsiteY3" fmla="*/ 0 h 1835150"/>
                  <a:gd name="connsiteX0" fmla="*/ 3175 w 1687049"/>
                  <a:gd name="connsiteY0" fmla="*/ 3176 h 1260476"/>
                  <a:gd name="connsiteX1" fmla="*/ 1687049 w 1687049"/>
                  <a:gd name="connsiteY1" fmla="*/ 0 h 1260476"/>
                  <a:gd name="connsiteX2" fmla="*/ 0 w 1687049"/>
                  <a:gd name="connsiteY2" fmla="*/ 1260476 h 1260476"/>
                  <a:gd name="connsiteX3" fmla="*/ 3175 w 1687049"/>
                  <a:gd name="connsiteY3" fmla="*/ 3176 h 1260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87049" h="1260476">
                    <a:moveTo>
                      <a:pt x="3175" y="3176"/>
                    </a:moveTo>
                    <a:lnTo>
                      <a:pt x="1687049" y="0"/>
                    </a:lnTo>
                    <a:lnTo>
                      <a:pt x="0" y="1260476"/>
                    </a:lnTo>
                    <a:cubicBezTo>
                      <a:pt x="1058" y="841376"/>
                      <a:pt x="2117" y="422276"/>
                      <a:pt x="3175" y="3176"/>
                    </a:cubicBezTo>
                    <a:close/>
                  </a:path>
                </a:pathLst>
              </a:custGeom>
              <a:gradFill>
                <a:gsLst>
                  <a:gs pos="73000">
                    <a:srgbClr val="00B0F0"/>
                  </a:gs>
                  <a:gs pos="49000">
                    <a:schemeClr val="bg1">
                      <a:alpha val="13000"/>
                    </a:schemeClr>
                  </a:gs>
                </a:gsLst>
                <a:lin ang="8400000" scaled="0"/>
              </a:gradFill>
              <a:ln>
                <a:noFill/>
              </a:ln>
              <a:effectLst>
                <a:outerShdw blurRad="228600" dist="38100" dir="2700000" sx="108000" sy="108000" algn="tl" rotWithShape="0">
                  <a:srgbClr val="0070C0">
                    <a:alpha val="18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129913" y="199457"/>
              <a:ext cx="3927398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СОВМЕСТНАЯ СХЕМА ЗАЩИТЫ</a:t>
              </a:r>
              <a:endParaRPr lang="ru-RU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  <p:pic>
          <p:nvPicPr>
            <p:cNvPr id="34" name="Picture 3" descr="C:\Users\stalipova\Desktop\ПРЕЗЕНТАЦИЯ_2013\Годовой отчет\Лого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428394" y="104770"/>
              <a:ext cx="954710" cy="517034"/>
            </a:xfrm>
            <a:prstGeom prst="rect">
              <a:avLst/>
            </a:prstGeom>
            <a:noFill/>
          </p:spPr>
        </p:pic>
      </p:grpSp>
      <p:grpSp>
        <p:nvGrpSpPr>
          <p:cNvPr id="23" name="Группа 22"/>
          <p:cNvGrpSpPr/>
          <p:nvPr/>
        </p:nvGrpSpPr>
        <p:grpSpPr>
          <a:xfrm>
            <a:off x="-114977" y="6066971"/>
            <a:ext cx="9273028" cy="861424"/>
            <a:chOff x="-114977" y="6066971"/>
            <a:chExt cx="9273028" cy="861424"/>
          </a:xfrm>
        </p:grpSpPr>
        <p:grpSp>
          <p:nvGrpSpPr>
            <p:cNvPr id="24" name="Группа 23"/>
            <p:cNvGrpSpPr/>
            <p:nvPr/>
          </p:nvGrpSpPr>
          <p:grpSpPr>
            <a:xfrm>
              <a:off x="-114977" y="6066971"/>
              <a:ext cx="9273028" cy="820897"/>
              <a:chOff x="-114977" y="6057899"/>
              <a:chExt cx="9273028" cy="829969"/>
            </a:xfrm>
          </p:grpSpPr>
          <p:sp>
            <p:nvSpPr>
              <p:cNvPr id="27" name="Прямоугольник 3"/>
              <p:cNvSpPr/>
              <p:nvPr/>
            </p:nvSpPr>
            <p:spPr>
              <a:xfrm flipH="1" flipV="1">
                <a:off x="-2" y="6057899"/>
                <a:ext cx="9158053" cy="800097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23025" h="1838325">
                    <a:moveTo>
                      <a:pt x="3175" y="3175"/>
                    </a:moveTo>
                    <a:lnTo>
                      <a:pt x="6423025" y="0"/>
                    </a:lnTo>
                    <a:lnTo>
                      <a:pt x="1247775" y="1838325"/>
                    </a:lnTo>
                    <a:lnTo>
                      <a:pt x="0" y="1260475"/>
                    </a:lnTo>
                    <a:cubicBezTo>
                      <a:pt x="1058" y="841375"/>
                      <a:pt x="2117" y="422275"/>
                      <a:pt x="3175" y="3175"/>
                    </a:cubicBezTo>
                    <a:close/>
                  </a:path>
                </a:pathLst>
              </a:custGeom>
              <a:solidFill>
                <a:srgbClr val="E8EBE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  <p:sp>
            <p:nvSpPr>
              <p:cNvPr id="28" name="Прямоугольник 3"/>
              <p:cNvSpPr/>
              <p:nvPr/>
            </p:nvSpPr>
            <p:spPr>
              <a:xfrm flipV="1">
                <a:off x="-114977" y="6290296"/>
                <a:ext cx="8344577" cy="597572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23025" h="1838325">
                    <a:moveTo>
                      <a:pt x="3175" y="3175"/>
                    </a:moveTo>
                    <a:lnTo>
                      <a:pt x="6423025" y="0"/>
                    </a:lnTo>
                    <a:lnTo>
                      <a:pt x="1247775" y="1838325"/>
                    </a:lnTo>
                    <a:lnTo>
                      <a:pt x="0" y="1260475"/>
                    </a:lnTo>
                    <a:cubicBezTo>
                      <a:pt x="1058" y="841375"/>
                      <a:pt x="2117" y="422275"/>
                      <a:pt x="3175" y="3175"/>
                    </a:cubicBezTo>
                    <a:close/>
                  </a:path>
                </a:pathLst>
              </a:custGeom>
              <a:solidFill>
                <a:schemeClr val="bg1">
                  <a:alpha val="6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5" name="TextBox 24"/>
            <p:cNvSpPr txBox="1"/>
            <p:nvPr/>
          </p:nvSpPr>
          <p:spPr>
            <a:xfrm>
              <a:off x="368300" y="6487821"/>
              <a:ext cx="8151317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sz="1600" dirty="0">
                  <a:solidFill>
                    <a:prstClr val="white">
                      <a:lumMod val="65000"/>
                    </a:prstClr>
                  </a:solidFill>
                  <a:latin typeface="Impact" panose="020B0806030902050204" pitchFamily="34" charset="0"/>
                </a:rPr>
                <a:t>ЭЛЕКТРОХИМИЧЕСКАЯ ЗАЩИТА ГАЗОРАСПРЕДЕЛИТЕЛЬНОЙ СТАНЦИИ</a:t>
              </a:r>
            </a:p>
          </p:txBody>
        </p:sp>
        <p:sp>
          <p:nvSpPr>
            <p:cNvPr id="26" name="Равнобедренный треугольник 25"/>
            <p:cNvSpPr/>
            <p:nvPr/>
          </p:nvSpPr>
          <p:spPr>
            <a:xfrm rot="16200000" flipH="1">
              <a:off x="8416136" y="6194004"/>
              <a:ext cx="714060" cy="754721"/>
            </a:xfrm>
            <a:prstGeom prst="triangle">
              <a:avLst>
                <a:gd name="adj" fmla="val 9293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</p:grpSp>
      <p:sp>
        <p:nvSpPr>
          <p:cNvPr id="50" name="Объект 2"/>
          <p:cNvSpPr txBox="1">
            <a:spLocks/>
          </p:cNvSpPr>
          <p:nvPr/>
        </p:nvSpPr>
        <p:spPr>
          <a:xfrm>
            <a:off x="4027813" y="3137885"/>
            <a:ext cx="5754805" cy="2527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600" kern="1200">
                <a:solidFill>
                  <a:srgbClr val="006699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66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66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66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66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ru-RU" dirty="0" smtClean="0"/>
          </a:p>
        </p:txBody>
      </p:sp>
      <p:grpSp>
        <p:nvGrpSpPr>
          <p:cNvPr id="2" name="Группа 1"/>
          <p:cNvGrpSpPr/>
          <p:nvPr/>
        </p:nvGrpSpPr>
        <p:grpSpPr>
          <a:xfrm>
            <a:off x="1575593" y="1366675"/>
            <a:ext cx="6654007" cy="5130672"/>
            <a:chOff x="1489868" y="1010792"/>
            <a:chExt cx="7296150" cy="5585412"/>
          </a:xfrm>
        </p:grpSpPr>
        <p:grpSp>
          <p:nvGrpSpPr>
            <p:cNvPr id="48" name="Группа 34"/>
            <p:cNvGrpSpPr/>
            <p:nvPr/>
          </p:nvGrpSpPr>
          <p:grpSpPr>
            <a:xfrm>
              <a:off x="7612129" y="5569768"/>
              <a:ext cx="635400" cy="626660"/>
              <a:chOff x="7612129" y="5569768"/>
              <a:chExt cx="635400" cy="626660"/>
            </a:xfrm>
          </p:grpSpPr>
          <p:grpSp>
            <p:nvGrpSpPr>
              <p:cNvPr id="49" name="Группа 14"/>
              <p:cNvGrpSpPr/>
              <p:nvPr/>
            </p:nvGrpSpPr>
            <p:grpSpPr>
              <a:xfrm flipH="1" flipV="1">
                <a:off x="7612129" y="5569768"/>
                <a:ext cx="429212" cy="429436"/>
                <a:chOff x="1043940" y="1531620"/>
                <a:chExt cx="611478" cy="611797"/>
              </a:xfrm>
            </p:grpSpPr>
            <p:sp>
              <p:nvSpPr>
                <p:cNvPr id="52" name="Прямоугольник 51"/>
                <p:cNvSpPr/>
                <p:nvPr/>
              </p:nvSpPr>
              <p:spPr>
                <a:xfrm>
                  <a:off x="1043940" y="1846237"/>
                  <a:ext cx="297180" cy="297180"/>
                </a:xfrm>
                <a:prstGeom prst="rect">
                  <a:avLst/>
                </a:prstGeom>
                <a:solidFill>
                  <a:schemeClr val="bg1">
                    <a:alpha val="68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3" name="Прямоугольник 52"/>
                <p:cNvSpPr/>
                <p:nvPr/>
              </p:nvSpPr>
              <p:spPr>
                <a:xfrm>
                  <a:off x="1043940" y="1531620"/>
                  <a:ext cx="297180" cy="29718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4" name="Прямоугольник 53"/>
                <p:cNvSpPr/>
                <p:nvPr/>
              </p:nvSpPr>
              <p:spPr>
                <a:xfrm>
                  <a:off x="1358238" y="1531620"/>
                  <a:ext cx="297180" cy="297180"/>
                </a:xfrm>
                <a:prstGeom prst="rect">
                  <a:avLst/>
                </a:prstGeom>
                <a:solidFill>
                  <a:schemeClr val="bg1">
                    <a:alpha val="68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51" name="Прямоугольник 50"/>
              <p:cNvSpPr/>
              <p:nvPr/>
            </p:nvSpPr>
            <p:spPr>
              <a:xfrm flipH="1" flipV="1">
                <a:off x="7831931" y="5790606"/>
                <a:ext cx="415598" cy="405822"/>
              </a:xfrm>
              <a:prstGeom prst="rect">
                <a:avLst/>
              </a:prstGeom>
              <a:solidFill>
                <a:schemeClr val="bg1">
                  <a:alpha val="6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prstClr val="white"/>
                  </a:solidFill>
                </a:endParaRPr>
              </a:p>
            </p:txBody>
          </p:sp>
        </p:grpSp>
        <p:pic>
          <p:nvPicPr>
            <p:cNvPr id="55" name="Picture 14" descr="O:\1 ИЛЬМИР\Доклады, статьи, тексты\Доклад Черногория 2013\материалы\Схема_2_ПОЗК_после ремонта1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489868" y="1010792"/>
              <a:ext cx="7296150" cy="547211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56" name="Стрелка вправо 55"/>
            <p:cNvSpPr/>
            <p:nvPr/>
          </p:nvSpPr>
          <p:spPr>
            <a:xfrm rot="16550480">
              <a:off x="3482577" y="5658518"/>
              <a:ext cx="690894" cy="239697"/>
            </a:xfrm>
            <a:prstGeom prst="rightArrow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Стрелка вправо 56"/>
            <p:cNvSpPr/>
            <p:nvPr/>
          </p:nvSpPr>
          <p:spPr>
            <a:xfrm rot="16550480">
              <a:off x="6713998" y="6130908"/>
              <a:ext cx="690894" cy="239697"/>
            </a:xfrm>
            <a:prstGeom prst="rightArrow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Стрелка вправо 57"/>
            <p:cNvSpPr/>
            <p:nvPr/>
          </p:nvSpPr>
          <p:spPr>
            <a:xfrm rot="17559504">
              <a:off x="3982876" y="3194719"/>
              <a:ext cx="690894" cy="239697"/>
            </a:xfrm>
            <a:prstGeom prst="rightArrow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Стрелка вправо 58"/>
            <p:cNvSpPr/>
            <p:nvPr/>
          </p:nvSpPr>
          <p:spPr>
            <a:xfrm rot="11355970">
              <a:off x="7626919" y="2698079"/>
              <a:ext cx="690894" cy="239697"/>
            </a:xfrm>
            <a:prstGeom prst="rightArrow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60" name="Прямая со стрелкой 59"/>
            <p:cNvCxnSpPr/>
            <p:nvPr/>
          </p:nvCxnSpPr>
          <p:spPr>
            <a:xfrm>
              <a:off x="7721470" y="4671270"/>
              <a:ext cx="292874" cy="159775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Прямая со стрелкой 60"/>
            <p:cNvCxnSpPr/>
            <p:nvPr/>
          </p:nvCxnSpPr>
          <p:spPr>
            <a:xfrm>
              <a:off x="8186167" y="4945598"/>
              <a:ext cx="292874" cy="159775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Прямая со стрелкой 61"/>
            <p:cNvCxnSpPr/>
            <p:nvPr/>
          </p:nvCxnSpPr>
          <p:spPr>
            <a:xfrm>
              <a:off x="4652271" y="2949612"/>
              <a:ext cx="292874" cy="159775"/>
            </a:xfrm>
            <a:prstGeom prst="straightConnector1">
              <a:avLst/>
            </a:prstGeom>
            <a:ln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Прямая со стрелкой 62"/>
            <p:cNvCxnSpPr/>
            <p:nvPr/>
          </p:nvCxnSpPr>
          <p:spPr>
            <a:xfrm>
              <a:off x="4403312" y="4840044"/>
              <a:ext cx="209498" cy="159299"/>
            </a:xfrm>
            <a:prstGeom prst="straightConnector1">
              <a:avLst/>
            </a:prstGeom>
            <a:ln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Прямая со стрелкой 63"/>
            <p:cNvCxnSpPr/>
            <p:nvPr/>
          </p:nvCxnSpPr>
          <p:spPr>
            <a:xfrm flipH="1">
              <a:off x="4975194" y="3967579"/>
              <a:ext cx="325497" cy="217071"/>
            </a:xfrm>
            <a:prstGeom prst="straightConnector1">
              <a:avLst/>
            </a:prstGeom>
            <a:ln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Прямая со стрелкой 64"/>
            <p:cNvCxnSpPr/>
            <p:nvPr/>
          </p:nvCxnSpPr>
          <p:spPr>
            <a:xfrm flipH="1">
              <a:off x="5614995" y="4469321"/>
              <a:ext cx="297434" cy="266727"/>
            </a:xfrm>
            <a:prstGeom prst="straightConnector1">
              <a:avLst/>
            </a:prstGeom>
            <a:ln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Прямая со стрелкой 65"/>
            <p:cNvCxnSpPr/>
            <p:nvPr/>
          </p:nvCxnSpPr>
          <p:spPr>
            <a:xfrm flipH="1">
              <a:off x="6542095" y="4126864"/>
              <a:ext cx="297434" cy="266727"/>
            </a:xfrm>
            <a:prstGeom prst="straightConnector1">
              <a:avLst/>
            </a:prstGeom>
            <a:ln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Прямая со стрелкой 66"/>
            <p:cNvCxnSpPr/>
            <p:nvPr/>
          </p:nvCxnSpPr>
          <p:spPr>
            <a:xfrm>
              <a:off x="6496050" y="4583634"/>
              <a:ext cx="409011" cy="256410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я со стрелкой 67"/>
            <p:cNvCxnSpPr/>
            <p:nvPr/>
          </p:nvCxnSpPr>
          <p:spPr>
            <a:xfrm flipV="1">
              <a:off x="7274740" y="4815935"/>
              <a:ext cx="223488" cy="199772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Прямая со стрелкой 68"/>
            <p:cNvCxnSpPr/>
            <p:nvPr/>
          </p:nvCxnSpPr>
          <p:spPr>
            <a:xfrm flipH="1">
              <a:off x="7253338" y="2762772"/>
              <a:ext cx="297434" cy="266727"/>
            </a:xfrm>
            <a:prstGeom prst="straightConnector1">
              <a:avLst/>
            </a:prstGeom>
            <a:ln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Прямая со стрелкой 69"/>
            <p:cNvCxnSpPr/>
            <p:nvPr/>
          </p:nvCxnSpPr>
          <p:spPr>
            <a:xfrm flipH="1">
              <a:off x="7048761" y="2510398"/>
              <a:ext cx="297434" cy="266727"/>
            </a:xfrm>
            <a:prstGeom prst="straightConnector1">
              <a:avLst/>
            </a:prstGeom>
            <a:ln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Прямая со стрелкой 70"/>
            <p:cNvCxnSpPr/>
            <p:nvPr/>
          </p:nvCxnSpPr>
          <p:spPr>
            <a:xfrm flipH="1" flipV="1">
              <a:off x="6239447" y="4573219"/>
              <a:ext cx="302648" cy="177938"/>
            </a:xfrm>
            <a:prstGeom prst="straightConnector1">
              <a:avLst/>
            </a:prstGeom>
            <a:ln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Прямая со стрелкой 71"/>
            <p:cNvCxnSpPr/>
            <p:nvPr/>
          </p:nvCxnSpPr>
          <p:spPr>
            <a:xfrm flipV="1">
              <a:off x="6690812" y="4986390"/>
              <a:ext cx="223488" cy="199772"/>
            </a:xfrm>
            <a:prstGeom prst="straightConnector1">
              <a:avLst/>
            </a:prstGeom>
            <a:ln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Прямая со стрелкой 72"/>
            <p:cNvCxnSpPr/>
            <p:nvPr/>
          </p:nvCxnSpPr>
          <p:spPr>
            <a:xfrm flipV="1">
              <a:off x="5361714" y="4791429"/>
              <a:ext cx="336641" cy="294847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Номер слайда 122"/>
          <p:cNvSpPr>
            <a:spLocks noGrp="1"/>
          </p:cNvSpPr>
          <p:nvPr>
            <p:ph type="sldNum" sz="quarter" idx="12"/>
          </p:nvPr>
        </p:nvSpPr>
        <p:spPr>
          <a:xfrm>
            <a:off x="8721423" y="6520649"/>
            <a:ext cx="341760" cy="276999"/>
          </a:xfr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7AC3"/>
                </a:solidFill>
              </a:rPr>
              <a:t>24</a:t>
            </a:r>
            <a:endParaRPr lang="ru-RU" b="1" dirty="0">
              <a:solidFill>
                <a:srgbClr val="007AC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55625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63000">
              <a:srgbClr val="F4F5F7"/>
            </a:gs>
            <a:gs pos="83000">
              <a:srgbClr val="D6DDE3"/>
            </a:gs>
            <a:gs pos="100000">
              <a:srgbClr val="B2BBC0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/>
          <p:nvPr/>
        </p:nvGrpSpPr>
        <p:grpSpPr>
          <a:xfrm>
            <a:off x="-265284" y="-39687"/>
            <a:ext cx="9423339" cy="1983876"/>
            <a:chOff x="-265284" y="-39687"/>
            <a:chExt cx="9423339" cy="1983876"/>
          </a:xfrm>
        </p:grpSpPr>
        <p:grpSp>
          <p:nvGrpSpPr>
            <p:cNvPr id="30" name="Группа 57"/>
            <p:cNvGrpSpPr/>
            <p:nvPr/>
          </p:nvGrpSpPr>
          <p:grpSpPr>
            <a:xfrm>
              <a:off x="-265284" y="-39687"/>
              <a:ext cx="9423339" cy="1983876"/>
              <a:chOff x="-265284" y="-39687"/>
              <a:chExt cx="9423339" cy="1983876"/>
            </a:xfrm>
          </p:grpSpPr>
          <p:grpSp>
            <p:nvGrpSpPr>
              <p:cNvPr id="35" name="Группа 113"/>
              <p:cNvGrpSpPr/>
              <p:nvPr/>
            </p:nvGrpSpPr>
            <p:grpSpPr>
              <a:xfrm>
                <a:off x="-265284" y="-39687"/>
                <a:ext cx="9423339" cy="1983876"/>
                <a:chOff x="-265284" y="-39687"/>
                <a:chExt cx="9423339" cy="2318742"/>
              </a:xfrm>
            </p:grpSpPr>
            <p:sp>
              <p:nvSpPr>
                <p:cNvPr id="37" name="Равнобедренный треугольник 5"/>
                <p:cNvSpPr/>
                <p:nvPr/>
              </p:nvSpPr>
              <p:spPr>
                <a:xfrm rot="5400000">
                  <a:off x="90487" y="1173729"/>
                  <a:ext cx="914400" cy="1101726"/>
                </a:xfrm>
                <a:prstGeom prst="triangle">
                  <a:avLst>
                    <a:gd name="adj" fmla="val 5625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8" name="Равнобедренный треугольник 37"/>
                <p:cNvSpPr/>
                <p:nvPr/>
              </p:nvSpPr>
              <p:spPr>
                <a:xfrm rot="5400000">
                  <a:off x="273690" y="1534920"/>
                  <a:ext cx="674994" cy="813275"/>
                </a:xfrm>
                <a:prstGeom prst="triangle">
                  <a:avLst>
                    <a:gd name="adj" fmla="val 56250"/>
                  </a:avLst>
                </a:prstGeom>
                <a:solidFill>
                  <a:schemeClr val="bg1">
                    <a:alpha val="52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9" name="Прямоугольник 3"/>
                <p:cNvSpPr/>
                <p:nvPr/>
              </p:nvSpPr>
              <p:spPr>
                <a:xfrm>
                  <a:off x="-265284" y="-3175"/>
                  <a:ext cx="6685134" cy="1913342"/>
                </a:xfrm>
                <a:custGeom>
                  <a:avLst/>
                  <a:gdLst>
                    <a:gd name="connsiteX0" fmla="*/ 0 w 4178300"/>
                    <a:gd name="connsiteY0" fmla="*/ 0 h 2159000"/>
                    <a:gd name="connsiteX1" fmla="*/ 4178300 w 4178300"/>
                    <a:gd name="connsiteY1" fmla="*/ 0 h 2159000"/>
                    <a:gd name="connsiteX2" fmla="*/ 4178300 w 4178300"/>
                    <a:gd name="connsiteY2" fmla="*/ 2159000 h 2159000"/>
                    <a:gd name="connsiteX3" fmla="*/ 0 w 4178300"/>
                    <a:gd name="connsiteY3" fmla="*/ 2159000 h 2159000"/>
                    <a:gd name="connsiteX4" fmla="*/ 0 w 4178300"/>
                    <a:gd name="connsiteY4" fmla="*/ 0 h 2159000"/>
                    <a:gd name="connsiteX0" fmla="*/ 0 w 4178300"/>
                    <a:gd name="connsiteY0" fmla="*/ 0 h 2463800"/>
                    <a:gd name="connsiteX1" fmla="*/ 4178300 w 4178300"/>
                    <a:gd name="connsiteY1" fmla="*/ 0 h 2463800"/>
                    <a:gd name="connsiteX2" fmla="*/ 1130300 w 4178300"/>
                    <a:gd name="connsiteY2" fmla="*/ 2463800 h 2463800"/>
                    <a:gd name="connsiteX3" fmla="*/ 0 w 4178300"/>
                    <a:gd name="connsiteY3" fmla="*/ 2159000 h 2463800"/>
                    <a:gd name="connsiteX4" fmla="*/ 0 w 4178300"/>
                    <a:gd name="connsiteY4" fmla="*/ 0 h 24638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0 w 6248400"/>
                    <a:gd name="connsiteY3" fmla="*/ 22098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3175 w 6251575"/>
                    <a:gd name="connsiteY0" fmla="*/ 50800 h 2514600"/>
                    <a:gd name="connsiteX1" fmla="*/ 6251575 w 6251575"/>
                    <a:gd name="connsiteY1" fmla="*/ 0 h 2514600"/>
                    <a:gd name="connsiteX2" fmla="*/ 1133475 w 6251575"/>
                    <a:gd name="connsiteY2" fmla="*/ 2514600 h 2514600"/>
                    <a:gd name="connsiteX3" fmla="*/ 0 w 6251575"/>
                    <a:gd name="connsiteY3" fmla="*/ 1308100 h 2514600"/>
                    <a:gd name="connsiteX4" fmla="*/ 3175 w 6251575"/>
                    <a:gd name="connsiteY4" fmla="*/ 50800 h 251460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423025"/>
                    <a:gd name="connsiteY0" fmla="*/ 3175 h 1838325"/>
                    <a:gd name="connsiteX1" fmla="*/ 6423025 w 6423025"/>
                    <a:gd name="connsiteY1" fmla="*/ 0 h 1838325"/>
                    <a:gd name="connsiteX2" fmla="*/ 1247775 w 6423025"/>
                    <a:gd name="connsiteY2" fmla="*/ 1838325 h 1838325"/>
                    <a:gd name="connsiteX3" fmla="*/ 0 w 6423025"/>
                    <a:gd name="connsiteY3" fmla="*/ 1260475 h 1838325"/>
                    <a:gd name="connsiteX4" fmla="*/ 3175 w 6423025"/>
                    <a:gd name="connsiteY4" fmla="*/ 3175 h 1838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423025" h="1838325">
                      <a:moveTo>
                        <a:pt x="3175" y="3175"/>
                      </a:moveTo>
                      <a:lnTo>
                        <a:pt x="6423025" y="0"/>
                      </a:lnTo>
                      <a:lnTo>
                        <a:pt x="1247775" y="1838325"/>
                      </a:lnTo>
                      <a:lnTo>
                        <a:pt x="0" y="1260475"/>
                      </a:lnTo>
                      <a:cubicBezTo>
                        <a:pt x="1058" y="841375"/>
                        <a:pt x="2117" y="422275"/>
                        <a:pt x="3175" y="3175"/>
                      </a:cubicBezTo>
                      <a:close/>
                    </a:path>
                  </a:pathLst>
                </a:custGeom>
                <a:gradFill>
                  <a:gsLst>
                    <a:gs pos="73000">
                      <a:srgbClr val="00B0F0"/>
                    </a:gs>
                    <a:gs pos="49000">
                      <a:srgbClr val="007AC3"/>
                    </a:gs>
                  </a:gsLst>
                  <a:lin ang="8400000" scaled="0"/>
                </a:gradFill>
                <a:ln>
                  <a:noFill/>
                </a:ln>
                <a:effectLst>
                  <a:outerShdw blurRad="228600" dist="38100" dir="2700000" sx="108000" sy="108000" algn="tl" rotWithShape="0">
                    <a:srgbClr val="0070C0">
                      <a:alpha val="18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0" name="Прямоугольник 3"/>
                <p:cNvSpPr/>
                <p:nvPr/>
              </p:nvSpPr>
              <p:spPr>
                <a:xfrm flipH="1">
                  <a:off x="4976813" y="-39687"/>
                  <a:ext cx="4181242" cy="1255528"/>
                </a:xfrm>
                <a:custGeom>
                  <a:avLst/>
                  <a:gdLst>
                    <a:gd name="connsiteX0" fmla="*/ 0 w 4178300"/>
                    <a:gd name="connsiteY0" fmla="*/ 0 h 2159000"/>
                    <a:gd name="connsiteX1" fmla="*/ 4178300 w 4178300"/>
                    <a:gd name="connsiteY1" fmla="*/ 0 h 2159000"/>
                    <a:gd name="connsiteX2" fmla="*/ 4178300 w 4178300"/>
                    <a:gd name="connsiteY2" fmla="*/ 2159000 h 2159000"/>
                    <a:gd name="connsiteX3" fmla="*/ 0 w 4178300"/>
                    <a:gd name="connsiteY3" fmla="*/ 2159000 h 2159000"/>
                    <a:gd name="connsiteX4" fmla="*/ 0 w 4178300"/>
                    <a:gd name="connsiteY4" fmla="*/ 0 h 2159000"/>
                    <a:gd name="connsiteX0" fmla="*/ 0 w 4178300"/>
                    <a:gd name="connsiteY0" fmla="*/ 0 h 2463800"/>
                    <a:gd name="connsiteX1" fmla="*/ 4178300 w 4178300"/>
                    <a:gd name="connsiteY1" fmla="*/ 0 h 2463800"/>
                    <a:gd name="connsiteX2" fmla="*/ 1130300 w 4178300"/>
                    <a:gd name="connsiteY2" fmla="*/ 2463800 h 2463800"/>
                    <a:gd name="connsiteX3" fmla="*/ 0 w 4178300"/>
                    <a:gd name="connsiteY3" fmla="*/ 2159000 h 2463800"/>
                    <a:gd name="connsiteX4" fmla="*/ 0 w 4178300"/>
                    <a:gd name="connsiteY4" fmla="*/ 0 h 24638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0 w 6248400"/>
                    <a:gd name="connsiteY3" fmla="*/ 22098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3175 w 6251575"/>
                    <a:gd name="connsiteY0" fmla="*/ 50800 h 2514600"/>
                    <a:gd name="connsiteX1" fmla="*/ 6251575 w 6251575"/>
                    <a:gd name="connsiteY1" fmla="*/ 0 h 2514600"/>
                    <a:gd name="connsiteX2" fmla="*/ 1133475 w 6251575"/>
                    <a:gd name="connsiteY2" fmla="*/ 2514600 h 2514600"/>
                    <a:gd name="connsiteX3" fmla="*/ 0 w 6251575"/>
                    <a:gd name="connsiteY3" fmla="*/ 1308100 h 2514600"/>
                    <a:gd name="connsiteX4" fmla="*/ 3175 w 6251575"/>
                    <a:gd name="connsiteY4" fmla="*/ 50800 h 251460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423025"/>
                    <a:gd name="connsiteY0" fmla="*/ 3175 h 1838325"/>
                    <a:gd name="connsiteX1" fmla="*/ 6423025 w 6423025"/>
                    <a:gd name="connsiteY1" fmla="*/ 0 h 1838325"/>
                    <a:gd name="connsiteX2" fmla="*/ 1247775 w 6423025"/>
                    <a:gd name="connsiteY2" fmla="*/ 1838325 h 1838325"/>
                    <a:gd name="connsiteX3" fmla="*/ 0 w 6423025"/>
                    <a:gd name="connsiteY3" fmla="*/ 1260475 h 1838325"/>
                    <a:gd name="connsiteX4" fmla="*/ 3175 w 6423025"/>
                    <a:gd name="connsiteY4" fmla="*/ 3175 h 18383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0 w 12047640"/>
                    <a:gd name="connsiteY0" fmla="*/ 0 h 2180589"/>
                    <a:gd name="connsiteX1" fmla="*/ 12047640 w 12047640"/>
                    <a:gd name="connsiteY1" fmla="*/ 12064 h 2180589"/>
                    <a:gd name="connsiteX2" fmla="*/ 6311155 w 12047640"/>
                    <a:gd name="connsiteY2" fmla="*/ 2180589 h 2180589"/>
                    <a:gd name="connsiteX3" fmla="*/ 5624615 w 12047640"/>
                    <a:gd name="connsiteY3" fmla="*/ 1272539 h 2180589"/>
                    <a:gd name="connsiteX4" fmla="*/ 0 w 12047640"/>
                    <a:gd name="connsiteY4" fmla="*/ 0 h 2180589"/>
                    <a:gd name="connsiteX0" fmla="*/ 23567 w 12071207"/>
                    <a:gd name="connsiteY0" fmla="*/ 0 h 2180589"/>
                    <a:gd name="connsiteX1" fmla="*/ 12071207 w 12071207"/>
                    <a:gd name="connsiteY1" fmla="*/ 12064 h 2180589"/>
                    <a:gd name="connsiteX2" fmla="*/ 6334722 w 12071207"/>
                    <a:gd name="connsiteY2" fmla="*/ 2180589 h 2180589"/>
                    <a:gd name="connsiteX3" fmla="*/ 0 w 12071207"/>
                    <a:gd name="connsiteY3" fmla="*/ 1272539 h 2180589"/>
                    <a:gd name="connsiteX4" fmla="*/ 23567 w 12071207"/>
                    <a:gd name="connsiteY4" fmla="*/ 0 h 2180589"/>
                    <a:gd name="connsiteX0" fmla="*/ 23567 w 12071207"/>
                    <a:gd name="connsiteY0" fmla="*/ 0 h 2180589"/>
                    <a:gd name="connsiteX1" fmla="*/ 12071207 w 12071207"/>
                    <a:gd name="connsiteY1" fmla="*/ 12064 h 2180589"/>
                    <a:gd name="connsiteX2" fmla="*/ 6334722 w 12071207"/>
                    <a:gd name="connsiteY2" fmla="*/ 2180589 h 2180589"/>
                    <a:gd name="connsiteX3" fmla="*/ 0 w 12071207"/>
                    <a:gd name="connsiteY3" fmla="*/ 1272539 h 2180589"/>
                    <a:gd name="connsiteX4" fmla="*/ 23567 w 12071207"/>
                    <a:gd name="connsiteY4" fmla="*/ 0 h 2180589"/>
                    <a:gd name="connsiteX0" fmla="*/ 11 w 12129213"/>
                    <a:gd name="connsiteY0" fmla="*/ 0 h 2211069"/>
                    <a:gd name="connsiteX1" fmla="*/ 12129213 w 12129213"/>
                    <a:gd name="connsiteY1" fmla="*/ 42544 h 2211069"/>
                    <a:gd name="connsiteX2" fmla="*/ 6392728 w 12129213"/>
                    <a:gd name="connsiteY2" fmla="*/ 2211069 h 2211069"/>
                    <a:gd name="connsiteX3" fmla="*/ 58006 w 12129213"/>
                    <a:gd name="connsiteY3" fmla="*/ 1303019 h 2211069"/>
                    <a:gd name="connsiteX4" fmla="*/ 11 w 12129213"/>
                    <a:gd name="connsiteY4" fmla="*/ 0 h 2211069"/>
                    <a:gd name="connsiteX0" fmla="*/ 0 w 12129202"/>
                    <a:gd name="connsiteY0" fmla="*/ 0 h 2211069"/>
                    <a:gd name="connsiteX1" fmla="*/ 12129202 w 12129202"/>
                    <a:gd name="connsiteY1" fmla="*/ 42544 h 2211069"/>
                    <a:gd name="connsiteX2" fmla="*/ 6392717 w 12129202"/>
                    <a:gd name="connsiteY2" fmla="*/ 2211069 h 2211069"/>
                    <a:gd name="connsiteX3" fmla="*/ 57995 w 12129202"/>
                    <a:gd name="connsiteY3" fmla="*/ 1303019 h 2211069"/>
                    <a:gd name="connsiteX4" fmla="*/ 0 w 12129202"/>
                    <a:gd name="connsiteY4" fmla="*/ 0 h 2211069"/>
                    <a:gd name="connsiteX0" fmla="*/ 0 w 12108811"/>
                    <a:gd name="connsiteY0" fmla="*/ 0 h 2241549"/>
                    <a:gd name="connsiteX1" fmla="*/ 12108811 w 12108811"/>
                    <a:gd name="connsiteY1" fmla="*/ 73024 h 2241549"/>
                    <a:gd name="connsiteX2" fmla="*/ 6372326 w 12108811"/>
                    <a:gd name="connsiteY2" fmla="*/ 2241549 h 2241549"/>
                    <a:gd name="connsiteX3" fmla="*/ 37604 w 12108811"/>
                    <a:gd name="connsiteY3" fmla="*/ 1333499 h 2241549"/>
                    <a:gd name="connsiteX4" fmla="*/ 0 w 12108811"/>
                    <a:gd name="connsiteY4" fmla="*/ 0 h 2241549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08811" h="2511055">
                      <a:moveTo>
                        <a:pt x="0" y="0"/>
                      </a:moveTo>
                      <a:lnTo>
                        <a:pt x="12108811" y="73024"/>
                      </a:lnTo>
                      <a:lnTo>
                        <a:pt x="3255792" y="2511055"/>
                      </a:lnTo>
                      <a:lnTo>
                        <a:pt x="37604" y="1333499"/>
                      </a:lnTo>
                      <a:cubicBezTo>
                        <a:pt x="49387" y="697229"/>
                        <a:pt x="28997" y="651509"/>
                        <a:pt x="0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>
                        <a:lumMod val="20000"/>
                        <a:lumOff val="80000"/>
                      </a:schemeClr>
                    </a:gs>
                    <a:gs pos="63000">
                      <a:schemeClr val="bg1">
                        <a:alpha val="62000"/>
                      </a:schemeClr>
                    </a:gs>
                    <a:gs pos="100000">
                      <a:schemeClr val="bg1">
                        <a:alpha val="46000"/>
                      </a:schemeClr>
                    </a:gs>
                  </a:gsLst>
                  <a:path path="circle">
                    <a:fillToRect l="100000" t="100000"/>
                  </a:path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1" name="Равнобедренный треугольник 40"/>
                <p:cNvSpPr/>
                <p:nvPr/>
              </p:nvSpPr>
              <p:spPr>
                <a:xfrm rot="5400000">
                  <a:off x="54538" y="1288998"/>
                  <a:ext cx="563453" cy="678884"/>
                </a:xfrm>
                <a:prstGeom prst="triangle">
                  <a:avLst/>
                </a:prstGeom>
                <a:solidFill>
                  <a:srgbClr val="7ED6E6">
                    <a:alpha val="52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2" name="Полилиния 41"/>
                <p:cNvSpPr/>
                <p:nvPr/>
              </p:nvSpPr>
              <p:spPr>
                <a:xfrm rot="5400000" flipV="1">
                  <a:off x="8292087" y="368027"/>
                  <a:ext cx="587023" cy="1116803"/>
                </a:xfrm>
                <a:custGeom>
                  <a:avLst/>
                  <a:gdLst>
                    <a:gd name="connsiteX0" fmla="*/ 0 w 587023"/>
                    <a:gd name="connsiteY0" fmla="*/ 1116803 h 1116803"/>
                    <a:gd name="connsiteX1" fmla="*/ 587023 w 587023"/>
                    <a:gd name="connsiteY1" fmla="*/ 0 h 1116803"/>
                    <a:gd name="connsiteX2" fmla="*/ 587023 w 587023"/>
                    <a:gd name="connsiteY2" fmla="*/ 1116803 h 1116803"/>
                    <a:gd name="connsiteX3" fmla="*/ 0 w 587023"/>
                    <a:gd name="connsiteY3" fmla="*/ 1116803 h 1116803"/>
                    <a:gd name="connsiteX0" fmla="*/ 0 w 587023"/>
                    <a:gd name="connsiteY0" fmla="*/ 1116803 h 1116803"/>
                    <a:gd name="connsiteX1" fmla="*/ 587023 w 587023"/>
                    <a:gd name="connsiteY1" fmla="*/ 0 h 1116803"/>
                    <a:gd name="connsiteX2" fmla="*/ 314796 w 587023"/>
                    <a:gd name="connsiteY2" fmla="*/ 1116803 h 1116803"/>
                    <a:gd name="connsiteX3" fmla="*/ 0 w 587023"/>
                    <a:gd name="connsiteY3" fmla="*/ 1116803 h 11168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87023" h="1116803">
                      <a:moveTo>
                        <a:pt x="0" y="1116803"/>
                      </a:moveTo>
                      <a:lnTo>
                        <a:pt x="587023" y="0"/>
                      </a:lnTo>
                      <a:lnTo>
                        <a:pt x="314796" y="1116803"/>
                      </a:lnTo>
                      <a:lnTo>
                        <a:pt x="0" y="1116803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  <a:alpha val="52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36" name="Прямоугольник 3"/>
              <p:cNvSpPr/>
              <p:nvPr/>
            </p:nvSpPr>
            <p:spPr>
              <a:xfrm>
                <a:off x="-265284" y="0"/>
                <a:ext cx="4052280" cy="1122450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  <a:gd name="connsiteX0" fmla="*/ 3175 w 1247775"/>
                  <a:gd name="connsiteY0" fmla="*/ 0 h 1835150"/>
                  <a:gd name="connsiteX1" fmla="*/ 1247775 w 1247775"/>
                  <a:gd name="connsiteY1" fmla="*/ 1835150 h 1835150"/>
                  <a:gd name="connsiteX2" fmla="*/ 0 w 1247775"/>
                  <a:gd name="connsiteY2" fmla="*/ 1257300 h 1835150"/>
                  <a:gd name="connsiteX3" fmla="*/ 3175 w 1247775"/>
                  <a:gd name="connsiteY3" fmla="*/ 0 h 1835150"/>
                  <a:gd name="connsiteX0" fmla="*/ 3175 w 1687049"/>
                  <a:gd name="connsiteY0" fmla="*/ 3176 h 1260476"/>
                  <a:gd name="connsiteX1" fmla="*/ 1687049 w 1687049"/>
                  <a:gd name="connsiteY1" fmla="*/ 0 h 1260476"/>
                  <a:gd name="connsiteX2" fmla="*/ 0 w 1687049"/>
                  <a:gd name="connsiteY2" fmla="*/ 1260476 h 1260476"/>
                  <a:gd name="connsiteX3" fmla="*/ 3175 w 1687049"/>
                  <a:gd name="connsiteY3" fmla="*/ 3176 h 1260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87049" h="1260476">
                    <a:moveTo>
                      <a:pt x="3175" y="3176"/>
                    </a:moveTo>
                    <a:lnTo>
                      <a:pt x="1687049" y="0"/>
                    </a:lnTo>
                    <a:lnTo>
                      <a:pt x="0" y="1260476"/>
                    </a:lnTo>
                    <a:cubicBezTo>
                      <a:pt x="1058" y="841376"/>
                      <a:pt x="2117" y="422276"/>
                      <a:pt x="3175" y="3176"/>
                    </a:cubicBezTo>
                    <a:close/>
                  </a:path>
                </a:pathLst>
              </a:custGeom>
              <a:gradFill>
                <a:gsLst>
                  <a:gs pos="73000">
                    <a:srgbClr val="00B0F0"/>
                  </a:gs>
                  <a:gs pos="49000">
                    <a:schemeClr val="bg1">
                      <a:alpha val="13000"/>
                    </a:schemeClr>
                  </a:gs>
                </a:gsLst>
                <a:lin ang="8400000" scaled="0"/>
              </a:gradFill>
              <a:ln>
                <a:noFill/>
              </a:ln>
              <a:effectLst>
                <a:outerShdw blurRad="228600" dist="38100" dir="2700000" sx="108000" sy="108000" algn="tl" rotWithShape="0">
                  <a:srgbClr val="0070C0">
                    <a:alpha val="18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129913" y="199457"/>
              <a:ext cx="3927398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dirty="0">
                  <a:solidFill>
                    <a:schemeClr val="bg1"/>
                  </a:solidFill>
                  <a:latin typeface="Impact" panose="020B0806030902050204" pitchFamily="34" charset="0"/>
                </a:rPr>
                <a:t>СОВМЕСТНАЯ СХЕМА ЗАЩИТЫ</a:t>
              </a:r>
            </a:p>
          </p:txBody>
        </p:sp>
        <p:pic>
          <p:nvPicPr>
            <p:cNvPr id="34" name="Picture 3" descr="C:\Users\stalipova\Desktop\ПРЕЗЕНТАЦИЯ_2013\Годовой отчет\Лого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428394" y="104770"/>
              <a:ext cx="954710" cy="517034"/>
            </a:xfrm>
            <a:prstGeom prst="rect">
              <a:avLst/>
            </a:prstGeom>
            <a:noFill/>
          </p:spPr>
        </p:pic>
      </p:grpSp>
      <p:grpSp>
        <p:nvGrpSpPr>
          <p:cNvPr id="23" name="Группа 22"/>
          <p:cNvGrpSpPr/>
          <p:nvPr/>
        </p:nvGrpSpPr>
        <p:grpSpPr>
          <a:xfrm>
            <a:off x="-114977" y="6066971"/>
            <a:ext cx="9273028" cy="861424"/>
            <a:chOff x="-114977" y="6066971"/>
            <a:chExt cx="9273028" cy="861424"/>
          </a:xfrm>
        </p:grpSpPr>
        <p:grpSp>
          <p:nvGrpSpPr>
            <p:cNvPr id="24" name="Группа 23"/>
            <p:cNvGrpSpPr/>
            <p:nvPr/>
          </p:nvGrpSpPr>
          <p:grpSpPr>
            <a:xfrm>
              <a:off x="-114977" y="6066971"/>
              <a:ext cx="9273028" cy="820897"/>
              <a:chOff x="-114977" y="6057899"/>
              <a:chExt cx="9273028" cy="829969"/>
            </a:xfrm>
          </p:grpSpPr>
          <p:sp>
            <p:nvSpPr>
              <p:cNvPr id="27" name="Прямоугольник 3"/>
              <p:cNvSpPr/>
              <p:nvPr/>
            </p:nvSpPr>
            <p:spPr>
              <a:xfrm flipH="1" flipV="1">
                <a:off x="-2" y="6057899"/>
                <a:ext cx="9158053" cy="800097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23025" h="1838325">
                    <a:moveTo>
                      <a:pt x="3175" y="3175"/>
                    </a:moveTo>
                    <a:lnTo>
                      <a:pt x="6423025" y="0"/>
                    </a:lnTo>
                    <a:lnTo>
                      <a:pt x="1247775" y="1838325"/>
                    </a:lnTo>
                    <a:lnTo>
                      <a:pt x="0" y="1260475"/>
                    </a:lnTo>
                    <a:cubicBezTo>
                      <a:pt x="1058" y="841375"/>
                      <a:pt x="2117" y="422275"/>
                      <a:pt x="3175" y="3175"/>
                    </a:cubicBezTo>
                    <a:close/>
                  </a:path>
                </a:pathLst>
              </a:custGeom>
              <a:solidFill>
                <a:srgbClr val="E8EBE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  <p:sp>
            <p:nvSpPr>
              <p:cNvPr id="28" name="Прямоугольник 3"/>
              <p:cNvSpPr/>
              <p:nvPr/>
            </p:nvSpPr>
            <p:spPr>
              <a:xfrm flipV="1">
                <a:off x="-114977" y="6290296"/>
                <a:ext cx="8344577" cy="597572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23025" h="1838325">
                    <a:moveTo>
                      <a:pt x="3175" y="3175"/>
                    </a:moveTo>
                    <a:lnTo>
                      <a:pt x="6423025" y="0"/>
                    </a:lnTo>
                    <a:lnTo>
                      <a:pt x="1247775" y="1838325"/>
                    </a:lnTo>
                    <a:lnTo>
                      <a:pt x="0" y="1260475"/>
                    </a:lnTo>
                    <a:cubicBezTo>
                      <a:pt x="1058" y="841375"/>
                      <a:pt x="2117" y="422275"/>
                      <a:pt x="3175" y="3175"/>
                    </a:cubicBezTo>
                    <a:close/>
                  </a:path>
                </a:pathLst>
              </a:custGeom>
              <a:solidFill>
                <a:schemeClr val="bg1">
                  <a:alpha val="6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5" name="TextBox 24"/>
            <p:cNvSpPr txBox="1"/>
            <p:nvPr/>
          </p:nvSpPr>
          <p:spPr>
            <a:xfrm>
              <a:off x="368300" y="6487821"/>
              <a:ext cx="8151317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sz="1600" dirty="0">
                  <a:solidFill>
                    <a:prstClr val="white">
                      <a:lumMod val="65000"/>
                    </a:prstClr>
                  </a:solidFill>
                  <a:latin typeface="Impact" panose="020B0806030902050204" pitchFamily="34" charset="0"/>
                </a:rPr>
                <a:t>ЭЛЕКТРОХИМИЧЕСКАЯ ЗАЩИТА ГАЗОРАСПРЕДЕЛИТЕЛЬНОЙ СТАНЦИИ</a:t>
              </a:r>
            </a:p>
          </p:txBody>
        </p:sp>
        <p:sp>
          <p:nvSpPr>
            <p:cNvPr id="26" name="Равнобедренный треугольник 25"/>
            <p:cNvSpPr/>
            <p:nvPr/>
          </p:nvSpPr>
          <p:spPr>
            <a:xfrm rot="16200000" flipH="1">
              <a:off x="8416136" y="6194004"/>
              <a:ext cx="714060" cy="754721"/>
            </a:xfrm>
            <a:prstGeom prst="triangle">
              <a:avLst>
                <a:gd name="adj" fmla="val 9293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</p:grpSp>
      <p:sp>
        <p:nvSpPr>
          <p:cNvPr id="50" name="Объект 2"/>
          <p:cNvSpPr txBox="1">
            <a:spLocks/>
          </p:cNvSpPr>
          <p:nvPr/>
        </p:nvSpPr>
        <p:spPr>
          <a:xfrm>
            <a:off x="4027813" y="3137885"/>
            <a:ext cx="5754805" cy="2527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600" kern="1200">
                <a:solidFill>
                  <a:srgbClr val="006699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66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66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66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66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ru-RU" dirty="0" smtClean="0"/>
          </a:p>
        </p:txBody>
      </p:sp>
      <p:grpSp>
        <p:nvGrpSpPr>
          <p:cNvPr id="3" name="Группа 2"/>
          <p:cNvGrpSpPr/>
          <p:nvPr/>
        </p:nvGrpSpPr>
        <p:grpSpPr>
          <a:xfrm>
            <a:off x="937814" y="1516879"/>
            <a:ext cx="7148657" cy="4970942"/>
            <a:chOff x="376093" y="1279525"/>
            <a:chExt cx="7995110" cy="5351231"/>
          </a:xfrm>
        </p:grpSpPr>
        <p:grpSp>
          <p:nvGrpSpPr>
            <p:cNvPr id="106" name="Группа 30"/>
            <p:cNvGrpSpPr/>
            <p:nvPr/>
          </p:nvGrpSpPr>
          <p:grpSpPr>
            <a:xfrm>
              <a:off x="1043940" y="1379215"/>
              <a:ext cx="594518" cy="594837"/>
              <a:chOff x="1043940" y="1531620"/>
              <a:chExt cx="594518" cy="594837"/>
            </a:xfrm>
          </p:grpSpPr>
          <p:sp>
            <p:nvSpPr>
              <p:cNvPr id="107" name="Прямоугольник 106"/>
              <p:cNvSpPr/>
              <p:nvPr/>
            </p:nvSpPr>
            <p:spPr>
              <a:xfrm>
                <a:off x="1043940" y="1829277"/>
                <a:ext cx="297180" cy="297180"/>
              </a:xfrm>
              <a:prstGeom prst="rect">
                <a:avLst/>
              </a:prstGeom>
              <a:solidFill>
                <a:schemeClr val="bg1">
                  <a:alpha val="6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08" name="Прямоугольник 107"/>
              <p:cNvSpPr/>
              <p:nvPr/>
            </p:nvSpPr>
            <p:spPr>
              <a:xfrm>
                <a:off x="1043940" y="1531620"/>
                <a:ext cx="297180" cy="2971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09" name="Прямоугольник 108"/>
              <p:cNvSpPr/>
              <p:nvPr/>
            </p:nvSpPr>
            <p:spPr>
              <a:xfrm>
                <a:off x="1341278" y="1531620"/>
                <a:ext cx="297180" cy="297180"/>
              </a:xfrm>
              <a:prstGeom prst="rect">
                <a:avLst/>
              </a:prstGeom>
              <a:solidFill>
                <a:schemeClr val="bg1">
                  <a:alpha val="6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prstClr val="white"/>
                  </a:solidFill>
                </a:endParaRPr>
              </a:p>
            </p:txBody>
          </p:sp>
        </p:grpSp>
        <p:pic>
          <p:nvPicPr>
            <p:cNvPr id="110" name="Picture 2" descr="E:\ГРС Исмагилово\Новая папка\Схема_1_ПОЗК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4413" y="1279525"/>
              <a:ext cx="6735762" cy="5056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1" name="Выгнутая вверх стрелка 110"/>
            <p:cNvSpPr/>
            <p:nvPr/>
          </p:nvSpPr>
          <p:spPr>
            <a:xfrm>
              <a:off x="1591747" y="3770006"/>
              <a:ext cx="2915126" cy="447270"/>
            </a:xfrm>
            <a:prstGeom prst="curvedDownArrow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12" name="Выгнутая вверх стрелка 111"/>
            <p:cNvSpPr/>
            <p:nvPr/>
          </p:nvSpPr>
          <p:spPr>
            <a:xfrm rot="461183">
              <a:off x="1565492" y="4032678"/>
              <a:ext cx="2615892" cy="505292"/>
            </a:xfrm>
            <a:prstGeom prst="curvedDownArrow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cxnSp>
          <p:nvCxnSpPr>
            <p:cNvPr id="113" name="Прямая соединительная линия 112"/>
            <p:cNvCxnSpPr/>
            <p:nvPr/>
          </p:nvCxnSpPr>
          <p:spPr>
            <a:xfrm>
              <a:off x="6347534" y="2370338"/>
              <a:ext cx="325825" cy="12155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4" name="Группа 113"/>
            <p:cNvGrpSpPr/>
            <p:nvPr/>
          </p:nvGrpSpPr>
          <p:grpSpPr>
            <a:xfrm>
              <a:off x="1192530" y="4385569"/>
              <a:ext cx="960727" cy="756081"/>
              <a:chOff x="1192530" y="4385569"/>
              <a:chExt cx="960727" cy="756081"/>
            </a:xfrm>
          </p:grpSpPr>
          <p:cxnSp>
            <p:nvCxnSpPr>
              <p:cNvPr id="115" name="Прямая соединительная линия 114"/>
              <p:cNvCxnSpPr>
                <a:stCxn id="116" idx="0"/>
              </p:cNvCxnSpPr>
              <p:nvPr/>
            </p:nvCxnSpPr>
            <p:spPr>
              <a:xfrm flipV="1">
                <a:off x="1215713" y="4385569"/>
                <a:ext cx="543448" cy="30184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6" name="Прямоугольник 115"/>
              <p:cNvSpPr/>
              <p:nvPr/>
            </p:nvSpPr>
            <p:spPr>
              <a:xfrm>
                <a:off x="1192530" y="4687410"/>
                <a:ext cx="46366" cy="338831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117" name="Прямая соединительная линия 116"/>
              <p:cNvCxnSpPr/>
              <p:nvPr/>
            </p:nvCxnSpPr>
            <p:spPr>
              <a:xfrm>
                <a:off x="1489868" y="4536489"/>
                <a:ext cx="663389" cy="60516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8" name="Прямоугольник 117"/>
              <p:cNvSpPr/>
              <p:nvPr/>
            </p:nvSpPr>
            <p:spPr>
              <a:xfrm>
                <a:off x="1309059" y="4626054"/>
                <a:ext cx="46366" cy="338831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9" name="Прямоугольник 118"/>
              <p:cNvSpPr/>
              <p:nvPr/>
            </p:nvSpPr>
            <p:spPr>
              <a:xfrm>
                <a:off x="1418815" y="4557942"/>
                <a:ext cx="46366" cy="338831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0" name="Прямоугольник 119"/>
              <p:cNvSpPr/>
              <p:nvPr/>
            </p:nvSpPr>
            <p:spPr>
              <a:xfrm>
                <a:off x="1534574" y="4508377"/>
                <a:ext cx="46366" cy="338831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1" name="Прямоугольник 120"/>
              <p:cNvSpPr/>
              <p:nvPr/>
            </p:nvSpPr>
            <p:spPr>
              <a:xfrm>
                <a:off x="1633359" y="4444014"/>
                <a:ext cx="46366" cy="338831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2" name="Прямоугольник 121"/>
              <p:cNvSpPr/>
              <p:nvPr/>
            </p:nvSpPr>
            <p:spPr>
              <a:xfrm>
                <a:off x="1749118" y="4385571"/>
                <a:ext cx="46366" cy="338831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23" name="Группа 122"/>
            <p:cNvGrpSpPr/>
            <p:nvPr/>
          </p:nvGrpSpPr>
          <p:grpSpPr>
            <a:xfrm>
              <a:off x="5894333" y="2323683"/>
              <a:ext cx="602954" cy="640672"/>
              <a:chOff x="5386807" y="2265978"/>
              <a:chExt cx="602954" cy="640672"/>
            </a:xfrm>
          </p:grpSpPr>
          <p:cxnSp>
            <p:nvCxnSpPr>
              <p:cNvPr id="124" name="Прямая соединительная линия 123"/>
              <p:cNvCxnSpPr>
                <a:stCxn id="125" idx="0"/>
              </p:cNvCxnSpPr>
              <p:nvPr/>
            </p:nvCxnSpPr>
            <p:spPr>
              <a:xfrm flipV="1">
                <a:off x="5409990" y="2265978"/>
                <a:ext cx="543448" cy="30184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5" name="Прямоугольник 124"/>
              <p:cNvSpPr/>
              <p:nvPr/>
            </p:nvSpPr>
            <p:spPr>
              <a:xfrm>
                <a:off x="5386807" y="2567819"/>
                <a:ext cx="46366" cy="338831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6" name="Прямоугольник 125"/>
              <p:cNvSpPr/>
              <p:nvPr/>
            </p:nvSpPr>
            <p:spPr>
              <a:xfrm>
                <a:off x="5503336" y="2506463"/>
                <a:ext cx="46366" cy="338831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7" name="Прямоугольник 126"/>
              <p:cNvSpPr/>
              <p:nvPr/>
            </p:nvSpPr>
            <p:spPr>
              <a:xfrm>
                <a:off x="5613092" y="2438351"/>
                <a:ext cx="46366" cy="338831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8" name="Прямоугольник 127"/>
              <p:cNvSpPr/>
              <p:nvPr/>
            </p:nvSpPr>
            <p:spPr>
              <a:xfrm>
                <a:off x="5728851" y="2388786"/>
                <a:ext cx="46366" cy="338831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9" name="Прямоугольник 128"/>
              <p:cNvSpPr/>
              <p:nvPr/>
            </p:nvSpPr>
            <p:spPr>
              <a:xfrm>
                <a:off x="5827636" y="2324423"/>
                <a:ext cx="46366" cy="338831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0" name="Прямоугольник 129"/>
              <p:cNvSpPr/>
              <p:nvPr/>
            </p:nvSpPr>
            <p:spPr>
              <a:xfrm>
                <a:off x="5943395" y="2265980"/>
                <a:ext cx="46366" cy="338831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31" name="Выгнутая вверх стрелка 130"/>
            <p:cNvSpPr/>
            <p:nvPr/>
          </p:nvSpPr>
          <p:spPr>
            <a:xfrm>
              <a:off x="5894333" y="1336269"/>
              <a:ext cx="2476870" cy="798203"/>
            </a:xfrm>
            <a:prstGeom prst="curvedDownArrow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32" name="Выгнутая влево стрелка 131"/>
            <p:cNvSpPr/>
            <p:nvPr/>
          </p:nvSpPr>
          <p:spPr>
            <a:xfrm>
              <a:off x="5345379" y="2491891"/>
              <a:ext cx="408373" cy="960978"/>
            </a:xfrm>
            <a:prstGeom prst="curvedRightArrow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33" name="Выгнутая влево стрелка 132"/>
            <p:cNvSpPr/>
            <p:nvPr/>
          </p:nvSpPr>
          <p:spPr>
            <a:xfrm rot="19444329">
              <a:off x="1113940" y="5232848"/>
              <a:ext cx="491222" cy="1224138"/>
            </a:xfrm>
            <a:prstGeom prst="curvedRightArrow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34" name="Стрелка вправо 133"/>
            <p:cNvSpPr/>
            <p:nvPr/>
          </p:nvSpPr>
          <p:spPr>
            <a:xfrm rot="20622673">
              <a:off x="2008045" y="3445306"/>
              <a:ext cx="1811813" cy="213836"/>
            </a:xfrm>
            <a:prstGeom prst="rightArrow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" name="Стрелка вправо 134"/>
            <p:cNvSpPr/>
            <p:nvPr/>
          </p:nvSpPr>
          <p:spPr>
            <a:xfrm rot="8902810">
              <a:off x="4365616" y="2662565"/>
              <a:ext cx="1411201" cy="239697"/>
            </a:xfrm>
            <a:prstGeom prst="rightArrow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6" name="Выгнутая влево стрелка 135"/>
            <p:cNvSpPr/>
            <p:nvPr/>
          </p:nvSpPr>
          <p:spPr>
            <a:xfrm rot="510346">
              <a:off x="376093" y="4391873"/>
              <a:ext cx="747386" cy="2238883"/>
            </a:xfrm>
            <a:prstGeom prst="curvedRightArrow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37" name="Стрелка вправо 136"/>
            <p:cNvSpPr/>
            <p:nvPr/>
          </p:nvSpPr>
          <p:spPr>
            <a:xfrm rot="18097098">
              <a:off x="885301" y="3362362"/>
              <a:ext cx="1703391" cy="239697"/>
            </a:xfrm>
            <a:prstGeom prst="rightArrow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8" name="Стрелка вправо 137"/>
            <p:cNvSpPr/>
            <p:nvPr/>
          </p:nvSpPr>
          <p:spPr>
            <a:xfrm rot="10800000">
              <a:off x="3409950" y="2032590"/>
              <a:ext cx="2069490" cy="239697"/>
            </a:xfrm>
            <a:prstGeom prst="rightArrow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5" name="Номер слайда 122"/>
          <p:cNvSpPr>
            <a:spLocks noGrp="1"/>
          </p:cNvSpPr>
          <p:nvPr>
            <p:ph type="sldNum" sz="quarter" idx="12"/>
          </p:nvPr>
        </p:nvSpPr>
        <p:spPr>
          <a:xfrm>
            <a:off x="8721423" y="6520649"/>
            <a:ext cx="341760" cy="276999"/>
          </a:xfr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7AC3"/>
                </a:solidFill>
              </a:rPr>
              <a:t>25</a:t>
            </a:r>
            <a:endParaRPr lang="ru-RU" b="1" dirty="0">
              <a:solidFill>
                <a:srgbClr val="007AC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57492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63000">
              <a:srgbClr val="F4F5F7"/>
            </a:gs>
            <a:gs pos="83000">
              <a:srgbClr val="D6DDE3"/>
            </a:gs>
            <a:gs pos="100000">
              <a:srgbClr val="B2BBC0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/>
          <p:nvPr/>
        </p:nvGrpSpPr>
        <p:grpSpPr>
          <a:xfrm>
            <a:off x="-265284" y="-39687"/>
            <a:ext cx="9423339" cy="1983876"/>
            <a:chOff x="-265284" y="-39687"/>
            <a:chExt cx="9423339" cy="1983876"/>
          </a:xfrm>
        </p:grpSpPr>
        <p:grpSp>
          <p:nvGrpSpPr>
            <p:cNvPr id="30" name="Группа 57"/>
            <p:cNvGrpSpPr/>
            <p:nvPr/>
          </p:nvGrpSpPr>
          <p:grpSpPr>
            <a:xfrm>
              <a:off x="-265284" y="-39687"/>
              <a:ext cx="9423339" cy="1983876"/>
              <a:chOff x="-265284" y="-39687"/>
              <a:chExt cx="9423339" cy="1983876"/>
            </a:xfrm>
          </p:grpSpPr>
          <p:grpSp>
            <p:nvGrpSpPr>
              <p:cNvPr id="35" name="Группа 113"/>
              <p:cNvGrpSpPr/>
              <p:nvPr/>
            </p:nvGrpSpPr>
            <p:grpSpPr>
              <a:xfrm>
                <a:off x="-265284" y="-39687"/>
                <a:ext cx="9423339" cy="1983876"/>
                <a:chOff x="-265284" y="-39687"/>
                <a:chExt cx="9423339" cy="2318742"/>
              </a:xfrm>
            </p:grpSpPr>
            <p:sp>
              <p:nvSpPr>
                <p:cNvPr id="37" name="Равнобедренный треугольник 5"/>
                <p:cNvSpPr/>
                <p:nvPr/>
              </p:nvSpPr>
              <p:spPr>
                <a:xfrm rot="5400000">
                  <a:off x="90487" y="1173729"/>
                  <a:ext cx="914400" cy="1101726"/>
                </a:xfrm>
                <a:prstGeom prst="triangle">
                  <a:avLst>
                    <a:gd name="adj" fmla="val 5625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8" name="Равнобедренный треугольник 37"/>
                <p:cNvSpPr/>
                <p:nvPr/>
              </p:nvSpPr>
              <p:spPr>
                <a:xfrm rot="5400000">
                  <a:off x="273690" y="1534920"/>
                  <a:ext cx="674994" cy="813275"/>
                </a:xfrm>
                <a:prstGeom prst="triangle">
                  <a:avLst>
                    <a:gd name="adj" fmla="val 56250"/>
                  </a:avLst>
                </a:prstGeom>
                <a:solidFill>
                  <a:schemeClr val="bg1">
                    <a:alpha val="52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9" name="Прямоугольник 3"/>
                <p:cNvSpPr/>
                <p:nvPr/>
              </p:nvSpPr>
              <p:spPr>
                <a:xfrm>
                  <a:off x="-265284" y="-3175"/>
                  <a:ext cx="6685134" cy="1913342"/>
                </a:xfrm>
                <a:custGeom>
                  <a:avLst/>
                  <a:gdLst>
                    <a:gd name="connsiteX0" fmla="*/ 0 w 4178300"/>
                    <a:gd name="connsiteY0" fmla="*/ 0 h 2159000"/>
                    <a:gd name="connsiteX1" fmla="*/ 4178300 w 4178300"/>
                    <a:gd name="connsiteY1" fmla="*/ 0 h 2159000"/>
                    <a:gd name="connsiteX2" fmla="*/ 4178300 w 4178300"/>
                    <a:gd name="connsiteY2" fmla="*/ 2159000 h 2159000"/>
                    <a:gd name="connsiteX3" fmla="*/ 0 w 4178300"/>
                    <a:gd name="connsiteY3" fmla="*/ 2159000 h 2159000"/>
                    <a:gd name="connsiteX4" fmla="*/ 0 w 4178300"/>
                    <a:gd name="connsiteY4" fmla="*/ 0 h 2159000"/>
                    <a:gd name="connsiteX0" fmla="*/ 0 w 4178300"/>
                    <a:gd name="connsiteY0" fmla="*/ 0 h 2463800"/>
                    <a:gd name="connsiteX1" fmla="*/ 4178300 w 4178300"/>
                    <a:gd name="connsiteY1" fmla="*/ 0 h 2463800"/>
                    <a:gd name="connsiteX2" fmla="*/ 1130300 w 4178300"/>
                    <a:gd name="connsiteY2" fmla="*/ 2463800 h 2463800"/>
                    <a:gd name="connsiteX3" fmla="*/ 0 w 4178300"/>
                    <a:gd name="connsiteY3" fmla="*/ 2159000 h 2463800"/>
                    <a:gd name="connsiteX4" fmla="*/ 0 w 4178300"/>
                    <a:gd name="connsiteY4" fmla="*/ 0 h 24638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0 w 6248400"/>
                    <a:gd name="connsiteY3" fmla="*/ 22098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3175 w 6251575"/>
                    <a:gd name="connsiteY0" fmla="*/ 50800 h 2514600"/>
                    <a:gd name="connsiteX1" fmla="*/ 6251575 w 6251575"/>
                    <a:gd name="connsiteY1" fmla="*/ 0 h 2514600"/>
                    <a:gd name="connsiteX2" fmla="*/ 1133475 w 6251575"/>
                    <a:gd name="connsiteY2" fmla="*/ 2514600 h 2514600"/>
                    <a:gd name="connsiteX3" fmla="*/ 0 w 6251575"/>
                    <a:gd name="connsiteY3" fmla="*/ 1308100 h 2514600"/>
                    <a:gd name="connsiteX4" fmla="*/ 3175 w 6251575"/>
                    <a:gd name="connsiteY4" fmla="*/ 50800 h 251460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423025"/>
                    <a:gd name="connsiteY0" fmla="*/ 3175 h 1838325"/>
                    <a:gd name="connsiteX1" fmla="*/ 6423025 w 6423025"/>
                    <a:gd name="connsiteY1" fmla="*/ 0 h 1838325"/>
                    <a:gd name="connsiteX2" fmla="*/ 1247775 w 6423025"/>
                    <a:gd name="connsiteY2" fmla="*/ 1838325 h 1838325"/>
                    <a:gd name="connsiteX3" fmla="*/ 0 w 6423025"/>
                    <a:gd name="connsiteY3" fmla="*/ 1260475 h 1838325"/>
                    <a:gd name="connsiteX4" fmla="*/ 3175 w 6423025"/>
                    <a:gd name="connsiteY4" fmla="*/ 3175 h 1838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423025" h="1838325">
                      <a:moveTo>
                        <a:pt x="3175" y="3175"/>
                      </a:moveTo>
                      <a:lnTo>
                        <a:pt x="6423025" y="0"/>
                      </a:lnTo>
                      <a:lnTo>
                        <a:pt x="1247775" y="1838325"/>
                      </a:lnTo>
                      <a:lnTo>
                        <a:pt x="0" y="1260475"/>
                      </a:lnTo>
                      <a:cubicBezTo>
                        <a:pt x="1058" y="841375"/>
                        <a:pt x="2117" y="422275"/>
                        <a:pt x="3175" y="3175"/>
                      </a:cubicBezTo>
                      <a:close/>
                    </a:path>
                  </a:pathLst>
                </a:custGeom>
                <a:gradFill>
                  <a:gsLst>
                    <a:gs pos="73000">
                      <a:srgbClr val="00B0F0"/>
                    </a:gs>
                    <a:gs pos="49000">
                      <a:srgbClr val="007AC3"/>
                    </a:gs>
                  </a:gsLst>
                  <a:lin ang="8400000" scaled="0"/>
                </a:gradFill>
                <a:ln>
                  <a:noFill/>
                </a:ln>
                <a:effectLst>
                  <a:outerShdw blurRad="228600" dist="38100" dir="2700000" sx="108000" sy="108000" algn="tl" rotWithShape="0">
                    <a:srgbClr val="0070C0">
                      <a:alpha val="18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0" name="Прямоугольник 3"/>
                <p:cNvSpPr/>
                <p:nvPr/>
              </p:nvSpPr>
              <p:spPr>
                <a:xfrm flipH="1">
                  <a:off x="4976813" y="-39687"/>
                  <a:ext cx="4181242" cy="1255528"/>
                </a:xfrm>
                <a:custGeom>
                  <a:avLst/>
                  <a:gdLst>
                    <a:gd name="connsiteX0" fmla="*/ 0 w 4178300"/>
                    <a:gd name="connsiteY0" fmla="*/ 0 h 2159000"/>
                    <a:gd name="connsiteX1" fmla="*/ 4178300 w 4178300"/>
                    <a:gd name="connsiteY1" fmla="*/ 0 h 2159000"/>
                    <a:gd name="connsiteX2" fmla="*/ 4178300 w 4178300"/>
                    <a:gd name="connsiteY2" fmla="*/ 2159000 h 2159000"/>
                    <a:gd name="connsiteX3" fmla="*/ 0 w 4178300"/>
                    <a:gd name="connsiteY3" fmla="*/ 2159000 h 2159000"/>
                    <a:gd name="connsiteX4" fmla="*/ 0 w 4178300"/>
                    <a:gd name="connsiteY4" fmla="*/ 0 h 2159000"/>
                    <a:gd name="connsiteX0" fmla="*/ 0 w 4178300"/>
                    <a:gd name="connsiteY0" fmla="*/ 0 h 2463800"/>
                    <a:gd name="connsiteX1" fmla="*/ 4178300 w 4178300"/>
                    <a:gd name="connsiteY1" fmla="*/ 0 h 2463800"/>
                    <a:gd name="connsiteX2" fmla="*/ 1130300 w 4178300"/>
                    <a:gd name="connsiteY2" fmla="*/ 2463800 h 2463800"/>
                    <a:gd name="connsiteX3" fmla="*/ 0 w 4178300"/>
                    <a:gd name="connsiteY3" fmla="*/ 2159000 h 2463800"/>
                    <a:gd name="connsiteX4" fmla="*/ 0 w 4178300"/>
                    <a:gd name="connsiteY4" fmla="*/ 0 h 24638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0 w 6248400"/>
                    <a:gd name="connsiteY3" fmla="*/ 22098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3175 w 6251575"/>
                    <a:gd name="connsiteY0" fmla="*/ 50800 h 2514600"/>
                    <a:gd name="connsiteX1" fmla="*/ 6251575 w 6251575"/>
                    <a:gd name="connsiteY1" fmla="*/ 0 h 2514600"/>
                    <a:gd name="connsiteX2" fmla="*/ 1133475 w 6251575"/>
                    <a:gd name="connsiteY2" fmla="*/ 2514600 h 2514600"/>
                    <a:gd name="connsiteX3" fmla="*/ 0 w 6251575"/>
                    <a:gd name="connsiteY3" fmla="*/ 1308100 h 2514600"/>
                    <a:gd name="connsiteX4" fmla="*/ 3175 w 6251575"/>
                    <a:gd name="connsiteY4" fmla="*/ 50800 h 251460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423025"/>
                    <a:gd name="connsiteY0" fmla="*/ 3175 h 1838325"/>
                    <a:gd name="connsiteX1" fmla="*/ 6423025 w 6423025"/>
                    <a:gd name="connsiteY1" fmla="*/ 0 h 1838325"/>
                    <a:gd name="connsiteX2" fmla="*/ 1247775 w 6423025"/>
                    <a:gd name="connsiteY2" fmla="*/ 1838325 h 1838325"/>
                    <a:gd name="connsiteX3" fmla="*/ 0 w 6423025"/>
                    <a:gd name="connsiteY3" fmla="*/ 1260475 h 1838325"/>
                    <a:gd name="connsiteX4" fmla="*/ 3175 w 6423025"/>
                    <a:gd name="connsiteY4" fmla="*/ 3175 h 18383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0 w 12047640"/>
                    <a:gd name="connsiteY0" fmla="*/ 0 h 2180589"/>
                    <a:gd name="connsiteX1" fmla="*/ 12047640 w 12047640"/>
                    <a:gd name="connsiteY1" fmla="*/ 12064 h 2180589"/>
                    <a:gd name="connsiteX2" fmla="*/ 6311155 w 12047640"/>
                    <a:gd name="connsiteY2" fmla="*/ 2180589 h 2180589"/>
                    <a:gd name="connsiteX3" fmla="*/ 5624615 w 12047640"/>
                    <a:gd name="connsiteY3" fmla="*/ 1272539 h 2180589"/>
                    <a:gd name="connsiteX4" fmla="*/ 0 w 12047640"/>
                    <a:gd name="connsiteY4" fmla="*/ 0 h 2180589"/>
                    <a:gd name="connsiteX0" fmla="*/ 23567 w 12071207"/>
                    <a:gd name="connsiteY0" fmla="*/ 0 h 2180589"/>
                    <a:gd name="connsiteX1" fmla="*/ 12071207 w 12071207"/>
                    <a:gd name="connsiteY1" fmla="*/ 12064 h 2180589"/>
                    <a:gd name="connsiteX2" fmla="*/ 6334722 w 12071207"/>
                    <a:gd name="connsiteY2" fmla="*/ 2180589 h 2180589"/>
                    <a:gd name="connsiteX3" fmla="*/ 0 w 12071207"/>
                    <a:gd name="connsiteY3" fmla="*/ 1272539 h 2180589"/>
                    <a:gd name="connsiteX4" fmla="*/ 23567 w 12071207"/>
                    <a:gd name="connsiteY4" fmla="*/ 0 h 2180589"/>
                    <a:gd name="connsiteX0" fmla="*/ 23567 w 12071207"/>
                    <a:gd name="connsiteY0" fmla="*/ 0 h 2180589"/>
                    <a:gd name="connsiteX1" fmla="*/ 12071207 w 12071207"/>
                    <a:gd name="connsiteY1" fmla="*/ 12064 h 2180589"/>
                    <a:gd name="connsiteX2" fmla="*/ 6334722 w 12071207"/>
                    <a:gd name="connsiteY2" fmla="*/ 2180589 h 2180589"/>
                    <a:gd name="connsiteX3" fmla="*/ 0 w 12071207"/>
                    <a:gd name="connsiteY3" fmla="*/ 1272539 h 2180589"/>
                    <a:gd name="connsiteX4" fmla="*/ 23567 w 12071207"/>
                    <a:gd name="connsiteY4" fmla="*/ 0 h 2180589"/>
                    <a:gd name="connsiteX0" fmla="*/ 11 w 12129213"/>
                    <a:gd name="connsiteY0" fmla="*/ 0 h 2211069"/>
                    <a:gd name="connsiteX1" fmla="*/ 12129213 w 12129213"/>
                    <a:gd name="connsiteY1" fmla="*/ 42544 h 2211069"/>
                    <a:gd name="connsiteX2" fmla="*/ 6392728 w 12129213"/>
                    <a:gd name="connsiteY2" fmla="*/ 2211069 h 2211069"/>
                    <a:gd name="connsiteX3" fmla="*/ 58006 w 12129213"/>
                    <a:gd name="connsiteY3" fmla="*/ 1303019 h 2211069"/>
                    <a:gd name="connsiteX4" fmla="*/ 11 w 12129213"/>
                    <a:gd name="connsiteY4" fmla="*/ 0 h 2211069"/>
                    <a:gd name="connsiteX0" fmla="*/ 0 w 12129202"/>
                    <a:gd name="connsiteY0" fmla="*/ 0 h 2211069"/>
                    <a:gd name="connsiteX1" fmla="*/ 12129202 w 12129202"/>
                    <a:gd name="connsiteY1" fmla="*/ 42544 h 2211069"/>
                    <a:gd name="connsiteX2" fmla="*/ 6392717 w 12129202"/>
                    <a:gd name="connsiteY2" fmla="*/ 2211069 h 2211069"/>
                    <a:gd name="connsiteX3" fmla="*/ 57995 w 12129202"/>
                    <a:gd name="connsiteY3" fmla="*/ 1303019 h 2211069"/>
                    <a:gd name="connsiteX4" fmla="*/ 0 w 12129202"/>
                    <a:gd name="connsiteY4" fmla="*/ 0 h 2211069"/>
                    <a:gd name="connsiteX0" fmla="*/ 0 w 12108811"/>
                    <a:gd name="connsiteY0" fmla="*/ 0 h 2241549"/>
                    <a:gd name="connsiteX1" fmla="*/ 12108811 w 12108811"/>
                    <a:gd name="connsiteY1" fmla="*/ 73024 h 2241549"/>
                    <a:gd name="connsiteX2" fmla="*/ 6372326 w 12108811"/>
                    <a:gd name="connsiteY2" fmla="*/ 2241549 h 2241549"/>
                    <a:gd name="connsiteX3" fmla="*/ 37604 w 12108811"/>
                    <a:gd name="connsiteY3" fmla="*/ 1333499 h 2241549"/>
                    <a:gd name="connsiteX4" fmla="*/ 0 w 12108811"/>
                    <a:gd name="connsiteY4" fmla="*/ 0 h 2241549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08811" h="2511055">
                      <a:moveTo>
                        <a:pt x="0" y="0"/>
                      </a:moveTo>
                      <a:lnTo>
                        <a:pt x="12108811" y="73024"/>
                      </a:lnTo>
                      <a:lnTo>
                        <a:pt x="3255792" y="2511055"/>
                      </a:lnTo>
                      <a:lnTo>
                        <a:pt x="37604" y="1333499"/>
                      </a:lnTo>
                      <a:cubicBezTo>
                        <a:pt x="49387" y="697229"/>
                        <a:pt x="28997" y="651509"/>
                        <a:pt x="0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>
                        <a:lumMod val="20000"/>
                        <a:lumOff val="80000"/>
                      </a:schemeClr>
                    </a:gs>
                    <a:gs pos="63000">
                      <a:schemeClr val="bg1">
                        <a:alpha val="62000"/>
                      </a:schemeClr>
                    </a:gs>
                    <a:gs pos="100000">
                      <a:schemeClr val="bg1">
                        <a:alpha val="46000"/>
                      </a:schemeClr>
                    </a:gs>
                  </a:gsLst>
                  <a:path path="circle">
                    <a:fillToRect l="100000" t="100000"/>
                  </a:path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1" name="Равнобедренный треугольник 40"/>
                <p:cNvSpPr/>
                <p:nvPr/>
              </p:nvSpPr>
              <p:spPr>
                <a:xfrm rot="5400000">
                  <a:off x="54538" y="1288998"/>
                  <a:ext cx="563453" cy="678884"/>
                </a:xfrm>
                <a:prstGeom prst="triangle">
                  <a:avLst/>
                </a:prstGeom>
                <a:solidFill>
                  <a:srgbClr val="7ED6E6">
                    <a:alpha val="52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2" name="Полилиния 41"/>
                <p:cNvSpPr/>
                <p:nvPr/>
              </p:nvSpPr>
              <p:spPr>
                <a:xfrm rot="5400000" flipV="1">
                  <a:off x="8292087" y="368027"/>
                  <a:ext cx="587023" cy="1116803"/>
                </a:xfrm>
                <a:custGeom>
                  <a:avLst/>
                  <a:gdLst>
                    <a:gd name="connsiteX0" fmla="*/ 0 w 587023"/>
                    <a:gd name="connsiteY0" fmla="*/ 1116803 h 1116803"/>
                    <a:gd name="connsiteX1" fmla="*/ 587023 w 587023"/>
                    <a:gd name="connsiteY1" fmla="*/ 0 h 1116803"/>
                    <a:gd name="connsiteX2" fmla="*/ 587023 w 587023"/>
                    <a:gd name="connsiteY2" fmla="*/ 1116803 h 1116803"/>
                    <a:gd name="connsiteX3" fmla="*/ 0 w 587023"/>
                    <a:gd name="connsiteY3" fmla="*/ 1116803 h 1116803"/>
                    <a:gd name="connsiteX0" fmla="*/ 0 w 587023"/>
                    <a:gd name="connsiteY0" fmla="*/ 1116803 h 1116803"/>
                    <a:gd name="connsiteX1" fmla="*/ 587023 w 587023"/>
                    <a:gd name="connsiteY1" fmla="*/ 0 h 1116803"/>
                    <a:gd name="connsiteX2" fmla="*/ 314796 w 587023"/>
                    <a:gd name="connsiteY2" fmla="*/ 1116803 h 1116803"/>
                    <a:gd name="connsiteX3" fmla="*/ 0 w 587023"/>
                    <a:gd name="connsiteY3" fmla="*/ 1116803 h 11168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87023" h="1116803">
                      <a:moveTo>
                        <a:pt x="0" y="1116803"/>
                      </a:moveTo>
                      <a:lnTo>
                        <a:pt x="587023" y="0"/>
                      </a:lnTo>
                      <a:lnTo>
                        <a:pt x="314796" y="1116803"/>
                      </a:lnTo>
                      <a:lnTo>
                        <a:pt x="0" y="1116803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  <a:alpha val="52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36" name="Прямоугольник 3"/>
              <p:cNvSpPr/>
              <p:nvPr/>
            </p:nvSpPr>
            <p:spPr>
              <a:xfrm>
                <a:off x="-265284" y="0"/>
                <a:ext cx="4052280" cy="1122450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  <a:gd name="connsiteX0" fmla="*/ 3175 w 1247775"/>
                  <a:gd name="connsiteY0" fmla="*/ 0 h 1835150"/>
                  <a:gd name="connsiteX1" fmla="*/ 1247775 w 1247775"/>
                  <a:gd name="connsiteY1" fmla="*/ 1835150 h 1835150"/>
                  <a:gd name="connsiteX2" fmla="*/ 0 w 1247775"/>
                  <a:gd name="connsiteY2" fmla="*/ 1257300 h 1835150"/>
                  <a:gd name="connsiteX3" fmla="*/ 3175 w 1247775"/>
                  <a:gd name="connsiteY3" fmla="*/ 0 h 1835150"/>
                  <a:gd name="connsiteX0" fmla="*/ 3175 w 1687049"/>
                  <a:gd name="connsiteY0" fmla="*/ 3176 h 1260476"/>
                  <a:gd name="connsiteX1" fmla="*/ 1687049 w 1687049"/>
                  <a:gd name="connsiteY1" fmla="*/ 0 h 1260476"/>
                  <a:gd name="connsiteX2" fmla="*/ 0 w 1687049"/>
                  <a:gd name="connsiteY2" fmla="*/ 1260476 h 1260476"/>
                  <a:gd name="connsiteX3" fmla="*/ 3175 w 1687049"/>
                  <a:gd name="connsiteY3" fmla="*/ 3176 h 1260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87049" h="1260476">
                    <a:moveTo>
                      <a:pt x="3175" y="3176"/>
                    </a:moveTo>
                    <a:lnTo>
                      <a:pt x="1687049" y="0"/>
                    </a:lnTo>
                    <a:lnTo>
                      <a:pt x="0" y="1260476"/>
                    </a:lnTo>
                    <a:cubicBezTo>
                      <a:pt x="1058" y="841376"/>
                      <a:pt x="2117" y="422276"/>
                      <a:pt x="3175" y="3176"/>
                    </a:cubicBezTo>
                    <a:close/>
                  </a:path>
                </a:pathLst>
              </a:custGeom>
              <a:gradFill>
                <a:gsLst>
                  <a:gs pos="73000">
                    <a:srgbClr val="00B0F0"/>
                  </a:gs>
                  <a:gs pos="49000">
                    <a:schemeClr val="bg1">
                      <a:alpha val="13000"/>
                    </a:schemeClr>
                  </a:gs>
                </a:gsLst>
                <a:lin ang="8400000" scaled="0"/>
              </a:gradFill>
              <a:ln>
                <a:noFill/>
              </a:ln>
              <a:effectLst>
                <a:outerShdw blurRad="228600" dist="38100" dir="2700000" sx="108000" sy="108000" algn="tl" rotWithShape="0">
                  <a:srgbClr val="0070C0">
                    <a:alpha val="18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129913" y="199457"/>
              <a:ext cx="3927398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КАПИТАЛЬНЫЙ РЕМОНТ СРЕДСТВ ЭХЗ</a:t>
              </a:r>
              <a:endParaRPr lang="ru-RU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  <p:pic>
          <p:nvPicPr>
            <p:cNvPr id="34" name="Picture 3" descr="C:\Users\stalipova\Desktop\ПРЕЗЕНТАЦИЯ_2013\Годовой отчет\Лого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428394" y="104770"/>
              <a:ext cx="954710" cy="517034"/>
            </a:xfrm>
            <a:prstGeom prst="rect">
              <a:avLst/>
            </a:prstGeom>
            <a:noFill/>
          </p:spPr>
        </p:pic>
      </p:grpSp>
      <p:grpSp>
        <p:nvGrpSpPr>
          <p:cNvPr id="23" name="Группа 22"/>
          <p:cNvGrpSpPr/>
          <p:nvPr/>
        </p:nvGrpSpPr>
        <p:grpSpPr>
          <a:xfrm>
            <a:off x="-114977" y="6066971"/>
            <a:ext cx="9273028" cy="861424"/>
            <a:chOff x="-114977" y="6066971"/>
            <a:chExt cx="9273028" cy="861424"/>
          </a:xfrm>
        </p:grpSpPr>
        <p:grpSp>
          <p:nvGrpSpPr>
            <p:cNvPr id="24" name="Группа 23"/>
            <p:cNvGrpSpPr/>
            <p:nvPr/>
          </p:nvGrpSpPr>
          <p:grpSpPr>
            <a:xfrm>
              <a:off x="-114977" y="6066971"/>
              <a:ext cx="9273028" cy="820897"/>
              <a:chOff x="-114977" y="6057899"/>
              <a:chExt cx="9273028" cy="829969"/>
            </a:xfrm>
          </p:grpSpPr>
          <p:sp>
            <p:nvSpPr>
              <p:cNvPr id="27" name="Прямоугольник 3"/>
              <p:cNvSpPr/>
              <p:nvPr/>
            </p:nvSpPr>
            <p:spPr>
              <a:xfrm flipH="1" flipV="1">
                <a:off x="-2" y="6057899"/>
                <a:ext cx="9158053" cy="800097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23025" h="1838325">
                    <a:moveTo>
                      <a:pt x="3175" y="3175"/>
                    </a:moveTo>
                    <a:lnTo>
                      <a:pt x="6423025" y="0"/>
                    </a:lnTo>
                    <a:lnTo>
                      <a:pt x="1247775" y="1838325"/>
                    </a:lnTo>
                    <a:lnTo>
                      <a:pt x="0" y="1260475"/>
                    </a:lnTo>
                    <a:cubicBezTo>
                      <a:pt x="1058" y="841375"/>
                      <a:pt x="2117" y="422275"/>
                      <a:pt x="3175" y="3175"/>
                    </a:cubicBezTo>
                    <a:close/>
                  </a:path>
                </a:pathLst>
              </a:custGeom>
              <a:solidFill>
                <a:srgbClr val="E8EBE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  <p:sp>
            <p:nvSpPr>
              <p:cNvPr id="28" name="Прямоугольник 3"/>
              <p:cNvSpPr/>
              <p:nvPr/>
            </p:nvSpPr>
            <p:spPr>
              <a:xfrm flipV="1">
                <a:off x="-114977" y="6290296"/>
                <a:ext cx="8344577" cy="597572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23025" h="1838325">
                    <a:moveTo>
                      <a:pt x="3175" y="3175"/>
                    </a:moveTo>
                    <a:lnTo>
                      <a:pt x="6423025" y="0"/>
                    </a:lnTo>
                    <a:lnTo>
                      <a:pt x="1247775" y="1838325"/>
                    </a:lnTo>
                    <a:lnTo>
                      <a:pt x="0" y="1260475"/>
                    </a:lnTo>
                    <a:cubicBezTo>
                      <a:pt x="1058" y="841375"/>
                      <a:pt x="2117" y="422275"/>
                      <a:pt x="3175" y="3175"/>
                    </a:cubicBezTo>
                    <a:close/>
                  </a:path>
                </a:pathLst>
              </a:custGeom>
              <a:solidFill>
                <a:schemeClr val="bg1">
                  <a:alpha val="6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5" name="TextBox 24"/>
            <p:cNvSpPr txBox="1"/>
            <p:nvPr/>
          </p:nvSpPr>
          <p:spPr>
            <a:xfrm>
              <a:off x="368300" y="6487821"/>
              <a:ext cx="8151317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sz="1600" dirty="0" smtClean="0">
                  <a:solidFill>
                    <a:prstClr val="white">
                      <a:lumMod val="65000"/>
                    </a:prstClr>
                  </a:solidFill>
                  <a:latin typeface="Impact" panose="020B0806030902050204" pitchFamily="34" charset="0"/>
                </a:rPr>
                <a:t>ГРС АКБЕРДИНО</a:t>
              </a:r>
              <a:endParaRPr lang="ru-RU" sz="1600" dirty="0">
                <a:solidFill>
                  <a:prstClr val="white">
                    <a:lumMod val="65000"/>
                  </a:prstClr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26" name="Равнобедренный треугольник 25"/>
            <p:cNvSpPr/>
            <p:nvPr/>
          </p:nvSpPr>
          <p:spPr>
            <a:xfrm rot="16200000" flipH="1">
              <a:off x="8416136" y="6194004"/>
              <a:ext cx="714060" cy="754721"/>
            </a:xfrm>
            <a:prstGeom prst="triangle">
              <a:avLst>
                <a:gd name="adj" fmla="val 9293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</p:grpSp>
      <p:sp>
        <p:nvSpPr>
          <p:cNvPr id="50" name="Объект 2"/>
          <p:cNvSpPr txBox="1">
            <a:spLocks/>
          </p:cNvSpPr>
          <p:nvPr/>
        </p:nvSpPr>
        <p:spPr>
          <a:xfrm>
            <a:off x="4027813" y="3137885"/>
            <a:ext cx="5754805" cy="2527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600" kern="1200">
                <a:solidFill>
                  <a:srgbClr val="006699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66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66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66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66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ru-RU" dirty="0" smtClean="0"/>
          </a:p>
        </p:txBody>
      </p:sp>
      <p:pic>
        <p:nvPicPr>
          <p:cNvPr id="55" name="Рисунок 54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312"/>
          <a:stretch/>
        </p:blipFill>
        <p:spPr bwMode="auto">
          <a:xfrm>
            <a:off x="4361178" y="1873229"/>
            <a:ext cx="4495115" cy="3296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Рисунок 55"/>
          <p:cNvPicPr/>
          <p:nvPr/>
        </p:nvPicPr>
        <p:blipFill rotWithShape="1">
          <a:blip r:embed="rId6"/>
          <a:srcRect l="-1" r="58322" b="38674"/>
          <a:stretch/>
        </p:blipFill>
        <p:spPr bwMode="auto">
          <a:xfrm>
            <a:off x="164559" y="2134460"/>
            <a:ext cx="3926152" cy="285306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2" name="Номер слайда 122"/>
          <p:cNvSpPr>
            <a:spLocks noGrp="1"/>
          </p:cNvSpPr>
          <p:nvPr>
            <p:ph type="sldNum" sz="quarter" idx="12"/>
          </p:nvPr>
        </p:nvSpPr>
        <p:spPr>
          <a:xfrm>
            <a:off x="8721423" y="6520649"/>
            <a:ext cx="341760" cy="276999"/>
          </a:xfr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7AC3"/>
                </a:solidFill>
              </a:rPr>
              <a:t>26</a:t>
            </a:r>
            <a:endParaRPr lang="ru-RU" b="1" dirty="0">
              <a:solidFill>
                <a:srgbClr val="007AC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51135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63000">
              <a:srgbClr val="F4F5F7"/>
            </a:gs>
            <a:gs pos="83000">
              <a:srgbClr val="D6DDE3"/>
            </a:gs>
            <a:gs pos="100000">
              <a:srgbClr val="B2BBC0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18"/>
          <p:cNvGrpSpPr/>
          <p:nvPr/>
        </p:nvGrpSpPr>
        <p:grpSpPr>
          <a:xfrm>
            <a:off x="-114977" y="6066971"/>
            <a:ext cx="9273028" cy="861424"/>
            <a:chOff x="-114977" y="6066971"/>
            <a:chExt cx="9273028" cy="861424"/>
          </a:xfrm>
        </p:grpSpPr>
        <p:grpSp>
          <p:nvGrpSpPr>
            <p:cNvPr id="5" name="Группа 19"/>
            <p:cNvGrpSpPr/>
            <p:nvPr/>
          </p:nvGrpSpPr>
          <p:grpSpPr>
            <a:xfrm>
              <a:off x="-114977" y="6066971"/>
              <a:ext cx="9273028" cy="820897"/>
              <a:chOff x="-114977" y="6057899"/>
              <a:chExt cx="9273028" cy="829969"/>
            </a:xfrm>
          </p:grpSpPr>
          <p:sp>
            <p:nvSpPr>
              <p:cNvPr id="23" name="Прямоугольник 3"/>
              <p:cNvSpPr/>
              <p:nvPr/>
            </p:nvSpPr>
            <p:spPr>
              <a:xfrm flipH="1" flipV="1">
                <a:off x="-2" y="6057899"/>
                <a:ext cx="9158053" cy="800097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23025" h="1838325">
                    <a:moveTo>
                      <a:pt x="3175" y="3175"/>
                    </a:moveTo>
                    <a:lnTo>
                      <a:pt x="6423025" y="0"/>
                    </a:lnTo>
                    <a:lnTo>
                      <a:pt x="1247775" y="1838325"/>
                    </a:lnTo>
                    <a:lnTo>
                      <a:pt x="0" y="1260475"/>
                    </a:lnTo>
                    <a:cubicBezTo>
                      <a:pt x="1058" y="841375"/>
                      <a:pt x="2117" y="422275"/>
                      <a:pt x="3175" y="3175"/>
                    </a:cubicBezTo>
                    <a:close/>
                  </a:path>
                </a:pathLst>
              </a:custGeom>
              <a:solidFill>
                <a:srgbClr val="E8EBE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" name="Прямоугольник 3"/>
              <p:cNvSpPr/>
              <p:nvPr/>
            </p:nvSpPr>
            <p:spPr>
              <a:xfrm flipV="1">
                <a:off x="-114977" y="6290296"/>
                <a:ext cx="8344577" cy="597572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23025" h="1838325">
                    <a:moveTo>
                      <a:pt x="3175" y="3175"/>
                    </a:moveTo>
                    <a:lnTo>
                      <a:pt x="6423025" y="0"/>
                    </a:lnTo>
                    <a:lnTo>
                      <a:pt x="1247775" y="1838325"/>
                    </a:lnTo>
                    <a:lnTo>
                      <a:pt x="0" y="1260475"/>
                    </a:lnTo>
                    <a:cubicBezTo>
                      <a:pt x="1058" y="841375"/>
                      <a:pt x="2117" y="422275"/>
                      <a:pt x="3175" y="3175"/>
                    </a:cubicBezTo>
                    <a:close/>
                  </a:path>
                </a:pathLst>
              </a:custGeom>
              <a:solidFill>
                <a:schemeClr val="bg1">
                  <a:alpha val="6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1" name="TextBox 20"/>
            <p:cNvSpPr txBox="1"/>
            <p:nvPr/>
          </p:nvSpPr>
          <p:spPr>
            <a:xfrm>
              <a:off x="368300" y="6487821"/>
              <a:ext cx="8151317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sz="1600" dirty="0" smtClean="0">
                  <a:solidFill>
                    <a:schemeClr val="bg1">
                      <a:lumMod val="65000"/>
                    </a:schemeClr>
                  </a:solidFill>
                  <a:latin typeface="Impact" panose="020B0806030902050204" pitchFamily="34" charset="0"/>
                </a:rPr>
                <a:t>НОРМАТИВНО-ПРАВОВАЯ БАЗА ПОЛИТИКИ ЭНЕРГОСБЕРЕЖЕНИЯ</a:t>
              </a:r>
              <a:endParaRPr lang="ru-RU" sz="16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22" name="Равнобедренный треугольник 21"/>
            <p:cNvSpPr/>
            <p:nvPr/>
          </p:nvSpPr>
          <p:spPr>
            <a:xfrm rot="16200000" flipH="1">
              <a:off x="8416136" y="6194004"/>
              <a:ext cx="714060" cy="754721"/>
            </a:xfrm>
            <a:prstGeom prst="triangle">
              <a:avLst>
                <a:gd name="adj" fmla="val 9293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17"/>
          <p:cNvGrpSpPr/>
          <p:nvPr/>
        </p:nvGrpSpPr>
        <p:grpSpPr>
          <a:xfrm>
            <a:off x="-265284" y="-39687"/>
            <a:ext cx="9423339" cy="1983876"/>
            <a:chOff x="-265284" y="-39687"/>
            <a:chExt cx="9423339" cy="1983876"/>
          </a:xfrm>
        </p:grpSpPr>
        <p:grpSp>
          <p:nvGrpSpPr>
            <p:cNvPr id="7" name="Группа 57"/>
            <p:cNvGrpSpPr/>
            <p:nvPr/>
          </p:nvGrpSpPr>
          <p:grpSpPr>
            <a:xfrm>
              <a:off x="-265284" y="-39687"/>
              <a:ext cx="9423339" cy="1983876"/>
              <a:chOff x="-265284" y="-39687"/>
              <a:chExt cx="9423339" cy="1983876"/>
            </a:xfrm>
          </p:grpSpPr>
          <p:grpSp>
            <p:nvGrpSpPr>
              <p:cNvPr id="8" name="Группа 113"/>
              <p:cNvGrpSpPr/>
              <p:nvPr/>
            </p:nvGrpSpPr>
            <p:grpSpPr>
              <a:xfrm>
                <a:off x="-265284" y="-39687"/>
                <a:ext cx="9423339" cy="1983876"/>
                <a:chOff x="-265284" y="-39687"/>
                <a:chExt cx="9423339" cy="2318742"/>
              </a:xfrm>
            </p:grpSpPr>
            <p:sp>
              <p:nvSpPr>
                <p:cNvPr id="30" name="Равнобедренный треугольник 5"/>
                <p:cNvSpPr/>
                <p:nvPr/>
              </p:nvSpPr>
              <p:spPr>
                <a:xfrm rot="5400000">
                  <a:off x="90487" y="1173729"/>
                  <a:ext cx="914400" cy="1101726"/>
                </a:xfrm>
                <a:prstGeom prst="triangle">
                  <a:avLst>
                    <a:gd name="adj" fmla="val 5625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1" name="Равнобедренный треугольник 30"/>
                <p:cNvSpPr/>
                <p:nvPr/>
              </p:nvSpPr>
              <p:spPr>
                <a:xfrm rot="5400000">
                  <a:off x="273690" y="1534920"/>
                  <a:ext cx="674994" cy="813275"/>
                </a:xfrm>
                <a:prstGeom prst="triangle">
                  <a:avLst>
                    <a:gd name="adj" fmla="val 56250"/>
                  </a:avLst>
                </a:prstGeom>
                <a:solidFill>
                  <a:schemeClr val="bg1">
                    <a:alpha val="52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4" name="Прямоугольник 3"/>
                <p:cNvSpPr/>
                <p:nvPr/>
              </p:nvSpPr>
              <p:spPr>
                <a:xfrm>
                  <a:off x="-265284" y="-3175"/>
                  <a:ext cx="6685134" cy="1913342"/>
                </a:xfrm>
                <a:custGeom>
                  <a:avLst/>
                  <a:gdLst>
                    <a:gd name="connsiteX0" fmla="*/ 0 w 4178300"/>
                    <a:gd name="connsiteY0" fmla="*/ 0 h 2159000"/>
                    <a:gd name="connsiteX1" fmla="*/ 4178300 w 4178300"/>
                    <a:gd name="connsiteY1" fmla="*/ 0 h 2159000"/>
                    <a:gd name="connsiteX2" fmla="*/ 4178300 w 4178300"/>
                    <a:gd name="connsiteY2" fmla="*/ 2159000 h 2159000"/>
                    <a:gd name="connsiteX3" fmla="*/ 0 w 4178300"/>
                    <a:gd name="connsiteY3" fmla="*/ 2159000 h 2159000"/>
                    <a:gd name="connsiteX4" fmla="*/ 0 w 4178300"/>
                    <a:gd name="connsiteY4" fmla="*/ 0 h 2159000"/>
                    <a:gd name="connsiteX0" fmla="*/ 0 w 4178300"/>
                    <a:gd name="connsiteY0" fmla="*/ 0 h 2463800"/>
                    <a:gd name="connsiteX1" fmla="*/ 4178300 w 4178300"/>
                    <a:gd name="connsiteY1" fmla="*/ 0 h 2463800"/>
                    <a:gd name="connsiteX2" fmla="*/ 1130300 w 4178300"/>
                    <a:gd name="connsiteY2" fmla="*/ 2463800 h 2463800"/>
                    <a:gd name="connsiteX3" fmla="*/ 0 w 4178300"/>
                    <a:gd name="connsiteY3" fmla="*/ 2159000 h 2463800"/>
                    <a:gd name="connsiteX4" fmla="*/ 0 w 4178300"/>
                    <a:gd name="connsiteY4" fmla="*/ 0 h 24638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0 w 6248400"/>
                    <a:gd name="connsiteY3" fmla="*/ 22098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3175 w 6251575"/>
                    <a:gd name="connsiteY0" fmla="*/ 50800 h 2514600"/>
                    <a:gd name="connsiteX1" fmla="*/ 6251575 w 6251575"/>
                    <a:gd name="connsiteY1" fmla="*/ 0 h 2514600"/>
                    <a:gd name="connsiteX2" fmla="*/ 1133475 w 6251575"/>
                    <a:gd name="connsiteY2" fmla="*/ 2514600 h 2514600"/>
                    <a:gd name="connsiteX3" fmla="*/ 0 w 6251575"/>
                    <a:gd name="connsiteY3" fmla="*/ 1308100 h 2514600"/>
                    <a:gd name="connsiteX4" fmla="*/ 3175 w 6251575"/>
                    <a:gd name="connsiteY4" fmla="*/ 50800 h 251460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423025"/>
                    <a:gd name="connsiteY0" fmla="*/ 3175 h 1838325"/>
                    <a:gd name="connsiteX1" fmla="*/ 6423025 w 6423025"/>
                    <a:gd name="connsiteY1" fmla="*/ 0 h 1838325"/>
                    <a:gd name="connsiteX2" fmla="*/ 1247775 w 6423025"/>
                    <a:gd name="connsiteY2" fmla="*/ 1838325 h 1838325"/>
                    <a:gd name="connsiteX3" fmla="*/ 0 w 6423025"/>
                    <a:gd name="connsiteY3" fmla="*/ 1260475 h 1838325"/>
                    <a:gd name="connsiteX4" fmla="*/ 3175 w 6423025"/>
                    <a:gd name="connsiteY4" fmla="*/ 3175 h 1838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423025" h="1838325">
                      <a:moveTo>
                        <a:pt x="3175" y="3175"/>
                      </a:moveTo>
                      <a:lnTo>
                        <a:pt x="6423025" y="0"/>
                      </a:lnTo>
                      <a:lnTo>
                        <a:pt x="1247775" y="1838325"/>
                      </a:lnTo>
                      <a:lnTo>
                        <a:pt x="0" y="1260475"/>
                      </a:lnTo>
                      <a:cubicBezTo>
                        <a:pt x="1058" y="841375"/>
                        <a:pt x="2117" y="422275"/>
                        <a:pt x="3175" y="3175"/>
                      </a:cubicBezTo>
                      <a:close/>
                    </a:path>
                  </a:pathLst>
                </a:custGeom>
                <a:gradFill>
                  <a:gsLst>
                    <a:gs pos="73000">
                      <a:srgbClr val="00B0F0"/>
                    </a:gs>
                    <a:gs pos="49000">
                      <a:srgbClr val="007AC3"/>
                    </a:gs>
                  </a:gsLst>
                  <a:lin ang="8400000" scaled="0"/>
                </a:gradFill>
                <a:ln>
                  <a:noFill/>
                </a:ln>
                <a:effectLst>
                  <a:outerShdw blurRad="228600" dist="38100" dir="2700000" sx="108000" sy="108000" algn="tl" rotWithShape="0">
                    <a:srgbClr val="0070C0">
                      <a:alpha val="18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5" name="Прямоугольник 3"/>
                <p:cNvSpPr/>
                <p:nvPr/>
              </p:nvSpPr>
              <p:spPr>
                <a:xfrm flipH="1">
                  <a:off x="4976813" y="-39687"/>
                  <a:ext cx="4181242" cy="1255528"/>
                </a:xfrm>
                <a:custGeom>
                  <a:avLst/>
                  <a:gdLst>
                    <a:gd name="connsiteX0" fmla="*/ 0 w 4178300"/>
                    <a:gd name="connsiteY0" fmla="*/ 0 h 2159000"/>
                    <a:gd name="connsiteX1" fmla="*/ 4178300 w 4178300"/>
                    <a:gd name="connsiteY1" fmla="*/ 0 h 2159000"/>
                    <a:gd name="connsiteX2" fmla="*/ 4178300 w 4178300"/>
                    <a:gd name="connsiteY2" fmla="*/ 2159000 h 2159000"/>
                    <a:gd name="connsiteX3" fmla="*/ 0 w 4178300"/>
                    <a:gd name="connsiteY3" fmla="*/ 2159000 h 2159000"/>
                    <a:gd name="connsiteX4" fmla="*/ 0 w 4178300"/>
                    <a:gd name="connsiteY4" fmla="*/ 0 h 2159000"/>
                    <a:gd name="connsiteX0" fmla="*/ 0 w 4178300"/>
                    <a:gd name="connsiteY0" fmla="*/ 0 h 2463800"/>
                    <a:gd name="connsiteX1" fmla="*/ 4178300 w 4178300"/>
                    <a:gd name="connsiteY1" fmla="*/ 0 h 2463800"/>
                    <a:gd name="connsiteX2" fmla="*/ 1130300 w 4178300"/>
                    <a:gd name="connsiteY2" fmla="*/ 2463800 h 2463800"/>
                    <a:gd name="connsiteX3" fmla="*/ 0 w 4178300"/>
                    <a:gd name="connsiteY3" fmla="*/ 2159000 h 2463800"/>
                    <a:gd name="connsiteX4" fmla="*/ 0 w 4178300"/>
                    <a:gd name="connsiteY4" fmla="*/ 0 h 24638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0 w 6248400"/>
                    <a:gd name="connsiteY3" fmla="*/ 22098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3175 w 6251575"/>
                    <a:gd name="connsiteY0" fmla="*/ 50800 h 2514600"/>
                    <a:gd name="connsiteX1" fmla="*/ 6251575 w 6251575"/>
                    <a:gd name="connsiteY1" fmla="*/ 0 h 2514600"/>
                    <a:gd name="connsiteX2" fmla="*/ 1133475 w 6251575"/>
                    <a:gd name="connsiteY2" fmla="*/ 2514600 h 2514600"/>
                    <a:gd name="connsiteX3" fmla="*/ 0 w 6251575"/>
                    <a:gd name="connsiteY3" fmla="*/ 1308100 h 2514600"/>
                    <a:gd name="connsiteX4" fmla="*/ 3175 w 6251575"/>
                    <a:gd name="connsiteY4" fmla="*/ 50800 h 251460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423025"/>
                    <a:gd name="connsiteY0" fmla="*/ 3175 h 1838325"/>
                    <a:gd name="connsiteX1" fmla="*/ 6423025 w 6423025"/>
                    <a:gd name="connsiteY1" fmla="*/ 0 h 1838325"/>
                    <a:gd name="connsiteX2" fmla="*/ 1247775 w 6423025"/>
                    <a:gd name="connsiteY2" fmla="*/ 1838325 h 1838325"/>
                    <a:gd name="connsiteX3" fmla="*/ 0 w 6423025"/>
                    <a:gd name="connsiteY3" fmla="*/ 1260475 h 1838325"/>
                    <a:gd name="connsiteX4" fmla="*/ 3175 w 6423025"/>
                    <a:gd name="connsiteY4" fmla="*/ 3175 h 18383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0 w 12047640"/>
                    <a:gd name="connsiteY0" fmla="*/ 0 h 2180589"/>
                    <a:gd name="connsiteX1" fmla="*/ 12047640 w 12047640"/>
                    <a:gd name="connsiteY1" fmla="*/ 12064 h 2180589"/>
                    <a:gd name="connsiteX2" fmla="*/ 6311155 w 12047640"/>
                    <a:gd name="connsiteY2" fmla="*/ 2180589 h 2180589"/>
                    <a:gd name="connsiteX3" fmla="*/ 5624615 w 12047640"/>
                    <a:gd name="connsiteY3" fmla="*/ 1272539 h 2180589"/>
                    <a:gd name="connsiteX4" fmla="*/ 0 w 12047640"/>
                    <a:gd name="connsiteY4" fmla="*/ 0 h 2180589"/>
                    <a:gd name="connsiteX0" fmla="*/ 23567 w 12071207"/>
                    <a:gd name="connsiteY0" fmla="*/ 0 h 2180589"/>
                    <a:gd name="connsiteX1" fmla="*/ 12071207 w 12071207"/>
                    <a:gd name="connsiteY1" fmla="*/ 12064 h 2180589"/>
                    <a:gd name="connsiteX2" fmla="*/ 6334722 w 12071207"/>
                    <a:gd name="connsiteY2" fmla="*/ 2180589 h 2180589"/>
                    <a:gd name="connsiteX3" fmla="*/ 0 w 12071207"/>
                    <a:gd name="connsiteY3" fmla="*/ 1272539 h 2180589"/>
                    <a:gd name="connsiteX4" fmla="*/ 23567 w 12071207"/>
                    <a:gd name="connsiteY4" fmla="*/ 0 h 2180589"/>
                    <a:gd name="connsiteX0" fmla="*/ 23567 w 12071207"/>
                    <a:gd name="connsiteY0" fmla="*/ 0 h 2180589"/>
                    <a:gd name="connsiteX1" fmla="*/ 12071207 w 12071207"/>
                    <a:gd name="connsiteY1" fmla="*/ 12064 h 2180589"/>
                    <a:gd name="connsiteX2" fmla="*/ 6334722 w 12071207"/>
                    <a:gd name="connsiteY2" fmla="*/ 2180589 h 2180589"/>
                    <a:gd name="connsiteX3" fmla="*/ 0 w 12071207"/>
                    <a:gd name="connsiteY3" fmla="*/ 1272539 h 2180589"/>
                    <a:gd name="connsiteX4" fmla="*/ 23567 w 12071207"/>
                    <a:gd name="connsiteY4" fmla="*/ 0 h 2180589"/>
                    <a:gd name="connsiteX0" fmla="*/ 11 w 12129213"/>
                    <a:gd name="connsiteY0" fmla="*/ 0 h 2211069"/>
                    <a:gd name="connsiteX1" fmla="*/ 12129213 w 12129213"/>
                    <a:gd name="connsiteY1" fmla="*/ 42544 h 2211069"/>
                    <a:gd name="connsiteX2" fmla="*/ 6392728 w 12129213"/>
                    <a:gd name="connsiteY2" fmla="*/ 2211069 h 2211069"/>
                    <a:gd name="connsiteX3" fmla="*/ 58006 w 12129213"/>
                    <a:gd name="connsiteY3" fmla="*/ 1303019 h 2211069"/>
                    <a:gd name="connsiteX4" fmla="*/ 11 w 12129213"/>
                    <a:gd name="connsiteY4" fmla="*/ 0 h 2211069"/>
                    <a:gd name="connsiteX0" fmla="*/ 0 w 12129202"/>
                    <a:gd name="connsiteY0" fmla="*/ 0 h 2211069"/>
                    <a:gd name="connsiteX1" fmla="*/ 12129202 w 12129202"/>
                    <a:gd name="connsiteY1" fmla="*/ 42544 h 2211069"/>
                    <a:gd name="connsiteX2" fmla="*/ 6392717 w 12129202"/>
                    <a:gd name="connsiteY2" fmla="*/ 2211069 h 2211069"/>
                    <a:gd name="connsiteX3" fmla="*/ 57995 w 12129202"/>
                    <a:gd name="connsiteY3" fmla="*/ 1303019 h 2211069"/>
                    <a:gd name="connsiteX4" fmla="*/ 0 w 12129202"/>
                    <a:gd name="connsiteY4" fmla="*/ 0 h 2211069"/>
                    <a:gd name="connsiteX0" fmla="*/ 0 w 12108811"/>
                    <a:gd name="connsiteY0" fmla="*/ 0 h 2241549"/>
                    <a:gd name="connsiteX1" fmla="*/ 12108811 w 12108811"/>
                    <a:gd name="connsiteY1" fmla="*/ 73024 h 2241549"/>
                    <a:gd name="connsiteX2" fmla="*/ 6372326 w 12108811"/>
                    <a:gd name="connsiteY2" fmla="*/ 2241549 h 2241549"/>
                    <a:gd name="connsiteX3" fmla="*/ 37604 w 12108811"/>
                    <a:gd name="connsiteY3" fmla="*/ 1333499 h 2241549"/>
                    <a:gd name="connsiteX4" fmla="*/ 0 w 12108811"/>
                    <a:gd name="connsiteY4" fmla="*/ 0 h 2241549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08811" h="2511055">
                      <a:moveTo>
                        <a:pt x="0" y="0"/>
                      </a:moveTo>
                      <a:lnTo>
                        <a:pt x="12108811" y="73024"/>
                      </a:lnTo>
                      <a:lnTo>
                        <a:pt x="3255792" y="2511055"/>
                      </a:lnTo>
                      <a:lnTo>
                        <a:pt x="37604" y="1333499"/>
                      </a:lnTo>
                      <a:cubicBezTo>
                        <a:pt x="49387" y="697229"/>
                        <a:pt x="28997" y="651509"/>
                        <a:pt x="0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>
                        <a:lumMod val="20000"/>
                        <a:lumOff val="80000"/>
                      </a:schemeClr>
                    </a:gs>
                    <a:gs pos="63000">
                      <a:schemeClr val="bg1">
                        <a:alpha val="62000"/>
                      </a:schemeClr>
                    </a:gs>
                    <a:gs pos="100000">
                      <a:schemeClr val="bg1">
                        <a:alpha val="46000"/>
                      </a:schemeClr>
                    </a:gs>
                  </a:gsLst>
                  <a:path path="circle">
                    <a:fillToRect l="100000" t="100000"/>
                  </a:path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6" name="Равнобедренный треугольник 35"/>
                <p:cNvSpPr/>
                <p:nvPr/>
              </p:nvSpPr>
              <p:spPr>
                <a:xfrm rot="5400000">
                  <a:off x="54538" y="1288998"/>
                  <a:ext cx="563453" cy="678884"/>
                </a:xfrm>
                <a:prstGeom prst="triangle">
                  <a:avLst/>
                </a:prstGeom>
                <a:solidFill>
                  <a:srgbClr val="7ED6E6">
                    <a:alpha val="52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7" name="Полилиния 36"/>
                <p:cNvSpPr/>
                <p:nvPr/>
              </p:nvSpPr>
              <p:spPr>
                <a:xfrm rot="5400000" flipV="1">
                  <a:off x="8292087" y="368027"/>
                  <a:ext cx="587023" cy="1116803"/>
                </a:xfrm>
                <a:custGeom>
                  <a:avLst/>
                  <a:gdLst>
                    <a:gd name="connsiteX0" fmla="*/ 0 w 587023"/>
                    <a:gd name="connsiteY0" fmla="*/ 1116803 h 1116803"/>
                    <a:gd name="connsiteX1" fmla="*/ 587023 w 587023"/>
                    <a:gd name="connsiteY1" fmla="*/ 0 h 1116803"/>
                    <a:gd name="connsiteX2" fmla="*/ 587023 w 587023"/>
                    <a:gd name="connsiteY2" fmla="*/ 1116803 h 1116803"/>
                    <a:gd name="connsiteX3" fmla="*/ 0 w 587023"/>
                    <a:gd name="connsiteY3" fmla="*/ 1116803 h 1116803"/>
                    <a:gd name="connsiteX0" fmla="*/ 0 w 587023"/>
                    <a:gd name="connsiteY0" fmla="*/ 1116803 h 1116803"/>
                    <a:gd name="connsiteX1" fmla="*/ 587023 w 587023"/>
                    <a:gd name="connsiteY1" fmla="*/ 0 h 1116803"/>
                    <a:gd name="connsiteX2" fmla="*/ 314796 w 587023"/>
                    <a:gd name="connsiteY2" fmla="*/ 1116803 h 1116803"/>
                    <a:gd name="connsiteX3" fmla="*/ 0 w 587023"/>
                    <a:gd name="connsiteY3" fmla="*/ 1116803 h 11168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87023" h="1116803">
                      <a:moveTo>
                        <a:pt x="0" y="1116803"/>
                      </a:moveTo>
                      <a:lnTo>
                        <a:pt x="587023" y="0"/>
                      </a:lnTo>
                      <a:lnTo>
                        <a:pt x="314796" y="1116803"/>
                      </a:lnTo>
                      <a:lnTo>
                        <a:pt x="0" y="1116803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  <a:alpha val="52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29" name="Прямоугольник 3"/>
              <p:cNvSpPr/>
              <p:nvPr/>
            </p:nvSpPr>
            <p:spPr>
              <a:xfrm>
                <a:off x="-265284" y="0"/>
                <a:ext cx="4052280" cy="1122450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  <a:gd name="connsiteX0" fmla="*/ 3175 w 1247775"/>
                  <a:gd name="connsiteY0" fmla="*/ 0 h 1835150"/>
                  <a:gd name="connsiteX1" fmla="*/ 1247775 w 1247775"/>
                  <a:gd name="connsiteY1" fmla="*/ 1835150 h 1835150"/>
                  <a:gd name="connsiteX2" fmla="*/ 0 w 1247775"/>
                  <a:gd name="connsiteY2" fmla="*/ 1257300 h 1835150"/>
                  <a:gd name="connsiteX3" fmla="*/ 3175 w 1247775"/>
                  <a:gd name="connsiteY3" fmla="*/ 0 h 1835150"/>
                  <a:gd name="connsiteX0" fmla="*/ 3175 w 1687049"/>
                  <a:gd name="connsiteY0" fmla="*/ 3176 h 1260476"/>
                  <a:gd name="connsiteX1" fmla="*/ 1687049 w 1687049"/>
                  <a:gd name="connsiteY1" fmla="*/ 0 h 1260476"/>
                  <a:gd name="connsiteX2" fmla="*/ 0 w 1687049"/>
                  <a:gd name="connsiteY2" fmla="*/ 1260476 h 1260476"/>
                  <a:gd name="connsiteX3" fmla="*/ 3175 w 1687049"/>
                  <a:gd name="connsiteY3" fmla="*/ 3176 h 1260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87049" h="1260476">
                    <a:moveTo>
                      <a:pt x="3175" y="3176"/>
                    </a:moveTo>
                    <a:lnTo>
                      <a:pt x="1687049" y="0"/>
                    </a:lnTo>
                    <a:lnTo>
                      <a:pt x="0" y="1260476"/>
                    </a:lnTo>
                    <a:cubicBezTo>
                      <a:pt x="1058" y="841376"/>
                      <a:pt x="2117" y="422276"/>
                      <a:pt x="3175" y="3176"/>
                    </a:cubicBezTo>
                    <a:close/>
                  </a:path>
                </a:pathLst>
              </a:custGeom>
              <a:gradFill>
                <a:gsLst>
                  <a:gs pos="73000">
                    <a:srgbClr val="00B0F0"/>
                  </a:gs>
                  <a:gs pos="49000">
                    <a:schemeClr val="bg1">
                      <a:alpha val="13000"/>
                    </a:schemeClr>
                  </a:gs>
                </a:gsLst>
                <a:lin ang="8400000" scaled="0"/>
              </a:gradFill>
              <a:ln>
                <a:noFill/>
              </a:ln>
              <a:effectLst>
                <a:outerShdw blurRad="228600" dist="38100" dir="2700000" sx="108000" sy="108000" algn="tl" rotWithShape="0">
                  <a:srgbClr val="0070C0">
                    <a:alpha val="18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6" name="TextBox 25"/>
            <p:cNvSpPr txBox="1"/>
            <p:nvPr/>
          </p:nvSpPr>
          <p:spPr>
            <a:xfrm>
              <a:off x="525954" y="209002"/>
              <a:ext cx="3927398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endParaRPr lang="ru-RU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  <p:pic>
          <p:nvPicPr>
            <p:cNvPr id="27" name="Picture 3" descr="C:\Users\stalipova\Desktop\ПРЕЗЕНТАЦИЯ_2013\Годовой отчет\Лого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428394" y="104770"/>
              <a:ext cx="954710" cy="517034"/>
            </a:xfrm>
            <a:prstGeom prst="rect">
              <a:avLst/>
            </a:prstGeom>
            <a:noFill/>
          </p:spPr>
        </p:pic>
      </p:grpSp>
      <p:sp>
        <p:nvSpPr>
          <p:cNvPr id="32" name="Номер слайда 122"/>
          <p:cNvSpPr>
            <a:spLocks noGrp="1"/>
          </p:cNvSpPr>
          <p:nvPr>
            <p:ph type="sldNum" sz="quarter" idx="12"/>
          </p:nvPr>
        </p:nvSpPr>
        <p:spPr>
          <a:xfrm>
            <a:off x="8799970" y="6520649"/>
            <a:ext cx="263213" cy="276999"/>
          </a:xfrm>
        </p:spPr>
        <p:txBody>
          <a:bodyPr wrap="none">
            <a:spAutoFit/>
          </a:bodyPr>
          <a:lstStyle/>
          <a:p>
            <a:fld id="{B3E4D1D7-5387-41EC-AB42-94D89CA11668}" type="slidenum">
              <a:rPr lang="ru-RU" b="1" smtClean="0">
                <a:solidFill>
                  <a:srgbClr val="007AC3"/>
                </a:solidFill>
              </a:rPr>
              <a:pPr/>
              <a:t>2</a:t>
            </a:fld>
            <a:endParaRPr lang="ru-RU" b="1" dirty="0">
              <a:solidFill>
                <a:srgbClr val="007AC3"/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215581" y="2108603"/>
            <a:ext cx="87459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Федеральный Закон </a:t>
            </a:r>
            <a:r>
              <a:rPr lang="ru-RU" sz="2400" b="1" dirty="0">
                <a:solidFill>
                  <a:srgbClr val="FF0000"/>
                </a:solidFill>
              </a:rPr>
              <a:t>«Об </a:t>
            </a:r>
            <a:r>
              <a:rPr lang="ru-RU" sz="2400" b="1" dirty="0" smtClean="0">
                <a:solidFill>
                  <a:srgbClr val="FF0000"/>
                </a:solidFill>
              </a:rPr>
              <a:t>энергосбережении и </a:t>
            </a:r>
            <a:r>
              <a:rPr lang="ru-RU" sz="2400" b="1" dirty="0">
                <a:solidFill>
                  <a:srgbClr val="FF0000"/>
                </a:solidFill>
              </a:rPr>
              <a:t>о повышении энергетической эффективности»</a:t>
            </a:r>
            <a:r>
              <a:rPr lang="ru-RU" sz="2400" b="1" dirty="0"/>
              <a:t>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№261-ФЗ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от 23.11.2009 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215581" y="3015989"/>
            <a:ext cx="82271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Указ Президента Российской Федерации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от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04.06.2008 №889</a:t>
            </a:r>
            <a:r>
              <a:rPr lang="ru-RU" sz="2400" b="1" dirty="0"/>
              <a:t> </a:t>
            </a:r>
            <a:r>
              <a:rPr lang="ru-RU" sz="2400" b="1" dirty="0">
                <a:solidFill>
                  <a:srgbClr val="FF0000"/>
                </a:solidFill>
              </a:rPr>
              <a:t>«О некоторых мерах по повышению энергетической и экологической эффективности российской экономики»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215581" y="4249821"/>
            <a:ext cx="858438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«Энергетическая стратегия России на период до 2030 г.»</a:t>
            </a:r>
            <a:r>
              <a:rPr lang="ru-RU" sz="2400" b="1" dirty="0"/>
              <a:t>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(Распоряжение Правительства России №1715-р от 13.11.2009)</a:t>
            </a:r>
            <a:r>
              <a:rPr lang="ru-RU" sz="2400" b="1" dirty="0"/>
              <a:t> </a:t>
            </a:r>
            <a:endParaRPr lang="ru-RU" sz="2400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244156" y="5278521"/>
            <a:ext cx="858438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ГОСТ Р ИСО 50001-2012 </a:t>
            </a:r>
            <a:r>
              <a:rPr lang="ru-RU" sz="2400" b="1" dirty="0" smtClean="0">
                <a:solidFill>
                  <a:srgbClr val="FF0000"/>
                </a:solidFill>
              </a:rPr>
              <a:t>«Система энергетического менеджмента – Требования и руководство по применению»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398449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63000">
              <a:srgbClr val="F4F5F7"/>
            </a:gs>
            <a:gs pos="83000">
              <a:srgbClr val="D6DDE3"/>
            </a:gs>
            <a:gs pos="100000">
              <a:srgbClr val="B2BBC0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/>
          <p:nvPr/>
        </p:nvGrpSpPr>
        <p:grpSpPr>
          <a:xfrm>
            <a:off x="-265284" y="-39687"/>
            <a:ext cx="9423339" cy="1983876"/>
            <a:chOff x="-265284" y="-39687"/>
            <a:chExt cx="9423339" cy="1983876"/>
          </a:xfrm>
        </p:grpSpPr>
        <p:grpSp>
          <p:nvGrpSpPr>
            <p:cNvPr id="30" name="Группа 57"/>
            <p:cNvGrpSpPr/>
            <p:nvPr/>
          </p:nvGrpSpPr>
          <p:grpSpPr>
            <a:xfrm>
              <a:off x="-265284" y="-39687"/>
              <a:ext cx="9423339" cy="1983876"/>
              <a:chOff x="-265284" y="-39687"/>
              <a:chExt cx="9423339" cy="1983876"/>
            </a:xfrm>
          </p:grpSpPr>
          <p:grpSp>
            <p:nvGrpSpPr>
              <p:cNvPr id="35" name="Группа 113"/>
              <p:cNvGrpSpPr/>
              <p:nvPr/>
            </p:nvGrpSpPr>
            <p:grpSpPr>
              <a:xfrm>
                <a:off x="-265284" y="-39687"/>
                <a:ext cx="9423339" cy="1983876"/>
                <a:chOff x="-265284" y="-39687"/>
                <a:chExt cx="9423339" cy="2318742"/>
              </a:xfrm>
            </p:grpSpPr>
            <p:sp>
              <p:nvSpPr>
                <p:cNvPr id="37" name="Равнобедренный треугольник 5"/>
                <p:cNvSpPr/>
                <p:nvPr/>
              </p:nvSpPr>
              <p:spPr>
                <a:xfrm rot="5400000">
                  <a:off x="90487" y="1173729"/>
                  <a:ext cx="914400" cy="1101726"/>
                </a:xfrm>
                <a:prstGeom prst="triangle">
                  <a:avLst>
                    <a:gd name="adj" fmla="val 5625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8" name="Равнобедренный треугольник 37"/>
                <p:cNvSpPr/>
                <p:nvPr/>
              </p:nvSpPr>
              <p:spPr>
                <a:xfrm rot="5400000">
                  <a:off x="273690" y="1534920"/>
                  <a:ext cx="674994" cy="813275"/>
                </a:xfrm>
                <a:prstGeom prst="triangle">
                  <a:avLst>
                    <a:gd name="adj" fmla="val 56250"/>
                  </a:avLst>
                </a:prstGeom>
                <a:solidFill>
                  <a:schemeClr val="bg1">
                    <a:alpha val="52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9" name="Прямоугольник 3"/>
                <p:cNvSpPr/>
                <p:nvPr/>
              </p:nvSpPr>
              <p:spPr>
                <a:xfrm>
                  <a:off x="-265284" y="-3175"/>
                  <a:ext cx="6685134" cy="1913342"/>
                </a:xfrm>
                <a:custGeom>
                  <a:avLst/>
                  <a:gdLst>
                    <a:gd name="connsiteX0" fmla="*/ 0 w 4178300"/>
                    <a:gd name="connsiteY0" fmla="*/ 0 h 2159000"/>
                    <a:gd name="connsiteX1" fmla="*/ 4178300 w 4178300"/>
                    <a:gd name="connsiteY1" fmla="*/ 0 h 2159000"/>
                    <a:gd name="connsiteX2" fmla="*/ 4178300 w 4178300"/>
                    <a:gd name="connsiteY2" fmla="*/ 2159000 h 2159000"/>
                    <a:gd name="connsiteX3" fmla="*/ 0 w 4178300"/>
                    <a:gd name="connsiteY3" fmla="*/ 2159000 h 2159000"/>
                    <a:gd name="connsiteX4" fmla="*/ 0 w 4178300"/>
                    <a:gd name="connsiteY4" fmla="*/ 0 h 2159000"/>
                    <a:gd name="connsiteX0" fmla="*/ 0 w 4178300"/>
                    <a:gd name="connsiteY0" fmla="*/ 0 h 2463800"/>
                    <a:gd name="connsiteX1" fmla="*/ 4178300 w 4178300"/>
                    <a:gd name="connsiteY1" fmla="*/ 0 h 2463800"/>
                    <a:gd name="connsiteX2" fmla="*/ 1130300 w 4178300"/>
                    <a:gd name="connsiteY2" fmla="*/ 2463800 h 2463800"/>
                    <a:gd name="connsiteX3" fmla="*/ 0 w 4178300"/>
                    <a:gd name="connsiteY3" fmla="*/ 2159000 h 2463800"/>
                    <a:gd name="connsiteX4" fmla="*/ 0 w 4178300"/>
                    <a:gd name="connsiteY4" fmla="*/ 0 h 24638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0 w 6248400"/>
                    <a:gd name="connsiteY3" fmla="*/ 22098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3175 w 6251575"/>
                    <a:gd name="connsiteY0" fmla="*/ 50800 h 2514600"/>
                    <a:gd name="connsiteX1" fmla="*/ 6251575 w 6251575"/>
                    <a:gd name="connsiteY1" fmla="*/ 0 h 2514600"/>
                    <a:gd name="connsiteX2" fmla="*/ 1133475 w 6251575"/>
                    <a:gd name="connsiteY2" fmla="*/ 2514600 h 2514600"/>
                    <a:gd name="connsiteX3" fmla="*/ 0 w 6251575"/>
                    <a:gd name="connsiteY3" fmla="*/ 1308100 h 2514600"/>
                    <a:gd name="connsiteX4" fmla="*/ 3175 w 6251575"/>
                    <a:gd name="connsiteY4" fmla="*/ 50800 h 251460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423025"/>
                    <a:gd name="connsiteY0" fmla="*/ 3175 h 1838325"/>
                    <a:gd name="connsiteX1" fmla="*/ 6423025 w 6423025"/>
                    <a:gd name="connsiteY1" fmla="*/ 0 h 1838325"/>
                    <a:gd name="connsiteX2" fmla="*/ 1247775 w 6423025"/>
                    <a:gd name="connsiteY2" fmla="*/ 1838325 h 1838325"/>
                    <a:gd name="connsiteX3" fmla="*/ 0 w 6423025"/>
                    <a:gd name="connsiteY3" fmla="*/ 1260475 h 1838325"/>
                    <a:gd name="connsiteX4" fmla="*/ 3175 w 6423025"/>
                    <a:gd name="connsiteY4" fmla="*/ 3175 h 1838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423025" h="1838325">
                      <a:moveTo>
                        <a:pt x="3175" y="3175"/>
                      </a:moveTo>
                      <a:lnTo>
                        <a:pt x="6423025" y="0"/>
                      </a:lnTo>
                      <a:lnTo>
                        <a:pt x="1247775" y="1838325"/>
                      </a:lnTo>
                      <a:lnTo>
                        <a:pt x="0" y="1260475"/>
                      </a:lnTo>
                      <a:cubicBezTo>
                        <a:pt x="1058" y="841375"/>
                        <a:pt x="2117" y="422275"/>
                        <a:pt x="3175" y="3175"/>
                      </a:cubicBezTo>
                      <a:close/>
                    </a:path>
                  </a:pathLst>
                </a:custGeom>
                <a:gradFill>
                  <a:gsLst>
                    <a:gs pos="73000">
                      <a:srgbClr val="00B0F0"/>
                    </a:gs>
                    <a:gs pos="49000">
                      <a:srgbClr val="007AC3"/>
                    </a:gs>
                  </a:gsLst>
                  <a:lin ang="8400000" scaled="0"/>
                </a:gradFill>
                <a:ln>
                  <a:noFill/>
                </a:ln>
                <a:effectLst>
                  <a:outerShdw blurRad="228600" dist="38100" dir="2700000" sx="108000" sy="108000" algn="tl" rotWithShape="0">
                    <a:srgbClr val="0070C0">
                      <a:alpha val="18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0" name="Прямоугольник 3"/>
                <p:cNvSpPr/>
                <p:nvPr/>
              </p:nvSpPr>
              <p:spPr>
                <a:xfrm flipH="1">
                  <a:off x="4976813" y="-39687"/>
                  <a:ext cx="4181242" cy="1255528"/>
                </a:xfrm>
                <a:custGeom>
                  <a:avLst/>
                  <a:gdLst>
                    <a:gd name="connsiteX0" fmla="*/ 0 w 4178300"/>
                    <a:gd name="connsiteY0" fmla="*/ 0 h 2159000"/>
                    <a:gd name="connsiteX1" fmla="*/ 4178300 w 4178300"/>
                    <a:gd name="connsiteY1" fmla="*/ 0 h 2159000"/>
                    <a:gd name="connsiteX2" fmla="*/ 4178300 w 4178300"/>
                    <a:gd name="connsiteY2" fmla="*/ 2159000 h 2159000"/>
                    <a:gd name="connsiteX3" fmla="*/ 0 w 4178300"/>
                    <a:gd name="connsiteY3" fmla="*/ 2159000 h 2159000"/>
                    <a:gd name="connsiteX4" fmla="*/ 0 w 4178300"/>
                    <a:gd name="connsiteY4" fmla="*/ 0 h 2159000"/>
                    <a:gd name="connsiteX0" fmla="*/ 0 w 4178300"/>
                    <a:gd name="connsiteY0" fmla="*/ 0 h 2463800"/>
                    <a:gd name="connsiteX1" fmla="*/ 4178300 w 4178300"/>
                    <a:gd name="connsiteY1" fmla="*/ 0 h 2463800"/>
                    <a:gd name="connsiteX2" fmla="*/ 1130300 w 4178300"/>
                    <a:gd name="connsiteY2" fmla="*/ 2463800 h 2463800"/>
                    <a:gd name="connsiteX3" fmla="*/ 0 w 4178300"/>
                    <a:gd name="connsiteY3" fmla="*/ 2159000 h 2463800"/>
                    <a:gd name="connsiteX4" fmla="*/ 0 w 4178300"/>
                    <a:gd name="connsiteY4" fmla="*/ 0 h 24638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0 w 6248400"/>
                    <a:gd name="connsiteY3" fmla="*/ 22098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3175 w 6251575"/>
                    <a:gd name="connsiteY0" fmla="*/ 50800 h 2514600"/>
                    <a:gd name="connsiteX1" fmla="*/ 6251575 w 6251575"/>
                    <a:gd name="connsiteY1" fmla="*/ 0 h 2514600"/>
                    <a:gd name="connsiteX2" fmla="*/ 1133475 w 6251575"/>
                    <a:gd name="connsiteY2" fmla="*/ 2514600 h 2514600"/>
                    <a:gd name="connsiteX3" fmla="*/ 0 w 6251575"/>
                    <a:gd name="connsiteY3" fmla="*/ 1308100 h 2514600"/>
                    <a:gd name="connsiteX4" fmla="*/ 3175 w 6251575"/>
                    <a:gd name="connsiteY4" fmla="*/ 50800 h 251460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423025"/>
                    <a:gd name="connsiteY0" fmla="*/ 3175 h 1838325"/>
                    <a:gd name="connsiteX1" fmla="*/ 6423025 w 6423025"/>
                    <a:gd name="connsiteY1" fmla="*/ 0 h 1838325"/>
                    <a:gd name="connsiteX2" fmla="*/ 1247775 w 6423025"/>
                    <a:gd name="connsiteY2" fmla="*/ 1838325 h 1838325"/>
                    <a:gd name="connsiteX3" fmla="*/ 0 w 6423025"/>
                    <a:gd name="connsiteY3" fmla="*/ 1260475 h 1838325"/>
                    <a:gd name="connsiteX4" fmla="*/ 3175 w 6423025"/>
                    <a:gd name="connsiteY4" fmla="*/ 3175 h 18383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0 w 12047640"/>
                    <a:gd name="connsiteY0" fmla="*/ 0 h 2180589"/>
                    <a:gd name="connsiteX1" fmla="*/ 12047640 w 12047640"/>
                    <a:gd name="connsiteY1" fmla="*/ 12064 h 2180589"/>
                    <a:gd name="connsiteX2" fmla="*/ 6311155 w 12047640"/>
                    <a:gd name="connsiteY2" fmla="*/ 2180589 h 2180589"/>
                    <a:gd name="connsiteX3" fmla="*/ 5624615 w 12047640"/>
                    <a:gd name="connsiteY3" fmla="*/ 1272539 h 2180589"/>
                    <a:gd name="connsiteX4" fmla="*/ 0 w 12047640"/>
                    <a:gd name="connsiteY4" fmla="*/ 0 h 2180589"/>
                    <a:gd name="connsiteX0" fmla="*/ 23567 w 12071207"/>
                    <a:gd name="connsiteY0" fmla="*/ 0 h 2180589"/>
                    <a:gd name="connsiteX1" fmla="*/ 12071207 w 12071207"/>
                    <a:gd name="connsiteY1" fmla="*/ 12064 h 2180589"/>
                    <a:gd name="connsiteX2" fmla="*/ 6334722 w 12071207"/>
                    <a:gd name="connsiteY2" fmla="*/ 2180589 h 2180589"/>
                    <a:gd name="connsiteX3" fmla="*/ 0 w 12071207"/>
                    <a:gd name="connsiteY3" fmla="*/ 1272539 h 2180589"/>
                    <a:gd name="connsiteX4" fmla="*/ 23567 w 12071207"/>
                    <a:gd name="connsiteY4" fmla="*/ 0 h 2180589"/>
                    <a:gd name="connsiteX0" fmla="*/ 23567 w 12071207"/>
                    <a:gd name="connsiteY0" fmla="*/ 0 h 2180589"/>
                    <a:gd name="connsiteX1" fmla="*/ 12071207 w 12071207"/>
                    <a:gd name="connsiteY1" fmla="*/ 12064 h 2180589"/>
                    <a:gd name="connsiteX2" fmla="*/ 6334722 w 12071207"/>
                    <a:gd name="connsiteY2" fmla="*/ 2180589 h 2180589"/>
                    <a:gd name="connsiteX3" fmla="*/ 0 w 12071207"/>
                    <a:gd name="connsiteY3" fmla="*/ 1272539 h 2180589"/>
                    <a:gd name="connsiteX4" fmla="*/ 23567 w 12071207"/>
                    <a:gd name="connsiteY4" fmla="*/ 0 h 2180589"/>
                    <a:gd name="connsiteX0" fmla="*/ 11 w 12129213"/>
                    <a:gd name="connsiteY0" fmla="*/ 0 h 2211069"/>
                    <a:gd name="connsiteX1" fmla="*/ 12129213 w 12129213"/>
                    <a:gd name="connsiteY1" fmla="*/ 42544 h 2211069"/>
                    <a:gd name="connsiteX2" fmla="*/ 6392728 w 12129213"/>
                    <a:gd name="connsiteY2" fmla="*/ 2211069 h 2211069"/>
                    <a:gd name="connsiteX3" fmla="*/ 58006 w 12129213"/>
                    <a:gd name="connsiteY3" fmla="*/ 1303019 h 2211069"/>
                    <a:gd name="connsiteX4" fmla="*/ 11 w 12129213"/>
                    <a:gd name="connsiteY4" fmla="*/ 0 h 2211069"/>
                    <a:gd name="connsiteX0" fmla="*/ 0 w 12129202"/>
                    <a:gd name="connsiteY0" fmla="*/ 0 h 2211069"/>
                    <a:gd name="connsiteX1" fmla="*/ 12129202 w 12129202"/>
                    <a:gd name="connsiteY1" fmla="*/ 42544 h 2211069"/>
                    <a:gd name="connsiteX2" fmla="*/ 6392717 w 12129202"/>
                    <a:gd name="connsiteY2" fmla="*/ 2211069 h 2211069"/>
                    <a:gd name="connsiteX3" fmla="*/ 57995 w 12129202"/>
                    <a:gd name="connsiteY3" fmla="*/ 1303019 h 2211069"/>
                    <a:gd name="connsiteX4" fmla="*/ 0 w 12129202"/>
                    <a:gd name="connsiteY4" fmla="*/ 0 h 2211069"/>
                    <a:gd name="connsiteX0" fmla="*/ 0 w 12108811"/>
                    <a:gd name="connsiteY0" fmla="*/ 0 h 2241549"/>
                    <a:gd name="connsiteX1" fmla="*/ 12108811 w 12108811"/>
                    <a:gd name="connsiteY1" fmla="*/ 73024 h 2241549"/>
                    <a:gd name="connsiteX2" fmla="*/ 6372326 w 12108811"/>
                    <a:gd name="connsiteY2" fmla="*/ 2241549 h 2241549"/>
                    <a:gd name="connsiteX3" fmla="*/ 37604 w 12108811"/>
                    <a:gd name="connsiteY3" fmla="*/ 1333499 h 2241549"/>
                    <a:gd name="connsiteX4" fmla="*/ 0 w 12108811"/>
                    <a:gd name="connsiteY4" fmla="*/ 0 h 2241549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08811" h="2511055">
                      <a:moveTo>
                        <a:pt x="0" y="0"/>
                      </a:moveTo>
                      <a:lnTo>
                        <a:pt x="12108811" y="73024"/>
                      </a:lnTo>
                      <a:lnTo>
                        <a:pt x="3255792" y="2511055"/>
                      </a:lnTo>
                      <a:lnTo>
                        <a:pt x="37604" y="1333499"/>
                      </a:lnTo>
                      <a:cubicBezTo>
                        <a:pt x="49387" y="697229"/>
                        <a:pt x="28997" y="651509"/>
                        <a:pt x="0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>
                        <a:lumMod val="20000"/>
                        <a:lumOff val="80000"/>
                      </a:schemeClr>
                    </a:gs>
                    <a:gs pos="63000">
                      <a:schemeClr val="bg1">
                        <a:alpha val="62000"/>
                      </a:schemeClr>
                    </a:gs>
                    <a:gs pos="100000">
                      <a:schemeClr val="bg1">
                        <a:alpha val="46000"/>
                      </a:schemeClr>
                    </a:gs>
                  </a:gsLst>
                  <a:path path="circle">
                    <a:fillToRect l="100000" t="100000"/>
                  </a:path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1" name="Равнобедренный треугольник 40"/>
                <p:cNvSpPr/>
                <p:nvPr/>
              </p:nvSpPr>
              <p:spPr>
                <a:xfrm rot="5400000">
                  <a:off x="54538" y="1288998"/>
                  <a:ext cx="563453" cy="678884"/>
                </a:xfrm>
                <a:prstGeom prst="triangle">
                  <a:avLst/>
                </a:prstGeom>
                <a:solidFill>
                  <a:srgbClr val="7ED6E6">
                    <a:alpha val="52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2" name="Полилиния 41"/>
                <p:cNvSpPr/>
                <p:nvPr/>
              </p:nvSpPr>
              <p:spPr>
                <a:xfrm rot="5400000" flipV="1">
                  <a:off x="8292087" y="368027"/>
                  <a:ext cx="587023" cy="1116803"/>
                </a:xfrm>
                <a:custGeom>
                  <a:avLst/>
                  <a:gdLst>
                    <a:gd name="connsiteX0" fmla="*/ 0 w 587023"/>
                    <a:gd name="connsiteY0" fmla="*/ 1116803 h 1116803"/>
                    <a:gd name="connsiteX1" fmla="*/ 587023 w 587023"/>
                    <a:gd name="connsiteY1" fmla="*/ 0 h 1116803"/>
                    <a:gd name="connsiteX2" fmla="*/ 587023 w 587023"/>
                    <a:gd name="connsiteY2" fmla="*/ 1116803 h 1116803"/>
                    <a:gd name="connsiteX3" fmla="*/ 0 w 587023"/>
                    <a:gd name="connsiteY3" fmla="*/ 1116803 h 1116803"/>
                    <a:gd name="connsiteX0" fmla="*/ 0 w 587023"/>
                    <a:gd name="connsiteY0" fmla="*/ 1116803 h 1116803"/>
                    <a:gd name="connsiteX1" fmla="*/ 587023 w 587023"/>
                    <a:gd name="connsiteY1" fmla="*/ 0 h 1116803"/>
                    <a:gd name="connsiteX2" fmla="*/ 314796 w 587023"/>
                    <a:gd name="connsiteY2" fmla="*/ 1116803 h 1116803"/>
                    <a:gd name="connsiteX3" fmla="*/ 0 w 587023"/>
                    <a:gd name="connsiteY3" fmla="*/ 1116803 h 11168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87023" h="1116803">
                      <a:moveTo>
                        <a:pt x="0" y="1116803"/>
                      </a:moveTo>
                      <a:lnTo>
                        <a:pt x="587023" y="0"/>
                      </a:lnTo>
                      <a:lnTo>
                        <a:pt x="314796" y="1116803"/>
                      </a:lnTo>
                      <a:lnTo>
                        <a:pt x="0" y="1116803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  <a:alpha val="52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36" name="Прямоугольник 3"/>
              <p:cNvSpPr/>
              <p:nvPr/>
            </p:nvSpPr>
            <p:spPr>
              <a:xfrm>
                <a:off x="-265284" y="0"/>
                <a:ext cx="4052280" cy="1122450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  <a:gd name="connsiteX0" fmla="*/ 3175 w 1247775"/>
                  <a:gd name="connsiteY0" fmla="*/ 0 h 1835150"/>
                  <a:gd name="connsiteX1" fmla="*/ 1247775 w 1247775"/>
                  <a:gd name="connsiteY1" fmla="*/ 1835150 h 1835150"/>
                  <a:gd name="connsiteX2" fmla="*/ 0 w 1247775"/>
                  <a:gd name="connsiteY2" fmla="*/ 1257300 h 1835150"/>
                  <a:gd name="connsiteX3" fmla="*/ 3175 w 1247775"/>
                  <a:gd name="connsiteY3" fmla="*/ 0 h 1835150"/>
                  <a:gd name="connsiteX0" fmla="*/ 3175 w 1687049"/>
                  <a:gd name="connsiteY0" fmla="*/ 3176 h 1260476"/>
                  <a:gd name="connsiteX1" fmla="*/ 1687049 w 1687049"/>
                  <a:gd name="connsiteY1" fmla="*/ 0 h 1260476"/>
                  <a:gd name="connsiteX2" fmla="*/ 0 w 1687049"/>
                  <a:gd name="connsiteY2" fmla="*/ 1260476 h 1260476"/>
                  <a:gd name="connsiteX3" fmla="*/ 3175 w 1687049"/>
                  <a:gd name="connsiteY3" fmla="*/ 3176 h 1260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87049" h="1260476">
                    <a:moveTo>
                      <a:pt x="3175" y="3176"/>
                    </a:moveTo>
                    <a:lnTo>
                      <a:pt x="1687049" y="0"/>
                    </a:lnTo>
                    <a:lnTo>
                      <a:pt x="0" y="1260476"/>
                    </a:lnTo>
                    <a:cubicBezTo>
                      <a:pt x="1058" y="841376"/>
                      <a:pt x="2117" y="422276"/>
                      <a:pt x="3175" y="3176"/>
                    </a:cubicBezTo>
                    <a:close/>
                  </a:path>
                </a:pathLst>
              </a:custGeom>
              <a:gradFill>
                <a:gsLst>
                  <a:gs pos="73000">
                    <a:srgbClr val="00B0F0"/>
                  </a:gs>
                  <a:gs pos="49000">
                    <a:schemeClr val="bg1">
                      <a:alpha val="13000"/>
                    </a:schemeClr>
                  </a:gs>
                </a:gsLst>
                <a:lin ang="8400000" scaled="0"/>
              </a:gradFill>
              <a:ln>
                <a:noFill/>
              </a:ln>
              <a:effectLst>
                <a:outerShdw blurRad="228600" dist="38100" dir="2700000" sx="108000" sy="108000" algn="tl" rotWithShape="0">
                  <a:srgbClr val="0070C0">
                    <a:alpha val="18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129913" y="199457"/>
              <a:ext cx="3927398" cy="535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dirty="0">
                  <a:solidFill>
                    <a:schemeClr val="bg1"/>
                  </a:solidFill>
                  <a:latin typeface="Impact" panose="020B0806030902050204" pitchFamily="34" charset="0"/>
                </a:rPr>
                <a:t>КОНСТРУКЦИЯ АНОДНОГО ЗАЗЕМЛИТЕЛЯ ПРОТЯЖЕННОГО ГИБКОГО АЗПГ «ДЕЛАН»</a:t>
              </a:r>
            </a:p>
          </p:txBody>
        </p:sp>
        <p:pic>
          <p:nvPicPr>
            <p:cNvPr id="34" name="Picture 3" descr="C:\Users\stalipova\Desktop\ПРЕЗЕНТАЦИЯ_2013\Годовой отчет\Лого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428394" y="104770"/>
              <a:ext cx="954710" cy="517034"/>
            </a:xfrm>
            <a:prstGeom prst="rect">
              <a:avLst/>
            </a:prstGeom>
            <a:noFill/>
          </p:spPr>
        </p:pic>
      </p:grpSp>
      <p:grpSp>
        <p:nvGrpSpPr>
          <p:cNvPr id="23" name="Группа 22"/>
          <p:cNvGrpSpPr/>
          <p:nvPr/>
        </p:nvGrpSpPr>
        <p:grpSpPr>
          <a:xfrm>
            <a:off x="-114977" y="6066971"/>
            <a:ext cx="9273028" cy="861424"/>
            <a:chOff x="-114977" y="6066971"/>
            <a:chExt cx="9273028" cy="861424"/>
          </a:xfrm>
        </p:grpSpPr>
        <p:grpSp>
          <p:nvGrpSpPr>
            <p:cNvPr id="24" name="Группа 23"/>
            <p:cNvGrpSpPr/>
            <p:nvPr/>
          </p:nvGrpSpPr>
          <p:grpSpPr>
            <a:xfrm>
              <a:off x="-114977" y="6066971"/>
              <a:ext cx="9273028" cy="820897"/>
              <a:chOff x="-114977" y="6057899"/>
              <a:chExt cx="9273028" cy="829969"/>
            </a:xfrm>
          </p:grpSpPr>
          <p:sp>
            <p:nvSpPr>
              <p:cNvPr id="27" name="Прямоугольник 3"/>
              <p:cNvSpPr/>
              <p:nvPr/>
            </p:nvSpPr>
            <p:spPr>
              <a:xfrm flipH="1" flipV="1">
                <a:off x="-2" y="6057899"/>
                <a:ext cx="9158053" cy="800097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23025" h="1838325">
                    <a:moveTo>
                      <a:pt x="3175" y="3175"/>
                    </a:moveTo>
                    <a:lnTo>
                      <a:pt x="6423025" y="0"/>
                    </a:lnTo>
                    <a:lnTo>
                      <a:pt x="1247775" y="1838325"/>
                    </a:lnTo>
                    <a:lnTo>
                      <a:pt x="0" y="1260475"/>
                    </a:lnTo>
                    <a:cubicBezTo>
                      <a:pt x="1058" y="841375"/>
                      <a:pt x="2117" y="422275"/>
                      <a:pt x="3175" y="3175"/>
                    </a:cubicBezTo>
                    <a:close/>
                  </a:path>
                </a:pathLst>
              </a:custGeom>
              <a:solidFill>
                <a:srgbClr val="E8EBE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  <p:sp>
            <p:nvSpPr>
              <p:cNvPr id="28" name="Прямоугольник 3"/>
              <p:cNvSpPr/>
              <p:nvPr/>
            </p:nvSpPr>
            <p:spPr>
              <a:xfrm flipV="1">
                <a:off x="-114977" y="6290296"/>
                <a:ext cx="8344577" cy="597572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23025" h="1838325">
                    <a:moveTo>
                      <a:pt x="3175" y="3175"/>
                    </a:moveTo>
                    <a:lnTo>
                      <a:pt x="6423025" y="0"/>
                    </a:lnTo>
                    <a:lnTo>
                      <a:pt x="1247775" y="1838325"/>
                    </a:lnTo>
                    <a:lnTo>
                      <a:pt x="0" y="1260475"/>
                    </a:lnTo>
                    <a:cubicBezTo>
                      <a:pt x="1058" y="841375"/>
                      <a:pt x="2117" y="422275"/>
                      <a:pt x="3175" y="3175"/>
                    </a:cubicBezTo>
                    <a:close/>
                  </a:path>
                </a:pathLst>
              </a:custGeom>
              <a:solidFill>
                <a:schemeClr val="bg1">
                  <a:alpha val="6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5" name="TextBox 24"/>
            <p:cNvSpPr txBox="1"/>
            <p:nvPr/>
          </p:nvSpPr>
          <p:spPr>
            <a:xfrm>
              <a:off x="368300" y="6487821"/>
              <a:ext cx="8151317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sz="1600" dirty="0">
                  <a:solidFill>
                    <a:prstClr val="white">
                      <a:lumMod val="65000"/>
                    </a:prstClr>
                  </a:solidFill>
                  <a:latin typeface="Impact" panose="020B0806030902050204" pitchFamily="34" charset="0"/>
                </a:rPr>
                <a:t>ОПЫТНО-ПРОМЫШЛЕННЫЕ ИСПЫТАНИЯ</a:t>
              </a:r>
            </a:p>
          </p:txBody>
        </p:sp>
        <p:sp>
          <p:nvSpPr>
            <p:cNvPr id="26" name="Равнобедренный треугольник 25"/>
            <p:cNvSpPr/>
            <p:nvPr/>
          </p:nvSpPr>
          <p:spPr>
            <a:xfrm rot="16200000" flipH="1">
              <a:off x="8416136" y="6194004"/>
              <a:ext cx="714060" cy="754721"/>
            </a:xfrm>
            <a:prstGeom prst="triangle">
              <a:avLst>
                <a:gd name="adj" fmla="val 9293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</p:grpSp>
      <p:sp>
        <p:nvSpPr>
          <p:cNvPr id="43" name="Номер слайда 122"/>
          <p:cNvSpPr>
            <a:spLocks noGrp="1"/>
          </p:cNvSpPr>
          <p:nvPr>
            <p:ph type="sldNum" sz="quarter" idx="12"/>
          </p:nvPr>
        </p:nvSpPr>
        <p:spPr>
          <a:xfrm>
            <a:off x="8799970" y="6520649"/>
            <a:ext cx="263213" cy="276999"/>
          </a:xfrm>
        </p:spPr>
        <p:txBody>
          <a:bodyPr wrap="none">
            <a:spAutoFit/>
          </a:bodyPr>
          <a:lstStyle/>
          <a:p>
            <a:fld id="{B3E4D1D7-5387-41EC-AB42-94D89CA11668}" type="slidenum">
              <a:rPr lang="ru-RU" b="1" smtClean="0">
                <a:solidFill>
                  <a:srgbClr val="007AC3"/>
                </a:solidFill>
              </a:rPr>
              <a:pPr/>
              <a:t>20</a:t>
            </a:fld>
            <a:endParaRPr lang="ru-RU" b="1" dirty="0">
              <a:solidFill>
                <a:srgbClr val="007AC3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0856" y="1727683"/>
            <a:ext cx="5835982" cy="2351217"/>
          </a:xfrm>
          <a:prstGeom prst="rect">
            <a:avLst/>
          </a:prstGeom>
        </p:spPr>
      </p:pic>
      <p:grpSp>
        <p:nvGrpSpPr>
          <p:cNvPr id="44" name="Группа 43"/>
          <p:cNvGrpSpPr/>
          <p:nvPr/>
        </p:nvGrpSpPr>
        <p:grpSpPr>
          <a:xfrm>
            <a:off x="204549" y="4129632"/>
            <a:ext cx="2134626" cy="482292"/>
            <a:chOff x="3575310" y="1428728"/>
            <a:chExt cx="1578481" cy="678435"/>
          </a:xfrm>
        </p:grpSpPr>
        <p:sp>
          <p:nvSpPr>
            <p:cNvPr id="45" name="Text Box 35"/>
            <p:cNvSpPr txBox="1">
              <a:spLocks noChangeArrowheads="1"/>
            </p:cNvSpPr>
            <p:nvPr/>
          </p:nvSpPr>
          <p:spPr bwMode="auto">
            <a:xfrm>
              <a:off x="3762965" y="1544334"/>
              <a:ext cx="1390826" cy="562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ru-RU" sz="2000" dirty="0" smtClean="0">
                  <a:solidFill>
                    <a:schemeClr val="bg2">
                      <a:lumMod val="50000"/>
                    </a:schemeClr>
                  </a:solidFill>
                  <a:latin typeface="Impact" panose="020B0806030902050204" pitchFamily="34" charset="0"/>
                </a:rPr>
                <a:t>- </a:t>
              </a:r>
              <a:r>
                <a:rPr lang="ru-RU" sz="2000" dirty="0" err="1" smtClean="0">
                  <a:solidFill>
                    <a:schemeClr val="bg2">
                      <a:lumMod val="50000"/>
                    </a:schemeClr>
                  </a:solidFill>
                  <a:latin typeface="Impact" panose="020B0806030902050204" pitchFamily="34" charset="0"/>
                </a:rPr>
                <a:t>токопровод</a:t>
              </a:r>
              <a:r>
                <a:rPr lang="ru-RU" sz="2000" dirty="0" smtClean="0">
                  <a:solidFill>
                    <a:schemeClr val="bg2">
                      <a:lumMod val="50000"/>
                    </a:schemeClr>
                  </a:solidFill>
                  <a:latin typeface="Impact" panose="020B0806030902050204" pitchFamily="34" charset="0"/>
                </a:rPr>
                <a:t>;</a:t>
              </a:r>
              <a:endParaRPr lang="ru-RU" dirty="0">
                <a:solidFill>
                  <a:schemeClr val="bg2">
                    <a:lumMod val="50000"/>
                  </a:schemeClr>
                </a:solidFill>
                <a:latin typeface="Arial Narrow" panose="020B0506020202030204" pitchFamily="34" charset="0"/>
              </a:endParaRPr>
            </a:p>
          </p:txBody>
        </p:sp>
        <p:sp>
          <p:nvSpPr>
            <p:cNvPr id="46" name="Text Box 34"/>
            <p:cNvSpPr txBox="1">
              <a:spLocks noChangeArrowheads="1"/>
            </p:cNvSpPr>
            <p:nvPr/>
          </p:nvSpPr>
          <p:spPr bwMode="auto">
            <a:xfrm>
              <a:off x="3575310" y="1428728"/>
              <a:ext cx="320922" cy="523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800" dirty="0" smtClean="0">
                  <a:solidFill>
                    <a:srgbClr val="0070C0"/>
                  </a:solidFill>
                  <a:latin typeface="Impact" pitchFamily="34" charset="0"/>
                </a:rPr>
                <a:t>1</a:t>
              </a:r>
              <a:endParaRPr lang="ru-RU" sz="2800" dirty="0">
                <a:solidFill>
                  <a:srgbClr val="0070C0"/>
                </a:solidFill>
                <a:latin typeface="Impact" pitchFamily="34" charset="0"/>
              </a:endParaRPr>
            </a:p>
          </p:txBody>
        </p:sp>
      </p:grpSp>
      <p:grpSp>
        <p:nvGrpSpPr>
          <p:cNvPr id="47" name="Группа 46"/>
          <p:cNvGrpSpPr/>
          <p:nvPr/>
        </p:nvGrpSpPr>
        <p:grpSpPr>
          <a:xfrm>
            <a:off x="2057604" y="4125322"/>
            <a:ext cx="2025104" cy="523220"/>
            <a:chOff x="3575310" y="1462259"/>
            <a:chExt cx="1569201" cy="523220"/>
          </a:xfrm>
        </p:grpSpPr>
        <p:sp>
          <p:nvSpPr>
            <p:cNvPr id="48" name="Text Box 35"/>
            <p:cNvSpPr txBox="1">
              <a:spLocks noChangeArrowheads="1"/>
            </p:cNvSpPr>
            <p:nvPr/>
          </p:nvSpPr>
          <p:spPr bwMode="auto">
            <a:xfrm>
              <a:off x="3753685" y="1548752"/>
              <a:ext cx="139082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ru-RU" sz="2000" dirty="0" smtClean="0">
                  <a:solidFill>
                    <a:schemeClr val="bg2">
                      <a:lumMod val="50000"/>
                    </a:schemeClr>
                  </a:solidFill>
                  <a:latin typeface="Impact" panose="020B0806030902050204" pitchFamily="34" charset="0"/>
                </a:rPr>
                <a:t>- </a:t>
              </a:r>
              <a:r>
                <a:rPr lang="en-US" sz="2000" dirty="0">
                  <a:solidFill>
                    <a:schemeClr val="bg2">
                      <a:lumMod val="50000"/>
                    </a:schemeClr>
                  </a:solidFill>
                  <a:latin typeface="Impact" panose="020B0806030902050204" pitchFamily="34" charset="0"/>
                </a:rPr>
                <a:t>MMO/</a:t>
              </a:r>
              <a:r>
                <a:rPr lang="en-US" sz="2000" dirty="0" err="1">
                  <a:solidFill>
                    <a:schemeClr val="bg2">
                      <a:lumMod val="50000"/>
                    </a:schemeClr>
                  </a:solidFill>
                  <a:latin typeface="Impact" panose="020B0806030902050204" pitchFamily="34" charset="0"/>
                </a:rPr>
                <a:t>Ti</a:t>
              </a:r>
              <a:r>
                <a:rPr lang="en-US" sz="2000" dirty="0">
                  <a:solidFill>
                    <a:schemeClr val="bg2">
                      <a:lumMod val="50000"/>
                    </a:schemeClr>
                  </a:solidFill>
                  <a:latin typeface="Impact" panose="020B0806030902050204" pitchFamily="34" charset="0"/>
                </a:rPr>
                <a:t> </a:t>
              </a:r>
              <a:r>
                <a:rPr lang="ru-RU" sz="2000" dirty="0" smtClean="0">
                  <a:solidFill>
                    <a:schemeClr val="bg2">
                      <a:lumMod val="50000"/>
                    </a:schemeClr>
                  </a:solidFill>
                  <a:latin typeface="Impact" panose="020B0806030902050204" pitchFamily="34" charset="0"/>
                </a:rPr>
                <a:t>анод;</a:t>
              </a:r>
              <a:endParaRPr lang="ru-RU" dirty="0">
                <a:solidFill>
                  <a:schemeClr val="bg2">
                    <a:lumMod val="50000"/>
                  </a:schemeClr>
                </a:solidFill>
                <a:latin typeface="Arial Narrow" panose="020B0506020202030204" pitchFamily="34" charset="0"/>
              </a:endParaRPr>
            </a:p>
          </p:txBody>
        </p:sp>
        <p:sp>
          <p:nvSpPr>
            <p:cNvPr id="49" name="Text Box 34"/>
            <p:cNvSpPr txBox="1">
              <a:spLocks noChangeArrowheads="1"/>
            </p:cNvSpPr>
            <p:nvPr/>
          </p:nvSpPr>
          <p:spPr bwMode="auto">
            <a:xfrm>
              <a:off x="3575310" y="1462259"/>
              <a:ext cx="282211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800" dirty="0" smtClean="0">
                  <a:solidFill>
                    <a:srgbClr val="0070C0"/>
                  </a:solidFill>
                  <a:latin typeface="Impact" pitchFamily="34" charset="0"/>
                </a:rPr>
                <a:t>2</a:t>
              </a:r>
              <a:endParaRPr lang="ru-RU" sz="2800" dirty="0">
                <a:solidFill>
                  <a:srgbClr val="0070C0"/>
                </a:solidFill>
                <a:latin typeface="Impact" pitchFamily="34" charset="0"/>
              </a:endParaRPr>
            </a:p>
          </p:txBody>
        </p:sp>
      </p:grpSp>
      <p:grpSp>
        <p:nvGrpSpPr>
          <p:cNvPr id="53" name="Группа 52"/>
          <p:cNvGrpSpPr/>
          <p:nvPr/>
        </p:nvGrpSpPr>
        <p:grpSpPr>
          <a:xfrm>
            <a:off x="4042234" y="4137948"/>
            <a:ext cx="4731489" cy="523220"/>
            <a:chOff x="3582654" y="1453946"/>
            <a:chExt cx="1393070" cy="523220"/>
          </a:xfrm>
        </p:grpSpPr>
        <p:sp>
          <p:nvSpPr>
            <p:cNvPr id="54" name="Text Box 35"/>
            <p:cNvSpPr txBox="1">
              <a:spLocks noChangeArrowheads="1"/>
            </p:cNvSpPr>
            <p:nvPr/>
          </p:nvSpPr>
          <p:spPr bwMode="auto">
            <a:xfrm>
              <a:off x="3680349" y="1527899"/>
              <a:ext cx="1295375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ru-RU" sz="2000" dirty="0">
                  <a:solidFill>
                    <a:schemeClr val="bg2">
                      <a:lumMod val="50000"/>
                    </a:schemeClr>
                  </a:solidFill>
                  <a:latin typeface="Impact" panose="020B0806030902050204" pitchFamily="34" charset="0"/>
                </a:rPr>
                <a:t>- внутренняя изолирующая оболочка</a:t>
              </a:r>
              <a:r>
                <a:rPr lang="ru-RU" sz="2000" dirty="0" smtClean="0">
                  <a:solidFill>
                    <a:schemeClr val="bg2">
                      <a:lumMod val="50000"/>
                    </a:schemeClr>
                  </a:solidFill>
                  <a:latin typeface="Impact" panose="020B0806030902050204" pitchFamily="34" charset="0"/>
                </a:rPr>
                <a:t>;</a:t>
              </a:r>
              <a:endParaRPr lang="ru-RU" dirty="0">
                <a:solidFill>
                  <a:schemeClr val="bg2">
                    <a:lumMod val="50000"/>
                  </a:schemeClr>
                </a:solidFill>
                <a:latin typeface="Arial Narrow" panose="020B0506020202030204" pitchFamily="34" charset="0"/>
              </a:endParaRPr>
            </a:p>
          </p:txBody>
        </p:sp>
        <p:sp>
          <p:nvSpPr>
            <p:cNvPr id="55" name="Text Box 34"/>
            <p:cNvSpPr txBox="1">
              <a:spLocks noChangeArrowheads="1"/>
            </p:cNvSpPr>
            <p:nvPr/>
          </p:nvSpPr>
          <p:spPr bwMode="auto">
            <a:xfrm>
              <a:off x="3582654" y="1453946"/>
              <a:ext cx="107231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ru-RU" sz="2800" dirty="0" smtClean="0">
                  <a:solidFill>
                    <a:srgbClr val="0070C0"/>
                  </a:solidFill>
                  <a:latin typeface="Impact" pitchFamily="34" charset="0"/>
                </a:rPr>
                <a:t>3</a:t>
              </a:r>
              <a:endParaRPr lang="ru-RU" sz="2800" dirty="0">
                <a:solidFill>
                  <a:srgbClr val="0070C0"/>
                </a:solidFill>
                <a:latin typeface="Impact" pitchFamily="34" charset="0"/>
              </a:endParaRPr>
            </a:p>
          </p:txBody>
        </p:sp>
      </p:grpSp>
      <p:grpSp>
        <p:nvGrpSpPr>
          <p:cNvPr id="56" name="Группа 55"/>
          <p:cNvGrpSpPr/>
          <p:nvPr/>
        </p:nvGrpSpPr>
        <p:grpSpPr>
          <a:xfrm>
            <a:off x="170495" y="4544786"/>
            <a:ext cx="6529314" cy="486988"/>
            <a:chOff x="3575310" y="1487198"/>
            <a:chExt cx="1349749" cy="605446"/>
          </a:xfrm>
        </p:grpSpPr>
        <p:sp>
          <p:nvSpPr>
            <p:cNvPr id="57" name="Text Box 35"/>
            <p:cNvSpPr txBox="1">
              <a:spLocks noChangeArrowheads="1"/>
            </p:cNvSpPr>
            <p:nvPr/>
          </p:nvSpPr>
          <p:spPr bwMode="auto">
            <a:xfrm>
              <a:off x="3629684" y="1595209"/>
              <a:ext cx="1295375" cy="4974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ru-RU" sz="2000" dirty="0" smtClean="0">
                  <a:solidFill>
                    <a:schemeClr val="bg2">
                      <a:lumMod val="50000"/>
                    </a:schemeClr>
                  </a:solidFill>
                  <a:latin typeface="Impact" panose="020B0806030902050204" pitchFamily="34" charset="0"/>
                </a:rPr>
                <a:t>- </a:t>
              </a:r>
              <a:r>
                <a:rPr lang="ru-RU" sz="2000" dirty="0">
                  <a:solidFill>
                    <a:schemeClr val="bg2">
                      <a:lumMod val="50000"/>
                    </a:schemeClr>
                  </a:solidFill>
                  <a:latin typeface="Impact" panose="020B0806030902050204" pitchFamily="34" charset="0"/>
                </a:rPr>
                <a:t>внешняя изолирующая антикоррозийная оболочка;</a:t>
              </a:r>
              <a:endParaRPr lang="ru-RU" dirty="0">
                <a:solidFill>
                  <a:schemeClr val="bg2">
                    <a:lumMod val="50000"/>
                  </a:schemeClr>
                </a:solidFill>
                <a:latin typeface="Arial Narrow" panose="020B0506020202030204" pitchFamily="34" charset="0"/>
              </a:endParaRPr>
            </a:p>
          </p:txBody>
        </p:sp>
        <p:sp>
          <p:nvSpPr>
            <p:cNvPr id="58" name="Text Box 34"/>
            <p:cNvSpPr txBox="1">
              <a:spLocks noChangeArrowheads="1"/>
            </p:cNvSpPr>
            <p:nvPr/>
          </p:nvSpPr>
          <p:spPr bwMode="auto">
            <a:xfrm>
              <a:off x="3575310" y="1487198"/>
              <a:ext cx="107231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ru-RU" sz="2800" dirty="0" smtClean="0">
                  <a:solidFill>
                    <a:srgbClr val="0070C0"/>
                  </a:solidFill>
                  <a:latin typeface="Impact" pitchFamily="34" charset="0"/>
                </a:rPr>
                <a:t>4</a:t>
              </a:r>
              <a:endParaRPr lang="ru-RU" sz="2800" dirty="0">
                <a:solidFill>
                  <a:srgbClr val="0070C0"/>
                </a:solidFill>
                <a:latin typeface="Impact" pitchFamily="34" charset="0"/>
              </a:endParaRPr>
            </a:p>
          </p:txBody>
        </p:sp>
      </p:grpSp>
      <p:grpSp>
        <p:nvGrpSpPr>
          <p:cNvPr id="59" name="Группа 58"/>
          <p:cNvGrpSpPr/>
          <p:nvPr/>
        </p:nvGrpSpPr>
        <p:grpSpPr>
          <a:xfrm>
            <a:off x="170494" y="4946883"/>
            <a:ext cx="2983717" cy="523220"/>
            <a:chOff x="3575310" y="1487198"/>
            <a:chExt cx="1418696" cy="650491"/>
          </a:xfrm>
        </p:grpSpPr>
        <p:sp>
          <p:nvSpPr>
            <p:cNvPr id="60" name="Text Box 35"/>
            <p:cNvSpPr txBox="1">
              <a:spLocks noChangeArrowheads="1"/>
            </p:cNvSpPr>
            <p:nvPr/>
          </p:nvSpPr>
          <p:spPr bwMode="auto">
            <a:xfrm>
              <a:off x="3698631" y="1596965"/>
              <a:ext cx="1295375" cy="4974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ru-RU" sz="2000" dirty="0">
                  <a:solidFill>
                    <a:schemeClr val="bg2">
                      <a:lumMod val="50000"/>
                    </a:schemeClr>
                  </a:solidFill>
                  <a:latin typeface="Impact" panose="020B0806030902050204" pitchFamily="34" charset="0"/>
                </a:rPr>
                <a:t>- коксовая засыпка;</a:t>
              </a:r>
              <a:endParaRPr lang="ru-RU" dirty="0">
                <a:solidFill>
                  <a:schemeClr val="bg2">
                    <a:lumMod val="50000"/>
                  </a:schemeClr>
                </a:solidFill>
                <a:latin typeface="Arial Narrow" panose="020B0506020202030204" pitchFamily="34" charset="0"/>
              </a:endParaRPr>
            </a:p>
          </p:txBody>
        </p:sp>
        <p:sp>
          <p:nvSpPr>
            <p:cNvPr id="61" name="Text Box 34"/>
            <p:cNvSpPr txBox="1">
              <a:spLocks noChangeArrowheads="1"/>
            </p:cNvSpPr>
            <p:nvPr/>
          </p:nvSpPr>
          <p:spPr bwMode="auto">
            <a:xfrm>
              <a:off x="3575310" y="1487198"/>
              <a:ext cx="107231" cy="6504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ru-RU" sz="2800" dirty="0" smtClean="0">
                  <a:solidFill>
                    <a:srgbClr val="0070C0"/>
                  </a:solidFill>
                  <a:latin typeface="Impact" pitchFamily="34" charset="0"/>
                </a:rPr>
                <a:t>5</a:t>
              </a:r>
              <a:endParaRPr lang="ru-RU" sz="2800" dirty="0">
                <a:solidFill>
                  <a:srgbClr val="0070C0"/>
                </a:solidFill>
                <a:latin typeface="Impact" pitchFamily="34" charset="0"/>
              </a:endParaRPr>
            </a:p>
          </p:txBody>
        </p:sp>
      </p:grpSp>
      <p:grpSp>
        <p:nvGrpSpPr>
          <p:cNvPr id="62" name="Группа 61"/>
          <p:cNvGrpSpPr/>
          <p:nvPr/>
        </p:nvGrpSpPr>
        <p:grpSpPr>
          <a:xfrm>
            <a:off x="2813279" y="4947855"/>
            <a:ext cx="3699072" cy="467453"/>
            <a:chOff x="3575310" y="1487198"/>
            <a:chExt cx="1394932" cy="760672"/>
          </a:xfrm>
        </p:grpSpPr>
        <p:sp>
          <p:nvSpPr>
            <p:cNvPr id="63" name="Text Box 35"/>
            <p:cNvSpPr txBox="1">
              <a:spLocks noChangeArrowheads="1"/>
            </p:cNvSpPr>
            <p:nvPr/>
          </p:nvSpPr>
          <p:spPr bwMode="auto">
            <a:xfrm>
              <a:off x="3674867" y="1596783"/>
              <a:ext cx="1295375" cy="6510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ru-RU" sz="2000" dirty="0">
                  <a:solidFill>
                    <a:schemeClr val="bg2">
                      <a:lumMod val="50000"/>
                    </a:schemeClr>
                  </a:solidFill>
                  <a:latin typeface="Impact" panose="020B0806030902050204" pitchFamily="34" charset="0"/>
                </a:rPr>
                <a:t>- кислотостойкая оболочка;</a:t>
              </a:r>
              <a:endParaRPr lang="ru-RU" dirty="0">
                <a:solidFill>
                  <a:schemeClr val="bg2">
                    <a:lumMod val="50000"/>
                  </a:schemeClr>
                </a:solidFill>
                <a:latin typeface="Arial Narrow" panose="020B0506020202030204" pitchFamily="34" charset="0"/>
              </a:endParaRPr>
            </a:p>
          </p:txBody>
        </p:sp>
        <p:sp>
          <p:nvSpPr>
            <p:cNvPr id="64" name="Text Box 34"/>
            <p:cNvSpPr txBox="1">
              <a:spLocks noChangeArrowheads="1"/>
            </p:cNvSpPr>
            <p:nvPr/>
          </p:nvSpPr>
          <p:spPr bwMode="auto">
            <a:xfrm>
              <a:off x="3575310" y="1487198"/>
              <a:ext cx="107231" cy="6504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ru-RU" sz="2800" dirty="0" smtClean="0">
                  <a:solidFill>
                    <a:srgbClr val="0070C0"/>
                  </a:solidFill>
                  <a:latin typeface="Impact" pitchFamily="34" charset="0"/>
                </a:rPr>
                <a:t>6</a:t>
              </a:r>
              <a:endParaRPr lang="ru-RU" sz="2800" dirty="0">
                <a:solidFill>
                  <a:srgbClr val="0070C0"/>
                </a:solidFill>
                <a:latin typeface="Impact" pitchFamily="34" charset="0"/>
              </a:endParaRPr>
            </a:p>
          </p:txBody>
        </p:sp>
      </p:grpSp>
      <p:grpSp>
        <p:nvGrpSpPr>
          <p:cNvPr id="65" name="Группа 64"/>
          <p:cNvGrpSpPr/>
          <p:nvPr/>
        </p:nvGrpSpPr>
        <p:grpSpPr>
          <a:xfrm>
            <a:off x="6264219" y="4927270"/>
            <a:ext cx="2697393" cy="523220"/>
            <a:chOff x="3575310" y="1446617"/>
            <a:chExt cx="1017194" cy="851419"/>
          </a:xfrm>
        </p:grpSpPr>
        <p:sp>
          <p:nvSpPr>
            <p:cNvPr id="66" name="Text Box 35"/>
            <p:cNvSpPr txBox="1">
              <a:spLocks noChangeArrowheads="1"/>
            </p:cNvSpPr>
            <p:nvPr/>
          </p:nvSpPr>
          <p:spPr bwMode="auto">
            <a:xfrm>
              <a:off x="3664146" y="1596965"/>
              <a:ext cx="928358" cy="6510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ru-RU" sz="2000" dirty="0">
                  <a:solidFill>
                    <a:schemeClr val="bg2">
                      <a:lumMod val="50000"/>
                    </a:schemeClr>
                  </a:solidFill>
                  <a:latin typeface="Impact" panose="020B0806030902050204" pitchFamily="34" charset="0"/>
                </a:rPr>
                <a:t>- защитная оплетка;</a:t>
              </a:r>
              <a:endParaRPr lang="ru-RU" dirty="0">
                <a:solidFill>
                  <a:schemeClr val="bg2">
                    <a:lumMod val="50000"/>
                  </a:schemeClr>
                </a:solidFill>
                <a:latin typeface="Arial Narrow" panose="020B0506020202030204" pitchFamily="34" charset="0"/>
              </a:endParaRPr>
            </a:p>
          </p:txBody>
        </p:sp>
        <p:sp>
          <p:nvSpPr>
            <p:cNvPr id="67" name="Text Box 34"/>
            <p:cNvSpPr txBox="1">
              <a:spLocks noChangeArrowheads="1"/>
            </p:cNvSpPr>
            <p:nvPr/>
          </p:nvSpPr>
          <p:spPr bwMode="auto">
            <a:xfrm>
              <a:off x="3575310" y="1446617"/>
              <a:ext cx="133009" cy="8514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ru-RU" sz="2800" dirty="0" smtClean="0">
                  <a:solidFill>
                    <a:srgbClr val="0070C0"/>
                  </a:solidFill>
                  <a:latin typeface="Impact" pitchFamily="34" charset="0"/>
                </a:rPr>
                <a:t>7</a:t>
              </a:r>
              <a:endParaRPr lang="ru-RU" sz="2800" dirty="0">
                <a:solidFill>
                  <a:srgbClr val="0070C0"/>
                </a:solidFill>
                <a:latin typeface="Impact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923183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63000">
              <a:srgbClr val="F4F5F7"/>
            </a:gs>
            <a:gs pos="83000">
              <a:srgbClr val="D6DDE3"/>
            </a:gs>
            <a:gs pos="100000">
              <a:srgbClr val="B2BBC0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/>
          <p:nvPr/>
        </p:nvGrpSpPr>
        <p:grpSpPr>
          <a:xfrm>
            <a:off x="-265284" y="-39687"/>
            <a:ext cx="9423339" cy="1983876"/>
            <a:chOff x="-265284" y="-39687"/>
            <a:chExt cx="9423339" cy="1983876"/>
          </a:xfrm>
        </p:grpSpPr>
        <p:grpSp>
          <p:nvGrpSpPr>
            <p:cNvPr id="30" name="Группа 57"/>
            <p:cNvGrpSpPr/>
            <p:nvPr/>
          </p:nvGrpSpPr>
          <p:grpSpPr>
            <a:xfrm>
              <a:off x="-265284" y="-39687"/>
              <a:ext cx="9423339" cy="1983876"/>
              <a:chOff x="-265284" y="-39687"/>
              <a:chExt cx="9423339" cy="1983876"/>
            </a:xfrm>
          </p:grpSpPr>
          <p:grpSp>
            <p:nvGrpSpPr>
              <p:cNvPr id="35" name="Группа 113"/>
              <p:cNvGrpSpPr/>
              <p:nvPr/>
            </p:nvGrpSpPr>
            <p:grpSpPr>
              <a:xfrm>
                <a:off x="-265284" y="-39687"/>
                <a:ext cx="9423339" cy="1983876"/>
                <a:chOff x="-265284" y="-39687"/>
                <a:chExt cx="9423339" cy="2318742"/>
              </a:xfrm>
            </p:grpSpPr>
            <p:sp>
              <p:nvSpPr>
                <p:cNvPr id="37" name="Равнобедренный треугольник 5"/>
                <p:cNvSpPr/>
                <p:nvPr/>
              </p:nvSpPr>
              <p:spPr>
                <a:xfrm rot="5400000">
                  <a:off x="90487" y="1173729"/>
                  <a:ext cx="914400" cy="1101726"/>
                </a:xfrm>
                <a:prstGeom prst="triangle">
                  <a:avLst>
                    <a:gd name="adj" fmla="val 5625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8" name="Равнобедренный треугольник 37"/>
                <p:cNvSpPr/>
                <p:nvPr/>
              </p:nvSpPr>
              <p:spPr>
                <a:xfrm rot="5400000">
                  <a:off x="273690" y="1534920"/>
                  <a:ext cx="674994" cy="813275"/>
                </a:xfrm>
                <a:prstGeom prst="triangle">
                  <a:avLst>
                    <a:gd name="adj" fmla="val 56250"/>
                  </a:avLst>
                </a:prstGeom>
                <a:solidFill>
                  <a:schemeClr val="bg1">
                    <a:alpha val="52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9" name="Прямоугольник 3"/>
                <p:cNvSpPr/>
                <p:nvPr/>
              </p:nvSpPr>
              <p:spPr>
                <a:xfrm>
                  <a:off x="-265284" y="-3175"/>
                  <a:ext cx="6685134" cy="1913342"/>
                </a:xfrm>
                <a:custGeom>
                  <a:avLst/>
                  <a:gdLst>
                    <a:gd name="connsiteX0" fmla="*/ 0 w 4178300"/>
                    <a:gd name="connsiteY0" fmla="*/ 0 h 2159000"/>
                    <a:gd name="connsiteX1" fmla="*/ 4178300 w 4178300"/>
                    <a:gd name="connsiteY1" fmla="*/ 0 h 2159000"/>
                    <a:gd name="connsiteX2" fmla="*/ 4178300 w 4178300"/>
                    <a:gd name="connsiteY2" fmla="*/ 2159000 h 2159000"/>
                    <a:gd name="connsiteX3" fmla="*/ 0 w 4178300"/>
                    <a:gd name="connsiteY3" fmla="*/ 2159000 h 2159000"/>
                    <a:gd name="connsiteX4" fmla="*/ 0 w 4178300"/>
                    <a:gd name="connsiteY4" fmla="*/ 0 h 2159000"/>
                    <a:gd name="connsiteX0" fmla="*/ 0 w 4178300"/>
                    <a:gd name="connsiteY0" fmla="*/ 0 h 2463800"/>
                    <a:gd name="connsiteX1" fmla="*/ 4178300 w 4178300"/>
                    <a:gd name="connsiteY1" fmla="*/ 0 h 2463800"/>
                    <a:gd name="connsiteX2" fmla="*/ 1130300 w 4178300"/>
                    <a:gd name="connsiteY2" fmla="*/ 2463800 h 2463800"/>
                    <a:gd name="connsiteX3" fmla="*/ 0 w 4178300"/>
                    <a:gd name="connsiteY3" fmla="*/ 2159000 h 2463800"/>
                    <a:gd name="connsiteX4" fmla="*/ 0 w 4178300"/>
                    <a:gd name="connsiteY4" fmla="*/ 0 h 24638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0 w 6248400"/>
                    <a:gd name="connsiteY3" fmla="*/ 22098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3175 w 6251575"/>
                    <a:gd name="connsiteY0" fmla="*/ 50800 h 2514600"/>
                    <a:gd name="connsiteX1" fmla="*/ 6251575 w 6251575"/>
                    <a:gd name="connsiteY1" fmla="*/ 0 h 2514600"/>
                    <a:gd name="connsiteX2" fmla="*/ 1133475 w 6251575"/>
                    <a:gd name="connsiteY2" fmla="*/ 2514600 h 2514600"/>
                    <a:gd name="connsiteX3" fmla="*/ 0 w 6251575"/>
                    <a:gd name="connsiteY3" fmla="*/ 1308100 h 2514600"/>
                    <a:gd name="connsiteX4" fmla="*/ 3175 w 6251575"/>
                    <a:gd name="connsiteY4" fmla="*/ 50800 h 251460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423025"/>
                    <a:gd name="connsiteY0" fmla="*/ 3175 h 1838325"/>
                    <a:gd name="connsiteX1" fmla="*/ 6423025 w 6423025"/>
                    <a:gd name="connsiteY1" fmla="*/ 0 h 1838325"/>
                    <a:gd name="connsiteX2" fmla="*/ 1247775 w 6423025"/>
                    <a:gd name="connsiteY2" fmla="*/ 1838325 h 1838325"/>
                    <a:gd name="connsiteX3" fmla="*/ 0 w 6423025"/>
                    <a:gd name="connsiteY3" fmla="*/ 1260475 h 1838325"/>
                    <a:gd name="connsiteX4" fmla="*/ 3175 w 6423025"/>
                    <a:gd name="connsiteY4" fmla="*/ 3175 h 1838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423025" h="1838325">
                      <a:moveTo>
                        <a:pt x="3175" y="3175"/>
                      </a:moveTo>
                      <a:lnTo>
                        <a:pt x="6423025" y="0"/>
                      </a:lnTo>
                      <a:lnTo>
                        <a:pt x="1247775" y="1838325"/>
                      </a:lnTo>
                      <a:lnTo>
                        <a:pt x="0" y="1260475"/>
                      </a:lnTo>
                      <a:cubicBezTo>
                        <a:pt x="1058" y="841375"/>
                        <a:pt x="2117" y="422275"/>
                        <a:pt x="3175" y="3175"/>
                      </a:cubicBezTo>
                      <a:close/>
                    </a:path>
                  </a:pathLst>
                </a:custGeom>
                <a:gradFill>
                  <a:gsLst>
                    <a:gs pos="73000">
                      <a:srgbClr val="00B0F0"/>
                    </a:gs>
                    <a:gs pos="49000">
                      <a:srgbClr val="007AC3"/>
                    </a:gs>
                  </a:gsLst>
                  <a:lin ang="8400000" scaled="0"/>
                </a:gradFill>
                <a:ln>
                  <a:noFill/>
                </a:ln>
                <a:effectLst>
                  <a:outerShdw blurRad="228600" dist="38100" dir="2700000" sx="108000" sy="108000" algn="tl" rotWithShape="0">
                    <a:srgbClr val="0070C0">
                      <a:alpha val="18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0" name="Прямоугольник 3"/>
                <p:cNvSpPr/>
                <p:nvPr/>
              </p:nvSpPr>
              <p:spPr>
                <a:xfrm flipH="1">
                  <a:off x="4976813" y="-39687"/>
                  <a:ext cx="4181242" cy="1255528"/>
                </a:xfrm>
                <a:custGeom>
                  <a:avLst/>
                  <a:gdLst>
                    <a:gd name="connsiteX0" fmla="*/ 0 w 4178300"/>
                    <a:gd name="connsiteY0" fmla="*/ 0 h 2159000"/>
                    <a:gd name="connsiteX1" fmla="*/ 4178300 w 4178300"/>
                    <a:gd name="connsiteY1" fmla="*/ 0 h 2159000"/>
                    <a:gd name="connsiteX2" fmla="*/ 4178300 w 4178300"/>
                    <a:gd name="connsiteY2" fmla="*/ 2159000 h 2159000"/>
                    <a:gd name="connsiteX3" fmla="*/ 0 w 4178300"/>
                    <a:gd name="connsiteY3" fmla="*/ 2159000 h 2159000"/>
                    <a:gd name="connsiteX4" fmla="*/ 0 w 4178300"/>
                    <a:gd name="connsiteY4" fmla="*/ 0 h 2159000"/>
                    <a:gd name="connsiteX0" fmla="*/ 0 w 4178300"/>
                    <a:gd name="connsiteY0" fmla="*/ 0 h 2463800"/>
                    <a:gd name="connsiteX1" fmla="*/ 4178300 w 4178300"/>
                    <a:gd name="connsiteY1" fmla="*/ 0 h 2463800"/>
                    <a:gd name="connsiteX2" fmla="*/ 1130300 w 4178300"/>
                    <a:gd name="connsiteY2" fmla="*/ 2463800 h 2463800"/>
                    <a:gd name="connsiteX3" fmla="*/ 0 w 4178300"/>
                    <a:gd name="connsiteY3" fmla="*/ 2159000 h 2463800"/>
                    <a:gd name="connsiteX4" fmla="*/ 0 w 4178300"/>
                    <a:gd name="connsiteY4" fmla="*/ 0 h 24638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0 w 6248400"/>
                    <a:gd name="connsiteY3" fmla="*/ 22098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3175 w 6251575"/>
                    <a:gd name="connsiteY0" fmla="*/ 50800 h 2514600"/>
                    <a:gd name="connsiteX1" fmla="*/ 6251575 w 6251575"/>
                    <a:gd name="connsiteY1" fmla="*/ 0 h 2514600"/>
                    <a:gd name="connsiteX2" fmla="*/ 1133475 w 6251575"/>
                    <a:gd name="connsiteY2" fmla="*/ 2514600 h 2514600"/>
                    <a:gd name="connsiteX3" fmla="*/ 0 w 6251575"/>
                    <a:gd name="connsiteY3" fmla="*/ 1308100 h 2514600"/>
                    <a:gd name="connsiteX4" fmla="*/ 3175 w 6251575"/>
                    <a:gd name="connsiteY4" fmla="*/ 50800 h 251460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423025"/>
                    <a:gd name="connsiteY0" fmla="*/ 3175 h 1838325"/>
                    <a:gd name="connsiteX1" fmla="*/ 6423025 w 6423025"/>
                    <a:gd name="connsiteY1" fmla="*/ 0 h 1838325"/>
                    <a:gd name="connsiteX2" fmla="*/ 1247775 w 6423025"/>
                    <a:gd name="connsiteY2" fmla="*/ 1838325 h 1838325"/>
                    <a:gd name="connsiteX3" fmla="*/ 0 w 6423025"/>
                    <a:gd name="connsiteY3" fmla="*/ 1260475 h 1838325"/>
                    <a:gd name="connsiteX4" fmla="*/ 3175 w 6423025"/>
                    <a:gd name="connsiteY4" fmla="*/ 3175 h 18383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0 w 12047640"/>
                    <a:gd name="connsiteY0" fmla="*/ 0 h 2180589"/>
                    <a:gd name="connsiteX1" fmla="*/ 12047640 w 12047640"/>
                    <a:gd name="connsiteY1" fmla="*/ 12064 h 2180589"/>
                    <a:gd name="connsiteX2" fmla="*/ 6311155 w 12047640"/>
                    <a:gd name="connsiteY2" fmla="*/ 2180589 h 2180589"/>
                    <a:gd name="connsiteX3" fmla="*/ 5624615 w 12047640"/>
                    <a:gd name="connsiteY3" fmla="*/ 1272539 h 2180589"/>
                    <a:gd name="connsiteX4" fmla="*/ 0 w 12047640"/>
                    <a:gd name="connsiteY4" fmla="*/ 0 h 2180589"/>
                    <a:gd name="connsiteX0" fmla="*/ 23567 w 12071207"/>
                    <a:gd name="connsiteY0" fmla="*/ 0 h 2180589"/>
                    <a:gd name="connsiteX1" fmla="*/ 12071207 w 12071207"/>
                    <a:gd name="connsiteY1" fmla="*/ 12064 h 2180589"/>
                    <a:gd name="connsiteX2" fmla="*/ 6334722 w 12071207"/>
                    <a:gd name="connsiteY2" fmla="*/ 2180589 h 2180589"/>
                    <a:gd name="connsiteX3" fmla="*/ 0 w 12071207"/>
                    <a:gd name="connsiteY3" fmla="*/ 1272539 h 2180589"/>
                    <a:gd name="connsiteX4" fmla="*/ 23567 w 12071207"/>
                    <a:gd name="connsiteY4" fmla="*/ 0 h 2180589"/>
                    <a:gd name="connsiteX0" fmla="*/ 23567 w 12071207"/>
                    <a:gd name="connsiteY0" fmla="*/ 0 h 2180589"/>
                    <a:gd name="connsiteX1" fmla="*/ 12071207 w 12071207"/>
                    <a:gd name="connsiteY1" fmla="*/ 12064 h 2180589"/>
                    <a:gd name="connsiteX2" fmla="*/ 6334722 w 12071207"/>
                    <a:gd name="connsiteY2" fmla="*/ 2180589 h 2180589"/>
                    <a:gd name="connsiteX3" fmla="*/ 0 w 12071207"/>
                    <a:gd name="connsiteY3" fmla="*/ 1272539 h 2180589"/>
                    <a:gd name="connsiteX4" fmla="*/ 23567 w 12071207"/>
                    <a:gd name="connsiteY4" fmla="*/ 0 h 2180589"/>
                    <a:gd name="connsiteX0" fmla="*/ 11 w 12129213"/>
                    <a:gd name="connsiteY0" fmla="*/ 0 h 2211069"/>
                    <a:gd name="connsiteX1" fmla="*/ 12129213 w 12129213"/>
                    <a:gd name="connsiteY1" fmla="*/ 42544 h 2211069"/>
                    <a:gd name="connsiteX2" fmla="*/ 6392728 w 12129213"/>
                    <a:gd name="connsiteY2" fmla="*/ 2211069 h 2211069"/>
                    <a:gd name="connsiteX3" fmla="*/ 58006 w 12129213"/>
                    <a:gd name="connsiteY3" fmla="*/ 1303019 h 2211069"/>
                    <a:gd name="connsiteX4" fmla="*/ 11 w 12129213"/>
                    <a:gd name="connsiteY4" fmla="*/ 0 h 2211069"/>
                    <a:gd name="connsiteX0" fmla="*/ 0 w 12129202"/>
                    <a:gd name="connsiteY0" fmla="*/ 0 h 2211069"/>
                    <a:gd name="connsiteX1" fmla="*/ 12129202 w 12129202"/>
                    <a:gd name="connsiteY1" fmla="*/ 42544 h 2211069"/>
                    <a:gd name="connsiteX2" fmla="*/ 6392717 w 12129202"/>
                    <a:gd name="connsiteY2" fmla="*/ 2211069 h 2211069"/>
                    <a:gd name="connsiteX3" fmla="*/ 57995 w 12129202"/>
                    <a:gd name="connsiteY3" fmla="*/ 1303019 h 2211069"/>
                    <a:gd name="connsiteX4" fmla="*/ 0 w 12129202"/>
                    <a:gd name="connsiteY4" fmla="*/ 0 h 2211069"/>
                    <a:gd name="connsiteX0" fmla="*/ 0 w 12108811"/>
                    <a:gd name="connsiteY0" fmla="*/ 0 h 2241549"/>
                    <a:gd name="connsiteX1" fmla="*/ 12108811 w 12108811"/>
                    <a:gd name="connsiteY1" fmla="*/ 73024 h 2241549"/>
                    <a:gd name="connsiteX2" fmla="*/ 6372326 w 12108811"/>
                    <a:gd name="connsiteY2" fmla="*/ 2241549 h 2241549"/>
                    <a:gd name="connsiteX3" fmla="*/ 37604 w 12108811"/>
                    <a:gd name="connsiteY3" fmla="*/ 1333499 h 2241549"/>
                    <a:gd name="connsiteX4" fmla="*/ 0 w 12108811"/>
                    <a:gd name="connsiteY4" fmla="*/ 0 h 2241549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08811" h="2511055">
                      <a:moveTo>
                        <a:pt x="0" y="0"/>
                      </a:moveTo>
                      <a:lnTo>
                        <a:pt x="12108811" y="73024"/>
                      </a:lnTo>
                      <a:lnTo>
                        <a:pt x="3255792" y="2511055"/>
                      </a:lnTo>
                      <a:lnTo>
                        <a:pt x="37604" y="1333499"/>
                      </a:lnTo>
                      <a:cubicBezTo>
                        <a:pt x="49387" y="697229"/>
                        <a:pt x="28997" y="651509"/>
                        <a:pt x="0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>
                        <a:lumMod val="20000"/>
                        <a:lumOff val="80000"/>
                      </a:schemeClr>
                    </a:gs>
                    <a:gs pos="63000">
                      <a:schemeClr val="bg1">
                        <a:alpha val="62000"/>
                      </a:schemeClr>
                    </a:gs>
                    <a:gs pos="100000">
                      <a:schemeClr val="bg1">
                        <a:alpha val="46000"/>
                      </a:schemeClr>
                    </a:gs>
                  </a:gsLst>
                  <a:path path="circle">
                    <a:fillToRect l="100000" t="100000"/>
                  </a:path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1" name="Равнобедренный треугольник 40"/>
                <p:cNvSpPr/>
                <p:nvPr/>
              </p:nvSpPr>
              <p:spPr>
                <a:xfrm rot="5400000">
                  <a:off x="54538" y="1288998"/>
                  <a:ext cx="563453" cy="678884"/>
                </a:xfrm>
                <a:prstGeom prst="triangle">
                  <a:avLst/>
                </a:prstGeom>
                <a:solidFill>
                  <a:srgbClr val="7ED6E6">
                    <a:alpha val="52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2" name="Полилиния 41"/>
                <p:cNvSpPr/>
                <p:nvPr/>
              </p:nvSpPr>
              <p:spPr>
                <a:xfrm rot="5400000" flipV="1">
                  <a:off x="8292087" y="368027"/>
                  <a:ext cx="587023" cy="1116803"/>
                </a:xfrm>
                <a:custGeom>
                  <a:avLst/>
                  <a:gdLst>
                    <a:gd name="connsiteX0" fmla="*/ 0 w 587023"/>
                    <a:gd name="connsiteY0" fmla="*/ 1116803 h 1116803"/>
                    <a:gd name="connsiteX1" fmla="*/ 587023 w 587023"/>
                    <a:gd name="connsiteY1" fmla="*/ 0 h 1116803"/>
                    <a:gd name="connsiteX2" fmla="*/ 587023 w 587023"/>
                    <a:gd name="connsiteY2" fmla="*/ 1116803 h 1116803"/>
                    <a:gd name="connsiteX3" fmla="*/ 0 w 587023"/>
                    <a:gd name="connsiteY3" fmla="*/ 1116803 h 1116803"/>
                    <a:gd name="connsiteX0" fmla="*/ 0 w 587023"/>
                    <a:gd name="connsiteY0" fmla="*/ 1116803 h 1116803"/>
                    <a:gd name="connsiteX1" fmla="*/ 587023 w 587023"/>
                    <a:gd name="connsiteY1" fmla="*/ 0 h 1116803"/>
                    <a:gd name="connsiteX2" fmla="*/ 314796 w 587023"/>
                    <a:gd name="connsiteY2" fmla="*/ 1116803 h 1116803"/>
                    <a:gd name="connsiteX3" fmla="*/ 0 w 587023"/>
                    <a:gd name="connsiteY3" fmla="*/ 1116803 h 11168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87023" h="1116803">
                      <a:moveTo>
                        <a:pt x="0" y="1116803"/>
                      </a:moveTo>
                      <a:lnTo>
                        <a:pt x="587023" y="0"/>
                      </a:lnTo>
                      <a:lnTo>
                        <a:pt x="314796" y="1116803"/>
                      </a:lnTo>
                      <a:lnTo>
                        <a:pt x="0" y="1116803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  <a:alpha val="52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36" name="Прямоугольник 3"/>
              <p:cNvSpPr/>
              <p:nvPr/>
            </p:nvSpPr>
            <p:spPr>
              <a:xfrm>
                <a:off x="-265284" y="0"/>
                <a:ext cx="4052280" cy="1122450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  <a:gd name="connsiteX0" fmla="*/ 3175 w 1247775"/>
                  <a:gd name="connsiteY0" fmla="*/ 0 h 1835150"/>
                  <a:gd name="connsiteX1" fmla="*/ 1247775 w 1247775"/>
                  <a:gd name="connsiteY1" fmla="*/ 1835150 h 1835150"/>
                  <a:gd name="connsiteX2" fmla="*/ 0 w 1247775"/>
                  <a:gd name="connsiteY2" fmla="*/ 1257300 h 1835150"/>
                  <a:gd name="connsiteX3" fmla="*/ 3175 w 1247775"/>
                  <a:gd name="connsiteY3" fmla="*/ 0 h 1835150"/>
                  <a:gd name="connsiteX0" fmla="*/ 3175 w 1687049"/>
                  <a:gd name="connsiteY0" fmla="*/ 3176 h 1260476"/>
                  <a:gd name="connsiteX1" fmla="*/ 1687049 w 1687049"/>
                  <a:gd name="connsiteY1" fmla="*/ 0 h 1260476"/>
                  <a:gd name="connsiteX2" fmla="*/ 0 w 1687049"/>
                  <a:gd name="connsiteY2" fmla="*/ 1260476 h 1260476"/>
                  <a:gd name="connsiteX3" fmla="*/ 3175 w 1687049"/>
                  <a:gd name="connsiteY3" fmla="*/ 3176 h 1260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87049" h="1260476">
                    <a:moveTo>
                      <a:pt x="3175" y="3176"/>
                    </a:moveTo>
                    <a:lnTo>
                      <a:pt x="1687049" y="0"/>
                    </a:lnTo>
                    <a:lnTo>
                      <a:pt x="0" y="1260476"/>
                    </a:lnTo>
                    <a:cubicBezTo>
                      <a:pt x="1058" y="841376"/>
                      <a:pt x="2117" y="422276"/>
                      <a:pt x="3175" y="3176"/>
                    </a:cubicBezTo>
                    <a:close/>
                  </a:path>
                </a:pathLst>
              </a:custGeom>
              <a:gradFill>
                <a:gsLst>
                  <a:gs pos="73000">
                    <a:srgbClr val="00B0F0"/>
                  </a:gs>
                  <a:gs pos="49000">
                    <a:schemeClr val="bg1">
                      <a:alpha val="13000"/>
                    </a:schemeClr>
                  </a:gs>
                </a:gsLst>
                <a:lin ang="8400000" scaled="0"/>
              </a:gradFill>
              <a:ln>
                <a:noFill/>
              </a:ln>
              <a:effectLst>
                <a:outerShdw blurRad="228600" dist="38100" dir="2700000" sx="108000" sy="108000" algn="tl" rotWithShape="0">
                  <a:srgbClr val="0070C0">
                    <a:alpha val="18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525954" y="209002"/>
              <a:ext cx="3927398" cy="535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dirty="0" smtClean="0">
                  <a:solidFill>
                    <a:prstClr val="white"/>
                  </a:solidFill>
                  <a:latin typeface="Impact" panose="020B0806030902050204" pitchFamily="34" charset="0"/>
                </a:rPr>
                <a:t>СХЕМА УСТАНОВКИ ОБРАЗЦОВ ЗАЗЕМЛИТЕЛЯ</a:t>
              </a:r>
              <a:endParaRPr lang="ru-RU" dirty="0">
                <a:solidFill>
                  <a:prstClr val="white"/>
                </a:solidFill>
                <a:latin typeface="Impact" panose="020B0806030902050204" pitchFamily="34" charset="0"/>
              </a:endParaRPr>
            </a:p>
          </p:txBody>
        </p:sp>
        <p:pic>
          <p:nvPicPr>
            <p:cNvPr id="34" name="Picture 3" descr="C:\Users\stalipova\Desktop\ПРЕЗЕНТАЦИЯ_2013\Годовой отчет\Лого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428394" y="104770"/>
              <a:ext cx="954710" cy="517034"/>
            </a:xfrm>
            <a:prstGeom prst="rect">
              <a:avLst/>
            </a:prstGeom>
            <a:noFill/>
          </p:spPr>
        </p:pic>
      </p:grpSp>
      <p:grpSp>
        <p:nvGrpSpPr>
          <p:cNvPr id="23" name="Группа 22"/>
          <p:cNvGrpSpPr/>
          <p:nvPr/>
        </p:nvGrpSpPr>
        <p:grpSpPr>
          <a:xfrm>
            <a:off x="-114977" y="6066971"/>
            <a:ext cx="9273028" cy="861424"/>
            <a:chOff x="-114977" y="6066971"/>
            <a:chExt cx="9273028" cy="861424"/>
          </a:xfrm>
        </p:grpSpPr>
        <p:grpSp>
          <p:nvGrpSpPr>
            <p:cNvPr id="24" name="Группа 23"/>
            <p:cNvGrpSpPr/>
            <p:nvPr/>
          </p:nvGrpSpPr>
          <p:grpSpPr>
            <a:xfrm>
              <a:off x="-114977" y="6066971"/>
              <a:ext cx="9273028" cy="820897"/>
              <a:chOff x="-114977" y="6057899"/>
              <a:chExt cx="9273028" cy="829969"/>
            </a:xfrm>
          </p:grpSpPr>
          <p:sp>
            <p:nvSpPr>
              <p:cNvPr id="27" name="Прямоугольник 3"/>
              <p:cNvSpPr/>
              <p:nvPr/>
            </p:nvSpPr>
            <p:spPr>
              <a:xfrm flipH="1" flipV="1">
                <a:off x="-2" y="6057899"/>
                <a:ext cx="9158053" cy="800097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23025" h="1838325">
                    <a:moveTo>
                      <a:pt x="3175" y="3175"/>
                    </a:moveTo>
                    <a:lnTo>
                      <a:pt x="6423025" y="0"/>
                    </a:lnTo>
                    <a:lnTo>
                      <a:pt x="1247775" y="1838325"/>
                    </a:lnTo>
                    <a:lnTo>
                      <a:pt x="0" y="1260475"/>
                    </a:lnTo>
                    <a:cubicBezTo>
                      <a:pt x="1058" y="841375"/>
                      <a:pt x="2117" y="422275"/>
                      <a:pt x="3175" y="3175"/>
                    </a:cubicBezTo>
                    <a:close/>
                  </a:path>
                </a:pathLst>
              </a:custGeom>
              <a:solidFill>
                <a:srgbClr val="E8EBE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  <p:sp>
            <p:nvSpPr>
              <p:cNvPr id="28" name="Прямоугольник 3"/>
              <p:cNvSpPr/>
              <p:nvPr/>
            </p:nvSpPr>
            <p:spPr>
              <a:xfrm flipV="1">
                <a:off x="-114977" y="6290296"/>
                <a:ext cx="8344577" cy="597572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23025" h="1838325">
                    <a:moveTo>
                      <a:pt x="3175" y="3175"/>
                    </a:moveTo>
                    <a:lnTo>
                      <a:pt x="6423025" y="0"/>
                    </a:lnTo>
                    <a:lnTo>
                      <a:pt x="1247775" y="1838325"/>
                    </a:lnTo>
                    <a:lnTo>
                      <a:pt x="0" y="1260475"/>
                    </a:lnTo>
                    <a:cubicBezTo>
                      <a:pt x="1058" y="841375"/>
                      <a:pt x="2117" y="422275"/>
                      <a:pt x="3175" y="3175"/>
                    </a:cubicBezTo>
                    <a:close/>
                  </a:path>
                </a:pathLst>
              </a:custGeom>
              <a:solidFill>
                <a:schemeClr val="bg1">
                  <a:alpha val="6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5" name="TextBox 24"/>
            <p:cNvSpPr txBox="1"/>
            <p:nvPr/>
          </p:nvSpPr>
          <p:spPr>
            <a:xfrm>
              <a:off x="368300" y="6487821"/>
              <a:ext cx="8151317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sz="1600" dirty="0" smtClean="0">
                  <a:solidFill>
                    <a:prstClr val="white">
                      <a:lumMod val="65000"/>
                    </a:prstClr>
                  </a:solidFill>
                  <a:latin typeface="Impact" panose="020B0806030902050204" pitchFamily="34" charset="0"/>
                </a:rPr>
                <a:t>ОПЫТНО-ПРОМЫШЛЕННЫЕ ИСПЫТАНИЯ</a:t>
              </a:r>
              <a:endParaRPr lang="ru-RU" sz="1600" dirty="0">
                <a:solidFill>
                  <a:prstClr val="white">
                    <a:lumMod val="65000"/>
                  </a:prstClr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26" name="Равнобедренный треугольник 25"/>
            <p:cNvSpPr/>
            <p:nvPr/>
          </p:nvSpPr>
          <p:spPr>
            <a:xfrm rot="16200000" flipH="1">
              <a:off x="8416136" y="6194004"/>
              <a:ext cx="714060" cy="754721"/>
            </a:xfrm>
            <a:prstGeom prst="triangle">
              <a:avLst>
                <a:gd name="adj" fmla="val 9293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</p:grpSp>
      <p:sp>
        <p:nvSpPr>
          <p:cNvPr id="43" name="Номер слайда 122"/>
          <p:cNvSpPr>
            <a:spLocks noGrp="1"/>
          </p:cNvSpPr>
          <p:nvPr>
            <p:ph type="sldNum" sz="quarter" idx="12"/>
          </p:nvPr>
        </p:nvSpPr>
        <p:spPr>
          <a:xfrm>
            <a:off x="8799970" y="6520649"/>
            <a:ext cx="263213" cy="276999"/>
          </a:xfrm>
        </p:spPr>
        <p:txBody>
          <a:bodyPr wrap="none">
            <a:spAutoFit/>
          </a:bodyPr>
          <a:lstStyle/>
          <a:p>
            <a:fld id="{B3E4D1D7-5387-41EC-AB42-94D89CA11668}" type="slidenum">
              <a:rPr lang="ru-RU" b="1" smtClean="0">
                <a:solidFill>
                  <a:srgbClr val="007AC3"/>
                </a:solidFill>
              </a:rPr>
              <a:pPr/>
              <a:t>21</a:t>
            </a:fld>
            <a:endParaRPr lang="ru-RU" b="1" dirty="0">
              <a:solidFill>
                <a:srgbClr val="007AC3"/>
              </a:solidFill>
            </a:endParaRPr>
          </a:p>
        </p:txBody>
      </p:sp>
      <p:pic>
        <p:nvPicPr>
          <p:cNvPr id="22" name="Рисунок 21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94" y="2059586"/>
            <a:ext cx="8563276" cy="34229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834428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63000">
              <a:srgbClr val="F4F5F7"/>
            </a:gs>
            <a:gs pos="83000">
              <a:srgbClr val="D6DDE3"/>
            </a:gs>
            <a:gs pos="100000">
              <a:srgbClr val="B2BBC0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/>
          <p:cNvSpPr/>
          <p:nvPr/>
        </p:nvSpPr>
        <p:spPr>
          <a:xfrm>
            <a:off x="-2" y="2009689"/>
            <a:ext cx="9144001" cy="359998"/>
          </a:xfrm>
          <a:prstGeom prst="rect">
            <a:avLst/>
          </a:prstGeom>
          <a:gradFill>
            <a:gsLst>
              <a:gs pos="47000">
                <a:srgbClr val="0070C0"/>
              </a:gs>
              <a:gs pos="100000">
                <a:srgbClr val="00B0F0">
                  <a:alpha val="38000"/>
                </a:srgbClr>
              </a:gs>
            </a:gsLst>
            <a:lin ang="2700000" scaled="0"/>
          </a:gradFill>
          <a:ln>
            <a:noFill/>
          </a:ln>
          <a:effectLst>
            <a:innerShdw blurRad="177800">
              <a:srgbClr val="00B0F0">
                <a:alpha val="86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-1" y="2445897"/>
            <a:ext cx="9150528" cy="323870"/>
          </a:xfrm>
          <a:prstGeom prst="rect">
            <a:avLst/>
          </a:prstGeom>
          <a:gradFill>
            <a:gsLst>
              <a:gs pos="47000">
                <a:srgbClr val="0070C0"/>
              </a:gs>
              <a:gs pos="100000">
                <a:srgbClr val="00B0F0">
                  <a:alpha val="38000"/>
                </a:srgbClr>
              </a:gs>
            </a:gsLst>
            <a:lin ang="2700000" scaled="0"/>
          </a:gradFill>
          <a:ln>
            <a:noFill/>
          </a:ln>
          <a:effectLst>
            <a:innerShdw blurRad="177800">
              <a:srgbClr val="00B0F0">
                <a:alpha val="86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5543" y="2841073"/>
            <a:ext cx="9158052" cy="329712"/>
          </a:xfrm>
          <a:prstGeom prst="rect">
            <a:avLst/>
          </a:prstGeom>
          <a:gradFill>
            <a:gsLst>
              <a:gs pos="47000">
                <a:srgbClr val="0070C0"/>
              </a:gs>
              <a:gs pos="100000">
                <a:srgbClr val="00B0F0">
                  <a:alpha val="38000"/>
                </a:srgbClr>
              </a:gs>
            </a:gsLst>
            <a:lin ang="2700000" scaled="0"/>
          </a:gradFill>
          <a:ln>
            <a:noFill/>
          </a:ln>
          <a:effectLst>
            <a:innerShdw blurRad="177800">
              <a:srgbClr val="00B0F0">
                <a:alpha val="86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75707" y="2097799"/>
            <a:ext cx="2812057" cy="207394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>
              <a:lnSpc>
                <a:spcPct val="80000"/>
              </a:lnSpc>
            </a:pPr>
            <a:r>
              <a:rPr lang="ru-RU" dirty="0" smtClean="0">
                <a:solidFill>
                  <a:prstClr val="white"/>
                </a:solidFill>
                <a:latin typeface="Arial Narrow" panose="020B0506020202030204" pitchFamily="34" charset="0"/>
                <a:cs typeface="Arial" pitchFamily="34" charset="0"/>
              </a:rPr>
              <a:t>Выходное напряжение СКЗ, В: </a:t>
            </a:r>
            <a:endParaRPr lang="ru-RU" dirty="0">
              <a:solidFill>
                <a:prstClr val="white"/>
              </a:solidFill>
              <a:latin typeface="Arial Narrow" panose="020B0506020202030204" pitchFamily="34" charset="0"/>
              <a:cs typeface="Arial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-3178" y="3244674"/>
            <a:ext cx="9144000" cy="288000"/>
          </a:xfrm>
          <a:prstGeom prst="rect">
            <a:avLst/>
          </a:prstGeom>
          <a:gradFill>
            <a:gsLst>
              <a:gs pos="47000">
                <a:srgbClr val="0070C0"/>
              </a:gs>
              <a:gs pos="100000">
                <a:srgbClr val="00B0F0">
                  <a:alpha val="38000"/>
                </a:srgbClr>
              </a:gs>
            </a:gsLst>
            <a:lin ang="2700000" scaled="0"/>
          </a:gradFill>
          <a:ln>
            <a:noFill/>
          </a:ln>
          <a:effectLst>
            <a:innerShdw blurRad="177800">
              <a:srgbClr val="00B0F0">
                <a:alpha val="86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675708" y="2482563"/>
            <a:ext cx="2009304" cy="250537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>
              <a:lnSpc>
                <a:spcPct val="80000"/>
              </a:lnSpc>
            </a:pPr>
            <a:r>
              <a:rPr lang="ru-RU" dirty="0" smtClean="0">
                <a:solidFill>
                  <a:prstClr val="white"/>
                </a:solidFill>
                <a:latin typeface="Arial Narrow" panose="020B0506020202030204" pitchFamily="34" charset="0"/>
                <a:cs typeface="Arial" pitchFamily="34" charset="0"/>
              </a:rPr>
              <a:t>Выходной ток СКЗ, А:</a:t>
            </a:r>
            <a:endParaRPr lang="ru-RU" dirty="0">
              <a:solidFill>
                <a:prstClr val="white"/>
              </a:solidFill>
              <a:latin typeface="Arial Narrow" panose="020B0506020202030204" pitchFamily="34" charset="0"/>
              <a:cs typeface="Arial" pitchFamily="34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675706" y="2916373"/>
            <a:ext cx="3214649" cy="164954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>
              <a:lnSpc>
                <a:spcPct val="80000"/>
              </a:lnSpc>
            </a:pPr>
            <a:r>
              <a:rPr lang="ru-RU" dirty="0" smtClean="0">
                <a:solidFill>
                  <a:prstClr val="white"/>
                </a:solidFill>
                <a:latin typeface="Arial Narrow" panose="020B0506020202030204" pitchFamily="34" charset="0"/>
                <a:cs typeface="Arial" pitchFamily="34" charset="0"/>
              </a:rPr>
              <a:t>Защитный потенциал с ом. сост., В:</a:t>
            </a:r>
            <a:endParaRPr lang="ru-RU" dirty="0">
              <a:solidFill>
                <a:prstClr val="white"/>
              </a:solidFill>
              <a:latin typeface="Arial Narrow" panose="020B0506020202030204" pitchFamily="34" charset="0"/>
              <a:cs typeface="Arial" pitchFamily="34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674266" y="3253101"/>
            <a:ext cx="3564445" cy="26072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>
              <a:lnSpc>
                <a:spcPct val="80000"/>
              </a:lnSpc>
            </a:pPr>
            <a:r>
              <a:rPr lang="ru-RU" dirty="0">
                <a:solidFill>
                  <a:prstClr val="white"/>
                </a:solidFill>
                <a:latin typeface="Arial Narrow" panose="020B0506020202030204" pitchFamily="34" charset="0"/>
                <a:cs typeface="Arial" pitchFamily="34" charset="0"/>
              </a:rPr>
              <a:t>Защитный потенциал с </a:t>
            </a:r>
            <a:r>
              <a:rPr lang="ru-RU" dirty="0" smtClean="0">
                <a:solidFill>
                  <a:prstClr val="white"/>
                </a:solidFill>
                <a:latin typeface="Arial Narrow" panose="020B0506020202030204" pitchFamily="34" charset="0"/>
                <a:cs typeface="Arial" pitchFamily="34" charset="0"/>
              </a:rPr>
              <a:t>без ом</a:t>
            </a:r>
            <a:r>
              <a:rPr lang="ru-RU" dirty="0">
                <a:solidFill>
                  <a:prstClr val="white"/>
                </a:solidFill>
                <a:latin typeface="Arial Narrow" panose="020B0506020202030204" pitchFamily="34" charset="0"/>
                <a:cs typeface="Arial" pitchFamily="34" charset="0"/>
              </a:rPr>
              <a:t>. сост., </a:t>
            </a:r>
            <a:r>
              <a:rPr lang="ru-RU" dirty="0" smtClean="0">
                <a:solidFill>
                  <a:prstClr val="white"/>
                </a:solidFill>
                <a:latin typeface="Arial Narrow" panose="020B0506020202030204" pitchFamily="34" charset="0"/>
                <a:cs typeface="Arial" pitchFamily="34" charset="0"/>
              </a:rPr>
              <a:t>В:</a:t>
            </a:r>
            <a:endParaRPr lang="ru-RU" dirty="0">
              <a:solidFill>
                <a:prstClr val="white"/>
              </a:solidFill>
              <a:latin typeface="Arial Narrow" panose="020B0506020202030204" pitchFamily="34" charset="0"/>
              <a:cs typeface="Arial" pitchFamily="34" charset="0"/>
            </a:endParaRPr>
          </a:p>
        </p:txBody>
      </p:sp>
      <p:sp>
        <p:nvSpPr>
          <p:cNvPr id="85" name="Text Box 153"/>
          <p:cNvSpPr txBox="1">
            <a:spLocks noChangeArrowheads="1"/>
          </p:cNvSpPr>
          <p:nvPr/>
        </p:nvSpPr>
        <p:spPr bwMode="auto">
          <a:xfrm>
            <a:off x="1468998" y="1763394"/>
            <a:ext cx="1289135" cy="18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noAutofit/>
          </a:bodyPr>
          <a:lstStyle/>
          <a:p>
            <a:r>
              <a:rPr lang="ru-RU" sz="1200" b="1" dirty="0" smtClean="0">
                <a:solidFill>
                  <a:srgbClr val="0070C0"/>
                </a:solidFill>
                <a:latin typeface="Arial Narrow" pitchFamily="34" charset="0"/>
              </a:rPr>
              <a:t>ПАРАМЕТРЫ</a:t>
            </a:r>
            <a:endParaRPr lang="ru-RU" sz="1200" b="1" dirty="0">
              <a:solidFill>
                <a:srgbClr val="0070C0"/>
              </a:solidFill>
              <a:latin typeface="Arial Narrow" pitchFamily="34" charset="0"/>
            </a:endParaRPr>
          </a:p>
        </p:txBody>
      </p:sp>
      <p:sp>
        <p:nvSpPr>
          <p:cNvPr id="101" name="Text Box 153"/>
          <p:cNvSpPr txBox="1">
            <a:spLocks noChangeArrowheads="1"/>
          </p:cNvSpPr>
          <p:nvPr/>
        </p:nvSpPr>
        <p:spPr bwMode="auto">
          <a:xfrm>
            <a:off x="4704546" y="1727536"/>
            <a:ext cx="650663" cy="286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noAutofit/>
          </a:bodyPr>
          <a:lstStyle/>
          <a:p>
            <a:pPr algn="r"/>
            <a:r>
              <a:rPr lang="ru-RU" sz="1400" b="1" dirty="0" smtClean="0">
                <a:solidFill>
                  <a:srgbClr val="0070C0"/>
                </a:solidFill>
                <a:latin typeface="Arial Narrow" pitchFamily="34" charset="0"/>
              </a:rPr>
              <a:t>22.03.2018</a:t>
            </a:r>
            <a:endParaRPr lang="ru-RU" sz="1400" b="1" dirty="0">
              <a:solidFill>
                <a:srgbClr val="0070C0"/>
              </a:solidFill>
              <a:latin typeface="Arial Narrow" pitchFamily="34" charset="0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-265284" y="-39687"/>
            <a:ext cx="9423339" cy="1983876"/>
            <a:chOff x="-265284" y="-39687"/>
            <a:chExt cx="9423339" cy="1983876"/>
          </a:xfrm>
        </p:grpSpPr>
        <p:grpSp>
          <p:nvGrpSpPr>
            <p:cNvPr id="25" name="Группа 57"/>
            <p:cNvGrpSpPr/>
            <p:nvPr/>
          </p:nvGrpSpPr>
          <p:grpSpPr>
            <a:xfrm>
              <a:off x="-265284" y="-39687"/>
              <a:ext cx="9423339" cy="1983876"/>
              <a:chOff x="-265284" y="-39687"/>
              <a:chExt cx="9423339" cy="1983876"/>
            </a:xfrm>
          </p:grpSpPr>
          <p:grpSp>
            <p:nvGrpSpPr>
              <p:cNvPr id="28" name="Группа 113"/>
              <p:cNvGrpSpPr/>
              <p:nvPr/>
            </p:nvGrpSpPr>
            <p:grpSpPr>
              <a:xfrm>
                <a:off x="-265284" y="-39687"/>
                <a:ext cx="9423339" cy="1983876"/>
                <a:chOff x="-265284" y="-39687"/>
                <a:chExt cx="9423339" cy="2318742"/>
              </a:xfrm>
            </p:grpSpPr>
            <p:sp>
              <p:nvSpPr>
                <p:cNvPr id="30" name="Равнобедренный треугольник 5"/>
                <p:cNvSpPr/>
                <p:nvPr/>
              </p:nvSpPr>
              <p:spPr>
                <a:xfrm rot="5400000">
                  <a:off x="90487" y="1173729"/>
                  <a:ext cx="914400" cy="1101726"/>
                </a:xfrm>
                <a:prstGeom prst="triangle">
                  <a:avLst>
                    <a:gd name="adj" fmla="val 5625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1" name="Равнобедренный треугольник 30"/>
                <p:cNvSpPr/>
                <p:nvPr/>
              </p:nvSpPr>
              <p:spPr>
                <a:xfrm rot="5400000">
                  <a:off x="273690" y="1534920"/>
                  <a:ext cx="674994" cy="813275"/>
                </a:xfrm>
                <a:prstGeom prst="triangle">
                  <a:avLst>
                    <a:gd name="adj" fmla="val 56250"/>
                  </a:avLst>
                </a:prstGeom>
                <a:solidFill>
                  <a:schemeClr val="bg1">
                    <a:alpha val="52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4" name="Прямоугольник 3"/>
                <p:cNvSpPr/>
                <p:nvPr/>
              </p:nvSpPr>
              <p:spPr>
                <a:xfrm>
                  <a:off x="-265284" y="-3175"/>
                  <a:ext cx="6685134" cy="1913342"/>
                </a:xfrm>
                <a:custGeom>
                  <a:avLst/>
                  <a:gdLst>
                    <a:gd name="connsiteX0" fmla="*/ 0 w 4178300"/>
                    <a:gd name="connsiteY0" fmla="*/ 0 h 2159000"/>
                    <a:gd name="connsiteX1" fmla="*/ 4178300 w 4178300"/>
                    <a:gd name="connsiteY1" fmla="*/ 0 h 2159000"/>
                    <a:gd name="connsiteX2" fmla="*/ 4178300 w 4178300"/>
                    <a:gd name="connsiteY2" fmla="*/ 2159000 h 2159000"/>
                    <a:gd name="connsiteX3" fmla="*/ 0 w 4178300"/>
                    <a:gd name="connsiteY3" fmla="*/ 2159000 h 2159000"/>
                    <a:gd name="connsiteX4" fmla="*/ 0 w 4178300"/>
                    <a:gd name="connsiteY4" fmla="*/ 0 h 2159000"/>
                    <a:gd name="connsiteX0" fmla="*/ 0 w 4178300"/>
                    <a:gd name="connsiteY0" fmla="*/ 0 h 2463800"/>
                    <a:gd name="connsiteX1" fmla="*/ 4178300 w 4178300"/>
                    <a:gd name="connsiteY1" fmla="*/ 0 h 2463800"/>
                    <a:gd name="connsiteX2" fmla="*/ 1130300 w 4178300"/>
                    <a:gd name="connsiteY2" fmla="*/ 2463800 h 2463800"/>
                    <a:gd name="connsiteX3" fmla="*/ 0 w 4178300"/>
                    <a:gd name="connsiteY3" fmla="*/ 2159000 h 2463800"/>
                    <a:gd name="connsiteX4" fmla="*/ 0 w 4178300"/>
                    <a:gd name="connsiteY4" fmla="*/ 0 h 24638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0 w 6248400"/>
                    <a:gd name="connsiteY3" fmla="*/ 22098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3175 w 6251575"/>
                    <a:gd name="connsiteY0" fmla="*/ 50800 h 2514600"/>
                    <a:gd name="connsiteX1" fmla="*/ 6251575 w 6251575"/>
                    <a:gd name="connsiteY1" fmla="*/ 0 h 2514600"/>
                    <a:gd name="connsiteX2" fmla="*/ 1133475 w 6251575"/>
                    <a:gd name="connsiteY2" fmla="*/ 2514600 h 2514600"/>
                    <a:gd name="connsiteX3" fmla="*/ 0 w 6251575"/>
                    <a:gd name="connsiteY3" fmla="*/ 1308100 h 2514600"/>
                    <a:gd name="connsiteX4" fmla="*/ 3175 w 6251575"/>
                    <a:gd name="connsiteY4" fmla="*/ 50800 h 251460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423025"/>
                    <a:gd name="connsiteY0" fmla="*/ 3175 h 1838325"/>
                    <a:gd name="connsiteX1" fmla="*/ 6423025 w 6423025"/>
                    <a:gd name="connsiteY1" fmla="*/ 0 h 1838325"/>
                    <a:gd name="connsiteX2" fmla="*/ 1247775 w 6423025"/>
                    <a:gd name="connsiteY2" fmla="*/ 1838325 h 1838325"/>
                    <a:gd name="connsiteX3" fmla="*/ 0 w 6423025"/>
                    <a:gd name="connsiteY3" fmla="*/ 1260475 h 1838325"/>
                    <a:gd name="connsiteX4" fmla="*/ 3175 w 6423025"/>
                    <a:gd name="connsiteY4" fmla="*/ 3175 h 1838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423025" h="1838325">
                      <a:moveTo>
                        <a:pt x="3175" y="3175"/>
                      </a:moveTo>
                      <a:lnTo>
                        <a:pt x="6423025" y="0"/>
                      </a:lnTo>
                      <a:lnTo>
                        <a:pt x="1247775" y="1838325"/>
                      </a:lnTo>
                      <a:lnTo>
                        <a:pt x="0" y="1260475"/>
                      </a:lnTo>
                      <a:cubicBezTo>
                        <a:pt x="1058" y="841375"/>
                        <a:pt x="2117" y="422275"/>
                        <a:pt x="3175" y="3175"/>
                      </a:cubicBezTo>
                      <a:close/>
                    </a:path>
                  </a:pathLst>
                </a:custGeom>
                <a:gradFill>
                  <a:gsLst>
                    <a:gs pos="73000">
                      <a:srgbClr val="00B0F0"/>
                    </a:gs>
                    <a:gs pos="49000">
                      <a:srgbClr val="007AC3"/>
                    </a:gs>
                  </a:gsLst>
                  <a:lin ang="8400000" scaled="0"/>
                </a:gradFill>
                <a:ln>
                  <a:noFill/>
                </a:ln>
                <a:effectLst>
                  <a:outerShdw blurRad="228600" dist="38100" dir="2700000" sx="108000" sy="108000" algn="tl" rotWithShape="0">
                    <a:srgbClr val="0070C0">
                      <a:alpha val="18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5" name="Прямоугольник 3"/>
                <p:cNvSpPr/>
                <p:nvPr/>
              </p:nvSpPr>
              <p:spPr>
                <a:xfrm flipH="1">
                  <a:off x="4976813" y="-39687"/>
                  <a:ext cx="4181242" cy="1255528"/>
                </a:xfrm>
                <a:custGeom>
                  <a:avLst/>
                  <a:gdLst>
                    <a:gd name="connsiteX0" fmla="*/ 0 w 4178300"/>
                    <a:gd name="connsiteY0" fmla="*/ 0 h 2159000"/>
                    <a:gd name="connsiteX1" fmla="*/ 4178300 w 4178300"/>
                    <a:gd name="connsiteY1" fmla="*/ 0 h 2159000"/>
                    <a:gd name="connsiteX2" fmla="*/ 4178300 w 4178300"/>
                    <a:gd name="connsiteY2" fmla="*/ 2159000 h 2159000"/>
                    <a:gd name="connsiteX3" fmla="*/ 0 w 4178300"/>
                    <a:gd name="connsiteY3" fmla="*/ 2159000 h 2159000"/>
                    <a:gd name="connsiteX4" fmla="*/ 0 w 4178300"/>
                    <a:gd name="connsiteY4" fmla="*/ 0 h 2159000"/>
                    <a:gd name="connsiteX0" fmla="*/ 0 w 4178300"/>
                    <a:gd name="connsiteY0" fmla="*/ 0 h 2463800"/>
                    <a:gd name="connsiteX1" fmla="*/ 4178300 w 4178300"/>
                    <a:gd name="connsiteY1" fmla="*/ 0 h 2463800"/>
                    <a:gd name="connsiteX2" fmla="*/ 1130300 w 4178300"/>
                    <a:gd name="connsiteY2" fmla="*/ 2463800 h 2463800"/>
                    <a:gd name="connsiteX3" fmla="*/ 0 w 4178300"/>
                    <a:gd name="connsiteY3" fmla="*/ 2159000 h 2463800"/>
                    <a:gd name="connsiteX4" fmla="*/ 0 w 4178300"/>
                    <a:gd name="connsiteY4" fmla="*/ 0 h 24638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0 w 6248400"/>
                    <a:gd name="connsiteY3" fmla="*/ 22098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3175 w 6251575"/>
                    <a:gd name="connsiteY0" fmla="*/ 50800 h 2514600"/>
                    <a:gd name="connsiteX1" fmla="*/ 6251575 w 6251575"/>
                    <a:gd name="connsiteY1" fmla="*/ 0 h 2514600"/>
                    <a:gd name="connsiteX2" fmla="*/ 1133475 w 6251575"/>
                    <a:gd name="connsiteY2" fmla="*/ 2514600 h 2514600"/>
                    <a:gd name="connsiteX3" fmla="*/ 0 w 6251575"/>
                    <a:gd name="connsiteY3" fmla="*/ 1308100 h 2514600"/>
                    <a:gd name="connsiteX4" fmla="*/ 3175 w 6251575"/>
                    <a:gd name="connsiteY4" fmla="*/ 50800 h 251460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423025"/>
                    <a:gd name="connsiteY0" fmla="*/ 3175 h 1838325"/>
                    <a:gd name="connsiteX1" fmla="*/ 6423025 w 6423025"/>
                    <a:gd name="connsiteY1" fmla="*/ 0 h 1838325"/>
                    <a:gd name="connsiteX2" fmla="*/ 1247775 w 6423025"/>
                    <a:gd name="connsiteY2" fmla="*/ 1838325 h 1838325"/>
                    <a:gd name="connsiteX3" fmla="*/ 0 w 6423025"/>
                    <a:gd name="connsiteY3" fmla="*/ 1260475 h 1838325"/>
                    <a:gd name="connsiteX4" fmla="*/ 3175 w 6423025"/>
                    <a:gd name="connsiteY4" fmla="*/ 3175 h 18383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0 w 12047640"/>
                    <a:gd name="connsiteY0" fmla="*/ 0 h 2180589"/>
                    <a:gd name="connsiteX1" fmla="*/ 12047640 w 12047640"/>
                    <a:gd name="connsiteY1" fmla="*/ 12064 h 2180589"/>
                    <a:gd name="connsiteX2" fmla="*/ 6311155 w 12047640"/>
                    <a:gd name="connsiteY2" fmla="*/ 2180589 h 2180589"/>
                    <a:gd name="connsiteX3" fmla="*/ 5624615 w 12047640"/>
                    <a:gd name="connsiteY3" fmla="*/ 1272539 h 2180589"/>
                    <a:gd name="connsiteX4" fmla="*/ 0 w 12047640"/>
                    <a:gd name="connsiteY4" fmla="*/ 0 h 2180589"/>
                    <a:gd name="connsiteX0" fmla="*/ 23567 w 12071207"/>
                    <a:gd name="connsiteY0" fmla="*/ 0 h 2180589"/>
                    <a:gd name="connsiteX1" fmla="*/ 12071207 w 12071207"/>
                    <a:gd name="connsiteY1" fmla="*/ 12064 h 2180589"/>
                    <a:gd name="connsiteX2" fmla="*/ 6334722 w 12071207"/>
                    <a:gd name="connsiteY2" fmla="*/ 2180589 h 2180589"/>
                    <a:gd name="connsiteX3" fmla="*/ 0 w 12071207"/>
                    <a:gd name="connsiteY3" fmla="*/ 1272539 h 2180589"/>
                    <a:gd name="connsiteX4" fmla="*/ 23567 w 12071207"/>
                    <a:gd name="connsiteY4" fmla="*/ 0 h 2180589"/>
                    <a:gd name="connsiteX0" fmla="*/ 23567 w 12071207"/>
                    <a:gd name="connsiteY0" fmla="*/ 0 h 2180589"/>
                    <a:gd name="connsiteX1" fmla="*/ 12071207 w 12071207"/>
                    <a:gd name="connsiteY1" fmla="*/ 12064 h 2180589"/>
                    <a:gd name="connsiteX2" fmla="*/ 6334722 w 12071207"/>
                    <a:gd name="connsiteY2" fmla="*/ 2180589 h 2180589"/>
                    <a:gd name="connsiteX3" fmla="*/ 0 w 12071207"/>
                    <a:gd name="connsiteY3" fmla="*/ 1272539 h 2180589"/>
                    <a:gd name="connsiteX4" fmla="*/ 23567 w 12071207"/>
                    <a:gd name="connsiteY4" fmla="*/ 0 h 2180589"/>
                    <a:gd name="connsiteX0" fmla="*/ 11 w 12129213"/>
                    <a:gd name="connsiteY0" fmla="*/ 0 h 2211069"/>
                    <a:gd name="connsiteX1" fmla="*/ 12129213 w 12129213"/>
                    <a:gd name="connsiteY1" fmla="*/ 42544 h 2211069"/>
                    <a:gd name="connsiteX2" fmla="*/ 6392728 w 12129213"/>
                    <a:gd name="connsiteY2" fmla="*/ 2211069 h 2211069"/>
                    <a:gd name="connsiteX3" fmla="*/ 58006 w 12129213"/>
                    <a:gd name="connsiteY3" fmla="*/ 1303019 h 2211069"/>
                    <a:gd name="connsiteX4" fmla="*/ 11 w 12129213"/>
                    <a:gd name="connsiteY4" fmla="*/ 0 h 2211069"/>
                    <a:gd name="connsiteX0" fmla="*/ 0 w 12129202"/>
                    <a:gd name="connsiteY0" fmla="*/ 0 h 2211069"/>
                    <a:gd name="connsiteX1" fmla="*/ 12129202 w 12129202"/>
                    <a:gd name="connsiteY1" fmla="*/ 42544 h 2211069"/>
                    <a:gd name="connsiteX2" fmla="*/ 6392717 w 12129202"/>
                    <a:gd name="connsiteY2" fmla="*/ 2211069 h 2211069"/>
                    <a:gd name="connsiteX3" fmla="*/ 57995 w 12129202"/>
                    <a:gd name="connsiteY3" fmla="*/ 1303019 h 2211069"/>
                    <a:gd name="connsiteX4" fmla="*/ 0 w 12129202"/>
                    <a:gd name="connsiteY4" fmla="*/ 0 h 2211069"/>
                    <a:gd name="connsiteX0" fmla="*/ 0 w 12108811"/>
                    <a:gd name="connsiteY0" fmla="*/ 0 h 2241549"/>
                    <a:gd name="connsiteX1" fmla="*/ 12108811 w 12108811"/>
                    <a:gd name="connsiteY1" fmla="*/ 73024 h 2241549"/>
                    <a:gd name="connsiteX2" fmla="*/ 6372326 w 12108811"/>
                    <a:gd name="connsiteY2" fmla="*/ 2241549 h 2241549"/>
                    <a:gd name="connsiteX3" fmla="*/ 37604 w 12108811"/>
                    <a:gd name="connsiteY3" fmla="*/ 1333499 h 2241549"/>
                    <a:gd name="connsiteX4" fmla="*/ 0 w 12108811"/>
                    <a:gd name="connsiteY4" fmla="*/ 0 h 2241549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08811" h="2511055">
                      <a:moveTo>
                        <a:pt x="0" y="0"/>
                      </a:moveTo>
                      <a:lnTo>
                        <a:pt x="12108811" y="73024"/>
                      </a:lnTo>
                      <a:lnTo>
                        <a:pt x="3255792" y="2511055"/>
                      </a:lnTo>
                      <a:lnTo>
                        <a:pt x="37604" y="1333499"/>
                      </a:lnTo>
                      <a:cubicBezTo>
                        <a:pt x="49387" y="697229"/>
                        <a:pt x="28997" y="651509"/>
                        <a:pt x="0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>
                        <a:lumMod val="20000"/>
                        <a:lumOff val="80000"/>
                      </a:schemeClr>
                    </a:gs>
                    <a:gs pos="63000">
                      <a:schemeClr val="bg1">
                        <a:alpha val="62000"/>
                      </a:schemeClr>
                    </a:gs>
                    <a:gs pos="100000">
                      <a:schemeClr val="bg1">
                        <a:alpha val="46000"/>
                      </a:schemeClr>
                    </a:gs>
                  </a:gsLst>
                  <a:path path="circle">
                    <a:fillToRect l="100000" t="100000"/>
                  </a:path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6" name="Равнобедренный треугольник 35"/>
                <p:cNvSpPr/>
                <p:nvPr/>
              </p:nvSpPr>
              <p:spPr>
                <a:xfrm rot="5400000">
                  <a:off x="54538" y="1288998"/>
                  <a:ext cx="563453" cy="678884"/>
                </a:xfrm>
                <a:prstGeom prst="triangle">
                  <a:avLst/>
                </a:prstGeom>
                <a:solidFill>
                  <a:srgbClr val="7ED6E6">
                    <a:alpha val="52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7" name="Полилиния 36"/>
                <p:cNvSpPr/>
                <p:nvPr/>
              </p:nvSpPr>
              <p:spPr>
                <a:xfrm rot="5400000" flipV="1">
                  <a:off x="8292087" y="368027"/>
                  <a:ext cx="587023" cy="1116803"/>
                </a:xfrm>
                <a:custGeom>
                  <a:avLst/>
                  <a:gdLst>
                    <a:gd name="connsiteX0" fmla="*/ 0 w 587023"/>
                    <a:gd name="connsiteY0" fmla="*/ 1116803 h 1116803"/>
                    <a:gd name="connsiteX1" fmla="*/ 587023 w 587023"/>
                    <a:gd name="connsiteY1" fmla="*/ 0 h 1116803"/>
                    <a:gd name="connsiteX2" fmla="*/ 587023 w 587023"/>
                    <a:gd name="connsiteY2" fmla="*/ 1116803 h 1116803"/>
                    <a:gd name="connsiteX3" fmla="*/ 0 w 587023"/>
                    <a:gd name="connsiteY3" fmla="*/ 1116803 h 1116803"/>
                    <a:gd name="connsiteX0" fmla="*/ 0 w 587023"/>
                    <a:gd name="connsiteY0" fmla="*/ 1116803 h 1116803"/>
                    <a:gd name="connsiteX1" fmla="*/ 587023 w 587023"/>
                    <a:gd name="connsiteY1" fmla="*/ 0 h 1116803"/>
                    <a:gd name="connsiteX2" fmla="*/ 314796 w 587023"/>
                    <a:gd name="connsiteY2" fmla="*/ 1116803 h 1116803"/>
                    <a:gd name="connsiteX3" fmla="*/ 0 w 587023"/>
                    <a:gd name="connsiteY3" fmla="*/ 1116803 h 11168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87023" h="1116803">
                      <a:moveTo>
                        <a:pt x="0" y="1116803"/>
                      </a:moveTo>
                      <a:lnTo>
                        <a:pt x="587023" y="0"/>
                      </a:lnTo>
                      <a:lnTo>
                        <a:pt x="314796" y="1116803"/>
                      </a:lnTo>
                      <a:lnTo>
                        <a:pt x="0" y="1116803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  <a:alpha val="52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29" name="Прямоугольник 3"/>
              <p:cNvSpPr/>
              <p:nvPr/>
            </p:nvSpPr>
            <p:spPr>
              <a:xfrm>
                <a:off x="-265284" y="0"/>
                <a:ext cx="4052280" cy="1122450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  <a:gd name="connsiteX0" fmla="*/ 3175 w 1247775"/>
                  <a:gd name="connsiteY0" fmla="*/ 0 h 1835150"/>
                  <a:gd name="connsiteX1" fmla="*/ 1247775 w 1247775"/>
                  <a:gd name="connsiteY1" fmla="*/ 1835150 h 1835150"/>
                  <a:gd name="connsiteX2" fmla="*/ 0 w 1247775"/>
                  <a:gd name="connsiteY2" fmla="*/ 1257300 h 1835150"/>
                  <a:gd name="connsiteX3" fmla="*/ 3175 w 1247775"/>
                  <a:gd name="connsiteY3" fmla="*/ 0 h 1835150"/>
                  <a:gd name="connsiteX0" fmla="*/ 3175 w 1687049"/>
                  <a:gd name="connsiteY0" fmla="*/ 3176 h 1260476"/>
                  <a:gd name="connsiteX1" fmla="*/ 1687049 w 1687049"/>
                  <a:gd name="connsiteY1" fmla="*/ 0 h 1260476"/>
                  <a:gd name="connsiteX2" fmla="*/ 0 w 1687049"/>
                  <a:gd name="connsiteY2" fmla="*/ 1260476 h 1260476"/>
                  <a:gd name="connsiteX3" fmla="*/ 3175 w 1687049"/>
                  <a:gd name="connsiteY3" fmla="*/ 3176 h 1260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87049" h="1260476">
                    <a:moveTo>
                      <a:pt x="3175" y="3176"/>
                    </a:moveTo>
                    <a:lnTo>
                      <a:pt x="1687049" y="0"/>
                    </a:lnTo>
                    <a:lnTo>
                      <a:pt x="0" y="1260476"/>
                    </a:lnTo>
                    <a:cubicBezTo>
                      <a:pt x="1058" y="841376"/>
                      <a:pt x="2117" y="422276"/>
                      <a:pt x="3175" y="3176"/>
                    </a:cubicBezTo>
                    <a:close/>
                  </a:path>
                </a:pathLst>
              </a:custGeom>
              <a:gradFill>
                <a:gsLst>
                  <a:gs pos="73000">
                    <a:srgbClr val="00B0F0"/>
                  </a:gs>
                  <a:gs pos="49000">
                    <a:schemeClr val="bg1">
                      <a:alpha val="13000"/>
                    </a:schemeClr>
                  </a:gs>
                </a:gsLst>
                <a:lin ang="8400000" scaled="0"/>
              </a:gradFill>
              <a:ln>
                <a:noFill/>
              </a:ln>
              <a:effectLst>
                <a:outerShdw blurRad="228600" dist="38100" dir="2700000" sx="108000" sy="108000" algn="tl" rotWithShape="0">
                  <a:srgbClr val="0070C0">
                    <a:alpha val="18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6" name="TextBox 25"/>
            <p:cNvSpPr txBox="1"/>
            <p:nvPr/>
          </p:nvSpPr>
          <p:spPr>
            <a:xfrm>
              <a:off x="525954" y="209002"/>
              <a:ext cx="3261042" cy="535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dirty="0" smtClean="0">
                  <a:solidFill>
                    <a:prstClr val="white"/>
                  </a:solidFill>
                  <a:latin typeface="Impact" panose="020B0806030902050204" pitchFamily="34" charset="0"/>
                </a:rPr>
                <a:t>РЕЗУЛЬТАТЫ ПЕРИОДИЧЕСКИХ ИЗМЕРЕНИЙ ПАРАМЕТРОВ </a:t>
              </a:r>
              <a:endParaRPr lang="ru-RU" dirty="0">
                <a:solidFill>
                  <a:prstClr val="white"/>
                </a:solidFill>
                <a:latin typeface="Impact" panose="020B0806030902050204" pitchFamily="34" charset="0"/>
              </a:endParaRPr>
            </a:p>
          </p:txBody>
        </p:sp>
        <p:pic>
          <p:nvPicPr>
            <p:cNvPr id="27" name="Picture 3" descr="C:\Users\stalipova\Desktop\ПРЕЗЕНТАЦИЯ_2013\Годовой отчет\Лого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428394" y="104770"/>
              <a:ext cx="954710" cy="517034"/>
            </a:xfrm>
            <a:prstGeom prst="rect">
              <a:avLst/>
            </a:prstGeom>
            <a:noFill/>
          </p:spPr>
        </p:pic>
      </p:grpSp>
      <p:grpSp>
        <p:nvGrpSpPr>
          <p:cNvPr id="64" name="Группа 63"/>
          <p:cNvGrpSpPr/>
          <p:nvPr/>
        </p:nvGrpSpPr>
        <p:grpSpPr>
          <a:xfrm>
            <a:off x="-114977" y="6066971"/>
            <a:ext cx="9273028" cy="861424"/>
            <a:chOff x="-114977" y="6066971"/>
            <a:chExt cx="9273028" cy="861424"/>
          </a:xfrm>
        </p:grpSpPr>
        <p:grpSp>
          <p:nvGrpSpPr>
            <p:cNvPr id="65" name="Группа 64"/>
            <p:cNvGrpSpPr/>
            <p:nvPr/>
          </p:nvGrpSpPr>
          <p:grpSpPr>
            <a:xfrm>
              <a:off x="-114977" y="6066971"/>
              <a:ext cx="9273028" cy="820897"/>
              <a:chOff x="-114977" y="6057899"/>
              <a:chExt cx="9273028" cy="829969"/>
            </a:xfrm>
          </p:grpSpPr>
          <p:sp>
            <p:nvSpPr>
              <p:cNvPr id="68" name="Прямоугольник 3"/>
              <p:cNvSpPr/>
              <p:nvPr/>
            </p:nvSpPr>
            <p:spPr>
              <a:xfrm flipH="1" flipV="1">
                <a:off x="-2" y="6057899"/>
                <a:ext cx="9158053" cy="800097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23025" h="1838325">
                    <a:moveTo>
                      <a:pt x="3175" y="3175"/>
                    </a:moveTo>
                    <a:lnTo>
                      <a:pt x="6423025" y="0"/>
                    </a:lnTo>
                    <a:lnTo>
                      <a:pt x="1247775" y="1838325"/>
                    </a:lnTo>
                    <a:lnTo>
                      <a:pt x="0" y="1260475"/>
                    </a:lnTo>
                    <a:cubicBezTo>
                      <a:pt x="1058" y="841375"/>
                      <a:pt x="2117" y="422275"/>
                      <a:pt x="3175" y="3175"/>
                    </a:cubicBezTo>
                    <a:close/>
                  </a:path>
                </a:pathLst>
              </a:custGeom>
              <a:solidFill>
                <a:srgbClr val="E8EBE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  <p:sp>
            <p:nvSpPr>
              <p:cNvPr id="69" name="Прямоугольник 3"/>
              <p:cNvSpPr/>
              <p:nvPr/>
            </p:nvSpPr>
            <p:spPr>
              <a:xfrm flipV="1">
                <a:off x="-114977" y="6290296"/>
                <a:ext cx="8344577" cy="597572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23025" h="1838325">
                    <a:moveTo>
                      <a:pt x="3175" y="3175"/>
                    </a:moveTo>
                    <a:lnTo>
                      <a:pt x="6423025" y="0"/>
                    </a:lnTo>
                    <a:lnTo>
                      <a:pt x="1247775" y="1838325"/>
                    </a:lnTo>
                    <a:lnTo>
                      <a:pt x="0" y="1260475"/>
                    </a:lnTo>
                    <a:cubicBezTo>
                      <a:pt x="1058" y="841375"/>
                      <a:pt x="2117" y="422275"/>
                      <a:pt x="3175" y="3175"/>
                    </a:cubicBezTo>
                    <a:close/>
                  </a:path>
                </a:pathLst>
              </a:custGeom>
              <a:solidFill>
                <a:schemeClr val="bg1">
                  <a:alpha val="6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6" name="TextBox 65"/>
            <p:cNvSpPr txBox="1"/>
            <p:nvPr/>
          </p:nvSpPr>
          <p:spPr>
            <a:xfrm>
              <a:off x="368300" y="6487821"/>
              <a:ext cx="8151317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sz="1600" dirty="0">
                  <a:solidFill>
                    <a:prstClr val="white">
                      <a:lumMod val="65000"/>
                    </a:prstClr>
                  </a:solidFill>
                  <a:latin typeface="Impact" panose="020B0806030902050204" pitchFamily="34" charset="0"/>
                </a:rPr>
                <a:t>ОПЫТНО-ПРОМЫШЛЕННЫЕ ИСПЫТАНИЯ</a:t>
              </a:r>
            </a:p>
          </p:txBody>
        </p:sp>
        <p:sp>
          <p:nvSpPr>
            <p:cNvPr id="67" name="Равнобедренный треугольник 66"/>
            <p:cNvSpPr/>
            <p:nvPr/>
          </p:nvSpPr>
          <p:spPr>
            <a:xfrm rot="16200000" flipH="1">
              <a:off x="8416136" y="6194004"/>
              <a:ext cx="714060" cy="754721"/>
            </a:xfrm>
            <a:prstGeom prst="triangle">
              <a:avLst>
                <a:gd name="adj" fmla="val 9293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</p:grpSp>
      <p:sp>
        <p:nvSpPr>
          <p:cNvPr id="129" name="Номер слайда 122"/>
          <p:cNvSpPr>
            <a:spLocks noGrp="1"/>
          </p:cNvSpPr>
          <p:nvPr>
            <p:ph type="sldNum" sz="quarter" idx="12"/>
          </p:nvPr>
        </p:nvSpPr>
        <p:spPr>
          <a:xfrm>
            <a:off x="8799970" y="6520649"/>
            <a:ext cx="263213" cy="276999"/>
          </a:xfrm>
        </p:spPr>
        <p:txBody>
          <a:bodyPr wrap="none">
            <a:spAutoFit/>
          </a:bodyPr>
          <a:lstStyle/>
          <a:p>
            <a:fld id="{B3E4D1D7-5387-41EC-AB42-94D89CA11668}" type="slidenum">
              <a:rPr lang="ru-RU" b="1" smtClean="0">
                <a:solidFill>
                  <a:srgbClr val="007AC3"/>
                </a:solidFill>
              </a:rPr>
              <a:pPr/>
              <a:t>22</a:t>
            </a:fld>
            <a:endParaRPr lang="ru-RU" b="1" dirty="0">
              <a:solidFill>
                <a:srgbClr val="007AC3"/>
              </a:solidFill>
            </a:endParaRPr>
          </a:p>
        </p:txBody>
      </p:sp>
      <p:sp>
        <p:nvSpPr>
          <p:cNvPr id="105" name="Прямоугольник 104"/>
          <p:cNvSpPr/>
          <p:nvPr/>
        </p:nvSpPr>
        <p:spPr>
          <a:xfrm>
            <a:off x="5918552" y="2061498"/>
            <a:ext cx="466486" cy="323577"/>
          </a:xfrm>
          <a:prstGeom prst="rect">
            <a:avLst/>
          </a:prstGeom>
          <a:effectLst>
            <a:outerShdw dist="38100" dir="2700000" algn="tl" rotWithShape="0">
              <a:schemeClr val="accent1">
                <a:lumMod val="75000"/>
                <a:alpha val="92000"/>
              </a:schemeClr>
            </a:outerShdw>
          </a:effectLst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2000" dirty="0" smtClean="0">
                <a:solidFill>
                  <a:prstClr val="white"/>
                </a:solidFill>
                <a:latin typeface="Impact" pitchFamily="34" charset="0"/>
              </a:rPr>
              <a:t>10</a:t>
            </a:r>
          </a:p>
        </p:txBody>
      </p:sp>
      <p:sp>
        <p:nvSpPr>
          <p:cNvPr id="107" name="Прямоугольник 106"/>
          <p:cNvSpPr/>
          <p:nvPr/>
        </p:nvSpPr>
        <p:spPr>
          <a:xfrm>
            <a:off x="-3178" y="3605857"/>
            <a:ext cx="9144000" cy="516926"/>
          </a:xfrm>
          <a:prstGeom prst="rect">
            <a:avLst/>
          </a:prstGeom>
          <a:gradFill>
            <a:gsLst>
              <a:gs pos="47000">
                <a:srgbClr val="0070C0"/>
              </a:gs>
              <a:gs pos="100000">
                <a:srgbClr val="00B0F0">
                  <a:alpha val="38000"/>
                </a:srgbClr>
              </a:gs>
            </a:gsLst>
            <a:lin ang="2700000" scaled="0"/>
          </a:gradFill>
          <a:ln>
            <a:noFill/>
          </a:ln>
          <a:effectLst>
            <a:innerShdw blurRad="177800">
              <a:srgbClr val="00B0F0">
                <a:alpha val="86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674266" y="3623505"/>
            <a:ext cx="2993132" cy="491807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>
              <a:lnSpc>
                <a:spcPct val="80000"/>
              </a:lnSpc>
            </a:pPr>
            <a:r>
              <a:rPr lang="ru-RU" dirty="0" smtClean="0">
                <a:solidFill>
                  <a:prstClr val="white"/>
                </a:solidFill>
                <a:latin typeface="Arial Narrow" panose="020B0506020202030204" pitchFamily="34" charset="0"/>
                <a:cs typeface="Arial" pitchFamily="34" charset="0"/>
              </a:rPr>
              <a:t>Ток на образцах заземлителя, А</a:t>
            </a:r>
          </a:p>
          <a:p>
            <a:pPr>
              <a:lnSpc>
                <a:spcPct val="80000"/>
              </a:lnSpc>
            </a:pPr>
            <a:r>
              <a:rPr lang="ru-RU" dirty="0" smtClean="0">
                <a:solidFill>
                  <a:prstClr val="white"/>
                </a:solidFill>
                <a:latin typeface="Arial Narrow" panose="020B0506020202030204" pitchFamily="34" charset="0"/>
                <a:cs typeface="Arial" pitchFamily="34" charset="0"/>
              </a:rPr>
              <a:t>- АЗПГ </a:t>
            </a:r>
            <a:r>
              <a:rPr lang="ru-RU" dirty="0">
                <a:solidFill>
                  <a:prstClr val="white"/>
                </a:solidFill>
                <a:latin typeface="Arial Narrow" panose="020B0506020202030204" pitchFamily="34" charset="0"/>
                <a:cs typeface="Arial" pitchFamily="34" charset="0"/>
              </a:rPr>
              <a:t>«Делан» </a:t>
            </a:r>
            <a:r>
              <a:rPr lang="ru-RU" dirty="0" smtClean="0">
                <a:solidFill>
                  <a:prstClr val="white"/>
                </a:solidFill>
                <a:latin typeface="Arial Narrow" panose="020B0506020202030204" pitchFamily="34" charset="0"/>
                <a:cs typeface="Arial" pitchFamily="34" charset="0"/>
              </a:rPr>
              <a:t>150.160.5/10.П:</a:t>
            </a:r>
            <a:endParaRPr lang="ru-RU" dirty="0">
              <a:solidFill>
                <a:prstClr val="white"/>
              </a:solidFill>
              <a:latin typeface="Arial Narrow" panose="020B0506020202030204" pitchFamily="34" charset="0"/>
              <a:cs typeface="Arial" pitchFamily="34" charset="0"/>
            </a:endParaRPr>
          </a:p>
        </p:txBody>
      </p:sp>
      <p:sp>
        <p:nvSpPr>
          <p:cNvPr id="123" name="Прямоугольник 122"/>
          <p:cNvSpPr/>
          <p:nvPr/>
        </p:nvSpPr>
        <p:spPr>
          <a:xfrm>
            <a:off x="-3178" y="4208544"/>
            <a:ext cx="9144000" cy="288000"/>
          </a:xfrm>
          <a:prstGeom prst="rect">
            <a:avLst/>
          </a:prstGeom>
          <a:gradFill>
            <a:gsLst>
              <a:gs pos="47000">
                <a:srgbClr val="0070C0"/>
              </a:gs>
              <a:gs pos="100000">
                <a:srgbClr val="00B0F0">
                  <a:alpha val="38000"/>
                </a:srgbClr>
              </a:gs>
            </a:gsLst>
            <a:lin ang="2700000" scaled="0"/>
          </a:gradFill>
          <a:ln>
            <a:noFill/>
          </a:ln>
          <a:effectLst>
            <a:innerShdw blurRad="177800">
              <a:srgbClr val="00B0F0">
                <a:alpha val="86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674266" y="4225284"/>
            <a:ext cx="2813498" cy="26072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>
              <a:lnSpc>
                <a:spcPct val="80000"/>
              </a:lnSpc>
            </a:pPr>
            <a:r>
              <a:rPr lang="ru-RU" dirty="0" smtClean="0">
                <a:solidFill>
                  <a:prstClr val="white"/>
                </a:solidFill>
                <a:latin typeface="Arial Narrow" panose="020B0506020202030204" pitchFamily="34" charset="0"/>
                <a:cs typeface="Arial" pitchFamily="34" charset="0"/>
              </a:rPr>
              <a:t>- АЗПГ </a:t>
            </a:r>
            <a:r>
              <a:rPr lang="ru-RU" dirty="0">
                <a:solidFill>
                  <a:prstClr val="white"/>
                </a:solidFill>
                <a:latin typeface="Arial Narrow" panose="020B0506020202030204" pitchFamily="34" charset="0"/>
                <a:cs typeface="Arial" pitchFamily="34" charset="0"/>
              </a:rPr>
              <a:t>«Делан» </a:t>
            </a:r>
            <a:r>
              <a:rPr lang="ru-RU" dirty="0" smtClean="0">
                <a:solidFill>
                  <a:prstClr val="white"/>
                </a:solidFill>
                <a:latin typeface="Arial Narrow" panose="020B0506020202030204" pitchFamily="34" charset="0"/>
                <a:cs typeface="Arial" pitchFamily="34" charset="0"/>
              </a:rPr>
              <a:t>140.160.5/5.П:</a:t>
            </a:r>
            <a:endParaRPr lang="ru-RU" dirty="0">
              <a:solidFill>
                <a:prstClr val="white"/>
              </a:solidFill>
              <a:latin typeface="Arial Narrow" panose="020B0506020202030204" pitchFamily="34" charset="0"/>
              <a:cs typeface="Arial" pitchFamily="34" charset="0"/>
            </a:endParaRPr>
          </a:p>
        </p:txBody>
      </p:sp>
      <p:sp>
        <p:nvSpPr>
          <p:cNvPr id="133" name="Прямоугольник 132"/>
          <p:cNvSpPr/>
          <p:nvPr/>
        </p:nvSpPr>
        <p:spPr>
          <a:xfrm>
            <a:off x="0" y="4580442"/>
            <a:ext cx="9144000" cy="288000"/>
          </a:xfrm>
          <a:prstGeom prst="rect">
            <a:avLst/>
          </a:prstGeom>
          <a:gradFill>
            <a:gsLst>
              <a:gs pos="47000">
                <a:srgbClr val="0070C0"/>
              </a:gs>
              <a:gs pos="100000">
                <a:srgbClr val="00B0F0">
                  <a:alpha val="38000"/>
                </a:srgbClr>
              </a:gs>
            </a:gsLst>
            <a:lin ang="2700000" scaled="0"/>
          </a:gradFill>
          <a:ln>
            <a:noFill/>
          </a:ln>
          <a:effectLst>
            <a:innerShdw blurRad="177800">
              <a:srgbClr val="00B0F0">
                <a:alpha val="86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677444" y="4597182"/>
            <a:ext cx="2810320" cy="26072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>
              <a:lnSpc>
                <a:spcPct val="80000"/>
              </a:lnSpc>
            </a:pPr>
            <a:r>
              <a:rPr lang="ru-RU" dirty="0" smtClean="0">
                <a:solidFill>
                  <a:prstClr val="white"/>
                </a:solidFill>
                <a:latin typeface="Arial Narrow" panose="020B0506020202030204" pitchFamily="34" charset="0"/>
                <a:cs typeface="Arial" pitchFamily="34" charset="0"/>
              </a:rPr>
              <a:t>- АЗПГ </a:t>
            </a:r>
            <a:r>
              <a:rPr lang="ru-RU" dirty="0">
                <a:solidFill>
                  <a:prstClr val="white"/>
                </a:solidFill>
                <a:latin typeface="Arial Narrow" panose="020B0506020202030204" pitchFamily="34" charset="0"/>
                <a:cs typeface="Arial" pitchFamily="34" charset="0"/>
              </a:rPr>
              <a:t>«Делан» </a:t>
            </a:r>
            <a:r>
              <a:rPr lang="ru-RU" dirty="0" smtClean="0">
                <a:solidFill>
                  <a:prstClr val="white"/>
                </a:solidFill>
                <a:latin typeface="Arial Narrow" panose="020B0506020202030204" pitchFamily="34" charset="0"/>
                <a:cs typeface="Arial" pitchFamily="34" charset="0"/>
              </a:rPr>
              <a:t>4.160.5/5.П:</a:t>
            </a:r>
            <a:endParaRPr lang="ru-RU" dirty="0">
              <a:solidFill>
                <a:prstClr val="white"/>
              </a:solidFill>
              <a:latin typeface="Arial Narrow" panose="020B0506020202030204" pitchFamily="34" charset="0"/>
              <a:cs typeface="Arial" pitchFamily="34" charset="0"/>
            </a:endParaRPr>
          </a:p>
        </p:txBody>
      </p:sp>
      <p:sp>
        <p:nvSpPr>
          <p:cNvPr id="139" name="Прямоугольник 138"/>
          <p:cNvSpPr/>
          <p:nvPr/>
        </p:nvSpPr>
        <p:spPr>
          <a:xfrm>
            <a:off x="7901" y="4938703"/>
            <a:ext cx="9144000" cy="506490"/>
          </a:xfrm>
          <a:prstGeom prst="rect">
            <a:avLst/>
          </a:prstGeom>
          <a:gradFill>
            <a:gsLst>
              <a:gs pos="47000">
                <a:srgbClr val="0070C0"/>
              </a:gs>
              <a:gs pos="100000">
                <a:srgbClr val="00B0F0">
                  <a:alpha val="38000"/>
                </a:srgbClr>
              </a:gs>
            </a:gsLst>
            <a:lin ang="2700000" scaled="0"/>
          </a:gradFill>
          <a:ln>
            <a:noFill/>
          </a:ln>
          <a:effectLst>
            <a:innerShdw blurRad="177800">
              <a:srgbClr val="00B0F0">
                <a:alpha val="86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40" name="TextBox 139"/>
          <p:cNvSpPr txBox="1"/>
          <p:nvPr/>
        </p:nvSpPr>
        <p:spPr>
          <a:xfrm>
            <a:off x="685345" y="4956351"/>
            <a:ext cx="5317284" cy="488842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>
              <a:lnSpc>
                <a:spcPct val="80000"/>
              </a:lnSpc>
            </a:pPr>
            <a:r>
              <a:rPr lang="ru-RU" dirty="0" smtClean="0">
                <a:solidFill>
                  <a:prstClr val="white"/>
                </a:solidFill>
                <a:latin typeface="Arial Narrow" panose="020B0506020202030204" pitchFamily="34" charset="0"/>
                <a:cs typeface="Arial" pitchFamily="34" charset="0"/>
              </a:rPr>
              <a:t>Сопротивление растеканию тока </a:t>
            </a:r>
            <a:r>
              <a:rPr lang="en-US" dirty="0" smtClean="0">
                <a:solidFill>
                  <a:prstClr val="white"/>
                </a:solidFill>
                <a:latin typeface="Arial Narrow" panose="020B0506020202030204" pitchFamily="34" charset="0"/>
                <a:cs typeface="Arial" pitchFamily="34" charset="0"/>
              </a:rPr>
              <a:t>R</a:t>
            </a:r>
            <a:r>
              <a:rPr lang="ru-RU" sz="1600" dirty="0" smtClean="0">
                <a:solidFill>
                  <a:prstClr val="white"/>
                </a:solidFill>
                <a:latin typeface="Arial Narrow" panose="020B0506020202030204" pitchFamily="34" charset="0"/>
                <a:cs typeface="Arial" pitchFamily="34" charset="0"/>
              </a:rPr>
              <a:t>аз</a:t>
            </a:r>
            <a:r>
              <a:rPr lang="ru-RU" dirty="0" smtClean="0">
                <a:solidFill>
                  <a:prstClr val="white"/>
                </a:solidFill>
                <a:latin typeface="Arial Narrow" panose="020B0506020202030204" pitchFamily="34" charset="0"/>
                <a:cs typeface="Arial" pitchFamily="34" charset="0"/>
              </a:rPr>
              <a:t>, Ом</a:t>
            </a:r>
          </a:p>
          <a:p>
            <a:pPr>
              <a:lnSpc>
                <a:spcPct val="80000"/>
              </a:lnSpc>
            </a:pPr>
            <a:r>
              <a:rPr lang="ru-RU" dirty="0" smtClean="0">
                <a:solidFill>
                  <a:prstClr val="white"/>
                </a:solidFill>
                <a:latin typeface="Arial Narrow" panose="020B0506020202030204" pitchFamily="34" charset="0"/>
                <a:cs typeface="Arial" pitchFamily="34" charset="0"/>
              </a:rPr>
              <a:t>- АЗПГ </a:t>
            </a:r>
            <a:r>
              <a:rPr lang="ru-RU" dirty="0">
                <a:solidFill>
                  <a:prstClr val="white"/>
                </a:solidFill>
                <a:latin typeface="Arial Narrow" panose="020B0506020202030204" pitchFamily="34" charset="0"/>
                <a:cs typeface="Arial" pitchFamily="34" charset="0"/>
              </a:rPr>
              <a:t>«Делан» </a:t>
            </a:r>
            <a:r>
              <a:rPr lang="ru-RU" dirty="0" smtClean="0">
                <a:solidFill>
                  <a:prstClr val="white"/>
                </a:solidFill>
                <a:latin typeface="Arial Narrow" panose="020B0506020202030204" pitchFamily="34" charset="0"/>
                <a:cs typeface="Arial" pitchFamily="34" charset="0"/>
              </a:rPr>
              <a:t>150.160.5/10.П:</a:t>
            </a:r>
            <a:endParaRPr lang="ru-RU" dirty="0">
              <a:solidFill>
                <a:prstClr val="white"/>
              </a:solidFill>
              <a:latin typeface="Arial Narrow" panose="020B0506020202030204" pitchFamily="34" charset="0"/>
              <a:cs typeface="Arial" pitchFamily="34" charset="0"/>
            </a:endParaRPr>
          </a:p>
        </p:txBody>
      </p:sp>
      <p:sp>
        <p:nvSpPr>
          <p:cNvPr id="157" name="Прямоугольник 156"/>
          <p:cNvSpPr/>
          <p:nvPr/>
        </p:nvSpPr>
        <p:spPr>
          <a:xfrm>
            <a:off x="14051" y="5516363"/>
            <a:ext cx="9144000" cy="288000"/>
          </a:xfrm>
          <a:prstGeom prst="rect">
            <a:avLst/>
          </a:prstGeom>
          <a:gradFill>
            <a:gsLst>
              <a:gs pos="47000">
                <a:srgbClr val="0070C0"/>
              </a:gs>
              <a:gs pos="100000">
                <a:srgbClr val="00B0F0">
                  <a:alpha val="38000"/>
                </a:srgbClr>
              </a:gs>
            </a:gsLst>
            <a:lin ang="2700000" scaled="0"/>
          </a:gradFill>
          <a:ln>
            <a:noFill/>
          </a:ln>
          <a:effectLst>
            <a:innerShdw blurRad="177800">
              <a:srgbClr val="00B0F0">
                <a:alpha val="86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58" name="TextBox 157"/>
          <p:cNvSpPr txBox="1"/>
          <p:nvPr/>
        </p:nvSpPr>
        <p:spPr>
          <a:xfrm>
            <a:off x="691494" y="5533103"/>
            <a:ext cx="2796269" cy="26072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>
              <a:lnSpc>
                <a:spcPct val="80000"/>
              </a:lnSpc>
            </a:pPr>
            <a:r>
              <a:rPr lang="ru-RU" dirty="0" smtClean="0">
                <a:solidFill>
                  <a:prstClr val="white"/>
                </a:solidFill>
                <a:latin typeface="Arial Narrow" panose="020B0506020202030204" pitchFamily="34" charset="0"/>
                <a:cs typeface="Arial" pitchFamily="34" charset="0"/>
              </a:rPr>
              <a:t>- АЗПГ </a:t>
            </a:r>
            <a:r>
              <a:rPr lang="ru-RU" dirty="0">
                <a:solidFill>
                  <a:prstClr val="white"/>
                </a:solidFill>
                <a:latin typeface="Arial Narrow" panose="020B0506020202030204" pitchFamily="34" charset="0"/>
                <a:cs typeface="Arial" pitchFamily="34" charset="0"/>
              </a:rPr>
              <a:t>«Делан» </a:t>
            </a:r>
            <a:r>
              <a:rPr lang="ru-RU" dirty="0" smtClean="0">
                <a:solidFill>
                  <a:prstClr val="white"/>
                </a:solidFill>
                <a:latin typeface="Arial Narrow" panose="020B0506020202030204" pitchFamily="34" charset="0"/>
                <a:cs typeface="Arial" pitchFamily="34" charset="0"/>
              </a:rPr>
              <a:t>140.160.5/5.П:</a:t>
            </a:r>
            <a:endParaRPr lang="ru-RU" dirty="0">
              <a:solidFill>
                <a:prstClr val="white"/>
              </a:solidFill>
              <a:latin typeface="Arial Narrow" panose="020B0506020202030204" pitchFamily="34" charset="0"/>
              <a:cs typeface="Arial" pitchFamily="34" charset="0"/>
            </a:endParaRPr>
          </a:p>
        </p:txBody>
      </p:sp>
      <p:sp>
        <p:nvSpPr>
          <p:cNvPr id="163" name="Прямоугольник 162"/>
          <p:cNvSpPr/>
          <p:nvPr/>
        </p:nvSpPr>
        <p:spPr>
          <a:xfrm>
            <a:off x="17229" y="5888261"/>
            <a:ext cx="9144000" cy="288000"/>
          </a:xfrm>
          <a:prstGeom prst="rect">
            <a:avLst/>
          </a:prstGeom>
          <a:gradFill>
            <a:gsLst>
              <a:gs pos="47000">
                <a:srgbClr val="0070C0"/>
              </a:gs>
              <a:gs pos="100000">
                <a:srgbClr val="00B0F0">
                  <a:alpha val="38000"/>
                </a:srgbClr>
              </a:gs>
            </a:gsLst>
            <a:lin ang="2700000" scaled="0"/>
          </a:gradFill>
          <a:ln>
            <a:noFill/>
          </a:ln>
          <a:effectLst>
            <a:innerShdw blurRad="177800">
              <a:srgbClr val="00B0F0">
                <a:alpha val="86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64" name="TextBox 163"/>
          <p:cNvSpPr txBox="1"/>
          <p:nvPr/>
        </p:nvSpPr>
        <p:spPr>
          <a:xfrm>
            <a:off x="694673" y="5905001"/>
            <a:ext cx="2793090" cy="26072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>
              <a:lnSpc>
                <a:spcPct val="80000"/>
              </a:lnSpc>
            </a:pPr>
            <a:r>
              <a:rPr lang="ru-RU" dirty="0" smtClean="0">
                <a:solidFill>
                  <a:prstClr val="white"/>
                </a:solidFill>
                <a:latin typeface="Arial Narrow" panose="020B0506020202030204" pitchFamily="34" charset="0"/>
                <a:cs typeface="Arial" pitchFamily="34" charset="0"/>
              </a:rPr>
              <a:t>- АЗПГ </a:t>
            </a:r>
            <a:r>
              <a:rPr lang="ru-RU" dirty="0">
                <a:solidFill>
                  <a:prstClr val="white"/>
                </a:solidFill>
                <a:latin typeface="Arial Narrow" panose="020B0506020202030204" pitchFamily="34" charset="0"/>
                <a:cs typeface="Arial" pitchFamily="34" charset="0"/>
              </a:rPr>
              <a:t>«Делан» </a:t>
            </a:r>
            <a:r>
              <a:rPr lang="ru-RU" dirty="0" smtClean="0">
                <a:solidFill>
                  <a:prstClr val="white"/>
                </a:solidFill>
                <a:latin typeface="Arial Narrow" panose="020B0506020202030204" pitchFamily="34" charset="0"/>
                <a:cs typeface="Arial" pitchFamily="34" charset="0"/>
              </a:rPr>
              <a:t>4.160.5/5.П:</a:t>
            </a:r>
            <a:endParaRPr lang="ru-RU" dirty="0">
              <a:solidFill>
                <a:prstClr val="white"/>
              </a:solidFill>
              <a:latin typeface="Arial Narrow" panose="020B0506020202030204" pitchFamily="34" charset="0"/>
              <a:cs typeface="Arial" pitchFamily="34" charset="0"/>
            </a:endParaRPr>
          </a:p>
        </p:txBody>
      </p:sp>
      <p:sp>
        <p:nvSpPr>
          <p:cNvPr id="169" name="Text Box 153"/>
          <p:cNvSpPr txBox="1">
            <a:spLocks noChangeArrowheads="1"/>
          </p:cNvSpPr>
          <p:nvPr/>
        </p:nvSpPr>
        <p:spPr bwMode="auto">
          <a:xfrm>
            <a:off x="5986704" y="1426275"/>
            <a:ext cx="1289135" cy="18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noAutofit/>
          </a:bodyPr>
          <a:lstStyle/>
          <a:p>
            <a:r>
              <a:rPr lang="ru-RU" sz="1400" b="1" dirty="0" smtClean="0">
                <a:solidFill>
                  <a:srgbClr val="0070C0"/>
                </a:solidFill>
                <a:latin typeface="Arial Narrow" pitchFamily="34" charset="0"/>
              </a:rPr>
              <a:t>ДАТА ИЗМЕРЕНИЙ</a:t>
            </a:r>
            <a:endParaRPr lang="ru-RU" sz="1400" b="1" dirty="0">
              <a:solidFill>
                <a:srgbClr val="0070C0"/>
              </a:solidFill>
              <a:latin typeface="Arial Narrow" pitchFamily="34" charset="0"/>
            </a:endParaRPr>
          </a:p>
        </p:txBody>
      </p:sp>
      <p:sp>
        <p:nvSpPr>
          <p:cNvPr id="170" name="Text Box 153"/>
          <p:cNvSpPr txBox="1">
            <a:spLocks noChangeArrowheads="1"/>
          </p:cNvSpPr>
          <p:nvPr/>
        </p:nvSpPr>
        <p:spPr bwMode="auto">
          <a:xfrm>
            <a:off x="5885026" y="1730377"/>
            <a:ext cx="650663" cy="286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noAutofit/>
          </a:bodyPr>
          <a:lstStyle/>
          <a:p>
            <a:pPr algn="r"/>
            <a:r>
              <a:rPr lang="ru-RU" sz="1400" b="1" dirty="0" smtClean="0">
                <a:solidFill>
                  <a:srgbClr val="0070C0"/>
                </a:solidFill>
                <a:latin typeface="Arial Narrow" pitchFamily="34" charset="0"/>
              </a:rPr>
              <a:t>14.06.2018</a:t>
            </a:r>
            <a:endParaRPr lang="ru-RU" sz="1400" b="1" dirty="0">
              <a:solidFill>
                <a:srgbClr val="0070C0"/>
              </a:solidFill>
              <a:latin typeface="Arial Narrow" pitchFamily="34" charset="0"/>
            </a:endParaRPr>
          </a:p>
        </p:txBody>
      </p:sp>
      <p:sp>
        <p:nvSpPr>
          <p:cNvPr id="171" name="Text Box 153"/>
          <p:cNvSpPr txBox="1">
            <a:spLocks noChangeArrowheads="1"/>
          </p:cNvSpPr>
          <p:nvPr/>
        </p:nvSpPr>
        <p:spPr bwMode="auto">
          <a:xfrm>
            <a:off x="6930202" y="1728190"/>
            <a:ext cx="650663" cy="286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noAutofit/>
          </a:bodyPr>
          <a:lstStyle/>
          <a:p>
            <a:pPr algn="r"/>
            <a:r>
              <a:rPr lang="ru-RU" sz="1400" b="1" dirty="0" smtClean="0">
                <a:solidFill>
                  <a:srgbClr val="0070C0"/>
                </a:solidFill>
                <a:latin typeface="Arial Narrow" pitchFamily="34" charset="0"/>
              </a:rPr>
              <a:t>09.08.2018</a:t>
            </a:r>
            <a:endParaRPr lang="ru-RU" sz="1400" b="1" dirty="0">
              <a:solidFill>
                <a:srgbClr val="0070C0"/>
              </a:solidFill>
              <a:latin typeface="Arial Narrow" pitchFamily="34" charset="0"/>
            </a:endParaRPr>
          </a:p>
        </p:txBody>
      </p:sp>
      <p:sp>
        <p:nvSpPr>
          <p:cNvPr id="172" name="Text Box 153"/>
          <p:cNvSpPr txBox="1">
            <a:spLocks noChangeArrowheads="1"/>
          </p:cNvSpPr>
          <p:nvPr/>
        </p:nvSpPr>
        <p:spPr bwMode="auto">
          <a:xfrm>
            <a:off x="8083233" y="1729042"/>
            <a:ext cx="650663" cy="286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noAutofit/>
          </a:bodyPr>
          <a:lstStyle/>
          <a:p>
            <a:pPr algn="r"/>
            <a:r>
              <a:rPr lang="ru-RU" sz="1400" b="1" dirty="0" smtClean="0">
                <a:solidFill>
                  <a:srgbClr val="0070C0"/>
                </a:solidFill>
                <a:latin typeface="Arial Narrow" pitchFamily="34" charset="0"/>
              </a:rPr>
              <a:t>04.10.2018</a:t>
            </a:r>
            <a:endParaRPr lang="ru-RU" sz="1400" b="1" dirty="0">
              <a:solidFill>
                <a:srgbClr val="0070C0"/>
              </a:solidFill>
              <a:latin typeface="Arial Narrow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8885" y="2063256"/>
            <a:ext cx="365783" cy="24284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dirty="0">
              <a:ln w="222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3" name="Прямоугольник 172"/>
          <p:cNvSpPr/>
          <p:nvPr/>
        </p:nvSpPr>
        <p:spPr>
          <a:xfrm>
            <a:off x="135346" y="2480206"/>
            <a:ext cx="365783" cy="24284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dirty="0">
              <a:ln w="222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4" name="Прямоугольник 173"/>
          <p:cNvSpPr/>
          <p:nvPr/>
        </p:nvSpPr>
        <p:spPr>
          <a:xfrm>
            <a:off x="132260" y="2879565"/>
            <a:ext cx="365783" cy="24284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ru-RU" dirty="0">
              <a:ln w="222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5" name="Прямоугольник 174"/>
          <p:cNvSpPr/>
          <p:nvPr/>
        </p:nvSpPr>
        <p:spPr>
          <a:xfrm>
            <a:off x="134072" y="3265253"/>
            <a:ext cx="365783" cy="24284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dirty="0">
              <a:ln w="222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6" name="Прямоугольник 175"/>
          <p:cNvSpPr/>
          <p:nvPr/>
        </p:nvSpPr>
        <p:spPr>
          <a:xfrm>
            <a:off x="73155" y="3744164"/>
            <a:ext cx="483992" cy="24284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5.1</a:t>
            </a:r>
            <a:endParaRPr lang="ru-RU" dirty="0">
              <a:ln w="222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7" name="Прямоугольник 176"/>
          <p:cNvSpPr/>
          <p:nvPr/>
        </p:nvSpPr>
        <p:spPr>
          <a:xfrm>
            <a:off x="93548" y="4227171"/>
            <a:ext cx="483992" cy="24284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5.2</a:t>
            </a:r>
            <a:endParaRPr lang="ru-RU" dirty="0">
              <a:ln w="222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8" name="Прямоугольник 177"/>
          <p:cNvSpPr/>
          <p:nvPr/>
        </p:nvSpPr>
        <p:spPr>
          <a:xfrm>
            <a:off x="85647" y="4603260"/>
            <a:ext cx="483992" cy="24284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5.3</a:t>
            </a:r>
            <a:endParaRPr lang="ru-RU" dirty="0">
              <a:ln w="222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9" name="Прямоугольник 178"/>
          <p:cNvSpPr/>
          <p:nvPr/>
        </p:nvSpPr>
        <p:spPr>
          <a:xfrm>
            <a:off x="93548" y="5076175"/>
            <a:ext cx="483992" cy="24284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6.1</a:t>
            </a:r>
            <a:endParaRPr lang="ru-RU" dirty="0">
              <a:ln w="222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0" name="Прямоугольник 179"/>
          <p:cNvSpPr/>
          <p:nvPr/>
        </p:nvSpPr>
        <p:spPr>
          <a:xfrm>
            <a:off x="85647" y="5537058"/>
            <a:ext cx="483992" cy="24284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6.2</a:t>
            </a:r>
            <a:endParaRPr lang="ru-RU" dirty="0">
              <a:ln w="222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1" name="Прямоугольник 180"/>
          <p:cNvSpPr/>
          <p:nvPr/>
        </p:nvSpPr>
        <p:spPr>
          <a:xfrm>
            <a:off x="93548" y="5908216"/>
            <a:ext cx="483992" cy="24284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6.3</a:t>
            </a:r>
            <a:endParaRPr lang="ru-RU" dirty="0">
              <a:ln w="222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2" name="Прямоугольник 181"/>
          <p:cNvSpPr/>
          <p:nvPr/>
        </p:nvSpPr>
        <p:spPr>
          <a:xfrm>
            <a:off x="5929290" y="2480904"/>
            <a:ext cx="466486" cy="323577"/>
          </a:xfrm>
          <a:prstGeom prst="rect">
            <a:avLst/>
          </a:prstGeom>
          <a:effectLst>
            <a:outerShdw dist="38100" dir="2700000" algn="tl" rotWithShape="0">
              <a:schemeClr val="accent1">
                <a:lumMod val="75000"/>
                <a:alpha val="92000"/>
              </a:schemeClr>
            </a:outerShdw>
          </a:effectLst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2000" dirty="0" smtClean="0">
                <a:solidFill>
                  <a:prstClr val="white"/>
                </a:solidFill>
                <a:latin typeface="Impact" pitchFamily="34" charset="0"/>
              </a:rPr>
              <a:t>28</a:t>
            </a:r>
          </a:p>
        </p:txBody>
      </p:sp>
      <p:sp>
        <p:nvSpPr>
          <p:cNvPr id="183" name="Прямоугольник 182"/>
          <p:cNvSpPr/>
          <p:nvPr/>
        </p:nvSpPr>
        <p:spPr>
          <a:xfrm>
            <a:off x="5918552" y="2873911"/>
            <a:ext cx="466486" cy="323577"/>
          </a:xfrm>
          <a:prstGeom prst="rect">
            <a:avLst/>
          </a:prstGeom>
          <a:effectLst>
            <a:outerShdw dist="38100" dir="2700000" algn="tl" rotWithShape="0">
              <a:schemeClr val="accent1">
                <a:lumMod val="75000"/>
                <a:alpha val="92000"/>
              </a:schemeClr>
            </a:outerShdw>
          </a:effectLst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2000" dirty="0" smtClean="0">
                <a:solidFill>
                  <a:prstClr val="white"/>
                </a:solidFill>
                <a:latin typeface="Impact" pitchFamily="34" charset="0"/>
              </a:rPr>
              <a:t>-1,1</a:t>
            </a:r>
          </a:p>
        </p:txBody>
      </p:sp>
      <p:sp>
        <p:nvSpPr>
          <p:cNvPr id="184" name="Прямоугольник 183"/>
          <p:cNvSpPr/>
          <p:nvPr/>
        </p:nvSpPr>
        <p:spPr>
          <a:xfrm>
            <a:off x="5876986" y="3260345"/>
            <a:ext cx="617137" cy="313851"/>
          </a:xfrm>
          <a:prstGeom prst="rect">
            <a:avLst/>
          </a:prstGeom>
          <a:effectLst>
            <a:outerShdw dist="38100" dir="2700000" algn="tl" rotWithShape="0">
              <a:schemeClr val="accent1">
                <a:lumMod val="75000"/>
                <a:alpha val="92000"/>
              </a:schemeClr>
            </a:outerShdw>
          </a:effectLst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2000" dirty="0" smtClean="0">
                <a:solidFill>
                  <a:prstClr val="white"/>
                </a:solidFill>
                <a:latin typeface="Impact" pitchFamily="34" charset="0"/>
              </a:rPr>
              <a:t>-0,96</a:t>
            </a:r>
          </a:p>
        </p:txBody>
      </p:sp>
      <p:sp>
        <p:nvSpPr>
          <p:cNvPr id="185" name="Прямоугольник 184"/>
          <p:cNvSpPr/>
          <p:nvPr/>
        </p:nvSpPr>
        <p:spPr>
          <a:xfrm>
            <a:off x="5901788" y="3728944"/>
            <a:ext cx="617137" cy="313851"/>
          </a:xfrm>
          <a:prstGeom prst="rect">
            <a:avLst/>
          </a:prstGeom>
          <a:effectLst>
            <a:outerShdw dist="38100" dir="2700000" algn="tl" rotWithShape="0">
              <a:schemeClr val="accent1">
                <a:lumMod val="75000"/>
                <a:alpha val="92000"/>
              </a:schemeClr>
            </a:outerShdw>
          </a:effectLst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2000" dirty="0" smtClean="0">
                <a:solidFill>
                  <a:prstClr val="white"/>
                </a:solidFill>
                <a:latin typeface="Impact" pitchFamily="34" charset="0"/>
              </a:rPr>
              <a:t>18,5</a:t>
            </a:r>
          </a:p>
        </p:txBody>
      </p:sp>
      <p:sp>
        <p:nvSpPr>
          <p:cNvPr id="186" name="Прямоугольник 185"/>
          <p:cNvSpPr/>
          <p:nvPr/>
        </p:nvSpPr>
        <p:spPr>
          <a:xfrm>
            <a:off x="5906237" y="4221181"/>
            <a:ext cx="617137" cy="313851"/>
          </a:xfrm>
          <a:prstGeom prst="rect">
            <a:avLst/>
          </a:prstGeom>
          <a:effectLst>
            <a:outerShdw dist="38100" dir="2700000" algn="tl" rotWithShape="0">
              <a:schemeClr val="accent1">
                <a:lumMod val="75000"/>
                <a:alpha val="92000"/>
              </a:schemeClr>
            </a:outerShdw>
          </a:effectLst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2000" dirty="0" smtClean="0">
                <a:solidFill>
                  <a:prstClr val="white"/>
                </a:solidFill>
                <a:latin typeface="Impact" pitchFamily="34" charset="0"/>
              </a:rPr>
              <a:t>8,0</a:t>
            </a:r>
          </a:p>
        </p:txBody>
      </p:sp>
      <p:sp>
        <p:nvSpPr>
          <p:cNvPr id="187" name="Прямоугольник 186"/>
          <p:cNvSpPr/>
          <p:nvPr/>
        </p:nvSpPr>
        <p:spPr>
          <a:xfrm>
            <a:off x="5901787" y="4598641"/>
            <a:ext cx="617137" cy="313851"/>
          </a:xfrm>
          <a:prstGeom prst="rect">
            <a:avLst/>
          </a:prstGeom>
          <a:effectLst>
            <a:outerShdw dist="38100" dir="2700000" algn="tl" rotWithShape="0">
              <a:schemeClr val="accent1">
                <a:lumMod val="75000"/>
                <a:alpha val="92000"/>
              </a:schemeClr>
            </a:outerShdw>
          </a:effectLst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2000" dirty="0" smtClean="0">
                <a:solidFill>
                  <a:prstClr val="white"/>
                </a:solidFill>
                <a:latin typeface="Impact" pitchFamily="34" charset="0"/>
              </a:rPr>
              <a:t>0,3</a:t>
            </a:r>
          </a:p>
        </p:txBody>
      </p:sp>
      <p:sp>
        <p:nvSpPr>
          <p:cNvPr id="188" name="Прямоугольник 187"/>
          <p:cNvSpPr/>
          <p:nvPr/>
        </p:nvSpPr>
        <p:spPr>
          <a:xfrm>
            <a:off x="5929290" y="5041709"/>
            <a:ext cx="617137" cy="313851"/>
          </a:xfrm>
          <a:prstGeom prst="rect">
            <a:avLst/>
          </a:prstGeom>
          <a:effectLst>
            <a:outerShdw dist="38100" dir="2700000" algn="tl" rotWithShape="0">
              <a:schemeClr val="accent1">
                <a:lumMod val="75000"/>
                <a:alpha val="92000"/>
              </a:schemeClr>
            </a:outerShdw>
          </a:effectLst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2000" dirty="0" smtClean="0">
                <a:solidFill>
                  <a:prstClr val="white"/>
                </a:solidFill>
                <a:latin typeface="Impact" pitchFamily="34" charset="0"/>
              </a:rPr>
              <a:t>0,12</a:t>
            </a:r>
          </a:p>
        </p:txBody>
      </p:sp>
      <p:sp>
        <p:nvSpPr>
          <p:cNvPr id="189" name="Прямоугольник 188"/>
          <p:cNvSpPr/>
          <p:nvPr/>
        </p:nvSpPr>
        <p:spPr>
          <a:xfrm>
            <a:off x="5929290" y="5535059"/>
            <a:ext cx="617137" cy="313851"/>
          </a:xfrm>
          <a:prstGeom prst="rect">
            <a:avLst/>
          </a:prstGeom>
          <a:effectLst>
            <a:outerShdw dist="38100" dir="2700000" algn="tl" rotWithShape="0">
              <a:schemeClr val="accent1">
                <a:lumMod val="75000"/>
                <a:alpha val="92000"/>
              </a:schemeClr>
            </a:outerShdw>
          </a:effectLst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2000" dirty="0" smtClean="0">
                <a:solidFill>
                  <a:prstClr val="white"/>
                </a:solidFill>
                <a:latin typeface="Impact" pitchFamily="34" charset="0"/>
              </a:rPr>
              <a:t>0,06</a:t>
            </a:r>
          </a:p>
        </p:txBody>
      </p:sp>
      <p:sp>
        <p:nvSpPr>
          <p:cNvPr id="190" name="Прямоугольник 189"/>
          <p:cNvSpPr/>
          <p:nvPr/>
        </p:nvSpPr>
        <p:spPr>
          <a:xfrm>
            <a:off x="5918552" y="5912136"/>
            <a:ext cx="617137" cy="313851"/>
          </a:xfrm>
          <a:prstGeom prst="rect">
            <a:avLst/>
          </a:prstGeom>
          <a:effectLst>
            <a:outerShdw dist="38100" dir="2700000" algn="tl" rotWithShape="0">
              <a:schemeClr val="accent1">
                <a:lumMod val="75000"/>
                <a:alpha val="92000"/>
              </a:schemeClr>
            </a:outerShdw>
          </a:effectLst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2000" dirty="0" smtClean="0">
                <a:solidFill>
                  <a:prstClr val="white"/>
                </a:solidFill>
                <a:latin typeface="Impact" pitchFamily="34" charset="0"/>
              </a:rPr>
              <a:t>0,08</a:t>
            </a:r>
          </a:p>
        </p:txBody>
      </p:sp>
      <p:sp>
        <p:nvSpPr>
          <p:cNvPr id="191" name="Прямоугольник 190"/>
          <p:cNvSpPr/>
          <p:nvPr/>
        </p:nvSpPr>
        <p:spPr>
          <a:xfrm>
            <a:off x="6990897" y="2054461"/>
            <a:ext cx="466486" cy="323577"/>
          </a:xfrm>
          <a:prstGeom prst="rect">
            <a:avLst/>
          </a:prstGeom>
          <a:effectLst>
            <a:outerShdw dist="38100" dir="2700000" algn="tl" rotWithShape="0">
              <a:schemeClr val="accent1">
                <a:lumMod val="75000"/>
                <a:alpha val="92000"/>
              </a:schemeClr>
            </a:outerShdw>
          </a:effectLst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2000" dirty="0" smtClean="0">
                <a:solidFill>
                  <a:prstClr val="white"/>
                </a:solidFill>
                <a:latin typeface="Impact" pitchFamily="34" charset="0"/>
              </a:rPr>
              <a:t>13</a:t>
            </a:r>
          </a:p>
        </p:txBody>
      </p:sp>
      <p:sp>
        <p:nvSpPr>
          <p:cNvPr id="192" name="Прямоугольник 191"/>
          <p:cNvSpPr/>
          <p:nvPr/>
        </p:nvSpPr>
        <p:spPr>
          <a:xfrm>
            <a:off x="7001635" y="2473867"/>
            <a:ext cx="466486" cy="323577"/>
          </a:xfrm>
          <a:prstGeom prst="rect">
            <a:avLst/>
          </a:prstGeom>
          <a:effectLst>
            <a:outerShdw dist="38100" dir="2700000" algn="tl" rotWithShape="0">
              <a:schemeClr val="accent1">
                <a:lumMod val="75000"/>
                <a:alpha val="92000"/>
              </a:schemeClr>
            </a:outerShdw>
          </a:effectLst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2000" dirty="0" smtClean="0">
                <a:solidFill>
                  <a:prstClr val="white"/>
                </a:solidFill>
                <a:latin typeface="Impact" pitchFamily="34" charset="0"/>
              </a:rPr>
              <a:t>32</a:t>
            </a:r>
          </a:p>
        </p:txBody>
      </p:sp>
      <p:sp>
        <p:nvSpPr>
          <p:cNvPr id="193" name="Прямоугольник 192"/>
          <p:cNvSpPr/>
          <p:nvPr/>
        </p:nvSpPr>
        <p:spPr>
          <a:xfrm>
            <a:off x="6990896" y="2866874"/>
            <a:ext cx="575571" cy="323577"/>
          </a:xfrm>
          <a:prstGeom prst="rect">
            <a:avLst/>
          </a:prstGeom>
          <a:effectLst>
            <a:outerShdw dist="38100" dir="2700000" algn="tl" rotWithShape="0">
              <a:schemeClr val="accent1">
                <a:lumMod val="75000"/>
                <a:alpha val="92000"/>
              </a:schemeClr>
            </a:outerShdw>
          </a:effectLst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2000" dirty="0" smtClean="0">
                <a:solidFill>
                  <a:prstClr val="white"/>
                </a:solidFill>
                <a:latin typeface="Impact" pitchFamily="34" charset="0"/>
              </a:rPr>
              <a:t>-1,26</a:t>
            </a:r>
          </a:p>
        </p:txBody>
      </p:sp>
      <p:sp>
        <p:nvSpPr>
          <p:cNvPr id="194" name="Прямоугольник 193"/>
          <p:cNvSpPr/>
          <p:nvPr/>
        </p:nvSpPr>
        <p:spPr>
          <a:xfrm>
            <a:off x="6949331" y="3253308"/>
            <a:ext cx="617137" cy="313851"/>
          </a:xfrm>
          <a:prstGeom prst="rect">
            <a:avLst/>
          </a:prstGeom>
          <a:effectLst>
            <a:outerShdw dist="38100" dir="2700000" algn="tl" rotWithShape="0">
              <a:schemeClr val="accent1">
                <a:lumMod val="75000"/>
                <a:alpha val="92000"/>
              </a:schemeClr>
            </a:outerShdw>
          </a:effectLst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2000" dirty="0" smtClean="0">
                <a:solidFill>
                  <a:prstClr val="white"/>
                </a:solidFill>
                <a:latin typeface="Impact" pitchFamily="34" charset="0"/>
              </a:rPr>
              <a:t>-1,13</a:t>
            </a:r>
          </a:p>
        </p:txBody>
      </p:sp>
      <p:sp>
        <p:nvSpPr>
          <p:cNvPr id="195" name="Прямоугольник 194"/>
          <p:cNvSpPr/>
          <p:nvPr/>
        </p:nvSpPr>
        <p:spPr>
          <a:xfrm>
            <a:off x="6974133" y="3721907"/>
            <a:ext cx="617137" cy="313851"/>
          </a:xfrm>
          <a:prstGeom prst="rect">
            <a:avLst/>
          </a:prstGeom>
          <a:effectLst>
            <a:outerShdw dist="38100" dir="2700000" algn="tl" rotWithShape="0">
              <a:schemeClr val="accent1">
                <a:lumMod val="75000"/>
                <a:alpha val="92000"/>
              </a:schemeClr>
            </a:outerShdw>
          </a:effectLst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2000" dirty="0" smtClean="0">
                <a:solidFill>
                  <a:prstClr val="white"/>
                </a:solidFill>
                <a:latin typeface="Impact" pitchFamily="34" charset="0"/>
              </a:rPr>
              <a:t>22,0</a:t>
            </a:r>
          </a:p>
        </p:txBody>
      </p:sp>
      <p:sp>
        <p:nvSpPr>
          <p:cNvPr id="196" name="Прямоугольник 195"/>
          <p:cNvSpPr/>
          <p:nvPr/>
        </p:nvSpPr>
        <p:spPr>
          <a:xfrm>
            <a:off x="6978582" y="4214144"/>
            <a:ext cx="617137" cy="313851"/>
          </a:xfrm>
          <a:prstGeom prst="rect">
            <a:avLst/>
          </a:prstGeom>
          <a:effectLst>
            <a:outerShdw dist="38100" dir="2700000" algn="tl" rotWithShape="0">
              <a:schemeClr val="accent1">
                <a:lumMod val="75000"/>
                <a:alpha val="92000"/>
              </a:schemeClr>
            </a:outerShdw>
          </a:effectLst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2000" dirty="0" smtClean="0">
                <a:solidFill>
                  <a:prstClr val="white"/>
                </a:solidFill>
                <a:latin typeface="Impact" pitchFamily="34" charset="0"/>
              </a:rPr>
              <a:t>9,0</a:t>
            </a:r>
          </a:p>
        </p:txBody>
      </p:sp>
      <p:sp>
        <p:nvSpPr>
          <p:cNvPr id="197" name="Прямоугольник 196"/>
          <p:cNvSpPr/>
          <p:nvPr/>
        </p:nvSpPr>
        <p:spPr>
          <a:xfrm>
            <a:off x="6974132" y="4591604"/>
            <a:ext cx="617137" cy="313851"/>
          </a:xfrm>
          <a:prstGeom prst="rect">
            <a:avLst/>
          </a:prstGeom>
          <a:effectLst>
            <a:outerShdw dist="38100" dir="2700000" algn="tl" rotWithShape="0">
              <a:schemeClr val="accent1">
                <a:lumMod val="75000"/>
                <a:alpha val="92000"/>
              </a:schemeClr>
            </a:outerShdw>
          </a:effectLst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2000" dirty="0" smtClean="0">
                <a:solidFill>
                  <a:prstClr val="white"/>
                </a:solidFill>
                <a:latin typeface="Impact" pitchFamily="34" charset="0"/>
              </a:rPr>
              <a:t>0,3</a:t>
            </a:r>
          </a:p>
        </p:txBody>
      </p:sp>
      <p:sp>
        <p:nvSpPr>
          <p:cNvPr id="198" name="Прямоугольник 197"/>
          <p:cNvSpPr/>
          <p:nvPr/>
        </p:nvSpPr>
        <p:spPr>
          <a:xfrm>
            <a:off x="7001635" y="5034672"/>
            <a:ext cx="617137" cy="313851"/>
          </a:xfrm>
          <a:prstGeom prst="rect">
            <a:avLst/>
          </a:prstGeom>
          <a:effectLst>
            <a:outerShdw dist="38100" dir="2700000" algn="tl" rotWithShape="0">
              <a:schemeClr val="accent1">
                <a:lumMod val="75000"/>
                <a:alpha val="92000"/>
              </a:schemeClr>
            </a:outerShdw>
          </a:effectLst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2000" dirty="0" smtClean="0">
                <a:solidFill>
                  <a:prstClr val="white"/>
                </a:solidFill>
                <a:latin typeface="Impact" pitchFamily="34" charset="0"/>
              </a:rPr>
              <a:t>0,15</a:t>
            </a:r>
          </a:p>
        </p:txBody>
      </p:sp>
      <p:sp>
        <p:nvSpPr>
          <p:cNvPr id="199" name="Прямоугольник 198"/>
          <p:cNvSpPr/>
          <p:nvPr/>
        </p:nvSpPr>
        <p:spPr>
          <a:xfrm>
            <a:off x="7001635" y="5528022"/>
            <a:ext cx="617137" cy="313851"/>
          </a:xfrm>
          <a:prstGeom prst="rect">
            <a:avLst/>
          </a:prstGeom>
          <a:effectLst>
            <a:outerShdw dist="38100" dir="2700000" algn="tl" rotWithShape="0">
              <a:schemeClr val="accent1">
                <a:lumMod val="75000"/>
                <a:alpha val="92000"/>
              </a:schemeClr>
            </a:outerShdw>
          </a:effectLst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2000" dirty="0" smtClean="0">
                <a:solidFill>
                  <a:prstClr val="white"/>
                </a:solidFill>
                <a:latin typeface="Impact" pitchFamily="34" charset="0"/>
              </a:rPr>
              <a:t>0,06</a:t>
            </a:r>
          </a:p>
        </p:txBody>
      </p:sp>
      <p:sp>
        <p:nvSpPr>
          <p:cNvPr id="200" name="Прямоугольник 199"/>
          <p:cNvSpPr/>
          <p:nvPr/>
        </p:nvSpPr>
        <p:spPr>
          <a:xfrm>
            <a:off x="6990897" y="5905099"/>
            <a:ext cx="617137" cy="313851"/>
          </a:xfrm>
          <a:prstGeom prst="rect">
            <a:avLst/>
          </a:prstGeom>
          <a:effectLst>
            <a:outerShdw dist="38100" dir="2700000" algn="tl" rotWithShape="0">
              <a:schemeClr val="accent1">
                <a:lumMod val="75000"/>
                <a:alpha val="92000"/>
              </a:schemeClr>
            </a:outerShdw>
          </a:effectLst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2000" dirty="0" smtClean="0">
                <a:solidFill>
                  <a:prstClr val="white"/>
                </a:solidFill>
                <a:latin typeface="Impact" pitchFamily="34" charset="0"/>
              </a:rPr>
              <a:t>0,08</a:t>
            </a:r>
          </a:p>
        </p:txBody>
      </p:sp>
      <p:sp>
        <p:nvSpPr>
          <p:cNvPr id="201" name="Прямоугольник 200"/>
          <p:cNvSpPr/>
          <p:nvPr/>
        </p:nvSpPr>
        <p:spPr>
          <a:xfrm>
            <a:off x="8047837" y="2054461"/>
            <a:ext cx="466486" cy="323577"/>
          </a:xfrm>
          <a:prstGeom prst="rect">
            <a:avLst/>
          </a:prstGeom>
          <a:effectLst>
            <a:outerShdw dist="38100" dir="2700000" algn="tl" rotWithShape="0">
              <a:schemeClr val="accent1">
                <a:lumMod val="75000"/>
                <a:alpha val="92000"/>
              </a:schemeClr>
            </a:outerShdw>
          </a:effectLst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2000" dirty="0" smtClean="0">
                <a:solidFill>
                  <a:prstClr val="white"/>
                </a:solidFill>
                <a:latin typeface="Impact" pitchFamily="34" charset="0"/>
              </a:rPr>
              <a:t>9</a:t>
            </a:r>
          </a:p>
        </p:txBody>
      </p:sp>
      <p:sp>
        <p:nvSpPr>
          <p:cNvPr id="202" name="Прямоугольник 201"/>
          <p:cNvSpPr/>
          <p:nvPr/>
        </p:nvSpPr>
        <p:spPr>
          <a:xfrm>
            <a:off x="8058575" y="2473867"/>
            <a:ext cx="466486" cy="323577"/>
          </a:xfrm>
          <a:prstGeom prst="rect">
            <a:avLst/>
          </a:prstGeom>
          <a:effectLst>
            <a:outerShdw dist="38100" dir="2700000" algn="tl" rotWithShape="0">
              <a:schemeClr val="accent1">
                <a:lumMod val="75000"/>
                <a:alpha val="92000"/>
              </a:schemeClr>
            </a:outerShdw>
          </a:effectLst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2000" dirty="0" smtClean="0">
                <a:solidFill>
                  <a:prstClr val="white"/>
                </a:solidFill>
                <a:latin typeface="Impact" pitchFamily="34" charset="0"/>
              </a:rPr>
              <a:t>13,2</a:t>
            </a:r>
          </a:p>
        </p:txBody>
      </p:sp>
      <p:sp>
        <p:nvSpPr>
          <p:cNvPr id="203" name="Прямоугольник 202"/>
          <p:cNvSpPr/>
          <p:nvPr/>
        </p:nvSpPr>
        <p:spPr>
          <a:xfrm>
            <a:off x="8047837" y="2866874"/>
            <a:ext cx="466486" cy="323577"/>
          </a:xfrm>
          <a:prstGeom prst="rect">
            <a:avLst/>
          </a:prstGeom>
          <a:effectLst>
            <a:outerShdw dist="38100" dir="2700000" algn="tl" rotWithShape="0">
              <a:schemeClr val="accent1">
                <a:lumMod val="75000"/>
                <a:alpha val="92000"/>
              </a:schemeClr>
            </a:outerShdw>
          </a:effectLst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2000" dirty="0" smtClean="0">
                <a:solidFill>
                  <a:prstClr val="white"/>
                </a:solidFill>
                <a:latin typeface="Impact" pitchFamily="34" charset="0"/>
              </a:rPr>
              <a:t>-1,17</a:t>
            </a:r>
          </a:p>
        </p:txBody>
      </p:sp>
      <p:sp>
        <p:nvSpPr>
          <p:cNvPr id="204" name="Прямоугольник 203"/>
          <p:cNvSpPr/>
          <p:nvPr/>
        </p:nvSpPr>
        <p:spPr>
          <a:xfrm>
            <a:off x="8006271" y="3253308"/>
            <a:ext cx="617137" cy="313851"/>
          </a:xfrm>
          <a:prstGeom prst="rect">
            <a:avLst/>
          </a:prstGeom>
          <a:effectLst>
            <a:outerShdw dist="38100" dir="2700000" algn="tl" rotWithShape="0">
              <a:schemeClr val="accent1">
                <a:lumMod val="75000"/>
                <a:alpha val="92000"/>
              </a:schemeClr>
            </a:outerShdw>
          </a:effectLst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2000" dirty="0" smtClean="0">
                <a:solidFill>
                  <a:prstClr val="white"/>
                </a:solidFill>
                <a:latin typeface="Impact" pitchFamily="34" charset="0"/>
              </a:rPr>
              <a:t>-1,05</a:t>
            </a:r>
          </a:p>
        </p:txBody>
      </p:sp>
      <p:sp>
        <p:nvSpPr>
          <p:cNvPr id="205" name="Прямоугольник 204"/>
          <p:cNvSpPr/>
          <p:nvPr/>
        </p:nvSpPr>
        <p:spPr>
          <a:xfrm>
            <a:off x="8031073" y="3721907"/>
            <a:ext cx="617137" cy="313851"/>
          </a:xfrm>
          <a:prstGeom prst="rect">
            <a:avLst/>
          </a:prstGeom>
          <a:effectLst>
            <a:outerShdw dist="38100" dir="2700000" algn="tl" rotWithShape="0">
              <a:schemeClr val="accent1">
                <a:lumMod val="75000"/>
                <a:alpha val="92000"/>
              </a:schemeClr>
            </a:outerShdw>
          </a:effectLst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2000" dirty="0" smtClean="0">
                <a:solidFill>
                  <a:prstClr val="white"/>
                </a:solidFill>
                <a:latin typeface="Impact" pitchFamily="34" charset="0"/>
              </a:rPr>
              <a:t>6,48</a:t>
            </a:r>
          </a:p>
        </p:txBody>
      </p:sp>
      <p:sp>
        <p:nvSpPr>
          <p:cNvPr id="206" name="Прямоугольник 205"/>
          <p:cNvSpPr/>
          <p:nvPr/>
        </p:nvSpPr>
        <p:spPr>
          <a:xfrm>
            <a:off x="8035522" y="4214144"/>
            <a:ext cx="617137" cy="313851"/>
          </a:xfrm>
          <a:prstGeom prst="rect">
            <a:avLst/>
          </a:prstGeom>
          <a:effectLst>
            <a:outerShdw dist="38100" dir="2700000" algn="tl" rotWithShape="0">
              <a:schemeClr val="accent1">
                <a:lumMod val="75000"/>
                <a:alpha val="92000"/>
              </a:schemeClr>
            </a:outerShdw>
          </a:effectLst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2000" dirty="0" smtClean="0">
                <a:solidFill>
                  <a:prstClr val="white"/>
                </a:solidFill>
                <a:latin typeface="Impact" pitchFamily="34" charset="0"/>
              </a:rPr>
              <a:t>6,48</a:t>
            </a:r>
          </a:p>
        </p:txBody>
      </p:sp>
      <p:sp>
        <p:nvSpPr>
          <p:cNvPr id="207" name="Прямоугольник 206"/>
          <p:cNvSpPr/>
          <p:nvPr/>
        </p:nvSpPr>
        <p:spPr>
          <a:xfrm>
            <a:off x="8031072" y="4591604"/>
            <a:ext cx="617137" cy="313851"/>
          </a:xfrm>
          <a:prstGeom prst="rect">
            <a:avLst/>
          </a:prstGeom>
          <a:effectLst>
            <a:outerShdw dist="38100" dir="2700000" algn="tl" rotWithShape="0">
              <a:schemeClr val="accent1">
                <a:lumMod val="75000"/>
                <a:alpha val="92000"/>
              </a:schemeClr>
            </a:outerShdw>
          </a:effectLst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2000" dirty="0" smtClean="0">
                <a:solidFill>
                  <a:prstClr val="white"/>
                </a:solidFill>
                <a:latin typeface="Impact" pitchFamily="34" charset="0"/>
              </a:rPr>
              <a:t>0,12</a:t>
            </a:r>
          </a:p>
        </p:txBody>
      </p:sp>
      <p:sp>
        <p:nvSpPr>
          <p:cNvPr id="208" name="Прямоугольник 207"/>
          <p:cNvSpPr/>
          <p:nvPr/>
        </p:nvSpPr>
        <p:spPr>
          <a:xfrm>
            <a:off x="8058575" y="5034672"/>
            <a:ext cx="741395" cy="313851"/>
          </a:xfrm>
          <a:prstGeom prst="rect">
            <a:avLst/>
          </a:prstGeom>
          <a:effectLst>
            <a:outerShdw dist="38100" dir="2700000" algn="tl" rotWithShape="0">
              <a:schemeClr val="accent1">
                <a:lumMod val="75000"/>
                <a:alpha val="92000"/>
              </a:schemeClr>
            </a:outerShdw>
          </a:effectLst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2000" dirty="0" smtClean="0">
                <a:solidFill>
                  <a:prstClr val="white"/>
                </a:solidFill>
                <a:latin typeface="Impact" pitchFamily="34" charset="0"/>
              </a:rPr>
              <a:t>0,63</a:t>
            </a:r>
          </a:p>
        </p:txBody>
      </p:sp>
      <p:sp>
        <p:nvSpPr>
          <p:cNvPr id="209" name="Прямоугольник 208"/>
          <p:cNvSpPr/>
          <p:nvPr/>
        </p:nvSpPr>
        <p:spPr>
          <a:xfrm>
            <a:off x="8058575" y="5528022"/>
            <a:ext cx="741395" cy="313851"/>
          </a:xfrm>
          <a:prstGeom prst="rect">
            <a:avLst/>
          </a:prstGeom>
          <a:effectLst>
            <a:outerShdw dist="38100" dir="2700000" algn="tl" rotWithShape="0">
              <a:schemeClr val="accent1">
                <a:lumMod val="75000"/>
                <a:alpha val="92000"/>
              </a:schemeClr>
            </a:outerShdw>
          </a:effectLst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2000" dirty="0" smtClean="0">
                <a:solidFill>
                  <a:prstClr val="white"/>
                </a:solidFill>
                <a:latin typeface="Impact" pitchFamily="34" charset="0"/>
              </a:rPr>
              <a:t>0,5</a:t>
            </a:r>
          </a:p>
        </p:txBody>
      </p:sp>
      <p:sp>
        <p:nvSpPr>
          <p:cNvPr id="210" name="Прямоугольник 209"/>
          <p:cNvSpPr/>
          <p:nvPr/>
        </p:nvSpPr>
        <p:spPr>
          <a:xfrm>
            <a:off x="8047837" y="5905099"/>
            <a:ext cx="617137" cy="313851"/>
          </a:xfrm>
          <a:prstGeom prst="rect">
            <a:avLst/>
          </a:prstGeom>
          <a:effectLst>
            <a:outerShdw dist="38100" dir="2700000" algn="tl" rotWithShape="0">
              <a:schemeClr val="accent1">
                <a:lumMod val="75000"/>
                <a:alpha val="92000"/>
              </a:schemeClr>
            </a:outerShdw>
          </a:effectLst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2000" dirty="0" smtClean="0">
                <a:solidFill>
                  <a:prstClr val="white"/>
                </a:solidFill>
                <a:latin typeface="Impact" pitchFamily="34" charset="0"/>
              </a:rPr>
              <a:t>20,2</a:t>
            </a:r>
          </a:p>
        </p:txBody>
      </p:sp>
      <p:sp>
        <p:nvSpPr>
          <p:cNvPr id="87" name="Прямоугольник 86"/>
          <p:cNvSpPr/>
          <p:nvPr/>
        </p:nvSpPr>
        <p:spPr>
          <a:xfrm>
            <a:off x="4805012" y="2054461"/>
            <a:ext cx="466486" cy="323577"/>
          </a:xfrm>
          <a:prstGeom prst="rect">
            <a:avLst/>
          </a:prstGeom>
          <a:effectLst>
            <a:outerShdw dist="38100" dir="2700000" algn="tl" rotWithShape="0">
              <a:schemeClr val="accent1">
                <a:lumMod val="75000"/>
                <a:alpha val="92000"/>
              </a:schemeClr>
            </a:outerShdw>
          </a:effectLst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2000" dirty="0" smtClean="0">
                <a:solidFill>
                  <a:prstClr val="white"/>
                </a:solidFill>
                <a:latin typeface="Impact" pitchFamily="34" charset="0"/>
              </a:rPr>
              <a:t>24</a:t>
            </a:r>
          </a:p>
        </p:txBody>
      </p:sp>
      <p:sp>
        <p:nvSpPr>
          <p:cNvPr id="88" name="Прямоугольник 87"/>
          <p:cNvSpPr/>
          <p:nvPr/>
        </p:nvSpPr>
        <p:spPr>
          <a:xfrm>
            <a:off x="4815750" y="2473867"/>
            <a:ext cx="466486" cy="323577"/>
          </a:xfrm>
          <a:prstGeom prst="rect">
            <a:avLst/>
          </a:prstGeom>
          <a:effectLst>
            <a:outerShdw dist="38100" dir="2700000" algn="tl" rotWithShape="0">
              <a:schemeClr val="accent1">
                <a:lumMod val="75000"/>
                <a:alpha val="92000"/>
              </a:schemeClr>
            </a:outerShdw>
          </a:effectLst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2000" dirty="0" smtClean="0">
                <a:solidFill>
                  <a:prstClr val="white"/>
                </a:solidFill>
                <a:latin typeface="Impact" pitchFamily="34" charset="0"/>
              </a:rPr>
              <a:t>4</a:t>
            </a:r>
          </a:p>
        </p:txBody>
      </p:sp>
      <p:sp>
        <p:nvSpPr>
          <p:cNvPr id="89" name="Прямоугольник 88"/>
          <p:cNvSpPr/>
          <p:nvPr/>
        </p:nvSpPr>
        <p:spPr>
          <a:xfrm>
            <a:off x="4805012" y="2866874"/>
            <a:ext cx="466486" cy="323577"/>
          </a:xfrm>
          <a:prstGeom prst="rect">
            <a:avLst/>
          </a:prstGeom>
          <a:effectLst>
            <a:outerShdw dist="38100" dir="2700000" algn="tl" rotWithShape="0">
              <a:schemeClr val="accent1">
                <a:lumMod val="75000"/>
                <a:alpha val="92000"/>
              </a:schemeClr>
            </a:outerShdw>
          </a:effectLst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2000" dirty="0" smtClean="0">
                <a:solidFill>
                  <a:prstClr val="white"/>
                </a:solidFill>
                <a:latin typeface="Impact" pitchFamily="34" charset="0"/>
              </a:rPr>
              <a:t>-1,1</a:t>
            </a:r>
          </a:p>
        </p:txBody>
      </p:sp>
      <p:sp>
        <p:nvSpPr>
          <p:cNvPr id="90" name="Прямоугольник 89"/>
          <p:cNvSpPr/>
          <p:nvPr/>
        </p:nvSpPr>
        <p:spPr>
          <a:xfrm>
            <a:off x="4763446" y="3253308"/>
            <a:ext cx="617137" cy="313851"/>
          </a:xfrm>
          <a:prstGeom prst="rect">
            <a:avLst/>
          </a:prstGeom>
          <a:effectLst>
            <a:outerShdw dist="38100" dir="2700000" algn="tl" rotWithShape="0">
              <a:schemeClr val="accent1">
                <a:lumMod val="75000"/>
                <a:alpha val="92000"/>
              </a:schemeClr>
            </a:outerShdw>
          </a:effectLst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2000" dirty="0" smtClean="0">
                <a:solidFill>
                  <a:prstClr val="white"/>
                </a:solidFill>
                <a:latin typeface="Impact" pitchFamily="34" charset="0"/>
              </a:rPr>
              <a:t>-0,96</a:t>
            </a:r>
          </a:p>
        </p:txBody>
      </p:sp>
      <p:sp>
        <p:nvSpPr>
          <p:cNvPr id="91" name="Прямоугольник 90"/>
          <p:cNvSpPr/>
          <p:nvPr/>
        </p:nvSpPr>
        <p:spPr>
          <a:xfrm>
            <a:off x="4788248" y="3721907"/>
            <a:ext cx="617137" cy="313851"/>
          </a:xfrm>
          <a:prstGeom prst="rect">
            <a:avLst/>
          </a:prstGeom>
          <a:effectLst>
            <a:outerShdw dist="38100" dir="2700000" algn="tl" rotWithShape="0">
              <a:schemeClr val="accent1">
                <a:lumMod val="75000"/>
                <a:alpha val="92000"/>
              </a:schemeClr>
            </a:outerShdw>
          </a:effectLst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2000" dirty="0" smtClean="0">
                <a:solidFill>
                  <a:prstClr val="white"/>
                </a:solidFill>
                <a:latin typeface="Impact" pitchFamily="34" charset="0"/>
              </a:rPr>
              <a:t>2,7</a:t>
            </a:r>
          </a:p>
        </p:txBody>
      </p:sp>
      <p:sp>
        <p:nvSpPr>
          <p:cNvPr id="92" name="Прямоугольник 91"/>
          <p:cNvSpPr/>
          <p:nvPr/>
        </p:nvSpPr>
        <p:spPr>
          <a:xfrm>
            <a:off x="4792697" y="4214144"/>
            <a:ext cx="617137" cy="313851"/>
          </a:xfrm>
          <a:prstGeom prst="rect">
            <a:avLst/>
          </a:prstGeom>
          <a:effectLst>
            <a:outerShdw dist="38100" dir="2700000" algn="tl" rotWithShape="0">
              <a:schemeClr val="accent1">
                <a:lumMod val="75000"/>
                <a:alpha val="92000"/>
              </a:schemeClr>
            </a:outerShdw>
          </a:effectLst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2000" dirty="0" smtClean="0">
                <a:solidFill>
                  <a:prstClr val="white"/>
                </a:solidFill>
                <a:latin typeface="Impact" pitchFamily="34" charset="0"/>
              </a:rPr>
              <a:t>1,1</a:t>
            </a:r>
          </a:p>
        </p:txBody>
      </p:sp>
      <p:sp>
        <p:nvSpPr>
          <p:cNvPr id="93" name="Прямоугольник 92"/>
          <p:cNvSpPr/>
          <p:nvPr/>
        </p:nvSpPr>
        <p:spPr>
          <a:xfrm>
            <a:off x="4788247" y="4591604"/>
            <a:ext cx="617137" cy="313851"/>
          </a:xfrm>
          <a:prstGeom prst="rect">
            <a:avLst/>
          </a:prstGeom>
          <a:effectLst>
            <a:outerShdw dist="38100" dir="2700000" algn="tl" rotWithShape="0">
              <a:schemeClr val="accent1">
                <a:lumMod val="75000"/>
                <a:alpha val="92000"/>
              </a:schemeClr>
            </a:outerShdw>
          </a:effectLst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2000" dirty="0" smtClean="0">
                <a:solidFill>
                  <a:prstClr val="white"/>
                </a:solidFill>
                <a:latin typeface="Impact" pitchFamily="34" charset="0"/>
              </a:rPr>
              <a:t>0,08</a:t>
            </a:r>
          </a:p>
        </p:txBody>
      </p:sp>
      <p:sp>
        <p:nvSpPr>
          <p:cNvPr id="94" name="Прямоугольник 93"/>
          <p:cNvSpPr/>
          <p:nvPr/>
        </p:nvSpPr>
        <p:spPr>
          <a:xfrm>
            <a:off x="4815750" y="5034672"/>
            <a:ext cx="617137" cy="313851"/>
          </a:xfrm>
          <a:prstGeom prst="rect">
            <a:avLst/>
          </a:prstGeom>
          <a:effectLst>
            <a:outerShdw dist="38100" dir="2700000" algn="tl" rotWithShape="0">
              <a:schemeClr val="accent1">
                <a:lumMod val="75000"/>
                <a:alpha val="92000"/>
              </a:schemeClr>
            </a:outerShdw>
          </a:effectLst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2000" dirty="0" smtClean="0">
                <a:solidFill>
                  <a:prstClr val="white"/>
                </a:solidFill>
                <a:latin typeface="Impact" pitchFamily="34" charset="0"/>
              </a:rPr>
              <a:t>-</a:t>
            </a:r>
          </a:p>
        </p:txBody>
      </p:sp>
      <p:sp>
        <p:nvSpPr>
          <p:cNvPr id="95" name="Прямоугольник 94"/>
          <p:cNvSpPr/>
          <p:nvPr/>
        </p:nvSpPr>
        <p:spPr>
          <a:xfrm>
            <a:off x="4815750" y="5528022"/>
            <a:ext cx="617137" cy="313851"/>
          </a:xfrm>
          <a:prstGeom prst="rect">
            <a:avLst/>
          </a:prstGeom>
          <a:effectLst>
            <a:outerShdw dist="38100" dir="2700000" algn="tl" rotWithShape="0">
              <a:schemeClr val="accent1">
                <a:lumMod val="75000"/>
                <a:alpha val="92000"/>
              </a:schemeClr>
            </a:outerShdw>
          </a:effectLst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2000" dirty="0" smtClean="0">
                <a:solidFill>
                  <a:prstClr val="white"/>
                </a:solidFill>
                <a:latin typeface="Impact" pitchFamily="34" charset="0"/>
              </a:rPr>
              <a:t>-</a:t>
            </a:r>
          </a:p>
        </p:txBody>
      </p:sp>
      <p:sp>
        <p:nvSpPr>
          <p:cNvPr id="96" name="Прямоугольник 95"/>
          <p:cNvSpPr/>
          <p:nvPr/>
        </p:nvSpPr>
        <p:spPr>
          <a:xfrm>
            <a:off x="4805012" y="5905099"/>
            <a:ext cx="617137" cy="313851"/>
          </a:xfrm>
          <a:prstGeom prst="rect">
            <a:avLst/>
          </a:prstGeom>
          <a:effectLst>
            <a:outerShdw dist="38100" dir="2700000" algn="tl" rotWithShape="0">
              <a:schemeClr val="accent1">
                <a:lumMod val="75000"/>
                <a:alpha val="92000"/>
              </a:schemeClr>
            </a:outerShdw>
          </a:effectLst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2000" dirty="0" smtClean="0">
                <a:solidFill>
                  <a:prstClr val="white"/>
                </a:solidFill>
                <a:latin typeface="Impact" pitchFamily="34" charset="0"/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2134101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/>
          <p:nvPr/>
        </p:nvGrpSpPr>
        <p:grpSpPr>
          <a:xfrm>
            <a:off x="-265284" y="-39687"/>
            <a:ext cx="9423339" cy="1983876"/>
            <a:chOff x="-265284" y="-39687"/>
            <a:chExt cx="9423339" cy="1983876"/>
          </a:xfrm>
        </p:grpSpPr>
        <p:grpSp>
          <p:nvGrpSpPr>
            <p:cNvPr id="30" name="Группа 57"/>
            <p:cNvGrpSpPr/>
            <p:nvPr/>
          </p:nvGrpSpPr>
          <p:grpSpPr>
            <a:xfrm>
              <a:off x="-265284" y="-39687"/>
              <a:ext cx="9423339" cy="1983876"/>
              <a:chOff x="-265284" y="-39687"/>
              <a:chExt cx="9423339" cy="1983876"/>
            </a:xfrm>
          </p:grpSpPr>
          <p:grpSp>
            <p:nvGrpSpPr>
              <p:cNvPr id="35" name="Группа 113"/>
              <p:cNvGrpSpPr/>
              <p:nvPr/>
            </p:nvGrpSpPr>
            <p:grpSpPr>
              <a:xfrm>
                <a:off x="-265284" y="-39687"/>
                <a:ext cx="9423339" cy="1983876"/>
                <a:chOff x="-265284" y="-39687"/>
                <a:chExt cx="9423339" cy="2318742"/>
              </a:xfrm>
            </p:grpSpPr>
            <p:sp>
              <p:nvSpPr>
                <p:cNvPr id="37" name="Равнобедренный треугольник 5"/>
                <p:cNvSpPr/>
                <p:nvPr/>
              </p:nvSpPr>
              <p:spPr>
                <a:xfrm rot="5400000">
                  <a:off x="90487" y="1173729"/>
                  <a:ext cx="914400" cy="1101726"/>
                </a:xfrm>
                <a:prstGeom prst="triangle">
                  <a:avLst>
                    <a:gd name="adj" fmla="val 5625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8" name="Равнобедренный треугольник 37"/>
                <p:cNvSpPr/>
                <p:nvPr/>
              </p:nvSpPr>
              <p:spPr>
                <a:xfrm rot="5400000">
                  <a:off x="273690" y="1534920"/>
                  <a:ext cx="674994" cy="813275"/>
                </a:xfrm>
                <a:prstGeom prst="triangle">
                  <a:avLst>
                    <a:gd name="adj" fmla="val 56250"/>
                  </a:avLst>
                </a:prstGeom>
                <a:solidFill>
                  <a:schemeClr val="bg1">
                    <a:alpha val="52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9" name="Прямоугольник 3"/>
                <p:cNvSpPr/>
                <p:nvPr/>
              </p:nvSpPr>
              <p:spPr>
                <a:xfrm>
                  <a:off x="-265284" y="-3175"/>
                  <a:ext cx="6685134" cy="1913342"/>
                </a:xfrm>
                <a:custGeom>
                  <a:avLst/>
                  <a:gdLst>
                    <a:gd name="connsiteX0" fmla="*/ 0 w 4178300"/>
                    <a:gd name="connsiteY0" fmla="*/ 0 h 2159000"/>
                    <a:gd name="connsiteX1" fmla="*/ 4178300 w 4178300"/>
                    <a:gd name="connsiteY1" fmla="*/ 0 h 2159000"/>
                    <a:gd name="connsiteX2" fmla="*/ 4178300 w 4178300"/>
                    <a:gd name="connsiteY2" fmla="*/ 2159000 h 2159000"/>
                    <a:gd name="connsiteX3" fmla="*/ 0 w 4178300"/>
                    <a:gd name="connsiteY3" fmla="*/ 2159000 h 2159000"/>
                    <a:gd name="connsiteX4" fmla="*/ 0 w 4178300"/>
                    <a:gd name="connsiteY4" fmla="*/ 0 h 2159000"/>
                    <a:gd name="connsiteX0" fmla="*/ 0 w 4178300"/>
                    <a:gd name="connsiteY0" fmla="*/ 0 h 2463800"/>
                    <a:gd name="connsiteX1" fmla="*/ 4178300 w 4178300"/>
                    <a:gd name="connsiteY1" fmla="*/ 0 h 2463800"/>
                    <a:gd name="connsiteX2" fmla="*/ 1130300 w 4178300"/>
                    <a:gd name="connsiteY2" fmla="*/ 2463800 h 2463800"/>
                    <a:gd name="connsiteX3" fmla="*/ 0 w 4178300"/>
                    <a:gd name="connsiteY3" fmla="*/ 2159000 h 2463800"/>
                    <a:gd name="connsiteX4" fmla="*/ 0 w 4178300"/>
                    <a:gd name="connsiteY4" fmla="*/ 0 h 24638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0 w 6248400"/>
                    <a:gd name="connsiteY3" fmla="*/ 22098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3175 w 6251575"/>
                    <a:gd name="connsiteY0" fmla="*/ 50800 h 2514600"/>
                    <a:gd name="connsiteX1" fmla="*/ 6251575 w 6251575"/>
                    <a:gd name="connsiteY1" fmla="*/ 0 h 2514600"/>
                    <a:gd name="connsiteX2" fmla="*/ 1133475 w 6251575"/>
                    <a:gd name="connsiteY2" fmla="*/ 2514600 h 2514600"/>
                    <a:gd name="connsiteX3" fmla="*/ 0 w 6251575"/>
                    <a:gd name="connsiteY3" fmla="*/ 1308100 h 2514600"/>
                    <a:gd name="connsiteX4" fmla="*/ 3175 w 6251575"/>
                    <a:gd name="connsiteY4" fmla="*/ 50800 h 251460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423025"/>
                    <a:gd name="connsiteY0" fmla="*/ 3175 h 1838325"/>
                    <a:gd name="connsiteX1" fmla="*/ 6423025 w 6423025"/>
                    <a:gd name="connsiteY1" fmla="*/ 0 h 1838325"/>
                    <a:gd name="connsiteX2" fmla="*/ 1247775 w 6423025"/>
                    <a:gd name="connsiteY2" fmla="*/ 1838325 h 1838325"/>
                    <a:gd name="connsiteX3" fmla="*/ 0 w 6423025"/>
                    <a:gd name="connsiteY3" fmla="*/ 1260475 h 1838325"/>
                    <a:gd name="connsiteX4" fmla="*/ 3175 w 6423025"/>
                    <a:gd name="connsiteY4" fmla="*/ 3175 h 1838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423025" h="1838325">
                      <a:moveTo>
                        <a:pt x="3175" y="3175"/>
                      </a:moveTo>
                      <a:lnTo>
                        <a:pt x="6423025" y="0"/>
                      </a:lnTo>
                      <a:lnTo>
                        <a:pt x="1247775" y="1838325"/>
                      </a:lnTo>
                      <a:lnTo>
                        <a:pt x="0" y="1260475"/>
                      </a:lnTo>
                      <a:cubicBezTo>
                        <a:pt x="1058" y="841375"/>
                        <a:pt x="2117" y="422275"/>
                        <a:pt x="3175" y="3175"/>
                      </a:cubicBezTo>
                      <a:close/>
                    </a:path>
                  </a:pathLst>
                </a:custGeom>
                <a:gradFill>
                  <a:gsLst>
                    <a:gs pos="73000">
                      <a:srgbClr val="00B0F0"/>
                    </a:gs>
                    <a:gs pos="49000">
                      <a:srgbClr val="007AC3"/>
                    </a:gs>
                  </a:gsLst>
                  <a:lin ang="8400000" scaled="0"/>
                </a:gradFill>
                <a:ln>
                  <a:noFill/>
                </a:ln>
                <a:effectLst>
                  <a:outerShdw blurRad="228600" dist="38100" dir="2700000" sx="108000" sy="108000" algn="tl" rotWithShape="0">
                    <a:srgbClr val="0070C0">
                      <a:alpha val="18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0" name="Прямоугольник 3"/>
                <p:cNvSpPr/>
                <p:nvPr/>
              </p:nvSpPr>
              <p:spPr>
                <a:xfrm flipH="1">
                  <a:off x="4976813" y="-39687"/>
                  <a:ext cx="4181242" cy="1255528"/>
                </a:xfrm>
                <a:custGeom>
                  <a:avLst/>
                  <a:gdLst>
                    <a:gd name="connsiteX0" fmla="*/ 0 w 4178300"/>
                    <a:gd name="connsiteY0" fmla="*/ 0 h 2159000"/>
                    <a:gd name="connsiteX1" fmla="*/ 4178300 w 4178300"/>
                    <a:gd name="connsiteY1" fmla="*/ 0 h 2159000"/>
                    <a:gd name="connsiteX2" fmla="*/ 4178300 w 4178300"/>
                    <a:gd name="connsiteY2" fmla="*/ 2159000 h 2159000"/>
                    <a:gd name="connsiteX3" fmla="*/ 0 w 4178300"/>
                    <a:gd name="connsiteY3" fmla="*/ 2159000 h 2159000"/>
                    <a:gd name="connsiteX4" fmla="*/ 0 w 4178300"/>
                    <a:gd name="connsiteY4" fmla="*/ 0 h 2159000"/>
                    <a:gd name="connsiteX0" fmla="*/ 0 w 4178300"/>
                    <a:gd name="connsiteY0" fmla="*/ 0 h 2463800"/>
                    <a:gd name="connsiteX1" fmla="*/ 4178300 w 4178300"/>
                    <a:gd name="connsiteY1" fmla="*/ 0 h 2463800"/>
                    <a:gd name="connsiteX2" fmla="*/ 1130300 w 4178300"/>
                    <a:gd name="connsiteY2" fmla="*/ 2463800 h 2463800"/>
                    <a:gd name="connsiteX3" fmla="*/ 0 w 4178300"/>
                    <a:gd name="connsiteY3" fmla="*/ 2159000 h 2463800"/>
                    <a:gd name="connsiteX4" fmla="*/ 0 w 4178300"/>
                    <a:gd name="connsiteY4" fmla="*/ 0 h 24638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0 w 6248400"/>
                    <a:gd name="connsiteY3" fmla="*/ 22098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3175 w 6251575"/>
                    <a:gd name="connsiteY0" fmla="*/ 50800 h 2514600"/>
                    <a:gd name="connsiteX1" fmla="*/ 6251575 w 6251575"/>
                    <a:gd name="connsiteY1" fmla="*/ 0 h 2514600"/>
                    <a:gd name="connsiteX2" fmla="*/ 1133475 w 6251575"/>
                    <a:gd name="connsiteY2" fmla="*/ 2514600 h 2514600"/>
                    <a:gd name="connsiteX3" fmla="*/ 0 w 6251575"/>
                    <a:gd name="connsiteY3" fmla="*/ 1308100 h 2514600"/>
                    <a:gd name="connsiteX4" fmla="*/ 3175 w 6251575"/>
                    <a:gd name="connsiteY4" fmla="*/ 50800 h 251460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423025"/>
                    <a:gd name="connsiteY0" fmla="*/ 3175 h 1838325"/>
                    <a:gd name="connsiteX1" fmla="*/ 6423025 w 6423025"/>
                    <a:gd name="connsiteY1" fmla="*/ 0 h 1838325"/>
                    <a:gd name="connsiteX2" fmla="*/ 1247775 w 6423025"/>
                    <a:gd name="connsiteY2" fmla="*/ 1838325 h 1838325"/>
                    <a:gd name="connsiteX3" fmla="*/ 0 w 6423025"/>
                    <a:gd name="connsiteY3" fmla="*/ 1260475 h 1838325"/>
                    <a:gd name="connsiteX4" fmla="*/ 3175 w 6423025"/>
                    <a:gd name="connsiteY4" fmla="*/ 3175 h 18383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0 w 12047640"/>
                    <a:gd name="connsiteY0" fmla="*/ 0 h 2180589"/>
                    <a:gd name="connsiteX1" fmla="*/ 12047640 w 12047640"/>
                    <a:gd name="connsiteY1" fmla="*/ 12064 h 2180589"/>
                    <a:gd name="connsiteX2" fmla="*/ 6311155 w 12047640"/>
                    <a:gd name="connsiteY2" fmla="*/ 2180589 h 2180589"/>
                    <a:gd name="connsiteX3" fmla="*/ 5624615 w 12047640"/>
                    <a:gd name="connsiteY3" fmla="*/ 1272539 h 2180589"/>
                    <a:gd name="connsiteX4" fmla="*/ 0 w 12047640"/>
                    <a:gd name="connsiteY4" fmla="*/ 0 h 2180589"/>
                    <a:gd name="connsiteX0" fmla="*/ 23567 w 12071207"/>
                    <a:gd name="connsiteY0" fmla="*/ 0 h 2180589"/>
                    <a:gd name="connsiteX1" fmla="*/ 12071207 w 12071207"/>
                    <a:gd name="connsiteY1" fmla="*/ 12064 h 2180589"/>
                    <a:gd name="connsiteX2" fmla="*/ 6334722 w 12071207"/>
                    <a:gd name="connsiteY2" fmla="*/ 2180589 h 2180589"/>
                    <a:gd name="connsiteX3" fmla="*/ 0 w 12071207"/>
                    <a:gd name="connsiteY3" fmla="*/ 1272539 h 2180589"/>
                    <a:gd name="connsiteX4" fmla="*/ 23567 w 12071207"/>
                    <a:gd name="connsiteY4" fmla="*/ 0 h 2180589"/>
                    <a:gd name="connsiteX0" fmla="*/ 23567 w 12071207"/>
                    <a:gd name="connsiteY0" fmla="*/ 0 h 2180589"/>
                    <a:gd name="connsiteX1" fmla="*/ 12071207 w 12071207"/>
                    <a:gd name="connsiteY1" fmla="*/ 12064 h 2180589"/>
                    <a:gd name="connsiteX2" fmla="*/ 6334722 w 12071207"/>
                    <a:gd name="connsiteY2" fmla="*/ 2180589 h 2180589"/>
                    <a:gd name="connsiteX3" fmla="*/ 0 w 12071207"/>
                    <a:gd name="connsiteY3" fmla="*/ 1272539 h 2180589"/>
                    <a:gd name="connsiteX4" fmla="*/ 23567 w 12071207"/>
                    <a:gd name="connsiteY4" fmla="*/ 0 h 2180589"/>
                    <a:gd name="connsiteX0" fmla="*/ 11 w 12129213"/>
                    <a:gd name="connsiteY0" fmla="*/ 0 h 2211069"/>
                    <a:gd name="connsiteX1" fmla="*/ 12129213 w 12129213"/>
                    <a:gd name="connsiteY1" fmla="*/ 42544 h 2211069"/>
                    <a:gd name="connsiteX2" fmla="*/ 6392728 w 12129213"/>
                    <a:gd name="connsiteY2" fmla="*/ 2211069 h 2211069"/>
                    <a:gd name="connsiteX3" fmla="*/ 58006 w 12129213"/>
                    <a:gd name="connsiteY3" fmla="*/ 1303019 h 2211069"/>
                    <a:gd name="connsiteX4" fmla="*/ 11 w 12129213"/>
                    <a:gd name="connsiteY4" fmla="*/ 0 h 2211069"/>
                    <a:gd name="connsiteX0" fmla="*/ 0 w 12129202"/>
                    <a:gd name="connsiteY0" fmla="*/ 0 h 2211069"/>
                    <a:gd name="connsiteX1" fmla="*/ 12129202 w 12129202"/>
                    <a:gd name="connsiteY1" fmla="*/ 42544 h 2211069"/>
                    <a:gd name="connsiteX2" fmla="*/ 6392717 w 12129202"/>
                    <a:gd name="connsiteY2" fmla="*/ 2211069 h 2211069"/>
                    <a:gd name="connsiteX3" fmla="*/ 57995 w 12129202"/>
                    <a:gd name="connsiteY3" fmla="*/ 1303019 h 2211069"/>
                    <a:gd name="connsiteX4" fmla="*/ 0 w 12129202"/>
                    <a:gd name="connsiteY4" fmla="*/ 0 h 2211069"/>
                    <a:gd name="connsiteX0" fmla="*/ 0 w 12108811"/>
                    <a:gd name="connsiteY0" fmla="*/ 0 h 2241549"/>
                    <a:gd name="connsiteX1" fmla="*/ 12108811 w 12108811"/>
                    <a:gd name="connsiteY1" fmla="*/ 73024 h 2241549"/>
                    <a:gd name="connsiteX2" fmla="*/ 6372326 w 12108811"/>
                    <a:gd name="connsiteY2" fmla="*/ 2241549 h 2241549"/>
                    <a:gd name="connsiteX3" fmla="*/ 37604 w 12108811"/>
                    <a:gd name="connsiteY3" fmla="*/ 1333499 h 2241549"/>
                    <a:gd name="connsiteX4" fmla="*/ 0 w 12108811"/>
                    <a:gd name="connsiteY4" fmla="*/ 0 h 2241549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08811" h="2511055">
                      <a:moveTo>
                        <a:pt x="0" y="0"/>
                      </a:moveTo>
                      <a:lnTo>
                        <a:pt x="12108811" y="73024"/>
                      </a:lnTo>
                      <a:lnTo>
                        <a:pt x="3255792" y="2511055"/>
                      </a:lnTo>
                      <a:lnTo>
                        <a:pt x="37604" y="1333499"/>
                      </a:lnTo>
                      <a:cubicBezTo>
                        <a:pt x="49387" y="697229"/>
                        <a:pt x="28997" y="651509"/>
                        <a:pt x="0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>
                        <a:lumMod val="20000"/>
                        <a:lumOff val="80000"/>
                      </a:schemeClr>
                    </a:gs>
                    <a:gs pos="63000">
                      <a:schemeClr val="bg1">
                        <a:alpha val="62000"/>
                      </a:schemeClr>
                    </a:gs>
                    <a:gs pos="100000">
                      <a:schemeClr val="bg1">
                        <a:alpha val="46000"/>
                      </a:schemeClr>
                    </a:gs>
                  </a:gsLst>
                  <a:path path="circle">
                    <a:fillToRect l="100000" t="100000"/>
                  </a:path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1" name="Равнобедренный треугольник 40"/>
                <p:cNvSpPr/>
                <p:nvPr/>
              </p:nvSpPr>
              <p:spPr>
                <a:xfrm rot="5400000">
                  <a:off x="54538" y="1288998"/>
                  <a:ext cx="563453" cy="678884"/>
                </a:xfrm>
                <a:prstGeom prst="triangle">
                  <a:avLst/>
                </a:prstGeom>
                <a:solidFill>
                  <a:srgbClr val="7ED6E6">
                    <a:alpha val="52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2" name="Полилиния 41"/>
                <p:cNvSpPr/>
                <p:nvPr/>
              </p:nvSpPr>
              <p:spPr>
                <a:xfrm rot="5400000" flipV="1">
                  <a:off x="8292087" y="368027"/>
                  <a:ext cx="587023" cy="1116803"/>
                </a:xfrm>
                <a:custGeom>
                  <a:avLst/>
                  <a:gdLst>
                    <a:gd name="connsiteX0" fmla="*/ 0 w 587023"/>
                    <a:gd name="connsiteY0" fmla="*/ 1116803 h 1116803"/>
                    <a:gd name="connsiteX1" fmla="*/ 587023 w 587023"/>
                    <a:gd name="connsiteY1" fmla="*/ 0 h 1116803"/>
                    <a:gd name="connsiteX2" fmla="*/ 587023 w 587023"/>
                    <a:gd name="connsiteY2" fmla="*/ 1116803 h 1116803"/>
                    <a:gd name="connsiteX3" fmla="*/ 0 w 587023"/>
                    <a:gd name="connsiteY3" fmla="*/ 1116803 h 1116803"/>
                    <a:gd name="connsiteX0" fmla="*/ 0 w 587023"/>
                    <a:gd name="connsiteY0" fmla="*/ 1116803 h 1116803"/>
                    <a:gd name="connsiteX1" fmla="*/ 587023 w 587023"/>
                    <a:gd name="connsiteY1" fmla="*/ 0 h 1116803"/>
                    <a:gd name="connsiteX2" fmla="*/ 314796 w 587023"/>
                    <a:gd name="connsiteY2" fmla="*/ 1116803 h 1116803"/>
                    <a:gd name="connsiteX3" fmla="*/ 0 w 587023"/>
                    <a:gd name="connsiteY3" fmla="*/ 1116803 h 11168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87023" h="1116803">
                      <a:moveTo>
                        <a:pt x="0" y="1116803"/>
                      </a:moveTo>
                      <a:lnTo>
                        <a:pt x="587023" y="0"/>
                      </a:lnTo>
                      <a:lnTo>
                        <a:pt x="314796" y="1116803"/>
                      </a:lnTo>
                      <a:lnTo>
                        <a:pt x="0" y="1116803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  <a:alpha val="52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36" name="Прямоугольник 3"/>
              <p:cNvSpPr/>
              <p:nvPr/>
            </p:nvSpPr>
            <p:spPr>
              <a:xfrm>
                <a:off x="-265284" y="0"/>
                <a:ext cx="4052280" cy="1122450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  <a:gd name="connsiteX0" fmla="*/ 3175 w 1247775"/>
                  <a:gd name="connsiteY0" fmla="*/ 0 h 1835150"/>
                  <a:gd name="connsiteX1" fmla="*/ 1247775 w 1247775"/>
                  <a:gd name="connsiteY1" fmla="*/ 1835150 h 1835150"/>
                  <a:gd name="connsiteX2" fmla="*/ 0 w 1247775"/>
                  <a:gd name="connsiteY2" fmla="*/ 1257300 h 1835150"/>
                  <a:gd name="connsiteX3" fmla="*/ 3175 w 1247775"/>
                  <a:gd name="connsiteY3" fmla="*/ 0 h 1835150"/>
                  <a:gd name="connsiteX0" fmla="*/ 3175 w 1687049"/>
                  <a:gd name="connsiteY0" fmla="*/ 3176 h 1260476"/>
                  <a:gd name="connsiteX1" fmla="*/ 1687049 w 1687049"/>
                  <a:gd name="connsiteY1" fmla="*/ 0 h 1260476"/>
                  <a:gd name="connsiteX2" fmla="*/ 0 w 1687049"/>
                  <a:gd name="connsiteY2" fmla="*/ 1260476 h 1260476"/>
                  <a:gd name="connsiteX3" fmla="*/ 3175 w 1687049"/>
                  <a:gd name="connsiteY3" fmla="*/ 3176 h 1260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87049" h="1260476">
                    <a:moveTo>
                      <a:pt x="3175" y="3176"/>
                    </a:moveTo>
                    <a:lnTo>
                      <a:pt x="1687049" y="0"/>
                    </a:lnTo>
                    <a:lnTo>
                      <a:pt x="0" y="1260476"/>
                    </a:lnTo>
                    <a:cubicBezTo>
                      <a:pt x="1058" y="841376"/>
                      <a:pt x="2117" y="422276"/>
                      <a:pt x="3175" y="3176"/>
                    </a:cubicBezTo>
                    <a:close/>
                  </a:path>
                </a:pathLst>
              </a:custGeom>
              <a:gradFill>
                <a:gsLst>
                  <a:gs pos="73000">
                    <a:srgbClr val="00B0F0"/>
                  </a:gs>
                  <a:gs pos="49000">
                    <a:schemeClr val="bg1">
                      <a:alpha val="13000"/>
                    </a:schemeClr>
                  </a:gs>
                </a:gsLst>
                <a:lin ang="8400000" scaled="0"/>
              </a:gradFill>
              <a:ln>
                <a:noFill/>
              </a:ln>
              <a:effectLst>
                <a:outerShdw blurRad="228600" dist="38100" dir="2700000" sx="108000" sy="108000" algn="tl" rotWithShape="0">
                  <a:srgbClr val="0070C0">
                    <a:alpha val="18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129913" y="199457"/>
              <a:ext cx="3927398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ПРИЕМОЧНЫЕ ИСПЫТАНИЯ</a:t>
              </a:r>
              <a:endParaRPr lang="ru-RU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  <p:pic>
          <p:nvPicPr>
            <p:cNvPr id="34" name="Picture 3" descr="C:\Users\stalipova\Desktop\ПРЕЗЕНТАЦИЯ_2013\Годовой отчет\Лого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428394" y="104770"/>
              <a:ext cx="954710" cy="517034"/>
            </a:xfrm>
            <a:prstGeom prst="rect">
              <a:avLst/>
            </a:prstGeom>
            <a:noFill/>
          </p:spPr>
        </p:pic>
      </p:grpSp>
      <p:grpSp>
        <p:nvGrpSpPr>
          <p:cNvPr id="23" name="Группа 22"/>
          <p:cNvGrpSpPr/>
          <p:nvPr/>
        </p:nvGrpSpPr>
        <p:grpSpPr>
          <a:xfrm>
            <a:off x="-114977" y="6066971"/>
            <a:ext cx="9273028" cy="861424"/>
            <a:chOff x="-114977" y="6066971"/>
            <a:chExt cx="9273028" cy="861424"/>
          </a:xfrm>
        </p:grpSpPr>
        <p:grpSp>
          <p:nvGrpSpPr>
            <p:cNvPr id="24" name="Группа 23"/>
            <p:cNvGrpSpPr/>
            <p:nvPr/>
          </p:nvGrpSpPr>
          <p:grpSpPr>
            <a:xfrm>
              <a:off x="-114977" y="6066971"/>
              <a:ext cx="9273028" cy="820897"/>
              <a:chOff x="-114977" y="6057899"/>
              <a:chExt cx="9273028" cy="829969"/>
            </a:xfrm>
          </p:grpSpPr>
          <p:sp>
            <p:nvSpPr>
              <p:cNvPr id="27" name="Прямоугольник 3"/>
              <p:cNvSpPr/>
              <p:nvPr/>
            </p:nvSpPr>
            <p:spPr>
              <a:xfrm flipH="1" flipV="1">
                <a:off x="-2" y="6057899"/>
                <a:ext cx="9158053" cy="800097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23025" h="1838325">
                    <a:moveTo>
                      <a:pt x="3175" y="3175"/>
                    </a:moveTo>
                    <a:lnTo>
                      <a:pt x="6423025" y="0"/>
                    </a:lnTo>
                    <a:lnTo>
                      <a:pt x="1247775" y="1838325"/>
                    </a:lnTo>
                    <a:lnTo>
                      <a:pt x="0" y="1260475"/>
                    </a:lnTo>
                    <a:cubicBezTo>
                      <a:pt x="1058" y="841375"/>
                      <a:pt x="2117" y="422275"/>
                      <a:pt x="3175" y="3175"/>
                    </a:cubicBezTo>
                    <a:close/>
                  </a:path>
                </a:pathLst>
              </a:custGeom>
              <a:solidFill>
                <a:srgbClr val="E8EBE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  <p:sp>
            <p:nvSpPr>
              <p:cNvPr id="28" name="Прямоугольник 3"/>
              <p:cNvSpPr/>
              <p:nvPr/>
            </p:nvSpPr>
            <p:spPr>
              <a:xfrm flipV="1">
                <a:off x="-114977" y="6290296"/>
                <a:ext cx="8344577" cy="597572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23025" h="1838325">
                    <a:moveTo>
                      <a:pt x="3175" y="3175"/>
                    </a:moveTo>
                    <a:lnTo>
                      <a:pt x="6423025" y="0"/>
                    </a:lnTo>
                    <a:lnTo>
                      <a:pt x="1247775" y="1838325"/>
                    </a:lnTo>
                    <a:lnTo>
                      <a:pt x="0" y="1260475"/>
                    </a:lnTo>
                    <a:cubicBezTo>
                      <a:pt x="1058" y="841375"/>
                      <a:pt x="2117" y="422275"/>
                      <a:pt x="3175" y="3175"/>
                    </a:cubicBezTo>
                    <a:close/>
                  </a:path>
                </a:pathLst>
              </a:custGeom>
              <a:solidFill>
                <a:schemeClr val="bg1">
                  <a:alpha val="6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5" name="TextBox 24"/>
            <p:cNvSpPr txBox="1"/>
            <p:nvPr/>
          </p:nvSpPr>
          <p:spPr>
            <a:xfrm>
              <a:off x="368300" y="6487821"/>
              <a:ext cx="8151317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sz="1600" dirty="0">
                  <a:solidFill>
                    <a:prstClr val="white">
                      <a:lumMod val="65000"/>
                    </a:prstClr>
                  </a:solidFill>
                  <a:latin typeface="Impact" panose="020B0806030902050204" pitchFamily="34" charset="0"/>
                </a:rPr>
                <a:t>ОПЫТНО-ПРОМЫШЛЕННЫЕ ИСПЫТАНИЯ</a:t>
              </a:r>
            </a:p>
          </p:txBody>
        </p:sp>
        <p:sp>
          <p:nvSpPr>
            <p:cNvPr id="26" name="Равнобедренный треугольник 25"/>
            <p:cNvSpPr/>
            <p:nvPr/>
          </p:nvSpPr>
          <p:spPr>
            <a:xfrm rot="16200000" flipH="1">
              <a:off x="8416136" y="6194004"/>
              <a:ext cx="714060" cy="754721"/>
            </a:xfrm>
            <a:prstGeom prst="triangle">
              <a:avLst>
                <a:gd name="adj" fmla="val 9293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</p:grpSp>
      <p:sp>
        <p:nvSpPr>
          <p:cNvPr id="43" name="Номер слайда 122"/>
          <p:cNvSpPr>
            <a:spLocks noGrp="1"/>
          </p:cNvSpPr>
          <p:nvPr>
            <p:ph type="sldNum" sz="quarter" idx="12"/>
          </p:nvPr>
        </p:nvSpPr>
        <p:spPr>
          <a:xfrm>
            <a:off x="8799970" y="6520649"/>
            <a:ext cx="263213" cy="276999"/>
          </a:xfrm>
        </p:spPr>
        <p:txBody>
          <a:bodyPr wrap="none">
            <a:spAutoFit/>
          </a:bodyPr>
          <a:lstStyle/>
          <a:p>
            <a:fld id="{B3E4D1D7-5387-41EC-AB42-94D89CA11668}" type="slidenum">
              <a:rPr lang="ru-RU" b="1" smtClean="0">
                <a:solidFill>
                  <a:srgbClr val="007AC3"/>
                </a:solidFill>
              </a:rPr>
              <a:pPr/>
              <a:t>23</a:t>
            </a:fld>
            <a:endParaRPr lang="ru-RU" b="1" dirty="0">
              <a:solidFill>
                <a:srgbClr val="007AC3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957" y="1625570"/>
            <a:ext cx="3142651" cy="444406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999" y="1628232"/>
            <a:ext cx="3254779" cy="4548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099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63000">
              <a:srgbClr val="F4F5F7"/>
            </a:gs>
            <a:gs pos="83000">
              <a:srgbClr val="D6DDE3"/>
            </a:gs>
            <a:gs pos="100000">
              <a:srgbClr val="B2BBC0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18"/>
          <p:cNvGrpSpPr/>
          <p:nvPr/>
        </p:nvGrpSpPr>
        <p:grpSpPr>
          <a:xfrm>
            <a:off x="-114977" y="6066971"/>
            <a:ext cx="9273028" cy="861424"/>
            <a:chOff x="-114977" y="6066971"/>
            <a:chExt cx="9273028" cy="861424"/>
          </a:xfrm>
        </p:grpSpPr>
        <p:grpSp>
          <p:nvGrpSpPr>
            <p:cNvPr id="5" name="Группа 19"/>
            <p:cNvGrpSpPr/>
            <p:nvPr/>
          </p:nvGrpSpPr>
          <p:grpSpPr>
            <a:xfrm>
              <a:off x="-114977" y="6066971"/>
              <a:ext cx="9273028" cy="820897"/>
              <a:chOff x="-114977" y="6057899"/>
              <a:chExt cx="9273028" cy="829969"/>
            </a:xfrm>
          </p:grpSpPr>
          <p:sp>
            <p:nvSpPr>
              <p:cNvPr id="23" name="Прямоугольник 3"/>
              <p:cNvSpPr/>
              <p:nvPr/>
            </p:nvSpPr>
            <p:spPr>
              <a:xfrm flipH="1" flipV="1">
                <a:off x="-2" y="6057899"/>
                <a:ext cx="9158053" cy="800097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23025" h="1838325">
                    <a:moveTo>
                      <a:pt x="3175" y="3175"/>
                    </a:moveTo>
                    <a:lnTo>
                      <a:pt x="6423025" y="0"/>
                    </a:lnTo>
                    <a:lnTo>
                      <a:pt x="1247775" y="1838325"/>
                    </a:lnTo>
                    <a:lnTo>
                      <a:pt x="0" y="1260475"/>
                    </a:lnTo>
                    <a:cubicBezTo>
                      <a:pt x="1058" y="841375"/>
                      <a:pt x="2117" y="422275"/>
                      <a:pt x="3175" y="3175"/>
                    </a:cubicBezTo>
                    <a:close/>
                  </a:path>
                </a:pathLst>
              </a:custGeom>
              <a:solidFill>
                <a:srgbClr val="E8EBE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" name="Прямоугольник 3"/>
              <p:cNvSpPr/>
              <p:nvPr/>
            </p:nvSpPr>
            <p:spPr>
              <a:xfrm flipV="1">
                <a:off x="-114977" y="6290296"/>
                <a:ext cx="8344577" cy="597572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23025" h="1838325">
                    <a:moveTo>
                      <a:pt x="3175" y="3175"/>
                    </a:moveTo>
                    <a:lnTo>
                      <a:pt x="6423025" y="0"/>
                    </a:lnTo>
                    <a:lnTo>
                      <a:pt x="1247775" y="1838325"/>
                    </a:lnTo>
                    <a:lnTo>
                      <a:pt x="0" y="1260475"/>
                    </a:lnTo>
                    <a:cubicBezTo>
                      <a:pt x="1058" y="841375"/>
                      <a:pt x="2117" y="422275"/>
                      <a:pt x="3175" y="3175"/>
                    </a:cubicBezTo>
                    <a:close/>
                  </a:path>
                </a:pathLst>
              </a:custGeom>
              <a:solidFill>
                <a:schemeClr val="bg1">
                  <a:alpha val="6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1" name="TextBox 20"/>
            <p:cNvSpPr txBox="1"/>
            <p:nvPr/>
          </p:nvSpPr>
          <p:spPr>
            <a:xfrm>
              <a:off x="368300" y="6487821"/>
              <a:ext cx="8151317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sz="1600" dirty="0" smtClean="0">
                  <a:solidFill>
                    <a:schemeClr val="bg1">
                      <a:lumMod val="65000"/>
                    </a:schemeClr>
                  </a:solidFill>
                  <a:latin typeface="Impact" panose="020B0806030902050204" pitchFamily="34" charset="0"/>
                </a:rPr>
                <a:t>МЕРОПРИЯТИЯ ПО ОПТИМИЗАЦИИ ПРОИЗВОДСТВЕННО-ХОЗЯЙСТВЕННОЙ ДЕЯТЕЛЬНОСТИ</a:t>
              </a:r>
              <a:endParaRPr lang="ru-RU" sz="16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22" name="Равнобедренный треугольник 21"/>
            <p:cNvSpPr/>
            <p:nvPr/>
          </p:nvSpPr>
          <p:spPr>
            <a:xfrm rot="16200000" flipH="1">
              <a:off x="8416136" y="6194004"/>
              <a:ext cx="714060" cy="754721"/>
            </a:xfrm>
            <a:prstGeom prst="triangle">
              <a:avLst>
                <a:gd name="adj" fmla="val 9293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17"/>
          <p:cNvGrpSpPr/>
          <p:nvPr/>
        </p:nvGrpSpPr>
        <p:grpSpPr>
          <a:xfrm>
            <a:off x="-265284" y="-39687"/>
            <a:ext cx="9423339" cy="1983876"/>
            <a:chOff x="-265284" y="-39687"/>
            <a:chExt cx="9423339" cy="1983876"/>
          </a:xfrm>
        </p:grpSpPr>
        <p:grpSp>
          <p:nvGrpSpPr>
            <p:cNvPr id="7" name="Группа 57"/>
            <p:cNvGrpSpPr/>
            <p:nvPr/>
          </p:nvGrpSpPr>
          <p:grpSpPr>
            <a:xfrm>
              <a:off x="-265284" y="-39687"/>
              <a:ext cx="9423339" cy="1983876"/>
              <a:chOff x="-265284" y="-39687"/>
              <a:chExt cx="9423339" cy="1983876"/>
            </a:xfrm>
          </p:grpSpPr>
          <p:grpSp>
            <p:nvGrpSpPr>
              <p:cNvPr id="8" name="Группа 113"/>
              <p:cNvGrpSpPr/>
              <p:nvPr/>
            </p:nvGrpSpPr>
            <p:grpSpPr>
              <a:xfrm>
                <a:off x="-265284" y="-39687"/>
                <a:ext cx="9423339" cy="1983876"/>
                <a:chOff x="-265284" y="-39687"/>
                <a:chExt cx="9423339" cy="2318742"/>
              </a:xfrm>
            </p:grpSpPr>
            <p:sp>
              <p:nvSpPr>
                <p:cNvPr id="30" name="Равнобедренный треугольник 5"/>
                <p:cNvSpPr/>
                <p:nvPr/>
              </p:nvSpPr>
              <p:spPr>
                <a:xfrm rot="5400000">
                  <a:off x="90487" y="1173729"/>
                  <a:ext cx="914400" cy="1101726"/>
                </a:xfrm>
                <a:prstGeom prst="triangle">
                  <a:avLst>
                    <a:gd name="adj" fmla="val 5625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1" name="Равнобедренный треугольник 30"/>
                <p:cNvSpPr/>
                <p:nvPr/>
              </p:nvSpPr>
              <p:spPr>
                <a:xfrm rot="5400000">
                  <a:off x="273690" y="1534920"/>
                  <a:ext cx="674994" cy="813275"/>
                </a:xfrm>
                <a:prstGeom prst="triangle">
                  <a:avLst>
                    <a:gd name="adj" fmla="val 56250"/>
                  </a:avLst>
                </a:prstGeom>
                <a:solidFill>
                  <a:schemeClr val="bg1">
                    <a:alpha val="52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4" name="Прямоугольник 3"/>
                <p:cNvSpPr/>
                <p:nvPr/>
              </p:nvSpPr>
              <p:spPr>
                <a:xfrm>
                  <a:off x="-265284" y="-3175"/>
                  <a:ext cx="6685134" cy="1913342"/>
                </a:xfrm>
                <a:custGeom>
                  <a:avLst/>
                  <a:gdLst>
                    <a:gd name="connsiteX0" fmla="*/ 0 w 4178300"/>
                    <a:gd name="connsiteY0" fmla="*/ 0 h 2159000"/>
                    <a:gd name="connsiteX1" fmla="*/ 4178300 w 4178300"/>
                    <a:gd name="connsiteY1" fmla="*/ 0 h 2159000"/>
                    <a:gd name="connsiteX2" fmla="*/ 4178300 w 4178300"/>
                    <a:gd name="connsiteY2" fmla="*/ 2159000 h 2159000"/>
                    <a:gd name="connsiteX3" fmla="*/ 0 w 4178300"/>
                    <a:gd name="connsiteY3" fmla="*/ 2159000 h 2159000"/>
                    <a:gd name="connsiteX4" fmla="*/ 0 w 4178300"/>
                    <a:gd name="connsiteY4" fmla="*/ 0 h 2159000"/>
                    <a:gd name="connsiteX0" fmla="*/ 0 w 4178300"/>
                    <a:gd name="connsiteY0" fmla="*/ 0 h 2463800"/>
                    <a:gd name="connsiteX1" fmla="*/ 4178300 w 4178300"/>
                    <a:gd name="connsiteY1" fmla="*/ 0 h 2463800"/>
                    <a:gd name="connsiteX2" fmla="*/ 1130300 w 4178300"/>
                    <a:gd name="connsiteY2" fmla="*/ 2463800 h 2463800"/>
                    <a:gd name="connsiteX3" fmla="*/ 0 w 4178300"/>
                    <a:gd name="connsiteY3" fmla="*/ 2159000 h 2463800"/>
                    <a:gd name="connsiteX4" fmla="*/ 0 w 4178300"/>
                    <a:gd name="connsiteY4" fmla="*/ 0 h 24638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0 w 6248400"/>
                    <a:gd name="connsiteY3" fmla="*/ 22098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3175 w 6251575"/>
                    <a:gd name="connsiteY0" fmla="*/ 50800 h 2514600"/>
                    <a:gd name="connsiteX1" fmla="*/ 6251575 w 6251575"/>
                    <a:gd name="connsiteY1" fmla="*/ 0 h 2514600"/>
                    <a:gd name="connsiteX2" fmla="*/ 1133475 w 6251575"/>
                    <a:gd name="connsiteY2" fmla="*/ 2514600 h 2514600"/>
                    <a:gd name="connsiteX3" fmla="*/ 0 w 6251575"/>
                    <a:gd name="connsiteY3" fmla="*/ 1308100 h 2514600"/>
                    <a:gd name="connsiteX4" fmla="*/ 3175 w 6251575"/>
                    <a:gd name="connsiteY4" fmla="*/ 50800 h 251460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423025"/>
                    <a:gd name="connsiteY0" fmla="*/ 3175 h 1838325"/>
                    <a:gd name="connsiteX1" fmla="*/ 6423025 w 6423025"/>
                    <a:gd name="connsiteY1" fmla="*/ 0 h 1838325"/>
                    <a:gd name="connsiteX2" fmla="*/ 1247775 w 6423025"/>
                    <a:gd name="connsiteY2" fmla="*/ 1838325 h 1838325"/>
                    <a:gd name="connsiteX3" fmla="*/ 0 w 6423025"/>
                    <a:gd name="connsiteY3" fmla="*/ 1260475 h 1838325"/>
                    <a:gd name="connsiteX4" fmla="*/ 3175 w 6423025"/>
                    <a:gd name="connsiteY4" fmla="*/ 3175 h 1838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423025" h="1838325">
                      <a:moveTo>
                        <a:pt x="3175" y="3175"/>
                      </a:moveTo>
                      <a:lnTo>
                        <a:pt x="6423025" y="0"/>
                      </a:lnTo>
                      <a:lnTo>
                        <a:pt x="1247775" y="1838325"/>
                      </a:lnTo>
                      <a:lnTo>
                        <a:pt x="0" y="1260475"/>
                      </a:lnTo>
                      <a:cubicBezTo>
                        <a:pt x="1058" y="841375"/>
                        <a:pt x="2117" y="422275"/>
                        <a:pt x="3175" y="3175"/>
                      </a:cubicBezTo>
                      <a:close/>
                    </a:path>
                  </a:pathLst>
                </a:custGeom>
                <a:gradFill>
                  <a:gsLst>
                    <a:gs pos="73000">
                      <a:srgbClr val="00B0F0"/>
                    </a:gs>
                    <a:gs pos="49000">
                      <a:srgbClr val="007AC3"/>
                    </a:gs>
                  </a:gsLst>
                  <a:lin ang="8400000" scaled="0"/>
                </a:gradFill>
                <a:ln>
                  <a:noFill/>
                </a:ln>
                <a:effectLst>
                  <a:outerShdw blurRad="228600" dist="38100" dir="2700000" sx="108000" sy="108000" algn="tl" rotWithShape="0">
                    <a:srgbClr val="0070C0">
                      <a:alpha val="18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5" name="Прямоугольник 3"/>
                <p:cNvSpPr/>
                <p:nvPr/>
              </p:nvSpPr>
              <p:spPr>
                <a:xfrm flipH="1">
                  <a:off x="4976813" y="-39687"/>
                  <a:ext cx="4181242" cy="1255528"/>
                </a:xfrm>
                <a:custGeom>
                  <a:avLst/>
                  <a:gdLst>
                    <a:gd name="connsiteX0" fmla="*/ 0 w 4178300"/>
                    <a:gd name="connsiteY0" fmla="*/ 0 h 2159000"/>
                    <a:gd name="connsiteX1" fmla="*/ 4178300 w 4178300"/>
                    <a:gd name="connsiteY1" fmla="*/ 0 h 2159000"/>
                    <a:gd name="connsiteX2" fmla="*/ 4178300 w 4178300"/>
                    <a:gd name="connsiteY2" fmla="*/ 2159000 h 2159000"/>
                    <a:gd name="connsiteX3" fmla="*/ 0 w 4178300"/>
                    <a:gd name="connsiteY3" fmla="*/ 2159000 h 2159000"/>
                    <a:gd name="connsiteX4" fmla="*/ 0 w 4178300"/>
                    <a:gd name="connsiteY4" fmla="*/ 0 h 2159000"/>
                    <a:gd name="connsiteX0" fmla="*/ 0 w 4178300"/>
                    <a:gd name="connsiteY0" fmla="*/ 0 h 2463800"/>
                    <a:gd name="connsiteX1" fmla="*/ 4178300 w 4178300"/>
                    <a:gd name="connsiteY1" fmla="*/ 0 h 2463800"/>
                    <a:gd name="connsiteX2" fmla="*/ 1130300 w 4178300"/>
                    <a:gd name="connsiteY2" fmla="*/ 2463800 h 2463800"/>
                    <a:gd name="connsiteX3" fmla="*/ 0 w 4178300"/>
                    <a:gd name="connsiteY3" fmla="*/ 2159000 h 2463800"/>
                    <a:gd name="connsiteX4" fmla="*/ 0 w 4178300"/>
                    <a:gd name="connsiteY4" fmla="*/ 0 h 24638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0 w 6248400"/>
                    <a:gd name="connsiteY3" fmla="*/ 22098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3175 w 6251575"/>
                    <a:gd name="connsiteY0" fmla="*/ 50800 h 2514600"/>
                    <a:gd name="connsiteX1" fmla="*/ 6251575 w 6251575"/>
                    <a:gd name="connsiteY1" fmla="*/ 0 h 2514600"/>
                    <a:gd name="connsiteX2" fmla="*/ 1133475 w 6251575"/>
                    <a:gd name="connsiteY2" fmla="*/ 2514600 h 2514600"/>
                    <a:gd name="connsiteX3" fmla="*/ 0 w 6251575"/>
                    <a:gd name="connsiteY3" fmla="*/ 1308100 h 2514600"/>
                    <a:gd name="connsiteX4" fmla="*/ 3175 w 6251575"/>
                    <a:gd name="connsiteY4" fmla="*/ 50800 h 251460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423025"/>
                    <a:gd name="connsiteY0" fmla="*/ 3175 h 1838325"/>
                    <a:gd name="connsiteX1" fmla="*/ 6423025 w 6423025"/>
                    <a:gd name="connsiteY1" fmla="*/ 0 h 1838325"/>
                    <a:gd name="connsiteX2" fmla="*/ 1247775 w 6423025"/>
                    <a:gd name="connsiteY2" fmla="*/ 1838325 h 1838325"/>
                    <a:gd name="connsiteX3" fmla="*/ 0 w 6423025"/>
                    <a:gd name="connsiteY3" fmla="*/ 1260475 h 1838325"/>
                    <a:gd name="connsiteX4" fmla="*/ 3175 w 6423025"/>
                    <a:gd name="connsiteY4" fmla="*/ 3175 h 18383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0 w 12047640"/>
                    <a:gd name="connsiteY0" fmla="*/ 0 h 2180589"/>
                    <a:gd name="connsiteX1" fmla="*/ 12047640 w 12047640"/>
                    <a:gd name="connsiteY1" fmla="*/ 12064 h 2180589"/>
                    <a:gd name="connsiteX2" fmla="*/ 6311155 w 12047640"/>
                    <a:gd name="connsiteY2" fmla="*/ 2180589 h 2180589"/>
                    <a:gd name="connsiteX3" fmla="*/ 5624615 w 12047640"/>
                    <a:gd name="connsiteY3" fmla="*/ 1272539 h 2180589"/>
                    <a:gd name="connsiteX4" fmla="*/ 0 w 12047640"/>
                    <a:gd name="connsiteY4" fmla="*/ 0 h 2180589"/>
                    <a:gd name="connsiteX0" fmla="*/ 23567 w 12071207"/>
                    <a:gd name="connsiteY0" fmla="*/ 0 h 2180589"/>
                    <a:gd name="connsiteX1" fmla="*/ 12071207 w 12071207"/>
                    <a:gd name="connsiteY1" fmla="*/ 12064 h 2180589"/>
                    <a:gd name="connsiteX2" fmla="*/ 6334722 w 12071207"/>
                    <a:gd name="connsiteY2" fmla="*/ 2180589 h 2180589"/>
                    <a:gd name="connsiteX3" fmla="*/ 0 w 12071207"/>
                    <a:gd name="connsiteY3" fmla="*/ 1272539 h 2180589"/>
                    <a:gd name="connsiteX4" fmla="*/ 23567 w 12071207"/>
                    <a:gd name="connsiteY4" fmla="*/ 0 h 2180589"/>
                    <a:gd name="connsiteX0" fmla="*/ 23567 w 12071207"/>
                    <a:gd name="connsiteY0" fmla="*/ 0 h 2180589"/>
                    <a:gd name="connsiteX1" fmla="*/ 12071207 w 12071207"/>
                    <a:gd name="connsiteY1" fmla="*/ 12064 h 2180589"/>
                    <a:gd name="connsiteX2" fmla="*/ 6334722 w 12071207"/>
                    <a:gd name="connsiteY2" fmla="*/ 2180589 h 2180589"/>
                    <a:gd name="connsiteX3" fmla="*/ 0 w 12071207"/>
                    <a:gd name="connsiteY3" fmla="*/ 1272539 h 2180589"/>
                    <a:gd name="connsiteX4" fmla="*/ 23567 w 12071207"/>
                    <a:gd name="connsiteY4" fmla="*/ 0 h 2180589"/>
                    <a:gd name="connsiteX0" fmla="*/ 11 w 12129213"/>
                    <a:gd name="connsiteY0" fmla="*/ 0 h 2211069"/>
                    <a:gd name="connsiteX1" fmla="*/ 12129213 w 12129213"/>
                    <a:gd name="connsiteY1" fmla="*/ 42544 h 2211069"/>
                    <a:gd name="connsiteX2" fmla="*/ 6392728 w 12129213"/>
                    <a:gd name="connsiteY2" fmla="*/ 2211069 h 2211069"/>
                    <a:gd name="connsiteX3" fmla="*/ 58006 w 12129213"/>
                    <a:gd name="connsiteY3" fmla="*/ 1303019 h 2211069"/>
                    <a:gd name="connsiteX4" fmla="*/ 11 w 12129213"/>
                    <a:gd name="connsiteY4" fmla="*/ 0 h 2211069"/>
                    <a:gd name="connsiteX0" fmla="*/ 0 w 12129202"/>
                    <a:gd name="connsiteY0" fmla="*/ 0 h 2211069"/>
                    <a:gd name="connsiteX1" fmla="*/ 12129202 w 12129202"/>
                    <a:gd name="connsiteY1" fmla="*/ 42544 h 2211069"/>
                    <a:gd name="connsiteX2" fmla="*/ 6392717 w 12129202"/>
                    <a:gd name="connsiteY2" fmla="*/ 2211069 h 2211069"/>
                    <a:gd name="connsiteX3" fmla="*/ 57995 w 12129202"/>
                    <a:gd name="connsiteY3" fmla="*/ 1303019 h 2211069"/>
                    <a:gd name="connsiteX4" fmla="*/ 0 w 12129202"/>
                    <a:gd name="connsiteY4" fmla="*/ 0 h 2211069"/>
                    <a:gd name="connsiteX0" fmla="*/ 0 w 12108811"/>
                    <a:gd name="connsiteY0" fmla="*/ 0 h 2241549"/>
                    <a:gd name="connsiteX1" fmla="*/ 12108811 w 12108811"/>
                    <a:gd name="connsiteY1" fmla="*/ 73024 h 2241549"/>
                    <a:gd name="connsiteX2" fmla="*/ 6372326 w 12108811"/>
                    <a:gd name="connsiteY2" fmla="*/ 2241549 h 2241549"/>
                    <a:gd name="connsiteX3" fmla="*/ 37604 w 12108811"/>
                    <a:gd name="connsiteY3" fmla="*/ 1333499 h 2241549"/>
                    <a:gd name="connsiteX4" fmla="*/ 0 w 12108811"/>
                    <a:gd name="connsiteY4" fmla="*/ 0 h 2241549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08811" h="2511055">
                      <a:moveTo>
                        <a:pt x="0" y="0"/>
                      </a:moveTo>
                      <a:lnTo>
                        <a:pt x="12108811" y="73024"/>
                      </a:lnTo>
                      <a:lnTo>
                        <a:pt x="3255792" y="2511055"/>
                      </a:lnTo>
                      <a:lnTo>
                        <a:pt x="37604" y="1333499"/>
                      </a:lnTo>
                      <a:cubicBezTo>
                        <a:pt x="49387" y="697229"/>
                        <a:pt x="28997" y="651509"/>
                        <a:pt x="0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>
                        <a:lumMod val="20000"/>
                        <a:lumOff val="80000"/>
                      </a:schemeClr>
                    </a:gs>
                    <a:gs pos="63000">
                      <a:schemeClr val="bg1">
                        <a:alpha val="62000"/>
                      </a:schemeClr>
                    </a:gs>
                    <a:gs pos="100000">
                      <a:schemeClr val="bg1">
                        <a:alpha val="46000"/>
                      </a:schemeClr>
                    </a:gs>
                  </a:gsLst>
                  <a:path path="circle">
                    <a:fillToRect l="100000" t="100000"/>
                  </a:path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6" name="Равнобедренный треугольник 35"/>
                <p:cNvSpPr/>
                <p:nvPr/>
              </p:nvSpPr>
              <p:spPr>
                <a:xfrm rot="5400000">
                  <a:off x="54538" y="1288998"/>
                  <a:ext cx="563453" cy="678884"/>
                </a:xfrm>
                <a:prstGeom prst="triangle">
                  <a:avLst/>
                </a:prstGeom>
                <a:solidFill>
                  <a:srgbClr val="7ED6E6">
                    <a:alpha val="52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7" name="Полилиния 36"/>
                <p:cNvSpPr/>
                <p:nvPr/>
              </p:nvSpPr>
              <p:spPr>
                <a:xfrm rot="5400000" flipV="1">
                  <a:off x="8292087" y="368027"/>
                  <a:ext cx="587023" cy="1116803"/>
                </a:xfrm>
                <a:custGeom>
                  <a:avLst/>
                  <a:gdLst>
                    <a:gd name="connsiteX0" fmla="*/ 0 w 587023"/>
                    <a:gd name="connsiteY0" fmla="*/ 1116803 h 1116803"/>
                    <a:gd name="connsiteX1" fmla="*/ 587023 w 587023"/>
                    <a:gd name="connsiteY1" fmla="*/ 0 h 1116803"/>
                    <a:gd name="connsiteX2" fmla="*/ 587023 w 587023"/>
                    <a:gd name="connsiteY2" fmla="*/ 1116803 h 1116803"/>
                    <a:gd name="connsiteX3" fmla="*/ 0 w 587023"/>
                    <a:gd name="connsiteY3" fmla="*/ 1116803 h 1116803"/>
                    <a:gd name="connsiteX0" fmla="*/ 0 w 587023"/>
                    <a:gd name="connsiteY0" fmla="*/ 1116803 h 1116803"/>
                    <a:gd name="connsiteX1" fmla="*/ 587023 w 587023"/>
                    <a:gd name="connsiteY1" fmla="*/ 0 h 1116803"/>
                    <a:gd name="connsiteX2" fmla="*/ 314796 w 587023"/>
                    <a:gd name="connsiteY2" fmla="*/ 1116803 h 1116803"/>
                    <a:gd name="connsiteX3" fmla="*/ 0 w 587023"/>
                    <a:gd name="connsiteY3" fmla="*/ 1116803 h 11168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87023" h="1116803">
                      <a:moveTo>
                        <a:pt x="0" y="1116803"/>
                      </a:moveTo>
                      <a:lnTo>
                        <a:pt x="587023" y="0"/>
                      </a:lnTo>
                      <a:lnTo>
                        <a:pt x="314796" y="1116803"/>
                      </a:lnTo>
                      <a:lnTo>
                        <a:pt x="0" y="1116803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  <a:alpha val="52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29" name="Прямоугольник 3"/>
              <p:cNvSpPr/>
              <p:nvPr/>
            </p:nvSpPr>
            <p:spPr>
              <a:xfrm>
                <a:off x="-265284" y="0"/>
                <a:ext cx="4052280" cy="1122450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  <a:gd name="connsiteX0" fmla="*/ 3175 w 1247775"/>
                  <a:gd name="connsiteY0" fmla="*/ 0 h 1835150"/>
                  <a:gd name="connsiteX1" fmla="*/ 1247775 w 1247775"/>
                  <a:gd name="connsiteY1" fmla="*/ 1835150 h 1835150"/>
                  <a:gd name="connsiteX2" fmla="*/ 0 w 1247775"/>
                  <a:gd name="connsiteY2" fmla="*/ 1257300 h 1835150"/>
                  <a:gd name="connsiteX3" fmla="*/ 3175 w 1247775"/>
                  <a:gd name="connsiteY3" fmla="*/ 0 h 1835150"/>
                  <a:gd name="connsiteX0" fmla="*/ 3175 w 1687049"/>
                  <a:gd name="connsiteY0" fmla="*/ 3176 h 1260476"/>
                  <a:gd name="connsiteX1" fmla="*/ 1687049 w 1687049"/>
                  <a:gd name="connsiteY1" fmla="*/ 0 h 1260476"/>
                  <a:gd name="connsiteX2" fmla="*/ 0 w 1687049"/>
                  <a:gd name="connsiteY2" fmla="*/ 1260476 h 1260476"/>
                  <a:gd name="connsiteX3" fmla="*/ 3175 w 1687049"/>
                  <a:gd name="connsiteY3" fmla="*/ 3176 h 1260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87049" h="1260476">
                    <a:moveTo>
                      <a:pt x="3175" y="3176"/>
                    </a:moveTo>
                    <a:lnTo>
                      <a:pt x="1687049" y="0"/>
                    </a:lnTo>
                    <a:lnTo>
                      <a:pt x="0" y="1260476"/>
                    </a:lnTo>
                    <a:cubicBezTo>
                      <a:pt x="1058" y="841376"/>
                      <a:pt x="2117" y="422276"/>
                      <a:pt x="3175" y="3176"/>
                    </a:cubicBezTo>
                    <a:close/>
                  </a:path>
                </a:pathLst>
              </a:custGeom>
              <a:gradFill>
                <a:gsLst>
                  <a:gs pos="73000">
                    <a:srgbClr val="00B0F0"/>
                  </a:gs>
                  <a:gs pos="49000">
                    <a:schemeClr val="bg1">
                      <a:alpha val="13000"/>
                    </a:schemeClr>
                  </a:gs>
                </a:gsLst>
                <a:lin ang="8400000" scaled="0"/>
              </a:gradFill>
              <a:ln>
                <a:noFill/>
              </a:ln>
              <a:effectLst>
                <a:outerShdw blurRad="228600" dist="38100" dir="2700000" sx="108000" sy="108000" algn="tl" rotWithShape="0">
                  <a:srgbClr val="0070C0">
                    <a:alpha val="18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6" name="TextBox 25"/>
            <p:cNvSpPr txBox="1"/>
            <p:nvPr/>
          </p:nvSpPr>
          <p:spPr>
            <a:xfrm>
              <a:off x="525954" y="209002"/>
              <a:ext cx="3927398" cy="535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dirty="0" smtClean="0">
                  <a:solidFill>
                    <a:prstClr val="white"/>
                  </a:solidFill>
                  <a:latin typeface="Impact" panose="020B0806030902050204" pitchFamily="34" charset="0"/>
                </a:rPr>
                <a:t>ЭКОНОМИЧЕСКИЙ ЭФФЕКТ</a:t>
              </a:r>
            </a:p>
            <a:p>
              <a:pPr>
                <a:lnSpc>
                  <a:spcPct val="80000"/>
                </a:lnSpc>
              </a:pPr>
              <a:r>
                <a:rPr lang="ru-RU" dirty="0" smtClean="0">
                  <a:solidFill>
                    <a:prstClr val="white"/>
                  </a:solidFill>
                  <a:latin typeface="Impact" panose="020B0806030902050204" pitchFamily="34" charset="0"/>
                </a:rPr>
                <a:t>ЗА 2018 ГОД</a:t>
              </a:r>
              <a:endParaRPr lang="ru-RU" dirty="0">
                <a:solidFill>
                  <a:prstClr val="white"/>
                </a:solidFill>
                <a:latin typeface="Impact" panose="020B0806030902050204" pitchFamily="34" charset="0"/>
              </a:endParaRPr>
            </a:p>
          </p:txBody>
        </p:sp>
        <p:pic>
          <p:nvPicPr>
            <p:cNvPr id="27" name="Picture 3" descr="C:\Users\stalipova\Desktop\ПРЕЗЕНТАЦИЯ_2013\Годовой отчет\Лого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428394" y="104770"/>
              <a:ext cx="954710" cy="517034"/>
            </a:xfrm>
            <a:prstGeom prst="rect">
              <a:avLst/>
            </a:prstGeom>
            <a:noFill/>
          </p:spPr>
        </p:pic>
      </p:grpSp>
      <p:sp>
        <p:nvSpPr>
          <p:cNvPr id="3" name="TextBox 2"/>
          <p:cNvSpPr txBox="1"/>
          <p:nvPr/>
        </p:nvSpPr>
        <p:spPr>
          <a:xfrm>
            <a:off x="-5062" y="1951667"/>
            <a:ext cx="5400022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>
                <a:srgbClr val="0ABDFD"/>
              </a:buClr>
              <a:buSzPct val="200000"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Impact" panose="020B0806030902050204" pitchFamily="34" charset="0"/>
              </a:rPr>
              <a:t>КАПИТАЛЬНЫЙ РЕМОНТ СРЕДСТВ ЭХЗ ХОЗСПОСОБОМ</a:t>
            </a:r>
          </a:p>
        </p:txBody>
      </p:sp>
      <p:sp>
        <p:nvSpPr>
          <p:cNvPr id="32" name="Номер слайда 122"/>
          <p:cNvSpPr>
            <a:spLocks noGrp="1"/>
          </p:cNvSpPr>
          <p:nvPr>
            <p:ph type="sldNum" sz="quarter" idx="12"/>
          </p:nvPr>
        </p:nvSpPr>
        <p:spPr>
          <a:xfrm>
            <a:off x="8799970" y="6520649"/>
            <a:ext cx="263213" cy="276999"/>
          </a:xfrm>
        </p:spPr>
        <p:txBody>
          <a:bodyPr wrap="none">
            <a:spAutoFit/>
          </a:bodyPr>
          <a:lstStyle/>
          <a:p>
            <a:fld id="{B3E4D1D7-5387-41EC-AB42-94D89CA11668}" type="slidenum">
              <a:rPr lang="ru-RU" b="1" smtClean="0">
                <a:solidFill>
                  <a:srgbClr val="007AC3"/>
                </a:solidFill>
              </a:rPr>
              <a:pPr/>
              <a:t>24</a:t>
            </a:fld>
            <a:endParaRPr lang="ru-RU" b="1" dirty="0">
              <a:solidFill>
                <a:srgbClr val="007AC3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065194" y="5533609"/>
            <a:ext cx="2442720" cy="830997"/>
          </a:xfrm>
          <a:prstGeom prst="rect">
            <a:avLst/>
          </a:prstGeom>
          <a:noFill/>
          <a:effectLst>
            <a:outerShdw blurRad="152400" dist="381000" dir="2700000" algn="tl" rotWithShape="0">
              <a:schemeClr val="tx2">
                <a:lumMod val="60000"/>
                <a:lumOff val="40000"/>
                <a:alpha val="40000"/>
              </a:schemeClr>
            </a:outerShdw>
          </a:effectLst>
        </p:spPr>
        <p:txBody>
          <a:bodyPr wrap="none" rtlCol="0">
            <a:spAutoFit/>
          </a:bodyPr>
          <a:lstStyle/>
          <a:p>
            <a:pPr algn="r"/>
            <a:r>
              <a:rPr lang="ru-RU" sz="4800" dirty="0" smtClean="0">
                <a:solidFill>
                  <a:srgbClr val="0070C0"/>
                </a:solidFill>
                <a:latin typeface="Impact" panose="020B0806030902050204" pitchFamily="34" charset="0"/>
              </a:rPr>
              <a:t>56 742,74</a:t>
            </a:r>
            <a:endParaRPr lang="ru-RU" sz="48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310080" y="5785574"/>
            <a:ext cx="1490510" cy="43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>
                <a:srgbClr val="0ABDFD"/>
              </a:buClr>
              <a:buSzPct val="200000"/>
            </a:pPr>
            <a:r>
              <a:rPr lang="ru-RU" sz="2800" dirty="0" smtClean="0">
                <a:solidFill>
                  <a:srgbClr val="FF0000"/>
                </a:solidFill>
                <a:latin typeface="Impact" panose="020B0806030902050204" pitchFamily="34" charset="0"/>
              </a:rPr>
              <a:t>ИТОГО</a:t>
            </a:r>
            <a:endParaRPr lang="ru-RU" sz="2800" dirty="0">
              <a:solidFill>
                <a:srgbClr val="FF0000"/>
              </a:solidFill>
              <a:latin typeface="Impact" panose="020B0806030902050204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6799811" y="1703964"/>
            <a:ext cx="1795543" cy="646331"/>
          </a:xfrm>
          <a:prstGeom prst="rect">
            <a:avLst/>
          </a:prstGeom>
          <a:noFill/>
          <a:effectLst>
            <a:outerShdw blurRad="152400" dist="381000" dir="2700000" algn="tl" rotWithShape="0">
              <a:schemeClr val="tx2">
                <a:lumMod val="60000"/>
                <a:lumOff val="40000"/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ru-RU" sz="3600" dirty="0" smtClean="0">
                <a:solidFill>
                  <a:srgbClr val="0070C0"/>
                </a:solidFill>
                <a:latin typeface="Impact" panose="020B0806030902050204" pitchFamily="34" charset="0"/>
              </a:rPr>
              <a:t>1 807,47</a:t>
            </a:r>
            <a:endParaRPr lang="ru-RU" sz="36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-5063" y="2605649"/>
            <a:ext cx="6048415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>
                <a:srgbClr val="0ABDFD"/>
              </a:buClr>
              <a:buSzPct val="200000"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Impact" panose="020B0806030902050204" pitchFamily="34" charset="0"/>
              </a:rPr>
              <a:t>КАПИТАЛЬНЫЙ РЕМОНТ ЗАЩИТНЫХ ПОКРЫТИЙ ХОЗСПОСОБОМ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-5062" y="3259134"/>
            <a:ext cx="5891840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>
                <a:srgbClr val="0ABDFD"/>
              </a:buClr>
              <a:buSzPct val="200000"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Impact" panose="020B0806030902050204" pitchFamily="34" charset="0"/>
              </a:rPr>
              <a:t>КОРРОЗИОННЫЕ ОБСЛЕДОВАНИЯ ХОЗСПОСОБОМ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0" y="3896041"/>
            <a:ext cx="4410808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>
                <a:srgbClr val="0ABDFD"/>
              </a:buClr>
              <a:buSzPct val="200000"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Impact" panose="020B0806030902050204" pitchFamily="34" charset="0"/>
              </a:rPr>
              <a:t>ИСПОЛЬЗОВАНИЕ ЭЛЕКТРОННЫХ БСЗ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-5062" y="4476424"/>
            <a:ext cx="4410808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>
                <a:srgbClr val="0ABDFD"/>
              </a:buClr>
              <a:buSzPct val="200000"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Impact" panose="020B0806030902050204" pitchFamily="34" charset="0"/>
              </a:rPr>
              <a:t>СОВМЕСТНАЯ ЗАЩИТА ГРС И Г/О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-5063" y="5038935"/>
            <a:ext cx="4410808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>
                <a:srgbClr val="0ABDFD"/>
              </a:buClr>
              <a:buSzPct val="200000"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Impact" panose="020B0806030902050204" pitchFamily="34" charset="0"/>
              </a:rPr>
              <a:t>ЭКСПЛУАТАЦИЯ ПРОТЯЖЕННЫХ АНОДНЫХ ЗАЗЕМЛИТЕЛЕЙ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625247" y="2379988"/>
            <a:ext cx="2053238" cy="646331"/>
          </a:xfrm>
          <a:prstGeom prst="rect">
            <a:avLst/>
          </a:prstGeom>
          <a:noFill/>
          <a:effectLst>
            <a:outerShdw blurRad="152400" dist="381000" dir="2700000" algn="tl" rotWithShape="0">
              <a:schemeClr val="tx2">
                <a:lumMod val="60000"/>
                <a:lumOff val="40000"/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ru-RU" sz="3600" dirty="0">
                <a:solidFill>
                  <a:srgbClr val="0070C0"/>
                </a:solidFill>
                <a:latin typeface="Impact" panose="020B0806030902050204" pitchFamily="34" charset="0"/>
              </a:rPr>
              <a:t>26 988,03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672845" y="3067762"/>
            <a:ext cx="2053238" cy="646331"/>
          </a:xfrm>
          <a:prstGeom prst="rect">
            <a:avLst/>
          </a:prstGeom>
          <a:noFill/>
          <a:effectLst>
            <a:outerShdw blurRad="152400" dist="381000" dir="2700000" algn="tl" rotWithShape="0">
              <a:schemeClr val="tx2">
                <a:lumMod val="60000"/>
                <a:lumOff val="40000"/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ru-RU" sz="3600" dirty="0" smtClean="0">
                <a:solidFill>
                  <a:srgbClr val="0070C0"/>
                </a:solidFill>
                <a:latin typeface="Impact" panose="020B0806030902050204" pitchFamily="34" charset="0"/>
              </a:rPr>
              <a:t>14 840,03</a:t>
            </a:r>
            <a:endParaRPr lang="ru-RU" sz="36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6687065" y="3697566"/>
            <a:ext cx="2053238" cy="646331"/>
          </a:xfrm>
          <a:prstGeom prst="rect">
            <a:avLst/>
          </a:prstGeom>
          <a:noFill/>
          <a:effectLst>
            <a:outerShdw blurRad="152400" dist="381000" dir="2700000" algn="tl" rotWithShape="0">
              <a:schemeClr val="tx2">
                <a:lumMod val="60000"/>
                <a:lumOff val="40000"/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ru-RU" sz="3600" dirty="0" smtClean="0">
                <a:solidFill>
                  <a:srgbClr val="0070C0"/>
                </a:solidFill>
                <a:latin typeface="Impact" panose="020B0806030902050204" pitchFamily="34" charset="0"/>
              </a:rPr>
              <a:t>1,418</a:t>
            </a:r>
            <a:endParaRPr lang="ru-RU" sz="36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6734924" y="4276286"/>
            <a:ext cx="2053238" cy="646331"/>
          </a:xfrm>
          <a:prstGeom prst="rect">
            <a:avLst/>
          </a:prstGeom>
          <a:noFill/>
          <a:effectLst>
            <a:outerShdw blurRad="152400" dist="381000" dir="2700000" algn="tl" rotWithShape="0">
              <a:schemeClr val="tx2">
                <a:lumMod val="60000"/>
                <a:lumOff val="40000"/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ru-RU" sz="3600" dirty="0" smtClean="0">
                <a:solidFill>
                  <a:srgbClr val="0070C0"/>
                </a:solidFill>
                <a:latin typeface="Impact" panose="020B0806030902050204" pitchFamily="34" charset="0"/>
              </a:rPr>
              <a:t>13 093,94</a:t>
            </a:r>
            <a:endParaRPr lang="ru-RU" sz="36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687065" y="4933116"/>
            <a:ext cx="2053238" cy="646331"/>
          </a:xfrm>
          <a:prstGeom prst="rect">
            <a:avLst/>
          </a:prstGeom>
          <a:noFill/>
          <a:effectLst>
            <a:outerShdw blurRad="152400" dist="381000" dir="2700000" algn="tl" rotWithShape="0">
              <a:schemeClr val="tx2">
                <a:lumMod val="60000"/>
                <a:lumOff val="40000"/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ru-RU" sz="3600" dirty="0" smtClean="0">
                <a:solidFill>
                  <a:srgbClr val="0070C0"/>
                </a:solidFill>
                <a:latin typeface="Impact" panose="020B0806030902050204" pitchFamily="34" charset="0"/>
              </a:rPr>
              <a:t>11,85</a:t>
            </a:r>
            <a:endParaRPr lang="ru-RU" sz="36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1911303" y="1347544"/>
            <a:ext cx="377857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>
                <a:srgbClr val="0ABDFD"/>
              </a:buClr>
              <a:buSzPct val="200000"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Impact" panose="020B0806030902050204" pitchFamily="34" charset="0"/>
              </a:rPr>
              <a:t>Наименование мероприятия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799811" y="1125971"/>
            <a:ext cx="2000159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>
                <a:srgbClr val="0ABDFD"/>
              </a:buClr>
              <a:buSzPct val="200000"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Impact" panose="020B0806030902050204" pitchFamily="34" charset="0"/>
              </a:rPr>
              <a:t>Экономический эффект, тыс. руб.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6560823" y="5789872"/>
            <a:ext cx="13049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>
                <a:srgbClr val="0ABDFD"/>
              </a:buClr>
              <a:buSzPct val="200000"/>
            </a:pP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Impact" panose="020B0806030902050204" pitchFamily="34" charset="0"/>
              </a:rPr>
              <a:t>тыс. руб.</a:t>
            </a:r>
          </a:p>
        </p:txBody>
      </p:sp>
    </p:spTree>
    <p:extLst>
      <p:ext uri="{BB962C8B-B14F-4D97-AF65-F5344CB8AC3E}">
        <p14:creationId xmlns:p14="http://schemas.microsoft.com/office/powerpoint/2010/main" val="3399753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58" grpId="0"/>
      <p:bldP spid="45" grpId="0"/>
      <p:bldP spid="46" grpId="0"/>
      <p:bldP spid="53" grpId="0"/>
      <p:bldP spid="55" grpId="0"/>
      <p:bldP spid="6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63000">
              <a:srgbClr val="F4F5F7"/>
            </a:gs>
            <a:gs pos="83000">
              <a:srgbClr val="D6DDE3"/>
            </a:gs>
            <a:gs pos="100000">
              <a:srgbClr val="B2BBC0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Группа 57"/>
          <p:cNvGrpSpPr/>
          <p:nvPr/>
        </p:nvGrpSpPr>
        <p:grpSpPr>
          <a:xfrm>
            <a:off x="-8889" y="1074057"/>
            <a:ext cx="9190495" cy="2990126"/>
            <a:chOff x="-274407" y="-1045936"/>
            <a:chExt cx="9432462" cy="2990126"/>
          </a:xfrm>
        </p:grpSpPr>
        <p:grpSp>
          <p:nvGrpSpPr>
            <p:cNvPr id="22" name="Группа 113"/>
            <p:cNvGrpSpPr/>
            <p:nvPr/>
          </p:nvGrpSpPr>
          <p:grpSpPr>
            <a:xfrm>
              <a:off x="-274407" y="-1045936"/>
              <a:ext cx="9432462" cy="2990126"/>
              <a:chOff x="-274407" y="-1215785"/>
              <a:chExt cx="9432462" cy="3494841"/>
            </a:xfrm>
          </p:grpSpPr>
          <p:sp>
            <p:nvSpPr>
              <p:cNvPr id="24" name="Равнобедренный треугольник 5"/>
              <p:cNvSpPr/>
              <p:nvPr/>
            </p:nvSpPr>
            <p:spPr>
              <a:xfrm rot="5400000">
                <a:off x="-171621" y="1190694"/>
                <a:ext cx="914400" cy="1101726"/>
              </a:xfrm>
              <a:prstGeom prst="triangle">
                <a:avLst>
                  <a:gd name="adj" fmla="val 5625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  <p:sp>
            <p:nvSpPr>
              <p:cNvPr id="27" name="Равнобедренный треугольник 26"/>
              <p:cNvSpPr/>
              <p:nvPr/>
            </p:nvSpPr>
            <p:spPr>
              <a:xfrm rot="5400000">
                <a:off x="-11347" y="1534921"/>
                <a:ext cx="674994" cy="813275"/>
              </a:xfrm>
              <a:prstGeom prst="triangle">
                <a:avLst>
                  <a:gd name="adj" fmla="val 56250"/>
                </a:avLst>
              </a:prstGeom>
              <a:solidFill>
                <a:schemeClr val="bg1">
                  <a:alpha val="5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  <p:sp>
            <p:nvSpPr>
              <p:cNvPr id="28" name="Прямоугольник 3"/>
              <p:cNvSpPr/>
              <p:nvPr/>
            </p:nvSpPr>
            <p:spPr>
              <a:xfrm>
                <a:off x="-265285" y="-673941"/>
                <a:ext cx="9384744" cy="2884927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23025" h="1838325">
                    <a:moveTo>
                      <a:pt x="3175" y="3175"/>
                    </a:moveTo>
                    <a:lnTo>
                      <a:pt x="6423025" y="0"/>
                    </a:lnTo>
                    <a:lnTo>
                      <a:pt x="1247775" y="1838325"/>
                    </a:lnTo>
                    <a:lnTo>
                      <a:pt x="0" y="1260475"/>
                    </a:lnTo>
                    <a:cubicBezTo>
                      <a:pt x="1058" y="841375"/>
                      <a:pt x="2117" y="422275"/>
                      <a:pt x="3175" y="3175"/>
                    </a:cubicBezTo>
                    <a:close/>
                  </a:path>
                </a:pathLst>
              </a:custGeom>
              <a:gradFill>
                <a:gsLst>
                  <a:gs pos="73000">
                    <a:srgbClr val="00B0F0"/>
                  </a:gs>
                  <a:gs pos="49000">
                    <a:srgbClr val="007AC3"/>
                  </a:gs>
                </a:gsLst>
                <a:lin ang="8400000" scaled="0"/>
              </a:gradFill>
              <a:ln>
                <a:noFill/>
              </a:ln>
              <a:effectLst>
                <a:outerShdw blurRad="228600" dist="38100" dir="2700000" sx="108000" sy="108000" algn="tl" rotWithShape="0">
                  <a:srgbClr val="0070C0">
                    <a:alpha val="18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  <p:sp>
            <p:nvSpPr>
              <p:cNvPr id="29" name="Прямоугольник 3"/>
              <p:cNvSpPr/>
              <p:nvPr/>
            </p:nvSpPr>
            <p:spPr>
              <a:xfrm flipH="1">
                <a:off x="1060094" y="-1215785"/>
                <a:ext cx="8097961" cy="2431625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  <a:gd name="connsiteX0" fmla="*/ 3175 w 6423025"/>
                  <a:gd name="connsiteY0" fmla="*/ 3175 h 2168525"/>
                  <a:gd name="connsiteX1" fmla="*/ 6423025 w 6423025"/>
                  <a:gd name="connsiteY1" fmla="*/ 0 h 2168525"/>
                  <a:gd name="connsiteX2" fmla="*/ 686540 w 6423025"/>
                  <a:gd name="connsiteY2" fmla="*/ 2168525 h 2168525"/>
                  <a:gd name="connsiteX3" fmla="*/ 0 w 6423025"/>
                  <a:gd name="connsiteY3" fmla="*/ 1260475 h 2168525"/>
                  <a:gd name="connsiteX4" fmla="*/ 3175 w 6423025"/>
                  <a:gd name="connsiteY4" fmla="*/ 3175 h 2168525"/>
                  <a:gd name="connsiteX0" fmla="*/ 3175 w 6423025"/>
                  <a:gd name="connsiteY0" fmla="*/ 3175 h 2168525"/>
                  <a:gd name="connsiteX1" fmla="*/ 6423025 w 6423025"/>
                  <a:gd name="connsiteY1" fmla="*/ 0 h 2168525"/>
                  <a:gd name="connsiteX2" fmla="*/ 686540 w 6423025"/>
                  <a:gd name="connsiteY2" fmla="*/ 2168525 h 2168525"/>
                  <a:gd name="connsiteX3" fmla="*/ 0 w 6423025"/>
                  <a:gd name="connsiteY3" fmla="*/ 1260475 h 2168525"/>
                  <a:gd name="connsiteX4" fmla="*/ 3175 w 6423025"/>
                  <a:gd name="connsiteY4" fmla="*/ 3175 h 2168525"/>
                  <a:gd name="connsiteX0" fmla="*/ 3175 w 6423025"/>
                  <a:gd name="connsiteY0" fmla="*/ 3175 h 2168525"/>
                  <a:gd name="connsiteX1" fmla="*/ 6423025 w 6423025"/>
                  <a:gd name="connsiteY1" fmla="*/ 0 h 2168525"/>
                  <a:gd name="connsiteX2" fmla="*/ 686540 w 6423025"/>
                  <a:gd name="connsiteY2" fmla="*/ 2168525 h 2168525"/>
                  <a:gd name="connsiteX3" fmla="*/ 0 w 6423025"/>
                  <a:gd name="connsiteY3" fmla="*/ 1260475 h 2168525"/>
                  <a:gd name="connsiteX4" fmla="*/ 3175 w 6423025"/>
                  <a:gd name="connsiteY4" fmla="*/ 3175 h 2168525"/>
                  <a:gd name="connsiteX0" fmla="*/ 0 w 12047640"/>
                  <a:gd name="connsiteY0" fmla="*/ 0 h 2180589"/>
                  <a:gd name="connsiteX1" fmla="*/ 12047640 w 12047640"/>
                  <a:gd name="connsiteY1" fmla="*/ 12064 h 2180589"/>
                  <a:gd name="connsiteX2" fmla="*/ 6311155 w 12047640"/>
                  <a:gd name="connsiteY2" fmla="*/ 2180589 h 2180589"/>
                  <a:gd name="connsiteX3" fmla="*/ 5624615 w 12047640"/>
                  <a:gd name="connsiteY3" fmla="*/ 1272539 h 2180589"/>
                  <a:gd name="connsiteX4" fmla="*/ 0 w 12047640"/>
                  <a:gd name="connsiteY4" fmla="*/ 0 h 2180589"/>
                  <a:gd name="connsiteX0" fmla="*/ 23567 w 12071207"/>
                  <a:gd name="connsiteY0" fmla="*/ 0 h 2180589"/>
                  <a:gd name="connsiteX1" fmla="*/ 12071207 w 12071207"/>
                  <a:gd name="connsiteY1" fmla="*/ 12064 h 2180589"/>
                  <a:gd name="connsiteX2" fmla="*/ 6334722 w 12071207"/>
                  <a:gd name="connsiteY2" fmla="*/ 2180589 h 2180589"/>
                  <a:gd name="connsiteX3" fmla="*/ 0 w 12071207"/>
                  <a:gd name="connsiteY3" fmla="*/ 1272539 h 2180589"/>
                  <a:gd name="connsiteX4" fmla="*/ 23567 w 12071207"/>
                  <a:gd name="connsiteY4" fmla="*/ 0 h 2180589"/>
                  <a:gd name="connsiteX0" fmla="*/ 23567 w 12071207"/>
                  <a:gd name="connsiteY0" fmla="*/ 0 h 2180589"/>
                  <a:gd name="connsiteX1" fmla="*/ 12071207 w 12071207"/>
                  <a:gd name="connsiteY1" fmla="*/ 12064 h 2180589"/>
                  <a:gd name="connsiteX2" fmla="*/ 6334722 w 12071207"/>
                  <a:gd name="connsiteY2" fmla="*/ 2180589 h 2180589"/>
                  <a:gd name="connsiteX3" fmla="*/ 0 w 12071207"/>
                  <a:gd name="connsiteY3" fmla="*/ 1272539 h 2180589"/>
                  <a:gd name="connsiteX4" fmla="*/ 23567 w 12071207"/>
                  <a:gd name="connsiteY4" fmla="*/ 0 h 2180589"/>
                  <a:gd name="connsiteX0" fmla="*/ 11 w 12129213"/>
                  <a:gd name="connsiteY0" fmla="*/ 0 h 2211069"/>
                  <a:gd name="connsiteX1" fmla="*/ 12129213 w 12129213"/>
                  <a:gd name="connsiteY1" fmla="*/ 42544 h 2211069"/>
                  <a:gd name="connsiteX2" fmla="*/ 6392728 w 12129213"/>
                  <a:gd name="connsiteY2" fmla="*/ 2211069 h 2211069"/>
                  <a:gd name="connsiteX3" fmla="*/ 58006 w 12129213"/>
                  <a:gd name="connsiteY3" fmla="*/ 1303019 h 2211069"/>
                  <a:gd name="connsiteX4" fmla="*/ 11 w 12129213"/>
                  <a:gd name="connsiteY4" fmla="*/ 0 h 2211069"/>
                  <a:gd name="connsiteX0" fmla="*/ 0 w 12129202"/>
                  <a:gd name="connsiteY0" fmla="*/ 0 h 2211069"/>
                  <a:gd name="connsiteX1" fmla="*/ 12129202 w 12129202"/>
                  <a:gd name="connsiteY1" fmla="*/ 42544 h 2211069"/>
                  <a:gd name="connsiteX2" fmla="*/ 6392717 w 12129202"/>
                  <a:gd name="connsiteY2" fmla="*/ 2211069 h 2211069"/>
                  <a:gd name="connsiteX3" fmla="*/ 57995 w 12129202"/>
                  <a:gd name="connsiteY3" fmla="*/ 1303019 h 2211069"/>
                  <a:gd name="connsiteX4" fmla="*/ 0 w 12129202"/>
                  <a:gd name="connsiteY4" fmla="*/ 0 h 2211069"/>
                  <a:gd name="connsiteX0" fmla="*/ 0 w 12108811"/>
                  <a:gd name="connsiteY0" fmla="*/ 0 h 2241549"/>
                  <a:gd name="connsiteX1" fmla="*/ 12108811 w 12108811"/>
                  <a:gd name="connsiteY1" fmla="*/ 73024 h 2241549"/>
                  <a:gd name="connsiteX2" fmla="*/ 6372326 w 12108811"/>
                  <a:gd name="connsiteY2" fmla="*/ 2241549 h 2241549"/>
                  <a:gd name="connsiteX3" fmla="*/ 37604 w 12108811"/>
                  <a:gd name="connsiteY3" fmla="*/ 1333499 h 2241549"/>
                  <a:gd name="connsiteX4" fmla="*/ 0 w 12108811"/>
                  <a:gd name="connsiteY4" fmla="*/ 0 h 2241549"/>
                  <a:gd name="connsiteX0" fmla="*/ 0 w 12108811"/>
                  <a:gd name="connsiteY0" fmla="*/ 0 h 2511055"/>
                  <a:gd name="connsiteX1" fmla="*/ 12108811 w 12108811"/>
                  <a:gd name="connsiteY1" fmla="*/ 73024 h 2511055"/>
                  <a:gd name="connsiteX2" fmla="*/ 3255792 w 12108811"/>
                  <a:gd name="connsiteY2" fmla="*/ 2511055 h 2511055"/>
                  <a:gd name="connsiteX3" fmla="*/ 37604 w 12108811"/>
                  <a:gd name="connsiteY3" fmla="*/ 1333499 h 2511055"/>
                  <a:gd name="connsiteX4" fmla="*/ 0 w 12108811"/>
                  <a:gd name="connsiteY4" fmla="*/ 0 h 2511055"/>
                  <a:gd name="connsiteX0" fmla="*/ 0 w 12108811"/>
                  <a:gd name="connsiteY0" fmla="*/ 0 h 2511055"/>
                  <a:gd name="connsiteX1" fmla="*/ 12108811 w 12108811"/>
                  <a:gd name="connsiteY1" fmla="*/ 73024 h 2511055"/>
                  <a:gd name="connsiteX2" fmla="*/ 3255792 w 12108811"/>
                  <a:gd name="connsiteY2" fmla="*/ 2511055 h 2511055"/>
                  <a:gd name="connsiteX3" fmla="*/ 37604 w 12108811"/>
                  <a:gd name="connsiteY3" fmla="*/ 1333499 h 2511055"/>
                  <a:gd name="connsiteX4" fmla="*/ 0 w 12108811"/>
                  <a:gd name="connsiteY4" fmla="*/ 0 h 2511055"/>
                  <a:gd name="connsiteX0" fmla="*/ 0 w 12108811"/>
                  <a:gd name="connsiteY0" fmla="*/ 0 h 2511055"/>
                  <a:gd name="connsiteX1" fmla="*/ 12108811 w 12108811"/>
                  <a:gd name="connsiteY1" fmla="*/ 73024 h 2511055"/>
                  <a:gd name="connsiteX2" fmla="*/ 3255792 w 12108811"/>
                  <a:gd name="connsiteY2" fmla="*/ 2511055 h 2511055"/>
                  <a:gd name="connsiteX3" fmla="*/ 37604 w 12108811"/>
                  <a:gd name="connsiteY3" fmla="*/ 1333499 h 2511055"/>
                  <a:gd name="connsiteX4" fmla="*/ 0 w 12108811"/>
                  <a:gd name="connsiteY4" fmla="*/ 0 h 2511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08811" h="2511055">
                    <a:moveTo>
                      <a:pt x="0" y="0"/>
                    </a:moveTo>
                    <a:lnTo>
                      <a:pt x="12108811" y="73024"/>
                    </a:lnTo>
                    <a:lnTo>
                      <a:pt x="3255792" y="2511055"/>
                    </a:lnTo>
                    <a:lnTo>
                      <a:pt x="37604" y="1333499"/>
                    </a:lnTo>
                    <a:cubicBezTo>
                      <a:pt x="49387" y="697229"/>
                      <a:pt x="28997" y="651509"/>
                      <a:pt x="0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20000"/>
                      <a:lumOff val="80000"/>
                    </a:schemeClr>
                  </a:gs>
                  <a:gs pos="63000">
                    <a:schemeClr val="bg1">
                      <a:alpha val="62000"/>
                    </a:schemeClr>
                  </a:gs>
                  <a:gs pos="100000">
                    <a:schemeClr val="bg1">
                      <a:alpha val="46000"/>
                    </a:schemeClr>
                  </a:gs>
                </a:gsLst>
                <a:path path="circle">
                  <a:fillToRect l="100000" t="10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  <p:sp>
            <p:nvSpPr>
              <p:cNvPr id="30" name="Равнобедренный треугольник 29"/>
              <p:cNvSpPr/>
              <p:nvPr/>
            </p:nvSpPr>
            <p:spPr>
              <a:xfrm rot="5400000">
                <a:off x="-181002" y="1333009"/>
                <a:ext cx="563453" cy="678884"/>
              </a:xfrm>
              <a:prstGeom prst="triangle">
                <a:avLst>
                  <a:gd name="adj" fmla="val 58947"/>
                </a:avLst>
              </a:prstGeom>
              <a:solidFill>
                <a:srgbClr val="7ED6E6">
                  <a:alpha val="5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  <p:sp>
            <p:nvSpPr>
              <p:cNvPr id="31" name="Полилиния 30"/>
              <p:cNvSpPr/>
              <p:nvPr/>
            </p:nvSpPr>
            <p:spPr>
              <a:xfrm rot="5400000" flipV="1">
                <a:off x="7413215" y="-469097"/>
                <a:ext cx="1176529" cy="2249714"/>
              </a:xfrm>
              <a:custGeom>
                <a:avLst/>
                <a:gdLst>
                  <a:gd name="connsiteX0" fmla="*/ 0 w 587023"/>
                  <a:gd name="connsiteY0" fmla="*/ 1116803 h 1116803"/>
                  <a:gd name="connsiteX1" fmla="*/ 587023 w 587023"/>
                  <a:gd name="connsiteY1" fmla="*/ 0 h 1116803"/>
                  <a:gd name="connsiteX2" fmla="*/ 587023 w 587023"/>
                  <a:gd name="connsiteY2" fmla="*/ 1116803 h 1116803"/>
                  <a:gd name="connsiteX3" fmla="*/ 0 w 587023"/>
                  <a:gd name="connsiteY3" fmla="*/ 1116803 h 1116803"/>
                  <a:gd name="connsiteX0" fmla="*/ 0 w 587023"/>
                  <a:gd name="connsiteY0" fmla="*/ 1116803 h 1116803"/>
                  <a:gd name="connsiteX1" fmla="*/ 587023 w 587023"/>
                  <a:gd name="connsiteY1" fmla="*/ 0 h 1116803"/>
                  <a:gd name="connsiteX2" fmla="*/ 314796 w 587023"/>
                  <a:gd name="connsiteY2" fmla="*/ 1116803 h 1116803"/>
                  <a:gd name="connsiteX3" fmla="*/ 0 w 587023"/>
                  <a:gd name="connsiteY3" fmla="*/ 1116803 h 1116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87023" h="1116803">
                    <a:moveTo>
                      <a:pt x="0" y="1116803"/>
                    </a:moveTo>
                    <a:lnTo>
                      <a:pt x="587023" y="0"/>
                    </a:lnTo>
                    <a:lnTo>
                      <a:pt x="314796" y="1116803"/>
                    </a:lnTo>
                    <a:lnTo>
                      <a:pt x="0" y="1116803"/>
                    </a:lnTo>
                    <a:close/>
                  </a:path>
                </a:pathLst>
              </a:custGeom>
              <a:solidFill>
                <a:schemeClr val="bg1">
                  <a:lumMod val="85000"/>
                  <a:alpha val="5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  <p:sp>
            <p:nvSpPr>
              <p:cNvPr id="32" name="Прямоугольник 3"/>
              <p:cNvSpPr/>
              <p:nvPr/>
            </p:nvSpPr>
            <p:spPr>
              <a:xfrm flipH="1">
                <a:off x="1941765" y="-1164892"/>
                <a:ext cx="7184571" cy="1819411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  <a:gd name="connsiteX0" fmla="*/ 3175 w 6423025"/>
                  <a:gd name="connsiteY0" fmla="*/ 3175 h 2168525"/>
                  <a:gd name="connsiteX1" fmla="*/ 6423025 w 6423025"/>
                  <a:gd name="connsiteY1" fmla="*/ 0 h 2168525"/>
                  <a:gd name="connsiteX2" fmla="*/ 686540 w 6423025"/>
                  <a:gd name="connsiteY2" fmla="*/ 2168525 h 2168525"/>
                  <a:gd name="connsiteX3" fmla="*/ 0 w 6423025"/>
                  <a:gd name="connsiteY3" fmla="*/ 1260475 h 2168525"/>
                  <a:gd name="connsiteX4" fmla="*/ 3175 w 6423025"/>
                  <a:gd name="connsiteY4" fmla="*/ 3175 h 2168525"/>
                  <a:gd name="connsiteX0" fmla="*/ 3175 w 6423025"/>
                  <a:gd name="connsiteY0" fmla="*/ 3175 h 2168525"/>
                  <a:gd name="connsiteX1" fmla="*/ 6423025 w 6423025"/>
                  <a:gd name="connsiteY1" fmla="*/ 0 h 2168525"/>
                  <a:gd name="connsiteX2" fmla="*/ 686540 w 6423025"/>
                  <a:gd name="connsiteY2" fmla="*/ 2168525 h 2168525"/>
                  <a:gd name="connsiteX3" fmla="*/ 0 w 6423025"/>
                  <a:gd name="connsiteY3" fmla="*/ 1260475 h 2168525"/>
                  <a:gd name="connsiteX4" fmla="*/ 3175 w 6423025"/>
                  <a:gd name="connsiteY4" fmla="*/ 3175 h 2168525"/>
                  <a:gd name="connsiteX0" fmla="*/ 3175 w 6423025"/>
                  <a:gd name="connsiteY0" fmla="*/ 3175 h 2168525"/>
                  <a:gd name="connsiteX1" fmla="*/ 6423025 w 6423025"/>
                  <a:gd name="connsiteY1" fmla="*/ 0 h 2168525"/>
                  <a:gd name="connsiteX2" fmla="*/ 686540 w 6423025"/>
                  <a:gd name="connsiteY2" fmla="*/ 2168525 h 2168525"/>
                  <a:gd name="connsiteX3" fmla="*/ 0 w 6423025"/>
                  <a:gd name="connsiteY3" fmla="*/ 1260475 h 2168525"/>
                  <a:gd name="connsiteX4" fmla="*/ 3175 w 6423025"/>
                  <a:gd name="connsiteY4" fmla="*/ 3175 h 2168525"/>
                  <a:gd name="connsiteX0" fmla="*/ 0 w 12047640"/>
                  <a:gd name="connsiteY0" fmla="*/ 0 h 2180589"/>
                  <a:gd name="connsiteX1" fmla="*/ 12047640 w 12047640"/>
                  <a:gd name="connsiteY1" fmla="*/ 12064 h 2180589"/>
                  <a:gd name="connsiteX2" fmla="*/ 6311155 w 12047640"/>
                  <a:gd name="connsiteY2" fmla="*/ 2180589 h 2180589"/>
                  <a:gd name="connsiteX3" fmla="*/ 5624615 w 12047640"/>
                  <a:gd name="connsiteY3" fmla="*/ 1272539 h 2180589"/>
                  <a:gd name="connsiteX4" fmla="*/ 0 w 12047640"/>
                  <a:gd name="connsiteY4" fmla="*/ 0 h 2180589"/>
                  <a:gd name="connsiteX0" fmla="*/ 23567 w 12071207"/>
                  <a:gd name="connsiteY0" fmla="*/ 0 h 2180589"/>
                  <a:gd name="connsiteX1" fmla="*/ 12071207 w 12071207"/>
                  <a:gd name="connsiteY1" fmla="*/ 12064 h 2180589"/>
                  <a:gd name="connsiteX2" fmla="*/ 6334722 w 12071207"/>
                  <a:gd name="connsiteY2" fmla="*/ 2180589 h 2180589"/>
                  <a:gd name="connsiteX3" fmla="*/ 0 w 12071207"/>
                  <a:gd name="connsiteY3" fmla="*/ 1272539 h 2180589"/>
                  <a:gd name="connsiteX4" fmla="*/ 23567 w 12071207"/>
                  <a:gd name="connsiteY4" fmla="*/ 0 h 2180589"/>
                  <a:gd name="connsiteX0" fmla="*/ 23567 w 12071207"/>
                  <a:gd name="connsiteY0" fmla="*/ 0 h 2180589"/>
                  <a:gd name="connsiteX1" fmla="*/ 12071207 w 12071207"/>
                  <a:gd name="connsiteY1" fmla="*/ 12064 h 2180589"/>
                  <a:gd name="connsiteX2" fmla="*/ 6334722 w 12071207"/>
                  <a:gd name="connsiteY2" fmla="*/ 2180589 h 2180589"/>
                  <a:gd name="connsiteX3" fmla="*/ 0 w 12071207"/>
                  <a:gd name="connsiteY3" fmla="*/ 1272539 h 2180589"/>
                  <a:gd name="connsiteX4" fmla="*/ 23567 w 12071207"/>
                  <a:gd name="connsiteY4" fmla="*/ 0 h 2180589"/>
                  <a:gd name="connsiteX0" fmla="*/ 11 w 12129213"/>
                  <a:gd name="connsiteY0" fmla="*/ 0 h 2211069"/>
                  <a:gd name="connsiteX1" fmla="*/ 12129213 w 12129213"/>
                  <a:gd name="connsiteY1" fmla="*/ 42544 h 2211069"/>
                  <a:gd name="connsiteX2" fmla="*/ 6392728 w 12129213"/>
                  <a:gd name="connsiteY2" fmla="*/ 2211069 h 2211069"/>
                  <a:gd name="connsiteX3" fmla="*/ 58006 w 12129213"/>
                  <a:gd name="connsiteY3" fmla="*/ 1303019 h 2211069"/>
                  <a:gd name="connsiteX4" fmla="*/ 11 w 12129213"/>
                  <a:gd name="connsiteY4" fmla="*/ 0 h 2211069"/>
                  <a:gd name="connsiteX0" fmla="*/ 0 w 12129202"/>
                  <a:gd name="connsiteY0" fmla="*/ 0 h 2211069"/>
                  <a:gd name="connsiteX1" fmla="*/ 12129202 w 12129202"/>
                  <a:gd name="connsiteY1" fmla="*/ 42544 h 2211069"/>
                  <a:gd name="connsiteX2" fmla="*/ 6392717 w 12129202"/>
                  <a:gd name="connsiteY2" fmla="*/ 2211069 h 2211069"/>
                  <a:gd name="connsiteX3" fmla="*/ 57995 w 12129202"/>
                  <a:gd name="connsiteY3" fmla="*/ 1303019 h 2211069"/>
                  <a:gd name="connsiteX4" fmla="*/ 0 w 12129202"/>
                  <a:gd name="connsiteY4" fmla="*/ 0 h 2211069"/>
                  <a:gd name="connsiteX0" fmla="*/ 0 w 12108811"/>
                  <a:gd name="connsiteY0" fmla="*/ 0 h 2241549"/>
                  <a:gd name="connsiteX1" fmla="*/ 12108811 w 12108811"/>
                  <a:gd name="connsiteY1" fmla="*/ 73024 h 2241549"/>
                  <a:gd name="connsiteX2" fmla="*/ 6372326 w 12108811"/>
                  <a:gd name="connsiteY2" fmla="*/ 2241549 h 2241549"/>
                  <a:gd name="connsiteX3" fmla="*/ 37604 w 12108811"/>
                  <a:gd name="connsiteY3" fmla="*/ 1333499 h 2241549"/>
                  <a:gd name="connsiteX4" fmla="*/ 0 w 12108811"/>
                  <a:gd name="connsiteY4" fmla="*/ 0 h 2241549"/>
                  <a:gd name="connsiteX0" fmla="*/ 0 w 12108811"/>
                  <a:gd name="connsiteY0" fmla="*/ 0 h 2511055"/>
                  <a:gd name="connsiteX1" fmla="*/ 12108811 w 12108811"/>
                  <a:gd name="connsiteY1" fmla="*/ 73024 h 2511055"/>
                  <a:gd name="connsiteX2" fmla="*/ 3255792 w 12108811"/>
                  <a:gd name="connsiteY2" fmla="*/ 2511055 h 2511055"/>
                  <a:gd name="connsiteX3" fmla="*/ 37604 w 12108811"/>
                  <a:gd name="connsiteY3" fmla="*/ 1333499 h 2511055"/>
                  <a:gd name="connsiteX4" fmla="*/ 0 w 12108811"/>
                  <a:gd name="connsiteY4" fmla="*/ 0 h 2511055"/>
                  <a:gd name="connsiteX0" fmla="*/ 0 w 12108811"/>
                  <a:gd name="connsiteY0" fmla="*/ 0 h 2511055"/>
                  <a:gd name="connsiteX1" fmla="*/ 12108811 w 12108811"/>
                  <a:gd name="connsiteY1" fmla="*/ 73024 h 2511055"/>
                  <a:gd name="connsiteX2" fmla="*/ 3255792 w 12108811"/>
                  <a:gd name="connsiteY2" fmla="*/ 2511055 h 2511055"/>
                  <a:gd name="connsiteX3" fmla="*/ 37604 w 12108811"/>
                  <a:gd name="connsiteY3" fmla="*/ 1333499 h 2511055"/>
                  <a:gd name="connsiteX4" fmla="*/ 0 w 12108811"/>
                  <a:gd name="connsiteY4" fmla="*/ 0 h 2511055"/>
                  <a:gd name="connsiteX0" fmla="*/ 0 w 12108811"/>
                  <a:gd name="connsiteY0" fmla="*/ 0 h 2511055"/>
                  <a:gd name="connsiteX1" fmla="*/ 12108811 w 12108811"/>
                  <a:gd name="connsiteY1" fmla="*/ 73024 h 2511055"/>
                  <a:gd name="connsiteX2" fmla="*/ 3255792 w 12108811"/>
                  <a:gd name="connsiteY2" fmla="*/ 2511055 h 2511055"/>
                  <a:gd name="connsiteX3" fmla="*/ 37604 w 12108811"/>
                  <a:gd name="connsiteY3" fmla="*/ 1333499 h 2511055"/>
                  <a:gd name="connsiteX4" fmla="*/ 0 w 12108811"/>
                  <a:gd name="connsiteY4" fmla="*/ 0 h 2511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08811" h="2511055">
                    <a:moveTo>
                      <a:pt x="0" y="0"/>
                    </a:moveTo>
                    <a:lnTo>
                      <a:pt x="12108811" y="73024"/>
                    </a:lnTo>
                    <a:lnTo>
                      <a:pt x="3255792" y="2511055"/>
                    </a:lnTo>
                    <a:lnTo>
                      <a:pt x="37604" y="1333499"/>
                    </a:lnTo>
                    <a:cubicBezTo>
                      <a:pt x="49387" y="697229"/>
                      <a:pt x="28997" y="651509"/>
                      <a:pt x="0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20000"/>
                      <a:lumOff val="80000"/>
                    </a:schemeClr>
                  </a:gs>
                  <a:gs pos="63000">
                    <a:schemeClr val="bg1">
                      <a:alpha val="62000"/>
                    </a:schemeClr>
                  </a:gs>
                  <a:gs pos="100000">
                    <a:schemeClr val="bg1">
                      <a:alpha val="46000"/>
                    </a:schemeClr>
                  </a:gs>
                </a:gsLst>
                <a:path path="circle">
                  <a:fillToRect l="100000" t="10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Полилиния 17"/>
              <p:cNvSpPr/>
              <p:nvPr/>
            </p:nvSpPr>
            <p:spPr>
              <a:xfrm rot="5400000" flipV="1">
                <a:off x="749219" y="-2168407"/>
                <a:ext cx="483515" cy="2530767"/>
              </a:xfrm>
              <a:custGeom>
                <a:avLst/>
                <a:gdLst>
                  <a:gd name="connsiteX0" fmla="*/ 0 w 587023"/>
                  <a:gd name="connsiteY0" fmla="*/ 1116803 h 1116803"/>
                  <a:gd name="connsiteX1" fmla="*/ 587023 w 587023"/>
                  <a:gd name="connsiteY1" fmla="*/ 0 h 1116803"/>
                  <a:gd name="connsiteX2" fmla="*/ 587023 w 587023"/>
                  <a:gd name="connsiteY2" fmla="*/ 1116803 h 1116803"/>
                  <a:gd name="connsiteX3" fmla="*/ 0 w 587023"/>
                  <a:gd name="connsiteY3" fmla="*/ 1116803 h 1116803"/>
                  <a:gd name="connsiteX0" fmla="*/ 0 w 587023"/>
                  <a:gd name="connsiteY0" fmla="*/ 1116803 h 1116803"/>
                  <a:gd name="connsiteX1" fmla="*/ 587023 w 587023"/>
                  <a:gd name="connsiteY1" fmla="*/ 0 h 1116803"/>
                  <a:gd name="connsiteX2" fmla="*/ 314796 w 587023"/>
                  <a:gd name="connsiteY2" fmla="*/ 1116803 h 1116803"/>
                  <a:gd name="connsiteX3" fmla="*/ 0 w 587023"/>
                  <a:gd name="connsiteY3" fmla="*/ 1116803 h 1116803"/>
                  <a:gd name="connsiteX0" fmla="*/ 28204 w 272227"/>
                  <a:gd name="connsiteY0" fmla="*/ 673978 h 1116803"/>
                  <a:gd name="connsiteX1" fmla="*/ 272227 w 272227"/>
                  <a:gd name="connsiteY1" fmla="*/ 0 h 1116803"/>
                  <a:gd name="connsiteX2" fmla="*/ 0 w 272227"/>
                  <a:gd name="connsiteY2" fmla="*/ 1116803 h 1116803"/>
                  <a:gd name="connsiteX3" fmla="*/ 28204 w 272227"/>
                  <a:gd name="connsiteY3" fmla="*/ 673978 h 1116803"/>
                  <a:gd name="connsiteX0" fmla="*/ 0 w 244023"/>
                  <a:gd name="connsiteY0" fmla="*/ 673978 h 1262390"/>
                  <a:gd name="connsiteX1" fmla="*/ 244023 w 244023"/>
                  <a:gd name="connsiteY1" fmla="*/ 0 h 1262390"/>
                  <a:gd name="connsiteX2" fmla="*/ 237030 w 244023"/>
                  <a:gd name="connsiteY2" fmla="*/ 1262390 h 1262390"/>
                  <a:gd name="connsiteX3" fmla="*/ 0 w 244023"/>
                  <a:gd name="connsiteY3" fmla="*/ 673978 h 1262390"/>
                  <a:gd name="connsiteX0" fmla="*/ 0 w 241247"/>
                  <a:gd name="connsiteY0" fmla="*/ 667911 h 1256323"/>
                  <a:gd name="connsiteX1" fmla="*/ 241247 w 241247"/>
                  <a:gd name="connsiteY1" fmla="*/ 0 h 1256323"/>
                  <a:gd name="connsiteX2" fmla="*/ 237030 w 241247"/>
                  <a:gd name="connsiteY2" fmla="*/ 1256323 h 1256323"/>
                  <a:gd name="connsiteX3" fmla="*/ 0 w 241247"/>
                  <a:gd name="connsiteY3" fmla="*/ 667911 h 1256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1247" h="1256323">
                    <a:moveTo>
                      <a:pt x="0" y="667911"/>
                    </a:moveTo>
                    <a:lnTo>
                      <a:pt x="241247" y="0"/>
                    </a:lnTo>
                    <a:cubicBezTo>
                      <a:pt x="239841" y="418774"/>
                      <a:pt x="238436" y="837549"/>
                      <a:pt x="237030" y="1256323"/>
                    </a:cubicBezTo>
                    <a:lnTo>
                      <a:pt x="0" y="667911"/>
                    </a:lnTo>
                    <a:close/>
                  </a:path>
                </a:pathLst>
              </a:custGeom>
              <a:gradFill>
                <a:gsLst>
                  <a:gs pos="73000">
                    <a:srgbClr val="00B0F0">
                      <a:alpha val="47000"/>
                    </a:srgbClr>
                  </a:gs>
                  <a:gs pos="49000">
                    <a:srgbClr val="007AC3">
                      <a:alpha val="56000"/>
                    </a:srgbClr>
                  </a:gs>
                </a:gsLst>
                <a:lin ang="14400000" scaled="0"/>
              </a:gradFill>
              <a:ln>
                <a:noFill/>
              </a:ln>
              <a:effectLst>
                <a:outerShdw blurRad="228600" dist="38100" dir="2700000" sx="108000" sy="108000" algn="tl" rotWithShape="0">
                  <a:srgbClr val="0070C0">
                    <a:alpha val="18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3" name="Прямоугольник 3"/>
            <p:cNvSpPr/>
            <p:nvPr/>
          </p:nvSpPr>
          <p:spPr>
            <a:xfrm>
              <a:off x="-250770" y="-568186"/>
              <a:ext cx="4052280" cy="1122450"/>
            </a:xfrm>
            <a:custGeom>
              <a:avLst/>
              <a:gdLst>
                <a:gd name="connsiteX0" fmla="*/ 0 w 4178300"/>
                <a:gd name="connsiteY0" fmla="*/ 0 h 2159000"/>
                <a:gd name="connsiteX1" fmla="*/ 4178300 w 4178300"/>
                <a:gd name="connsiteY1" fmla="*/ 0 h 2159000"/>
                <a:gd name="connsiteX2" fmla="*/ 4178300 w 4178300"/>
                <a:gd name="connsiteY2" fmla="*/ 2159000 h 2159000"/>
                <a:gd name="connsiteX3" fmla="*/ 0 w 4178300"/>
                <a:gd name="connsiteY3" fmla="*/ 2159000 h 2159000"/>
                <a:gd name="connsiteX4" fmla="*/ 0 w 4178300"/>
                <a:gd name="connsiteY4" fmla="*/ 0 h 2159000"/>
                <a:gd name="connsiteX0" fmla="*/ 0 w 4178300"/>
                <a:gd name="connsiteY0" fmla="*/ 0 h 2463800"/>
                <a:gd name="connsiteX1" fmla="*/ 4178300 w 4178300"/>
                <a:gd name="connsiteY1" fmla="*/ 0 h 2463800"/>
                <a:gd name="connsiteX2" fmla="*/ 1130300 w 4178300"/>
                <a:gd name="connsiteY2" fmla="*/ 2463800 h 2463800"/>
                <a:gd name="connsiteX3" fmla="*/ 0 w 4178300"/>
                <a:gd name="connsiteY3" fmla="*/ 2159000 h 2463800"/>
                <a:gd name="connsiteX4" fmla="*/ 0 w 4178300"/>
                <a:gd name="connsiteY4" fmla="*/ 0 h 2463800"/>
                <a:gd name="connsiteX0" fmla="*/ 0 w 6248400"/>
                <a:gd name="connsiteY0" fmla="*/ 50800 h 2514600"/>
                <a:gd name="connsiteX1" fmla="*/ 6248400 w 6248400"/>
                <a:gd name="connsiteY1" fmla="*/ 0 h 2514600"/>
                <a:gd name="connsiteX2" fmla="*/ 1130300 w 6248400"/>
                <a:gd name="connsiteY2" fmla="*/ 2514600 h 2514600"/>
                <a:gd name="connsiteX3" fmla="*/ 0 w 6248400"/>
                <a:gd name="connsiteY3" fmla="*/ 2209800 h 2514600"/>
                <a:gd name="connsiteX4" fmla="*/ 0 w 6248400"/>
                <a:gd name="connsiteY4" fmla="*/ 50800 h 2514600"/>
                <a:gd name="connsiteX0" fmla="*/ 0 w 6248400"/>
                <a:gd name="connsiteY0" fmla="*/ 50800 h 2514600"/>
                <a:gd name="connsiteX1" fmla="*/ 6248400 w 6248400"/>
                <a:gd name="connsiteY1" fmla="*/ 0 h 2514600"/>
                <a:gd name="connsiteX2" fmla="*/ 1130300 w 6248400"/>
                <a:gd name="connsiteY2" fmla="*/ 2514600 h 2514600"/>
                <a:gd name="connsiteX3" fmla="*/ 25400 w 6248400"/>
                <a:gd name="connsiteY3" fmla="*/ 1308100 h 2514600"/>
                <a:gd name="connsiteX4" fmla="*/ 0 w 6248400"/>
                <a:gd name="connsiteY4" fmla="*/ 50800 h 2514600"/>
                <a:gd name="connsiteX0" fmla="*/ 0 w 6248400"/>
                <a:gd name="connsiteY0" fmla="*/ 50800 h 2514600"/>
                <a:gd name="connsiteX1" fmla="*/ 6248400 w 6248400"/>
                <a:gd name="connsiteY1" fmla="*/ 0 h 2514600"/>
                <a:gd name="connsiteX2" fmla="*/ 1130300 w 6248400"/>
                <a:gd name="connsiteY2" fmla="*/ 2514600 h 2514600"/>
                <a:gd name="connsiteX3" fmla="*/ 25400 w 6248400"/>
                <a:gd name="connsiteY3" fmla="*/ 1308100 h 2514600"/>
                <a:gd name="connsiteX4" fmla="*/ 0 w 6248400"/>
                <a:gd name="connsiteY4" fmla="*/ 50800 h 2514600"/>
                <a:gd name="connsiteX0" fmla="*/ 3175 w 6251575"/>
                <a:gd name="connsiteY0" fmla="*/ 50800 h 2514600"/>
                <a:gd name="connsiteX1" fmla="*/ 6251575 w 6251575"/>
                <a:gd name="connsiteY1" fmla="*/ 0 h 2514600"/>
                <a:gd name="connsiteX2" fmla="*/ 1133475 w 6251575"/>
                <a:gd name="connsiteY2" fmla="*/ 2514600 h 2514600"/>
                <a:gd name="connsiteX3" fmla="*/ 0 w 6251575"/>
                <a:gd name="connsiteY3" fmla="*/ 1308100 h 2514600"/>
                <a:gd name="connsiteX4" fmla="*/ 3175 w 6251575"/>
                <a:gd name="connsiteY4" fmla="*/ 50800 h 2514600"/>
                <a:gd name="connsiteX0" fmla="*/ 3175 w 6251575"/>
                <a:gd name="connsiteY0" fmla="*/ 50800 h 1885950"/>
                <a:gd name="connsiteX1" fmla="*/ 6251575 w 6251575"/>
                <a:gd name="connsiteY1" fmla="*/ 0 h 1885950"/>
                <a:gd name="connsiteX2" fmla="*/ 1247775 w 6251575"/>
                <a:gd name="connsiteY2" fmla="*/ 1885950 h 1885950"/>
                <a:gd name="connsiteX3" fmla="*/ 0 w 6251575"/>
                <a:gd name="connsiteY3" fmla="*/ 1308100 h 1885950"/>
                <a:gd name="connsiteX4" fmla="*/ 3175 w 6251575"/>
                <a:gd name="connsiteY4" fmla="*/ 50800 h 1885950"/>
                <a:gd name="connsiteX0" fmla="*/ 3175 w 6251575"/>
                <a:gd name="connsiteY0" fmla="*/ 50800 h 1885950"/>
                <a:gd name="connsiteX1" fmla="*/ 6251575 w 6251575"/>
                <a:gd name="connsiteY1" fmla="*/ 0 h 1885950"/>
                <a:gd name="connsiteX2" fmla="*/ 1247775 w 6251575"/>
                <a:gd name="connsiteY2" fmla="*/ 1885950 h 1885950"/>
                <a:gd name="connsiteX3" fmla="*/ 0 w 6251575"/>
                <a:gd name="connsiteY3" fmla="*/ 1308100 h 1885950"/>
                <a:gd name="connsiteX4" fmla="*/ 3175 w 6251575"/>
                <a:gd name="connsiteY4" fmla="*/ 50800 h 1885950"/>
                <a:gd name="connsiteX0" fmla="*/ 3175 w 6251575"/>
                <a:gd name="connsiteY0" fmla="*/ 50800 h 1885950"/>
                <a:gd name="connsiteX1" fmla="*/ 6251575 w 6251575"/>
                <a:gd name="connsiteY1" fmla="*/ 0 h 1885950"/>
                <a:gd name="connsiteX2" fmla="*/ 1247775 w 6251575"/>
                <a:gd name="connsiteY2" fmla="*/ 1885950 h 1885950"/>
                <a:gd name="connsiteX3" fmla="*/ 0 w 6251575"/>
                <a:gd name="connsiteY3" fmla="*/ 1308100 h 1885950"/>
                <a:gd name="connsiteX4" fmla="*/ 3175 w 6251575"/>
                <a:gd name="connsiteY4" fmla="*/ 50800 h 1885950"/>
                <a:gd name="connsiteX0" fmla="*/ 3175 w 6423025"/>
                <a:gd name="connsiteY0" fmla="*/ 3175 h 1838325"/>
                <a:gd name="connsiteX1" fmla="*/ 6423025 w 6423025"/>
                <a:gd name="connsiteY1" fmla="*/ 0 h 1838325"/>
                <a:gd name="connsiteX2" fmla="*/ 1247775 w 6423025"/>
                <a:gd name="connsiteY2" fmla="*/ 1838325 h 1838325"/>
                <a:gd name="connsiteX3" fmla="*/ 0 w 6423025"/>
                <a:gd name="connsiteY3" fmla="*/ 1260475 h 1838325"/>
                <a:gd name="connsiteX4" fmla="*/ 3175 w 6423025"/>
                <a:gd name="connsiteY4" fmla="*/ 3175 h 1838325"/>
                <a:gd name="connsiteX0" fmla="*/ 3175 w 1247775"/>
                <a:gd name="connsiteY0" fmla="*/ 0 h 1835150"/>
                <a:gd name="connsiteX1" fmla="*/ 1247775 w 1247775"/>
                <a:gd name="connsiteY1" fmla="*/ 1835150 h 1835150"/>
                <a:gd name="connsiteX2" fmla="*/ 0 w 1247775"/>
                <a:gd name="connsiteY2" fmla="*/ 1257300 h 1835150"/>
                <a:gd name="connsiteX3" fmla="*/ 3175 w 1247775"/>
                <a:gd name="connsiteY3" fmla="*/ 0 h 1835150"/>
                <a:gd name="connsiteX0" fmla="*/ 3175 w 1687049"/>
                <a:gd name="connsiteY0" fmla="*/ 3176 h 1260476"/>
                <a:gd name="connsiteX1" fmla="*/ 1687049 w 1687049"/>
                <a:gd name="connsiteY1" fmla="*/ 0 h 1260476"/>
                <a:gd name="connsiteX2" fmla="*/ 0 w 1687049"/>
                <a:gd name="connsiteY2" fmla="*/ 1260476 h 1260476"/>
                <a:gd name="connsiteX3" fmla="*/ 3175 w 1687049"/>
                <a:gd name="connsiteY3" fmla="*/ 3176 h 1260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87049" h="1260476">
                  <a:moveTo>
                    <a:pt x="3175" y="3176"/>
                  </a:moveTo>
                  <a:lnTo>
                    <a:pt x="1687049" y="0"/>
                  </a:lnTo>
                  <a:lnTo>
                    <a:pt x="0" y="1260476"/>
                  </a:lnTo>
                  <a:cubicBezTo>
                    <a:pt x="1058" y="841376"/>
                    <a:pt x="2117" y="422276"/>
                    <a:pt x="3175" y="3176"/>
                  </a:cubicBezTo>
                  <a:close/>
                </a:path>
              </a:pathLst>
            </a:custGeom>
            <a:gradFill>
              <a:gsLst>
                <a:gs pos="73000">
                  <a:srgbClr val="00B0F0"/>
                </a:gs>
                <a:gs pos="49000">
                  <a:schemeClr val="bg1">
                    <a:alpha val="13000"/>
                  </a:schemeClr>
                </a:gs>
              </a:gsLst>
              <a:lin ang="8400000" scaled="0"/>
            </a:gradFill>
            <a:ln>
              <a:noFill/>
            </a:ln>
            <a:effectLst>
              <a:outerShdw blurRad="228600" dist="38100" dir="2700000" sx="108000" sy="108000" algn="tl" rotWithShape="0">
                <a:srgbClr val="0070C0">
                  <a:alpha val="18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</p:grpSp>
      <p:pic>
        <p:nvPicPr>
          <p:cNvPr id="5" name="Picture 3" descr="C:\Users\stalipova\Desktop\ПРЕЗЕНТАЦИЯ_2013\Годовой отчет\Лого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54165" y="1366892"/>
            <a:ext cx="1517805" cy="821984"/>
          </a:xfrm>
          <a:prstGeom prst="rect">
            <a:avLst/>
          </a:prstGeom>
          <a:noFill/>
        </p:spPr>
      </p:pic>
      <p:sp>
        <p:nvSpPr>
          <p:cNvPr id="116" name="TextBox 115"/>
          <p:cNvSpPr txBox="1"/>
          <p:nvPr/>
        </p:nvSpPr>
        <p:spPr>
          <a:xfrm>
            <a:off x="-2" y="4522267"/>
            <a:ext cx="9144001" cy="5355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600" dirty="0" smtClean="0">
                <a:solidFill>
                  <a:srgbClr val="007AC3"/>
                </a:solidFill>
                <a:latin typeface="Impact" panose="020B0806030902050204" pitchFamily="34" charset="0"/>
              </a:rPr>
              <a:t>БЛАГОДАРЮ ЗА ВНИМАНИЕ!</a:t>
            </a:r>
            <a:endParaRPr lang="ru-RU" sz="4800" dirty="0">
              <a:solidFill>
                <a:srgbClr val="007AC3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8647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63000">
              <a:srgbClr val="F4F5F7"/>
            </a:gs>
            <a:gs pos="83000">
              <a:srgbClr val="D6DDE3"/>
            </a:gs>
            <a:gs pos="100000">
              <a:srgbClr val="B2BBC0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Группа 57"/>
          <p:cNvGrpSpPr/>
          <p:nvPr/>
        </p:nvGrpSpPr>
        <p:grpSpPr>
          <a:xfrm>
            <a:off x="-8889" y="1074057"/>
            <a:ext cx="9190495" cy="2990126"/>
            <a:chOff x="-274407" y="-1045936"/>
            <a:chExt cx="9432462" cy="2990126"/>
          </a:xfrm>
        </p:grpSpPr>
        <p:grpSp>
          <p:nvGrpSpPr>
            <p:cNvPr id="22" name="Группа 113"/>
            <p:cNvGrpSpPr/>
            <p:nvPr/>
          </p:nvGrpSpPr>
          <p:grpSpPr>
            <a:xfrm>
              <a:off x="-274407" y="-1045936"/>
              <a:ext cx="9432462" cy="2990126"/>
              <a:chOff x="-274407" y="-1215785"/>
              <a:chExt cx="9432462" cy="3494841"/>
            </a:xfrm>
          </p:grpSpPr>
          <p:sp>
            <p:nvSpPr>
              <p:cNvPr id="24" name="Равнобедренный треугольник 5"/>
              <p:cNvSpPr/>
              <p:nvPr/>
            </p:nvSpPr>
            <p:spPr>
              <a:xfrm rot="5400000">
                <a:off x="-171621" y="1190694"/>
                <a:ext cx="914400" cy="1101726"/>
              </a:xfrm>
              <a:prstGeom prst="triangle">
                <a:avLst>
                  <a:gd name="adj" fmla="val 5625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7" name="Равнобедренный треугольник 26"/>
              <p:cNvSpPr/>
              <p:nvPr/>
            </p:nvSpPr>
            <p:spPr>
              <a:xfrm rot="5400000">
                <a:off x="-11347" y="1534921"/>
                <a:ext cx="674994" cy="813275"/>
              </a:xfrm>
              <a:prstGeom prst="triangle">
                <a:avLst>
                  <a:gd name="adj" fmla="val 56250"/>
                </a:avLst>
              </a:prstGeom>
              <a:solidFill>
                <a:schemeClr val="bg1">
                  <a:alpha val="5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8" name="Прямоугольник 3"/>
              <p:cNvSpPr/>
              <p:nvPr/>
            </p:nvSpPr>
            <p:spPr>
              <a:xfrm>
                <a:off x="-265285" y="-673941"/>
                <a:ext cx="9384744" cy="2884927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23025" h="1838325">
                    <a:moveTo>
                      <a:pt x="3175" y="3175"/>
                    </a:moveTo>
                    <a:lnTo>
                      <a:pt x="6423025" y="0"/>
                    </a:lnTo>
                    <a:lnTo>
                      <a:pt x="1247775" y="1838325"/>
                    </a:lnTo>
                    <a:lnTo>
                      <a:pt x="0" y="1260475"/>
                    </a:lnTo>
                    <a:cubicBezTo>
                      <a:pt x="1058" y="841375"/>
                      <a:pt x="2117" y="422275"/>
                      <a:pt x="3175" y="3175"/>
                    </a:cubicBezTo>
                    <a:close/>
                  </a:path>
                </a:pathLst>
              </a:custGeom>
              <a:gradFill>
                <a:gsLst>
                  <a:gs pos="73000">
                    <a:srgbClr val="00B0F0"/>
                  </a:gs>
                  <a:gs pos="49000">
                    <a:srgbClr val="007AC3"/>
                  </a:gs>
                </a:gsLst>
                <a:lin ang="8400000" scaled="0"/>
              </a:gradFill>
              <a:ln>
                <a:noFill/>
              </a:ln>
              <a:effectLst>
                <a:outerShdw blurRad="228600" dist="38100" dir="2700000" sx="108000" sy="108000" algn="tl" rotWithShape="0">
                  <a:srgbClr val="0070C0">
                    <a:alpha val="18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" name="Прямоугольник 3"/>
              <p:cNvSpPr/>
              <p:nvPr/>
            </p:nvSpPr>
            <p:spPr>
              <a:xfrm flipH="1">
                <a:off x="1060094" y="-1215785"/>
                <a:ext cx="8097961" cy="2431625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  <a:gd name="connsiteX0" fmla="*/ 3175 w 6423025"/>
                  <a:gd name="connsiteY0" fmla="*/ 3175 h 2168525"/>
                  <a:gd name="connsiteX1" fmla="*/ 6423025 w 6423025"/>
                  <a:gd name="connsiteY1" fmla="*/ 0 h 2168525"/>
                  <a:gd name="connsiteX2" fmla="*/ 686540 w 6423025"/>
                  <a:gd name="connsiteY2" fmla="*/ 2168525 h 2168525"/>
                  <a:gd name="connsiteX3" fmla="*/ 0 w 6423025"/>
                  <a:gd name="connsiteY3" fmla="*/ 1260475 h 2168525"/>
                  <a:gd name="connsiteX4" fmla="*/ 3175 w 6423025"/>
                  <a:gd name="connsiteY4" fmla="*/ 3175 h 2168525"/>
                  <a:gd name="connsiteX0" fmla="*/ 3175 w 6423025"/>
                  <a:gd name="connsiteY0" fmla="*/ 3175 h 2168525"/>
                  <a:gd name="connsiteX1" fmla="*/ 6423025 w 6423025"/>
                  <a:gd name="connsiteY1" fmla="*/ 0 h 2168525"/>
                  <a:gd name="connsiteX2" fmla="*/ 686540 w 6423025"/>
                  <a:gd name="connsiteY2" fmla="*/ 2168525 h 2168525"/>
                  <a:gd name="connsiteX3" fmla="*/ 0 w 6423025"/>
                  <a:gd name="connsiteY3" fmla="*/ 1260475 h 2168525"/>
                  <a:gd name="connsiteX4" fmla="*/ 3175 w 6423025"/>
                  <a:gd name="connsiteY4" fmla="*/ 3175 h 2168525"/>
                  <a:gd name="connsiteX0" fmla="*/ 3175 w 6423025"/>
                  <a:gd name="connsiteY0" fmla="*/ 3175 h 2168525"/>
                  <a:gd name="connsiteX1" fmla="*/ 6423025 w 6423025"/>
                  <a:gd name="connsiteY1" fmla="*/ 0 h 2168525"/>
                  <a:gd name="connsiteX2" fmla="*/ 686540 w 6423025"/>
                  <a:gd name="connsiteY2" fmla="*/ 2168525 h 2168525"/>
                  <a:gd name="connsiteX3" fmla="*/ 0 w 6423025"/>
                  <a:gd name="connsiteY3" fmla="*/ 1260475 h 2168525"/>
                  <a:gd name="connsiteX4" fmla="*/ 3175 w 6423025"/>
                  <a:gd name="connsiteY4" fmla="*/ 3175 h 2168525"/>
                  <a:gd name="connsiteX0" fmla="*/ 0 w 12047640"/>
                  <a:gd name="connsiteY0" fmla="*/ 0 h 2180589"/>
                  <a:gd name="connsiteX1" fmla="*/ 12047640 w 12047640"/>
                  <a:gd name="connsiteY1" fmla="*/ 12064 h 2180589"/>
                  <a:gd name="connsiteX2" fmla="*/ 6311155 w 12047640"/>
                  <a:gd name="connsiteY2" fmla="*/ 2180589 h 2180589"/>
                  <a:gd name="connsiteX3" fmla="*/ 5624615 w 12047640"/>
                  <a:gd name="connsiteY3" fmla="*/ 1272539 h 2180589"/>
                  <a:gd name="connsiteX4" fmla="*/ 0 w 12047640"/>
                  <a:gd name="connsiteY4" fmla="*/ 0 h 2180589"/>
                  <a:gd name="connsiteX0" fmla="*/ 23567 w 12071207"/>
                  <a:gd name="connsiteY0" fmla="*/ 0 h 2180589"/>
                  <a:gd name="connsiteX1" fmla="*/ 12071207 w 12071207"/>
                  <a:gd name="connsiteY1" fmla="*/ 12064 h 2180589"/>
                  <a:gd name="connsiteX2" fmla="*/ 6334722 w 12071207"/>
                  <a:gd name="connsiteY2" fmla="*/ 2180589 h 2180589"/>
                  <a:gd name="connsiteX3" fmla="*/ 0 w 12071207"/>
                  <a:gd name="connsiteY3" fmla="*/ 1272539 h 2180589"/>
                  <a:gd name="connsiteX4" fmla="*/ 23567 w 12071207"/>
                  <a:gd name="connsiteY4" fmla="*/ 0 h 2180589"/>
                  <a:gd name="connsiteX0" fmla="*/ 23567 w 12071207"/>
                  <a:gd name="connsiteY0" fmla="*/ 0 h 2180589"/>
                  <a:gd name="connsiteX1" fmla="*/ 12071207 w 12071207"/>
                  <a:gd name="connsiteY1" fmla="*/ 12064 h 2180589"/>
                  <a:gd name="connsiteX2" fmla="*/ 6334722 w 12071207"/>
                  <a:gd name="connsiteY2" fmla="*/ 2180589 h 2180589"/>
                  <a:gd name="connsiteX3" fmla="*/ 0 w 12071207"/>
                  <a:gd name="connsiteY3" fmla="*/ 1272539 h 2180589"/>
                  <a:gd name="connsiteX4" fmla="*/ 23567 w 12071207"/>
                  <a:gd name="connsiteY4" fmla="*/ 0 h 2180589"/>
                  <a:gd name="connsiteX0" fmla="*/ 11 w 12129213"/>
                  <a:gd name="connsiteY0" fmla="*/ 0 h 2211069"/>
                  <a:gd name="connsiteX1" fmla="*/ 12129213 w 12129213"/>
                  <a:gd name="connsiteY1" fmla="*/ 42544 h 2211069"/>
                  <a:gd name="connsiteX2" fmla="*/ 6392728 w 12129213"/>
                  <a:gd name="connsiteY2" fmla="*/ 2211069 h 2211069"/>
                  <a:gd name="connsiteX3" fmla="*/ 58006 w 12129213"/>
                  <a:gd name="connsiteY3" fmla="*/ 1303019 h 2211069"/>
                  <a:gd name="connsiteX4" fmla="*/ 11 w 12129213"/>
                  <a:gd name="connsiteY4" fmla="*/ 0 h 2211069"/>
                  <a:gd name="connsiteX0" fmla="*/ 0 w 12129202"/>
                  <a:gd name="connsiteY0" fmla="*/ 0 h 2211069"/>
                  <a:gd name="connsiteX1" fmla="*/ 12129202 w 12129202"/>
                  <a:gd name="connsiteY1" fmla="*/ 42544 h 2211069"/>
                  <a:gd name="connsiteX2" fmla="*/ 6392717 w 12129202"/>
                  <a:gd name="connsiteY2" fmla="*/ 2211069 h 2211069"/>
                  <a:gd name="connsiteX3" fmla="*/ 57995 w 12129202"/>
                  <a:gd name="connsiteY3" fmla="*/ 1303019 h 2211069"/>
                  <a:gd name="connsiteX4" fmla="*/ 0 w 12129202"/>
                  <a:gd name="connsiteY4" fmla="*/ 0 h 2211069"/>
                  <a:gd name="connsiteX0" fmla="*/ 0 w 12108811"/>
                  <a:gd name="connsiteY0" fmla="*/ 0 h 2241549"/>
                  <a:gd name="connsiteX1" fmla="*/ 12108811 w 12108811"/>
                  <a:gd name="connsiteY1" fmla="*/ 73024 h 2241549"/>
                  <a:gd name="connsiteX2" fmla="*/ 6372326 w 12108811"/>
                  <a:gd name="connsiteY2" fmla="*/ 2241549 h 2241549"/>
                  <a:gd name="connsiteX3" fmla="*/ 37604 w 12108811"/>
                  <a:gd name="connsiteY3" fmla="*/ 1333499 h 2241549"/>
                  <a:gd name="connsiteX4" fmla="*/ 0 w 12108811"/>
                  <a:gd name="connsiteY4" fmla="*/ 0 h 2241549"/>
                  <a:gd name="connsiteX0" fmla="*/ 0 w 12108811"/>
                  <a:gd name="connsiteY0" fmla="*/ 0 h 2511055"/>
                  <a:gd name="connsiteX1" fmla="*/ 12108811 w 12108811"/>
                  <a:gd name="connsiteY1" fmla="*/ 73024 h 2511055"/>
                  <a:gd name="connsiteX2" fmla="*/ 3255792 w 12108811"/>
                  <a:gd name="connsiteY2" fmla="*/ 2511055 h 2511055"/>
                  <a:gd name="connsiteX3" fmla="*/ 37604 w 12108811"/>
                  <a:gd name="connsiteY3" fmla="*/ 1333499 h 2511055"/>
                  <a:gd name="connsiteX4" fmla="*/ 0 w 12108811"/>
                  <a:gd name="connsiteY4" fmla="*/ 0 h 2511055"/>
                  <a:gd name="connsiteX0" fmla="*/ 0 w 12108811"/>
                  <a:gd name="connsiteY0" fmla="*/ 0 h 2511055"/>
                  <a:gd name="connsiteX1" fmla="*/ 12108811 w 12108811"/>
                  <a:gd name="connsiteY1" fmla="*/ 73024 h 2511055"/>
                  <a:gd name="connsiteX2" fmla="*/ 3255792 w 12108811"/>
                  <a:gd name="connsiteY2" fmla="*/ 2511055 h 2511055"/>
                  <a:gd name="connsiteX3" fmla="*/ 37604 w 12108811"/>
                  <a:gd name="connsiteY3" fmla="*/ 1333499 h 2511055"/>
                  <a:gd name="connsiteX4" fmla="*/ 0 w 12108811"/>
                  <a:gd name="connsiteY4" fmla="*/ 0 h 2511055"/>
                  <a:gd name="connsiteX0" fmla="*/ 0 w 12108811"/>
                  <a:gd name="connsiteY0" fmla="*/ 0 h 2511055"/>
                  <a:gd name="connsiteX1" fmla="*/ 12108811 w 12108811"/>
                  <a:gd name="connsiteY1" fmla="*/ 73024 h 2511055"/>
                  <a:gd name="connsiteX2" fmla="*/ 3255792 w 12108811"/>
                  <a:gd name="connsiteY2" fmla="*/ 2511055 h 2511055"/>
                  <a:gd name="connsiteX3" fmla="*/ 37604 w 12108811"/>
                  <a:gd name="connsiteY3" fmla="*/ 1333499 h 2511055"/>
                  <a:gd name="connsiteX4" fmla="*/ 0 w 12108811"/>
                  <a:gd name="connsiteY4" fmla="*/ 0 h 2511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08811" h="2511055">
                    <a:moveTo>
                      <a:pt x="0" y="0"/>
                    </a:moveTo>
                    <a:lnTo>
                      <a:pt x="12108811" y="73024"/>
                    </a:lnTo>
                    <a:lnTo>
                      <a:pt x="3255792" y="2511055"/>
                    </a:lnTo>
                    <a:lnTo>
                      <a:pt x="37604" y="1333499"/>
                    </a:lnTo>
                    <a:cubicBezTo>
                      <a:pt x="49387" y="697229"/>
                      <a:pt x="28997" y="651509"/>
                      <a:pt x="0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20000"/>
                      <a:lumOff val="80000"/>
                    </a:schemeClr>
                  </a:gs>
                  <a:gs pos="63000">
                    <a:schemeClr val="bg1">
                      <a:alpha val="62000"/>
                    </a:schemeClr>
                  </a:gs>
                  <a:gs pos="100000">
                    <a:schemeClr val="bg1">
                      <a:alpha val="46000"/>
                    </a:schemeClr>
                  </a:gs>
                </a:gsLst>
                <a:path path="circle">
                  <a:fillToRect l="100000" t="10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0" name="Равнобедренный треугольник 29"/>
              <p:cNvSpPr/>
              <p:nvPr/>
            </p:nvSpPr>
            <p:spPr>
              <a:xfrm rot="5400000">
                <a:off x="-181002" y="1333009"/>
                <a:ext cx="563453" cy="678884"/>
              </a:xfrm>
              <a:prstGeom prst="triangle">
                <a:avLst>
                  <a:gd name="adj" fmla="val 58947"/>
                </a:avLst>
              </a:prstGeom>
              <a:solidFill>
                <a:srgbClr val="7ED6E6">
                  <a:alpha val="5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" name="Полилиния 30"/>
              <p:cNvSpPr/>
              <p:nvPr/>
            </p:nvSpPr>
            <p:spPr>
              <a:xfrm rot="5400000" flipV="1">
                <a:off x="7413215" y="-469097"/>
                <a:ext cx="1176529" cy="2249714"/>
              </a:xfrm>
              <a:custGeom>
                <a:avLst/>
                <a:gdLst>
                  <a:gd name="connsiteX0" fmla="*/ 0 w 587023"/>
                  <a:gd name="connsiteY0" fmla="*/ 1116803 h 1116803"/>
                  <a:gd name="connsiteX1" fmla="*/ 587023 w 587023"/>
                  <a:gd name="connsiteY1" fmla="*/ 0 h 1116803"/>
                  <a:gd name="connsiteX2" fmla="*/ 587023 w 587023"/>
                  <a:gd name="connsiteY2" fmla="*/ 1116803 h 1116803"/>
                  <a:gd name="connsiteX3" fmla="*/ 0 w 587023"/>
                  <a:gd name="connsiteY3" fmla="*/ 1116803 h 1116803"/>
                  <a:gd name="connsiteX0" fmla="*/ 0 w 587023"/>
                  <a:gd name="connsiteY0" fmla="*/ 1116803 h 1116803"/>
                  <a:gd name="connsiteX1" fmla="*/ 587023 w 587023"/>
                  <a:gd name="connsiteY1" fmla="*/ 0 h 1116803"/>
                  <a:gd name="connsiteX2" fmla="*/ 314796 w 587023"/>
                  <a:gd name="connsiteY2" fmla="*/ 1116803 h 1116803"/>
                  <a:gd name="connsiteX3" fmla="*/ 0 w 587023"/>
                  <a:gd name="connsiteY3" fmla="*/ 1116803 h 1116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87023" h="1116803">
                    <a:moveTo>
                      <a:pt x="0" y="1116803"/>
                    </a:moveTo>
                    <a:lnTo>
                      <a:pt x="587023" y="0"/>
                    </a:lnTo>
                    <a:lnTo>
                      <a:pt x="314796" y="1116803"/>
                    </a:lnTo>
                    <a:lnTo>
                      <a:pt x="0" y="1116803"/>
                    </a:lnTo>
                    <a:close/>
                  </a:path>
                </a:pathLst>
              </a:custGeom>
              <a:solidFill>
                <a:schemeClr val="bg1">
                  <a:lumMod val="85000"/>
                  <a:alpha val="5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2" name="Прямоугольник 3"/>
              <p:cNvSpPr/>
              <p:nvPr/>
            </p:nvSpPr>
            <p:spPr>
              <a:xfrm flipH="1">
                <a:off x="1941765" y="-1164892"/>
                <a:ext cx="7184571" cy="1819411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  <a:gd name="connsiteX0" fmla="*/ 3175 w 6423025"/>
                  <a:gd name="connsiteY0" fmla="*/ 3175 h 2168525"/>
                  <a:gd name="connsiteX1" fmla="*/ 6423025 w 6423025"/>
                  <a:gd name="connsiteY1" fmla="*/ 0 h 2168525"/>
                  <a:gd name="connsiteX2" fmla="*/ 686540 w 6423025"/>
                  <a:gd name="connsiteY2" fmla="*/ 2168525 h 2168525"/>
                  <a:gd name="connsiteX3" fmla="*/ 0 w 6423025"/>
                  <a:gd name="connsiteY3" fmla="*/ 1260475 h 2168525"/>
                  <a:gd name="connsiteX4" fmla="*/ 3175 w 6423025"/>
                  <a:gd name="connsiteY4" fmla="*/ 3175 h 2168525"/>
                  <a:gd name="connsiteX0" fmla="*/ 3175 w 6423025"/>
                  <a:gd name="connsiteY0" fmla="*/ 3175 h 2168525"/>
                  <a:gd name="connsiteX1" fmla="*/ 6423025 w 6423025"/>
                  <a:gd name="connsiteY1" fmla="*/ 0 h 2168525"/>
                  <a:gd name="connsiteX2" fmla="*/ 686540 w 6423025"/>
                  <a:gd name="connsiteY2" fmla="*/ 2168525 h 2168525"/>
                  <a:gd name="connsiteX3" fmla="*/ 0 w 6423025"/>
                  <a:gd name="connsiteY3" fmla="*/ 1260475 h 2168525"/>
                  <a:gd name="connsiteX4" fmla="*/ 3175 w 6423025"/>
                  <a:gd name="connsiteY4" fmla="*/ 3175 h 2168525"/>
                  <a:gd name="connsiteX0" fmla="*/ 3175 w 6423025"/>
                  <a:gd name="connsiteY0" fmla="*/ 3175 h 2168525"/>
                  <a:gd name="connsiteX1" fmla="*/ 6423025 w 6423025"/>
                  <a:gd name="connsiteY1" fmla="*/ 0 h 2168525"/>
                  <a:gd name="connsiteX2" fmla="*/ 686540 w 6423025"/>
                  <a:gd name="connsiteY2" fmla="*/ 2168525 h 2168525"/>
                  <a:gd name="connsiteX3" fmla="*/ 0 w 6423025"/>
                  <a:gd name="connsiteY3" fmla="*/ 1260475 h 2168525"/>
                  <a:gd name="connsiteX4" fmla="*/ 3175 w 6423025"/>
                  <a:gd name="connsiteY4" fmla="*/ 3175 h 2168525"/>
                  <a:gd name="connsiteX0" fmla="*/ 0 w 12047640"/>
                  <a:gd name="connsiteY0" fmla="*/ 0 h 2180589"/>
                  <a:gd name="connsiteX1" fmla="*/ 12047640 w 12047640"/>
                  <a:gd name="connsiteY1" fmla="*/ 12064 h 2180589"/>
                  <a:gd name="connsiteX2" fmla="*/ 6311155 w 12047640"/>
                  <a:gd name="connsiteY2" fmla="*/ 2180589 h 2180589"/>
                  <a:gd name="connsiteX3" fmla="*/ 5624615 w 12047640"/>
                  <a:gd name="connsiteY3" fmla="*/ 1272539 h 2180589"/>
                  <a:gd name="connsiteX4" fmla="*/ 0 w 12047640"/>
                  <a:gd name="connsiteY4" fmla="*/ 0 h 2180589"/>
                  <a:gd name="connsiteX0" fmla="*/ 23567 w 12071207"/>
                  <a:gd name="connsiteY0" fmla="*/ 0 h 2180589"/>
                  <a:gd name="connsiteX1" fmla="*/ 12071207 w 12071207"/>
                  <a:gd name="connsiteY1" fmla="*/ 12064 h 2180589"/>
                  <a:gd name="connsiteX2" fmla="*/ 6334722 w 12071207"/>
                  <a:gd name="connsiteY2" fmla="*/ 2180589 h 2180589"/>
                  <a:gd name="connsiteX3" fmla="*/ 0 w 12071207"/>
                  <a:gd name="connsiteY3" fmla="*/ 1272539 h 2180589"/>
                  <a:gd name="connsiteX4" fmla="*/ 23567 w 12071207"/>
                  <a:gd name="connsiteY4" fmla="*/ 0 h 2180589"/>
                  <a:gd name="connsiteX0" fmla="*/ 23567 w 12071207"/>
                  <a:gd name="connsiteY0" fmla="*/ 0 h 2180589"/>
                  <a:gd name="connsiteX1" fmla="*/ 12071207 w 12071207"/>
                  <a:gd name="connsiteY1" fmla="*/ 12064 h 2180589"/>
                  <a:gd name="connsiteX2" fmla="*/ 6334722 w 12071207"/>
                  <a:gd name="connsiteY2" fmla="*/ 2180589 h 2180589"/>
                  <a:gd name="connsiteX3" fmla="*/ 0 w 12071207"/>
                  <a:gd name="connsiteY3" fmla="*/ 1272539 h 2180589"/>
                  <a:gd name="connsiteX4" fmla="*/ 23567 w 12071207"/>
                  <a:gd name="connsiteY4" fmla="*/ 0 h 2180589"/>
                  <a:gd name="connsiteX0" fmla="*/ 11 w 12129213"/>
                  <a:gd name="connsiteY0" fmla="*/ 0 h 2211069"/>
                  <a:gd name="connsiteX1" fmla="*/ 12129213 w 12129213"/>
                  <a:gd name="connsiteY1" fmla="*/ 42544 h 2211069"/>
                  <a:gd name="connsiteX2" fmla="*/ 6392728 w 12129213"/>
                  <a:gd name="connsiteY2" fmla="*/ 2211069 h 2211069"/>
                  <a:gd name="connsiteX3" fmla="*/ 58006 w 12129213"/>
                  <a:gd name="connsiteY3" fmla="*/ 1303019 h 2211069"/>
                  <a:gd name="connsiteX4" fmla="*/ 11 w 12129213"/>
                  <a:gd name="connsiteY4" fmla="*/ 0 h 2211069"/>
                  <a:gd name="connsiteX0" fmla="*/ 0 w 12129202"/>
                  <a:gd name="connsiteY0" fmla="*/ 0 h 2211069"/>
                  <a:gd name="connsiteX1" fmla="*/ 12129202 w 12129202"/>
                  <a:gd name="connsiteY1" fmla="*/ 42544 h 2211069"/>
                  <a:gd name="connsiteX2" fmla="*/ 6392717 w 12129202"/>
                  <a:gd name="connsiteY2" fmla="*/ 2211069 h 2211069"/>
                  <a:gd name="connsiteX3" fmla="*/ 57995 w 12129202"/>
                  <a:gd name="connsiteY3" fmla="*/ 1303019 h 2211069"/>
                  <a:gd name="connsiteX4" fmla="*/ 0 w 12129202"/>
                  <a:gd name="connsiteY4" fmla="*/ 0 h 2211069"/>
                  <a:gd name="connsiteX0" fmla="*/ 0 w 12108811"/>
                  <a:gd name="connsiteY0" fmla="*/ 0 h 2241549"/>
                  <a:gd name="connsiteX1" fmla="*/ 12108811 w 12108811"/>
                  <a:gd name="connsiteY1" fmla="*/ 73024 h 2241549"/>
                  <a:gd name="connsiteX2" fmla="*/ 6372326 w 12108811"/>
                  <a:gd name="connsiteY2" fmla="*/ 2241549 h 2241549"/>
                  <a:gd name="connsiteX3" fmla="*/ 37604 w 12108811"/>
                  <a:gd name="connsiteY3" fmla="*/ 1333499 h 2241549"/>
                  <a:gd name="connsiteX4" fmla="*/ 0 w 12108811"/>
                  <a:gd name="connsiteY4" fmla="*/ 0 h 2241549"/>
                  <a:gd name="connsiteX0" fmla="*/ 0 w 12108811"/>
                  <a:gd name="connsiteY0" fmla="*/ 0 h 2511055"/>
                  <a:gd name="connsiteX1" fmla="*/ 12108811 w 12108811"/>
                  <a:gd name="connsiteY1" fmla="*/ 73024 h 2511055"/>
                  <a:gd name="connsiteX2" fmla="*/ 3255792 w 12108811"/>
                  <a:gd name="connsiteY2" fmla="*/ 2511055 h 2511055"/>
                  <a:gd name="connsiteX3" fmla="*/ 37604 w 12108811"/>
                  <a:gd name="connsiteY3" fmla="*/ 1333499 h 2511055"/>
                  <a:gd name="connsiteX4" fmla="*/ 0 w 12108811"/>
                  <a:gd name="connsiteY4" fmla="*/ 0 h 2511055"/>
                  <a:gd name="connsiteX0" fmla="*/ 0 w 12108811"/>
                  <a:gd name="connsiteY0" fmla="*/ 0 h 2511055"/>
                  <a:gd name="connsiteX1" fmla="*/ 12108811 w 12108811"/>
                  <a:gd name="connsiteY1" fmla="*/ 73024 h 2511055"/>
                  <a:gd name="connsiteX2" fmla="*/ 3255792 w 12108811"/>
                  <a:gd name="connsiteY2" fmla="*/ 2511055 h 2511055"/>
                  <a:gd name="connsiteX3" fmla="*/ 37604 w 12108811"/>
                  <a:gd name="connsiteY3" fmla="*/ 1333499 h 2511055"/>
                  <a:gd name="connsiteX4" fmla="*/ 0 w 12108811"/>
                  <a:gd name="connsiteY4" fmla="*/ 0 h 2511055"/>
                  <a:gd name="connsiteX0" fmla="*/ 0 w 12108811"/>
                  <a:gd name="connsiteY0" fmla="*/ 0 h 2511055"/>
                  <a:gd name="connsiteX1" fmla="*/ 12108811 w 12108811"/>
                  <a:gd name="connsiteY1" fmla="*/ 73024 h 2511055"/>
                  <a:gd name="connsiteX2" fmla="*/ 3255792 w 12108811"/>
                  <a:gd name="connsiteY2" fmla="*/ 2511055 h 2511055"/>
                  <a:gd name="connsiteX3" fmla="*/ 37604 w 12108811"/>
                  <a:gd name="connsiteY3" fmla="*/ 1333499 h 2511055"/>
                  <a:gd name="connsiteX4" fmla="*/ 0 w 12108811"/>
                  <a:gd name="connsiteY4" fmla="*/ 0 h 2511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08811" h="2511055">
                    <a:moveTo>
                      <a:pt x="0" y="0"/>
                    </a:moveTo>
                    <a:lnTo>
                      <a:pt x="12108811" y="73024"/>
                    </a:lnTo>
                    <a:lnTo>
                      <a:pt x="3255792" y="2511055"/>
                    </a:lnTo>
                    <a:lnTo>
                      <a:pt x="37604" y="1333499"/>
                    </a:lnTo>
                    <a:cubicBezTo>
                      <a:pt x="49387" y="697229"/>
                      <a:pt x="28997" y="651509"/>
                      <a:pt x="0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20000"/>
                      <a:lumOff val="80000"/>
                    </a:schemeClr>
                  </a:gs>
                  <a:gs pos="63000">
                    <a:schemeClr val="bg1">
                      <a:alpha val="62000"/>
                    </a:schemeClr>
                  </a:gs>
                  <a:gs pos="100000">
                    <a:schemeClr val="bg1">
                      <a:alpha val="46000"/>
                    </a:schemeClr>
                  </a:gs>
                </a:gsLst>
                <a:path path="circle">
                  <a:fillToRect l="100000" t="10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" name="Полилиния 17"/>
              <p:cNvSpPr/>
              <p:nvPr/>
            </p:nvSpPr>
            <p:spPr>
              <a:xfrm rot="5400000" flipV="1">
                <a:off x="749219" y="-2168407"/>
                <a:ext cx="483515" cy="2530767"/>
              </a:xfrm>
              <a:custGeom>
                <a:avLst/>
                <a:gdLst>
                  <a:gd name="connsiteX0" fmla="*/ 0 w 587023"/>
                  <a:gd name="connsiteY0" fmla="*/ 1116803 h 1116803"/>
                  <a:gd name="connsiteX1" fmla="*/ 587023 w 587023"/>
                  <a:gd name="connsiteY1" fmla="*/ 0 h 1116803"/>
                  <a:gd name="connsiteX2" fmla="*/ 587023 w 587023"/>
                  <a:gd name="connsiteY2" fmla="*/ 1116803 h 1116803"/>
                  <a:gd name="connsiteX3" fmla="*/ 0 w 587023"/>
                  <a:gd name="connsiteY3" fmla="*/ 1116803 h 1116803"/>
                  <a:gd name="connsiteX0" fmla="*/ 0 w 587023"/>
                  <a:gd name="connsiteY0" fmla="*/ 1116803 h 1116803"/>
                  <a:gd name="connsiteX1" fmla="*/ 587023 w 587023"/>
                  <a:gd name="connsiteY1" fmla="*/ 0 h 1116803"/>
                  <a:gd name="connsiteX2" fmla="*/ 314796 w 587023"/>
                  <a:gd name="connsiteY2" fmla="*/ 1116803 h 1116803"/>
                  <a:gd name="connsiteX3" fmla="*/ 0 w 587023"/>
                  <a:gd name="connsiteY3" fmla="*/ 1116803 h 1116803"/>
                  <a:gd name="connsiteX0" fmla="*/ 28204 w 272227"/>
                  <a:gd name="connsiteY0" fmla="*/ 673978 h 1116803"/>
                  <a:gd name="connsiteX1" fmla="*/ 272227 w 272227"/>
                  <a:gd name="connsiteY1" fmla="*/ 0 h 1116803"/>
                  <a:gd name="connsiteX2" fmla="*/ 0 w 272227"/>
                  <a:gd name="connsiteY2" fmla="*/ 1116803 h 1116803"/>
                  <a:gd name="connsiteX3" fmla="*/ 28204 w 272227"/>
                  <a:gd name="connsiteY3" fmla="*/ 673978 h 1116803"/>
                  <a:gd name="connsiteX0" fmla="*/ 0 w 244023"/>
                  <a:gd name="connsiteY0" fmla="*/ 673978 h 1262390"/>
                  <a:gd name="connsiteX1" fmla="*/ 244023 w 244023"/>
                  <a:gd name="connsiteY1" fmla="*/ 0 h 1262390"/>
                  <a:gd name="connsiteX2" fmla="*/ 237030 w 244023"/>
                  <a:gd name="connsiteY2" fmla="*/ 1262390 h 1262390"/>
                  <a:gd name="connsiteX3" fmla="*/ 0 w 244023"/>
                  <a:gd name="connsiteY3" fmla="*/ 673978 h 1262390"/>
                  <a:gd name="connsiteX0" fmla="*/ 0 w 241247"/>
                  <a:gd name="connsiteY0" fmla="*/ 667911 h 1256323"/>
                  <a:gd name="connsiteX1" fmla="*/ 241247 w 241247"/>
                  <a:gd name="connsiteY1" fmla="*/ 0 h 1256323"/>
                  <a:gd name="connsiteX2" fmla="*/ 237030 w 241247"/>
                  <a:gd name="connsiteY2" fmla="*/ 1256323 h 1256323"/>
                  <a:gd name="connsiteX3" fmla="*/ 0 w 241247"/>
                  <a:gd name="connsiteY3" fmla="*/ 667911 h 1256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1247" h="1256323">
                    <a:moveTo>
                      <a:pt x="0" y="667911"/>
                    </a:moveTo>
                    <a:lnTo>
                      <a:pt x="241247" y="0"/>
                    </a:lnTo>
                    <a:cubicBezTo>
                      <a:pt x="239841" y="418774"/>
                      <a:pt x="238436" y="837549"/>
                      <a:pt x="237030" y="1256323"/>
                    </a:cubicBezTo>
                    <a:lnTo>
                      <a:pt x="0" y="667911"/>
                    </a:lnTo>
                    <a:close/>
                  </a:path>
                </a:pathLst>
              </a:custGeom>
              <a:gradFill>
                <a:gsLst>
                  <a:gs pos="73000">
                    <a:srgbClr val="00B0F0">
                      <a:alpha val="47000"/>
                    </a:srgbClr>
                  </a:gs>
                  <a:gs pos="49000">
                    <a:srgbClr val="007AC3">
                      <a:alpha val="56000"/>
                    </a:srgbClr>
                  </a:gs>
                </a:gsLst>
                <a:lin ang="14400000" scaled="0"/>
              </a:gradFill>
              <a:ln>
                <a:noFill/>
              </a:ln>
              <a:effectLst>
                <a:outerShdw blurRad="228600" dist="38100" dir="2700000" sx="108000" sy="108000" algn="tl" rotWithShape="0">
                  <a:srgbClr val="0070C0">
                    <a:alpha val="18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3" name="Прямоугольник 3"/>
            <p:cNvSpPr/>
            <p:nvPr/>
          </p:nvSpPr>
          <p:spPr>
            <a:xfrm>
              <a:off x="-250770" y="-568186"/>
              <a:ext cx="4052280" cy="1122450"/>
            </a:xfrm>
            <a:custGeom>
              <a:avLst/>
              <a:gdLst>
                <a:gd name="connsiteX0" fmla="*/ 0 w 4178300"/>
                <a:gd name="connsiteY0" fmla="*/ 0 h 2159000"/>
                <a:gd name="connsiteX1" fmla="*/ 4178300 w 4178300"/>
                <a:gd name="connsiteY1" fmla="*/ 0 h 2159000"/>
                <a:gd name="connsiteX2" fmla="*/ 4178300 w 4178300"/>
                <a:gd name="connsiteY2" fmla="*/ 2159000 h 2159000"/>
                <a:gd name="connsiteX3" fmla="*/ 0 w 4178300"/>
                <a:gd name="connsiteY3" fmla="*/ 2159000 h 2159000"/>
                <a:gd name="connsiteX4" fmla="*/ 0 w 4178300"/>
                <a:gd name="connsiteY4" fmla="*/ 0 h 2159000"/>
                <a:gd name="connsiteX0" fmla="*/ 0 w 4178300"/>
                <a:gd name="connsiteY0" fmla="*/ 0 h 2463800"/>
                <a:gd name="connsiteX1" fmla="*/ 4178300 w 4178300"/>
                <a:gd name="connsiteY1" fmla="*/ 0 h 2463800"/>
                <a:gd name="connsiteX2" fmla="*/ 1130300 w 4178300"/>
                <a:gd name="connsiteY2" fmla="*/ 2463800 h 2463800"/>
                <a:gd name="connsiteX3" fmla="*/ 0 w 4178300"/>
                <a:gd name="connsiteY3" fmla="*/ 2159000 h 2463800"/>
                <a:gd name="connsiteX4" fmla="*/ 0 w 4178300"/>
                <a:gd name="connsiteY4" fmla="*/ 0 h 2463800"/>
                <a:gd name="connsiteX0" fmla="*/ 0 w 6248400"/>
                <a:gd name="connsiteY0" fmla="*/ 50800 h 2514600"/>
                <a:gd name="connsiteX1" fmla="*/ 6248400 w 6248400"/>
                <a:gd name="connsiteY1" fmla="*/ 0 h 2514600"/>
                <a:gd name="connsiteX2" fmla="*/ 1130300 w 6248400"/>
                <a:gd name="connsiteY2" fmla="*/ 2514600 h 2514600"/>
                <a:gd name="connsiteX3" fmla="*/ 0 w 6248400"/>
                <a:gd name="connsiteY3" fmla="*/ 2209800 h 2514600"/>
                <a:gd name="connsiteX4" fmla="*/ 0 w 6248400"/>
                <a:gd name="connsiteY4" fmla="*/ 50800 h 2514600"/>
                <a:gd name="connsiteX0" fmla="*/ 0 w 6248400"/>
                <a:gd name="connsiteY0" fmla="*/ 50800 h 2514600"/>
                <a:gd name="connsiteX1" fmla="*/ 6248400 w 6248400"/>
                <a:gd name="connsiteY1" fmla="*/ 0 h 2514600"/>
                <a:gd name="connsiteX2" fmla="*/ 1130300 w 6248400"/>
                <a:gd name="connsiteY2" fmla="*/ 2514600 h 2514600"/>
                <a:gd name="connsiteX3" fmla="*/ 25400 w 6248400"/>
                <a:gd name="connsiteY3" fmla="*/ 1308100 h 2514600"/>
                <a:gd name="connsiteX4" fmla="*/ 0 w 6248400"/>
                <a:gd name="connsiteY4" fmla="*/ 50800 h 2514600"/>
                <a:gd name="connsiteX0" fmla="*/ 0 w 6248400"/>
                <a:gd name="connsiteY0" fmla="*/ 50800 h 2514600"/>
                <a:gd name="connsiteX1" fmla="*/ 6248400 w 6248400"/>
                <a:gd name="connsiteY1" fmla="*/ 0 h 2514600"/>
                <a:gd name="connsiteX2" fmla="*/ 1130300 w 6248400"/>
                <a:gd name="connsiteY2" fmla="*/ 2514600 h 2514600"/>
                <a:gd name="connsiteX3" fmla="*/ 25400 w 6248400"/>
                <a:gd name="connsiteY3" fmla="*/ 1308100 h 2514600"/>
                <a:gd name="connsiteX4" fmla="*/ 0 w 6248400"/>
                <a:gd name="connsiteY4" fmla="*/ 50800 h 2514600"/>
                <a:gd name="connsiteX0" fmla="*/ 3175 w 6251575"/>
                <a:gd name="connsiteY0" fmla="*/ 50800 h 2514600"/>
                <a:gd name="connsiteX1" fmla="*/ 6251575 w 6251575"/>
                <a:gd name="connsiteY1" fmla="*/ 0 h 2514600"/>
                <a:gd name="connsiteX2" fmla="*/ 1133475 w 6251575"/>
                <a:gd name="connsiteY2" fmla="*/ 2514600 h 2514600"/>
                <a:gd name="connsiteX3" fmla="*/ 0 w 6251575"/>
                <a:gd name="connsiteY3" fmla="*/ 1308100 h 2514600"/>
                <a:gd name="connsiteX4" fmla="*/ 3175 w 6251575"/>
                <a:gd name="connsiteY4" fmla="*/ 50800 h 2514600"/>
                <a:gd name="connsiteX0" fmla="*/ 3175 w 6251575"/>
                <a:gd name="connsiteY0" fmla="*/ 50800 h 1885950"/>
                <a:gd name="connsiteX1" fmla="*/ 6251575 w 6251575"/>
                <a:gd name="connsiteY1" fmla="*/ 0 h 1885950"/>
                <a:gd name="connsiteX2" fmla="*/ 1247775 w 6251575"/>
                <a:gd name="connsiteY2" fmla="*/ 1885950 h 1885950"/>
                <a:gd name="connsiteX3" fmla="*/ 0 w 6251575"/>
                <a:gd name="connsiteY3" fmla="*/ 1308100 h 1885950"/>
                <a:gd name="connsiteX4" fmla="*/ 3175 w 6251575"/>
                <a:gd name="connsiteY4" fmla="*/ 50800 h 1885950"/>
                <a:gd name="connsiteX0" fmla="*/ 3175 w 6251575"/>
                <a:gd name="connsiteY0" fmla="*/ 50800 h 1885950"/>
                <a:gd name="connsiteX1" fmla="*/ 6251575 w 6251575"/>
                <a:gd name="connsiteY1" fmla="*/ 0 h 1885950"/>
                <a:gd name="connsiteX2" fmla="*/ 1247775 w 6251575"/>
                <a:gd name="connsiteY2" fmla="*/ 1885950 h 1885950"/>
                <a:gd name="connsiteX3" fmla="*/ 0 w 6251575"/>
                <a:gd name="connsiteY3" fmla="*/ 1308100 h 1885950"/>
                <a:gd name="connsiteX4" fmla="*/ 3175 w 6251575"/>
                <a:gd name="connsiteY4" fmla="*/ 50800 h 1885950"/>
                <a:gd name="connsiteX0" fmla="*/ 3175 w 6251575"/>
                <a:gd name="connsiteY0" fmla="*/ 50800 h 1885950"/>
                <a:gd name="connsiteX1" fmla="*/ 6251575 w 6251575"/>
                <a:gd name="connsiteY1" fmla="*/ 0 h 1885950"/>
                <a:gd name="connsiteX2" fmla="*/ 1247775 w 6251575"/>
                <a:gd name="connsiteY2" fmla="*/ 1885950 h 1885950"/>
                <a:gd name="connsiteX3" fmla="*/ 0 w 6251575"/>
                <a:gd name="connsiteY3" fmla="*/ 1308100 h 1885950"/>
                <a:gd name="connsiteX4" fmla="*/ 3175 w 6251575"/>
                <a:gd name="connsiteY4" fmla="*/ 50800 h 1885950"/>
                <a:gd name="connsiteX0" fmla="*/ 3175 w 6423025"/>
                <a:gd name="connsiteY0" fmla="*/ 3175 h 1838325"/>
                <a:gd name="connsiteX1" fmla="*/ 6423025 w 6423025"/>
                <a:gd name="connsiteY1" fmla="*/ 0 h 1838325"/>
                <a:gd name="connsiteX2" fmla="*/ 1247775 w 6423025"/>
                <a:gd name="connsiteY2" fmla="*/ 1838325 h 1838325"/>
                <a:gd name="connsiteX3" fmla="*/ 0 w 6423025"/>
                <a:gd name="connsiteY3" fmla="*/ 1260475 h 1838325"/>
                <a:gd name="connsiteX4" fmla="*/ 3175 w 6423025"/>
                <a:gd name="connsiteY4" fmla="*/ 3175 h 1838325"/>
                <a:gd name="connsiteX0" fmla="*/ 3175 w 1247775"/>
                <a:gd name="connsiteY0" fmla="*/ 0 h 1835150"/>
                <a:gd name="connsiteX1" fmla="*/ 1247775 w 1247775"/>
                <a:gd name="connsiteY1" fmla="*/ 1835150 h 1835150"/>
                <a:gd name="connsiteX2" fmla="*/ 0 w 1247775"/>
                <a:gd name="connsiteY2" fmla="*/ 1257300 h 1835150"/>
                <a:gd name="connsiteX3" fmla="*/ 3175 w 1247775"/>
                <a:gd name="connsiteY3" fmla="*/ 0 h 1835150"/>
                <a:gd name="connsiteX0" fmla="*/ 3175 w 1687049"/>
                <a:gd name="connsiteY0" fmla="*/ 3176 h 1260476"/>
                <a:gd name="connsiteX1" fmla="*/ 1687049 w 1687049"/>
                <a:gd name="connsiteY1" fmla="*/ 0 h 1260476"/>
                <a:gd name="connsiteX2" fmla="*/ 0 w 1687049"/>
                <a:gd name="connsiteY2" fmla="*/ 1260476 h 1260476"/>
                <a:gd name="connsiteX3" fmla="*/ 3175 w 1687049"/>
                <a:gd name="connsiteY3" fmla="*/ 3176 h 1260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87049" h="1260476">
                  <a:moveTo>
                    <a:pt x="3175" y="3176"/>
                  </a:moveTo>
                  <a:lnTo>
                    <a:pt x="1687049" y="0"/>
                  </a:lnTo>
                  <a:lnTo>
                    <a:pt x="0" y="1260476"/>
                  </a:lnTo>
                  <a:cubicBezTo>
                    <a:pt x="1058" y="841376"/>
                    <a:pt x="2117" y="422276"/>
                    <a:pt x="3175" y="3176"/>
                  </a:cubicBezTo>
                  <a:close/>
                </a:path>
              </a:pathLst>
            </a:custGeom>
            <a:gradFill>
              <a:gsLst>
                <a:gs pos="73000">
                  <a:srgbClr val="00B0F0"/>
                </a:gs>
                <a:gs pos="49000">
                  <a:schemeClr val="bg1">
                    <a:alpha val="13000"/>
                  </a:schemeClr>
                </a:gs>
              </a:gsLst>
              <a:lin ang="8400000" scaled="0"/>
            </a:gradFill>
            <a:ln>
              <a:noFill/>
            </a:ln>
            <a:effectLst>
              <a:outerShdw blurRad="228600" dist="38100" dir="2700000" sx="108000" sy="108000" algn="tl" rotWithShape="0">
                <a:srgbClr val="0070C0">
                  <a:alpha val="18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5" name="Picture 3" descr="C:\Users\stalipova\Desktop\ПРЕЗЕНТАЦИЯ_2013\Годовой отчет\Лого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54165" y="1366892"/>
            <a:ext cx="1517805" cy="821984"/>
          </a:xfrm>
          <a:prstGeom prst="rect">
            <a:avLst/>
          </a:prstGeom>
          <a:noFill/>
        </p:spPr>
      </p:pic>
      <p:sp>
        <p:nvSpPr>
          <p:cNvPr id="116" name="TextBox 115"/>
          <p:cNvSpPr txBox="1"/>
          <p:nvPr/>
        </p:nvSpPr>
        <p:spPr>
          <a:xfrm>
            <a:off x="665955" y="4112220"/>
            <a:ext cx="7812087" cy="127419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ru-RU" sz="2400" dirty="0" smtClean="0">
                <a:solidFill>
                  <a:srgbClr val="007AC3"/>
                </a:solidFill>
                <a:latin typeface="Impact" panose="020B0806030902050204" pitchFamily="34" charset="0"/>
              </a:rPr>
              <a:t>РЕАЛИЗАЦИЯ МЕРОПРИЯТИЙ ПО СОВЕРШЕНСТВОВАНИЮ ПРОИЗВОДСТВЕННО-ХОЗЯЙСТВЕННОЙ ДЕЯТЕЛЬНОСТИ </a:t>
            </a:r>
          </a:p>
          <a:p>
            <a:pPr algn="r">
              <a:lnSpc>
                <a:spcPct val="80000"/>
              </a:lnSpc>
            </a:pPr>
            <a:r>
              <a:rPr lang="ru-RU" sz="2400" dirty="0" smtClean="0">
                <a:solidFill>
                  <a:srgbClr val="007AC3"/>
                </a:solidFill>
                <a:latin typeface="Impact" panose="020B0806030902050204" pitchFamily="34" charset="0"/>
              </a:rPr>
              <a:t>ООО «ГАЗПРОМ ТРАНСГАЗ УФА» В ЧАСТИ ПРОТИВОКОРРОЗИОННОЙ ЗАЩИТЫ</a:t>
            </a:r>
            <a:endParaRPr lang="ru-RU" sz="3600" dirty="0">
              <a:solidFill>
                <a:srgbClr val="007AC3"/>
              </a:solidFill>
              <a:latin typeface="Impact" panose="020B080603090205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65954" y="6434093"/>
            <a:ext cx="7812087" cy="317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b="1" dirty="0" smtClean="0">
                <a:solidFill>
                  <a:srgbClr val="007AC3"/>
                </a:solidFill>
                <a:latin typeface="Arial Narrow" panose="020B0506020202030204" pitchFamily="34" charset="0"/>
              </a:rPr>
              <a:t>г. СОЧИ,  27-31 МАЯ 2019 г.</a:t>
            </a:r>
            <a:endParaRPr lang="ru-RU" sz="2800" b="1" dirty="0">
              <a:solidFill>
                <a:srgbClr val="007AC3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80056" y="5492692"/>
            <a:ext cx="4163889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b="1" dirty="0" smtClean="0">
                <a:solidFill>
                  <a:srgbClr val="007AC3"/>
                </a:solidFill>
                <a:latin typeface="Arial Narrow" panose="020B0506020202030204" pitchFamily="34" charset="0"/>
              </a:rPr>
              <a:t>НАЧАЛЬНИК ПРОИЗВОДСТВЕЕННОГО ОТДЕЛА ЗАЩИТЫ ОТ КОРРОЗИИ</a:t>
            </a:r>
            <a:endParaRPr lang="ru-RU" sz="2800" b="1" dirty="0">
              <a:solidFill>
                <a:srgbClr val="007AC3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863858" y="5713572"/>
            <a:ext cx="1705648" cy="317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b="1" dirty="0" smtClean="0">
                <a:solidFill>
                  <a:srgbClr val="007AC3"/>
                </a:solidFill>
                <a:latin typeface="Arial Narrow" panose="020B0506020202030204" pitchFamily="34" charset="0"/>
              </a:rPr>
              <a:t>Р.А. ЗОЗУЛЬКО</a:t>
            </a:r>
            <a:endParaRPr lang="ru-RU" sz="2800" b="1" dirty="0">
              <a:solidFill>
                <a:srgbClr val="007AC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106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/>
      <p:bldP spid="17" grpId="0"/>
      <p:bldP spid="16" grpId="0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63000">
              <a:srgbClr val="F4F5F7"/>
            </a:gs>
            <a:gs pos="83000">
              <a:srgbClr val="D6DDE3"/>
            </a:gs>
            <a:gs pos="100000">
              <a:srgbClr val="B2BBC0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18"/>
          <p:cNvGrpSpPr/>
          <p:nvPr/>
        </p:nvGrpSpPr>
        <p:grpSpPr>
          <a:xfrm>
            <a:off x="-114977" y="6066971"/>
            <a:ext cx="9273028" cy="861424"/>
            <a:chOff x="-114977" y="6066971"/>
            <a:chExt cx="9273028" cy="861424"/>
          </a:xfrm>
        </p:grpSpPr>
        <p:grpSp>
          <p:nvGrpSpPr>
            <p:cNvPr id="5" name="Группа 19"/>
            <p:cNvGrpSpPr/>
            <p:nvPr/>
          </p:nvGrpSpPr>
          <p:grpSpPr>
            <a:xfrm>
              <a:off x="-114977" y="6066971"/>
              <a:ext cx="9273028" cy="820897"/>
              <a:chOff x="-114977" y="6057899"/>
              <a:chExt cx="9273028" cy="829969"/>
            </a:xfrm>
          </p:grpSpPr>
          <p:sp>
            <p:nvSpPr>
              <p:cNvPr id="23" name="Прямоугольник 3"/>
              <p:cNvSpPr/>
              <p:nvPr/>
            </p:nvSpPr>
            <p:spPr>
              <a:xfrm flipH="1" flipV="1">
                <a:off x="-2" y="6057899"/>
                <a:ext cx="9158053" cy="800097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23025" h="1838325">
                    <a:moveTo>
                      <a:pt x="3175" y="3175"/>
                    </a:moveTo>
                    <a:lnTo>
                      <a:pt x="6423025" y="0"/>
                    </a:lnTo>
                    <a:lnTo>
                      <a:pt x="1247775" y="1838325"/>
                    </a:lnTo>
                    <a:lnTo>
                      <a:pt x="0" y="1260475"/>
                    </a:lnTo>
                    <a:cubicBezTo>
                      <a:pt x="1058" y="841375"/>
                      <a:pt x="2117" y="422275"/>
                      <a:pt x="3175" y="3175"/>
                    </a:cubicBezTo>
                    <a:close/>
                  </a:path>
                </a:pathLst>
              </a:custGeom>
              <a:solidFill>
                <a:srgbClr val="E8EBE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" name="Прямоугольник 3"/>
              <p:cNvSpPr/>
              <p:nvPr/>
            </p:nvSpPr>
            <p:spPr>
              <a:xfrm flipV="1">
                <a:off x="-114977" y="6290296"/>
                <a:ext cx="8344577" cy="597572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23025" h="1838325">
                    <a:moveTo>
                      <a:pt x="3175" y="3175"/>
                    </a:moveTo>
                    <a:lnTo>
                      <a:pt x="6423025" y="0"/>
                    </a:lnTo>
                    <a:lnTo>
                      <a:pt x="1247775" y="1838325"/>
                    </a:lnTo>
                    <a:lnTo>
                      <a:pt x="0" y="1260475"/>
                    </a:lnTo>
                    <a:cubicBezTo>
                      <a:pt x="1058" y="841375"/>
                      <a:pt x="2117" y="422275"/>
                      <a:pt x="3175" y="3175"/>
                    </a:cubicBezTo>
                    <a:close/>
                  </a:path>
                </a:pathLst>
              </a:custGeom>
              <a:solidFill>
                <a:schemeClr val="bg1">
                  <a:alpha val="6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1" name="TextBox 20"/>
            <p:cNvSpPr txBox="1"/>
            <p:nvPr/>
          </p:nvSpPr>
          <p:spPr>
            <a:xfrm>
              <a:off x="368300" y="6487821"/>
              <a:ext cx="8151317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sz="1600" dirty="0" smtClean="0">
                  <a:solidFill>
                    <a:schemeClr val="bg1">
                      <a:lumMod val="65000"/>
                    </a:schemeClr>
                  </a:solidFill>
                  <a:latin typeface="Impact" panose="020B0806030902050204" pitchFamily="34" charset="0"/>
                </a:rPr>
                <a:t>НОРМАТИВНЫЕ И РУКОВОДЯЩИЕ ДОКУМЕНТЫ ПО ЭНЕРГОСБЕРЕЖЕНИЮ ПАО «ГАЗПРОМ»</a:t>
              </a:r>
              <a:endParaRPr lang="ru-RU" sz="16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22" name="Равнобедренный треугольник 21"/>
            <p:cNvSpPr/>
            <p:nvPr/>
          </p:nvSpPr>
          <p:spPr>
            <a:xfrm rot="16200000" flipH="1">
              <a:off x="8416136" y="6194004"/>
              <a:ext cx="714060" cy="754721"/>
            </a:xfrm>
            <a:prstGeom prst="triangle">
              <a:avLst>
                <a:gd name="adj" fmla="val 9293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17"/>
          <p:cNvGrpSpPr/>
          <p:nvPr/>
        </p:nvGrpSpPr>
        <p:grpSpPr>
          <a:xfrm>
            <a:off x="-265284" y="-39687"/>
            <a:ext cx="9423339" cy="1983876"/>
            <a:chOff x="-265284" y="-39687"/>
            <a:chExt cx="9423339" cy="1983876"/>
          </a:xfrm>
        </p:grpSpPr>
        <p:grpSp>
          <p:nvGrpSpPr>
            <p:cNvPr id="7" name="Группа 57"/>
            <p:cNvGrpSpPr/>
            <p:nvPr/>
          </p:nvGrpSpPr>
          <p:grpSpPr>
            <a:xfrm>
              <a:off x="-265284" y="-39687"/>
              <a:ext cx="9423339" cy="1983876"/>
              <a:chOff x="-265284" y="-39687"/>
              <a:chExt cx="9423339" cy="1983876"/>
            </a:xfrm>
          </p:grpSpPr>
          <p:grpSp>
            <p:nvGrpSpPr>
              <p:cNvPr id="8" name="Группа 113"/>
              <p:cNvGrpSpPr/>
              <p:nvPr/>
            </p:nvGrpSpPr>
            <p:grpSpPr>
              <a:xfrm>
                <a:off x="-265284" y="-39687"/>
                <a:ext cx="9423339" cy="1983876"/>
                <a:chOff x="-265284" y="-39687"/>
                <a:chExt cx="9423339" cy="2318742"/>
              </a:xfrm>
            </p:grpSpPr>
            <p:sp>
              <p:nvSpPr>
                <p:cNvPr id="30" name="Равнобедренный треугольник 5"/>
                <p:cNvSpPr/>
                <p:nvPr/>
              </p:nvSpPr>
              <p:spPr>
                <a:xfrm rot="5400000">
                  <a:off x="90487" y="1173729"/>
                  <a:ext cx="914400" cy="1101726"/>
                </a:xfrm>
                <a:prstGeom prst="triangle">
                  <a:avLst>
                    <a:gd name="adj" fmla="val 5625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1" name="Равнобедренный треугольник 30"/>
                <p:cNvSpPr/>
                <p:nvPr/>
              </p:nvSpPr>
              <p:spPr>
                <a:xfrm rot="5400000">
                  <a:off x="273690" y="1534920"/>
                  <a:ext cx="674994" cy="813275"/>
                </a:xfrm>
                <a:prstGeom prst="triangle">
                  <a:avLst>
                    <a:gd name="adj" fmla="val 56250"/>
                  </a:avLst>
                </a:prstGeom>
                <a:solidFill>
                  <a:schemeClr val="bg1">
                    <a:alpha val="52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4" name="Прямоугольник 3"/>
                <p:cNvSpPr/>
                <p:nvPr/>
              </p:nvSpPr>
              <p:spPr>
                <a:xfrm>
                  <a:off x="-265284" y="-3175"/>
                  <a:ext cx="6685134" cy="1913342"/>
                </a:xfrm>
                <a:custGeom>
                  <a:avLst/>
                  <a:gdLst>
                    <a:gd name="connsiteX0" fmla="*/ 0 w 4178300"/>
                    <a:gd name="connsiteY0" fmla="*/ 0 h 2159000"/>
                    <a:gd name="connsiteX1" fmla="*/ 4178300 w 4178300"/>
                    <a:gd name="connsiteY1" fmla="*/ 0 h 2159000"/>
                    <a:gd name="connsiteX2" fmla="*/ 4178300 w 4178300"/>
                    <a:gd name="connsiteY2" fmla="*/ 2159000 h 2159000"/>
                    <a:gd name="connsiteX3" fmla="*/ 0 w 4178300"/>
                    <a:gd name="connsiteY3" fmla="*/ 2159000 h 2159000"/>
                    <a:gd name="connsiteX4" fmla="*/ 0 w 4178300"/>
                    <a:gd name="connsiteY4" fmla="*/ 0 h 2159000"/>
                    <a:gd name="connsiteX0" fmla="*/ 0 w 4178300"/>
                    <a:gd name="connsiteY0" fmla="*/ 0 h 2463800"/>
                    <a:gd name="connsiteX1" fmla="*/ 4178300 w 4178300"/>
                    <a:gd name="connsiteY1" fmla="*/ 0 h 2463800"/>
                    <a:gd name="connsiteX2" fmla="*/ 1130300 w 4178300"/>
                    <a:gd name="connsiteY2" fmla="*/ 2463800 h 2463800"/>
                    <a:gd name="connsiteX3" fmla="*/ 0 w 4178300"/>
                    <a:gd name="connsiteY3" fmla="*/ 2159000 h 2463800"/>
                    <a:gd name="connsiteX4" fmla="*/ 0 w 4178300"/>
                    <a:gd name="connsiteY4" fmla="*/ 0 h 24638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0 w 6248400"/>
                    <a:gd name="connsiteY3" fmla="*/ 22098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3175 w 6251575"/>
                    <a:gd name="connsiteY0" fmla="*/ 50800 h 2514600"/>
                    <a:gd name="connsiteX1" fmla="*/ 6251575 w 6251575"/>
                    <a:gd name="connsiteY1" fmla="*/ 0 h 2514600"/>
                    <a:gd name="connsiteX2" fmla="*/ 1133475 w 6251575"/>
                    <a:gd name="connsiteY2" fmla="*/ 2514600 h 2514600"/>
                    <a:gd name="connsiteX3" fmla="*/ 0 w 6251575"/>
                    <a:gd name="connsiteY3" fmla="*/ 1308100 h 2514600"/>
                    <a:gd name="connsiteX4" fmla="*/ 3175 w 6251575"/>
                    <a:gd name="connsiteY4" fmla="*/ 50800 h 251460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423025"/>
                    <a:gd name="connsiteY0" fmla="*/ 3175 h 1838325"/>
                    <a:gd name="connsiteX1" fmla="*/ 6423025 w 6423025"/>
                    <a:gd name="connsiteY1" fmla="*/ 0 h 1838325"/>
                    <a:gd name="connsiteX2" fmla="*/ 1247775 w 6423025"/>
                    <a:gd name="connsiteY2" fmla="*/ 1838325 h 1838325"/>
                    <a:gd name="connsiteX3" fmla="*/ 0 w 6423025"/>
                    <a:gd name="connsiteY3" fmla="*/ 1260475 h 1838325"/>
                    <a:gd name="connsiteX4" fmla="*/ 3175 w 6423025"/>
                    <a:gd name="connsiteY4" fmla="*/ 3175 h 1838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423025" h="1838325">
                      <a:moveTo>
                        <a:pt x="3175" y="3175"/>
                      </a:moveTo>
                      <a:lnTo>
                        <a:pt x="6423025" y="0"/>
                      </a:lnTo>
                      <a:lnTo>
                        <a:pt x="1247775" y="1838325"/>
                      </a:lnTo>
                      <a:lnTo>
                        <a:pt x="0" y="1260475"/>
                      </a:lnTo>
                      <a:cubicBezTo>
                        <a:pt x="1058" y="841375"/>
                        <a:pt x="2117" y="422275"/>
                        <a:pt x="3175" y="3175"/>
                      </a:cubicBezTo>
                      <a:close/>
                    </a:path>
                  </a:pathLst>
                </a:custGeom>
                <a:gradFill>
                  <a:gsLst>
                    <a:gs pos="73000">
                      <a:srgbClr val="00B0F0"/>
                    </a:gs>
                    <a:gs pos="49000">
                      <a:srgbClr val="007AC3"/>
                    </a:gs>
                  </a:gsLst>
                  <a:lin ang="8400000" scaled="0"/>
                </a:gradFill>
                <a:ln>
                  <a:noFill/>
                </a:ln>
                <a:effectLst>
                  <a:outerShdw blurRad="228600" dist="38100" dir="2700000" sx="108000" sy="108000" algn="tl" rotWithShape="0">
                    <a:srgbClr val="0070C0">
                      <a:alpha val="18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5" name="Прямоугольник 3"/>
                <p:cNvSpPr/>
                <p:nvPr/>
              </p:nvSpPr>
              <p:spPr>
                <a:xfrm flipH="1">
                  <a:off x="4976813" y="-39687"/>
                  <a:ext cx="4181242" cy="1255528"/>
                </a:xfrm>
                <a:custGeom>
                  <a:avLst/>
                  <a:gdLst>
                    <a:gd name="connsiteX0" fmla="*/ 0 w 4178300"/>
                    <a:gd name="connsiteY0" fmla="*/ 0 h 2159000"/>
                    <a:gd name="connsiteX1" fmla="*/ 4178300 w 4178300"/>
                    <a:gd name="connsiteY1" fmla="*/ 0 h 2159000"/>
                    <a:gd name="connsiteX2" fmla="*/ 4178300 w 4178300"/>
                    <a:gd name="connsiteY2" fmla="*/ 2159000 h 2159000"/>
                    <a:gd name="connsiteX3" fmla="*/ 0 w 4178300"/>
                    <a:gd name="connsiteY3" fmla="*/ 2159000 h 2159000"/>
                    <a:gd name="connsiteX4" fmla="*/ 0 w 4178300"/>
                    <a:gd name="connsiteY4" fmla="*/ 0 h 2159000"/>
                    <a:gd name="connsiteX0" fmla="*/ 0 w 4178300"/>
                    <a:gd name="connsiteY0" fmla="*/ 0 h 2463800"/>
                    <a:gd name="connsiteX1" fmla="*/ 4178300 w 4178300"/>
                    <a:gd name="connsiteY1" fmla="*/ 0 h 2463800"/>
                    <a:gd name="connsiteX2" fmla="*/ 1130300 w 4178300"/>
                    <a:gd name="connsiteY2" fmla="*/ 2463800 h 2463800"/>
                    <a:gd name="connsiteX3" fmla="*/ 0 w 4178300"/>
                    <a:gd name="connsiteY3" fmla="*/ 2159000 h 2463800"/>
                    <a:gd name="connsiteX4" fmla="*/ 0 w 4178300"/>
                    <a:gd name="connsiteY4" fmla="*/ 0 h 24638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0 w 6248400"/>
                    <a:gd name="connsiteY3" fmla="*/ 22098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3175 w 6251575"/>
                    <a:gd name="connsiteY0" fmla="*/ 50800 h 2514600"/>
                    <a:gd name="connsiteX1" fmla="*/ 6251575 w 6251575"/>
                    <a:gd name="connsiteY1" fmla="*/ 0 h 2514600"/>
                    <a:gd name="connsiteX2" fmla="*/ 1133475 w 6251575"/>
                    <a:gd name="connsiteY2" fmla="*/ 2514600 h 2514600"/>
                    <a:gd name="connsiteX3" fmla="*/ 0 w 6251575"/>
                    <a:gd name="connsiteY3" fmla="*/ 1308100 h 2514600"/>
                    <a:gd name="connsiteX4" fmla="*/ 3175 w 6251575"/>
                    <a:gd name="connsiteY4" fmla="*/ 50800 h 251460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423025"/>
                    <a:gd name="connsiteY0" fmla="*/ 3175 h 1838325"/>
                    <a:gd name="connsiteX1" fmla="*/ 6423025 w 6423025"/>
                    <a:gd name="connsiteY1" fmla="*/ 0 h 1838325"/>
                    <a:gd name="connsiteX2" fmla="*/ 1247775 w 6423025"/>
                    <a:gd name="connsiteY2" fmla="*/ 1838325 h 1838325"/>
                    <a:gd name="connsiteX3" fmla="*/ 0 w 6423025"/>
                    <a:gd name="connsiteY3" fmla="*/ 1260475 h 1838325"/>
                    <a:gd name="connsiteX4" fmla="*/ 3175 w 6423025"/>
                    <a:gd name="connsiteY4" fmla="*/ 3175 h 18383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0 w 12047640"/>
                    <a:gd name="connsiteY0" fmla="*/ 0 h 2180589"/>
                    <a:gd name="connsiteX1" fmla="*/ 12047640 w 12047640"/>
                    <a:gd name="connsiteY1" fmla="*/ 12064 h 2180589"/>
                    <a:gd name="connsiteX2" fmla="*/ 6311155 w 12047640"/>
                    <a:gd name="connsiteY2" fmla="*/ 2180589 h 2180589"/>
                    <a:gd name="connsiteX3" fmla="*/ 5624615 w 12047640"/>
                    <a:gd name="connsiteY3" fmla="*/ 1272539 h 2180589"/>
                    <a:gd name="connsiteX4" fmla="*/ 0 w 12047640"/>
                    <a:gd name="connsiteY4" fmla="*/ 0 h 2180589"/>
                    <a:gd name="connsiteX0" fmla="*/ 23567 w 12071207"/>
                    <a:gd name="connsiteY0" fmla="*/ 0 h 2180589"/>
                    <a:gd name="connsiteX1" fmla="*/ 12071207 w 12071207"/>
                    <a:gd name="connsiteY1" fmla="*/ 12064 h 2180589"/>
                    <a:gd name="connsiteX2" fmla="*/ 6334722 w 12071207"/>
                    <a:gd name="connsiteY2" fmla="*/ 2180589 h 2180589"/>
                    <a:gd name="connsiteX3" fmla="*/ 0 w 12071207"/>
                    <a:gd name="connsiteY3" fmla="*/ 1272539 h 2180589"/>
                    <a:gd name="connsiteX4" fmla="*/ 23567 w 12071207"/>
                    <a:gd name="connsiteY4" fmla="*/ 0 h 2180589"/>
                    <a:gd name="connsiteX0" fmla="*/ 23567 w 12071207"/>
                    <a:gd name="connsiteY0" fmla="*/ 0 h 2180589"/>
                    <a:gd name="connsiteX1" fmla="*/ 12071207 w 12071207"/>
                    <a:gd name="connsiteY1" fmla="*/ 12064 h 2180589"/>
                    <a:gd name="connsiteX2" fmla="*/ 6334722 w 12071207"/>
                    <a:gd name="connsiteY2" fmla="*/ 2180589 h 2180589"/>
                    <a:gd name="connsiteX3" fmla="*/ 0 w 12071207"/>
                    <a:gd name="connsiteY3" fmla="*/ 1272539 h 2180589"/>
                    <a:gd name="connsiteX4" fmla="*/ 23567 w 12071207"/>
                    <a:gd name="connsiteY4" fmla="*/ 0 h 2180589"/>
                    <a:gd name="connsiteX0" fmla="*/ 11 w 12129213"/>
                    <a:gd name="connsiteY0" fmla="*/ 0 h 2211069"/>
                    <a:gd name="connsiteX1" fmla="*/ 12129213 w 12129213"/>
                    <a:gd name="connsiteY1" fmla="*/ 42544 h 2211069"/>
                    <a:gd name="connsiteX2" fmla="*/ 6392728 w 12129213"/>
                    <a:gd name="connsiteY2" fmla="*/ 2211069 h 2211069"/>
                    <a:gd name="connsiteX3" fmla="*/ 58006 w 12129213"/>
                    <a:gd name="connsiteY3" fmla="*/ 1303019 h 2211069"/>
                    <a:gd name="connsiteX4" fmla="*/ 11 w 12129213"/>
                    <a:gd name="connsiteY4" fmla="*/ 0 h 2211069"/>
                    <a:gd name="connsiteX0" fmla="*/ 0 w 12129202"/>
                    <a:gd name="connsiteY0" fmla="*/ 0 h 2211069"/>
                    <a:gd name="connsiteX1" fmla="*/ 12129202 w 12129202"/>
                    <a:gd name="connsiteY1" fmla="*/ 42544 h 2211069"/>
                    <a:gd name="connsiteX2" fmla="*/ 6392717 w 12129202"/>
                    <a:gd name="connsiteY2" fmla="*/ 2211069 h 2211069"/>
                    <a:gd name="connsiteX3" fmla="*/ 57995 w 12129202"/>
                    <a:gd name="connsiteY3" fmla="*/ 1303019 h 2211069"/>
                    <a:gd name="connsiteX4" fmla="*/ 0 w 12129202"/>
                    <a:gd name="connsiteY4" fmla="*/ 0 h 2211069"/>
                    <a:gd name="connsiteX0" fmla="*/ 0 w 12108811"/>
                    <a:gd name="connsiteY0" fmla="*/ 0 h 2241549"/>
                    <a:gd name="connsiteX1" fmla="*/ 12108811 w 12108811"/>
                    <a:gd name="connsiteY1" fmla="*/ 73024 h 2241549"/>
                    <a:gd name="connsiteX2" fmla="*/ 6372326 w 12108811"/>
                    <a:gd name="connsiteY2" fmla="*/ 2241549 h 2241549"/>
                    <a:gd name="connsiteX3" fmla="*/ 37604 w 12108811"/>
                    <a:gd name="connsiteY3" fmla="*/ 1333499 h 2241549"/>
                    <a:gd name="connsiteX4" fmla="*/ 0 w 12108811"/>
                    <a:gd name="connsiteY4" fmla="*/ 0 h 2241549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08811" h="2511055">
                      <a:moveTo>
                        <a:pt x="0" y="0"/>
                      </a:moveTo>
                      <a:lnTo>
                        <a:pt x="12108811" y="73024"/>
                      </a:lnTo>
                      <a:lnTo>
                        <a:pt x="3255792" y="2511055"/>
                      </a:lnTo>
                      <a:lnTo>
                        <a:pt x="37604" y="1333499"/>
                      </a:lnTo>
                      <a:cubicBezTo>
                        <a:pt x="49387" y="697229"/>
                        <a:pt x="28997" y="651509"/>
                        <a:pt x="0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>
                        <a:lumMod val="20000"/>
                        <a:lumOff val="80000"/>
                      </a:schemeClr>
                    </a:gs>
                    <a:gs pos="63000">
                      <a:schemeClr val="bg1">
                        <a:alpha val="62000"/>
                      </a:schemeClr>
                    </a:gs>
                    <a:gs pos="100000">
                      <a:schemeClr val="bg1">
                        <a:alpha val="46000"/>
                      </a:schemeClr>
                    </a:gs>
                  </a:gsLst>
                  <a:path path="circle">
                    <a:fillToRect l="100000" t="100000"/>
                  </a:path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6" name="Равнобедренный треугольник 35"/>
                <p:cNvSpPr/>
                <p:nvPr/>
              </p:nvSpPr>
              <p:spPr>
                <a:xfrm rot="5400000">
                  <a:off x="54538" y="1288998"/>
                  <a:ext cx="563453" cy="678884"/>
                </a:xfrm>
                <a:prstGeom prst="triangle">
                  <a:avLst/>
                </a:prstGeom>
                <a:solidFill>
                  <a:srgbClr val="7ED6E6">
                    <a:alpha val="52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7" name="Полилиния 36"/>
                <p:cNvSpPr/>
                <p:nvPr/>
              </p:nvSpPr>
              <p:spPr>
                <a:xfrm rot="5400000" flipV="1">
                  <a:off x="8292087" y="368027"/>
                  <a:ext cx="587023" cy="1116803"/>
                </a:xfrm>
                <a:custGeom>
                  <a:avLst/>
                  <a:gdLst>
                    <a:gd name="connsiteX0" fmla="*/ 0 w 587023"/>
                    <a:gd name="connsiteY0" fmla="*/ 1116803 h 1116803"/>
                    <a:gd name="connsiteX1" fmla="*/ 587023 w 587023"/>
                    <a:gd name="connsiteY1" fmla="*/ 0 h 1116803"/>
                    <a:gd name="connsiteX2" fmla="*/ 587023 w 587023"/>
                    <a:gd name="connsiteY2" fmla="*/ 1116803 h 1116803"/>
                    <a:gd name="connsiteX3" fmla="*/ 0 w 587023"/>
                    <a:gd name="connsiteY3" fmla="*/ 1116803 h 1116803"/>
                    <a:gd name="connsiteX0" fmla="*/ 0 w 587023"/>
                    <a:gd name="connsiteY0" fmla="*/ 1116803 h 1116803"/>
                    <a:gd name="connsiteX1" fmla="*/ 587023 w 587023"/>
                    <a:gd name="connsiteY1" fmla="*/ 0 h 1116803"/>
                    <a:gd name="connsiteX2" fmla="*/ 314796 w 587023"/>
                    <a:gd name="connsiteY2" fmla="*/ 1116803 h 1116803"/>
                    <a:gd name="connsiteX3" fmla="*/ 0 w 587023"/>
                    <a:gd name="connsiteY3" fmla="*/ 1116803 h 11168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87023" h="1116803">
                      <a:moveTo>
                        <a:pt x="0" y="1116803"/>
                      </a:moveTo>
                      <a:lnTo>
                        <a:pt x="587023" y="0"/>
                      </a:lnTo>
                      <a:lnTo>
                        <a:pt x="314796" y="1116803"/>
                      </a:lnTo>
                      <a:lnTo>
                        <a:pt x="0" y="1116803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  <a:alpha val="52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29" name="Прямоугольник 3"/>
              <p:cNvSpPr/>
              <p:nvPr/>
            </p:nvSpPr>
            <p:spPr>
              <a:xfrm>
                <a:off x="-265284" y="0"/>
                <a:ext cx="4052280" cy="1122450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  <a:gd name="connsiteX0" fmla="*/ 3175 w 1247775"/>
                  <a:gd name="connsiteY0" fmla="*/ 0 h 1835150"/>
                  <a:gd name="connsiteX1" fmla="*/ 1247775 w 1247775"/>
                  <a:gd name="connsiteY1" fmla="*/ 1835150 h 1835150"/>
                  <a:gd name="connsiteX2" fmla="*/ 0 w 1247775"/>
                  <a:gd name="connsiteY2" fmla="*/ 1257300 h 1835150"/>
                  <a:gd name="connsiteX3" fmla="*/ 3175 w 1247775"/>
                  <a:gd name="connsiteY3" fmla="*/ 0 h 1835150"/>
                  <a:gd name="connsiteX0" fmla="*/ 3175 w 1687049"/>
                  <a:gd name="connsiteY0" fmla="*/ 3176 h 1260476"/>
                  <a:gd name="connsiteX1" fmla="*/ 1687049 w 1687049"/>
                  <a:gd name="connsiteY1" fmla="*/ 0 h 1260476"/>
                  <a:gd name="connsiteX2" fmla="*/ 0 w 1687049"/>
                  <a:gd name="connsiteY2" fmla="*/ 1260476 h 1260476"/>
                  <a:gd name="connsiteX3" fmla="*/ 3175 w 1687049"/>
                  <a:gd name="connsiteY3" fmla="*/ 3176 h 1260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87049" h="1260476">
                    <a:moveTo>
                      <a:pt x="3175" y="3176"/>
                    </a:moveTo>
                    <a:lnTo>
                      <a:pt x="1687049" y="0"/>
                    </a:lnTo>
                    <a:lnTo>
                      <a:pt x="0" y="1260476"/>
                    </a:lnTo>
                    <a:cubicBezTo>
                      <a:pt x="1058" y="841376"/>
                      <a:pt x="2117" y="422276"/>
                      <a:pt x="3175" y="3176"/>
                    </a:cubicBezTo>
                    <a:close/>
                  </a:path>
                </a:pathLst>
              </a:custGeom>
              <a:gradFill>
                <a:gsLst>
                  <a:gs pos="73000">
                    <a:srgbClr val="00B0F0"/>
                  </a:gs>
                  <a:gs pos="49000">
                    <a:schemeClr val="bg1">
                      <a:alpha val="13000"/>
                    </a:schemeClr>
                  </a:gs>
                </a:gsLst>
                <a:lin ang="8400000" scaled="0"/>
              </a:gradFill>
              <a:ln>
                <a:noFill/>
              </a:ln>
              <a:effectLst>
                <a:outerShdw blurRad="228600" dist="38100" dir="2700000" sx="108000" sy="108000" algn="tl" rotWithShape="0">
                  <a:srgbClr val="0070C0">
                    <a:alpha val="18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pic>
          <p:nvPicPr>
            <p:cNvPr id="27" name="Picture 3" descr="C:\Users\stalipova\Desktop\ПРЕЗЕНТАЦИЯ_2013\Годовой отчет\Лого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428394" y="104770"/>
              <a:ext cx="954710" cy="517034"/>
            </a:xfrm>
            <a:prstGeom prst="rect">
              <a:avLst/>
            </a:prstGeom>
            <a:noFill/>
          </p:spPr>
        </p:pic>
      </p:grpSp>
      <p:sp>
        <p:nvSpPr>
          <p:cNvPr id="32" name="Номер слайда 122"/>
          <p:cNvSpPr>
            <a:spLocks noGrp="1"/>
          </p:cNvSpPr>
          <p:nvPr>
            <p:ph type="sldNum" sz="quarter" idx="12"/>
          </p:nvPr>
        </p:nvSpPr>
        <p:spPr>
          <a:xfrm>
            <a:off x="8799970" y="6520649"/>
            <a:ext cx="263213" cy="276999"/>
          </a:xfrm>
        </p:spPr>
        <p:txBody>
          <a:bodyPr wrap="none">
            <a:spAutoFit/>
          </a:bodyPr>
          <a:lstStyle/>
          <a:p>
            <a:fld id="{B3E4D1D7-5387-41EC-AB42-94D89CA11668}" type="slidenum">
              <a:rPr lang="ru-RU" b="1" smtClean="0">
                <a:solidFill>
                  <a:srgbClr val="007AC3"/>
                </a:solidFill>
              </a:rPr>
              <a:pPr/>
              <a:t>3</a:t>
            </a:fld>
            <a:endParaRPr lang="ru-RU" b="1" dirty="0">
              <a:solidFill>
                <a:srgbClr val="007AC3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06056" y="1748499"/>
            <a:ext cx="874593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Постановление Правления ОАО «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Газпром» от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10.03.2010 №6</a:t>
            </a:r>
            <a:r>
              <a:rPr lang="ru-RU" sz="2400" b="1" dirty="0"/>
              <a:t>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>
                <a:solidFill>
                  <a:srgbClr val="FF0000"/>
                </a:solidFill>
              </a:rPr>
              <a:t>«</a:t>
            </a:r>
            <a:r>
              <a:rPr lang="ru-RU" sz="2400" b="1" dirty="0">
                <a:solidFill>
                  <a:srgbClr val="FF0000"/>
                </a:solidFill>
              </a:rPr>
              <a:t>О программе </a:t>
            </a:r>
            <a:r>
              <a:rPr lang="ru-RU" sz="2400" b="1" dirty="0" smtClean="0">
                <a:solidFill>
                  <a:srgbClr val="FF0000"/>
                </a:solidFill>
              </a:rPr>
              <a:t>внедрения в </a:t>
            </a:r>
            <a:r>
              <a:rPr lang="ru-RU" sz="2400" b="1" dirty="0">
                <a:solidFill>
                  <a:srgbClr val="FF0000"/>
                </a:solidFill>
              </a:rPr>
              <a:t>процессы деятельности </a:t>
            </a:r>
            <a:r>
              <a:rPr lang="ru-RU" sz="2400" b="1" dirty="0" smtClean="0">
                <a:solidFill>
                  <a:srgbClr val="FF0000"/>
                </a:solidFill>
              </a:rPr>
              <a:t>ОАО «Газпром</a:t>
            </a:r>
            <a:r>
              <a:rPr lang="ru-RU" sz="2400" b="1" dirty="0">
                <a:solidFill>
                  <a:srgbClr val="FF0000"/>
                </a:solidFill>
              </a:rPr>
              <a:t>» энергосберегающих мероприятий»</a:t>
            </a:r>
            <a:r>
              <a:rPr lang="ru-RU" sz="2400" b="1" dirty="0"/>
              <a:t>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204548" y="2906982"/>
            <a:ext cx="86727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Постановление Правления ОАО «Газпром»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от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22.01.2009 №3</a:t>
            </a:r>
            <a:r>
              <a:rPr lang="ru-RU" sz="2400" b="1" dirty="0"/>
              <a:t>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>
                <a:solidFill>
                  <a:srgbClr val="FF0000"/>
                </a:solidFill>
              </a:rPr>
              <a:t>«</a:t>
            </a:r>
            <a:r>
              <a:rPr lang="ru-RU" sz="2400" b="1" dirty="0">
                <a:solidFill>
                  <a:srgbClr val="FF0000"/>
                </a:solidFill>
              </a:rPr>
              <a:t>О перспективах разработки и внедрения газо- и энергосберегающих технологий и их влиянии на оптимизацию топливно-энергетического баланса РФ»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05302" y="4387043"/>
            <a:ext cx="8747442" cy="1091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Постановление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Правления ПАО «Газпром» от 11.10.2018 № 39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endParaRPr lang="ru-RU" sz="2400" b="1" dirty="0" smtClean="0">
              <a:solidFill>
                <a:srgbClr val="FF0000"/>
              </a:solidFill>
            </a:endParaRPr>
          </a:p>
          <a:p>
            <a:r>
              <a:rPr lang="ru-RU" sz="2400" b="1" dirty="0" smtClean="0">
                <a:solidFill>
                  <a:srgbClr val="FF0000"/>
                </a:solidFill>
              </a:rPr>
              <a:t>Политика ПАО </a:t>
            </a:r>
            <a:r>
              <a:rPr lang="ru-RU" sz="2400" b="1" dirty="0">
                <a:solidFill>
                  <a:srgbClr val="FF0000"/>
                </a:solidFill>
              </a:rPr>
              <a:t>«Газпром» в области </a:t>
            </a:r>
            <a:r>
              <a:rPr lang="ru-RU" sz="2400" b="1" dirty="0" err="1">
                <a:solidFill>
                  <a:srgbClr val="FF0000"/>
                </a:solidFill>
              </a:rPr>
              <a:t>энергоэффективности</a:t>
            </a:r>
            <a:r>
              <a:rPr lang="ru-RU" sz="2400" b="1" dirty="0">
                <a:solidFill>
                  <a:srgbClr val="FF0000"/>
                </a:solidFill>
              </a:rPr>
              <a:t> и энергосбережения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200104" y="5517859"/>
            <a:ext cx="874744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Система энергетического менеджмента </a:t>
            </a:r>
            <a:r>
              <a:rPr lang="ru-RU" sz="2400" b="1" dirty="0" smtClean="0">
                <a:solidFill>
                  <a:srgbClr val="FF0000"/>
                </a:solidFill>
              </a:rPr>
              <a:t>Требования и руководство по применению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от 11.02.2019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1498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63000">
              <a:srgbClr val="F4F5F7"/>
            </a:gs>
            <a:gs pos="83000">
              <a:srgbClr val="D6DDE3"/>
            </a:gs>
            <a:gs pos="100000">
              <a:srgbClr val="B2BBC0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18"/>
          <p:cNvGrpSpPr/>
          <p:nvPr/>
        </p:nvGrpSpPr>
        <p:grpSpPr>
          <a:xfrm>
            <a:off x="-114977" y="6066971"/>
            <a:ext cx="9273028" cy="861424"/>
            <a:chOff x="-114977" y="6066971"/>
            <a:chExt cx="9273028" cy="861424"/>
          </a:xfrm>
        </p:grpSpPr>
        <p:grpSp>
          <p:nvGrpSpPr>
            <p:cNvPr id="5" name="Группа 19"/>
            <p:cNvGrpSpPr/>
            <p:nvPr/>
          </p:nvGrpSpPr>
          <p:grpSpPr>
            <a:xfrm>
              <a:off x="-114977" y="6066971"/>
              <a:ext cx="9273028" cy="820897"/>
              <a:chOff x="-114977" y="6057899"/>
              <a:chExt cx="9273028" cy="829969"/>
            </a:xfrm>
          </p:grpSpPr>
          <p:sp>
            <p:nvSpPr>
              <p:cNvPr id="23" name="Прямоугольник 3"/>
              <p:cNvSpPr/>
              <p:nvPr/>
            </p:nvSpPr>
            <p:spPr>
              <a:xfrm flipH="1" flipV="1">
                <a:off x="-2" y="6057899"/>
                <a:ext cx="9158053" cy="800097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23025" h="1838325">
                    <a:moveTo>
                      <a:pt x="3175" y="3175"/>
                    </a:moveTo>
                    <a:lnTo>
                      <a:pt x="6423025" y="0"/>
                    </a:lnTo>
                    <a:lnTo>
                      <a:pt x="1247775" y="1838325"/>
                    </a:lnTo>
                    <a:lnTo>
                      <a:pt x="0" y="1260475"/>
                    </a:lnTo>
                    <a:cubicBezTo>
                      <a:pt x="1058" y="841375"/>
                      <a:pt x="2117" y="422275"/>
                      <a:pt x="3175" y="3175"/>
                    </a:cubicBezTo>
                    <a:close/>
                  </a:path>
                </a:pathLst>
              </a:custGeom>
              <a:solidFill>
                <a:srgbClr val="E8EBE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" name="Прямоугольник 3"/>
              <p:cNvSpPr/>
              <p:nvPr/>
            </p:nvSpPr>
            <p:spPr>
              <a:xfrm flipV="1">
                <a:off x="-114977" y="6290296"/>
                <a:ext cx="8344577" cy="597572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23025" h="1838325">
                    <a:moveTo>
                      <a:pt x="3175" y="3175"/>
                    </a:moveTo>
                    <a:lnTo>
                      <a:pt x="6423025" y="0"/>
                    </a:lnTo>
                    <a:lnTo>
                      <a:pt x="1247775" y="1838325"/>
                    </a:lnTo>
                    <a:lnTo>
                      <a:pt x="0" y="1260475"/>
                    </a:lnTo>
                    <a:cubicBezTo>
                      <a:pt x="1058" y="841375"/>
                      <a:pt x="2117" y="422275"/>
                      <a:pt x="3175" y="3175"/>
                    </a:cubicBezTo>
                    <a:close/>
                  </a:path>
                </a:pathLst>
              </a:custGeom>
              <a:solidFill>
                <a:schemeClr val="bg1">
                  <a:alpha val="6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1" name="TextBox 20"/>
            <p:cNvSpPr txBox="1"/>
            <p:nvPr/>
          </p:nvSpPr>
          <p:spPr>
            <a:xfrm>
              <a:off x="368300" y="6487821"/>
              <a:ext cx="8151317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sz="1600" dirty="0" smtClean="0">
                  <a:solidFill>
                    <a:schemeClr val="bg1">
                      <a:lumMod val="65000"/>
                    </a:schemeClr>
                  </a:solidFill>
                  <a:latin typeface="Impact" panose="020B0806030902050204" pitchFamily="34" charset="0"/>
                </a:rPr>
                <a:t>КАПИТАЛЬНЫЙ РЕМОНТ СРЕДСТВ ПКЗ</a:t>
              </a:r>
              <a:endParaRPr lang="ru-RU" sz="16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22" name="Равнобедренный треугольник 21"/>
            <p:cNvSpPr/>
            <p:nvPr/>
          </p:nvSpPr>
          <p:spPr>
            <a:xfrm rot="16200000" flipH="1">
              <a:off x="8416136" y="6194004"/>
              <a:ext cx="714060" cy="754721"/>
            </a:xfrm>
            <a:prstGeom prst="triangle">
              <a:avLst>
                <a:gd name="adj" fmla="val 9293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17"/>
          <p:cNvGrpSpPr/>
          <p:nvPr/>
        </p:nvGrpSpPr>
        <p:grpSpPr>
          <a:xfrm>
            <a:off x="-265284" y="-39687"/>
            <a:ext cx="9423339" cy="1983876"/>
            <a:chOff x="-265284" y="-39687"/>
            <a:chExt cx="9423339" cy="1983876"/>
          </a:xfrm>
        </p:grpSpPr>
        <p:grpSp>
          <p:nvGrpSpPr>
            <p:cNvPr id="7" name="Группа 57"/>
            <p:cNvGrpSpPr/>
            <p:nvPr/>
          </p:nvGrpSpPr>
          <p:grpSpPr>
            <a:xfrm>
              <a:off x="-265284" y="-39687"/>
              <a:ext cx="9423339" cy="1983876"/>
              <a:chOff x="-265284" y="-39687"/>
              <a:chExt cx="9423339" cy="1983876"/>
            </a:xfrm>
          </p:grpSpPr>
          <p:grpSp>
            <p:nvGrpSpPr>
              <p:cNvPr id="8" name="Группа 113"/>
              <p:cNvGrpSpPr/>
              <p:nvPr/>
            </p:nvGrpSpPr>
            <p:grpSpPr>
              <a:xfrm>
                <a:off x="-265284" y="-39687"/>
                <a:ext cx="9423339" cy="1983876"/>
                <a:chOff x="-265284" y="-39687"/>
                <a:chExt cx="9423339" cy="2318742"/>
              </a:xfrm>
            </p:grpSpPr>
            <p:sp>
              <p:nvSpPr>
                <p:cNvPr id="30" name="Равнобедренный треугольник 5"/>
                <p:cNvSpPr/>
                <p:nvPr/>
              </p:nvSpPr>
              <p:spPr>
                <a:xfrm rot="5400000">
                  <a:off x="90487" y="1173729"/>
                  <a:ext cx="914400" cy="1101726"/>
                </a:xfrm>
                <a:prstGeom prst="triangle">
                  <a:avLst>
                    <a:gd name="adj" fmla="val 5625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1" name="Равнобедренный треугольник 30"/>
                <p:cNvSpPr/>
                <p:nvPr/>
              </p:nvSpPr>
              <p:spPr>
                <a:xfrm rot="5400000">
                  <a:off x="273690" y="1534920"/>
                  <a:ext cx="674994" cy="813275"/>
                </a:xfrm>
                <a:prstGeom prst="triangle">
                  <a:avLst>
                    <a:gd name="adj" fmla="val 56250"/>
                  </a:avLst>
                </a:prstGeom>
                <a:solidFill>
                  <a:schemeClr val="bg1">
                    <a:alpha val="52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4" name="Прямоугольник 3"/>
                <p:cNvSpPr/>
                <p:nvPr/>
              </p:nvSpPr>
              <p:spPr>
                <a:xfrm>
                  <a:off x="-265284" y="-3175"/>
                  <a:ext cx="6685134" cy="1913342"/>
                </a:xfrm>
                <a:custGeom>
                  <a:avLst/>
                  <a:gdLst>
                    <a:gd name="connsiteX0" fmla="*/ 0 w 4178300"/>
                    <a:gd name="connsiteY0" fmla="*/ 0 h 2159000"/>
                    <a:gd name="connsiteX1" fmla="*/ 4178300 w 4178300"/>
                    <a:gd name="connsiteY1" fmla="*/ 0 h 2159000"/>
                    <a:gd name="connsiteX2" fmla="*/ 4178300 w 4178300"/>
                    <a:gd name="connsiteY2" fmla="*/ 2159000 h 2159000"/>
                    <a:gd name="connsiteX3" fmla="*/ 0 w 4178300"/>
                    <a:gd name="connsiteY3" fmla="*/ 2159000 h 2159000"/>
                    <a:gd name="connsiteX4" fmla="*/ 0 w 4178300"/>
                    <a:gd name="connsiteY4" fmla="*/ 0 h 2159000"/>
                    <a:gd name="connsiteX0" fmla="*/ 0 w 4178300"/>
                    <a:gd name="connsiteY0" fmla="*/ 0 h 2463800"/>
                    <a:gd name="connsiteX1" fmla="*/ 4178300 w 4178300"/>
                    <a:gd name="connsiteY1" fmla="*/ 0 h 2463800"/>
                    <a:gd name="connsiteX2" fmla="*/ 1130300 w 4178300"/>
                    <a:gd name="connsiteY2" fmla="*/ 2463800 h 2463800"/>
                    <a:gd name="connsiteX3" fmla="*/ 0 w 4178300"/>
                    <a:gd name="connsiteY3" fmla="*/ 2159000 h 2463800"/>
                    <a:gd name="connsiteX4" fmla="*/ 0 w 4178300"/>
                    <a:gd name="connsiteY4" fmla="*/ 0 h 24638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0 w 6248400"/>
                    <a:gd name="connsiteY3" fmla="*/ 22098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3175 w 6251575"/>
                    <a:gd name="connsiteY0" fmla="*/ 50800 h 2514600"/>
                    <a:gd name="connsiteX1" fmla="*/ 6251575 w 6251575"/>
                    <a:gd name="connsiteY1" fmla="*/ 0 h 2514600"/>
                    <a:gd name="connsiteX2" fmla="*/ 1133475 w 6251575"/>
                    <a:gd name="connsiteY2" fmla="*/ 2514600 h 2514600"/>
                    <a:gd name="connsiteX3" fmla="*/ 0 w 6251575"/>
                    <a:gd name="connsiteY3" fmla="*/ 1308100 h 2514600"/>
                    <a:gd name="connsiteX4" fmla="*/ 3175 w 6251575"/>
                    <a:gd name="connsiteY4" fmla="*/ 50800 h 251460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423025"/>
                    <a:gd name="connsiteY0" fmla="*/ 3175 h 1838325"/>
                    <a:gd name="connsiteX1" fmla="*/ 6423025 w 6423025"/>
                    <a:gd name="connsiteY1" fmla="*/ 0 h 1838325"/>
                    <a:gd name="connsiteX2" fmla="*/ 1247775 w 6423025"/>
                    <a:gd name="connsiteY2" fmla="*/ 1838325 h 1838325"/>
                    <a:gd name="connsiteX3" fmla="*/ 0 w 6423025"/>
                    <a:gd name="connsiteY3" fmla="*/ 1260475 h 1838325"/>
                    <a:gd name="connsiteX4" fmla="*/ 3175 w 6423025"/>
                    <a:gd name="connsiteY4" fmla="*/ 3175 h 1838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423025" h="1838325">
                      <a:moveTo>
                        <a:pt x="3175" y="3175"/>
                      </a:moveTo>
                      <a:lnTo>
                        <a:pt x="6423025" y="0"/>
                      </a:lnTo>
                      <a:lnTo>
                        <a:pt x="1247775" y="1838325"/>
                      </a:lnTo>
                      <a:lnTo>
                        <a:pt x="0" y="1260475"/>
                      </a:lnTo>
                      <a:cubicBezTo>
                        <a:pt x="1058" y="841375"/>
                        <a:pt x="2117" y="422275"/>
                        <a:pt x="3175" y="3175"/>
                      </a:cubicBezTo>
                      <a:close/>
                    </a:path>
                  </a:pathLst>
                </a:custGeom>
                <a:gradFill>
                  <a:gsLst>
                    <a:gs pos="73000">
                      <a:srgbClr val="00B0F0"/>
                    </a:gs>
                    <a:gs pos="49000">
                      <a:srgbClr val="007AC3"/>
                    </a:gs>
                  </a:gsLst>
                  <a:lin ang="8400000" scaled="0"/>
                </a:gradFill>
                <a:ln>
                  <a:noFill/>
                </a:ln>
                <a:effectLst>
                  <a:outerShdw blurRad="228600" dist="38100" dir="2700000" sx="108000" sy="108000" algn="tl" rotWithShape="0">
                    <a:srgbClr val="0070C0">
                      <a:alpha val="18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5" name="Прямоугольник 3"/>
                <p:cNvSpPr/>
                <p:nvPr/>
              </p:nvSpPr>
              <p:spPr>
                <a:xfrm flipH="1">
                  <a:off x="4976813" y="-39687"/>
                  <a:ext cx="4181242" cy="1255528"/>
                </a:xfrm>
                <a:custGeom>
                  <a:avLst/>
                  <a:gdLst>
                    <a:gd name="connsiteX0" fmla="*/ 0 w 4178300"/>
                    <a:gd name="connsiteY0" fmla="*/ 0 h 2159000"/>
                    <a:gd name="connsiteX1" fmla="*/ 4178300 w 4178300"/>
                    <a:gd name="connsiteY1" fmla="*/ 0 h 2159000"/>
                    <a:gd name="connsiteX2" fmla="*/ 4178300 w 4178300"/>
                    <a:gd name="connsiteY2" fmla="*/ 2159000 h 2159000"/>
                    <a:gd name="connsiteX3" fmla="*/ 0 w 4178300"/>
                    <a:gd name="connsiteY3" fmla="*/ 2159000 h 2159000"/>
                    <a:gd name="connsiteX4" fmla="*/ 0 w 4178300"/>
                    <a:gd name="connsiteY4" fmla="*/ 0 h 2159000"/>
                    <a:gd name="connsiteX0" fmla="*/ 0 w 4178300"/>
                    <a:gd name="connsiteY0" fmla="*/ 0 h 2463800"/>
                    <a:gd name="connsiteX1" fmla="*/ 4178300 w 4178300"/>
                    <a:gd name="connsiteY1" fmla="*/ 0 h 2463800"/>
                    <a:gd name="connsiteX2" fmla="*/ 1130300 w 4178300"/>
                    <a:gd name="connsiteY2" fmla="*/ 2463800 h 2463800"/>
                    <a:gd name="connsiteX3" fmla="*/ 0 w 4178300"/>
                    <a:gd name="connsiteY3" fmla="*/ 2159000 h 2463800"/>
                    <a:gd name="connsiteX4" fmla="*/ 0 w 4178300"/>
                    <a:gd name="connsiteY4" fmla="*/ 0 h 24638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0 w 6248400"/>
                    <a:gd name="connsiteY3" fmla="*/ 22098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3175 w 6251575"/>
                    <a:gd name="connsiteY0" fmla="*/ 50800 h 2514600"/>
                    <a:gd name="connsiteX1" fmla="*/ 6251575 w 6251575"/>
                    <a:gd name="connsiteY1" fmla="*/ 0 h 2514600"/>
                    <a:gd name="connsiteX2" fmla="*/ 1133475 w 6251575"/>
                    <a:gd name="connsiteY2" fmla="*/ 2514600 h 2514600"/>
                    <a:gd name="connsiteX3" fmla="*/ 0 w 6251575"/>
                    <a:gd name="connsiteY3" fmla="*/ 1308100 h 2514600"/>
                    <a:gd name="connsiteX4" fmla="*/ 3175 w 6251575"/>
                    <a:gd name="connsiteY4" fmla="*/ 50800 h 251460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423025"/>
                    <a:gd name="connsiteY0" fmla="*/ 3175 h 1838325"/>
                    <a:gd name="connsiteX1" fmla="*/ 6423025 w 6423025"/>
                    <a:gd name="connsiteY1" fmla="*/ 0 h 1838325"/>
                    <a:gd name="connsiteX2" fmla="*/ 1247775 w 6423025"/>
                    <a:gd name="connsiteY2" fmla="*/ 1838325 h 1838325"/>
                    <a:gd name="connsiteX3" fmla="*/ 0 w 6423025"/>
                    <a:gd name="connsiteY3" fmla="*/ 1260475 h 1838325"/>
                    <a:gd name="connsiteX4" fmla="*/ 3175 w 6423025"/>
                    <a:gd name="connsiteY4" fmla="*/ 3175 h 18383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0 w 12047640"/>
                    <a:gd name="connsiteY0" fmla="*/ 0 h 2180589"/>
                    <a:gd name="connsiteX1" fmla="*/ 12047640 w 12047640"/>
                    <a:gd name="connsiteY1" fmla="*/ 12064 h 2180589"/>
                    <a:gd name="connsiteX2" fmla="*/ 6311155 w 12047640"/>
                    <a:gd name="connsiteY2" fmla="*/ 2180589 h 2180589"/>
                    <a:gd name="connsiteX3" fmla="*/ 5624615 w 12047640"/>
                    <a:gd name="connsiteY3" fmla="*/ 1272539 h 2180589"/>
                    <a:gd name="connsiteX4" fmla="*/ 0 w 12047640"/>
                    <a:gd name="connsiteY4" fmla="*/ 0 h 2180589"/>
                    <a:gd name="connsiteX0" fmla="*/ 23567 w 12071207"/>
                    <a:gd name="connsiteY0" fmla="*/ 0 h 2180589"/>
                    <a:gd name="connsiteX1" fmla="*/ 12071207 w 12071207"/>
                    <a:gd name="connsiteY1" fmla="*/ 12064 h 2180589"/>
                    <a:gd name="connsiteX2" fmla="*/ 6334722 w 12071207"/>
                    <a:gd name="connsiteY2" fmla="*/ 2180589 h 2180589"/>
                    <a:gd name="connsiteX3" fmla="*/ 0 w 12071207"/>
                    <a:gd name="connsiteY3" fmla="*/ 1272539 h 2180589"/>
                    <a:gd name="connsiteX4" fmla="*/ 23567 w 12071207"/>
                    <a:gd name="connsiteY4" fmla="*/ 0 h 2180589"/>
                    <a:gd name="connsiteX0" fmla="*/ 23567 w 12071207"/>
                    <a:gd name="connsiteY0" fmla="*/ 0 h 2180589"/>
                    <a:gd name="connsiteX1" fmla="*/ 12071207 w 12071207"/>
                    <a:gd name="connsiteY1" fmla="*/ 12064 h 2180589"/>
                    <a:gd name="connsiteX2" fmla="*/ 6334722 w 12071207"/>
                    <a:gd name="connsiteY2" fmla="*/ 2180589 h 2180589"/>
                    <a:gd name="connsiteX3" fmla="*/ 0 w 12071207"/>
                    <a:gd name="connsiteY3" fmla="*/ 1272539 h 2180589"/>
                    <a:gd name="connsiteX4" fmla="*/ 23567 w 12071207"/>
                    <a:gd name="connsiteY4" fmla="*/ 0 h 2180589"/>
                    <a:gd name="connsiteX0" fmla="*/ 11 w 12129213"/>
                    <a:gd name="connsiteY0" fmla="*/ 0 h 2211069"/>
                    <a:gd name="connsiteX1" fmla="*/ 12129213 w 12129213"/>
                    <a:gd name="connsiteY1" fmla="*/ 42544 h 2211069"/>
                    <a:gd name="connsiteX2" fmla="*/ 6392728 w 12129213"/>
                    <a:gd name="connsiteY2" fmla="*/ 2211069 h 2211069"/>
                    <a:gd name="connsiteX3" fmla="*/ 58006 w 12129213"/>
                    <a:gd name="connsiteY3" fmla="*/ 1303019 h 2211069"/>
                    <a:gd name="connsiteX4" fmla="*/ 11 w 12129213"/>
                    <a:gd name="connsiteY4" fmla="*/ 0 h 2211069"/>
                    <a:gd name="connsiteX0" fmla="*/ 0 w 12129202"/>
                    <a:gd name="connsiteY0" fmla="*/ 0 h 2211069"/>
                    <a:gd name="connsiteX1" fmla="*/ 12129202 w 12129202"/>
                    <a:gd name="connsiteY1" fmla="*/ 42544 h 2211069"/>
                    <a:gd name="connsiteX2" fmla="*/ 6392717 w 12129202"/>
                    <a:gd name="connsiteY2" fmla="*/ 2211069 h 2211069"/>
                    <a:gd name="connsiteX3" fmla="*/ 57995 w 12129202"/>
                    <a:gd name="connsiteY3" fmla="*/ 1303019 h 2211069"/>
                    <a:gd name="connsiteX4" fmla="*/ 0 w 12129202"/>
                    <a:gd name="connsiteY4" fmla="*/ 0 h 2211069"/>
                    <a:gd name="connsiteX0" fmla="*/ 0 w 12108811"/>
                    <a:gd name="connsiteY0" fmla="*/ 0 h 2241549"/>
                    <a:gd name="connsiteX1" fmla="*/ 12108811 w 12108811"/>
                    <a:gd name="connsiteY1" fmla="*/ 73024 h 2241549"/>
                    <a:gd name="connsiteX2" fmla="*/ 6372326 w 12108811"/>
                    <a:gd name="connsiteY2" fmla="*/ 2241549 h 2241549"/>
                    <a:gd name="connsiteX3" fmla="*/ 37604 w 12108811"/>
                    <a:gd name="connsiteY3" fmla="*/ 1333499 h 2241549"/>
                    <a:gd name="connsiteX4" fmla="*/ 0 w 12108811"/>
                    <a:gd name="connsiteY4" fmla="*/ 0 h 2241549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08811" h="2511055">
                      <a:moveTo>
                        <a:pt x="0" y="0"/>
                      </a:moveTo>
                      <a:lnTo>
                        <a:pt x="12108811" y="73024"/>
                      </a:lnTo>
                      <a:lnTo>
                        <a:pt x="3255792" y="2511055"/>
                      </a:lnTo>
                      <a:lnTo>
                        <a:pt x="37604" y="1333499"/>
                      </a:lnTo>
                      <a:cubicBezTo>
                        <a:pt x="49387" y="697229"/>
                        <a:pt x="28997" y="651509"/>
                        <a:pt x="0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>
                        <a:lumMod val="20000"/>
                        <a:lumOff val="80000"/>
                      </a:schemeClr>
                    </a:gs>
                    <a:gs pos="63000">
                      <a:schemeClr val="bg1">
                        <a:alpha val="62000"/>
                      </a:schemeClr>
                    </a:gs>
                    <a:gs pos="100000">
                      <a:schemeClr val="bg1">
                        <a:alpha val="46000"/>
                      </a:schemeClr>
                    </a:gs>
                  </a:gsLst>
                  <a:path path="circle">
                    <a:fillToRect l="100000" t="100000"/>
                  </a:path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6" name="Равнобедренный треугольник 35"/>
                <p:cNvSpPr/>
                <p:nvPr/>
              </p:nvSpPr>
              <p:spPr>
                <a:xfrm rot="5400000">
                  <a:off x="54538" y="1288998"/>
                  <a:ext cx="563453" cy="678884"/>
                </a:xfrm>
                <a:prstGeom prst="triangle">
                  <a:avLst/>
                </a:prstGeom>
                <a:solidFill>
                  <a:srgbClr val="7ED6E6">
                    <a:alpha val="52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7" name="Полилиния 36"/>
                <p:cNvSpPr/>
                <p:nvPr/>
              </p:nvSpPr>
              <p:spPr>
                <a:xfrm rot="5400000" flipV="1">
                  <a:off x="8292087" y="368027"/>
                  <a:ext cx="587023" cy="1116803"/>
                </a:xfrm>
                <a:custGeom>
                  <a:avLst/>
                  <a:gdLst>
                    <a:gd name="connsiteX0" fmla="*/ 0 w 587023"/>
                    <a:gd name="connsiteY0" fmla="*/ 1116803 h 1116803"/>
                    <a:gd name="connsiteX1" fmla="*/ 587023 w 587023"/>
                    <a:gd name="connsiteY1" fmla="*/ 0 h 1116803"/>
                    <a:gd name="connsiteX2" fmla="*/ 587023 w 587023"/>
                    <a:gd name="connsiteY2" fmla="*/ 1116803 h 1116803"/>
                    <a:gd name="connsiteX3" fmla="*/ 0 w 587023"/>
                    <a:gd name="connsiteY3" fmla="*/ 1116803 h 1116803"/>
                    <a:gd name="connsiteX0" fmla="*/ 0 w 587023"/>
                    <a:gd name="connsiteY0" fmla="*/ 1116803 h 1116803"/>
                    <a:gd name="connsiteX1" fmla="*/ 587023 w 587023"/>
                    <a:gd name="connsiteY1" fmla="*/ 0 h 1116803"/>
                    <a:gd name="connsiteX2" fmla="*/ 314796 w 587023"/>
                    <a:gd name="connsiteY2" fmla="*/ 1116803 h 1116803"/>
                    <a:gd name="connsiteX3" fmla="*/ 0 w 587023"/>
                    <a:gd name="connsiteY3" fmla="*/ 1116803 h 11168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87023" h="1116803">
                      <a:moveTo>
                        <a:pt x="0" y="1116803"/>
                      </a:moveTo>
                      <a:lnTo>
                        <a:pt x="587023" y="0"/>
                      </a:lnTo>
                      <a:lnTo>
                        <a:pt x="314796" y="1116803"/>
                      </a:lnTo>
                      <a:lnTo>
                        <a:pt x="0" y="1116803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  <a:alpha val="52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29" name="Прямоугольник 3"/>
              <p:cNvSpPr/>
              <p:nvPr/>
            </p:nvSpPr>
            <p:spPr>
              <a:xfrm>
                <a:off x="-265284" y="0"/>
                <a:ext cx="4052280" cy="1122450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  <a:gd name="connsiteX0" fmla="*/ 3175 w 1247775"/>
                  <a:gd name="connsiteY0" fmla="*/ 0 h 1835150"/>
                  <a:gd name="connsiteX1" fmla="*/ 1247775 w 1247775"/>
                  <a:gd name="connsiteY1" fmla="*/ 1835150 h 1835150"/>
                  <a:gd name="connsiteX2" fmla="*/ 0 w 1247775"/>
                  <a:gd name="connsiteY2" fmla="*/ 1257300 h 1835150"/>
                  <a:gd name="connsiteX3" fmla="*/ 3175 w 1247775"/>
                  <a:gd name="connsiteY3" fmla="*/ 0 h 1835150"/>
                  <a:gd name="connsiteX0" fmla="*/ 3175 w 1687049"/>
                  <a:gd name="connsiteY0" fmla="*/ 3176 h 1260476"/>
                  <a:gd name="connsiteX1" fmla="*/ 1687049 w 1687049"/>
                  <a:gd name="connsiteY1" fmla="*/ 0 h 1260476"/>
                  <a:gd name="connsiteX2" fmla="*/ 0 w 1687049"/>
                  <a:gd name="connsiteY2" fmla="*/ 1260476 h 1260476"/>
                  <a:gd name="connsiteX3" fmla="*/ 3175 w 1687049"/>
                  <a:gd name="connsiteY3" fmla="*/ 3176 h 1260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87049" h="1260476">
                    <a:moveTo>
                      <a:pt x="3175" y="3176"/>
                    </a:moveTo>
                    <a:lnTo>
                      <a:pt x="1687049" y="0"/>
                    </a:lnTo>
                    <a:lnTo>
                      <a:pt x="0" y="1260476"/>
                    </a:lnTo>
                    <a:cubicBezTo>
                      <a:pt x="1058" y="841376"/>
                      <a:pt x="2117" y="422276"/>
                      <a:pt x="3175" y="3176"/>
                    </a:cubicBezTo>
                    <a:close/>
                  </a:path>
                </a:pathLst>
              </a:custGeom>
              <a:gradFill>
                <a:gsLst>
                  <a:gs pos="73000">
                    <a:srgbClr val="00B0F0"/>
                  </a:gs>
                  <a:gs pos="49000">
                    <a:schemeClr val="bg1">
                      <a:alpha val="13000"/>
                    </a:schemeClr>
                  </a:gs>
                </a:gsLst>
                <a:lin ang="8400000" scaled="0"/>
              </a:gradFill>
              <a:ln>
                <a:noFill/>
              </a:ln>
              <a:effectLst>
                <a:outerShdw blurRad="228600" dist="38100" dir="2700000" sx="108000" sy="108000" algn="tl" rotWithShape="0">
                  <a:srgbClr val="0070C0">
                    <a:alpha val="18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6" name="TextBox 25"/>
            <p:cNvSpPr txBox="1"/>
            <p:nvPr/>
          </p:nvSpPr>
          <p:spPr>
            <a:xfrm>
              <a:off x="525954" y="209002"/>
              <a:ext cx="3927398" cy="535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СОГЛАСОВАНИЕ ВЫПОЛНЕНИЯ КР ХОЗСПОСОБОМ</a:t>
              </a:r>
              <a:endParaRPr lang="ru-RU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  <p:pic>
          <p:nvPicPr>
            <p:cNvPr id="27" name="Picture 3" descr="C:\Users\stalipova\Desktop\ПРЕЗЕНТАЦИЯ_2013\Годовой отчет\Лого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428394" y="104770"/>
              <a:ext cx="954710" cy="517034"/>
            </a:xfrm>
            <a:prstGeom prst="rect">
              <a:avLst/>
            </a:prstGeom>
            <a:noFill/>
          </p:spPr>
        </p:pic>
      </p:grpSp>
      <p:sp>
        <p:nvSpPr>
          <p:cNvPr id="32" name="Номер слайда 122"/>
          <p:cNvSpPr>
            <a:spLocks noGrp="1"/>
          </p:cNvSpPr>
          <p:nvPr>
            <p:ph type="sldNum" sz="quarter" idx="12"/>
          </p:nvPr>
        </p:nvSpPr>
        <p:spPr>
          <a:xfrm>
            <a:off x="8799970" y="6520649"/>
            <a:ext cx="263213" cy="276999"/>
          </a:xfrm>
        </p:spPr>
        <p:txBody>
          <a:bodyPr wrap="none">
            <a:spAutoFit/>
          </a:bodyPr>
          <a:lstStyle/>
          <a:p>
            <a:fld id="{B3E4D1D7-5387-41EC-AB42-94D89CA11668}" type="slidenum">
              <a:rPr lang="ru-RU" b="1" smtClean="0">
                <a:solidFill>
                  <a:srgbClr val="007AC3"/>
                </a:solidFill>
              </a:rPr>
              <a:pPr/>
              <a:t>4</a:t>
            </a:fld>
            <a:endParaRPr lang="ru-RU" b="1" dirty="0">
              <a:solidFill>
                <a:srgbClr val="007AC3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7" r="5836"/>
          <a:stretch/>
        </p:blipFill>
        <p:spPr>
          <a:xfrm>
            <a:off x="5947256" y="1479751"/>
            <a:ext cx="2962275" cy="482531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8" r="4182"/>
          <a:stretch/>
        </p:blipFill>
        <p:spPr>
          <a:xfrm>
            <a:off x="2834959" y="1450581"/>
            <a:ext cx="3009900" cy="483183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7" r="2344"/>
          <a:stretch/>
        </p:blipFill>
        <p:spPr>
          <a:xfrm>
            <a:off x="113426" y="1443407"/>
            <a:ext cx="3095625" cy="4823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387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63000">
              <a:srgbClr val="F4F5F7"/>
            </a:gs>
            <a:gs pos="83000">
              <a:srgbClr val="D6DDE3"/>
            </a:gs>
            <a:gs pos="100000">
              <a:srgbClr val="B2BBC0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C:\Documents and Settings\ifatikhov\Мои документы\Доклады, статьи, тексты\Доклад о проведении проверки\Фото\IMG_8581.JPG"/>
          <p:cNvPicPr>
            <a:picLocks noChangeAspect="1" noChangeArrowheads="1"/>
          </p:cNvPicPr>
          <p:nvPr/>
        </p:nvPicPr>
        <p:blipFill rotWithShape="1">
          <a:blip r:embed="rId3" cstate="print"/>
          <a:srcRect l="9021" t="4804" b="9594"/>
          <a:stretch/>
        </p:blipFill>
        <p:spPr bwMode="auto">
          <a:xfrm>
            <a:off x="0" y="685799"/>
            <a:ext cx="9144000" cy="5746897"/>
          </a:xfrm>
          <a:prstGeom prst="rect">
            <a:avLst/>
          </a:prstGeom>
          <a:noFill/>
          <a:ln w="31750">
            <a:noFill/>
          </a:ln>
          <a:effectLst/>
        </p:spPr>
      </p:pic>
      <p:grpSp>
        <p:nvGrpSpPr>
          <p:cNvPr id="23" name="Группа 22"/>
          <p:cNvGrpSpPr/>
          <p:nvPr/>
        </p:nvGrpSpPr>
        <p:grpSpPr>
          <a:xfrm>
            <a:off x="-114977" y="6066971"/>
            <a:ext cx="9273028" cy="861424"/>
            <a:chOff x="-114977" y="6066971"/>
            <a:chExt cx="9273028" cy="861424"/>
          </a:xfrm>
        </p:grpSpPr>
        <p:grpSp>
          <p:nvGrpSpPr>
            <p:cNvPr id="24" name="Группа 23"/>
            <p:cNvGrpSpPr/>
            <p:nvPr/>
          </p:nvGrpSpPr>
          <p:grpSpPr>
            <a:xfrm>
              <a:off x="-114977" y="6066971"/>
              <a:ext cx="9273028" cy="820897"/>
              <a:chOff x="-114977" y="6057899"/>
              <a:chExt cx="9273028" cy="829969"/>
            </a:xfrm>
          </p:grpSpPr>
          <p:sp>
            <p:nvSpPr>
              <p:cNvPr id="27" name="Прямоугольник 3"/>
              <p:cNvSpPr/>
              <p:nvPr/>
            </p:nvSpPr>
            <p:spPr>
              <a:xfrm flipH="1" flipV="1">
                <a:off x="-2" y="6057899"/>
                <a:ext cx="9158053" cy="800097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23025" h="1838325">
                    <a:moveTo>
                      <a:pt x="3175" y="3175"/>
                    </a:moveTo>
                    <a:lnTo>
                      <a:pt x="6423025" y="0"/>
                    </a:lnTo>
                    <a:lnTo>
                      <a:pt x="1247775" y="1838325"/>
                    </a:lnTo>
                    <a:lnTo>
                      <a:pt x="0" y="1260475"/>
                    </a:lnTo>
                    <a:cubicBezTo>
                      <a:pt x="1058" y="841375"/>
                      <a:pt x="2117" y="422275"/>
                      <a:pt x="3175" y="3175"/>
                    </a:cubicBezTo>
                    <a:close/>
                  </a:path>
                </a:pathLst>
              </a:custGeom>
              <a:solidFill>
                <a:srgbClr val="E8EBE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  <p:sp>
            <p:nvSpPr>
              <p:cNvPr id="28" name="Прямоугольник 3"/>
              <p:cNvSpPr/>
              <p:nvPr/>
            </p:nvSpPr>
            <p:spPr>
              <a:xfrm flipV="1">
                <a:off x="-114977" y="6290296"/>
                <a:ext cx="8344577" cy="597572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23025" h="1838325">
                    <a:moveTo>
                      <a:pt x="3175" y="3175"/>
                    </a:moveTo>
                    <a:lnTo>
                      <a:pt x="6423025" y="0"/>
                    </a:lnTo>
                    <a:lnTo>
                      <a:pt x="1247775" y="1838325"/>
                    </a:lnTo>
                    <a:lnTo>
                      <a:pt x="0" y="1260475"/>
                    </a:lnTo>
                    <a:cubicBezTo>
                      <a:pt x="1058" y="841375"/>
                      <a:pt x="2117" y="422275"/>
                      <a:pt x="3175" y="3175"/>
                    </a:cubicBezTo>
                    <a:close/>
                  </a:path>
                </a:pathLst>
              </a:custGeom>
              <a:solidFill>
                <a:schemeClr val="bg1">
                  <a:alpha val="6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5" name="TextBox 24"/>
            <p:cNvSpPr txBox="1"/>
            <p:nvPr/>
          </p:nvSpPr>
          <p:spPr>
            <a:xfrm>
              <a:off x="368300" y="6487821"/>
              <a:ext cx="8151317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sz="1600" dirty="0" smtClean="0">
                  <a:solidFill>
                    <a:prstClr val="white">
                      <a:lumMod val="65000"/>
                    </a:prstClr>
                  </a:solidFill>
                  <a:latin typeface="Impact" panose="020B0806030902050204" pitchFamily="34" charset="0"/>
                </a:rPr>
                <a:t>КАПИТАЛЬНЫЙ РЕМОНТ ЗАЩИТНЫХ ПОКРЫТИЙ ХОЗЯЙСТВЕННЫМ СПОСОБОМ</a:t>
              </a:r>
              <a:endParaRPr lang="ru-RU" sz="1600" dirty="0">
                <a:solidFill>
                  <a:prstClr val="white">
                    <a:lumMod val="65000"/>
                  </a:prstClr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26" name="Равнобедренный треугольник 25"/>
            <p:cNvSpPr/>
            <p:nvPr/>
          </p:nvSpPr>
          <p:spPr>
            <a:xfrm rot="16200000" flipH="1">
              <a:off x="8416136" y="6194004"/>
              <a:ext cx="714060" cy="754721"/>
            </a:xfrm>
            <a:prstGeom prst="triangle">
              <a:avLst>
                <a:gd name="adj" fmla="val 9293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</p:grpSp>
      <p:sp>
        <p:nvSpPr>
          <p:cNvPr id="21" name="Номер слайда 122"/>
          <p:cNvSpPr>
            <a:spLocks noGrp="1"/>
          </p:cNvSpPr>
          <p:nvPr>
            <p:ph type="sldNum" sz="quarter" idx="12"/>
          </p:nvPr>
        </p:nvSpPr>
        <p:spPr>
          <a:xfrm>
            <a:off x="8799970" y="6520649"/>
            <a:ext cx="263213" cy="276999"/>
          </a:xfrm>
        </p:spPr>
        <p:txBody>
          <a:bodyPr wrap="none">
            <a:spAutoFit/>
          </a:bodyPr>
          <a:lstStyle/>
          <a:p>
            <a:fld id="{B3E4D1D7-5387-41EC-AB42-94D89CA11668}" type="slidenum">
              <a:rPr lang="ru-RU" b="1" smtClean="0">
                <a:solidFill>
                  <a:srgbClr val="007AC3"/>
                </a:solidFill>
              </a:rPr>
              <a:pPr/>
              <a:t>5</a:t>
            </a:fld>
            <a:endParaRPr lang="ru-RU" b="1" dirty="0">
              <a:solidFill>
                <a:srgbClr val="007AC3"/>
              </a:solidFill>
            </a:endParaRPr>
          </a:p>
        </p:txBody>
      </p:sp>
      <p:grpSp>
        <p:nvGrpSpPr>
          <p:cNvPr id="29" name="Группа 28"/>
          <p:cNvGrpSpPr/>
          <p:nvPr/>
        </p:nvGrpSpPr>
        <p:grpSpPr>
          <a:xfrm>
            <a:off x="-265284" y="-39687"/>
            <a:ext cx="9423339" cy="1983876"/>
            <a:chOff x="-265284" y="-39687"/>
            <a:chExt cx="9423339" cy="1983876"/>
          </a:xfrm>
        </p:grpSpPr>
        <p:grpSp>
          <p:nvGrpSpPr>
            <p:cNvPr id="30" name="Группа 57"/>
            <p:cNvGrpSpPr/>
            <p:nvPr/>
          </p:nvGrpSpPr>
          <p:grpSpPr>
            <a:xfrm>
              <a:off x="-265284" y="-39687"/>
              <a:ext cx="9423339" cy="1983876"/>
              <a:chOff x="-265284" y="-39687"/>
              <a:chExt cx="9423339" cy="1983876"/>
            </a:xfrm>
          </p:grpSpPr>
          <p:grpSp>
            <p:nvGrpSpPr>
              <p:cNvPr id="35" name="Группа 113"/>
              <p:cNvGrpSpPr/>
              <p:nvPr/>
            </p:nvGrpSpPr>
            <p:grpSpPr>
              <a:xfrm>
                <a:off x="-265284" y="-39687"/>
                <a:ext cx="9423339" cy="1983876"/>
                <a:chOff x="-265284" y="-39687"/>
                <a:chExt cx="9423339" cy="2318742"/>
              </a:xfrm>
            </p:grpSpPr>
            <p:sp>
              <p:nvSpPr>
                <p:cNvPr id="37" name="Равнобедренный треугольник 5"/>
                <p:cNvSpPr/>
                <p:nvPr/>
              </p:nvSpPr>
              <p:spPr>
                <a:xfrm rot="5400000">
                  <a:off x="90487" y="1173729"/>
                  <a:ext cx="914400" cy="1101726"/>
                </a:xfrm>
                <a:prstGeom prst="triangle">
                  <a:avLst>
                    <a:gd name="adj" fmla="val 5625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8" name="Равнобедренный треугольник 37"/>
                <p:cNvSpPr/>
                <p:nvPr/>
              </p:nvSpPr>
              <p:spPr>
                <a:xfrm rot="5400000">
                  <a:off x="273690" y="1534920"/>
                  <a:ext cx="674994" cy="813275"/>
                </a:xfrm>
                <a:prstGeom prst="triangle">
                  <a:avLst>
                    <a:gd name="adj" fmla="val 56250"/>
                  </a:avLst>
                </a:prstGeom>
                <a:solidFill>
                  <a:schemeClr val="bg1">
                    <a:alpha val="52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9" name="Прямоугольник 3"/>
                <p:cNvSpPr/>
                <p:nvPr/>
              </p:nvSpPr>
              <p:spPr>
                <a:xfrm>
                  <a:off x="-265284" y="-3175"/>
                  <a:ext cx="6685134" cy="1913342"/>
                </a:xfrm>
                <a:custGeom>
                  <a:avLst/>
                  <a:gdLst>
                    <a:gd name="connsiteX0" fmla="*/ 0 w 4178300"/>
                    <a:gd name="connsiteY0" fmla="*/ 0 h 2159000"/>
                    <a:gd name="connsiteX1" fmla="*/ 4178300 w 4178300"/>
                    <a:gd name="connsiteY1" fmla="*/ 0 h 2159000"/>
                    <a:gd name="connsiteX2" fmla="*/ 4178300 w 4178300"/>
                    <a:gd name="connsiteY2" fmla="*/ 2159000 h 2159000"/>
                    <a:gd name="connsiteX3" fmla="*/ 0 w 4178300"/>
                    <a:gd name="connsiteY3" fmla="*/ 2159000 h 2159000"/>
                    <a:gd name="connsiteX4" fmla="*/ 0 w 4178300"/>
                    <a:gd name="connsiteY4" fmla="*/ 0 h 2159000"/>
                    <a:gd name="connsiteX0" fmla="*/ 0 w 4178300"/>
                    <a:gd name="connsiteY0" fmla="*/ 0 h 2463800"/>
                    <a:gd name="connsiteX1" fmla="*/ 4178300 w 4178300"/>
                    <a:gd name="connsiteY1" fmla="*/ 0 h 2463800"/>
                    <a:gd name="connsiteX2" fmla="*/ 1130300 w 4178300"/>
                    <a:gd name="connsiteY2" fmla="*/ 2463800 h 2463800"/>
                    <a:gd name="connsiteX3" fmla="*/ 0 w 4178300"/>
                    <a:gd name="connsiteY3" fmla="*/ 2159000 h 2463800"/>
                    <a:gd name="connsiteX4" fmla="*/ 0 w 4178300"/>
                    <a:gd name="connsiteY4" fmla="*/ 0 h 24638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0 w 6248400"/>
                    <a:gd name="connsiteY3" fmla="*/ 22098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3175 w 6251575"/>
                    <a:gd name="connsiteY0" fmla="*/ 50800 h 2514600"/>
                    <a:gd name="connsiteX1" fmla="*/ 6251575 w 6251575"/>
                    <a:gd name="connsiteY1" fmla="*/ 0 h 2514600"/>
                    <a:gd name="connsiteX2" fmla="*/ 1133475 w 6251575"/>
                    <a:gd name="connsiteY2" fmla="*/ 2514600 h 2514600"/>
                    <a:gd name="connsiteX3" fmla="*/ 0 w 6251575"/>
                    <a:gd name="connsiteY3" fmla="*/ 1308100 h 2514600"/>
                    <a:gd name="connsiteX4" fmla="*/ 3175 w 6251575"/>
                    <a:gd name="connsiteY4" fmla="*/ 50800 h 251460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423025"/>
                    <a:gd name="connsiteY0" fmla="*/ 3175 h 1838325"/>
                    <a:gd name="connsiteX1" fmla="*/ 6423025 w 6423025"/>
                    <a:gd name="connsiteY1" fmla="*/ 0 h 1838325"/>
                    <a:gd name="connsiteX2" fmla="*/ 1247775 w 6423025"/>
                    <a:gd name="connsiteY2" fmla="*/ 1838325 h 1838325"/>
                    <a:gd name="connsiteX3" fmla="*/ 0 w 6423025"/>
                    <a:gd name="connsiteY3" fmla="*/ 1260475 h 1838325"/>
                    <a:gd name="connsiteX4" fmla="*/ 3175 w 6423025"/>
                    <a:gd name="connsiteY4" fmla="*/ 3175 h 1838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423025" h="1838325">
                      <a:moveTo>
                        <a:pt x="3175" y="3175"/>
                      </a:moveTo>
                      <a:lnTo>
                        <a:pt x="6423025" y="0"/>
                      </a:lnTo>
                      <a:lnTo>
                        <a:pt x="1247775" y="1838325"/>
                      </a:lnTo>
                      <a:lnTo>
                        <a:pt x="0" y="1260475"/>
                      </a:lnTo>
                      <a:cubicBezTo>
                        <a:pt x="1058" y="841375"/>
                        <a:pt x="2117" y="422275"/>
                        <a:pt x="3175" y="3175"/>
                      </a:cubicBezTo>
                      <a:close/>
                    </a:path>
                  </a:pathLst>
                </a:custGeom>
                <a:gradFill>
                  <a:gsLst>
                    <a:gs pos="73000">
                      <a:srgbClr val="00B0F0"/>
                    </a:gs>
                    <a:gs pos="49000">
                      <a:srgbClr val="007AC3"/>
                    </a:gs>
                  </a:gsLst>
                  <a:lin ang="8400000" scaled="0"/>
                </a:gradFill>
                <a:ln>
                  <a:noFill/>
                </a:ln>
                <a:effectLst>
                  <a:outerShdw blurRad="228600" dist="38100" dir="2700000" sx="108000" sy="108000" algn="tl" rotWithShape="0">
                    <a:srgbClr val="0070C0">
                      <a:alpha val="18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0" name="Прямоугольник 3"/>
                <p:cNvSpPr/>
                <p:nvPr/>
              </p:nvSpPr>
              <p:spPr>
                <a:xfrm flipH="1">
                  <a:off x="4976813" y="-39687"/>
                  <a:ext cx="4181242" cy="1255528"/>
                </a:xfrm>
                <a:custGeom>
                  <a:avLst/>
                  <a:gdLst>
                    <a:gd name="connsiteX0" fmla="*/ 0 w 4178300"/>
                    <a:gd name="connsiteY0" fmla="*/ 0 h 2159000"/>
                    <a:gd name="connsiteX1" fmla="*/ 4178300 w 4178300"/>
                    <a:gd name="connsiteY1" fmla="*/ 0 h 2159000"/>
                    <a:gd name="connsiteX2" fmla="*/ 4178300 w 4178300"/>
                    <a:gd name="connsiteY2" fmla="*/ 2159000 h 2159000"/>
                    <a:gd name="connsiteX3" fmla="*/ 0 w 4178300"/>
                    <a:gd name="connsiteY3" fmla="*/ 2159000 h 2159000"/>
                    <a:gd name="connsiteX4" fmla="*/ 0 w 4178300"/>
                    <a:gd name="connsiteY4" fmla="*/ 0 h 2159000"/>
                    <a:gd name="connsiteX0" fmla="*/ 0 w 4178300"/>
                    <a:gd name="connsiteY0" fmla="*/ 0 h 2463800"/>
                    <a:gd name="connsiteX1" fmla="*/ 4178300 w 4178300"/>
                    <a:gd name="connsiteY1" fmla="*/ 0 h 2463800"/>
                    <a:gd name="connsiteX2" fmla="*/ 1130300 w 4178300"/>
                    <a:gd name="connsiteY2" fmla="*/ 2463800 h 2463800"/>
                    <a:gd name="connsiteX3" fmla="*/ 0 w 4178300"/>
                    <a:gd name="connsiteY3" fmla="*/ 2159000 h 2463800"/>
                    <a:gd name="connsiteX4" fmla="*/ 0 w 4178300"/>
                    <a:gd name="connsiteY4" fmla="*/ 0 h 24638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0 w 6248400"/>
                    <a:gd name="connsiteY3" fmla="*/ 22098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3175 w 6251575"/>
                    <a:gd name="connsiteY0" fmla="*/ 50800 h 2514600"/>
                    <a:gd name="connsiteX1" fmla="*/ 6251575 w 6251575"/>
                    <a:gd name="connsiteY1" fmla="*/ 0 h 2514600"/>
                    <a:gd name="connsiteX2" fmla="*/ 1133475 w 6251575"/>
                    <a:gd name="connsiteY2" fmla="*/ 2514600 h 2514600"/>
                    <a:gd name="connsiteX3" fmla="*/ 0 w 6251575"/>
                    <a:gd name="connsiteY3" fmla="*/ 1308100 h 2514600"/>
                    <a:gd name="connsiteX4" fmla="*/ 3175 w 6251575"/>
                    <a:gd name="connsiteY4" fmla="*/ 50800 h 251460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423025"/>
                    <a:gd name="connsiteY0" fmla="*/ 3175 h 1838325"/>
                    <a:gd name="connsiteX1" fmla="*/ 6423025 w 6423025"/>
                    <a:gd name="connsiteY1" fmla="*/ 0 h 1838325"/>
                    <a:gd name="connsiteX2" fmla="*/ 1247775 w 6423025"/>
                    <a:gd name="connsiteY2" fmla="*/ 1838325 h 1838325"/>
                    <a:gd name="connsiteX3" fmla="*/ 0 w 6423025"/>
                    <a:gd name="connsiteY3" fmla="*/ 1260475 h 1838325"/>
                    <a:gd name="connsiteX4" fmla="*/ 3175 w 6423025"/>
                    <a:gd name="connsiteY4" fmla="*/ 3175 h 18383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0 w 12047640"/>
                    <a:gd name="connsiteY0" fmla="*/ 0 h 2180589"/>
                    <a:gd name="connsiteX1" fmla="*/ 12047640 w 12047640"/>
                    <a:gd name="connsiteY1" fmla="*/ 12064 h 2180589"/>
                    <a:gd name="connsiteX2" fmla="*/ 6311155 w 12047640"/>
                    <a:gd name="connsiteY2" fmla="*/ 2180589 h 2180589"/>
                    <a:gd name="connsiteX3" fmla="*/ 5624615 w 12047640"/>
                    <a:gd name="connsiteY3" fmla="*/ 1272539 h 2180589"/>
                    <a:gd name="connsiteX4" fmla="*/ 0 w 12047640"/>
                    <a:gd name="connsiteY4" fmla="*/ 0 h 2180589"/>
                    <a:gd name="connsiteX0" fmla="*/ 23567 w 12071207"/>
                    <a:gd name="connsiteY0" fmla="*/ 0 h 2180589"/>
                    <a:gd name="connsiteX1" fmla="*/ 12071207 w 12071207"/>
                    <a:gd name="connsiteY1" fmla="*/ 12064 h 2180589"/>
                    <a:gd name="connsiteX2" fmla="*/ 6334722 w 12071207"/>
                    <a:gd name="connsiteY2" fmla="*/ 2180589 h 2180589"/>
                    <a:gd name="connsiteX3" fmla="*/ 0 w 12071207"/>
                    <a:gd name="connsiteY3" fmla="*/ 1272539 h 2180589"/>
                    <a:gd name="connsiteX4" fmla="*/ 23567 w 12071207"/>
                    <a:gd name="connsiteY4" fmla="*/ 0 h 2180589"/>
                    <a:gd name="connsiteX0" fmla="*/ 23567 w 12071207"/>
                    <a:gd name="connsiteY0" fmla="*/ 0 h 2180589"/>
                    <a:gd name="connsiteX1" fmla="*/ 12071207 w 12071207"/>
                    <a:gd name="connsiteY1" fmla="*/ 12064 h 2180589"/>
                    <a:gd name="connsiteX2" fmla="*/ 6334722 w 12071207"/>
                    <a:gd name="connsiteY2" fmla="*/ 2180589 h 2180589"/>
                    <a:gd name="connsiteX3" fmla="*/ 0 w 12071207"/>
                    <a:gd name="connsiteY3" fmla="*/ 1272539 h 2180589"/>
                    <a:gd name="connsiteX4" fmla="*/ 23567 w 12071207"/>
                    <a:gd name="connsiteY4" fmla="*/ 0 h 2180589"/>
                    <a:gd name="connsiteX0" fmla="*/ 11 w 12129213"/>
                    <a:gd name="connsiteY0" fmla="*/ 0 h 2211069"/>
                    <a:gd name="connsiteX1" fmla="*/ 12129213 w 12129213"/>
                    <a:gd name="connsiteY1" fmla="*/ 42544 h 2211069"/>
                    <a:gd name="connsiteX2" fmla="*/ 6392728 w 12129213"/>
                    <a:gd name="connsiteY2" fmla="*/ 2211069 h 2211069"/>
                    <a:gd name="connsiteX3" fmla="*/ 58006 w 12129213"/>
                    <a:gd name="connsiteY3" fmla="*/ 1303019 h 2211069"/>
                    <a:gd name="connsiteX4" fmla="*/ 11 w 12129213"/>
                    <a:gd name="connsiteY4" fmla="*/ 0 h 2211069"/>
                    <a:gd name="connsiteX0" fmla="*/ 0 w 12129202"/>
                    <a:gd name="connsiteY0" fmla="*/ 0 h 2211069"/>
                    <a:gd name="connsiteX1" fmla="*/ 12129202 w 12129202"/>
                    <a:gd name="connsiteY1" fmla="*/ 42544 h 2211069"/>
                    <a:gd name="connsiteX2" fmla="*/ 6392717 w 12129202"/>
                    <a:gd name="connsiteY2" fmla="*/ 2211069 h 2211069"/>
                    <a:gd name="connsiteX3" fmla="*/ 57995 w 12129202"/>
                    <a:gd name="connsiteY3" fmla="*/ 1303019 h 2211069"/>
                    <a:gd name="connsiteX4" fmla="*/ 0 w 12129202"/>
                    <a:gd name="connsiteY4" fmla="*/ 0 h 2211069"/>
                    <a:gd name="connsiteX0" fmla="*/ 0 w 12108811"/>
                    <a:gd name="connsiteY0" fmla="*/ 0 h 2241549"/>
                    <a:gd name="connsiteX1" fmla="*/ 12108811 w 12108811"/>
                    <a:gd name="connsiteY1" fmla="*/ 73024 h 2241549"/>
                    <a:gd name="connsiteX2" fmla="*/ 6372326 w 12108811"/>
                    <a:gd name="connsiteY2" fmla="*/ 2241549 h 2241549"/>
                    <a:gd name="connsiteX3" fmla="*/ 37604 w 12108811"/>
                    <a:gd name="connsiteY3" fmla="*/ 1333499 h 2241549"/>
                    <a:gd name="connsiteX4" fmla="*/ 0 w 12108811"/>
                    <a:gd name="connsiteY4" fmla="*/ 0 h 2241549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08811" h="2511055">
                      <a:moveTo>
                        <a:pt x="0" y="0"/>
                      </a:moveTo>
                      <a:lnTo>
                        <a:pt x="12108811" y="73024"/>
                      </a:lnTo>
                      <a:lnTo>
                        <a:pt x="3255792" y="2511055"/>
                      </a:lnTo>
                      <a:lnTo>
                        <a:pt x="37604" y="1333499"/>
                      </a:lnTo>
                      <a:cubicBezTo>
                        <a:pt x="49387" y="697229"/>
                        <a:pt x="28997" y="651509"/>
                        <a:pt x="0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>
                        <a:lumMod val="20000"/>
                        <a:lumOff val="80000"/>
                      </a:schemeClr>
                    </a:gs>
                    <a:gs pos="63000">
                      <a:schemeClr val="bg1">
                        <a:alpha val="62000"/>
                      </a:schemeClr>
                    </a:gs>
                    <a:gs pos="100000">
                      <a:schemeClr val="bg1">
                        <a:alpha val="46000"/>
                      </a:schemeClr>
                    </a:gs>
                  </a:gsLst>
                  <a:path path="circle">
                    <a:fillToRect l="100000" t="100000"/>
                  </a:path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1" name="Равнобедренный треугольник 40"/>
                <p:cNvSpPr/>
                <p:nvPr/>
              </p:nvSpPr>
              <p:spPr>
                <a:xfrm rot="5400000">
                  <a:off x="54538" y="1288998"/>
                  <a:ext cx="563453" cy="678884"/>
                </a:xfrm>
                <a:prstGeom prst="triangle">
                  <a:avLst/>
                </a:prstGeom>
                <a:solidFill>
                  <a:srgbClr val="7ED6E6">
                    <a:alpha val="52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2" name="Полилиния 41"/>
                <p:cNvSpPr/>
                <p:nvPr/>
              </p:nvSpPr>
              <p:spPr>
                <a:xfrm rot="5400000" flipV="1">
                  <a:off x="8292087" y="368027"/>
                  <a:ext cx="587023" cy="1116803"/>
                </a:xfrm>
                <a:custGeom>
                  <a:avLst/>
                  <a:gdLst>
                    <a:gd name="connsiteX0" fmla="*/ 0 w 587023"/>
                    <a:gd name="connsiteY0" fmla="*/ 1116803 h 1116803"/>
                    <a:gd name="connsiteX1" fmla="*/ 587023 w 587023"/>
                    <a:gd name="connsiteY1" fmla="*/ 0 h 1116803"/>
                    <a:gd name="connsiteX2" fmla="*/ 587023 w 587023"/>
                    <a:gd name="connsiteY2" fmla="*/ 1116803 h 1116803"/>
                    <a:gd name="connsiteX3" fmla="*/ 0 w 587023"/>
                    <a:gd name="connsiteY3" fmla="*/ 1116803 h 1116803"/>
                    <a:gd name="connsiteX0" fmla="*/ 0 w 587023"/>
                    <a:gd name="connsiteY0" fmla="*/ 1116803 h 1116803"/>
                    <a:gd name="connsiteX1" fmla="*/ 587023 w 587023"/>
                    <a:gd name="connsiteY1" fmla="*/ 0 h 1116803"/>
                    <a:gd name="connsiteX2" fmla="*/ 314796 w 587023"/>
                    <a:gd name="connsiteY2" fmla="*/ 1116803 h 1116803"/>
                    <a:gd name="connsiteX3" fmla="*/ 0 w 587023"/>
                    <a:gd name="connsiteY3" fmla="*/ 1116803 h 11168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87023" h="1116803">
                      <a:moveTo>
                        <a:pt x="0" y="1116803"/>
                      </a:moveTo>
                      <a:lnTo>
                        <a:pt x="587023" y="0"/>
                      </a:lnTo>
                      <a:lnTo>
                        <a:pt x="314796" y="1116803"/>
                      </a:lnTo>
                      <a:lnTo>
                        <a:pt x="0" y="1116803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  <a:alpha val="52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36" name="Прямоугольник 3"/>
              <p:cNvSpPr/>
              <p:nvPr/>
            </p:nvSpPr>
            <p:spPr>
              <a:xfrm>
                <a:off x="-265284" y="0"/>
                <a:ext cx="4052280" cy="1122450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  <a:gd name="connsiteX0" fmla="*/ 3175 w 1247775"/>
                  <a:gd name="connsiteY0" fmla="*/ 0 h 1835150"/>
                  <a:gd name="connsiteX1" fmla="*/ 1247775 w 1247775"/>
                  <a:gd name="connsiteY1" fmla="*/ 1835150 h 1835150"/>
                  <a:gd name="connsiteX2" fmla="*/ 0 w 1247775"/>
                  <a:gd name="connsiteY2" fmla="*/ 1257300 h 1835150"/>
                  <a:gd name="connsiteX3" fmla="*/ 3175 w 1247775"/>
                  <a:gd name="connsiteY3" fmla="*/ 0 h 1835150"/>
                  <a:gd name="connsiteX0" fmla="*/ 3175 w 1687049"/>
                  <a:gd name="connsiteY0" fmla="*/ 3176 h 1260476"/>
                  <a:gd name="connsiteX1" fmla="*/ 1687049 w 1687049"/>
                  <a:gd name="connsiteY1" fmla="*/ 0 h 1260476"/>
                  <a:gd name="connsiteX2" fmla="*/ 0 w 1687049"/>
                  <a:gd name="connsiteY2" fmla="*/ 1260476 h 1260476"/>
                  <a:gd name="connsiteX3" fmla="*/ 3175 w 1687049"/>
                  <a:gd name="connsiteY3" fmla="*/ 3176 h 1260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87049" h="1260476">
                    <a:moveTo>
                      <a:pt x="3175" y="3176"/>
                    </a:moveTo>
                    <a:lnTo>
                      <a:pt x="1687049" y="0"/>
                    </a:lnTo>
                    <a:lnTo>
                      <a:pt x="0" y="1260476"/>
                    </a:lnTo>
                    <a:cubicBezTo>
                      <a:pt x="1058" y="841376"/>
                      <a:pt x="2117" y="422276"/>
                      <a:pt x="3175" y="3176"/>
                    </a:cubicBezTo>
                    <a:close/>
                  </a:path>
                </a:pathLst>
              </a:custGeom>
              <a:gradFill>
                <a:gsLst>
                  <a:gs pos="73000">
                    <a:srgbClr val="00B0F0"/>
                  </a:gs>
                  <a:gs pos="49000">
                    <a:schemeClr val="bg1">
                      <a:alpha val="13000"/>
                    </a:schemeClr>
                  </a:gs>
                </a:gsLst>
                <a:lin ang="8400000" scaled="0"/>
              </a:gradFill>
              <a:ln>
                <a:noFill/>
              </a:ln>
              <a:effectLst>
                <a:outerShdw blurRad="228600" dist="38100" dir="2700000" sx="108000" sy="108000" algn="tl" rotWithShape="0">
                  <a:srgbClr val="0070C0">
                    <a:alpha val="18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181784" y="153218"/>
              <a:ext cx="4610068" cy="535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dirty="0" smtClean="0">
                  <a:solidFill>
                    <a:prstClr val="white"/>
                  </a:solidFill>
                  <a:latin typeface="Impact" panose="020B0806030902050204" pitchFamily="34" charset="0"/>
                </a:rPr>
                <a:t>КАПИТАЛЬНЫЙ РЕМОНТ ЗАЩИТНЫХ (ЛАКОКРАСОЧНЫХ) ПОКРЫТИЙ</a:t>
              </a:r>
              <a:endParaRPr lang="ru-RU" sz="1600" dirty="0">
                <a:solidFill>
                  <a:prstClr val="white"/>
                </a:solidFill>
                <a:latin typeface="Impact" panose="020B0806030902050204" pitchFamily="34" charset="0"/>
              </a:endParaRPr>
            </a:p>
          </p:txBody>
        </p:sp>
        <p:pic>
          <p:nvPicPr>
            <p:cNvPr id="34" name="Picture 3" descr="C:\Users\stalipova\Desktop\ПРЕЗЕНТАЦИЯ_2013\Годовой отчет\Лого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428394" y="104770"/>
              <a:ext cx="954710" cy="517034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1219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63000">
              <a:srgbClr val="F4F5F7"/>
            </a:gs>
            <a:gs pos="83000">
              <a:srgbClr val="D6DDE3"/>
            </a:gs>
            <a:gs pos="100000">
              <a:srgbClr val="B2BBC0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Группа 22"/>
          <p:cNvGrpSpPr/>
          <p:nvPr/>
        </p:nvGrpSpPr>
        <p:grpSpPr>
          <a:xfrm>
            <a:off x="-114977" y="6066971"/>
            <a:ext cx="9273028" cy="861424"/>
            <a:chOff x="-114977" y="6066971"/>
            <a:chExt cx="9273028" cy="861424"/>
          </a:xfrm>
        </p:grpSpPr>
        <p:grpSp>
          <p:nvGrpSpPr>
            <p:cNvPr id="24" name="Группа 23"/>
            <p:cNvGrpSpPr/>
            <p:nvPr/>
          </p:nvGrpSpPr>
          <p:grpSpPr>
            <a:xfrm>
              <a:off x="-114977" y="6066971"/>
              <a:ext cx="9273028" cy="820897"/>
              <a:chOff x="-114977" y="6057899"/>
              <a:chExt cx="9273028" cy="829969"/>
            </a:xfrm>
          </p:grpSpPr>
          <p:sp>
            <p:nvSpPr>
              <p:cNvPr id="27" name="Прямоугольник 3"/>
              <p:cNvSpPr/>
              <p:nvPr/>
            </p:nvSpPr>
            <p:spPr>
              <a:xfrm flipH="1" flipV="1">
                <a:off x="-2" y="6057899"/>
                <a:ext cx="9158053" cy="800097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23025" h="1838325">
                    <a:moveTo>
                      <a:pt x="3175" y="3175"/>
                    </a:moveTo>
                    <a:lnTo>
                      <a:pt x="6423025" y="0"/>
                    </a:lnTo>
                    <a:lnTo>
                      <a:pt x="1247775" y="1838325"/>
                    </a:lnTo>
                    <a:lnTo>
                      <a:pt x="0" y="1260475"/>
                    </a:lnTo>
                    <a:cubicBezTo>
                      <a:pt x="1058" y="841375"/>
                      <a:pt x="2117" y="422275"/>
                      <a:pt x="3175" y="3175"/>
                    </a:cubicBezTo>
                    <a:close/>
                  </a:path>
                </a:pathLst>
              </a:custGeom>
              <a:solidFill>
                <a:srgbClr val="E8EBE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  <p:sp>
            <p:nvSpPr>
              <p:cNvPr id="28" name="Прямоугольник 3"/>
              <p:cNvSpPr/>
              <p:nvPr/>
            </p:nvSpPr>
            <p:spPr>
              <a:xfrm flipV="1">
                <a:off x="-114977" y="6290296"/>
                <a:ext cx="8344577" cy="597572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23025" h="1838325">
                    <a:moveTo>
                      <a:pt x="3175" y="3175"/>
                    </a:moveTo>
                    <a:lnTo>
                      <a:pt x="6423025" y="0"/>
                    </a:lnTo>
                    <a:lnTo>
                      <a:pt x="1247775" y="1838325"/>
                    </a:lnTo>
                    <a:lnTo>
                      <a:pt x="0" y="1260475"/>
                    </a:lnTo>
                    <a:cubicBezTo>
                      <a:pt x="1058" y="841375"/>
                      <a:pt x="2117" y="422275"/>
                      <a:pt x="3175" y="3175"/>
                    </a:cubicBezTo>
                    <a:close/>
                  </a:path>
                </a:pathLst>
              </a:custGeom>
              <a:solidFill>
                <a:schemeClr val="bg1">
                  <a:alpha val="6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5" name="TextBox 24"/>
            <p:cNvSpPr txBox="1"/>
            <p:nvPr/>
          </p:nvSpPr>
          <p:spPr>
            <a:xfrm>
              <a:off x="368300" y="6487821"/>
              <a:ext cx="8151317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sz="1600" dirty="0" smtClean="0">
                  <a:solidFill>
                    <a:prstClr val="white">
                      <a:lumMod val="65000"/>
                    </a:prstClr>
                  </a:solidFill>
                  <a:latin typeface="Impact" panose="020B0806030902050204" pitchFamily="34" charset="0"/>
                </a:rPr>
                <a:t>КОНТРОЛЬ ЗАЩИЩЕННОСТИ ТРУБОПРОВОДА ВЫНОСНЫМ ЭЛЕКТРОДОМ</a:t>
              </a:r>
              <a:endParaRPr lang="ru-RU" sz="1600" dirty="0">
                <a:solidFill>
                  <a:prstClr val="white">
                    <a:lumMod val="65000"/>
                  </a:prstClr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26" name="Равнобедренный треугольник 25"/>
            <p:cNvSpPr/>
            <p:nvPr/>
          </p:nvSpPr>
          <p:spPr>
            <a:xfrm rot="16200000" flipH="1">
              <a:off x="8416136" y="6194004"/>
              <a:ext cx="714060" cy="754721"/>
            </a:xfrm>
            <a:prstGeom prst="triangle">
              <a:avLst>
                <a:gd name="adj" fmla="val 9293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</p:grpSp>
      <p:sp>
        <p:nvSpPr>
          <p:cNvPr id="21" name="Номер слайда 122"/>
          <p:cNvSpPr>
            <a:spLocks noGrp="1"/>
          </p:cNvSpPr>
          <p:nvPr>
            <p:ph type="sldNum" sz="quarter" idx="12"/>
          </p:nvPr>
        </p:nvSpPr>
        <p:spPr>
          <a:xfrm>
            <a:off x="8799970" y="6520649"/>
            <a:ext cx="263213" cy="276999"/>
          </a:xfrm>
        </p:spPr>
        <p:txBody>
          <a:bodyPr wrap="none">
            <a:spAutoFit/>
          </a:bodyPr>
          <a:lstStyle/>
          <a:p>
            <a:fld id="{B3E4D1D7-5387-41EC-AB42-94D89CA11668}" type="slidenum">
              <a:rPr lang="ru-RU" b="1" smtClean="0">
                <a:solidFill>
                  <a:srgbClr val="007AC3"/>
                </a:solidFill>
              </a:rPr>
              <a:pPr/>
              <a:t>6</a:t>
            </a:fld>
            <a:endParaRPr lang="ru-RU" b="1" dirty="0">
              <a:solidFill>
                <a:srgbClr val="007AC3"/>
              </a:solidFill>
            </a:endParaRPr>
          </a:p>
        </p:txBody>
      </p:sp>
      <p:grpSp>
        <p:nvGrpSpPr>
          <p:cNvPr id="29" name="Группа 28"/>
          <p:cNvGrpSpPr/>
          <p:nvPr/>
        </p:nvGrpSpPr>
        <p:grpSpPr>
          <a:xfrm>
            <a:off x="-265284" y="-39687"/>
            <a:ext cx="9423339" cy="1983876"/>
            <a:chOff x="-265284" y="-39687"/>
            <a:chExt cx="9423339" cy="1983876"/>
          </a:xfrm>
        </p:grpSpPr>
        <p:grpSp>
          <p:nvGrpSpPr>
            <p:cNvPr id="30" name="Группа 57"/>
            <p:cNvGrpSpPr/>
            <p:nvPr/>
          </p:nvGrpSpPr>
          <p:grpSpPr>
            <a:xfrm>
              <a:off x="-265284" y="-39687"/>
              <a:ext cx="9423339" cy="1983876"/>
              <a:chOff x="-265284" y="-39687"/>
              <a:chExt cx="9423339" cy="1983876"/>
            </a:xfrm>
          </p:grpSpPr>
          <p:grpSp>
            <p:nvGrpSpPr>
              <p:cNvPr id="35" name="Группа 113"/>
              <p:cNvGrpSpPr/>
              <p:nvPr/>
            </p:nvGrpSpPr>
            <p:grpSpPr>
              <a:xfrm>
                <a:off x="-265284" y="-39687"/>
                <a:ext cx="9423339" cy="1983876"/>
                <a:chOff x="-265284" y="-39687"/>
                <a:chExt cx="9423339" cy="2318742"/>
              </a:xfrm>
            </p:grpSpPr>
            <p:sp>
              <p:nvSpPr>
                <p:cNvPr id="37" name="Равнобедренный треугольник 5"/>
                <p:cNvSpPr/>
                <p:nvPr/>
              </p:nvSpPr>
              <p:spPr>
                <a:xfrm rot="5400000">
                  <a:off x="90487" y="1173729"/>
                  <a:ext cx="914400" cy="1101726"/>
                </a:xfrm>
                <a:prstGeom prst="triangle">
                  <a:avLst>
                    <a:gd name="adj" fmla="val 5625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8" name="Равнобедренный треугольник 37"/>
                <p:cNvSpPr/>
                <p:nvPr/>
              </p:nvSpPr>
              <p:spPr>
                <a:xfrm rot="5400000">
                  <a:off x="273690" y="1534920"/>
                  <a:ext cx="674994" cy="813275"/>
                </a:xfrm>
                <a:prstGeom prst="triangle">
                  <a:avLst>
                    <a:gd name="adj" fmla="val 56250"/>
                  </a:avLst>
                </a:prstGeom>
                <a:solidFill>
                  <a:schemeClr val="bg1">
                    <a:alpha val="52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9" name="Прямоугольник 3"/>
                <p:cNvSpPr/>
                <p:nvPr/>
              </p:nvSpPr>
              <p:spPr>
                <a:xfrm>
                  <a:off x="-265284" y="-3175"/>
                  <a:ext cx="6685134" cy="1913342"/>
                </a:xfrm>
                <a:custGeom>
                  <a:avLst/>
                  <a:gdLst>
                    <a:gd name="connsiteX0" fmla="*/ 0 w 4178300"/>
                    <a:gd name="connsiteY0" fmla="*/ 0 h 2159000"/>
                    <a:gd name="connsiteX1" fmla="*/ 4178300 w 4178300"/>
                    <a:gd name="connsiteY1" fmla="*/ 0 h 2159000"/>
                    <a:gd name="connsiteX2" fmla="*/ 4178300 w 4178300"/>
                    <a:gd name="connsiteY2" fmla="*/ 2159000 h 2159000"/>
                    <a:gd name="connsiteX3" fmla="*/ 0 w 4178300"/>
                    <a:gd name="connsiteY3" fmla="*/ 2159000 h 2159000"/>
                    <a:gd name="connsiteX4" fmla="*/ 0 w 4178300"/>
                    <a:gd name="connsiteY4" fmla="*/ 0 h 2159000"/>
                    <a:gd name="connsiteX0" fmla="*/ 0 w 4178300"/>
                    <a:gd name="connsiteY0" fmla="*/ 0 h 2463800"/>
                    <a:gd name="connsiteX1" fmla="*/ 4178300 w 4178300"/>
                    <a:gd name="connsiteY1" fmla="*/ 0 h 2463800"/>
                    <a:gd name="connsiteX2" fmla="*/ 1130300 w 4178300"/>
                    <a:gd name="connsiteY2" fmla="*/ 2463800 h 2463800"/>
                    <a:gd name="connsiteX3" fmla="*/ 0 w 4178300"/>
                    <a:gd name="connsiteY3" fmla="*/ 2159000 h 2463800"/>
                    <a:gd name="connsiteX4" fmla="*/ 0 w 4178300"/>
                    <a:gd name="connsiteY4" fmla="*/ 0 h 24638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0 w 6248400"/>
                    <a:gd name="connsiteY3" fmla="*/ 22098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3175 w 6251575"/>
                    <a:gd name="connsiteY0" fmla="*/ 50800 h 2514600"/>
                    <a:gd name="connsiteX1" fmla="*/ 6251575 w 6251575"/>
                    <a:gd name="connsiteY1" fmla="*/ 0 h 2514600"/>
                    <a:gd name="connsiteX2" fmla="*/ 1133475 w 6251575"/>
                    <a:gd name="connsiteY2" fmla="*/ 2514600 h 2514600"/>
                    <a:gd name="connsiteX3" fmla="*/ 0 w 6251575"/>
                    <a:gd name="connsiteY3" fmla="*/ 1308100 h 2514600"/>
                    <a:gd name="connsiteX4" fmla="*/ 3175 w 6251575"/>
                    <a:gd name="connsiteY4" fmla="*/ 50800 h 251460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423025"/>
                    <a:gd name="connsiteY0" fmla="*/ 3175 h 1838325"/>
                    <a:gd name="connsiteX1" fmla="*/ 6423025 w 6423025"/>
                    <a:gd name="connsiteY1" fmla="*/ 0 h 1838325"/>
                    <a:gd name="connsiteX2" fmla="*/ 1247775 w 6423025"/>
                    <a:gd name="connsiteY2" fmla="*/ 1838325 h 1838325"/>
                    <a:gd name="connsiteX3" fmla="*/ 0 w 6423025"/>
                    <a:gd name="connsiteY3" fmla="*/ 1260475 h 1838325"/>
                    <a:gd name="connsiteX4" fmla="*/ 3175 w 6423025"/>
                    <a:gd name="connsiteY4" fmla="*/ 3175 h 1838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423025" h="1838325">
                      <a:moveTo>
                        <a:pt x="3175" y="3175"/>
                      </a:moveTo>
                      <a:lnTo>
                        <a:pt x="6423025" y="0"/>
                      </a:lnTo>
                      <a:lnTo>
                        <a:pt x="1247775" y="1838325"/>
                      </a:lnTo>
                      <a:lnTo>
                        <a:pt x="0" y="1260475"/>
                      </a:lnTo>
                      <a:cubicBezTo>
                        <a:pt x="1058" y="841375"/>
                        <a:pt x="2117" y="422275"/>
                        <a:pt x="3175" y="3175"/>
                      </a:cubicBezTo>
                      <a:close/>
                    </a:path>
                  </a:pathLst>
                </a:custGeom>
                <a:gradFill>
                  <a:gsLst>
                    <a:gs pos="73000">
                      <a:srgbClr val="00B0F0"/>
                    </a:gs>
                    <a:gs pos="49000">
                      <a:srgbClr val="007AC3"/>
                    </a:gs>
                  </a:gsLst>
                  <a:lin ang="8400000" scaled="0"/>
                </a:gradFill>
                <a:ln>
                  <a:noFill/>
                </a:ln>
                <a:effectLst>
                  <a:outerShdw blurRad="228600" dist="38100" dir="2700000" sx="108000" sy="108000" algn="tl" rotWithShape="0">
                    <a:srgbClr val="0070C0">
                      <a:alpha val="18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0" name="Прямоугольник 3"/>
                <p:cNvSpPr/>
                <p:nvPr/>
              </p:nvSpPr>
              <p:spPr>
                <a:xfrm flipH="1">
                  <a:off x="4976813" y="-39687"/>
                  <a:ext cx="4181242" cy="1255528"/>
                </a:xfrm>
                <a:custGeom>
                  <a:avLst/>
                  <a:gdLst>
                    <a:gd name="connsiteX0" fmla="*/ 0 w 4178300"/>
                    <a:gd name="connsiteY0" fmla="*/ 0 h 2159000"/>
                    <a:gd name="connsiteX1" fmla="*/ 4178300 w 4178300"/>
                    <a:gd name="connsiteY1" fmla="*/ 0 h 2159000"/>
                    <a:gd name="connsiteX2" fmla="*/ 4178300 w 4178300"/>
                    <a:gd name="connsiteY2" fmla="*/ 2159000 h 2159000"/>
                    <a:gd name="connsiteX3" fmla="*/ 0 w 4178300"/>
                    <a:gd name="connsiteY3" fmla="*/ 2159000 h 2159000"/>
                    <a:gd name="connsiteX4" fmla="*/ 0 w 4178300"/>
                    <a:gd name="connsiteY4" fmla="*/ 0 h 2159000"/>
                    <a:gd name="connsiteX0" fmla="*/ 0 w 4178300"/>
                    <a:gd name="connsiteY0" fmla="*/ 0 h 2463800"/>
                    <a:gd name="connsiteX1" fmla="*/ 4178300 w 4178300"/>
                    <a:gd name="connsiteY1" fmla="*/ 0 h 2463800"/>
                    <a:gd name="connsiteX2" fmla="*/ 1130300 w 4178300"/>
                    <a:gd name="connsiteY2" fmla="*/ 2463800 h 2463800"/>
                    <a:gd name="connsiteX3" fmla="*/ 0 w 4178300"/>
                    <a:gd name="connsiteY3" fmla="*/ 2159000 h 2463800"/>
                    <a:gd name="connsiteX4" fmla="*/ 0 w 4178300"/>
                    <a:gd name="connsiteY4" fmla="*/ 0 h 24638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0 w 6248400"/>
                    <a:gd name="connsiteY3" fmla="*/ 22098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3175 w 6251575"/>
                    <a:gd name="connsiteY0" fmla="*/ 50800 h 2514600"/>
                    <a:gd name="connsiteX1" fmla="*/ 6251575 w 6251575"/>
                    <a:gd name="connsiteY1" fmla="*/ 0 h 2514600"/>
                    <a:gd name="connsiteX2" fmla="*/ 1133475 w 6251575"/>
                    <a:gd name="connsiteY2" fmla="*/ 2514600 h 2514600"/>
                    <a:gd name="connsiteX3" fmla="*/ 0 w 6251575"/>
                    <a:gd name="connsiteY3" fmla="*/ 1308100 h 2514600"/>
                    <a:gd name="connsiteX4" fmla="*/ 3175 w 6251575"/>
                    <a:gd name="connsiteY4" fmla="*/ 50800 h 251460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423025"/>
                    <a:gd name="connsiteY0" fmla="*/ 3175 h 1838325"/>
                    <a:gd name="connsiteX1" fmla="*/ 6423025 w 6423025"/>
                    <a:gd name="connsiteY1" fmla="*/ 0 h 1838325"/>
                    <a:gd name="connsiteX2" fmla="*/ 1247775 w 6423025"/>
                    <a:gd name="connsiteY2" fmla="*/ 1838325 h 1838325"/>
                    <a:gd name="connsiteX3" fmla="*/ 0 w 6423025"/>
                    <a:gd name="connsiteY3" fmla="*/ 1260475 h 1838325"/>
                    <a:gd name="connsiteX4" fmla="*/ 3175 w 6423025"/>
                    <a:gd name="connsiteY4" fmla="*/ 3175 h 18383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0 w 12047640"/>
                    <a:gd name="connsiteY0" fmla="*/ 0 h 2180589"/>
                    <a:gd name="connsiteX1" fmla="*/ 12047640 w 12047640"/>
                    <a:gd name="connsiteY1" fmla="*/ 12064 h 2180589"/>
                    <a:gd name="connsiteX2" fmla="*/ 6311155 w 12047640"/>
                    <a:gd name="connsiteY2" fmla="*/ 2180589 h 2180589"/>
                    <a:gd name="connsiteX3" fmla="*/ 5624615 w 12047640"/>
                    <a:gd name="connsiteY3" fmla="*/ 1272539 h 2180589"/>
                    <a:gd name="connsiteX4" fmla="*/ 0 w 12047640"/>
                    <a:gd name="connsiteY4" fmla="*/ 0 h 2180589"/>
                    <a:gd name="connsiteX0" fmla="*/ 23567 w 12071207"/>
                    <a:gd name="connsiteY0" fmla="*/ 0 h 2180589"/>
                    <a:gd name="connsiteX1" fmla="*/ 12071207 w 12071207"/>
                    <a:gd name="connsiteY1" fmla="*/ 12064 h 2180589"/>
                    <a:gd name="connsiteX2" fmla="*/ 6334722 w 12071207"/>
                    <a:gd name="connsiteY2" fmla="*/ 2180589 h 2180589"/>
                    <a:gd name="connsiteX3" fmla="*/ 0 w 12071207"/>
                    <a:gd name="connsiteY3" fmla="*/ 1272539 h 2180589"/>
                    <a:gd name="connsiteX4" fmla="*/ 23567 w 12071207"/>
                    <a:gd name="connsiteY4" fmla="*/ 0 h 2180589"/>
                    <a:gd name="connsiteX0" fmla="*/ 23567 w 12071207"/>
                    <a:gd name="connsiteY0" fmla="*/ 0 h 2180589"/>
                    <a:gd name="connsiteX1" fmla="*/ 12071207 w 12071207"/>
                    <a:gd name="connsiteY1" fmla="*/ 12064 h 2180589"/>
                    <a:gd name="connsiteX2" fmla="*/ 6334722 w 12071207"/>
                    <a:gd name="connsiteY2" fmla="*/ 2180589 h 2180589"/>
                    <a:gd name="connsiteX3" fmla="*/ 0 w 12071207"/>
                    <a:gd name="connsiteY3" fmla="*/ 1272539 h 2180589"/>
                    <a:gd name="connsiteX4" fmla="*/ 23567 w 12071207"/>
                    <a:gd name="connsiteY4" fmla="*/ 0 h 2180589"/>
                    <a:gd name="connsiteX0" fmla="*/ 11 w 12129213"/>
                    <a:gd name="connsiteY0" fmla="*/ 0 h 2211069"/>
                    <a:gd name="connsiteX1" fmla="*/ 12129213 w 12129213"/>
                    <a:gd name="connsiteY1" fmla="*/ 42544 h 2211069"/>
                    <a:gd name="connsiteX2" fmla="*/ 6392728 w 12129213"/>
                    <a:gd name="connsiteY2" fmla="*/ 2211069 h 2211069"/>
                    <a:gd name="connsiteX3" fmla="*/ 58006 w 12129213"/>
                    <a:gd name="connsiteY3" fmla="*/ 1303019 h 2211069"/>
                    <a:gd name="connsiteX4" fmla="*/ 11 w 12129213"/>
                    <a:gd name="connsiteY4" fmla="*/ 0 h 2211069"/>
                    <a:gd name="connsiteX0" fmla="*/ 0 w 12129202"/>
                    <a:gd name="connsiteY0" fmla="*/ 0 h 2211069"/>
                    <a:gd name="connsiteX1" fmla="*/ 12129202 w 12129202"/>
                    <a:gd name="connsiteY1" fmla="*/ 42544 h 2211069"/>
                    <a:gd name="connsiteX2" fmla="*/ 6392717 w 12129202"/>
                    <a:gd name="connsiteY2" fmla="*/ 2211069 h 2211069"/>
                    <a:gd name="connsiteX3" fmla="*/ 57995 w 12129202"/>
                    <a:gd name="connsiteY3" fmla="*/ 1303019 h 2211069"/>
                    <a:gd name="connsiteX4" fmla="*/ 0 w 12129202"/>
                    <a:gd name="connsiteY4" fmla="*/ 0 h 2211069"/>
                    <a:gd name="connsiteX0" fmla="*/ 0 w 12108811"/>
                    <a:gd name="connsiteY0" fmla="*/ 0 h 2241549"/>
                    <a:gd name="connsiteX1" fmla="*/ 12108811 w 12108811"/>
                    <a:gd name="connsiteY1" fmla="*/ 73024 h 2241549"/>
                    <a:gd name="connsiteX2" fmla="*/ 6372326 w 12108811"/>
                    <a:gd name="connsiteY2" fmla="*/ 2241549 h 2241549"/>
                    <a:gd name="connsiteX3" fmla="*/ 37604 w 12108811"/>
                    <a:gd name="connsiteY3" fmla="*/ 1333499 h 2241549"/>
                    <a:gd name="connsiteX4" fmla="*/ 0 w 12108811"/>
                    <a:gd name="connsiteY4" fmla="*/ 0 h 2241549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08811" h="2511055">
                      <a:moveTo>
                        <a:pt x="0" y="0"/>
                      </a:moveTo>
                      <a:lnTo>
                        <a:pt x="12108811" y="73024"/>
                      </a:lnTo>
                      <a:lnTo>
                        <a:pt x="3255792" y="2511055"/>
                      </a:lnTo>
                      <a:lnTo>
                        <a:pt x="37604" y="1333499"/>
                      </a:lnTo>
                      <a:cubicBezTo>
                        <a:pt x="49387" y="697229"/>
                        <a:pt x="28997" y="651509"/>
                        <a:pt x="0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>
                        <a:lumMod val="20000"/>
                        <a:lumOff val="80000"/>
                      </a:schemeClr>
                    </a:gs>
                    <a:gs pos="63000">
                      <a:schemeClr val="bg1">
                        <a:alpha val="62000"/>
                      </a:schemeClr>
                    </a:gs>
                    <a:gs pos="100000">
                      <a:schemeClr val="bg1">
                        <a:alpha val="46000"/>
                      </a:schemeClr>
                    </a:gs>
                  </a:gsLst>
                  <a:path path="circle">
                    <a:fillToRect l="100000" t="100000"/>
                  </a:path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1" name="Равнобедренный треугольник 40"/>
                <p:cNvSpPr/>
                <p:nvPr/>
              </p:nvSpPr>
              <p:spPr>
                <a:xfrm rot="5400000">
                  <a:off x="54538" y="1288998"/>
                  <a:ext cx="563453" cy="678884"/>
                </a:xfrm>
                <a:prstGeom prst="triangle">
                  <a:avLst/>
                </a:prstGeom>
                <a:solidFill>
                  <a:srgbClr val="7ED6E6">
                    <a:alpha val="52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2" name="Полилиния 41"/>
                <p:cNvSpPr/>
                <p:nvPr/>
              </p:nvSpPr>
              <p:spPr>
                <a:xfrm rot="5400000" flipV="1">
                  <a:off x="8292087" y="368027"/>
                  <a:ext cx="587023" cy="1116803"/>
                </a:xfrm>
                <a:custGeom>
                  <a:avLst/>
                  <a:gdLst>
                    <a:gd name="connsiteX0" fmla="*/ 0 w 587023"/>
                    <a:gd name="connsiteY0" fmla="*/ 1116803 h 1116803"/>
                    <a:gd name="connsiteX1" fmla="*/ 587023 w 587023"/>
                    <a:gd name="connsiteY1" fmla="*/ 0 h 1116803"/>
                    <a:gd name="connsiteX2" fmla="*/ 587023 w 587023"/>
                    <a:gd name="connsiteY2" fmla="*/ 1116803 h 1116803"/>
                    <a:gd name="connsiteX3" fmla="*/ 0 w 587023"/>
                    <a:gd name="connsiteY3" fmla="*/ 1116803 h 1116803"/>
                    <a:gd name="connsiteX0" fmla="*/ 0 w 587023"/>
                    <a:gd name="connsiteY0" fmla="*/ 1116803 h 1116803"/>
                    <a:gd name="connsiteX1" fmla="*/ 587023 w 587023"/>
                    <a:gd name="connsiteY1" fmla="*/ 0 h 1116803"/>
                    <a:gd name="connsiteX2" fmla="*/ 314796 w 587023"/>
                    <a:gd name="connsiteY2" fmla="*/ 1116803 h 1116803"/>
                    <a:gd name="connsiteX3" fmla="*/ 0 w 587023"/>
                    <a:gd name="connsiteY3" fmla="*/ 1116803 h 11168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87023" h="1116803">
                      <a:moveTo>
                        <a:pt x="0" y="1116803"/>
                      </a:moveTo>
                      <a:lnTo>
                        <a:pt x="587023" y="0"/>
                      </a:lnTo>
                      <a:lnTo>
                        <a:pt x="314796" y="1116803"/>
                      </a:lnTo>
                      <a:lnTo>
                        <a:pt x="0" y="1116803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  <a:alpha val="52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36" name="Прямоугольник 3"/>
              <p:cNvSpPr/>
              <p:nvPr/>
            </p:nvSpPr>
            <p:spPr>
              <a:xfrm>
                <a:off x="-265284" y="0"/>
                <a:ext cx="4052280" cy="1122450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  <a:gd name="connsiteX0" fmla="*/ 3175 w 1247775"/>
                  <a:gd name="connsiteY0" fmla="*/ 0 h 1835150"/>
                  <a:gd name="connsiteX1" fmla="*/ 1247775 w 1247775"/>
                  <a:gd name="connsiteY1" fmla="*/ 1835150 h 1835150"/>
                  <a:gd name="connsiteX2" fmla="*/ 0 w 1247775"/>
                  <a:gd name="connsiteY2" fmla="*/ 1257300 h 1835150"/>
                  <a:gd name="connsiteX3" fmla="*/ 3175 w 1247775"/>
                  <a:gd name="connsiteY3" fmla="*/ 0 h 1835150"/>
                  <a:gd name="connsiteX0" fmla="*/ 3175 w 1687049"/>
                  <a:gd name="connsiteY0" fmla="*/ 3176 h 1260476"/>
                  <a:gd name="connsiteX1" fmla="*/ 1687049 w 1687049"/>
                  <a:gd name="connsiteY1" fmla="*/ 0 h 1260476"/>
                  <a:gd name="connsiteX2" fmla="*/ 0 w 1687049"/>
                  <a:gd name="connsiteY2" fmla="*/ 1260476 h 1260476"/>
                  <a:gd name="connsiteX3" fmla="*/ 3175 w 1687049"/>
                  <a:gd name="connsiteY3" fmla="*/ 3176 h 1260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87049" h="1260476">
                    <a:moveTo>
                      <a:pt x="3175" y="3176"/>
                    </a:moveTo>
                    <a:lnTo>
                      <a:pt x="1687049" y="0"/>
                    </a:lnTo>
                    <a:lnTo>
                      <a:pt x="0" y="1260476"/>
                    </a:lnTo>
                    <a:cubicBezTo>
                      <a:pt x="1058" y="841376"/>
                      <a:pt x="2117" y="422276"/>
                      <a:pt x="3175" y="3176"/>
                    </a:cubicBezTo>
                    <a:close/>
                  </a:path>
                </a:pathLst>
              </a:custGeom>
              <a:gradFill>
                <a:gsLst>
                  <a:gs pos="73000">
                    <a:srgbClr val="00B0F0"/>
                  </a:gs>
                  <a:gs pos="49000">
                    <a:schemeClr val="bg1">
                      <a:alpha val="13000"/>
                    </a:schemeClr>
                  </a:gs>
                </a:gsLst>
                <a:lin ang="8400000" scaled="0"/>
              </a:gradFill>
              <a:ln>
                <a:noFill/>
              </a:ln>
              <a:effectLst>
                <a:outerShdw blurRad="228600" dist="38100" dir="2700000" sx="108000" sy="108000" algn="tl" rotWithShape="0">
                  <a:srgbClr val="0070C0">
                    <a:alpha val="18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181784" y="153218"/>
              <a:ext cx="4610068" cy="535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dirty="0">
                  <a:solidFill>
                    <a:prstClr val="white"/>
                  </a:solidFill>
                  <a:latin typeface="Impact" panose="020B0806030902050204" pitchFamily="34" charset="0"/>
                </a:rPr>
                <a:t>КОРРОЗИОННОЕ ОБСЛЕДОВАНИЕ </a:t>
              </a:r>
              <a:r>
                <a:rPr lang="ru-RU" dirty="0" smtClean="0">
                  <a:solidFill>
                    <a:prstClr val="white"/>
                  </a:solidFill>
                  <a:latin typeface="Impact" panose="020B0806030902050204" pitchFamily="34" charset="0"/>
                </a:rPr>
                <a:t>ГАЗОПРОВОДОВ ХОЗСПОСОБОМ</a:t>
              </a:r>
              <a:endParaRPr lang="ru-RU" dirty="0">
                <a:solidFill>
                  <a:prstClr val="white"/>
                </a:solidFill>
                <a:latin typeface="Impact" panose="020B0806030902050204" pitchFamily="34" charset="0"/>
              </a:endParaRPr>
            </a:p>
          </p:txBody>
        </p:sp>
        <p:pic>
          <p:nvPicPr>
            <p:cNvPr id="34" name="Picture 3" descr="C:\Users\stalipova\Desktop\ПРЕЗЕНТАЦИЯ_2013\Годовой отчет\Лого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428394" y="104770"/>
              <a:ext cx="954710" cy="517034"/>
            </a:xfrm>
            <a:prstGeom prst="rect">
              <a:avLst/>
            </a:prstGeom>
            <a:noFill/>
          </p:spPr>
        </p:pic>
      </p:grpSp>
      <p:pic>
        <p:nvPicPr>
          <p:cNvPr id="32" name="Рисунок 31" descr="\\itc.ufa-tr.gazprom.ru\UsersData\mhnuriahmetov\Desktop\Нуриахметов\Коррозионное обследование\Для годового\DSC0056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493" y="1595186"/>
            <a:ext cx="6257459" cy="45051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95006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63000">
              <a:srgbClr val="F4F5F7"/>
            </a:gs>
            <a:gs pos="83000">
              <a:srgbClr val="D6DDE3"/>
            </a:gs>
            <a:gs pos="100000">
              <a:srgbClr val="B2BBC0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Группа 22"/>
          <p:cNvGrpSpPr/>
          <p:nvPr/>
        </p:nvGrpSpPr>
        <p:grpSpPr>
          <a:xfrm>
            <a:off x="-114977" y="6066971"/>
            <a:ext cx="9273028" cy="861424"/>
            <a:chOff x="-114977" y="6066971"/>
            <a:chExt cx="9273028" cy="861424"/>
          </a:xfrm>
        </p:grpSpPr>
        <p:grpSp>
          <p:nvGrpSpPr>
            <p:cNvPr id="24" name="Группа 23"/>
            <p:cNvGrpSpPr/>
            <p:nvPr/>
          </p:nvGrpSpPr>
          <p:grpSpPr>
            <a:xfrm>
              <a:off x="-114977" y="6066971"/>
              <a:ext cx="9273028" cy="820897"/>
              <a:chOff x="-114977" y="6057899"/>
              <a:chExt cx="9273028" cy="829969"/>
            </a:xfrm>
          </p:grpSpPr>
          <p:sp>
            <p:nvSpPr>
              <p:cNvPr id="27" name="Прямоугольник 3"/>
              <p:cNvSpPr/>
              <p:nvPr/>
            </p:nvSpPr>
            <p:spPr>
              <a:xfrm flipH="1" flipV="1">
                <a:off x="-2" y="6057899"/>
                <a:ext cx="9158053" cy="800097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23025" h="1838325">
                    <a:moveTo>
                      <a:pt x="3175" y="3175"/>
                    </a:moveTo>
                    <a:lnTo>
                      <a:pt x="6423025" y="0"/>
                    </a:lnTo>
                    <a:lnTo>
                      <a:pt x="1247775" y="1838325"/>
                    </a:lnTo>
                    <a:lnTo>
                      <a:pt x="0" y="1260475"/>
                    </a:lnTo>
                    <a:cubicBezTo>
                      <a:pt x="1058" y="841375"/>
                      <a:pt x="2117" y="422275"/>
                      <a:pt x="3175" y="3175"/>
                    </a:cubicBezTo>
                    <a:close/>
                  </a:path>
                </a:pathLst>
              </a:custGeom>
              <a:solidFill>
                <a:srgbClr val="E8EBE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  <p:sp>
            <p:nvSpPr>
              <p:cNvPr id="28" name="Прямоугольник 3"/>
              <p:cNvSpPr/>
              <p:nvPr/>
            </p:nvSpPr>
            <p:spPr>
              <a:xfrm flipV="1">
                <a:off x="-114977" y="6290296"/>
                <a:ext cx="8344577" cy="597572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23025" h="1838325">
                    <a:moveTo>
                      <a:pt x="3175" y="3175"/>
                    </a:moveTo>
                    <a:lnTo>
                      <a:pt x="6423025" y="0"/>
                    </a:lnTo>
                    <a:lnTo>
                      <a:pt x="1247775" y="1838325"/>
                    </a:lnTo>
                    <a:lnTo>
                      <a:pt x="0" y="1260475"/>
                    </a:lnTo>
                    <a:cubicBezTo>
                      <a:pt x="1058" y="841375"/>
                      <a:pt x="2117" y="422275"/>
                      <a:pt x="3175" y="3175"/>
                    </a:cubicBezTo>
                    <a:close/>
                  </a:path>
                </a:pathLst>
              </a:custGeom>
              <a:solidFill>
                <a:schemeClr val="bg1">
                  <a:alpha val="6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5" name="TextBox 24"/>
            <p:cNvSpPr txBox="1"/>
            <p:nvPr/>
          </p:nvSpPr>
          <p:spPr>
            <a:xfrm>
              <a:off x="368300" y="6487821"/>
              <a:ext cx="8151317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sz="1600" dirty="0" smtClean="0">
                  <a:solidFill>
                    <a:prstClr val="white">
                      <a:lumMod val="65000"/>
                    </a:prstClr>
                  </a:solidFill>
                  <a:latin typeface="Impact" panose="020B0806030902050204" pitchFamily="34" charset="0"/>
                </a:rPr>
                <a:t>РАЗРЕШИТЕЛЬНЫЕ ДОКУМЕНТЫ</a:t>
              </a:r>
              <a:endParaRPr lang="ru-RU" sz="1600" dirty="0">
                <a:solidFill>
                  <a:prstClr val="white">
                    <a:lumMod val="65000"/>
                  </a:prstClr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26" name="Равнобедренный треугольник 25"/>
            <p:cNvSpPr/>
            <p:nvPr/>
          </p:nvSpPr>
          <p:spPr>
            <a:xfrm rot="16200000" flipH="1">
              <a:off x="8416136" y="6194004"/>
              <a:ext cx="714060" cy="754721"/>
            </a:xfrm>
            <a:prstGeom prst="triangle">
              <a:avLst>
                <a:gd name="adj" fmla="val 9293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</p:grpSp>
      <p:sp>
        <p:nvSpPr>
          <p:cNvPr id="21" name="Номер слайда 122"/>
          <p:cNvSpPr>
            <a:spLocks noGrp="1"/>
          </p:cNvSpPr>
          <p:nvPr>
            <p:ph type="sldNum" sz="quarter" idx="12"/>
          </p:nvPr>
        </p:nvSpPr>
        <p:spPr>
          <a:xfrm>
            <a:off x="8799970" y="6520649"/>
            <a:ext cx="263213" cy="276999"/>
          </a:xfrm>
        </p:spPr>
        <p:txBody>
          <a:bodyPr wrap="none">
            <a:spAutoFit/>
          </a:bodyPr>
          <a:lstStyle/>
          <a:p>
            <a:fld id="{B3E4D1D7-5387-41EC-AB42-94D89CA11668}" type="slidenum">
              <a:rPr lang="ru-RU" b="1" smtClean="0">
                <a:solidFill>
                  <a:srgbClr val="007AC3"/>
                </a:solidFill>
              </a:rPr>
              <a:pPr/>
              <a:t>7</a:t>
            </a:fld>
            <a:endParaRPr lang="ru-RU" b="1" dirty="0">
              <a:solidFill>
                <a:srgbClr val="007AC3"/>
              </a:solidFill>
            </a:endParaRPr>
          </a:p>
        </p:txBody>
      </p:sp>
      <p:grpSp>
        <p:nvGrpSpPr>
          <p:cNvPr id="29" name="Группа 28"/>
          <p:cNvGrpSpPr/>
          <p:nvPr/>
        </p:nvGrpSpPr>
        <p:grpSpPr>
          <a:xfrm>
            <a:off x="-265284" y="-39687"/>
            <a:ext cx="9423339" cy="1983876"/>
            <a:chOff x="-265284" y="-39687"/>
            <a:chExt cx="9423339" cy="1983876"/>
          </a:xfrm>
        </p:grpSpPr>
        <p:grpSp>
          <p:nvGrpSpPr>
            <p:cNvPr id="30" name="Группа 57"/>
            <p:cNvGrpSpPr/>
            <p:nvPr/>
          </p:nvGrpSpPr>
          <p:grpSpPr>
            <a:xfrm>
              <a:off x="-265284" y="-39687"/>
              <a:ext cx="9423339" cy="1983876"/>
              <a:chOff x="-265284" y="-39687"/>
              <a:chExt cx="9423339" cy="1983876"/>
            </a:xfrm>
          </p:grpSpPr>
          <p:grpSp>
            <p:nvGrpSpPr>
              <p:cNvPr id="35" name="Группа 113"/>
              <p:cNvGrpSpPr/>
              <p:nvPr/>
            </p:nvGrpSpPr>
            <p:grpSpPr>
              <a:xfrm>
                <a:off x="-265284" y="-39687"/>
                <a:ext cx="9423339" cy="1983876"/>
                <a:chOff x="-265284" y="-39687"/>
                <a:chExt cx="9423339" cy="2318742"/>
              </a:xfrm>
            </p:grpSpPr>
            <p:sp>
              <p:nvSpPr>
                <p:cNvPr id="37" name="Равнобедренный треугольник 5"/>
                <p:cNvSpPr/>
                <p:nvPr/>
              </p:nvSpPr>
              <p:spPr>
                <a:xfrm rot="5400000">
                  <a:off x="90487" y="1173729"/>
                  <a:ext cx="914400" cy="1101726"/>
                </a:xfrm>
                <a:prstGeom prst="triangle">
                  <a:avLst>
                    <a:gd name="adj" fmla="val 5625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8" name="Равнобедренный треугольник 37"/>
                <p:cNvSpPr/>
                <p:nvPr/>
              </p:nvSpPr>
              <p:spPr>
                <a:xfrm rot="5400000">
                  <a:off x="273690" y="1534920"/>
                  <a:ext cx="674994" cy="813275"/>
                </a:xfrm>
                <a:prstGeom prst="triangle">
                  <a:avLst>
                    <a:gd name="adj" fmla="val 56250"/>
                  </a:avLst>
                </a:prstGeom>
                <a:solidFill>
                  <a:schemeClr val="bg1">
                    <a:alpha val="52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9" name="Прямоугольник 3"/>
                <p:cNvSpPr/>
                <p:nvPr/>
              </p:nvSpPr>
              <p:spPr>
                <a:xfrm>
                  <a:off x="-265284" y="-3175"/>
                  <a:ext cx="6685134" cy="1913342"/>
                </a:xfrm>
                <a:custGeom>
                  <a:avLst/>
                  <a:gdLst>
                    <a:gd name="connsiteX0" fmla="*/ 0 w 4178300"/>
                    <a:gd name="connsiteY0" fmla="*/ 0 h 2159000"/>
                    <a:gd name="connsiteX1" fmla="*/ 4178300 w 4178300"/>
                    <a:gd name="connsiteY1" fmla="*/ 0 h 2159000"/>
                    <a:gd name="connsiteX2" fmla="*/ 4178300 w 4178300"/>
                    <a:gd name="connsiteY2" fmla="*/ 2159000 h 2159000"/>
                    <a:gd name="connsiteX3" fmla="*/ 0 w 4178300"/>
                    <a:gd name="connsiteY3" fmla="*/ 2159000 h 2159000"/>
                    <a:gd name="connsiteX4" fmla="*/ 0 w 4178300"/>
                    <a:gd name="connsiteY4" fmla="*/ 0 h 2159000"/>
                    <a:gd name="connsiteX0" fmla="*/ 0 w 4178300"/>
                    <a:gd name="connsiteY0" fmla="*/ 0 h 2463800"/>
                    <a:gd name="connsiteX1" fmla="*/ 4178300 w 4178300"/>
                    <a:gd name="connsiteY1" fmla="*/ 0 h 2463800"/>
                    <a:gd name="connsiteX2" fmla="*/ 1130300 w 4178300"/>
                    <a:gd name="connsiteY2" fmla="*/ 2463800 h 2463800"/>
                    <a:gd name="connsiteX3" fmla="*/ 0 w 4178300"/>
                    <a:gd name="connsiteY3" fmla="*/ 2159000 h 2463800"/>
                    <a:gd name="connsiteX4" fmla="*/ 0 w 4178300"/>
                    <a:gd name="connsiteY4" fmla="*/ 0 h 24638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0 w 6248400"/>
                    <a:gd name="connsiteY3" fmla="*/ 22098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3175 w 6251575"/>
                    <a:gd name="connsiteY0" fmla="*/ 50800 h 2514600"/>
                    <a:gd name="connsiteX1" fmla="*/ 6251575 w 6251575"/>
                    <a:gd name="connsiteY1" fmla="*/ 0 h 2514600"/>
                    <a:gd name="connsiteX2" fmla="*/ 1133475 w 6251575"/>
                    <a:gd name="connsiteY2" fmla="*/ 2514600 h 2514600"/>
                    <a:gd name="connsiteX3" fmla="*/ 0 w 6251575"/>
                    <a:gd name="connsiteY3" fmla="*/ 1308100 h 2514600"/>
                    <a:gd name="connsiteX4" fmla="*/ 3175 w 6251575"/>
                    <a:gd name="connsiteY4" fmla="*/ 50800 h 251460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423025"/>
                    <a:gd name="connsiteY0" fmla="*/ 3175 h 1838325"/>
                    <a:gd name="connsiteX1" fmla="*/ 6423025 w 6423025"/>
                    <a:gd name="connsiteY1" fmla="*/ 0 h 1838325"/>
                    <a:gd name="connsiteX2" fmla="*/ 1247775 w 6423025"/>
                    <a:gd name="connsiteY2" fmla="*/ 1838325 h 1838325"/>
                    <a:gd name="connsiteX3" fmla="*/ 0 w 6423025"/>
                    <a:gd name="connsiteY3" fmla="*/ 1260475 h 1838325"/>
                    <a:gd name="connsiteX4" fmla="*/ 3175 w 6423025"/>
                    <a:gd name="connsiteY4" fmla="*/ 3175 h 1838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423025" h="1838325">
                      <a:moveTo>
                        <a:pt x="3175" y="3175"/>
                      </a:moveTo>
                      <a:lnTo>
                        <a:pt x="6423025" y="0"/>
                      </a:lnTo>
                      <a:lnTo>
                        <a:pt x="1247775" y="1838325"/>
                      </a:lnTo>
                      <a:lnTo>
                        <a:pt x="0" y="1260475"/>
                      </a:lnTo>
                      <a:cubicBezTo>
                        <a:pt x="1058" y="841375"/>
                        <a:pt x="2117" y="422275"/>
                        <a:pt x="3175" y="3175"/>
                      </a:cubicBezTo>
                      <a:close/>
                    </a:path>
                  </a:pathLst>
                </a:custGeom>
                <a:gradFill>
                  <a:gsLst>
                    <a:gs pos="73000">
                      <a:srgbClr val="00B0F0"/>
                    </a:gs>
                    <a:gs pos="49000">
                      <a:srgbClr val="007AC3"/>
                    </a:gs>
                  </a:gsLst>
                  <a:lin ang="8400000" scaled="0"/>
                </a:gradFill>
                <a:ln>
                  <a:noFill/>
                </a:ln>
                <a:effectLst>
                  <a:outerShdw blurRad="228600" dist="38100" dir="2700000" sx="108000" sy="108000" algn="tl" rotWithShape="0">
                    <a:srgbClr val="0070C0">
                      <a:alpha val="18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0" name="Прямоугольник 3"/>
                <p:cNvSpPr/>
                <p:nvPr/>
              </p:nvSpPr>
              <p:spPr>
                <a:xfrm flipH="1">
                  <a:off x="4976813" y="-39687"/>
                  <a:ext cx="4181242" cy="1255528"/>
                </a:xfrm>
                <a:custGeom>
                  <a:avLst/>
                  <a:gdLst>
                    <a:gd name="connsiteX0" fmla="*/ 0 w 4178300"/>
                    <a:gd name="connsiteY0" fmla="*/ 0 h 2159000"/>
                    <a:gd name="connsiteX1" fmla="*/ 4178300 w 4178300"/>
                    <a:gd name="connsiteY1" fmla="*/ 0 h 2159000"/>
                    <a:gd name="connsiteX2" fmla="*/ 4178300 w 4178300"/>
                    <a:gd name="connsiteY2" fmla="*/ 2159000 h 2159000"/>
                    <a:gd name="connsiteX3" fmla="*/ 0 w 4178300"/>
                    <a:gd name="connsiteY3" fmla="*/ 2159000 h 2159000"/>
                    <a:gd name="connsiteX4" fmla="*/ 0 w 4178300"/>
                    <a:gd name="connsiteY4" fmla="*/ 0 h 2159000"/>
                    <a:gd name="connsiteX0" fmla="*/ 0 w 4178300"/>
                    <a:gd name="connsiteY0" fmla="*/ 0 h 2463800"/>
                    <a:gd name="connsiteX1" fmla="*/ 4178300 w 4178300"/>
                    <a:gd name="connsiteY1" fmla="*/ 0 h 2463800"/>
                    <a:gd name="connsiteX2" fmla="*/ 1130300 w 4178300"/>
                    <a:gd name="connsiteY2" fmla="*/ 2463800 h 2463800"/>
                    <a:gd name="connsiteX3" fmla="*/ 0 w 4178300"/>
                    <a:gd name="connsiteY3" fmla="*/ 2159000 h 2463800"/>
                    <a:gd name="connsiteX4" fmla="*/ 0 w 4178300"/>
                    <a:gd name="connsiteY4" fmla="*/ 0 h 24638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0 w 6248400"/>
                    <a:gd name="connsiteY3" fmla="*/ 22098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3175 w 6251575"/>
                    <a:gd name="connsiteY0" fmla="*/ 50800 h 2514600"/>
                    <a:gd name="connsiteX1" fmla="*/ 6251575 w 6251575"/>
                    <a:gd name="connsiteY1" fmla="*/ 0 h 2514600"/>
                    <a:gd name="connsiteX2" fmla="*/ 1133475 w 6251575"/>
                    <a:gd name="connsiteY2" fmla="*/ 2514600 h 2514600"/>
                    <a:gd name="connsiteX3" fmla="*/ 0 w 6251575"/>
                    <a:gd name="connsiteY3" fmla="*/ 1308100 h 2514600"/>
                    <a:gd name="connsiteX4" fmla="*/ 3175 w 6251575"/>
                    <a:gd name="connsiteY4" fmla="*/ 50800 h 251460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423025"/>
                    <a:gd name="connsiteY0" fmla="*/ 3175 h 1838325"/>
                    <a:gd name="connsiteX1" fmla="*/ 6423025 w 6423025"/>
                    <a:gd name="connsiteY1" fmla="*/ 0 h 1838325"/>
                    <a:gd name="connsiteX2" fmla="*/ 1247775 w 6423025"/>
                    <a:gd name="connsiteY2" fmla="*/ 1838325 h 1838325"/>
                    <a:gd name="connsiteX3" fmla="*/ 0 w 6423025"/>
                    <a:gd name="connsiteY3" fmla="*/ 1260475 h 1838325"/>
                    <a:gd name="connsiteX4" fmla="*/ 3175 w 6423025"/>
                    <a:gd name="connsiteY4" fmla="*/ 3175 h 18383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0 w 12047640"/>
                    <a:gd name="connsiteY0" fmla="*/ 0 h 2180589"/>
                    <a:gd name="connsiteX1" fmla="*/ 12047640 w 12047640"/>
                    <a:gd name="connsiteY1" fmla="*/ 12064 h 2180589"/>
                    <a:gd name="connsiteX2" fmla="*/ 6311155 w 12047640"/>
                    <a:gd name="connsiteY2" fmla="*/ 2180589 h 2180589"/>
                    <a:gd name="connsiteX3" fmla="*/ 5624615 w 12047640"/>
                    <a:gd name="connsiteY3" fmla="*/ 1272539 h 2180589"/>
                    <a:gd name="connsiteX4" fmla="*/ 0 w 12047640"/>
                    <a:gd name="connsiteY4" fmla="*/ 0 h 2180589"/>
                    <a:gd name="connsiteX0" fmla="*/ 23567 w 12071207"/>
                    <a:gd name="connsiteY0" fmla="*/ 0 h 2180589"/>
                    <a:gd name="connsiteX1" fmla="*/ 12071207 w 12071207"/>
                    <a:gd name="connsiteY1" fmla="*/ 12064 h 2180589"/>
                    <a:gd name="connsiteX2" fmla="*/ 6334722 w 12071207"/>
                    <a:gd name="connsiteY2" fmla="*/ 2180589 h 2180589"/>
                    <a:gd name="connsiteX3" fmla="*/ 0 w 12071207"/>
                    <a:gd name="connsiteY3" fmla="*/ 1272539 h 2180589"/>
                    <a:gd name="connsiteX4" fmla="*/ 23567 w 12071207"/>
                    <a:gd name="connsiteY4" fmla="*/ 0 h 2180589"/>
                    <a:gd name="connsiteX0" fmla="*/ 23567 w 12071207"/>
                    <a:gd name="connsiteY0" fmla="*/ 0 h 2180589"/>
                    <a:gd name="connsiteX1" fmla="*/ 12071207 w 12071207"/>
                    <a:gd name="connsiteY1" fmla="*/ 12064 h 2180589"/>
                    <a:gd name="connsiteX2" fmla="*/ 6334722 w 12071207"/>
                    <a:gd name="connsiteY2" fmla="*/ 2180589 h 2180589"/>
                    <a:gd name="connsiteX3" fmla="*/ 0 w 12071207"/>
                    <a:gd name="connsiteY3" fmla="*/ 1272539 h 2180589"/>
                    <a:gd name="connsiteX4" fmla="*/ 23567 w 12071207"/>
                    <a:gd name="connsiteY4" fmla="*/ 0 h 2180589"/>
                    <a:gd name="connsiteX0" fmla="*/ 11 w 12129213"/>
                    <a:gd name="connsiteY0" fmla="*/ 0 h 2211069"/>
                    <a:gd name="connsiteX1" fmla="*/ 12129213 w 12129213"/>
                    <a:gd name="connsiteY1" fmla="*/ 42544 h 2211069"/>
                    <a:gd name="connsiteX2" fmla="*/ 6392728 w 12129213"/>
                    <a:gd name="connsiteY2" fmla="*/ 2211069 h 2211069"/>
                    <a:gd name="connsiteX3" fmla="*/ 58006 w 12129213"/>
                    <a:gd name="connsiteY3" fmla="*/ 1303019 h 2211069"/>
                    <a:gd name="connsiteX4" fmla="*/ 11 w 12129213"/>
                    <a:gd name="connsiteY4" fmla="*/ 0 h 2211069"/>
                    <a:gd name="connsiteX0" fmla="*/ 0 w 12129202"/>
                    <a:gd name="connsiteY0" fmla="*/ 0 h 2211069"/>
                    <a:gd name="connsiteX1" fmla="*/ 12129202 w 12129202"/>
                    <a:gd name="connsiteY1" fmla="*/ 42544 h 2211069"/>
                    <a:gd name="connsiteX2" fmla="*/ 6392717 w 12129202"/>
                    <a:gd name="connsiteY2" fmla="*/ 2211069 h 2211069"/>
                    <a:gd name="connsiteX3" fmla="*/ 57995 w 12129202"/>
                    <a:gd name="connsiteY3" fmla="*/ 1303019 h 2211069"/>
                    <a:gd name="connsiteX4" fmla="*/ 0 w 12129202"/>
                    <a:gd name="connsiteY4" fmla="*/ 0 h 2211069"/>
                    <a:gd name="connsiteX0" fmla="*/ 0 w 12108811"/>
                    <a:gd name="connsiteY0" fmla="*/ 0 h 2241549"/>
                    <a:gd name="connsiteX1" fmla="*/ 12108811 w 12108811"/>
                    <a:gd name="connsiteY1" fmla="*/ 73024 h 2241549"/>
                    <a:gd name="connsiteX2" fmla="*/ 6372326 w 12108811"/>
                    <a:gd name="connsiteY2" fmla="*/ 2241549 h 2241549"/>
                    <a:gd name="connsiteX3" fmla="*/ 37604 w 12108811"/>
                    <a:gd name="connsiteY3" fmla="*/ 1333499 h 2241549"/>
                    <a:gd name="connsiteX4" fmla="*/ 0 w 12108811"/>
                    <a:gd name="connsiteY4" fmla="*/ 0 h 2241549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08811" h="2511055">
                      <a:moveTo>
                        <a:pt x="0" y="0"/>
                      </a:moveTo>
                      <a:lnTo>
                        <a:pt x="12108811" y="73024"/>
                      </a:lnTo>
                      <a:lnTo>
                        <a:pt x="3255792" y="2511055"/>
                      </a:lnTo>
                      <a:lnTo>
                        <a:pt x="37604" y="1333499"/>
                      </a:lnTo>
                      <a:cubicBezTo>
                        <a:pt x="49387" y="697229"/>
                        <a:pt x="28997" y="651509"/>
                        <a:pt x="0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>
                        <a:lumMod val="20000"/>
                        <a:lumOff val="80000"/>
                      </a:schemeClr>
                    </a:gs>
                    <a:gs pos="63000">
                      <a:schemeClr val="bg1">
                        <a:alpha val="62000"/>
                      </a:schemeClr>
                    </a:gs>
                    <a:gs pos="100000">
                      <a:schemeClr val="bg1">
                        <a:alpha val="46000"/>
                      </a:schemeClr>
                    </a:gs>
                  </a:gsLst>
                  <a:path path="circle">
                    <a:fillToRect l="100000" t="100000"/>
                  </a:path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1" name="Равнобедренный треугольник 40"/>
                <p:cNvSpPr/>
                <p:nvPr/>
              </p:nvSpPr>
              <p:spPr>
                <a:xfrm rot="5400000">
                  <a:off x="54538" y="1288998"/>
                  <a:ext cx="563453" cy="678884"/>
                </a:xfrm>
                <a:prstGeom prst="triangle">
                  <a:avLst/>
                </a:prstGeom>
                <a:solidFill>
                  <a:srgbClr val="7ED6E6">
                    <a:alpha val="52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2" name="Полилиния 41"/>
                <p:cNvSpPr/>
                <p:nvPr/>
              </p:nvSpPr>
              <p:spPr>
                <a:xfrm rot="5400000" flipV="1">
                  <a:off x="8292087" y="368027"/>
                  <a:ext cx="587023" cy="1116803"/>
                </a:xfrm>
                <a:custGeom>
                  <a:avLst/>
                  <a:gdLst>
                    <a:gd name="connsiteX0" fmla="*/ 0 w 587023"/>
                    <a:gd name="connsiteY0" fmla="*/ 1116803 h 1116803"/>
                    <a:gd name="connsiteX1" fmla="*/ 587023 w 587023"/>
                    <a:gd name="connsiteY1" fmla="*/ 0 h 1116803"/>
                    <a:gd name="connsiteX2" fmla="*/ 587023 w 587023"/>
                    <a:gd name="connsiteY2" fmla="*/ 1116803 h 1116803"/>
                    <a:gd name="connsiteX3" fmla="*/ 0 w 587023"/>
                    <a:gd name="connsiteY3" fmla="*/ 1116803 h 1116803"/>
                    <a:gd name="connsiteX0" fmla="*/ 0 w 587023"/>
                    <a:gd name="connsiteY0" fmla="*/ 1116803 h 1116803"/>
                    <a:gd name="connsiteX1" fmla="*/ 587023 w 587023"/>
                    <a:gd name="connsiteY1" fmla="*/ 0 h 1116803"/>
                    <a:gd name="connsiteX2" fmla="*/ 314796 w 587023"/>
                    <a:gd name="connsiteY2" fmla="*/ 1116803 h 1116803"/>
                    <a:gd name="connsiteX3" fmla="*/ 0 w 587023"/>
                    <a:gd name="connsiteY3" fmla="*/ 1116803 h 11168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87023" h="1116803">
                      <a:moveTo>
                        <a:pt x="0" y="1116803"/>
                      </a:moveTo>
                      <a:lnTo>
                        <a:pt x="587023" y="0"/>
                      </a:lnTo>
                      <a:lnTo>
                        <a:pt x="314796" y="1116803"/>
                      </a:lnTo>
                      <a:lnTo>
                        <a:pt x="0" y="1116803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  <a:alpha val="52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36" name="Прямоугольник 3"/>
              <p:cNvSpPr/>
              <p:nvPr/>
            </p:nvSpPr>
            <p:spPr>
              <a:xfrm>
                <a:off x="-265284" y="0"/>
                <a:ext cx="4052280" cy="1122450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  <a:gd name="connsiteX0" fmla="*/ 3175 w 1247775"/>
                  <a:gd name="connsiteY0" fmla="*/ 0 h 1835150"/>
                  <a:gd name="connsiteX1" fmla="*/ 1247775 w 1247775"/>
                  <a:gd name="connsiteY1" fmla="*/ 1835150 h 1835150"/>
                  <a:gd name="connsiteX2" fmla="*/ 0 w 1247775"/>
                  <a:gd name="connsiteY2" fmla="*/ 1257300 h 1835150"/>
                  <a:gd name="connsiteX3" fmla="*/ 3175 w 1247775"/>
                  <a:gd name="connsiteY3" fmla="*/ 0 h 1835150"/>
                  <a:gd name="connsiteX0" fmla="*/ 3175 w 1687049"/>
                  <a:gd name="connsiteY0" fmla="*/ 3176 h 1260476"/>
                  <a:gd name="connsiteX1" fmla="*/ 1687049 w 1687049"/>
                  <a:gd name="connsiteY1" fmla="*/ 0 h 1260476"/>
                  <a:gd name="connsiteX2" fmla="*/ 0 w 1687049"/>
                  <a:gd name="connsiteY2" fmla="*/ 1260476 h 1260476"/>
                  <a:gd name="connsiteX3" fmla="*/ 3175 w 1687049"/>
                  <a:gd name="connsiteY3" fmla="*/ 3176 h 1260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87049" h="1260476">
                    <a:moveTo>
                      <a:pt x="3175" y="3176"/>
                    </a:moveTo>
                    <a:lnTo>
                      <a:pt x="1687049" y="0"/>
                    </a:lnTo>
                    <a:lnTo>
                      <a:pt x="0" y="1260476"/>
                    </a:lnTo>
                    <a:cubicBezTo>
                      <a:pt x="1058" y="841376"/>
                      <a:pt x="2117" y="422276"/>
                      <a:pt x="3175" y="3176"/>
                    </a:cubicBezTo>
                    <a:close/>
                  </a:path>
                </a:pathLst>
              </a:custGeom>
              <a:gradFill>
                <a:gsLst>
                  <a:gs pos="73000">
                    <a:srgbClr val="00B0F0"/>
                  </a:gs>
                  <a:gs pos="49000">
                    <a:schemeClr val="bg1">
                      <a:alpha val="13000"/>
                    </a:schemeClr>
                  </a:gs>
                </a:gsLst>
                <a:lin ang="8400000" scaled="0"/>
              </a:gradFill>
              <a:ln>
                <a:noFill/>
              </a:ln>
              <a:effectLst>
                <a:outerShdw blurRad="228600" dist="38100" dir="2700000" sx="108000" sy="108000" algn="tl" rotWithShape="0">
                  <a:srgbClr val="0070C0">
                    <a:alpha val="18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181784" y="153218"/>
              <a:ext cx="4610068" cy="535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dirty="0">
                  <a:solidFill>
                    <a:prstClr val="white"/>
                  </a:solidFill>
                  <a:latin typeface="Impact" panose="020B0806030902050204" pitchFamily="34" charset="0"/>
                </a:rPr>
                <a:t>КОРРОЗИОННОЕ ОБСЛЕДОВАНИЕ ГАЗОПРОВОДОВ ХОЗСПОСОБОМ</a:t>
              </a:r>
            </a:p>
          </p:txBody>
        </p:sp>
        <p:pic>
          <p:nvPicPr>
            <p:cNvPr id="34" name="Picture 3" descr="C:\Users\stalipova\Desktop\ПРЕЗЕНТАЦИЯ_2013\Годовой отчет\Лого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428394" y="104770"/>
              <a:ext cx="954710" cy="517034"/>
            </a:xfrm>
            <a:prstGeom prst="rect">
              <a:avLst/>
            </a:prstGeom>
            <a:noFill/>
          </p:spPr>
        </p:pic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4742" y="2221196"/>
            <a:ext cx="1983899" cy="280602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41" y="2213176"/>
            <a:ext cx="1993545" cy="281966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878" y="2213176"/>
            <a:ext cx="1993546" cy="28196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6808" y="2199745"/>
            <a:ext cx="2003042" cy="2833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591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63000">
              <a:srgbClr val="F4F5F7"/>
            </a:gs>
            <a:gs pos="83000">
              <a:srgbClr val="D6DDE3"/>
            </a:gs>
            <a:gs pos="100000">
              <a:srgbClr val="B2BBC0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Группа 22"/>
          <p:cNvGrpSpPr/>
          <p:nvPr/>
        </p:nvGrpSpPr>
        <p:grpSpPr>
          <a:xfrm>
            <a:off x="-114977" y="6066971"/>
            <a:ext cx="9273028" cy="861424"/>
            <a:chOff x="-114977" y="6066971"/>
            <a:chExt cx="9273028" cy="861424"/>
          </a:xfrm>
        </p:grpSpPr>
        <p:grpSp>
          <p:nvGrpSpPr>
            <p:cNvPr id="24" name="Группа 23"/>
            <p:cNvGrpSpPr/>
            <p:nvPr/>
          </p:nvGrpSpPr>
          <p:grpSpPr>
            <a:xfrm>
              <a:off x="-114977" y="6066971"/>
              <a:ext cx="9273028" cy="820897"/>
              <a:chOff x="-114977" y="6057899"/>
              <a:chExt cx="9273028" cy="829969"/>
            </a:xfrm>
          </p:grpSpPr>
          <p:sp>
            <p:nvSpPr>
              <p:cNvPr id="27" name="Прямоугольник 3"/>
              <p:cNvSpPr/>
              <p:nvPr/>
            </p:nvSpPr>
            <p:spPr>
              <a:xfrm flipH="1" flipV="1">
                <a:off x="-2" y="6057899"/>
                <a:ext cx="9158053" cy="800097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23025" h="1838325">
                    <a:moveTo>
                      <a:pt x="3175" y="3175"/>
                    </a:moveTo>
                    <a:lnTo>
                      <a:pt x="6423025" y="0"/>
                    </a:lnTo>
                    <a:lnTo>
                      <a:pt x="1247775" y="1838325"/>
                    </a:lnTo>
                    <a:lnTo>
                      <a:pt x="0" y="1260475"/>
                    </a:lnTo>
                    <a:cubicBezTo>
                      <a:pt x="1058" y="841375"/>
                      <a:pt x="2117" y="422275"/>
                      <a:pt x="3175" y="3175"/>
                    </a:cubicBezTo>
                    <a:close/>
                  </a:path>
                </a:pathLst>
              </a:custGeom>
              <a:solidFill>
                <a:srgbClr val="E8EBE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  <p:sp>
            <p:nvSpPr>
              <p:cNvPr id="28" name="Прямоугольник 3"/>
              <p:cNvSpPr/>
              <p:nvPr/>
            </p:nvSpPr>
            <p:spPr>
              <a:xfrm flipV="1">
                <a:off x="-114977" y="6290296"/>
                <a:ext cx="8344577" cy="597572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23025" h="1838325">
                    <a:moveTo>
                      <a:pt x="3175" y="3175"/>
                    </a:moveTo>
                    <a:lnTo>
                      <a:pt x="6423025" y="0"/>
                    </a:lnTo>
                    <a:lnTo>
                      <a:pt x="1247775" y="1838325"/>
                    </a:lnTo>
                    <a:lnTo>
                      <a:pt x="0" y="1260475"/>
                    </a:lnTo>
                    <a:cubicBezTo>
                      <a:pt x="1058" y="841375"/>
                      <a:pt x="2117" y="422275"/>
                      <a:pt x="3175" y="3175"/>
                    </a:cubicBezTo>
                    <a:close/>
                  </a:path>
                </a:pathLst>
              </a:custGeom>
              <a:solidFill>
                <a:schemeClr val="bg1">
                  <a:alpha val="6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5" name="TextBox 24"/>
            <p:cNvSpPr txBox="1"/>
            <p:nvPr/>
          </p:nvSpPr>
          <p:spPr>
            <a:xfrm>
              <a:off x="368300" y="6487821"/>
              <a:ext cx="8151317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sz="1600" dirty="0" smtClean="0">
                  <a:solidFill>
                    <a:prstClr val="white">
                      <a:lumMod val="65000"/>
                    </a:prstClr>
                  </a:solidFill>
                  <a:latin typeface="Impact" panose="020B0806030902050204" pitchFamily="34" charset="0"/>
                </a:rPr>
                <a:t>РАЗРЕШИТЕЛЬНЫЕ ДОКУМЕНТЫ</a:t>
              </a:r>
              <a:endParaRPr lang="ru-RU" sz="1600" dirty="0">
                <a:solidFill>
                  <a:prstClr val="white">
                    <a:lumMod val="65000"/>
                  </a:prstClr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26" name="Равнобедренный треугольник 25"/>
            <p:cNvSpPr/>
            <p:nvPr/>
          </p:nvSpPr>
          <p:spPr>
            <a:xfrm rot="16200000" flipH="1">
              <a:off x="8416136" y="6194004"/>
              <a:ext cx="714060" cy="754721"/>
            </a:xfrm>
            <a:prstGeom prst="triangle">
              <a:avLst>
                <a:gd name="adj" fmla="val 9293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</p:grpSp>
      <p:sp>
        <p:nvSpPr>
          <p:cNvPr id="21" name="Номер слайда 122"/>
          <p:cNvSpPr>
            <a:spLocks noGrp="1"/>
          </p:cNvSpPr>
          <p:nvPr>
            <p:ph type="sldNum" sz="quarter" idx="12"/>
          </p:nvPr>
        </p:nvSpPr>
        <p:spPr>
          <a:xfrm>
            <a:off x="8799970" y="6520649"/>
            <a:ext cx="263213" cy="276999"/>
          </a:xfrm>
        </p:spPr>
        <p:txBody>
          <a:bodyPr wrap="none">
            <a:spAutoFit/>
          </a:bodyPr>
          <a:lstStyle/>
          <a:p>
            <a:fld id="{B3E4D1D7-5387-41EC-AB42-94D89CA11668}" type="slidenum">
              <a:rPr lang="ru-RU" b="1" smtClean="0">
                <a:solidFill>
                  <a:srgbClr val="007AC3"/>
                </a:solidFill>
              </a:rPr>
              <a:pPr/>
              <a:t>8</a:t>
            </a:fld>
            <a:endParaRPr lang="ru-RU" b="1" dirty="0">
              <a:solidFill>
                <a:srgbClr val="007AC3"/>
              </a:solidFill>
            </a:endParaRPr>
          </a:p>
        </p:txBody>
      </p:sp>
      <p:grpSp>
        <p:nvGrpSpPr>
          <p:cNvPr id="29" name="Группа 28"/>
          <p:cNvGrpSpPr/>
          <p:nvPr/>
        </p:nvGrpSpPr>
        <p:grpSpPr>
          <a:xfrm>
            <a:off x="-265284" y="-39687"/>
            <a:ext cx="9423339" cy="1983876"/>
            <a:chOff x="-265284" y="-39687"/>
            <a:chExt cx="9423339" cy="1983876"/>
          </a:xfrm>
        </p:grpSpPr>
        <p:grpSp>
          <p:nvGrpSpPr>
            <p:cNvPr id="30" name="Группа 57"/>
            <p:cNvGrpSpPr/>
            <p:nvPr/>
          </p:nvGrpSpPr>
          <p:grpSpPr>
            <a:xfrm>
              <a:off x="-265284" y="-39687"/>
              <a:ext cx="9423339" cy="1983876"/>
              <a:chOff x="-265284" y="-39687"/>
              <a:chExt cx="9423339" cy="1983876"/>
            </a:xfrm>
          </p:grpSpPr>
          <p:grpSp>
            <p:nvGrpSpPr>
              <p:cNvPr id="35" name="Группа 113"/>
              <p:cNvGrpSpPr/>
              <p:nvPr/>
            </p:nvGrpSpPr>
            <p:grpSpPr>
              <a:xfrm>
                <a:off x="-265284" y="-39687"/>
                <a:ext cx="9423339" cy="1983876"/>
                <a:chOff x="-265284" y="-39687"/>
                <a:chExt cx="9423339" cy="2318742"/>
              </a:xfrm>
            </p:grpSpPr>
            <p:sp>
              <p:nvSpPr>
                <p:cNvPr id="37" name="Равнобедренный треугольник 5"/>
                <p:cNvSpPr/>
                <p:nvPr/>
              </p:nvSpPr>
              <p:spPr>
                <a:xfrm rot="5400000">
                  <a:off x="90487" y="1173729"/>
                  <a:ext cx="914400" cy="1101726"/>
                </a:xfrm>
                <a:prstGeom prst="triangle">
                  <a:avLst>
                    <a:gd name="adj" fmla="val 5625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8" name="Равнобедренный треугольник 37"/>
                <p:cNvSpPr/>
                <p:nvPr/>
              </p:nvSpPr>
              <p:spPr>
                <a:xfrm rot="5400000">
                  <a:off x="273690" y="1534920"/>
                  <a:ext cx="674994" cy="813275"/>
                </a:xfrm>
                <a:prstGeom prst="triangle">
                  <a:avLst>
                    <a:gd name="adj" fmla="val 56250"/>
                  </a:avLst>
                </a:prstGeom>
                <a:solidFill>
                  <a:schemeClr val="bg1">
                    <a:alpha val="52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9" name="Прямоугольник 3"/>
                <p:cNvSpPr/>
                <p:nvPr/>
              </p:nvSpPr>
              <p:spPr>
                <a:xfrm>
                  <a:off x="-265284" y="-3175"/>
                  <a:ext cx="6685134" cy="1913342"/>
                </a:xfrm>
                <a:custGeom>
                  <a:avLst/>
                  <a:gdLst>
                    <a:gd name="connsiteX0" fmla="*/ 0 w 4178300"/>
                    <a:gd name="connsiteY0" fmla="*/ 0 h 2159000"/>
                    <a:gd name="connsiteX1" fmla="*/ 4178300 w 4178300"/>
                    <a:gd name="connsiteY1" fmla="*/ 0 h 2159000"/>
                    <a:gd name="connsiteX2" fmla="*/ 4178300 w 4178300"/>
                    <a:gd name="connsiteY2" fmla="*/ 2159000 h 2159000"/>
                    <a:gd name="connsiteX3" fmla="*/ 0 w 4178300"/>
                    <a:gd name="connsiteY3" fmla="*/ 2159000 h 2159000"/>
                    <a:gd name="connsiteX4" fmla="*/ 0 w 4178300"/>
                    <a:gd name="connsiteY4" fmla="*/ 0 h 2159000"/>
                    <a:gd name="connsiteX0" fmla="*/ 0 w 4178300"/>
                    <a:gd name="connsiteY0" fmla="*/ 0 h 2463800"/>
                    <a:gd name="connsiteX1" fmla="*/ 4178300 w 4178300"/>
                    <a:gd name="connsiteY1" fmla="*/ 0 h 2463800"/>
                    <a:gd name="connsiteX2" fmla="*/ 1130300 w 4178300"/>
                    <a:gd name="connsiteY2" fmla="*/ 2463800 h 2463800"/>
                    <a:gd name="connsiteX3" fmla="*/ 0 w 4178300"/>
                    <a:gd name="connsiteY3" fmla="*/ 2159000 h 2463800"/>
                    <a:gd name="connsiteX4" fmla="*/ 0 w 4178300"/>
                    <a:gd name="connsiteY4" fmla="*/ 0 h 24638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0 w 6248400"/>
                    <a:gd name="connsiteY3" fmla="*/ 22098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3175 w 6251575"/>
                    <a:gd name="connsiteY0" fmla="*/ 50800 h 2514600"/>
                    <a:gd name="connsiteX1" fmla="*/ 6251575 w 6251575"/>
                    <a:gd name="connsiteY1" fmla="*/ 0 h 2514600"/>
                    <a:gd name="connsiteX2" fmla="*/ 1133475 w 6251575"/>
                    <a:gd name="connsiteY2" fmla="*/ 2514600 h 2514600"/>
                    <a:gd name="connsiteX3" fmla="*/ 0 w 6251575"/>
                    <a:gd name="connsiteY3" fmla="*/ 1308100 h 2514600"/>
                    <a:gd name="connsiteX4" fmla="*/ 3175 w 6251575"/>
                    <a:gd name="connsiteY4" fmla="*/ 50800 h 251460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423025"/>
                    <a:gd name="connsiteY0" fmla="*/ 3175 h 1838325"/>
                    <a:gd name="connsiteX1" fmla="*/ 6423025 w 6423025"/>
                    <a:gd name="connsiteY1" fmla="*/ 0 h 1838325"/>
                    <a:gd name="connsiteX2" fmla="*/ 1247775 w 6423025"/>
                    <a:gd name="connsiteY2" fmla="*/ 1838325 h 1838325"/>
                    <a:gd name="connsiteX3" fmla="*/ 0 w 6423025"/>
                    <a:gd name="connsiteY3" fmla="*/ 1260475 h 1838325"/>
                    <a:gd name="connsiteX4" fmla="*/ 3175 w 6423025"/>
                    <a:gd name="connsiteY4" fmla="*/ 3175 h 1838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423025" h="1838325">
                      <a:moveTo>
                        <a:pt x="3175" y="3175"/>
                      </a:moveTo>
                      <a:lnTo>
                        <a:pt x="6423025" y="0"/>
                      </a:lnTo>
                      <a:lnTo>
                        <a:pt x="1247775" y="1838325"/>
                      </a:lnTo>
                      <a:lnTo>
                        <a:pt x="0" y="1260475"/>
                      </a:lnTo>
                      <a:cubicBezTo>
                        <a:pt x="1058" y="841375"/>
                        <a:pt x="2117" y="422275"/>
                        <a:pt x="3175" y="3175"/>
                      </a:cubicBezTo>
                      <a:close/>
                    </a:path>
                  </a:pathLst>
                </a:custGeom>
                <a:gradFill>
                  <a:gsLst>
                    <a:gs pos="73000">
                      <a:srgbClr val="00B0F0"/>
                    </a:gs>
                    <a:gs pos="49000">
                      <a:srgbClr val="007AC3"/>
                    </a:gs>
                  </a:gsLst>
                  <a:lin ang="8400000" scaled="0"/>
                </a:gradFill>
                <a:ln>
                  <a:noFill/>
                </a:ln>
                <a:effectLst>
                  <a:outerShdw blurRad="228600" dist="38100" dir="2700000" sx="108000" sy="108000" algn="tl" rotWithShape="0">
                    <a:srgbClr val="0070C0">
                      <a:alpha val="18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0" name="Прямоугольник 3"/>
                <p:cNvSpPr/>
                <p:nvPr/>
              </p:nvSpPr>
              <p:spPr>
                <a:xfrm flipH="1">
                  <a:off x="4976813" y="-39687"/>
                  <a:ext cx="4181242" cy="1255528"/>
                </a:xfrm>
                <a:custGeom>
                  <a:avLst/>
                  <a:gdLst>
                    <a:gd name="connsiteX0" fmla="*/ 0 w 4178300"/>
                    <a:gd name="connsiteY0" fmla="*/ 0 h 2159000"/>
                    <a:gd name="connsiteX1" fmla="*/ 4178300 w 4178300"/>
                    <a:gd name="connsiteY1" fmla="*/ 0 h 2159000"/>
                    <a:gd name="connsiteX2" fmla="*/ 4178300 w 4178300"/>
                    <a:gd name="connsiteY2" fmla="*/ 2159000 h 2159000"/>
                    <a:gd name="connsiteX3" fmla="*/ 0 w 4178300"/>
                    <a:gd name="connsiteY3" fmla="*/ 2159000 h 2159000"/>
                    <a:gd name="connsiteX4" fmla="*/ 0 w 4178300"/>
                    <a:gd name="connsiteY4" fmla="*/ 0 h 2159000"/>
                    <a:gd name="connsiteX0" fmla="*/ 0 w 4178300"/>
                    <a:gd name="connsiteY0" fmla="*/ 0 h 2463800"/>
                    <a:gd name="connsiteX1" fmla="*/ 4178300 w 4178300"/>
                    <a:gd name="connsiteY1" fmla="*/ 0 h 2463800"/>
                    <a:gd name="connsiteX2" fmla="*/ 1130300 w 4178300"/>
                    <a:gd name="connsiteY2" fmla="*/ 2463800 h 2463800"/>
                    <a:gd name="connsiteX3" fmla="*/ 0 w 4178300"/>
                    <a:gd name="connsiteY3" fmla="*/ 2159000 h 2463800"/>
                    <a:gd name="connsiteX4" fmla="*/ 0 w 4178300"/>
                    <a:gd name="connsiteY4" fmla="*/ 0 h 24638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0 w 6248400"/>
                    <a:gd name="connsiteY3" fmla="*/ 22098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3175 w 6251575"/>
                    <a:gd name="connsiteY0" fmla="*/ 50800 h 2514600"/>
                    <a:gd name="connsiteX1" fmla="*/ 6251575 w 6251575"/>
                    <a:gd name="connsiteY1" fmla="*/ 0 h 2514600"/>
                    <a:gd name="connsiteX2" fmla="*/ 1133475 w 6251575"/>
                    <a:gd name="connsiteY2" fmla="*/ 2514600 h 2514600"/>
                    <a:gd name="connsiteX3" fmla="*/ 0 w 6251575"/>
                    <a:gd name="connsiteY3" fmla="*/ 1308100 h 2514600"/>
                    <a:gd name="connsiteX4" fmla="*/ 3175 w 6251575"/>
                    <a:gd name="connsiteY4" fmla="*/ 50800 h 251460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423025"/>
                    <a:gd name="connsiteY0" fmla="*/ 3175 h 1838325"/>
                    <a:gd name="connsiteX1" fmla="*/ 6423025 w 6423025"/>
                    <a:gd name="connsiteY1" fmla="*/ 0 h 1838325"/>
                    <a:gd name="connsiteX2" fmla="*/ 1247775 w 6423025"/>
                    <a:gd name="connsiteY2" fmla="*/ 1838325 h 1838325"/>
                    <a:gd name="connsiteX3" fmla="*/ 0 w 6423025"/>
                    <a:gd name="connsiteY3" fmla="*/ 1260475 h 1838325"/>
                    <a:gd name="connsiteX4" fmla="*/ 3175 w 6423025"/>
                    <a:gd name="connsiteY4" fmla="*/ 3175 h 18383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0 w 12047640"/>
                    <a:gd name="connsiteY0" fmla="*/ 0 h 2180589"/>
                    <a:gd name="connsiteX1" fmla="*/ 12047640 w 12047640"/>
                    <a:gd name="connsiteY1" fmla="*/ 12064 h 2180589"/>
                    <a:gd name="connsiteX2" fmla="*/ 6311155 w 12047640"/>
                    <a:gd name="connsiteY2" fmla="*/ 2180589 h 2180589"/>
                    <a:gd name="connsiteX3" fmla="*/ 5624615 w 12047640"/>
                    <a:gd name="connsiteY3" fmla="*/ 1272539 h 2180589"/>
                    <a:gd name="connsiteX4" fmla="*/ 0 w 12047640"/>
                    <a:gd name="connsiteY4" fmla="*/ 0 h 2180589"/>
                    <a:gd name="connsiteX0" fmla="*/ 23567 w 12071207"/>
                    <a:gd name="connsiteY0" fmla="*/ 0 h 2180589"/>
                    <a:gd name="connsiteX1" fmla="*/ 12071207 w 12071207"/>
                    <a:gd name="connsiteY1" fmla="*/ 12064 h 2180589"/>
                    <a:gd name="connsiteX2" fmla="*/ 6334722 w 12071207"/>
                    <a:gd name="connsiteY2" fmla="*/ 2180589 h 2180589"/>
                    <a:gd name="connsiteX3" fmla="*/ 0 w 12071207"/>
                    <a:gd name="connsiteY3" fmla="*/ 1272539 h 2180589"/>
                    <a:gd name="connsiteX4" fmla="*/ 23567 w 12071207"/>
                    <a:gd name="connsiteY4" fmla="*/ 0 h 2180589"/>
                    <a:gd name="connsiteX0" fmla="*/ 23567 w 12071207"/>
                    <a:gd name="connsiteY0" fmla="*/ 0 h 2180589"/>
                    <a:gd name="connsiteX1" fmla="*/ 12071207 w 12071207"/>
                    <a:gd name="connsiteY1" fmla="*/ 12064 h 2180589"/>
                    <a:gd name="connsiteX2" fmla="*/ 6334722 w 12071207"/>
                    <a:gd name="connsiteY2" fmla="*/ 2180589 h 2180589"/>
                    <a:gd name="connsiteX3" fmla="*/ 0 w 12071207"/>
                    <a:gd name="connsiteY3" fmla="*/ 1272539 h 2180589"/>
                    <a:gd name="connsiteX4" fmla="*/ 23567 w 12071207"/>
                    <a:gd name="connsiteY4" fmla="*/ 0 h 2180589"/>
                    <a:gd name="connsiteX0" fmla="*/ 11 w 12129213"/>
                    <a:gd name="connsiteY0" fmla="*/ 0 h 2211069"/>
                    <a:gd name="connsiteX1" fmla="*/ 12129213 w 12129213"/>
                    <a:gd name="connsiteY1" fmla="*/ 42544 h 2211069"/>
                    <a:gd name="connsiteX2" fmla="*/ 6392728 w 12129213"/>
                    <a:gd name="connsiteY2" fmla="*/ 2211069 h 2211069"/>
                    <a:gd name="connsiteX3" fmla="*/ 58006 w 12129213"/>
                    <a:gd name="connsiteY3" fmla="*/ 1303019 h 2211069"/>
                    <a:gd name="connsiteX4" fmla="*/ 11 w 12129213"/>
                    <a:gd name="connsiteY4" fmla="*/ 0 h 2211069"/>
                    <a:gd name="connsiteX0" fmla="*/ 0 w 12129202"/>
                    <a:gd name="connsiteY0" fmla="*/ 0 h 2211069"/>
                    <a:gd name="connsiteX1" fmla="*/ 12129202 w 12129202"/>
                    <a:gd name="connsiteY1" fmla="*/ 42544 h 2211069"/>
                    <a:gd name="connsiteX2" fmla="*/ 6392717 w 12129202"/>
                    <a:gd name="connsiteY2" fmla="*/ 2211069 h 2211069"/>
                    <a:gd name="connsiteX3" fmla="*/ 57995 w 12129202"/>
                    <a:gd name="connsiteY3" fmla="*/ 1303019 h 2211069"/>
                    <a:gd name="connsiteX4" fmla="*/ 0 w 12129202"/>
                    <a:gd name="connsiteY4" fmla="*/ 0 h 2211069"/>
                    <a:gd name="connsiteX0" fmla="*/ 0 w 12108811"/>
                    <a:gd name="connsiteY0" fmla="*/ 0 h 2241549"/>
                    <a:gd name="connsiteX1" fmla="*/ 12108811 w 12108811"/>
                    <a:gd name="connsiteY1" fmla="*/ 73024 h 2241549"/>
                    <a:gd name="connsiteX2" fmla="*/ 6372326 w 12108811"/>
                    <a:gd name="connsiteY2" fmla="*/ 2241549 h 2241549"/>
                    <a:gd name="connsiteX3" fmla="*/ 37604 w 12108811"/>
                    <a:gd name="connsiteY3" fmla="*/ 1333499 h 2241549"/>
                    <a:gd name="connsiteX4" fmla="*/ 0 w 12108811"/>
                    <a:gd name="connsiteY4" fmla="*/ 0 h 2241549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08811" h="2511055">
                      <a:moveTo>
                        <a:pt x="0" y="0"/>
                      </a:moveTo>
                      <a:lnTo>
                        <a:pt x="12108811" y="73024"/>
                      </a:lnTo>
                      <a:lnTo>
                        <a:pt x="3255792" y="2511055"/>
                      </a:lnTo>
                      <a:lnTo>
                        <a:pt x="37604" y="1333499"/>
                      </a:lnTo>
                      <a:cubicBezTo>
                        <a:pt x="49387" y="697229"/>
                        <a:pt x="28997" y="651509"/>
                        <a:pt x="0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>
                        <a:lumMod val="20000"/>
                        <a:lumOff val="80000"/>
                      </a:schemeClr>
                    </a:gs>
                    <a:gs pos="63000">
                      <a:schemeClr val="bg1">
                        <a:alpha val="62000"/>
                      </a:schemeClr>
                    </a:gs>
                    <a:gs pos="100000">
                      <a:schemeClr val="bg1">
                        <a:alpha val="46000"/>
                      </a:schemeClr>
                    </a:gs>
                  </a:gsLst>
                  <a:path path="circle">
                    <a:fillToRect l="100000" t="100000"/>
                  </a:path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1" name="Равнобедренный треугольник 40"/>
                <p:cNvSpPr/>
                <p:nvPr/>
              </p:nvSpPr>
              <p:spPr>
                <a:xfrm rot="5400000">
                  <a:off x="54538" y="1288998"/>
                  <a:ext cx="563453" cy="678884"/>
                </a:xfrm>
                <a:prstGeom prst="triangle">
                  <a:avLst/>
                </a:prstGeom>
                <a:solidFill>
                  <a:srgbClr val="7ED6E6">
                    <a:alpha val="52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2" name="Полилиния 41"/>
                <p:cNvSpPr/>
                <p:nvPr/>
              </p:nvSpPr>
              <p:spPr>
                <a:xfrm rot="5400000" flipV="1">
                  <a:off x="8292087" y="368027"/>
                  <a:ext cx="587023" cy="1116803"/>
                </a:xfrm>
                <a:custGeom>
                  <a:avLst/>
                  <a:gdLst>
                    <a:gd name="connsiteX0" fmla="*/ 0 w 587023"/>
                    <a:gd name="connsiteY0" fmla="*/ 1116803 h 1116803"/>
                    <a:gd name="connsiteX1" fmla="*/ 587023 w 587023"/>
                    <a:gd name="connsiteY1" fmla="*/ 0 h 1116803"/>
                    <a:gd name="connsiteX2" fmla="*/ 587023 w 587023"/>
                    <a:gd name="connsiteY2" fmla="*/ 1116803 h 1116803"/>
                    <a:gd name="connsiteX3" fmla="*/ 0 w 587023"/>
                    <a:gd name="connsiteY3" fmla="*/ 1116803 h 1116803"/>
                    <a:gd name="connsiteX0" fmla="*/ 0 w 587023"/>
                    <a:gd name="connsiteY0" fmla="*/ 1116803 h 1116803"/>
                    <a:gd name="connsiteX1" fmla="*/ 587023 w 587023"/>
                    <a:gd name="connsiteY1" fmla="*/ 0 h 1116803"/>
                    <a:gd name="connsiteX2" fmla="*/ 314796 w 587023"/>
                    <a:gd name="connsiteY2" fmla="*/ 1116803 h 1116803"/>
                    <a:gd name="connsiteX3" fmla="*/ 0 w 587023"/>
                    <a:gd name="connsiteY3" fmla="*/ 1116803 h 11168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87023" h="1116803">
                      <a:moveTo>
                        <a:pt x="0" y="1116803"/>
                      </a:moveTo>
                      <a:lnTo>
                        <a:pt x="587023" y="0"/>
                      </a:lnTo>
                      <a:lnTo>
                        <a:pt x="314796" y="1116803"/>
                      </a:lnTo>
                      <a:lnTo>
                        <a:pt x="0" y="1116803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  <a:alpha val="52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36" name="Прямоугольник 3"/>
              <p:cNvSpPr/>
              <p:nvPr/>
            </p:nvSpPr>
            <p:spPr>
              <a:xfrm>
                <a:off x="-265284" y="0"/>
                <a:ext cx="4052280" cy="1122450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  <a:gd name="connsiteX0" fmla="*/ 3175 w 1247775"/>
                  <a:gd name="connsiteY0" fmla="*/ 0 h 1835150"/>
                  <a:gd name="connsiteX1" fmla="*/ 1247775 w 1247775"/>
                  <a:gd name="connsiteY1" fmla="*/ 1835150 h 1835150"/>
                  <a:gd name="connsiteX2" fmla="*/ 0 w 1247775"/>
                  <a:gd name="connsiteY2" fmla="*/ 1257300 h 1835150"/>
                  <a:gd name="connsiteX3" fmla="*/ 3175 w 1247775"/>
                  <a:gd name="connsiteY3" fmla="*/ 0 h 1835150"/>
                  <a:gd name="connsiteX0" fmla="*/ 3175 w 1687049"/>
                  <a:gd name="connsiteY0" fmla="*/ 3176 h 1260476"/>
                  <a:gd name="connsiteX1" fmla="*/ 1687049 w 1687049"/>
                  <a:gd name="connsiteY1" fmla="*/ 0 h 1260476"/>
                  <a:gd name="connsiteX2" fmla="*/ 0 w 1687049"/>
                  <a:gd name="connsiteY2" fmla="*/ 1260476 h 1260476"/>
                  <a:gd name="connsiteX3" fmla="*/ 3175 w 1687049"/>
                  <a:gd name="connsiteY3" fmla="*/ 3176 h 1260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87049" h="1260476">
                    <a:moveTo>
                      <a:pt x="3175" y="3176"/>
                    </a:moveTo>
                    <a:lnTo>
                      <a:pt x="1687049" y="0"/>
                    </a:lnTo>
                    <a:lnTo>
                      <a:pt x="0" y="1260476"/>
                    </a:lnTo>
                    <a:cubicBezTo>
                      <a:pt x="1058" y="841376"/>
                      <a:pt x="2117" y="422276"/>
                      <a:pt x="3175" y="3176"/>
                    </a:cubicBezTo>
                    <a:close/>
                  </a:path>
                </a:pathLst>
              </a:custGeom>
              <a:gradFill>
                <a:gsLst>
                  <a:gs pos="73000">
                    <a:srgbClr val="00B0F0"/>
                  </a:gs>
                  <a:gs pos="49000">
                    <a:schemeClr val="bg1">
                      <a:alpha val="13000"/>
                    </a:schemeClr>
                  </a:gs>
                </a:gsLst>
                <a:lin ang="8400000" scaled="0"/>
              </a:gradFill>
              <a:ln>
                <a:noFill/>
              </a:ln>
              <a:effectLst>
                <a:outerShdw blurRad="228600" dist="38100" dir="2700000" sx="108000" sy="108000" algn="tl" rotWithShape="0">
                  <a:srgbClr val="0070C0">
                    <a:alpha val="18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181784" y="153218"/>
              <a:ext cx="4610068" cy="535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dirty="0">
                  <a:solidFill>
                    <a:prstClr val="white"/>
                  </a:solidFill>
                  <a:latin typeface="Impact" panose="020B0806030902050204" pitchFamily="34" charset="0"/>
                </a:rPr>
                <a:t>КОРРОЗИОННОЕ ОБСЛЕДОВАНИЕ ГАЗОПРОВОДОВ ХОЗСПОСОБОМ</a:t>
              </a:r>
            </a:p>
          </p:txBody>
        </p:sp>
        <p:pic>
          <p:nvPicPr>
            <p:cNvPr id="34" name="Picture 3" descr="C:\Users\stalipova\Desktop\ПРЕЗЕНТАЦИЯ_2013\Годовой отчет\Лого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428394" y="104770"/>
              <a:ext cx="954710" cy="517034"/>
            </a:xfrm>
            <a:prstGeom prst="rect">
              <a:avLst/>
            </a:prstGeom>
            <a:noFill/>
          </p:spPr>
        </p:pic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1648" y="4650879"/>
            <a:ext cx="2107304" cy="142634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85" y="2384943"/>
            <a:ext cx="2192791" cy="166928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95" y="4226729"/>
            <a:ext cx="2191281" cy="16592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572" y="1217946"/>
            <a:ext cx="2107304" cy="160048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6585" y="2952266"/>
            <a:ext cx="2089901" cy="154906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572" y="4635426"/>
            <a:ext cx="2107304" cy="149302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1648" y="1237931"/>
            <a:ext cx="2107304" cy="158101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1648" y="2936235"/>
            <a:ext cx="2107304" cy="1597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792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63000">
              <a:srgbClr val="F4F5F7"/>
            </a:gs>
            <a:gs pos="83000">
              <a:srgbClr val="D6DDE3"/>
            </a:gs>
            <a:gs pos="100000">
              <a:srgbClr val="B2BBC0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Группа 22"/>
          <p:cNvGrpSpPr/>
          <p:nvPr/>
        </p:nvGrpSpPr>
        <p:grpSpPr>
          <a:xfrm>
            <a:off x="-114977" y="6066971"/>
            <a:ext cx="9273028" cy="861424"/>
            <a:chOff x="-114977" y="6066971"/>
            <a:chExt cx="9273028" cy="861424"/>
          </a:xfrm>
        </p:grpSpPr>
        <p:grpSp>
          <p:nvGrpSpPr>
            <p:cNvPr id="24" name="Группа 23"/>
            <p:cNvGrpSpPr/>
            <p:nvPr/>
          </p:nvGrpSpPr>
          <p:grpSpPr>
            <a:xfrm>
              <a:off x="-114977" y="6066971"/>
              <a:ext cx="9273028" cy="820897"/>
              <a:chOff x="-114977" y="6057899"/>
              <a:chExt cx="9273028" cy="829969"/>
            </a:xfrm>
          </p:grpSpPr>
          <p:sp>
            <p:nvSpPr>
              <p:cNvPr id="27" name="Прямоугольник 3"/>
              <p:cNvSpPr/>
              <p:nvPr/>
            </p:nvSpPr>
            <p:spPr>
              <a:xfrm flipH="1" flipV="1">
                <a:off x="-2" y="6057899"/>
                <a:ext cx="9158053" cy="800097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23025" h="1838325">
                    <a:moveTo>
                      <a:pt x="3175" y="3175"/>
                    </a:moveTo>
                    <a:lnTo>
                      <a:pt x="6423025" y="0"/>
                    </a:lnTo>
                    <a:lnTo>
                      <a:pt x="1247775" y="1838325"/>
                    </a:lnTo>
                    <a:lnTo>
                      <a:pt x="0" y="1260475"/>
                    </a:lnTo>
                    <a:cubicBezTo>
                      <a:pt x="1058" y="841375"/>
                      <a:pt x="2117" y="422275"/>
                      <a:pt x="3175" y="3175"/>
                    </a:cubicBezTo>
                    <a:close/>
                  </a:path>
                </a:pathLst>
              </a:custGeom>
              <a:solidFill>
                <a:srgbClr val="E8EBE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  <p:sp>
            <p:nvSpPr>
              <p:cNvPr id="28" name="Прямоугольник 3"/>
              <p:cNvSpPr/>
              <p:nvPr/>
            </p:nvSpPr>
            <p:spPr>
              <a:xfrm flipV="1">
                <a:off x="-114977" y="6290296"/>
                <a:ext cx="8344577" cy="597572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23025" h="1838325">
                    <a:moveTo>
                      <a:pt x="3175" y="3175"/>
                    </a:moveTo>
                    <a:lnTo>
                      <a:pt x="6423025" y="0"/>
                    </a:lnTo>
                    <a:lnTo>
                      <a:pt x="1247775" y="1838325"/>
                    </a:lnTo>
                    <a:lnTo>
                      <a:pt x="0" y="1260475"/>
                    </a:lnTo>
                    <a:cubicBezTo>
                      <a:pt x="1058" y="841375"/>
                      <a:pt x="2117" y="422275"/>
                      <a:pt x="3175" y="3175"/>
                    </a:cubicBezTo>
                    <a:close/>
                  </a:path>
                </a:pathLst>
              </a:custGeom>
              <a:solidFill>
                <a:schemeClr val="bg1">
                  <a:alpha val="6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5" name="TextBox 24"/>
            <p:cNvSpPr txBox="1"/>
            <p:nvPr/>
          </p:nvSpPr>
          <p:spPr>
            <a:xfrm>
              <a:off x="368300" y="6487821"/>
              <a:ext cx="8151317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sz="1600" dirty="0" smtClean="0">
                  <a:solidFill>
                    <a:prstClr val="white">
                      <a:lumMod val="65000"/>
                    </a:prstClr>
                  </a:solidFill>
                  <a:latin typeface="Impact" panose="020B0806030902050204" pitchFamily="34" charset="0"/>
                </a:rPr>
                <a:t>ПРИМЕНЯЕМОЕ ОБОРУДОВАНИЕ</a:t>
              </a:r>
              <a:endParaRPr lang="ru-RU" sz="1600" dirty="0">
                <a:solidFill>
                  <a:prstClr val="white">
                    <a:lumMod val="65000"/>
                  </a:prstClr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26" name="Равнобедренный треугольник 25"/>
            <p:cNvSpPr/>
            <p:nvPr/>
          </p:nvSpPr>
          <p:spPr>
            <a:xfrm rot="16200000" flipH="1">
              <a:off x="8416136" y="6194004"/>
              <a:ext cx="714060" cy="754721"/>
            </a:xfrm>
            <a:prstGeom prst="triangle">
              <a:avLst>
                <a:gd name="adj" fmla="val 9293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</p:grpSp>
      <p:sp>
        <p:nvSpPr>
          <p:cNvPr id="21" name="Номер слайда 122"/>
          <p:cNvSpPr>
            <a:spLocks noGrp="1"/>
          </p:cNvSpPr>
          <p:nvPr>
            <p:ph type="sldNum" sz="quarter" idx="12"/>
          </p:nvPr>
        </p:nvSpPr>
        <p:spPr>
          <a:xfrm>
            <a:off x="8799970" y="6520649"/>
            <a:ext cx="263213" cy="276999"/>
          </a:xfrm>
        </p:spPr>
        <p:txBody>
          <a:bodyPr wrap="none">
            <a:spAutoFit/>
          </a:bodyPr>
          <a:lstStyle/>
          <a:p>
            <a:fld id="{B3E4D1D7-5387-41EC-AB42-94D89CA11668}" type="slidenum">
              <a:rPr lang="ru-RU" b="1" smtClean="0">
                <a:solidFill>
                  <a:srgbClr val="007AC3"/>
                </a:solidFill>
              </a:rPr>
              <a:pPr/>
              <a:t>9</a:t>
            </a:fld>
            <a:endParaRPr lang="ru-RU" b="1" dirty="0">
              <a:solidFill>
                <a:srgbClr val="007AC3"/>
              </a:solidFill>
            </a:endParaRPr>
          </a:p>
        </p:txBody>
      </p:sp>
      <p:grpSp>
        <p:nvGrpSpPr>
          <p:cNvPr id="29" name="Группа 28"/>
          <p:cNvGrpSpPr/>
          <p:nvPr/>
        </p:nvGrpSpPr>
        <p:grpSpPr>
          <a:xfrm>
            <a:off x="-265284" y="-39687"/>
            <a:ext cx="9423339" cy="1983876"/>
            <a:chOff x="-265284" y="-39687"/>
            <a:chExt cx="9423339" cy="1983876"/>
          </a:xfrm>
        </p:grpSpPr>
        <p:grpSp>
          <p:nvGrpSpPr>
            <p:cNvPr id="30" name="Группа 57"/>
            <p:cNvGrpSpPr/>
            <p:nvPr/>
          </p:nvGrpSpPr>
          <p:grpSpPr>
            <a:xfrm>
              <a:off x="-265284" y="-39687"/>
              <a:ext cx="9423339" cy="1983876"/>
              <a:chOff x="-265284" y="-39687"/>
              <a:chExt cx="9423339" cy="1983876"/>
            </a:xfrm>
          </p:grpSpPr>
          <p:grpSp>
            <p:nvGrpSpPr>
              <p:cNvPr id="35" name="Группа 113"/>
              <p:cNvGrpSpPr/>
              <p:nvPr/>
            </p:nvGrpSpPr>
            <p:grpSpPr>
              <a:xfrm>
                <a:off x="-265284" y="-39687"/>
                <a:ext cx="9423339" cy="1983876"/>
                <a:chOff x="-265284" y="-39687"/>
                <a:chExt cx="9423339" cy="2318742"/>
              </a:xfrm>
            </p:grpSpPr>
            <p:sp>
              <p:nvSpPr>
                <p:cNvPr id="37" name="Равнобедренный треугольник 5"/>
                <p:cNvSpPr/>
                <p:nvPr/>
              </p:nvSpPr>
              <p:spPr>
                <a:xfrm rot="5400000">
                  <a:off x="90487" y="1173729"/>
                  <a:ext cx="914400" cy="1101726"/>
                </a:xfrm>
                <a:prstGeom prst="triangle">
                  <a:avLst>
                    <a:gd name="adj" fmla="val 5625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8" name="Равнобедренный треугольник 37"/>
                <p:cNvSpPr/>
                <p:nvPr/>
              </p:nvSpPr>
              <p:spPr>
                <a:xfrm rot="5400000">
                  <a:off x="273690" y="1534920"/>
                  <a:ext cx="674994" cy="813275"/>
                </a:xfrm>
                <a:prstGeom prst="triangle">
                  <a:avLst>
                    <a:gd name="adj" fmla="val 56250"/>
                  </a:avLst>
                </a:prstGeom>
                <a:solidFill>
                  <a:schemeClr val="bg1">
                    <a:alpha val="52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9" name="Прямоугольник 3"/>
                <p:cNvSpPr/>
                <p:nvPr/>
              </p:nvSpPr>
              <p:spPr>
                <a:xfrm>
                  <a:off x="-265284" y="-3175"/>
                  <a:ext cx="6685134" cy="1913342"/>
                </a:xfrm>
                <a:custGeom>
                  <a:avLst/>
                  <a:gdLst>
                    <a:gd name="connsiteX0" fmla="*/ 0 w 4178300"/>
                    <a:gd name="connsiteY0" fmla="*/ 0 h 2159000"/>
                    <a:gd name="connsiteX1" fmla="*/ 4178300 w 4178300"/>
                    <a:gd name="connsiteY1" fmla="*/ 0 h 2159000"/>
                    <a:gd name="connsiteX2" fmla="*/ 4178300 w 4178300"/>
                    <a:gd name="connsiteY2" fmla="*/ 2159000 h 2159000"/>
                    <a:gd name="connsiteX3" fmla="*/ 0 w 4178300"/>
                    <a:gd name="connsiteY3" fmla="*/ 2159000 h 2159000"/>
                    <a:gd name="connsiteX4" fmla="*/ 0 w 4178300"/>
                    <a:gd name="connsiteY4" fmla="*/ 0 h 2159000"/>
                    <a:gd name="connsiteX0" fmla="*/ 0 w 4178300"/>
                    <a:gd name="connsiteY0" fmla="*/ 0 h 2463800"/>
                    <a:gd name="connsiteX1" fmla="*/ 4178300 w 4178300"/>
                    <a:gd name="connsiteY1" fmla="*/ 0 h 2463800"/>
                    <a:gd name="connsiteX2" fmla="*/ 1130300 w 4178300"/>
                    <a:gd name="connsiteY2" fmla="*/ 2463800 h 2463800"/>
                    <a:gd name="connsiteX3" fmla="*/ 0 w 4178300"/>
                    <a:gd name="connsiteY3" fmla="*/ 2159000 h 2463800"/>
                    <a:gd name="connsiteX4" fmla="*/ 0 w 4178300"/>
                    <a:gd name="connsiteY4" fmla="*/ 0 h 24638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0 w 6248400"/>
                    <a:gd name="connsiteY3" fmla="*/ 22098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3175 w 6251575"/>
                    <a:gd name="connsiteY0" fmla="*/ 50800 h 2514600"/>
                    <a:gd name="connsiteX1" fmla="*/ 6251575 w 6251575"/>
                    <a:gd name="connsiteY1" fmla="*/ 0 h 2514600"/>
                    <a:gd name="connsiteX2" fmla="*/ 1133475 w 6251575"/>
                    <a:gd name="connsiteY2" fmla="*/ 2514600 h 2514600"/>
                    <a:gd name="connsiteX3" fmla="*/ 0 w 6251575"/>
                    <a:gd name="connsiteY3" fmla="*/ 1308100 h 2514600"/>
                    <a:gd name="connsiteX4" fmla="*/ 3175 w 6251575"/>
                    <a:gd name="connsiteY4" fmla="*/ 50800 h 251460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423025"/>
                    <a:gd name="connsiteY0" fmla="*/ 3175 h 1838325"/>
                    <a:gd name="connsiteX1" fmla="*/ 6423025 w 6423025"/>
                    <a:gd name="connsiteY1" fmla="*/ 0 h 1838325"/>
                    <a:gd name="connsiteX2" fmla="*/ 1247775 w 6423025"/>
                    <a:gd name="connsiteY2" fmla="*/ 1838325 h 1838325"/>
                    <a:gd name="connsiteX3" fmla="*/ 0 w 6423025"/>
                    <a:gd name="connsiteY3" fmla="*/ 1260475 h 1838325"/>
                    <a:gd name="connsiteX4" fmla="*/ 3175 w 6423025"/>
                    <a:gd name="connsiteY4" fmla="*/ 3175 h 1838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423025" h="1838325">
                      <a:moveTo>
                        <a:pt x="3175" y="3175"/>
                      </a:moveTo>
                      <a:lnTo>
                        <a:pt x="6423025" y="0"/>
                      </a:lnTo>
                      <a:lnTo>
                        <a:pt x="1247775" y="1838325"/>
                      </a:lnTo>
                      <a:lnTo>
                        <a:pt x="0" y="1260475"/>
                      </a:lnTo>
                      <a:cubicBezTo>
                        <a:pt x="1058" y="841375"/>
                        <a:pt x="2117" y="422275"/>
                        <a:pt x="3175" y="3175"/>
                      </a:cubicBezTo>
                      <a:close/>
                    </a:path>
                  </a:pathLst>
                </a:custGeom>
                <a:gradFill>
                  <a:gsLst>
                    <a:gs pos="73000">
                      <a:srgbClr val="00B0F0"/>
                    </a:gs>
                    <a:gs pos="49000">
                      <a:srgbClr val="007AC3"/>
                    </a:gs>
                  </a:gsLst>
                  <a:lin ang="8400000" scaled="0"/>
                </a:gradFill>
                <a:ln>
                  <a:noFill/>
                </a:ln>
                <a:effectLst>
                  <a:outerShdw blurRad="228600" dist="38100" dir="2700000" sx="108000" sy="108000" algn="tl" rotWithShape="0">
                    <a:srgbClr val="0070C0">
                      <a:alpha val="18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0" name="Прямоугольник 3"/>
                <p:cNvSpPr/>
                <p:nvPr/>
              </p:nvSpPr>
              <p:spPr>
                <a:xfrm flipH="1">
                  <a:off x="4976813" y="-39687"/>
                  <a:ext cx="4181242" cy="1255528"/>
                </a:xfrm>
                <a:custGeom>
                  <a:avLst/>
                  <a:gdLst>
                    <a:gd name="connsiteX0" fmla="*/ 0 w 4178300"/>
                    <a:gd name="connsiteY0" fmla="*/ 0 h 2159000"/>
                    <a:gd name="connsiteX1" fmla="*/ 4178300 w 4178300"/>
                    <a:gd name="connsiteY1" fmla="*/ 0 h 2159000"/>
                    <a:gd name="connsiteX2" fmla="*/ 4178300 w 4178300"/>
                    <a:gd name="connsiteY2" fmla="*/ 2159000 h 2159000"/>
                    <a:gd name="connsiteX3" fmla="*/ 0 w 4178300"/>
                    <a:gd name="connsiteY3" fmla="*/ 2159000 h 2159000"/>
                    <a:gd name="connsiteX4" fmla="*/ 0 w 4178300"/>
                    <a:gd name="connsiteY4" fmla="*/ 0 h 2159000"/>
                    <a:gd name="connsiteX0" fmla="*/ 0 w 4178300"/>
                    <a:gd name="connsiteY0" fmla="*/ 0 h 2463800"/>
                    <a:gd name="connsiteX1" fmla="*/ 4178300 w 4178300"/>
                    <a:gd name="connsiteY1" fmla="*/ 0 h 2463800"/>
                    <a:gd name="connsiteX2" fmla="*/ 1130300 w 4178300"/>
                    <a:gd name="connsiteY2" fmla="*/ 2463800 h 2463800"/>
                    <a:gd name="connsiteX3" fmla="*/ 0 w 4178300"/>
                    <a:gd name="connsiteY3" fmla="*/ 2159000 h 2463800"/>
                    <a:gd name="connsiteX4" fmla="*/ 0 w 4178300"/>
                    <a:gd name="connsiteY4" fmla="*/ 0 h 24638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0 w 6248400"/>
                    <a:gd name="connsiteY3" fmla="*/ 22098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0 w 6248400"/>
                    <a:gd name="connsiteY0" fmla="*/ 50800 h 2514600"/>
                    <a:gd name="connsiteX1" fmla="*/ 6248400 w 6248400"/>
                    <a:gd name="connsiteY1" fmla="*/ 0 h 2514600"/>
                    <a:gd name="connsiteX2" fmla="*/ 1130300 w 6248400"/>
                    <a:gd name="connsiteY2" fmla="*/ 2514600 h 2514600"/>
                    <a:gd name="connsiteX3" fmla="*/ 25400 w 6248400"/>
                    <a:gd name="connsiteY3" fmla="*/ 1308100 h 2514600"/>
                    <a:gd name="connsiteX4" fmla="*/ 0 w 6248400"/>
                    <a:gd name="connsiteY4" fmla="*/ 50800 h 2514600"/>
                    <a:gd name="connsiteX0" fmla="*/ 3175 w 6251575"/>
                    <a:gd name="connsiteY0" fmla="*/ 50800 h 2514600"/>
                    <a:gd name="connsiteX1" fmla="*/ 6251575 w 6251575"/>
                    <a:gd name="connsiteY1" fmla="*/ 0 h 2514600"/>
                    <a:gd name="connsiteX2" fmla="*/ 1133475 w 6251575"/>
                    <a:gd name="connsiteY2" fmla="*/ 2514600 h 2514600"/>
                    <a:gd name="connsiteX3" fmla="*/ 0 w 6251575"/>
                    <a:gd name="connsiteY3" fmla="*/ 1308100 h 2514600"/>
                    <a:gd name="connsiteX4" fmla="*/ 3175 w 6251575"/>
                    <a:gd name="connsiteY4" fmla="*/ 50800 h 251460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251575"/>
                    <a:gd name="connsiteY0" fmla="*/ 50800 h 1885950"/>
                    <a:gd name="connsiteX1" fmla="*/ 6251575 w 6251575"/>
                    <a:gd name="connsiteY1" fmla="*/ 0 h 1885950"/>
                    <a:gd name="connsiteX2" fmla="*/ 1247775 w 6251575"/>
                    <a:gd name="connsiteY2" fmla="*/ 1885950 h 1885950"/>
                    <a:gd name="connsiteX3" fmla="*/ 0 w 6251575"/>
                    <a:gd name="connsiteY3" fmla="*/ 1308100 h 1885950"/>
                    <a:gd name="connsiteX4" fmla="*/ 3175 w 6251575"/>
                    <a:gd name="connsiteY4" fmla="*/ 50800 h 1885950"/>
                    <a:gd name="connsiteX0" fmla="*/ 3175 w 6423025"/>
                    <a:gd name="connsiteY0" fmla="*/ 3175 h 1838325"/>
                    <a:gd name="connsiteX1" fmla="*/ 6423025 w 6423025"/>
                    <a:gd name="connsiteY1" fmla="*/ 0 h 1838325"/>
                    <a:gd name="connsiteX2" fmla="*/ 1247775 w 6423025"/>
                    <a:gd name="connsiteY2" fmla="*/ 1838325 h 1838325"/>
                    <a:gd name="connsiteX3" fmla="*/ 0 w 6423025"/>
                    <a:gd name="connsiteY3" fmla="*/ 1260475 h 1838325"/>
                    <a:gd name="connsiteX4" fmla="*/ 3175 w 6423025"/>
                    <a:gd name="connsiteY4" fmla="*/ 3175 h 18383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3175 w 6423025"/>
                    <a:gd name="connsiteY0" fmla="*/ 3175 h 2168525"/>
                    <a:gd name="connsiteX1" fmla="*/ 6423025 w 6423025"/>
                    <a:gd name="connsiteY1" fmla="*/ 0 h 2168525"/>
                    <a:gd name="connsiteX2" fmla="*/ 686540 w 6423025"/>
                    <a:gd name="connsiteY2" fmla="*/ 2168525 h 2168525"/>
                    <a:gd name="connsiteX3" fmla="*/ 0 w 6423025"/>
                    <a:gd name="connsiteY3" fmla="*/ 1260475 h 2168525"/>
                    <a:gd name="connsiteX4" fmla="*/ 3175 w 6423025"/>
                    <a:gd name="connsiteY4" fmla="*/ 3175 h 2168525"/>
                    <a:gd name="connsiteX0" fmla="*/ 0 w 12047640"/>
                    <a:gd name="connsiteY0" fmla="*/ 0 h 2180589"/>
                    <a:gd name="connsiteX1" fmla="*/ 12047640 w 12047640"/>
                    <a:gd name="connsiteY1" fmla="*/ 12064 h 2180589"/>
                    <a:gd name="connsiteX2" fmla="*/ 6311155 w 12047640"/>
                    <a:gd name="connsiteY2" fmla="*/ 2180589 h 2180589"/>
                    <a:gd name="connsiteX3" fmla="*/ 5624615 w 12047640"/>
                    <a:gd name="connsiteY3" fmla="*/ 1272539 h 2180589"/>
                    <a:gd name="connsiteX4" fmla="*/ 0 w 12047640"/>
                    <a:gd name="connsiteY4" fmla="*/ 0 h 2180589"/>
                    <a:gd name="connsiteX0" fmla="*/ 23567 w 12071207"/>
                    <a:gd name="connsiteY0" fmla="*/ 0 h 2180589"/>
                    <a:gd name="connsiteX1" fmla="*/ 12071207 w 12071207"/>
                    <a:gd name="connsiteY1" fmla="*/ 12064 h 2180589"/>
                    <a:gd name="connsiteX2" fmla="*/ 6334722 w 12071207"/>
                    <a:gd name="connsiteY2" fmla="*/ 2180589 h 2180589"/>
                    <a:gd name="connsiteX3" fmla="*/ 0 w 12071207"/>
                    <a:gd name="connsiteY3" fmla="*/ 1272539 h 2180589"/>
                    <a:gd name="connsiteX4" fmla="*/ 23567 w 12071207"/>
                    <a:gd name="connsiteY4" fmla="*/ 0 h 2180589"/>
                    <a:gd name="connsiteX0" fmla="*/ 23567 w 12071207"/>
                    <a:gd name="connsiteY0" fmla="*/ 0 h 2180589"/>
                    <a:gd name="connsiteX1" fmla="*/ 12071207 w 12071207"/>
                    <a:gd name="connsiteY1" fmla="*/ 12064 h 2180589"/>
                    <a:gd name="connsiteX2" fmla="*/ 6334722 w 12071207"/>
                    <a:gd name="connsiteY2" fmla="*/ 2180589 h 2180589"/>
                    <a:gd name="connsiteX3" fmla="*/ 0 w 12071207"/>
                    <a:gd name="connsiteY3" fmla="*/ 1272539 h 2180589"/>
                    <a:gd name="connsiteX4" fmla="*/ 23567 w 12071207"/>
                    <a:gd name="connsiteY4" fmla="*/ 0 h 2180589"/>
                    <a:gd name="connsiteX0" fmla="*/ 11 w 12129213"/>
                    <a:gd name="connsiteY0" fmla="*/ 0 h 2211069"/>
                    <a:gd name="connsiteX1" fmla="*/ 12129213 w 12129213"/>
                    <a:gd name="connsiteY1" fmla="*/ 42544 h 2211069"/>
                    <a:gd name="connsiteX2" fmla="*/ 6392728 w 12129213"/>
                    <a:gd name="connsiteY2" fmla="*/ 2211069 h 2211069"/>
                    <a:gd name="connsiteX3" fmla="*/ 58006 w 12129213"/>
                    <a:gd name="connsiteY3" fmla="*/ 1303019 h 2211069"/>
                    <a:gd name="connsiteX4" fmla="*/ 11 w 12129213"/>
                    <a:gd name="connsiteY4" fmla="*/ 0 h 2211069"/>
                    <a:gd name="connsiteX0" fmla="*/ 0 w 12129202"/>
                    <a:gd name="connsiteY0" fmla="*/ 0 h 2211069"/>
                    <a:gd name="connsiteX1" fmla="*/ 12129202 w 12129202"/>
                    <a:gd name="connsiteY1" fmla="*/ 42544 h 2211069"/>
                    <a:gd name="connsiteX2" fmla="*/ 6392717 w 12129202"/>
                    <a:gd name="connsiteY2" fmla="*/ 2211069 h 2211069"/>
                    <a:gd name="connsiteX3" fmla="*/ 57995 w 12129202"/>
                    <a:gd name="connsiteY3" fmla="*/ 1303019 h 2211069"/>
                    <a:gd name="connsiteX4" fmla="*/ 0 w 12129202"/>
                    <a:gd name="connsiteY4" fmla="*/ 0 h 2211069"/>
                    <a:gd name="connsiteX0" fmla="*/ 0 w 12108811"/>
                    <a:gd name="connsiteY0" fmla="*/ 0 h 2241549"/>
                    <a:gd name="connsiteX1" fmla="*/ 12108811 w 12108811"/>
                    <a:gd name="connsiteY1" fmla="*/ 73024 h 2241549"/>
                    <a:gd name="connsiteX2" fmla="*/ 6372326 w 12108811"/>
                    <a:gd name="connsiteY2" fmla="*/ 2241549 h 2241549"/>
                    <a:gd name="connsiteX3" fmla="*/ 37604 w 12108811"/>
                    <a:gd name="connsiteY3" fmla="*/ 1333499 h 2241549"/>
                    <a:gd name="connsiteX4" fmla="*/ 0 w 12108811"/>
                    <a:gd name="connsiteY4" fmla="*/ 0 h 2241549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  <a:gd name="connsiteX0" fmla="*/ 0 w 12108811"/>
                    <a:gd name="connsiteY0" fmla="*/ 0 h 2511055"/>
                    <a:gd name="connsiteX1" fmla="*/ 12108811 w 12108811"/>
                    <a:gd name="connsiteY1" fmla="*/ 73024 h 2511055"/>
                    <a:gd name="connsiteX2" fmla="*/ 3255792 w 12108811"/>
                    <a:gd name="connsiteY2" fmla="*/ 2511055 h 2511055"/>
                    <a:gd name="connsiteX3" fmla="*/ 37604 w 12108811"/>
                    <a:gd name="connsiteY3" fmla="*/ 1333499 h 2511055"/>
                    <a:gd name="connsiteX4" fmla="*/ 0 w 12108811"/>
                    <a:gd name="connsiteY4" fmla="*/ 0 h 25110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08811" h="2511055">
                      <a:moveTo>
                        <a:pt x="0" y="0"/>
                      </a:moveTo>
                      <a:lnTo>
                        <a:pt x="12108811" y="73024"/>
                      </a:lnTo>
                      <a:lnTo>
                        <a:pt x="3255792" y="2511055"/>
                      </a:lnTo>
                      <a:lnTo>
                        <a:pt x="37604" y="1333499"/>
                      </a:lnTo>
                      <a:cubicBezTo>
                        <a:pt x="49387" y="697229"/>
                        <a:pt x="28997" y="651509"/>
                        <a:pt x="0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>
                        <a:lumMod val="20000"/>
                        <a:lumOff val="80000"/>
                      </a:schemeClr>
                    </a:gs>
                    <a:gs pos="63000">
                      <a:schemeClr val="bg1">
                        <a:alpha val="62000"/>
                      </a:schemeClr>
                    </a:gs>
                    <a:gs pos="100000">
                      <a:schemeClr val="bg1">
                        <a:alpha val="46000"/>
                      </a:schemeClr>
                    </a:gs>
                  </a:gsLst>
                  <a:path path="circle">
                    <a:fillToRect l="100000" t="100000"/>
                  </a:path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1" name="Равнобедренный треугольник 40"/>
                <p:cNvSpPr/>
                <p:nvPr/>
              </p:nvSpPr>
              <p:spPr>
                <a:xfrm rot="5400000">
                  <a:off x="54538" y="1288998"/>
                  <a:ext cx="563453" cy="678884"/>
                </a:xfrm>
                <a:prstGeom prst="triangle">
                  <a:avLst/>
                </a:prstGeom>
                <a:solidFill>
                  <a:srgbClr val="7ED6E6">
                    <a:alpha val="52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2" name="Полилиния 41"/>
                <p:cNvSpPr/>
                <p:nvPr/>
              </p:nvSpPr>
              <p:spPr>
                <a:xfrm rot="5400000" flipV="1">
                  <a:off x="8292087" y="368027"/>
                  <a:ext cx="587023" cy="1116803"/>
                </a:xfrm>
                <a:custGeom>
                  <a:avLst/>
                  <a:gdLst>
                    <a:gd name="connsiteX0" fmla="*/ 0 w 587023"/>
                    <a:gd name="connsiteY0" fmla="*/ 1116803 h 1116803"/>
                    <a:gd name="connsiteX1" fmla="*/ 587023 w 587023"/>
                    <a:gd name="connsiteY1" fmla="*/ 0 h 1116803"/>
                    <a:gd name="connsiteX2" fmla="*/ 587023 w 587023"/>
                    <a:gd name="connsiteY2" fmla="*/ 1116803 h 1116803"/>
                    <a:gd name="connsiteX3" fmla="*/ 0 w 587023"/>
                    <a:gd name="connsiteY3" fmla="*/ 1116803 h 1116803"/>
                    <a:gd name="connsiteX0" fmla="*/ 0 w 587023"/>
                    <a:gd name="connsiteY0" fmla="*/ 1116803 h 1116803"/>
                    <a:gd name="connsiteX1" fmla="*/ 587023 w 587023"/>
                    <a:gd name="connsiteY1" fmla="*/ 0 h 1116803"/>
                    <a:gd name="connsiteX2" fmla="*/ 314796 w 587023"/>
                    <a:gd name="connsiteY2" fmla="*/ 1116803 h 1116803"/>
                    <a:gd name="connsiteX3" fmla="*/ 0 w 587023"/>
                    <a:gd name="connsiteY3" fmla="*/ 1116803 h 11168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87023" h="1116803">
                      <a:moveTo>
                        <a:pt x="0" y="1116803"/>
                      </a:moveTo>
                      <a:lnTo>
                        <a:pt x="587023" y="0"/>
                      </a:lnTo>
                      <a:lnTo>
                        <a:pt x="314796" y="1116803"/>
                      </a:lnTo>
                      <a:lnTo>
                        <a:pt x="0" y="1116803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  <a:alpha val="52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36" name="Прямоугольник 3"/>
              <p:cNvSpPr/>
              <p:nvPr/>
            </p:nvSpPr>
            <p:spPr>
              <a:xfrm>
                <a:off x="-265284" y="0"/>
                <a:ext cx="4052280" cy="1122450"/>
              </a:xfrm>
              <a:custGeom>
                <a:avLst/>
                <a:gdLst>
                  <a:gd name="connsiteX0" fmla="*/ 0 w 4178300"/>
                  <a:gd name="connsiteY0" fmla="*/ 0 h 2159000"/>
                  <a:gd name="connsiteX1" fmla="*/ 4178300 w 4178300"/>
                  <a:gd name="connsiteY1" fmla="*/ 0 h 2159000"/>
                  <a:gd name="connsiteX2" fmla="*/ 4178300 w 4178300"/>
                  <a:gd name="connsiteY2" fmla="*/ 2159000 h 2159000"/>
                  <a:gd name="connsiteX3" fmla="*/ 0 w 4178300"/>
                  <a:gd name="connsiteY3" fmla="*/ 2159000 h 2159000"/>
                  <a:gd name="connsiteX4" fmla="*/ 0 w 4178300"/>
                  <a:gd name="connsiteY4" fmla="*/ 0 h 2159000"/>
                  <a:gd name="connsiteX0" fmla="*/ 0 w 4178300"/>
                  <a:gd name="connsiteY0" fmla="*/ 0 h 2463800"/>
                  <a:gd name="connsiteX1" fmla="*/ 4178300 w 4178300"/>
                  <a:gd name="connsiteY1" fmla="*/ 0 h 2463800"/>
                  <a:gd name="connsiteX2" fmla="*/ 1130300 w 4178300"/>
                  <a:gd name="connsiteY2" fmla="*/ 2463800 h 2463800"/>
                  <a:gd name="connsiteX3" fmla="*/ 0 w 4178300"/>
                  <a:gd name="connsiteY3" fmla="*/ 2159000 h 2463800"/>
                  <a:gd name="connsiteX4" fmla="*/ 0 w 4178300"/>
                  <a:gd name="connsiteY4" fmla="*/ 0 h 24638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0 w 6248400"/>
                  <a:gd name="connsiteY3" fmla="*/ 22098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0 w 6248400"/>
                  <a:gd name="connsiteY0" fmla="*/ 50800 h 2514600"/>
                  <a:gd name="connsiteX1" fmla="*/ 6248400 w 6248400"/>
                  <a:gd name="connsiteY1" fmla="*/ 0 h 2514600"/>
                  <a:gd name="connsiteX2" fmla="*/ 1130300 w 6248400"/>
                  <a:gd name="connsiteY2" fmla="*/ 2514600 h 2514600"/>
                  <a:gd name="connsiteX3" fmla="*/ 25400 w 6248400"/>
                  <a:gd name="connsiteY3" fmla="*/ 1308100 h 2514600"/>
                  <a:gd name="connsiteX4" fmla="*/ 0 w 6248400"/>
                  <a:gd name="connsiteY4" fmla="*/ 50800 h 2514600"/>
                  <a:gd name="connsiteX0" fmla="*/ 3175 w 6251575"/>
                  <a:gd name="connsiteY0" fmla="*/ 50800 h 2514600"/>
                  <a:gd name="connsiteX1" fmla="*/ 6251575 w 6251575"/>
                  <a:gd name="connsiteY1" fmla="*/ 0 h 2514600"/>
                  <a:gd name="connsiteX2" fmla="*/ 1133475 w 6251575"/>
                  <a:gd name="connsiteY2" fmla="*/ 2514600 h 2514600"/>
                  <a:gd name="connsiteX3" fmla="*/ 0 w 6251575"/>
                  <a:gd name="connsiteY3" fmla="*/ 1308100 h 2514600"/>
                  <a:gd name="connsiteX4" fmla="*/ 3175 w 6251575"/>
                  <a:gd name="connsiteY4" fmla="*/ 50800 h 251460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251575"/>
                  <a:gd name="connsiteY0" fmla="*/ 50800 h 1885950"/>
                  <a:gd name="connsiteX1" fmla="*/ 6251575 w 6251575"/>
                  <a:gd name="connsiteY1" fmla="*/ 0 h 1885950"/>
                  <a:gd name="connsiteX2" fmla="*/ 1247775 w 6251575"/>
                  <a:gd name="connsiteY2" fmla="*/ 1885950 h 1885950"/>
                  <a:gd name="connsiteX3" fmla="*/ 0 w 6251575"/>
                  <a:gd name="connsiteY3" fmla="*/ 1308100 h 1885950"/>
                  <a:gd name="connsiteX4" fmla="*/ 3175 w 6251575"/>
                  <a:gd name="connsiteY4" fmla="*/ 50800 h 1885950"/>
                  <a:gd name="connsiteX0" fmla="*/ 3175 w 6423025"/>
                  <a:gd name="connsiteY0" fmla="*/ 3175 h 1838325"/>
                  <a:gd name="connsiteX1" fmla="*/ 6423025 w 6423025"/>
                  <a:gd name="connsiteY1" fmla="*/ 0 h 1838325"/>
                  <a:gd name="connsiteX2" fmla="*/ 1247775 w 6423025"/>
                  <a:gd name="connsiteY2" fmla="*/ 1838325 h 1838325"/>
                  <a:gd name="connsiteX3" fmla="*/ 0 w 6423025"/>
                  <a:gd name="connsiteY3" fmla="*/ 1260475 h 1838325"/>
                  <a:gd name="connsiteX4" fmla="*/ 3175 w 6423025"/>
                  <a:gd name="connsiteY4" fmla="*/ 3175 h 1838325"/>
                  <a:gd name="connsiteX0" fmla="*/ 3175 w 1247775"/>
                  <a:gd name="connsiteY0" fmla="*/ 0 h 1835150"/>
                  <a:gd name="connsiteX1" fmla="*/ 1247775 w 1247775"/>
                  <a:gd name="connsiteY1" fmla="*/ 1835150 h 1835150"/>
                  <a:gd name="connsiteX2" fmla="*/ 0 w 1247775"/>
                  <a:gd name="connsiteY2" fmla="*/ 1257300 h 1835150"/>
                  <a:gd name="connsiteX3" fmla="*/ 3175 w 1247775"/>
                  <a:gd name="connsiteY3" fmla="*/ 0 h 1835150"/>
                  <a:gd name="connsiteX0" fmla="*/ 3175 w 1687049"/>
                  <a:gd name="connsiteY0" fmla="*/ 3176 h 1260476"/>
                  <a:gd name="connsiteX1" fmla="*/ 1687049 w 1687049"/>
                  <a:gd name="connsiteY1" fmla="*/ 0 h 1260476"/>
                  <a:gd name="connsiteX2" fmla="*/ 0 w 1687049"/>
                  <a:gd name="connsiteY2" fmla="*/ 1260476 h 1260476"/>
                  <a:gd name="connsiteX3" fmla="*/ 3175 w 1687049"/>
                  <a:gd name="connsiteY3" fmla="*/ 3176 h 1260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87049" h="1260476">
                    <a:moveTo>
                      <a:pt x="3175" y="3176"/>
                    </a:moveTo>
                    <a:lnTo>
                      <a:pt x="1687049" y="0"/>
                    </a:lnTo>
                    <a:lnTo>
                      <a:pt x="0" y="1260476"/>
                    </a:lnTo>
                    <a:cubicBezTo>
                      <a:pt x="1058" y="841376"/>
                      <a:pt x="2117" y="422276"/>
                      <a:pt x="3175" y="3176"/>
                    </a:cubicBezTo>
                    <a:close/>
                  </a:path>
                </a:pathLst>
              </a:custGeom>
              <a:gradFill>
                <a:gsLst>
                  <a:gs pos="73000">
                    <a:srgbClr val="00B0F0"/>
                  </a:gs>
                  <a:gs pos="49000">
                    <a:schemeClr val="bg1">
                      <a:alpha val="13000"/>
                    </a:schemeClr>
                  </a:gs>
                </a:gsLst>
                <a:lin ang="8400000" scaled="0"/>
              </a:gradFill>
              <a:ln>
                <a:noFill/>
              </a:ln>
              <a:effectLst>
                <a:outerShdw blurRad="228600" dist="38100" dir="2700000" sx="108000" sy="108000" algn="tl" rotWithShape="0">
                  <a:srgbClr val="0070C0">
                    <a:alpha val="18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181784" y="153218"/>
              <a:ext cx="4610068" cy="535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dirty="0">
                  <a:solidFill>
                    <a:prstClr val="white"/>
                  </a:solidFill>
                  <a:latin typeface="Impact" panose="020B0806030902050204" pitchFamily="34" charset="0"/>
                </a:rPr>
                <a:t>КОРРОЗИОННОЕ ОБСЛЕДОВАНИЕ </a:t>
              </a:r>
              <a:r>
                <a:rPr lang="ru-RU" dirty="0" smtClean="0">
                  <a:solidFill>
                    <a:prstClr val="white"/>
                  </a:solidFill>
                  <a:latin typeface="Impact" panose="020B0806030902050204" pitchFamily="34" charset="0"/>
                </a:rPr>
                <a:t>ГАЗОПРОВОДОВ ХОЗСПОСОБОМ</a:t>
              </a:r>
              <a:endParaRPr lang="ru-RU" dirty="0">
                <a:solidFill>
                  <a:prstClr val="white"/>
                </a:solidFill>
                <a:latin typeface="Impact" panose="020B0806030902050204" pitchFamily="34" charset="0"/>
              </a:endParaRPr>
            </a:p>
          </p:txBody>
        </p:sp>
        <p:pic>
          <p:nvPicPr>
            <p:cNvPr id="34" name="Picture 3" descr="C:\Users\stalipova\Desktop\ПРЕЗЕНТАЦИЯ_2013\Годовой отчет\Лого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428394" y="104770"/>
              <a:ext cx="954710" cy="517034"/>
            </a:xfrm>
            <a:prstGeom prst="rect">
              <a:avLst/>
            </a:prstGeom>
            <a:noFill/>
          </p:spPr>
        </p:pic>
      </p:grp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3" t="20457" r="67490" b="57838"/>
          <a:stretch/>
        </p:blipFill>
        <p:spPr>
          <a:xfrm>
            <a:off x="336265" y="1970025"/>
            <a:ext cx="2618870" cy="227727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9" t="21710" r="82812" b="47348"/>
          <a:stretch/>
        </p:blipFill>
        <p:spPr>
          <a:xfrm>
            <a:off x="7284299" y="4415731"/>
            <a:ext cx="945301" cy="16365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943" y="1970025"/>
            <a:ext cx="3465259" cy="226806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3193" y="1970025"/>
            <a:ext cx="2087406" cy="227387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53" b="12246"/>
          <a:stretch/>
        </p:blipFill>
        <p:spPr>
          <a:xfrm>
            <a:off x="3825704" y="4429083"/>
            <a:ext cx="2066443" cy="165526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46" t="2593" r="25938" b="2778"/>
          <a:stretch/>
        </p:blipFill>
        <p:spPr>
          <a:xfrm>
            <a:off x="790007" y="4415731"/>
            <a:ext cx="1538468" cy="1709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454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1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8548</TotalTime>
  <Words>736</Words>
  <Application>Microsoft Office PowerPoint</Application>
  <PresentationFormat>Экран (4:3)</PresentationFormat>
  <Paragraphs>214</Paragraphs>
  <Slides>26</Slides>
  <Notes>26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Талипова Сабина Ралифовна</dc:creator>
  <cp:lastModifiedBy>Наталья Хлебная</cp:lastModifiedBy>
  <cp:revision>305</cp:revision>
  <cp:lastPrinted>2015-02-28T05:22:55Z</cp:lastPrinted>
  <dcterms:created xsi:type="dcterms:W3CDTF">2014-06-03T10:11:49Z</dcterms:created>
  <dcterms:modified xsi:type="dcterms:W3CDTF">2019-08-06T08:29:53Z</dcterms:modified>
</cp:coreProperties>
</file>