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82" r:id="rId4"/>
    <p:sldId id="260" r:id="rId5"/>
    <p:sldId id="262" r:id="rId6"/>
    <p:sldId id="261" r:id="rId7"/>
    <p:sldId id="279" r:id="rId8"/>
    <p:sldId id="274" r:id="rId9"/>
    <p:sldId id="275" r:id="rId10"/>
    <p:sldId id="277" r:id="rId11"/>
    <p:sldId id="269" r:id="rId12"/>
    <p:sldId id="270" r:id="rId13"/>
    <p:sldId id="284" r:id="rId14"/>
    <p:sldId id="271" r:id="rId15"/>
    <p:sldId id="272" r:id="rId16"/>
    <p:sldId id="273" r:id="rId17"/>
  </p:sldIdLst>
  <p:sldSz cx="9906000" cy="6858000" type="A4"/>
  <p:notesSz cx="6858000" cy="9144000"/>
  <p:defaultTextStyle>
    <a:defPPr>
      <a:defRPr lang="ru-RU"/>
    </a:defPPr>
    <a:lvl1pPr mar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39"/>
    <p:restoredTop sz="93089" autoAdjust="0"/>
  </p:normalViewPr>
  <p:slideViewPr>
    <p:cSldViewPr>
      <p:cViewPr>
        <p:scale>
          <a:sx n="93" d="100"/>
          <a:sy n="93" d="100"/>
        </p:scale>
        <p:origin x="-96" y="-14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66499-3667-43FC-B262-7A3CB177684C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B1664-D01B-4C57-9C64-234683C0E2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184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4" y="273049"/>
            <a:ext cx="3259006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3"/>
            <a:ext cx="5537729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4" y="1435103"/>
            <a:ext cx="3259006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9"/>
            <a:ext cx="59436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29.jpeg"/><Relationship Id="rId4" Type="http://schemas.openxmlformats.org/officeDocument/2006/relationships/image" Target="../media/image3.pn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11" Type="http://schemas.openxmlformats.org/officeDocument/2006/relationships/image" Target="../media/image18.jpe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7.jpeg"/><Relationship Id="rId4" Type="http://schemas.openxmlformats.org/officeDocument/2006/relationships/image" Target="../media/image3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emf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jpeg"/><Relationship Id="rId11" Type="http://schemas.openxmlformats.org/officeDocument/2006/relationships/image" Target="../media/image2.png"/><Relationship Id="rId5" Type="http://schemas.openxmlformats.org/officeDocument/2006/relationships/image" Target="../media/image1.emf"/><Relationship Id="rId10" Type="http://schemas.openxmlformats.org/officeDocument/2006/relationships/image" Target="../media/image3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-1"/>
            <a:ext cx="1944000" cy="108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68500" y="6318000"/>
            <a:ext cx="7937500" cy="540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318000"/>
            <a:ext cx="1944000" cy="54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 Narrow" pitchFamily="34" charset="0"/>
              </a:rPr>
              <a:t>1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44000" y="0"/>
            <a:ext cx="7937500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>
                <a:latin typeface="Arial Narrow" pitchFamily="34" charset="0"/>
              </a:rPr>
              <a:t>Совещание по вопросу: «Итоги работы газотранспортных обществ по эксплуатации</a:t>
            </a:r>
          </a:p>
          <a:p>
            <a:r>
              <a:rPr lang="ru-RU" sz="1800" dirty="0">
                <a:latin typeface="Arial Narrow" pitchFamily="34" charset="0"/>
              </a:rPr>
              <a:t>линейной части магистральных газопроводов и </a:t>
            </a:r>
            <a:r>
              <a:rPr lang="ru-RU" sz="1800" dirty="0" err="1">
                <a:latin typeface="Arial Narrow" pitchFamily="34" charset="0"/>
              </a:rPr>
              <a:t>конденсатопроводов</a:t>
            </a:r>
            <a:r>
              <a:rPr lang="en-US" sz="1800" dirty="0">
                <a:latin typeface="Arial Narrow" pitchFamily="34" charset="0"/>
              </a:rPr>
              <a:t> </a:t>
            </a:r>
          </a:p>
          <a:p>
            <a:r>
              <a:rPr lang="ru-RU" sz="1800" dirty="0">
                <a:latin typeface="Arial Narrow" pitchFamily="34" charset="0"/>
              </a:rPr>
              <a:t>ПАО</a:t>
            </a:r>
            <a:r>
              <a:rPr lang="en-US" sz="1800" dirty="0">
                <a:latin typeface="Arial Narrow" pitchFamily="34" charset="0"/>
              </a:rPr>
              <a:t> </a:t>
            </a:r>
            <a:r>
              <a:rPr lang="ru-RU" sz="1800" dirty="0">
                <a:latin typeface="Arial Narrow" pitchFamily="34" charset="0"/>
              </a:rPr>
              <a:t>«Газпром» за 2018 год и задачи на 2019 год. Положительный опыт, проблемы»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AE198-13D4-B247-871A-9885A145B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5" y="5844048"/>
            <a:ext cx="2387120" cy="3449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58" y="5807764"/>
            <a:ext cx="1644142" cy="475200"/>
          </a:xfrm>
          <a:prstGeom prst="rect">
            <a:avLst/>
          </a:prstGeom>
        </p:spPr>
      </p:pic>
      <p:graphicFrame>
        <p:nvGraphicFramePr>
          <p:cNvPr id="26" name="Object 3"/>
          <p:cNvGraphicFramePr>
            <a:graphicFrameLocks noChangeAspect="1"/>
          </p:cNvGraphicFramePr>
          <p:nvPr/>
        </p:nvGraphicFramePr>
        <p:xfrm>
          <a:off x="372590" y="41603"/>
          <a:ext cx="1231935" cy="99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CorelDRAW" r:id="rId5" imgW="1056240" imgH="864360" progId="">
                  <p:embed/>
                </p:oleObj>
              </mc:Choice>
              <mc:Fallback>
                <p:oleObj name="CorelDRAW" r:id="rId5" imgW="1056240" imgH="864360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90" y="41603"/>
                        <a:ext cx="1231935" cy="994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881034" y="2770763"/>
            <a:ext cx="8286808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69907" marR="1088001" algn="ctr">
              <a:lnSpc>
                <a:spcPts val="2960"/>
              </a:lnSpc>
              <a:spcBef>
                <a:spcPts val="148"/>
              </a:spcBef>
            </a:pP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ПРИМЕНЕНИЕ УПЛОТНИТ</a:t>
            </a:r>
            <a:r>
              <a:rPr lang="ru-RU" sz="2400" spc="-34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Е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ЛЬНЫХ,</a:t>
            </a:r>
          </a:p>
          <a:p>
            <a:pPr indent="-76" algn="ctr">
              <a:lnSpc>
                <a:spcPct val="100424"/>
              </a:lnSpc>
            </a:pP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ГЕ</a:t>
            </a:r>
            <a:r>
              <a:rPr lang="ru-RU" sz="2400" spc="-54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Р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МЕТИЗИ</a:t>
            </a:r>
            <a:r>
              <a:rPr lang="ru-RU" sz="2400" spc="-69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Р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УЮЩИХ И СМ</a:t>
            </a:r>
            <a:r>
              <a:rPr lang="ru-RU" sz="2400" spc="-69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А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ЗЫ</a:t>
            </a:r>
            <a:r>
              <a:rPr lang="ru-RU" sz="2400" spc="-175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В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АЮЩИХ М</a:t>
            </a:r>
            <a:r>
              <a:rPr lang="ru-RU" sz="2400" spc="-244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А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ТЕРИАЛОВ ДЛЯ ОБЕСПЕЧЕНИЯ НАДЕЖНОЙ </a:t>
            </a:r>
            <a:r>
              <a:rPr lang="ru-RU" sz="2400" spc="-359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Р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А</a:t>
            </a:r>
            <a:r>
              <a:rPr lang="ru-RU" sz="2400" spc="-19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Б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ОТЫ И П</a:t>
            </a:r>
            <a:r>
              <a:rPr lang="ru-RU" sz="2400" spc="-14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Р</a:t>
            </a:r>
            <a:r>
              <a:rPr lang="ru-RU" sz="2400" spc="-139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О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ДЛЕНИЯ С</a:t>
            </a:r>
            <a:r>
              <a:rPr lang="ru-RU" sz="2400" spc="-14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Р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ОКА Э</a:t>
            </a:r>
            <a:r>
              <a:rPr lang="ru-RU" sz="2400" spc="-69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К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СПЛ</a:t>
            </a:r>
            <a:r>
              <a:rPr lang="ru-RU" sz="2400" spc="-534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У</a:t>
            </a:r>
            <a:r>
              <a:rPr lang="ru-RU" sz="2400" spc="-244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А</a:t>
            </a:r>
            <a:r>
              <a:rPr lang="ru-RU" sz="2400" spc="-139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Т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АЦИИ Т</a:t>
            </a:r>
            <a:r>
              <a:rPr lang="ru-RU" sz="2400" spc="-69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Р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У</a:t>
            </a:r>
            <a:r>
              <a:rPr lang="ru-RU" sz="2400" spc="-19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Б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ОП</a:t>
            </a:r>
            <a:r>
              <a:rPr lang="ru-RU" sz="2400" spc="-14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Р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ОВ</a:t>
            </a:r>
            <a:r>
              <a:rPr lang="ru-RU" sz="2400" spc="-139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О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ДНОЙ А</a:t>
            </a:r>
            <a:r>
              <a:rPr lang="ru-RU" sz="2400" spc="-54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Р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М</a:t>
            </a:r>
            <a:r>
              <a:rPr lang="ru-RU" sz="2400" spc="-244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А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ТУРЫ НА О</a:t>
            </a:r>
            <a:r>
              <a:rPr lang="ru-RU" sz="2400" spc="-104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Б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ЪЕК</a:t>
            </a:r>
            <a:r>
              <a:rPr lang="ru-RU" sz="2400" spc="-139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Т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АХ П</a:t>
            </a:r>
            <a:r>
              <a:rPr lang="ru-RU" sz="2400" spc="-139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А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О «</a:t>
            </a:r>
            <a:r>
              <a:rPr lang="ru-RU" sz="2400" spc="-304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Г</a:t>
            </a:r>
            <a:r>
              <a:rPr lang="ru-RU" sz="2400" spc="-69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А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ЗП</a:t>
            </a:r>
            <a:r>
              <a:rPr lang="ru-RU" sz="2400" spc="-14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Р</a:t>
            </a:r>
            <a:r>
              <a:rPr lang="ru-RU" sz="2400" dirty="0">
                <a:solidFill>
                  <a:srgbClr val="002060"/>
                </a:solidFill>
                <a:latin typeface="Arial Narrow" pitchFamily="34" charset="0"/>
                <a:cs typeface="Times New Roman"/>
              </a:rPr>
              <a:t>ОМ»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38A22FE-94A8-4043-96E7-536759887C7B}"/>
              </a:ext>
            </a:extLst>
          </p:cNvPr>
          <p:cNvSpPr txBox="1"/>
          <p:nvPr/>
        </p:nvSpPr>
        <p:spPr>
          <a:xfrm>
            <a:off x="7429202" y="1126051"/>
            <a:ext cx="2420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Г.Ю. Мельников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Совета директоров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ЭкваРемСервис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13514"/>
            <a:ext cx="1944000" cy="108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68500" y="6318000"/>
            <a:ext cx="7937500" cy="540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318000"/>
            <a:ext cx="1944000" cy="54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 Narrow" pitchFamily="34" charset="0"/>
              </a:rPr>
              <a:t>10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44000" y="8844"/>
            <a:ext cx="7937500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Arial Narrow" pitchFamily="34" charset="0"/>
              </a:rPr>
              <a:t>Эксплуатационные характеристики смазывающей, уплотнительной и консервирующей пасты «</a:t>
            </a:r>
            <a:r>
              <a:rPr lang="ru-RU" sz="2400" dirty="0" err="1">
                <a:latin typeface="Arial Narrow" pitchFamily="34" charset="0"/>
              </a:rPr>
              <a:t>Гермокор</a:t>
            </a:r>
            <a:r>
              <a:rPr lang="ru-RU" sz="2400" dirty="0">
                <a:latin typeface="Arial Narrow" pitchFamily="34" charset="0"/>
              </a:rPr>
              <a:t>»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AE198-13D4-B247-871A-9885A145B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5" y="5844048"/>
            <a:ext cx="2387120" cy="3449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58" y="5807764"/>
            <a:ext cx="1644142" cy="475200"/>
          </a:xfrm>
          <a:prstGeom prst="rect">
            <a:avLst/>
          </a:prstGeom>
        </p:spPr>
      </p:pic>
      <p:graphicFrame>
        <p:nvGraphicFramePr>
          <p:cNvPr id="26" name="Object 3"/>
          <p:cNvGraphicFramePr>
            <a:graphicFrameLocks noChangeAspect="1"/>
          </p:cNvGraphicFramePr>
          <p:nvPr/>
        </p:nvGraphicFramePr>
        <p:xfrm>
          <a:off x="372590" y="41603"/>
          <a:ext cx="1231935" cy="99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6" name="CorelDRAW" r:id="rId5" imgW="1056240" imgH="864360" progId="">
                  <p:embed/>
                </p:oleObj>
              </mc:Choice>
              <mc:Fallback>
                <p:oleObj name="CorelDRAW" r:id="rId5" imgW="1056240" imgH="86436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90" y="41603"/>
                        <a:ext cx="1231935" cy="994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9321E263-5D88-C54F-BFCC-690C384ED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349910"/>
              </p:ext>
            </p:extLst>
          </p:nvPr>
        </p:nvGraphicFramePr>
        <p:xfrm>
          <a:off x="86204" y="1121603"/>
          <a:ext cx="9691331" cy="26880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79535">
                  <a:extLst>
                    <a:ext uri="{9D8B030D-6E8A-4147-A177-3AD203B41FA5}">
                      <a16:colId xmlns:a16="http://schemas.microsoft.com/office/drawing/2014/main" xmlns="" val="1497211545"/>
                    </a:ext>
                  </a:extLst>
                </a:gridCol>
                <a:gridCol w="1352874">
                  <a:extLst>
                    <a:ext uri="{9D8B030D-6E8A-4147-A177-3AD203B41FA5}">
                      <a16:colId xmlns:a16="http://schemas.microsoft.com/office/drawing/2014/main" xmlns="" val="2801904767"/>
                    </a:ext>
                  </a:extLst>
                </a:gridCol>
                <a:gridCol w="1828160">
                  <a:extLst>
                    <a:ext uri="{9D8B030D-6E8A-4147-A177-3AD203B41FA5}">
                      <a16:colId xmlns:a16="http://schemas.microsoft.com/office/drawing/2014/main" xmlns="" val="2531347164"/>
                    </a:ext>
                  </a:extLst>
                </a:gridCol>
                <a:gridCol w="1630762">
                  <a:extLst>
                    <a:ext uri="{9D8B030D-6E8A-4147-A177-3AD203B41FA5}">
                      <a16:colId xmlns:a16="http://schemas.microsoft.com/office/drawing/2014/main" xmlns="" val="1649749023"/>
                    </a:ext>
                  </a:extLst>
                </a:gridCol>
              </a:tblGrid>
              <a:tr h="28901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Типы пасты «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Гермокор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4215443"/>
                  </a:ext>
                </a:extLst>
              </a:tr>
              <a:tr h="5947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Гермокор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газ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Гермокор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очиститель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Гермокор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герметик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0041825"/>
                  </a:ext>
                </a:extLst>
              </a:tr>
              <a:tr h="289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Рабочая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температура,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°С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-60...+80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-40...+80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-70...+150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5373817"/>
                  </a:ext>
                </a:extLst>
              </a:tr>
              <a:tr h="3425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Пенетрация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20°С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150-190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290-350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110-130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97532972"/>
                  </a:ext>
                </a:extLst>
              </a:tr>
              <a:tr h="5947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Коллоидная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стабильность,%,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более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нормируется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0407998"/>
                  </a:ext>
                </a:extLst>
              </a:tr>
              <a:tr h="289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Массовая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воды,%,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2139117"/>
                  </a:ext>
                </a:extLst>
              </a:tr>
              <a:tr h="289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Коррозионное воздействие на металл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Выдерживает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61065326"/>
                  </a:ext>
                </a:extLst>
              </a:tr>
            </a:tbl>
          </a:graphicData>
        </a:graphic>
      </p:graphicFrame>
      <p:pic>
        <p:nvPicPr>
          <p:cNvPr id="14" name="Рисунок 13" descr="DSCN3763">
            <a:extLst>
              <a:ext uri="{FF2B5EF4-FFF2-40B4-BE49-F238E27FC236}">
                <a16:creationId xmlns:a16="http://schemas.microsoft.com/office/drawing/2014/main" xmlns="" id="{8721830F-F407-A548-9941-84F24EF39F69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80792" y="3878466"/>
            <a:ext cx="4536504" cy="2384943"/>
          </a:xfrm>
          <a:prstGeom prst="rect">
            <a:avLst/>
          </a:prstGeom>
          <a:solidFill>
            <a:schemeClr val="dk1"/>
          </a:solidFill>
          <a:ln w="1905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379353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-1"/>
            <a:ext cx="1944000" cy="108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68500" y="6318000"/>
            <a:ext cx="7937500" cy="540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318000"/>
            <a:ext cx="1944000" cy="54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 Narrow" pitchFamily="34" charset="0"/>
              </a:rPr>
              <a:t>11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68500" y="0"/>
            <a:ext cx="7937500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Arial Narrow" pitchFamily="34" charset="0"/>
              </a:rPr>
              <a:t>Таблица универсальности пасты «</a:t>
            </a:r>
            <a:r>
              <a:rPr lang="ru-RU" sz="2400" dirty="0" err="1">
                <a:latin typeface="Arial Narrow" pitchFamily="34" charset="0"/>
              </a:rPr>
              <a:t>Гермокор-газ</a:t>
            </a:r>
            <a:r>
              <a:rPr lang="ru-RU" sz="2400" dirty="0">
                <a:latin typeface="Arial Narrow" pitchFamily="34" charset="0"/>
              </a:rPr>
              <a:t>»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AE198-13D4-B247-871A-9885A145B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5" y="5844048"/>
            <a:ext cx="2387120" cy="3449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58" y="5807764"/>
            <a:ext cx="1644142" cy="475200"/>
          </a:xfrm>
          <a:prstGeom prst="rect">
            <a:avLst/>
          </a:prstGeom>
        </p:spPr>
      </p:pic>
      <p:graphicFrame>
        <p:nvGraphicFramePr>
          <p:cNvPr id="26" name="Object 3"/>
          <p:cNvGraphicFramePr>
            <a:graphicFrameLocks noChangeAspect="1"/>
          </p:cNvGraphicFramePr>
          <p:nvPr/>
        </p:nvGraphicFramePr>
        <p:xfrm>
          <a:off x="372590" y="41603"/>
          <a:ext cx="1231935" cy="99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CorelDRAW" r:id="rId5" imgW="1056240" imgH="864360" progId="">
                  <p:embed/>
                </p:oleObj>
              </mc:Choice>
              <mc:Fallback>
                <p:oleObj name="CorelDRAW" r:id="rId5" imgW="1056240" imgH="86436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90" y="41603"/>
                        <a:ext cx="1231935" cy="994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bject 50"/>
          <p:cNvSpPr/>
          <p:nvPr/>
        </p:nvSpPr>
        <p:spPr>
          <a:xfrm>
            <a:off x="6482130" y="1091712"/>
            <a:ext cx="3141597" cy="370671"/>
          </a:xfrm>
          <a:custGeom>
            <a:avLst/>
            <a:gdLst/>
            <a:ahLst/>
            <a:cxnLst/>
            <a:rect l="l" t="t" r="r" b="b"/>
            <a:pathLst>
              <a:path w="3141597" h="370671">
                <a:moveTo>
                  <a:pt x="0" y="370671"/>
                </a:moveTo>
                <a:lnTo>
                  <a:pt x="3141597" y="370671"/>
                </a:lnTo>
                <a:lnTo>
                  <a:pt x="3141597" y="0"/>
                </a:lnTo>
                <a:lnTo>
                  <a:pt x="0" y="0"/>
                </a:lnTo>
                <a:lnTo>
                  <a:pt x="0" y="370671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095216"/>
              </p:ext>
            </p:extLst>
          </p:nvPr>
        </p:nvGraphicFramePr>
        <p:xfrm>
          <a:off x="30329" y="1121601"/>
          <a:ext cx="9849545" cy="4562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24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62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707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6579"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Произ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000" spc="-29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дитель</a:t>
                      </a:r>
                      <a:endParaRPr lang="ru-RU" sz="1000" dirty="0">
                        <a:latin typeface="Arial Narrow" pitchFamily="34" charset="0"/>
                        <a:cs typeface="Times New Roman"/>
                      </a:endParaRPr>
                    </a:p>
                    <a:p>
                      <a:pPr algn="l"/>
                      <a:endParaRPr lang="ru-RU" sz="1000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0" dirty="0">
                          <a:latin typeface="Arial Narrow" pitchFamily="34" charset="0"/>
                          <a:cs typeface="Times New Roman"/>
                        </a:rPr>
                        <a:t>ООО «</a:t>
                      </a:r>
                      <a:r>
                        <a:rPr lang="ru-RU" sz="1100" spc="0" dirty="0" err="1">
                          <a:latin typeface="Arial Narrow" pitchFamily="34" charset="0"/>
                          <a:cs typeface="Times New Roman"/>
                        </a:rPr>
                        <a:t>Эк</a:t>
                      </a:r>
                      <a:r>
                        <a:rPr lang="ru-RU" sz="1100" spc="-14" dirty="0" err="1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100" spc="0" dirty="0" err="1">
                          <a:latin typeface="Arial Narrow" pitchFamily="34" charset="0"/>
                          <a:cs typeface="Times New Roman"/>
                        </a:rPr>
                        <a:t>а</a:t>
                      </a:r>
                      <a:r>
                        <a:rPr lang="ru-RU" sz="1100" spc="-14" dirty="0" err="1">
                          <a:latin typeface="Arial Narrow" pitchFamily="34" charset="0"/>
                          <a:cs typeface="Times New Roman"/>
                        </a:rPr>
                        <a:t>Р</a:t>
                      </a:r>
                      <a:r>
                        <a:rPr lang="ru-RU" sz="1100" spc="0" dirty="0" err="1">
                          <a:latin typeface="Arial Narrow" pitchFamily="34" charset="0"/>
                          <a:cs typeface="Times New Roman"/>
                        </a:rPr>
                        <a:t>ем</a:t>
                      </a:r>
                      <a:r>
                        <a:rPr lang="ru-RU" sz="1100" spc="9" dirty="0" err="1">
                          <a:latin typeface="Arial Narrow" pitchFamily="34" charset="0"/>
                          <a:cs typeface="Times New Roman"/>
                        </a:rPr>
                        <a:t>С</a:t>
                      </a:r>
                      <a:r>
                        <a:rPr lang="ru-RU" sz="1100" spc="0" dirty="0" err="1">
                          <a:latin typeface="Arial Narrow" pitchFamily="34" charset="0"/>
                          <a:cs typeface="Times New Roman"/>
                        </a:rPr>
                        <a:t>ервис</a:t>
                      </a:r>
                      <a:r>
                        <a:rPr lang="ru-RU" sz="1100" spc="0" dirty="0" smtClean="0">
                          <a:latin typeface="Arial Narrow" pitchFamily="34" charset="0"/>
                          <a:cs typeface="Times New Roman"/>
                        </a:rPr>
                        <a:t>» (</a:t>
                      </a:r>
                      <a:r>
                        <a:rPr lang="ru-RU" sz="1100" spc="0" dirty="0">
                          <a:latin typeface="Arial Narrow" pitchFamily="34" charset="0"/>
                          <a:cs typeface="Times New Roman"/>
                        </a:rPr>
                        <a:t>ранее «</a:t>
                      </a:r>
                      <a:r>
                        <a:rPr lang="ru-RU" sz="1100" spc="-14" dirty="0" err="1">
                          <a:latin typeface="Arial Narrow" pitchFamily="34" charset="0"/>
                          <a:cs typeface="Times New Roman"/>
                        </a:rPr>
                        <a:t>М</a:t>
                      </a:r>
                      <a:r>
                        <a:rPr lang="ru-RU" sz="1100" spc="0" dirty="0" err="1">
                          <a:latin typeface="Arial Narrow" pitchFamily="34" charset="0"/>
                          <a:cs typeface="Times New Roman"/>
                        </a:rPr>
                        <a:t>ела</a:t>
                      </a:r>
                      <a:r>
                        <a:rPr lang="ru-RU" sz="1100" spc="-25" dirty="0" err="1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100" spc="0" dirty="0" err="1">
                          <a:latin typeface="Arial Narrow" pitchFamily="34" charset="0"/>
                          <a:cs typeface="Times New Roman"/>
                        </a:rPr>
                        <a:t>с</a:t>
                      </a:r>
                      <a:r>
                        <a:rPr lang="ru-RU" sz="1100" spc="0" dirty="0">
                          <a:latin typeface="Arial Narrow" pitchFamily="34" charset="0"/>
                          <a:cs typeface="Times New Roman"/>
                        </a:rPr>
                        <a:t>»)</a:t>
                      </a:r>
                      <a:endParaRPr lang="ru-RU" sz="1100" dirty="0">
                        <a:latin typeface="Arial Narrow" pitchFamily="34" charset="0"/>
                        <a:cs typeface="Times New Roman"/>
                      </a:endParaRPr>
                    </a:p>
                    <a:p>
                      <a:pPr algn="l"/>
                      <a:endParaRPr lang="ru-RU" sz="1100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 Narrow" pitchFamily="34" charset="0"/>
                        </a:rPr>
                        <a:t>ООО «</a:t>
                      </a:r>
                      <a:r>
                        <a:rPr lang="ru-RU" sz="1100" dirty="0" err="1">
                          <a:latin typeface="Arial Narrow" pitchFamily="34" charset="0"/>
                        </a:rPr>
                        <a:t>ЭкваРемСервис</a:t>
                      </a:r>
                      <a:r>
                        <a:rPr lang="ru-RU" sz="1100" dirty="0">
                          <a:latin typeface="Arial Narrow" pitchFamily="34" charset="0"/>
                        </a:rPr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2305"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0" dirty="0">
                          <a:latin typeface="Arial Narrow" pitchFamily="34" charset="0"/>
                          <a:cs typeface="Times New Roman"/>
                        </a:rPr>
                        <a:t>Наимено</a:t>
                      </a:r>
                      <a:r>
                        <a:rPr lang="ru-RU" sz="1100" spc="-14" dirty="0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100" spc="0" dirty="0">
                          <a:latin typeface="Arial Narrow" pitchFamily="34" charset="0"/>
                          <a:cs typeface="Times New Roman"/>
                        </a:rPr>
                        <a:t>ание</a:t>
                      </a:r>
                      <a:endParaRPr lang="ru-RU" sz="1100" dirty="0">
                        <a:latin typeface="Arial Narrow" pitchFamily="34" charset="0"/>
                        <a:cs typeface="Times New Roman"/>
                      </a:endParaRPr>
                    </a:p>
                    <a:p>
                      <a:pPr algn="l"/>
                      <a:endParaRPr lang="ru-RU" sz="1100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62855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spc="0" baseline="0" dirty="0">
                          <a:latin typeface="Arial Narrow" pitchFamily="34" charset="0"/>
                          <a:cs typeface="Times New Roman"/>
                        </a:rPr>
                        <a:t>131-435 произ</a:t>
                      </a:r>
                      <a:r>
                        <a:rPr lang="ru-RU" sz="1100" spc="-4" baseline="0" dirty="0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100" spc="-29" baseline="0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100" spc="0" baseline="0" dirty="0">
                          <a:latin typeface="Arial Narrow" pitchFamily="34" charset="0"/>
                          <a:cs typeface="Times New Roman"/>
                        </a:rPr>
                        <a:t>ди</a:t>
                      </a:r>
                      <a:r>
                        <a:rPr lang="ru-RU" sz="1100" spc="9" baseline="0" dirty="0">
                          <a:latin typeface="Arial Narrow" pitchFamily="34" charset="0"/>
                          <a:cs typeface="Times New Roman"/>
                        </a:rPr>
                        <a:t>т</a:t>
                      </a:r>
                      <a:r>
                        <a:rPr lang="ru-RU" sz="1100" spc="0" baseline="0" dirty="0">
                          <a:latin typeface="Arial Narrow" pitchFamily="34" charset="0"/>
                          <a:cs typeface="Times New Roman"/>
                        </a:rPr>
                        <a:t>ся с 2006</a:t>
                      </a:r>
                      <a:r>
                        <a:rPr lang="ru-RU" sz="1100" spc="-114" baseline="0" dirty="0">
                          <a:latin typeface="Arial Narrow" pitchFamily="34" charset="0"/>
                          <a:cs typeface="Times New Roman"/>
                        </a:rPr>
                        <a:t>г</a:t>
                      </a:r>
                      <a:r>
                        <a:rPr lang="ru-RU" sz="1100" spc="0" baseline="0" dirty="0">
                          <a:latin typeface="Arial Narrow" pitchFamily="34" charset="0"/>
                          <a:cs typeface="Times New Roman"/>
                        </a:rPr>
                        <a:t>. </a:t>
                      </a:r>
                    </a:p>
                    <a:p>
                      <a:pPr marL="0" marR="62855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spc="0" baseline="0" dirty="0">
                          <a:latin typeface="Arial Narrow" pitchFamily="34" charset="0"/>
                          <a:cs typeface="Times New Roman"/>
                        </a:rPr>
                        <a:t>ТУ 2257-001-74488796-2014</a:t>
                      </a:r>
                    </a:p>
                    <a:p>
                      <a:pPr marL="0" marR="628555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100" spc="0" baseline="0" dirty="0">
                          <a:latin typeface="Arial Narrow" pitchFamily="34" charset="0"/>
                          <a:cs typeface="Times New Roman"/>
                        </a:rPr>
                        <a:t>(взамен ТУ 2257-002-51082838-2006)</a:t>
                      </a:r>
                      <a:endParaRPr lang="ru-RU" sz="1100" baseline="0" dirty="0">
                        <a:latin typeface="Arial Narrow" pitchFamily="34" charset="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err="1">
                          <a:latin typeface="Arial Narrow" pitchFamily="34" charset="0"/>
                        </a:rPr>
                        <a:t>Гермокор</a:t>
                      </a:r>
                      <a:r>
                        <a:rPr lang="ru-RU" sz="1100" b="1" dirty="0">
                          <a:latin typeface="Arial Narrow" pitchFamily="34" charset="0"/>
                        </a:rPr>
                        <a:t> производится с 2011г. </a:t>
                      </a:r>
                    </a:p>
                    <a:p>
                      <a:pPr algn="ctr"/>
                      <a:r>
                        <a:rPr lang="ru-RU" sz="1100" b="1" dirty="0">
                          <a:latin typeface="Arial Narrow" pitchFamily="34" charset="0"/>
                        </a:rPr>
                        <a:t>ТУ 2257-002-74488796-2014 </a:t>
                      </a:r>
                    </a:p>
                    <a:p>
                      <a:pPr algn="ctr"/>
                      <a:r>
                        <a:rPr lang="ru-RU" sz="1100" b="1" dirty="0">
                          <a:latin typeface="Arial Narrow" pitchFamily="34" charset="0"/>
                        </a:rPr>
                        <a:t>(взамен ТУ 2257-003-82464901-2011)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0203"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spc="0" dirty="0">
                          <a:latin typeface="Arial Narrow" pitchFamily="34" charset="0"/>
                          <a:cs typeface="Times New Roman"/>
                        </a:rPr>
                        <a:t>Идентичн</a:t>
                      </a:r>
                      <a:r>
                        <a:rPr lang="ru-RU" sz="1100" spc="25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100" spc="0" dirty="0">
                          <a:latin typeface="Arial Narrow" pitchFamily="34" charset="0"/>
                          <a:cs typeface="Times New Roman"/>
                        </a:rPr>
                        <a:t>сть по типам и н</a:t>
                      </a:r>
                      <a:r>
                        <a:rPr lang="ru-RU" sz="1100" spc="-39" dirty="0">
                          <a:latin typeface="Arial Narrow" pitchFamily="34" charset="0"/>
                          <a:cs typeface="Times New Roman"/>
                        </a:rPr>
                        <a:t>аз</a:t>
                      </a:r>
                      <a:r>
                        <a:rPr lang="ru-RU" sz="1100" spc="0" dirty="0">
                          <a:latin typeface="Arial Narrow" pitchFamily="34" charset="0"/>
                          <a:cs typeface="Times New Roman"/>
                        </a:rPr>
                        <a:t>н</a:t>
                      </a:r>
                      <a:r>
                        <a:rPr lang="ru-RU" sz="1100" spc="-39" dirty="0">
                          <a:latin typeface="Arial Narrow" pitchFamily="34" charset="0"/>
                          <a:cs typeface="Times New Roman"/>
                        </a:rPr>
                        <a:t>а</a:t>
                      </a:r>
                      <a:r>
                        <a:rPr lang="ru-RU" sz="1100" spc="0" dirty="0">
                          <a:latin typeface="Arial Narrow" pitchFamily="34" charset="0"/>
                          <a:cs typeface="Times New Roman"/>
                        </a:rPr>
                        <a:t>чению</a:t>
                      </a:r>
                      <a:endParaRPr lang="ru-RU" sz="1100" dirty="0">
                        <a:latin typeface="Arial Narrow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9443">
                <a:tc>
                  <a:txBody>
                    <a:bodyPr/>
                    <a:lstStyle/>
                    <a:p>
                      <a:pPr marL="61420" marR="55481" algn="l">
                        <a:lnSpc>
                          <a:spcPts val="960"/>
                        </a:lnSpc>
                        <a:spcBef>
                          <a:spcPts val="48"/>
                        </a:spcBef>
                      </a:pP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Для </a:t>
                      </a:r>
                      <a:r>
                        <a:rPr lang="ru-RU" sz="1000" spc="-25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чистки и о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б</a:t>
                      </a:r>
                      <a:r>
                        <a:rPr lang="ru-RU" sz="1000" spc="25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сп</a:t>
                      </a:r>
                      <a:r>
                        <a:rPr lang="ru-RU" sz="1000" spc="-25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чения пр</a:t>
                      </a:r>
                      <a:r>
                        <a:rPr lang="ru-RU" sz="1000" spc="-25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-39" dirty="0">
                          <a:latin typeface="Arial Narrow" pitchFamily="34" charset="0"/>
                          <a:cs typeface="Times New Roman"/>
                        </a:rPr>
                        <a:t>х</a:t>
                      </a:r>
                      <a:r>
                        <a:rPr lang="ru-RU" sz="1000" spc="-29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дим</a:t>
                      </a:r>
                      <a:r>
                        <a:rPr lang="ru-RU" sz="1000" spc="25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сти п</a:t>
                      </a:r>
                      <a:r>
                        <a:rPr lang="ru-RU" sz="1000" spc="-29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000" spc="-29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дящих</a:t>
                      </a:r>
                      <a:endParaRPr lang="ru-RU" sz="1000" dirty="0">
                        <a:latin typeface="Arial Narrow" pitchFamily="34" charset="0"/>
                        <a:cs typeface="Times New Roman"/>
                      </a:endParaRPr>
                    </a:p>
                    <a:p>
                      <a:pPr marL="73002" marR="67071" indent="32" algn="l">
                        <a:lnSpc>
                          <a:spcPct val="100041"/>
                        </a:lnSpc>
                        <a:spcBef>
                          <a:spcPts val="2"/>
                        </a:spcBef>
                      </a:pP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ан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а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лов, обр</a:t>
                      </a:r>
                      <a:r>
                        <a:rPr lang="ru-RU" sz="1000" spc="-25" dirty="0">
                          <a:latin typeface="Arial Narrow" pitchFamily="34" charset="0"/>
                          <a:cs typeface="Times New Roman"/>
                        </a:rPr>
                        <a:t>а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тных кл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а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панов и прис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динительных фитин</a:t>
                      </a:r>
                      <a:r>
                        <a:rPr lang="ru-RU" sz="1000" spc="-25" dirty="0">
                          <a:latin typeface="Arial Narrow" pitchFamily="34" charset="0"/>
                          <a:cs typeface="Times New Roman"/>
                        </a:rPr>
                        <a:t>г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ов а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р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м</a:t>
                      </a:r>
                      <a:r>
                        <a:rPr lang="ru-RU" sz="1000" spc="-25" dirty="0">
                          <a:latin typeface="Arial Narrow" pitchFamily="34" charset="0"/>
                          <a:cs typeface="Times New Roman"/>
                        </a:rPr>
                        <a:t>а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т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уры 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т выс</a:t>
                      </a:r>
                      <a:r>
                        <a:rPr lang="ru-RU" sz="1000" spc="-25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хших или </a:t>
                      </a:r>
                      <a:r>
                        <a:rPr lang="ru-RU" sz="1000" spc="0" dirty="0" err="1">
                          <a:latin typeface="Arial Narrow" pitchFamily="34" charset="0"/>
                          <a:cs typeface="Times New Roman"/>
                        </a:rPr>
                        <a:t>за</a:t>
                      </a:r>
                      <a:r>
                        <a:rPr lang="ru-RU" sz="1000" spc="-50" dirty="0" err="1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0" dirty="0" err="1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-25" dirty="0" err="1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0" dirty="0" err="1">
                          <a:latin typeface="Arial Narrow" pitchFamily="34" charset="0"/>
                          <a:cs typeface="Times New Roman"/>
                        </a:rPr>
                        <a:t>со</a:t>
                      </a:r>
                      <a:r>
                        <a:rPr lang="ru-RU" sz="1000" spc="-14" dirty="0" err="1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000" spc="0" dirty="0" err="1">
                          <a:latin typeface="Arial Narrow" pitchFamily="34" charset="0"/>
                          <a:cs typeface="Times New Roman"/>
                        </a:rPr>
                        <a:t>авши</a:t>
                      </a:r>
                      <a:r>
                        <a:rPr lang="ru-RU" sz="1000" spc="-29" dirty="0" err="1">
                          <a:latin typeface="Arial Narrow" pitchFamily="34" charset="0"/>
                          <a:cs typeface="Times New Roman"/>
                        </a:rPr>
                        <a:t>х</a:t>
                      </a:r>
                      <a:r>
                        <a:rPr lang="ru-RU" sz="1000" spc="0" dirty="0" err="1">
                          <a:latin typeface="Arial Narrow" pitchFamily="34" charset="0"/>
                          <a:cs typeface="Times New Roman"/>
                        </a:rPr>
                        <a:t>ся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 с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м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а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з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ок</a:t>
                      </a:r>
                      <a:endParaRPr lang="ru-RU" sz="1000" dirty="0">
                        <a:latin typeface="Arial Narrow" pitchFamily="34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0" dirty="0">
                          <a:latin typeface="Arial Narrow" pitchFamily="34" charset="0"/>
                          <a:cs typeface="Times New Roman"/>
                        </a:rPr>
                        <a:t>131-435 тип-0 (</a:t>
                      </a:r>
                      <a:r>
                        <a:rPr lang="ru-RU" sz="1100" spc="-25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100" spc="0" dirty="0">
                          <a:latin typeface="Arial Narrow" pitchFamily="34" charset="0"/>
                          <a:cs typeface="Times New Roman"/>
                        </a:rPr>
                        <a:t>чиститель)</a:t>
                      </a:r>
                      <a:endParaRPr lang="ru-RU" sz="1100" dirty="0">
                        <a:latin typeface="Arial Narrow" pitchFamily="34" charset="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err="1">
                          <a:latin typeface="Arial Narrow" pitchFamily="34" charset="0"/>
                        </a:rPr>
                        <a:t>Гермокор-очиститель</a:t>
                      </a:r>
                      <a:endParaRPr lang="ru-RU" sz="1100" b="1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2298">
                <a:tc>
                  <a:txBody>
                    <a:bodyPr/>
                    <a:lstStyle/>
                    <a:p>
                      <a:pPr marL="25143" marR="19266" algn="l">
                        <a:lnSpc>
                          <a:spcPts val="1095"/>
                        </a:lnSpc>
                        <a:spcBef>
                          <a:spcPts val="54"/>
                        </a:spcBef>
                      </a:pP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Для ус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т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ранения ут</a:t>
                      </a:r>
                      <a:r>
                        <a:rPr lang="ru-RU" sz="1000" spc="-25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чек газа чер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з </a:t>
                      </a:r>
                      <a:r>
                        <a:rPr lang="ru-RU" sz="1000" spc="0" dirty="0" err="1">
                          <a:latin typeface="Arial Narrow" pitchFamily="34" charset="0"/>
                          <a:cs typeface="Times New Roman"/>
                        </a:rPr>
                        <a:t>непл</a:t>
                      </a:r>
                      <a:r>
                        <a:rPr lang="ru-RU" sz="1000" spc="-14" dirty="0" err="1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 err="1">
                          <a:latin typeface="Arial Narrow" pitchFamily="34" charset="0"/>
                          <a:cs typeface="Times New Roman"/>
                        </a:rPr>
                        <a:t>тн</a:t>
                      </a:r>
                      <a:r>
                        <a:rPr lang="ru-RU" sz="1000" spc="25" dirty="0" err="1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 err="1">
                          <a:latin typeface="Arial Narrow" pitchFamily="34" charset="0"/>
                          <a:cs typeface="Times New Roman"/>
                        </a:rPr>
                        <a:t>сти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 шаровых</a:t>
                      </a:r>
                      <a:endParaRPr lang="ru-RU" sz="1000" dirty="0">
                        <a:latin typeface="Arial Narrow" pitchFamily="34" charset="0"/>
                        <a:cs typeface="Times New Roman"/>
                      </a:endParaRPr>
                    </a:p>
                    <a:p>
                      <a:pPr marL="16323" marR="10410" indent="0" algn="l">
                        <a:lnSpc>
                          <a:spcPct val="100041"/>
                        </a:lnSpc>
                      </a:pP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кранов, в </a:t>
                      </a:r>
                      <a:r>
                        <a:rPr lang="ru-RU" sz="1000" spc="-75" dirty="0">
                          <a:latin typeface="Arial Narrow" pitchFamily="34" charset="0"/>
                          <a:cs typeface="Times New Roman"/>
                        </a:rPr>
                        <a:t>т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.ч. раб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т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ающих в </a:t>
                      </a:r>
                      <a:r>
                        <a:rPr lang="ru-RU" sz="1000" spc="-50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он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т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а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те с </a:t>
                      </a:r>
                      <a:r>
                        <a:rPr lang="ru-RU" sz="1000" spc="-50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онден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с</a:t>
                      </a:r>
                      <a:r>
                        <a:rPr lang="ru-RU" sz="1000" spc="-25" dirty="0">
                          <a:latin typeface="Arial Narrow" pitchFamily="34" charset="0"/>
                          <a:cs typeface="Times New Roman"/>
                        </a:rPr>
                        <a:t>а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т</a:t>
                      </a:r>
                      <a:r>
                        <a:rPr lang="ru-RU" sz="1000" spc="-19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м газа, 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ак профила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тич</a:t>
                      </a:r>
                      <a:r>
                        <a:rPr lang="ru-RU" sz="1000" spc="25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с</a:t>
                      </a:r>
                      <a:r>
                        <a:rPr lang="ru-RU" sz="1000" spc="-50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е ср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дст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о для пр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дупреждения 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озникно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ения ут</a:t>
                      </a:r>
                      <a:r>
                        <a:rPr lang="ru-RU" sz="1000" spc="-25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чек</a:t>
                      </a:r>
                      <a:endParaRPr lang="ru-RU" sz="1000" dirty="0">
                        <a:latin typeface="Arial Narrow" pitchFamily="34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 Narrow" pitchFamily="34" charset="0"/>
                        </a:rPr>
                        <a:t>131-435 тип-1 (тяжелая)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err="1">
                          <a:latin typeface="Arial Narrow" pitchFamily="34" charset="0"/>
                        </a:rPr>
                        <a:t>Гермокор-газ</a:t>
                      </a:r>
                      <a:r>
                        <a:rPr lang="ru-RU" sz="1100" b="1" baseline="0" dirty="0">
                          <a:latin typeface="Arial Narrow" pitchFamily="34" charset="0"/>
                        </a:rPr>
                        <a:t> (универсальный)</a:t>
                      </a:r>
                      <a:endParaRPr lang="ru-RU" sz="1100" b="1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51649">
                <a:tc>
                  <a:txBody>
                    <a:bodyPr/>
                    <a:lstStyle/>
                    <a:p>
                      <a:pPr marL="9950" marR="4056" algn="l">
                        <a:lnSpc>
                          <a:spcPts val="1095"/>
                        </a:lnSpc>
                        <a:spcBef>
                          <a:spcPts val="54"/>
                        </a:spcBef>
                      </a:pP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Для ликвидации ут</a:t>
                      </a:r>
                      <a:r>
                        <a:rPr lang="ru-RU" sz="1000" spc="-25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чек газа чер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з </a:t>
                      </a:r>
                      <a:r>
                        <a:rPr lang="ru-RU" sz="1000" spc="0" dirty="0" err="1">
                          <a:latin typeface="Arial Narrow" pitchFamily="34" charset="0"/>
                          <a:cs typeface="Times New Roman"/>
                        </a:rPr>
                        <a:t>непл</a:t>
                      </a:r>
                      <a:r>
                        <a:rPr lang="ru-RU" sz="1000" spc="-14" dirty="0" err="1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 err="1">
                          <a:latin typeface="Arial Narrow" pitchFamily="34" charset="0"/>
                          <a:cs typeface="Times New Roman"/>
                        </a:rPr>
                        <a:t>тн</a:t>
                      </a:r>
                      <a:r>
                        <a:rPr lang="ru-RU" sz="1000" spc="25" dirty="0" err="1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 err="1">
                          <a:latin typeface="Arial Narrow" pitchFamily="34" charset="0"/>
                          <a:cs typeface="Times New Roman"/>
                        </a:rPr>
                        <a:t>сти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 шаровых</a:t>
                      </a:r>
                      <a:endParaRPr lang="ru-RU" sz="1000" dirty="0">
                        <a:latin typeface="Arial Narrow" pitchFamily="34" charset="0"/>
                        <a:cs typeface="Times New Roman"/>
                      </a:endParaRPr>
                    </a:p>
                    <a:p>
                      <a:pPr marL="24571" marR="18652" indent="0" algn="l">
                        <a:lnSpc>
                          <a:spcPct val="100041"/>
                        </a:lnSpc>
                      </a:pP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и проб</a:t>
                      </a:r>
                      <a:r>
                        <a:rPr lang="ru-RU" sz="1000" spc="-50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овых кранов, для с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м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азки 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т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р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ущи</a:t>
                      </a:r>
                      <a:r>
                        <a:rPr lang="ru-RU" sz="1000" spc="-29" dirty="0">
                          <a:latin typeface="Arial Narrow" pitchFamily="34" charset="0"/>
                          <a:cs typeface="Times New Roman"/>
                        </a:rPr>
                        <a:t>х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ся по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ерхн</a:t>
                      </a:r>
                      <a:r>
                        <a:rPr lang="ru-RU" sz="1000" spc="25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стей 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с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дел и шпинделя, 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ак профила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тич</a:t>
                      </a:r>
                      <a:r>
                        <a:rPr lang="ru-RU" sz="1000" spc="25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с</a:t>
                      </a:r>
                      <a:r>
                        <a:rPr lang="ru-RU" sz="1000" spc="-50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е ср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дст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о для пр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дупреждения 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озникно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ения ут</a:t>
                      </a:r>
                      <a:r>
                        <a:rPr lang="ru-RU" sz="1000" spc="-25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чек</a:t>
                      </a:r>
                      <a:endParaRPr lang="ru-RU" sz="1000" dirty="0">
                        <a:latin typeface="Arial Narrow" pitchFamily="34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0" dirty="0">
                          <a:latin typeface="Arial Narrow" pitchFamily="34" charset="0"/>
                          <a:cs typeface="Times New Roman"/>
                        </a:rPr>
                        <a:t>131-435 тип-2 (ср</a:t>
                      </a:r>
                      <a:r>
                        <a:rPr lang="ru-RU" sz="1100" spc="-14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100" spc="0" dirty="0">
                          <a:latin typeface="Arial Narrow" pitchFamily="34" charset="0"/>
                          <a:cs typeface="Times New Roman"/>
                        </a:rPr>
                        <a:t>дняя)</a:t>
                      </a:r>
                      <a:endParaRPr lang="ru-RU" sz="1100" dirty="0">
                        <a:latin typeface="Arial Narrow" pitchFamily="34" charset="0"/>
                        <a:cs typeface="Times New Roman"/>
                      </a:endParaRPr>
                    </a:p>
                    <a:p>
                      <a:pPr algn="ctr"/>
                      <a:endParaRPr lang="ru-RU" sz="1100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>
                          <a:latin typeface="Arial Narrow" pitchFamily="34" charset="0"/>
                        </a:rPr>
                        <a:t>Гермокор-газ</a:t>
                      </a:r>
                      <a:r>
                        <a:rPr lang="ru-RU" sz="1100" b="1" baseline="0" dirty="0">
                          <a:latin typeface="Arial Narrow" pitchFamily="34" charset="0"/>
                        </a:rPr>
                        <a:t> (универсальный)</a:t>
                      </a:r>
                      <a:endParaRPr lang="ru-RU" sz="1100" b="1" dirty="0">
                        <a:latin typeface="Arial Narrow" pitchFamily="34" charset="0"/>
                      </a:endParaRPr>
                    </a:p>
                    <a:p>
                      <a:pPr algn="ctr"/>
                      <a:endParaRPr lang="ru-RU" sz="1100" b="1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4153">
                <a:tc>
                  <a:txBody>
                    <a:bodyPr/>
                    <a:lstStyle/>
                    <a:p>
                      <a:pPr marL="9950" marR="4056" algn="l">
                        <a:lnSpc>
                          <a:spcPts val="1095"/>
                        </a:lnSpc>
                        <a:spcBef>
                          <a:spcPts val="54"/>
                        </a:spcBef>
                      </a:pP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Для ликвидации ут</a:t>
                      </a:r>
                      <a:r>
                        <a:rPr lang="ru-RU" sz="1000" spc="-25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чек газа чер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з </a:t>
                      </a:r>
                      <a:r>
                        <a:rPr lang="ru-RU" sz="1000" spc="0" dirty="0" err="1">
                          <a:latin typeface="Arial Narrow" pitchFamily="34" charset="0"/>
                          <a:cs typeface="Times New Roman"/>
                        </a:rPr>
                        <a:t>непл</a:t>
                      </a:r>
                      <a:r>
                        <a:rPr lang="ru-RU" sz="1000" spc="-14" dirty="0" err="1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 err="1">
                          <a:latin typeface="Arial Narrow" pitchFamily="34" charset="0"/>
                          <a:cs typeface="Times New Roman"/>
                        </a:rPr>
                        <a:t>тн</a:t>
                      </a:r>
                      <a:r>
                        <a:rPr lang="ru-RU" sz="1000" spc="25" dirty="0" err="1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 err="1">
                          <a:latin typeface="Arial Narrow" pitchFamily="34" charset="0"/>
                          <a:cs typeface="Times New Roman"/>
                        </a:rPr>
                        <a:t>сти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 шаровых</a:t>
                      </a:r>
                      <a:endParaRPr lang="ru-RU" sz="1000" dirty="0">
                        <a:latin typeface="Arial Narrow" pitchFamily="34" charset="0"/>
                        <a:cs typeface="Times New Roman"/>
                      </a:endParaRPr>
                    </a:p>
                    <a:p>
                      <a:pPr marL="24571" marR="18652" indent="0" algn="l">
                        <a:lnSpc>
                          <a:spcPct val="100041"/>
                        </a:lnSpc>
                      </a:pP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и проб</a:t>
                      </a:r>
                      <a:r>
                        <a:rPr lang="ru-RU" sz="1000" spc="-50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овых кранов, для с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м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азки 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т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р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ущи</a:t>
                      </a:r>
                      <a:r>
                        <a:rPr lang="ru-RU" sz="1000" spc="-29" dirty="0">
                          <a:latin typeface="Arial Narrow" pitchFamily="34" charset="0"/>
                          <a:cs typeface="Times New Roman"/>
                        </a:rPr>
                        <a:t>х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ся по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ерхн</a:t>
                      </a:r>
                      <a:r>
                        <a:rPr lang="ru-RU" sz="1000" spc="25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стей 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с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дел и шпинделя, 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ак профила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тич</a:t>
                      </a:r>
                      <a:r>
                        <a:rPr lang="ru-RU" sz="1000" spc="25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с</a:t>
                      </a:r>
                      <a:r>
                        <a:rPr lang="ru-RU" sz="1000" spc="-50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е ср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дст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о для пр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дупреждения 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озникно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ения ут</a:t>
                      </a:r>
                      <a:r>
                        <a:rPr lang="ru-RU" sz="1000" spc="-25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чек</a:t>
                      </a:r>
                      <a:endParaRPr lang="ru-RU" sz="1000" dirty="0">
                        <a:latin typeface="Arial Narrow" pitchFamily="34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0" dirty="0">
                          <a:latin typeface="Arial Narrow" pitchFamily="34" charset="0"/>
                          <a:cs typeface="Times New Roman"/>
                        </a:rPr>
                        <a:t>131-435 тип-3 (лег</a:t>
                      </a:r>
                      <a:r>
                        <a:rPr lang="ru-RU" sz="1100" spc="-14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100" spc="0" dirty="0">
                          <a:latin typeface="Arial Narrow" pitchFamily="34" charset="0"/>
                          <a:cs typeface="Times New Roman"/>
                        </a:rPr>
                        <a:t>ая)</a:t>
                      </a:r>
                      <a:endParaRPr lang="ru-RU" sz="1100" dirty="0">
                        <a:latin typeface="Arial Narrow" pitchFamily="34" charset="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err="1">
                          <a:latin typeface="Arial Narrow" pitchFamily="34" charset="0"/>
                        </a:rPr>
                        <a:t>Гермокор-газ</a:t>
                      </a:r>
                      <a:r>
                        <a:rPr lang="ru-RU" sz="1100" b="1" baseline="0" dirty="0">
                          <a:latin typeface="Arial Narrow" pitchFamily="34" charset="0"/>
                        </a:rPr>
                        <a:t> (универсальный)</a:t>
                      </a:r>
                      <a:endParaRPr lang="ru-RU" sz="1100" b="1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56464"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Для ус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т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ранения ут</a:t>
                      </a:r>
                      <a:r>
                        <a:rPr lang="ru-RU" sz="1000" spc="-25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чек газа чер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з </a:t>
                      </a:r>
                      <a:r>
                        <a:rPr lang="ru-RU" sz="1000" spc="0" dirty="0" err="1">
                          <a:latin typeface="Arial Narrow" pitchFamily="34" charset="0"/>
                          <a:cs typeface="Times New Roman"/>
                        </a:rPr>
                        <a:t>непл</a:t>
                      </a:r>
                      <a:r>
                        <a:rPr lang="ru-RU" sz="1000" spc="-14" dirty="0" err="1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 err="1">
                          <a:latin typeface="Arial Narrow" pitchFamily="34" charset="0"/>
                          <a:cs typeface="Times New Roman"/>
                        </a:rPr>
                        <a:t>тн</a:t>
                      </a:r>
                      <a:r>
                        <a:rPr lang="ru-RU" sz="1000" spc="25" dirty="0" err="1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 err="1">
                          <a:latin typeface="Arial Narrow" pitchFamily="34" charset="0"/>
                          <a:cs typeface="Times New Roman"/>
                        </a:rPr>
                        <a:t>сти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 шаровых кранов, в </a:t>
                      </a:r>
                      <a:r>
                        <a:rPr lang="ru-RU" sz="1000" spc="-75" dirty="0">
                          <a:latin typeface="Arial Narrow" pitchFamily="34" charset="0"/>
                          <a:cs typeface="Times New Roman"/>
                        </a:rPr>
                        <a:t>т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.ч. раб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т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ающих в </a:t>
                      </a:r>
                      <a:r>
                        <a:rPr lang="ru-RU" sz="1000" spc="-50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он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т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а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те с </a:t>
                      </a:r>
                      <a:r>
                        <a:rPr lang="ru-RU" sz="1000" spc="-50" dirty="0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онден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с</a:t>
                      </a:r>
                      <a:r>
                        <a:rPr lang="ru-RU" sz="1000" spc="-25" dirty="0">
                          <a:latin typeface="Arial Narrow" pitchFamily="34" charset="0"/>
                          <a:cs typeface="Times New Roman"/>
                        </a:rPr>
                        <a:t>а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т</a:t>
                      </a:r>
                      <a:r>
                        <a:rPr lang="ru-RU" sz="1000" spc="-19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м газа, при критич</a:t>
                      </a:r>
                      <a:r>
                        <a:rPr lang="ru-RU" sz="1000" spc="25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ских темпер</a:t>
                      </a:r>
                      <a:r>
                        <a:rPr lang="ru-RU" sz="1000" spc="-25" dirty="0">
                          <a:latin typeface="Arial Narrow" pitchFamily="34" charset="0"/>
                          <a:cs typeface="Times New Roman"/>
                        </a:rPr>
                        <a:t>а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т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урных режи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м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ах 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т минус 70 до плюс 150ᵒС, а </a:t>
                      </a:r>
                      <a:r>
                        <a:rPr lang="ru-RU" sz="1000" spc="9" dirty="0">
                          <a:latin typeface="Arial Narrow" pitchFamily="34" charset="0"/>
                          <a:cs typeface="Times New Roman"/>
                        </a:rPr>
                        <a:t>т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ак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ж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е при а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арийных си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ту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ациях и при про</a:t>
                      </a:r>
                      <a:r>
                        <a:rPr lang="ru-RU" sz="1000" spc="-4" dirty="0">
                          <a:latin typeface="Arial Narrow" pitchFamily="34" charset="0"/>
                          <a:cs typeface="Times New Roman"/>
                        </a:rPr>
                        <a:t>в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дении огневых раб</a:t>
                      </a:r>
                      <a:r>
                        <a:rPr lang="ru-RU" sz="1000" spc="-14" dirty="0">
                          <a:latin typeface="Arial Narrow" pitchFamily="34" charset="0"/>
                          <a:cs typeface="Times New Roman"/>
                        </a:rPr>
                        <a:t>о</a:t>
                      </a:r>
                      <a:r>
                        <a:rPr lang="ru-RU" sz="1000" spc="0" dirty="0">
                          <a:latin typeface="Arial Narrow" pitchFamily="34" charset="0"/>
                          <a:cs typeface="Times New Roman"/>
                        </a:rPr>
                        <a:t>т</a:t>
                      </a:r>
                      <a:endParaRPr lang="ru-RU" sz="1000" dirty="0">
                        <a:latin typeface="Arial Narrow" pitchFamily="34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0" dirty="0">
                          <a:latin typeface="Arial Narrow" pitchFamily="34" charset="0"/>
                          <a:cs typeface="Times New Roman"/>
                        </a:rPr>
                        <a:t>131-435 тип-4 (</a:t>
                      </a:r>
                      <a:r>
                        <a:rPr lang="ru-RU" sz="1100" spc="-14" dirty="0" err="1">
                          <a:latin typeface="Arial Narrow" pitchFamily="34" charset="0"/>
                          <a:cs typeface="Times New Roman"/>
                        </a:rPr>
                        <a:t>с</a:t>
                      </a:r>
                      <a:r>
                        <a:rPr lang="ru-RU" sz="1100" spc="0" dirty="0" err="1">
                          <a:latin typeface="Arial Narrow" pitchFamily="34" charset="0"/>
                          <a:cs typeface="Times New Roman"/>
                        </a:rPr>
                        <a:t>упер</a:t>
                      </a:r>
                      <a:r>
                        <a:rPr lang="ru-RU" sz="1100" spc="-14" dirty="0" err="1">
                          <a:latin typeface="Arial Narrow" pitchFamily="34" charset="0"/>
                          <a:cs typeface="Times New Roman"/>
                        </a:rPr>
                        <a:t>г</a:t>
                      </a:r>
                      <a:r>
                        <a:rPr lang="ru-RU" sz="1100" spc="0" dirty="0" err="1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100" spc="-14" dirty="0" err="1">
                          <a:latin typeface="Arial Narrow" pitchFamily="34" charset="0"/>
                          <a:cs typeface="Times New Roman"/>
                        </a:rPr>
                        <a:t>р</a:t>
                      </a:r>
                      <a:r>
                        <a:rPr lang="ru-RU" sz="1100" spc="0" dirty="0" err="1">
                          <a:latin typeface="Arial Narrow" pitchFamily="34" charset="0"/>
                          <a:cs typeface="Times New Roman"/>
                        </a:rPr>
                        <a:t>метиз</a:t>
                      </a:r>
                      <a:r>
                        <a:rPr lang="ru-RU" sz="1100" spc="-25" dirty="0" err="1">
                          <a:latin typeface="Arial Narrow" pitchFamily="34" charset="0"/>
                          <a:cs typeface="Times New Roman"/>
                        </a:rPr>
                        <a:t>а</a:t>
                      </a:r>
                      <a:r>
                        <a:rPr lang="ru-RU" sz="1100" spc="-14" dirty="0" err="1">
                          <a:latin typeface="Arial Narrow" pitchFamily="34" charset="0"/>
                          <a:cs typeface="Times New Roman"/>
                        </a:rPr>
                        <a:t>т</a:t>
                      </a:r>
                      <a:r>
                        <a:rPr lang="ru-RU" sz="1100" spc="0" dirty="0" err="1">
                          <a:latin typeface="Arial Narrow" pitchFamily="34" charset="0"/>
                          <a:cs typeface="Times New Roman"/>
                        </a:rPr>
                        <a:t>ор</a:t>
                      </a:r>
                      <a:r>
                        <a:rPr lang="ru-RU" sz="1100" spc="0" dirty="0">
                          <a:latin typeface="Arial Narrow" pitchFamily="34" charset="0"/>
                          <a:cs typeface="Times New Roman"/>
                        </a:rPr>
                        <a:t>)</a:t>
                      </a:r>
                      <a:endParaRPr lang="ru-RU" sz="1100" dirty="0">
                        <a:latin typeface="Arial Narrow" pitchFamily="34" charset="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spc="-75" dirty="0" err="1">
                          <a:latin typeface="Arial Narrow" pitchFamily="34" charset="0"/>
                          <a:cs typeface="Times New Roman"/>
                        </a:rPr>
                        <a:t>Г</a:t>
                      </a:r>
                      <a:r>
                        <a:rPr lang="ru-RU" sz="1100" b="1" spc="0" dirty="0" err="1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100" b="1" spc="-14" dirty="0" err="1">
                          <a:latin typeface="Arial Narrow" pitchFamily="34" charset="0"/>
                          <a:cs typeface="Times New Roman"/>
                        </a:rPr>
                        <a:t>р</a:t>
                      </a:r>
                      <a:r>
                        <a:rPr lang="ru-RU" sz="1100" b="1" spc="0" dirty="0" err="1">
                          <a:latin typeface="Arial Narrow" pitchFamily="34" charset="0"/>
                          <a:cs typeface="Times New Roman"/>
                        </a:rPr>
                        <a:t>мо</a:t>
                      </a:r>
                      <a:r>
                        <a:rPr lang="ru-RU" sz="1100" b="1" spc="-50" dirty="0" err="1">
                          <a:latin typeface="Arial Narrow" pitchFamily="34" charset="0"/>
                          <a:cs typeface="Times New Roman"/>
                        </a:rPr>
                        <a:t>к</a:t>
                      </a:r>
                      <a:r>
                        <a:rPr lang="ru-RU" sz="1100" b="1" spc="0" dirty="0" err="1">
                          <a:latin typeface="Arial Narrow" pitchFamily="34" charset="0"/>
                          <a:cs typeface="Times New Roman"/>
                        </a:rPr>
                        <a:t>ор-</a:t>
                      </a:r>
                      <a:r>
                        <a:rPr lang="ru-RU" sz="1100" b="1" spc="-75" dirty="0" err="1">
                          <a:latin typeface="Arial Narrow" pitchFamily="34" charset="0"/>
                          <a:cs typeface="Times New Roman"/>
                        </a:rPr>
                        <a:t>Г</a:t>
                      </a:r>
                      <a:r>
                        <a:rPr lang="ru-RU" sz="1100" b="1" spc="0" dirty="0" err="1">
                          <a:latin typeface="Arial Narrow" pitchFamily="34" charset="0"/>
                          <a:cs typeface="Times New Roman"/>
                        </a:rPr>
                        <a:t>е</a:t>
                      </a:r>
                      <a:r>
                        <a:rPr lang="ru-RU" sz="1100" b="1" spc="-14" dirty="0" err="1">
                          <a:latin typeface="Arial Narrow" pitchFamily="34" charset="0"/>
                          <a:cs typeface="Times New Roman"/>
                        </a:rPr>
                        <a:t>р</a:t>
                      </a:r>
                      <a:r>
                        <a:rPr lang="ru-RU" sz="1100" b="1" spc="0" dirty="0" err="1">
                          <a:latin typeface="Arial Narrow" pitchFamily="34" charset="0"/>
                          <a:cs typeface="Times New Roman"/>
                        </a:rPr>
                        <a:t>метик</a:t>
                      </a:r>
                      <a:endParaRPr lang="ru-RU" sz="1100" b="1" dirty="0">
                        <a:latin typeface="Arial Narrow" pitchFamily="34" charset="0"/>
                        <a:cs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-1"/>
            <a:ext cx="1944000" cy="108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68500" y="6318000"/>
            <a:ext cx="7937500" cy="540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318000"/>
            <a:ext cx="1944000" cy="54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 Narrow" pitchFamily="34" charset="0"/>
              </a:rPr>
              <a:t>12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68500" y="0"/>
            <a:ext cx="7937500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Arial Narrow" pitchFamily="34" charset="0"/>
              </a:rPr>
              <a:t>Перспективные разработки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AE198-13D4-B247-871A-9885A145B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5" y="5844048"/>
            <a:ext cx="2387120" cy="3449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58" y="5807764"/>
            <a:ext cx="1644142" cy="475200"/>
          </a:xfrm>
          <a:prstGeom prst="rect">
            <a:avLst/>
          </a:prstGeom>
        </p:spPr>
      </p:pic>
      <p:graphicFrame>
        <p:nvGraphicFramePr>
          <p:cNvPr id="26" name="Object 3"/>
          <p:cNvGraphicFramePr>
            <a:graphicFrameLocks noChangeAspect="1"/>
          </p:cNvGraphicFramePr>
          <p:nvPr/>
        </p:nvGraphicFramePr>
        <p:xfrm>
          <a:off x="372590" y="41603"/>
          <a:ext cx="1231935" cy="99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9" name="CorelDRAW" r:id="rId5" imgW="1056240" imgH="864360" progId="">
                  <p:embed/>
                </p:oleObj>
              </mc:Choice>
              <mc:Fallback>
                <p:oleObj name="CorelDRAW" r:id="rId5" imgW="1056240" imgH="86436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90" y="41603"/>
                        <a:ext cx="1231935" cy="994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7">
            <a:extLst>
              <a:ext uri="{FF2B5EF4-FFF2-40B4-BE49-F238E27FC236}">
                <a16:creationId xmlns:a16="http://schemas.microsoft.com/office/drawing/2014/main" xmlns="" id="{F3D26CEC-89D2-3741-8AB9-D3D8C2F805F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85" y="1396815"/>
            <a:ext cx="1944216" cy="1942225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D10D854-E654-EC44-8134-AD60CC147E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4880" y="2049845"/>
            <a:ext cx="4539002" cy="2976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C7F4766-11D8-E740-89A6-ED57C63AF3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6218" r="16269"/>
          <a:stretch/>
        </p:blipFill>
        <p:spPr>
          <a:xfrm rot="16200000">
            <a:off x="6019741" y="1930211"/>
            <a:ext cx="4539002" cy="32160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70B94EBF-4537-464E-B4F0-D933A200D3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9" t="9746" r="13789" b="-895"/>
          <a:stretch/>
        </p:blipFill>
        <p:spPr>
          <a:xfrm>
            <a:off x="3063037" y="3485351"/>
            <a:ext cx="3598714" cy="238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-1"/>
            <a:ext cx="1944000" cy="108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68500" y="6318000"/>
            <a:ext cx="7937500" cy="540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318000"/>
            <a:ext cx="1944000" cy="54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 Narrow" pitchFamily="34" charset="0"/>
              </a:rPr>
              <a:t>12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68500" y="0"/>
            <a:ext cx="7937500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Arial Narrow" pitchFamily="34" charset="0"/>
              </a:rPr>
              <a:t>Перспективные разработки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AE198-13D4-B247-871A-9885A145B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5" y="5844048"/>
            <a:ext cx="2387120" cy="3449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58" y="5807764"/>
            <a:ext cx="1644142" cy="475200"/>
          </a:xfrm>
          <a:prstGeom prst="rect">
            <a:avLst/>
          </a:prstGeom>
        </p:spPr>
      </p:pic>
      <p:graphicFrame>
        <p:nvGraphicFramePr>
          <p:cNvPr id="26" name="Object 3"/>
          <p:cNvGraphicFramePr>
            <a:graphicFrameLocks noChangeAspect="1"/>
          </p:cNvGraphicFramePr>
          <p:nvPr/>
        </p:nvGraphicFramePr>
        <p:xfrm>
          <a:off x="372590" y="41603"/>
          <a:ext cx="1231935" cy="99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3" name="CorelDRAW" r:id="rId5" imgW="1056240" imgH="864360" progId="">
                  <p:embed/>
                </p:oleObj>
              </mc:Choice>
              <mc:Fallback>
                <p:oleObj name="CorelDRAW" r:id="rId5" imgW="1056240" imgH="864360" progId="">
                  <p:embed/>
                  <p:pic>
                    <p:nvPicPr>
                      <p:cNvPr id="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90" y="41603"/>
                        <a:ext cx="1231935" cy="994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2CF40FB-6887-EE4B-8BAA-5809F190E0B8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5883" r="22606" b="18925"/>
          <a:stretch/>
        </p:blipFill>
        <p:spPr bwMode="auto">
          <a:xfrm>
            <a:off x="6609184" y="3878767"/>
            <a:ext cx="3012215" cy="1928997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C71227F7-D3FE-0347-ACB4-9CCB538C09CB}"/>
              </a:ext>
            </a:extLst>
          </p:cNvPr>
          <p:cNvPicPr/>
          <p:nvPr/>
        </p:nvPicPr>
        <p:blipFill rotWithShape="1">
          <a:blip r:embed="rId8"/>
          <a:srcRect l="64428" t="21080" r="19109" b="22880"/>
          <a:stretch/>
        </p:blipFill>
        <p:spPr bwMode="auto">
          <a:xfrm>
            <a:off x="86205" y="1216266"/>
            <a:ext cx="2628265" cy="3617068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99FC915-FEFD-144B-A473-D8E4E50ED9F0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396" y="1145092"/>
            <a:ext cx="5314950" cy="2733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052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-1"/>
            <a:ext cx="1944000" cy="108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68500" y="6318000"/>
            <a:ext cx="7937500" cy="540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318000"/>
            <a:ext cx="1944000" cy="54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 Narrow" pitchFamily="34" charset="0"/>
              </a:rPr>
              <a:t>13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68500" y="0"/>
            <a:ext cx="7937500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Arial Narrow" pitchFamily="34" charset="0"/>
              </a:rPr>
              <a:t>Предложения	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AE198-13D4-B247-871A-9885A145B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5" y="5844048"/>
            <a:ext cx="2387120" cy="3449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58" y="5807764"/>
            <a:ext cx="1644142" cy="475200"/>
          </a:xfrm>
          <a:prstGeom prst="rect">
            <a:avLst/>
          </a:prstGeom>
        </p:spPr>
      </p:pic>
      <p:graphicFrame>
        <p:nvGraphicFramePr>
          <p:cNvPr id="26" name="Object 3"/>
          <p:cNvGraphicFramePr>
            <a:graphicFrameLocks noChangeAspect="1"/>
          </p:cNvGraphicFramePr>
          <p:nvPr/>
        </p:nvGraphicFramePr>
        <p:xfrm>
          <a:off x="372590" y="41603"/>
          <a:ext cx="1231935" cy="99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9" name="CorelDRAW" r:id="rId5" imgW="1056240" imgH="864360" progId="">
                  <p:embed/>
                </p:oleObj>
              </mc:Choice>
              <mc:Fallback>
                <p:oleObj name="CorelDRAW" r:id="rId5" imgW="1056240" imgH="86436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90" y="41603"/>
                        <a:ext cx="1231935" cy="994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506" y="1196752"/>
            <a:ext cx="988549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в СТО ГАЗПРОМ 2-2.3-385-2009</a:t>
            </a:r>
          </a:p>
          <a:p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«ПОРЯДОК ПРОВЕДЕНИЯ ТЕХНИЧЕСКОГО ОБСЛУЖИВАНИЯ И РЕМОНТА ТРУБОПРОВОДНОЙ АРМАТУРЫ»</a:t>
            </a:r>
          </a:p>
          <a:p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п. 7.2.2. изложить в редакции: произвести </a:t>
            </a:r>
            <a:r>
              <a:rPr lang="ru-RU" sz="18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набивку (</a:t>
            </a:r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вместо </a:t>
            </a:r>
            <a:r>
              <a:rPr lang="ru-RU" sz="18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«</a:t>
            </a:r>
            <a:r>
              <a:rPr lang="ru-RU" sz="1800" dirty="0" err="1" smtClean="0">
                <a:latin typeface="Arial Narrow" panose="020B0604020202020204" pitchFamily="34" charset="0"/>
                <a:cs typeface="Arial Narrow" panose="020B0604020202020204" pitchFamily="34" charset="0"/>
              </a:rPr>
              <a:t>дозаполнить</a:t>
            </a:r>
            <a:r>
              <a:rPr lang="ru-RU" sz="18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») </a:t>
            </a:r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уплотнительной пастой (исключив </a:t>
            </a:r>
            <a:r>
              <a:rPr lang="ru-RU" sz="18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«консистентные смазки») </a:t>
            </a:r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систему уплотнения затвора и шпинделя в соответствии с нормами расхода в зависимости от типоразмера ТПА</a:t>
            </a:r>
          </a:p>
          <a:p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п. 8.2.3. пункт а) </a:t>
            </a:r>
            <a:r>
              <a:rPr lang="ru-RU" sz="18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подпункт 10</a:t>
            </a:r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) </a:t>
            </a:r>
            <a:r>
              <a:rPr lang="ru-RU" sz="18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… «провести </a:t>
            </a:r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проверку наличия смазки в системе уплотнения затвора и шпинделя в закрытом </a:t>
            </a:r>
            <a:r>
              <a:rPr lang="ru-RU" sz="18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положении» </a:t>
            </a:r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исключить. В виду невозможности визуально достоверно определить, когда была проведена подкачка смазки и была ли проведена. </a:t>
            </a:r>
          </a:p>
          <a:p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Вместо этого:</a:t>
            </a:r>
          </a:p>
          <a:p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В разделе: Текущий ремонт (п. 8.3.1)</a:t>
            </a:r>
          </a:p>
          <a:p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п.8.3.2. подпункт 7),  </a:t>
            </a:r>
          </a:p>
          <a:p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изложить в следующей редакции: </a:t>
            </a:r>
            <a:r>
              <a:rPr lang="ru-RU" sz="18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... «производится </a:t>
            </a:r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набивка очистительной и уплотнительной пастой (вместо герметизирующей смазки и   далее по тексту ) ...в соответствии с нормами расхода в зависимости от типоразмера </a:t>
            </a:r>
            <a:r>
              <a:rPr lang="ru-RU" sz="18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ТПА».</a:t>
            </a:r>
            <a:endParaRPr lang="ru-RU" sz="18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-1"/>
            <a:ext cx="1944000" cy="108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68500" y="6318000"/>
            <a:ext cx="7937500" cy="540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318000"/>
            <a:ext cx="1944000" cy="54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 Narrow" pitchFamily="34" charset="0"/>
              </a:rPr>
              <a:t>14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68500" y="0"/>
            <a:ext cx="7937500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Arial Narrow" pitchFamily="34" charset="0"/>
              </a:rPr>
              <a:t>Предложения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AE198-13D4-B247-871A-9885A145B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5" y="5844048"/>
            <a:ext cx="2387120" cy="3449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58" y="5807764"/>
            <a:ext cx="1644142" cy="475200"/>
          </a:xfrm>
          <a:prstGeom prst="rect">
            <a:avLst/>
          </a:prstGeom>
        </p:spPr>
      </p:pic>
      <p:graphicFrame>
        <p:nvGraphicFramePr>
          <p:cNvPr id="26" name="Object 3"/>
          <p:cNvGraphicFramePr>
            <a:graphicFrameLocks noChangeAspect="1"/>
          </p:cNvGraphicFramePr>
          <p:nvPr/>
        </p:nvGraphicFramePr>
        <p:xfrm>
          <a:off x="372590" y="41603"/>
          <a:ext cx="1231935" cy="99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3" name="CorelDRAW" r:id="rId5" imgW="1056240" imgH="864360" progId="">
                  <p:embed/>
                </p:oleObj>
              </mc:Choice>
              <mc:Fallback>
                <p:oleObj name="CorelDRAW" r:id="rId5" imgW="1056240" imgH="86436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90" y="41603"/>
                        <a:ext cx="1231935" cy="994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5747442-7523-254B-8424-7D18EDA7EC33}"/>
              </a:ext>
            </a:extLst>
          </p:cNvPr>
          <p:cNvSpPr/>
          <p:nvPr/>
        </p:nvSpPr>
        <p:spPr>
          <a:xfrm>
            <a:off x="86205" y="1121603"/>
            <a:ext cx="98197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- в СТО Газпром 2-4.1-212-2008 «Общие технические требования к трубопроводной арматуре, поставляемой на объекты ПАО «Газпром» (п.8.5.5). регламентирующее поставку новой ТПА и ее хранение,</a:t>
            </a:r>
          </a:p>
          <a:p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а именно, существующую формулировку: комплектация объектов ОАО «Газпром» трубопроводной арматурой (далее – ТПА)должна осуществляться</a:t>
            </a:r>
          </a:p>
          <a:p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с заполненными консервационной смазкой полостями каналов и  обвязки системы подвода уплотнительной смазки.</a:t>
            </a:r>
          </a:p>
          <a:p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 Поскольку уплотнительные пасты обладают консервирующими и смазывающими свойствами, </a:t>
            </a:r>
            <a:r>
              <a:rPr lang="ru-RU" sz="1800" dirty="0" smtClean="0">
                <a:latin typeface="Arial Narrow" panose="020B0604020202020204" pitchFamily="34" charset="0"/>
                <a:cs typeface="Arial Narrow" panose="020B0604020202020204" pitchFamily="34" charset="0"/>
              </a:rPr>
              <a:t>предлагаем: следующую </a:t>
            </a:r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редакцию: «…комплектация объектов ОАО «Газпром» трубопроводной арматурой …должна осуществляться с заполненными полостями каналов и обвязки системы подвода смазки, уплотнительной пастой обладающей консервирующими свойствами…».(как ранее  уже предлагалось в п.8.3.2 вместо  герметизирующей смазки)</a:t>
            </a:r>
          </a:p>
          <a:p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В паспортах   трубопроводной    арматуры,    представляемой заводами-изготовителями, вносить  данные по применяемой  уплотнительной пасте.</a:t>
            </a:r>
          </a:p>
          <a:p>
            <a:endParaRPr lang="ru-RU" sz="18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ru-RU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Реализация данного предложения, позволит исключить случаи разгерметизации трубопроводной арматуры на начальных этапах эксплуатации и оптимизировать затраты на её техническое обслуживание.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-1"/>
            <a:ext cx="1944000" cy="108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68500" y="6318000"/>
            <a:ext cx="7937500" cy="540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318000"/>
            <a:ext cx="1944000" cy="54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 Narrow" pitchFamily="34" charset="0"/>
              </a:rPr>
              <a:t>15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68500" y="0"/>
            <a:ext cx="7937500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latin typeface="Arial Narrow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AE198-13D4-B247-871A-9885A145B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5" y="5844048"/>
            <a:ext cx="2387120" cy="3449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58" y="5807764"/>
            <a:ext cx="1644142" cy="475200"/>
          </a:xfrm>
          <a:prstGeom prst="rect">
            <a:avLst/>
          </a:prstGeom>
        </p:spPr>
      </p:pic>
      <p:graphicFrame>
        <p:nvGraphicFramePr>
          <p:cNvPr id="26" name="Object 3"/>
          <p:cNvGraphicFramePr>
            <a:graphicFrameLocks noChangeAspect="1"/>
          </p:cNvGraphicFramePr>
          <p:nvPr/>
        </p:nvGraphicFramePr>
        <p:xfrm>
          <a:off x="372590" y="41603"/>
          <a:ext cx="1231935" cy="99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6" name="CorelDRAW" r:id="rId5" imgW="1056240" imgH="864360" progId="">
                  <p:embed/>
                </p:oleObj>
              </mc:Choice>
              <mc:Fallback>
                <p:oleObj name="CorelDRAW" r:id="rId5" imgW="1056240" imgH="86436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90" y="41603"/>
                        <a:ext cx="1231935" cy="994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504728" y="5149641"/>
            <a:ext cx="4953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rgbClr val="000066"/>
                </a:solidFill>
                <a:latin typeface="Arial Narrow" pitchFamily="34" charset="0"/>
                <a:cs typeface="Times New Roman" pitchFamily="18" charset="0"/>
              </a:rPr>
              <a:t>ООО «</a:t>
            </a:r>
            <a:r>
              <a:rPr lang="ru-RU" sz="2000" dirty="0" err="1">
                <a:solidFill>
                  <a:srgbClr val="000066"/>
                </a:solidFill>
                <a:latin typeface="Arial Narrow" pitchFamily="34" charset="0"/>
                <a:cs typeface="Times New Roman" pitchFamily="18" charset="0"/>
              </a:rPr>
              <a:t>ЭкваРемСервис</a:t>
            </a:r>
            <a:r>
              <a:rPr lang="ru-RU" sz="2000" dirty="0">
                <a:solidFill>
                  <a:srgbClr val="000066"/>
                </a:solidFill>
                <a:latin typeface="Arial Narrow" pitchFamily="34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dirty="0">
                <a:solidFill>
                  <a:srgbClr val="000066"/>
                </a:solidFill>
                <a:latin typeface="Arial Narrow" pitchFamily="34" charset="0"/>
                <a:cs typeface="Times New Roman" pitchFamily="18" charset="0"/>
              </a:rPr>
              <a:t>+7 (499) 968-84-88</a:t>
            </a:r>
            <a:endParaRPr lang="en-US" sz="2000" dirty="0">
              <a:solidFill>
                <a:srgbClr val="000066"/>
              </a:solidFill>
              <a:latin typeface="Arial Narrow" pitchFamily="34" charset="0"/>
              <a:cs typeface="Times New Roman" pitchFamily="18" charset="0"/>
            </a:endParaRPr>
          </a:p>
          <a:p>
            <a:pPr algn="ctr"/>
            <a:r>
              <a:rPr lang="en-US" sz="2000" dirty="0">
                <a:solidFill>
                  <a:srgbClr val="000066"/>
                </a:solidFill>
                <a:latin typeface="Arial Narrow" pitchFamily="34" charset="0"/>
                <a:cs typeface="Times New Roman" pitchFamily="18" charset="0"/>
              </a:rPr>
              <a:t>E-mail:</a:t>
            </a:r>
            <a:r>
              <a:rPr lang="ru-RU" sz="2000" dirty="0">
                <a:solidFill>
                  <a:srgbClr val="000066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0066"/>
                </a:solidFill>
                <a:latin typeface="Arial Narrow" pitchFamily="34" charset="0"/>
                <a:cs typeface="Times New Roman" pitchFamily="18" charset="0"/>
              </a:rPr>
              <a:t>info@gazpasta.ru</a:t>
            </a:r>
            <a:endParaRPr lang="ru-RU" sz="2000" dirty="0">
              <a:solidFill>
                <a:srgbClr val="000066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E03EB44-686F-9C4C-A4FB-4A301B759EB1}"/>
              </a:ext>
            </a:extLst>
          </p:cNvPr>
          <p:cNvSpPr/>
          <p:nvPr/>
        </p:nvSpPr>
        <p:spPr>
          <a:xfrm>
            <a:off x="3296816" y="188640"/>
            <a:ext cx="626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9C1441F-8FFE-574B-8402-87F03AFA18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08" y="1124744"/>
            <a:ext cx="3395059" cy="4032448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-1"/>
            <a:ext cx="1944000" cy="108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68500" y="6318000"/>
            <a:ext cx="7937500" cy="540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318000"/>
            <a:ext cx="1944000" cy="54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 Narrow" pitchFamily="34" charset="0"/>
              </a:rPr>
              <a:t>2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68500" y="0"/>
            <a:ext cx="7937500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Экономическая эффективность восстановительного ремонта ТПА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AE198-13D4-B247-871A-9885A145B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5" y="5844048"/>
            <a:ext cx="2387120" cy="3449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58" y="5807764"/>
            <a:ext cx="1644142" cy="475200"/>
          </a:xfrm>
          <a:prstGeom prst="rect">
            <a:avLst/>
          </a:prstGeom>
        </p:spPr>
      </p:pic>
      <p:graphicFrame>
        <p:nvGraphicFramePr>
          <p:cNvPr id="26" name="Object 3"/>
          <p:cNvGraphicFramePr>
            <a:graphicFrameLocks noChangeAspect="1"/>
          </p:cNvGraphicFramePr>
          <p:nvPr/>
        </p:nvGraphicFramePr>
        <p:xfrm>
          <a:off x="372590" y="41603"/>
          <a:ext cx="1231935" cy="99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CorelDRAW" r:id="rId5" imgW="1056240" imgH="864360" progId="">
                  <p:embed/>
                </p:oleObj>
              </mc:Choice>
              <mc:Fallback>
                <p:oleObj name="CorelDRAW" r:id="rId5" imgW="1056240" imgH="86436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90" y="41603"/>
                        <a:ext cx="1231935" cy="994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bject 15"/>
          <p:cNvSpPr/>
          <p:nvPr/>
        </p:nvSpPr>
        <p:spPr>
          <a:xfrm>
            <a:off x="952472" y="1214422"/>
            <a:ext cx="8249000" cy="45005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-1"/>
            <a:ext cx="1944000" cy="108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68500" y="6318000"/>
            <a:ext cx="7937500" cy="540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318000"/>
            <a:ext cx="1944000" cy="54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 Narrow" pitchFamily="34" charset="0"/>
              </a:rPr>
              <a:t>3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68500" y="0"/>
            <a:ext cx="7937500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Arial Narrow" pitchFamily="34" charset="0"/>
              </a:rPr>
              <a:t>Техническое обслуживание ТПА с применением современных материалов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AE198-13D4-B247-871A-9885A145B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5" y="5844048"/>
            <a:ext cx="2387120" cy="3449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58" y="5807764"/>
            <a:ext cx="1644142" cy="475200"/>
          </a:xfrm>
          <a:prstGeom prst="rect">
            <a:avLst/>
          </a:prstGeom>
        </p:spPr>
      </p:pic>
      <p:graphicFrame>
        <p:nvGraphicFramePr>
          <p:cNvPr id="26" name="Object 3"/>
          <p:cNvGraphicFramePr>
            <a:graphicFrameLocks noChangeAspect="1"/>
          </p:cNvGraphicFramePr>
          <p:nvPr/>
        </p:nvGraphicFramePr>
        <p:xfrm>
          <a:off x="372590" y="41603"/>
          <a:ext cx="1231935" cy="99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5" name="CorelDRAW" r:id="rId5" imgW="1056240" imgH="864360" progId="">
                  <p:embed/>
                </p:oleObj>
              </mc:Choice>
              <mc:Fallback>
                <p:oleObj name="CorelDRAW" r:id="rId5" imgW="1056240" imgH="864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90" y="41603"/>
                        <a:ext cx="1231935" cy="994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C:\Users\НП\Pictures\Фото- Барда ТО\Изображение 022.jpg">
            <a:extLst>
              <a:ext uri="{FF2B5EF4-FFF2-40B4-BE49-F238E27FC236}">
                <a16:creationId xmlns:a16="http://schemas.microsoft.com/office/drawing/2014/main" xmlns="" id="{7843043D-546F-F04F-81C4-1D2672A5C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553" y="1405040"/>
            <a:ext cx="3384376" cy="4184199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D2A4C592-4FE6-CC41-9127-D32031621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33" y="1405040"/>
            <a:ext cx="3456384" cy="4184199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2734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-1"/>
            <a:ext cx="1944000" cy="108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68500" y="6318000"/>
            <a:ext cx="7937500" cy="540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318000"/>
            <a:ext cx="1944000" cy="54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 Narrow" pitchFamily="34" charset="0"/>
              </a:rPr>
              <a:t>4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68500" y="0"/>
            <a:ext cx="7937500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Arial Narrow" pitchFamily="34" charset="0"/>
              </a:rPr>
              <a:t>Примеры распространенных дефектов ТПА, поступивших на КР в заводских условиях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AE198-13D4-B247-871A-9885A145B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5" y="5844048"/>
            <a:ext cx="2387120" cy="3449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58" y="5807764"/>
            <a:ext cx="1644142" cy="475200"/>
          </a:xfrm>
          <a:prstGeom prst="rect">
            <a:avLst/>
          </a:prstGeom>
        </p:spPr>
      </p:pic>
      <p:graphicFrame>
        <p:nvGraphicFramePr>
          <p:cNvPr id="26" name="Object 3"/>
          <p:cNvGraphicFramePr>
            <a:graphicFrameLocks noChangeAspect="1"/>
          </p:cNvGraphicFramePr>
          <p:nvPr/>
        </p:nvGraphicFramePr>
        <p:xfrm>
          <a:off x="372590" y="41603"/>
          <a:ext cx="1231935" cy="99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CorelDRAW" r:id="rId5" imgW="1056240" imgH="864360" progId="">
                  <p:embed/>
                </p:oleObj>
              </mc:Choice>
              <mc:Fallback>
                <p:oleObj name="CorelDRAW" r:id="rId5" imgW="1056240" imgH="864360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90" y="41603"/>
                        <a:ext cx="1231935" cy="994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bject 12"/>
          <p:cNvSpPr/>
          <p:nvPr/>
        </p:nvSpPr>
        <p:spPr>
          <a:xfrm>
            <a:off x="1442334" y="1172032"/>
            <a:ext cx="3582104" cy="23284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12700">
            <a:solidFill>
              <a:srgbClr val="0070C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21"/>
          <p:cNvSpPr/>
          <p:nvPr/>
        </p:nvSpPr>
        <p:spPr>
          <a:xfrm>
            <a:off x="1442333" y="3571876"/>
            <a:ext cx="3582105" cy="22485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12700">
            <a:solidFill>
              <a:srgbClr val="0070C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8"/>
          <p:cNvSpPr/>
          <p:nvPr/>
        </p:nvSpPr>
        <p:spPr>
          <a:xfrm>
            <a:off x="5095876" y="3571876"/>
            <a:ext cx="3429024" cy="22150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 w="12700">
            <a:solidFill>
              <a:srgbClr val="0070C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24"/>
          <p:cNvSpPr/>
          <p:nvPr/>
        </p:nvSpPr>
        <p:spPr>
          <a:xfrm>
            <a:off x="5095876" y="1168759"/>
            <a:ext cx="3414738" cy="23316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 w="12700">
            <a:solidFill>
              <a:srgbClr val="0070C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-1"/>
            <a:ext cx="1944000" cy="108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68500" y="6318000"/>
            <a:ext cx="7937500" cy="540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318000"/>
            <a:ext cx="1944000" cy="54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 Narrow" pitchFamily="34" charset="0"/>
              </a:rPr>
              <a:t>5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68500" y="0"/>
            <a:ext cx="7937500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Arial Narrow" pitchFamily="34" charset="0"/>
              </a:rPr>
              <a:t>Рекомендации заводов-изготовителей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AE198-13D4-B247-871A-9885A145B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5" y="5844048"/>
            <a:ext cx="2387120" cy="3449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58" y="5807764"/>
            <a:ext cx="1644142" cy="475200"/>
          </a:xfrm>
          <a:prstGeom prst="rect">
            <a:avLst/>
          </a:prstGeom>
        </p:spPr>
      </p:pic>
      <p:graphicFrame>
        <p:nvGraphicFramePr>
          <p:cNvPr id="26" name="Object 3"/>
          <p:cNvGraphicFramePr>
            <a:graphicFrameLocks noChangeAspect="1"/>
          </p:cNvGraphicFramePr>
          <p:nvPr/>
        </p:nvGraphicFramePr>
        <p:xfrm>
          <a:off x="372590" y="41603"/>
          <a:ext cx="1231935" cy="99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CorelDRAW" r:id="rId5" imgW="1056240" imgH="864360" progId="">
                  <p:embed/>
                </p:oleObj>
              </mc:Choice>
              <mc:Fallback>
                <p:oleObj name="CorelDRAW" r:id="rId5" imgW="1056240" imgH="86436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90" y="41603"/>
                        <a:ext cx="1231935" cy="994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0" y="1052737"/>
          <a:ext cx="9906000" cy="456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6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929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8695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 Narrow" pitchFamily="34" charset="0"/>
                        </a:rPr>
                        <a:t>Завод</a:t>
                      </a:r>
                      <a:r>
                        <a:rPr lang="ru-RU" sz="1100" baseline="0" dirty="0">
                          <a:latin typeface="Arial Narrow" pitchFamily="34" charset="0"/>
                        </a:rPr>
                        <a:t>-изготовитель</a:t>
                      </a:r>
                      <a:endParaRPr lang="ru-RU" sz="1100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err="1">
                          <a:latin typeface="Arial Narrow" pitchFamily="34" charset="0"/>
                        </a:rPr>
                        <a:t>Предмонтажная</a:t>
                      </a:r>
                      <a:r>
                        <a:rPr lang="ru-RU" sz="1100" dirty="0">
                          <a:latin typeface="Arial Narrow" pitchFamily="34" charset="0"/>
                        </a:rPr>
                        <a:t> подготовка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 Narrow" pitchFamily="34" charset="0"/>
                        </a:rPr>
                        <a:t>Рекомендации по эксплуатации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9416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 Narrow" pitchFamily="34" charset="0"/>
                        </a:rPr>
                        <a:t>АО «</a:t>
                      </a:r>
                      <a:r>
                        <a:rPr lang="ru-RU" sz="1100" dirty="0" err="1">
                          <a:latin typeface="Arial Narrow" pitchFamily="34" charset="0"/>
                        </a:rPr>
                        <a:t>Тяжпромарматура</a:t>
                      </a:r>
                      <a:r>
                        <a:rPr lang="ru-RU" sz="1100" dirty="0">
                          <a:latin typeface="Arial Narrow" pitchFamily="34" charset="0"/>
                        </a:rPr>
                        <a:t>»</a:t>
                      </a:r>
                    </a:p>
                    <a:p>
                      <a:r>
                        <a:rPr lang="ru-RU" sz="1100" dirty="0">
                          <a:latin typeface="Arial Narrow" pitchFamily="34" charset="0"/>
                        </a:rPr>
                        <a:t>Алексин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 Narrow" pitchFamily="34" charset="0"/>
                        </a:rPr>
                        <a:t>При подготовке крана к эксплуатации набивку герметизирующей</a:t>
                      </a:r>
                      <a:r>
                        <a:rPr lang="ru-RU" sz="1100" baseline="0" dirty="0">
                          <a:latin typeface="Arial Narrow" pitchFamily="34" charset="0"/>
                        </a:rPr>
                        <a:t> смазки не проводить (!!!). Конструкция крана обеспечивает герметичность затвора крана без набивки герметизирующей смазки</a:t>
                      </a:r>
                      <a:endParaRPr lang="ru-RU" sz="1100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 Narrow" pitchFamily="34" charset="0"/>
                        </a:rPr>
                        <a:t>В случае </a:t>
                      </a:r>
                      <a:r>
                        <a:rPr lang="ru-RU" sz="1100" dirty="0" err="1">
                          <a:latin typeface="Arial Narrow" pitchFamily="34" charset="0"/>
                        </a:rPr>
                        <a:t>негерметичности</a:t>
                      </a:r>
                      <a:r>
                        <a:rPr lang="ru-RU" sz="1100" baseline="0" dirty="0">
                          <a:latin typeface="Arial Narrow" pitchFamily="34" charset="0"/>
                        </a:rPr>
                        <a:t> в уплотнении шпинделя необходимо произвести набивку герметизирующей смазки</a:t>
                      </a:r>
                      <a:endParaRPr lang="ru-RU" sz="1100" dirty="0">
                        <a:latin typeface="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 Narrow" pitchFamily="34" charset="0"/>
                        </a:rPr>
                        <a:t>ОАО «</a:t>
                      </a:r>
                      <a:r>
                        <a:rPr lang="ru-RU" sz="1100" dirty="0" err="1">
                          <a:latin typeface="Arial Narrow" pitchFamily="34" charset="0"/>
                        </a:rPr>
                        <a:t>Пензтяжарматура</a:t>
                      </a:r>
                      <a:r>
                        <a:rPr lang="ru-RU" sz="1100" dirty="0">
                          <a:latin typeface="Arial Narrow" pitchFamily="34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 Narrow" pitchFamily="34" charset="0"/>
                        </a:rPr>
                        <a:t>Рекомендации</a:t>
                      </a:r>
                      <a:r>
                        <a:rPr lang="ru-RU" sz="1100" baseline="0" dirty="0">
                          <a:latin typeface="Arial Narrow" pitchFamily="34" charset="0"/>
                        </a:rPr>
                        <a:t> производителя по применению герметизирующей смазки (уплотнительной пасты) отсутствуют</a:t>
                      </a:r>
                      <a:endParaRPr lang="ru-RU" sz="1100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 Narrow" pitchFamily="34" charset="0"/>
                        </a:rPr>
                        <a:t>При профилактических</a:t>
                      </a:r>
                      <a:r>
                        <a:rPr lang="ru-RU" sz="1100" baseline="0" dirty="0">
                          <a:latin typeface="Arial Narrow" pitchFamily="34" charset="0"/>
                        </a:rPr>
                        <a:t> работах по обслуживанию кранов, а также при потере герметичности в узле затвора необходимо производить набивку смазки, герметизирующей САГ тип 2 ТУ38.401-58-289-01 давлением  не более 20,0 мПа через узлы смазки с помощью специального универсального нагнетателя смазки </a:t>
                      </a:r>
                      <a:endParaRPr lang="ru-RU" sz="1100" dirty="0">
                        <a:latin typeface="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 Narrow" pitchFamily="34" charset="0"/>
                        </a:rPr>
                        <a:t>ОАО «</a:t>
                      </a:r>
                      <a:r>
                        <a:rPr lang="ru-RU" sz="1100" dirty="0" err="1">
                          <a:latin typeface="Arial Narrow" pitchFamily="34" charset="0"/>
                        </a:rPr>
                        <a:t>Волгограднефтемаш</a:t>
                      </a:r>
                      <a:r>
                        <a:rPr lang="ru-RU" sz="1100" dirty="0">
                          <a:latin typeface="Arial Narrow" pitchFamily="34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 Narrow" pitchFamily="34" charset="0"/>
                        </a:rPr>
                        <a:t>Рекомендации</a:t>
                      </a:r>
                      <a:r>
                        <a:rPr lang="ru-RU" sz="1100" baseline="0" dirty="0">
                          <a:latin typeface="Arial Narrow" pitchFamily="34" charset="0"/>
                        </a:rPr>
                        <a:t> производителя по применению герметизирующей смазки (уплотнительной пасты) отсутствуют</a:t>
                      </a:r>
                      <a:endParaRPr lang="ru-RU" sz="1100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 Narrow" pitchFamily="34" charset="0"/>
                        </a:rPr>
                        <a:t>При выходе из строя уплотнения</a:t>
                      </a:r>
                      <a:r>
                        <a:rPr lang="ru-RU" sz="1100" baseline="0" dirty="0">
                          <a:latin typeface="Arial Narrow" pitchFamily="34" charset="0"/>
                        </a:rPr>
                        <a:t> затвора, сальника (потеря герметичности) для временной герметизации, …..предусмотрены штуцера для подачи герметизирующей смазки</a:t>
                      </a:r>
                      <a:endParaRPr lang="ru-RU" sz="1100" dirty="0">
                        <a:latin typeface="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03039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 Narrow" pitchFamily="34" charset="0"/>
                        </a:rPr>
                        <a:t>ООО «</a:t>
                      </a:r>
                      <a:r>
                        <a:rPr lang="ru-RU" sz="1100" dirty="0" err="1">
                          <a:latin typeface="Arial Narrow" pitchFamily="34" charset="0"/>
                        </a:rPr>
                        <a:t>Самараволгомаш</a:t>
                      </a:r>
                      <a:r>
                        <a:rPr lang="ru-RU" sz="1100" dirty="0">
                          <a:latin typeface="Arial Narrow" pitchFamily="34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563" indent="-182563">
                        <a:buAutoNum type="arabicPeriod"/>
                      </a:pPr>
                      <a:r>
                        <a:rPr lang="ru-RU" sz="1100" dirty="0">
                          <a:latin typeface="Arial Narrow" pitchFamily="34" charset="0"/>
                        </a:rPr>
                        <a:t>Для предотвращения преждевременного выхода из строя шаровых кранов необходимо в процессе монтажа крана в линию и ввода</a:t>
                      </a:r>
                      <a:r>
                        <a:rPr lang="ru-RU" sz="1100" baseline="0" dirty="0">
                          <a:latin typeface="Arial Narrow" pitchFamily="34" charset="0"/>
                        </a:rPr>
                        <a:t> его в эксплуатацию провести в обязательном порядке следующие технологические операции: очистка трубопровода , </a:t>
                      </a:r>
                      <a:r>
                        <a:rPr lang="ru-RU" sz="1100" baseline="0" dirty="0" err="1">
                          <a:latin typeface="Arial Narrow" pitchFamily="34" charset="0"/>
                        </a:rPr>
                        <a:t>расконсервация</a:t>
                      </a:r>
                      <a:r>
                        <a:rPr lang="ru-RU" sz="1100" baseline="0" dirty="0">
                          <a:latin typeface="Arial Narrow" pitchFamily="34" charset="0"/>
                        </a:rPr>
                        <a:t> крана, монтаж крана, продувка линии, </a:t>
                      </a:r>
                      <a:r>
                        <a:rPr lang="ru-RU" sz="1100" baseline="0" dirty="0" err="1">
                          <a:latin typeface="Arial Narrow" pitchFamily="34" charset="0"/>
                        </a:rPr>
                        <a:t>гидроиспытания</a:t>
                      </a:r>
                      <a:r>
                        <a:rPr lang="ru-RU" sz="1100" baseline="0" dirty="0">
                          <a:latin typeface="Arial Narrow" pitchFamily="34" charset="0"/>
                        </a:rPr>
                        <a:t> трубопровода с краном, слив воды из полости крана, закачка смазки в седла.</a:t>
                      </a:r>
                    </a:p>
                    <a:p>
                      <a:pPr marL="182563" indent="-182563">
                        <a:buAutoNum type="arabicPeriod"/>
                      </a:pPr>
                      <a:r>
                        <a:rPr lang="ru-RU" sz="1100" baseline="0" dirty="0">
                          <a:latin typeface="Arial Narrow" pitchFamily="34" charset="0"/>
                        </a:rPr>
                        <a:t> В случае если испытания трубопровода проводятся водой, после проведения испытаний необходимо выполнить следующие действия: ввести смазку в соответствии с инструкцией.</a:t>
                      </a:r>
                      <a:endParaRPr lang="ru-RU" sz="1100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 Narrow" pitchFamily="34" charset="0"/>
                        </a:rPr>
                        <a:t>Регулярный уход:</a:t>
                      </a:r>
                    </a:p>
                    <a:p>
                      <a:pPr marL="182563" indent="-182563">
                        <a:buAutoNum type="arabicPeriod"/>
                      </a:pPr>
                      <a:r>
                        <a:rPr lang="ru-RU" sz="1100" dirty="0">
                          <a:latin typeface="Arial Narrow" pitchFamily="34" charset="0"/>
                        </a:rPr>
                        <a:t>Шаровой кран не требует периодической замены деталей во время своего срока службы. Для надежной работы</a:t>
                      </a:r>
                      <a:r>
                        <a:rPr lang="ru-RU" sz="1100" baseline="0" dirty="0">
                          <a:latin typeface="Arial Narrow" pitchFamily="34" charset="0"/>
                        </a:rPr>
                        <a:t> шарового крана рекомендуется с периодичностью 1 раз в 3 месяца вводить смазку в зону уплотнения седел, чтобы предотвратить их заедание  или чтобы поддерживать крутящий момент на минимальном уровне.</a:t>
                      </a:r>
                    </a:p>
                    <a:p>
                      <a:pPr marL="182563" indent="-182563">
                        <a:buAutoNum type="arabicPeriod"/>
                      </a:pPr>
                      <a:r>
                        <a:rPr lang="ru-RU" sz="1100" baseline="0" dirty="0">
                          <a:latin typeface="Arial Narrow" pitchFamily="34" charset="0"/>
                        </a:rPr>
                        <a:t> Если шаровой кран находился в одном и том же положении более 3-х месяцев необходимо проверить, не произошло ли заедание шарового крана. Рекомендуется также проводить регулярные проверки работоспособности шарового крана, если он используется в сложных условиях. Промыть кран, выполнить 4-5 циклов закрытия и открытия крана с полным поворотом пробки на 90 градусов и закачать смазку…</a:t>
                      </a:r>
                      <a:endParaRPr lang="ru-RU" sz="1100" dirty="0">
                        <a:latin typeface="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-1"/>
            <a:ext cx="1944000" cy="108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68500" y="6318000"/>
            <a:ext cx="7937500" cy="540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318000"/>
            <a:ext cx="1944000" cy="54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 Narrow" pitchFamily="34" charset="0"/>
              </a:rPr>
              <a:t>6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68500" y="0"/>
            <a:ext cx="7937500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12264">
              <a:lnSpc>
                <a:spcPct val="95825"/>
              </a:lnSpc>
            </a:pPr>
            <a:endParaRPr lang="ru-RU" sz="2400" dirty="0">
              <a:latin typeface="Arial Narrow" pitchFamily="34" charset="0"/>
              <a:cs typeface="Times New Roman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AE198-13D4-B247-871A-9885A145B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5" y="5844048"/>
            <a:ext cx="2387120" cy="3449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58" y="5807764"/>
            <a:ext cx="1644142" cy="475200"/>
          </a:xfrm>
          <a:prstGeom prst="rect">
            <a:avLst/>
          </a:prstGeom>
        </p:spPr>
      </p:pic>
      <p:graphicFrame>
        <p:nvGraphicFramePr>
          <p:cNvPr id="26" name="Object 3"/>
          <p:cNvGraphicFramePr>
            <a:graphicFrameLocks noChangeAspect="1"/>
          </p:cNvGraphicFramePr>
          <p:nvPr/>
        </p:nvGraphicFramePr>
        <p:xfrm>
          <a:off x="372590" y="41603"/>
          <a:ext cx="1231935" cy="99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CorelDRAW" r:id="rId5" imgW="1056240" imgH="864360" progId="">
                  <p:embed/>
                </p:oleObj>
              </mc:Choice>
              <mc:Fallback>
                <p:oleObj name="CorelDRAW" r:id="rId5" imgW="1056240" imgH="86436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90" y="41603"/>
                        <a:ext cx="1231935" cy="994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bject 31"/>
          <p:cNvSpPr/>
          <p:nvPr/>
        </p:nvSpPr>
        <p:spPr>
          <a:xfrm>
            <a:off x="514807" y="1214422"/>
            <a:ext cx="2808790" cy="44491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27"/>
          <p:cNvSpPr/>
          <p:nvPr/>
        </p:nvSpPr>
        <p:spPr>
          <a:xfrm>
            <a:off x="3809992" y="1214422"/>
            <a:ext cx="2512834" cy="44491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23"/>
          <p:cNvSpPr/>
          <p:nvPr/>
        </p:nvSpPr>
        <p:spPr>
          <a:xfrm>
            <a:off x="6814408" y="1214422"/>
            <a:ext cx="2594048" cy="44491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Прямоугольник 11"/>
          <p:cNvSpPr/>
          <p:nvPr/>
        </p:nvSpPr>
        <p:spPr>
          <a:xfrm>
            <a:off x="1968500" y="0"/>
            <a:ext cx="7937500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Arial Narrow" pitchFamily="34" charset="0"/>
              </a:rPr>
              <a:t>Техническое обслуживание трубопроводной арматуры ТО 1;ТО 2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381000" y="-1"/>
            <a:ext cx="1794462" cy="108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198078" y="6318000"/>
            <a:ext cx="7326923" cy="540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1000" y="6318000"/>
            <a:ext cx="1794462" cy="54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 Narrow" pitchFamily="34" charset="0"/>
              </a:rPr>
              <a:t>7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198078" y="0"/>
            <a:ext cx="7326923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Arial Narrow" pitchFamily="34" charset="0"/>
              </a:rPr>
              <a:t>Нормы расхода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AE198-13D4-B247-871A-9885A145B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75" y="5844050"/>
            <a:ext cx="2203495" cy="3449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330" y="5807764"/>
            <a:ext cx="1517670" cy="475200"/>
          </a:xfrm>
          <a:prstGeom prst="rect">
            <a:avLst/>
          </a:prstGeom>
        </p:spPr>
      </p:pic>
      <p:graphicFrame>
        <p:nvGraphicFramePr>
          <p:cNvPr id="26" name="Object 3"/>
          <p:cNvGraphicFramePr>
            <a:graphicFrameLocks noChangeAspect="1"/>
          </p:cNvGraphicFramePr>
          <p:nvPr/>
        </p:nvGraphicFramePr>
        <p:xfrm>
          <a:off x="724931" y="41603"/>
          <a:ext cx="1137171" cy="99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5" name="CorelDRAW" r:id="rId5" imgW="1056240" imgH="864360" progId="">
                  <p:embed/>
                </p:oleObj>
              </mc:Choice>
              <mc:Fallback>
                <p:oleObj name="CorelDRAW" r:id="rId5" imgW="1056240" imgH="86436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931" y="41603"/>
                        <a:ext cx="1137171" cy="994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6" name="Picture 4" descr="C:\Users\Компьютер\Desktop\nf,k\poster_СОХРАНЯЯ ПРИРОДУ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950" y="2714622"/>
            <a:ext cx="4766074" cy="2884151"/>
          </a:xfrm>
          <a:prstGeom prst="rect">
            <a:avLst/>
          </a:prstGeom>
          <a:noFill/>
        </p:spPr>
      </p:pic>
      <p:pic>
        <p:nvPicPr>
          <p:cNvPr id="8197" name="Picture 5" descr="C:\Users\Компьютер\Desktop\nf,k\poster_СОХРАНЯЯ ПРИРОДУ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2570" y="2714620"/>
            <a:ext cx="4238942" cy="2874620"/>
          </a:xfrm>
          <a:prstGeom prst="rect">
            <a:avLst/>
          </a:prstGeom>
          <a:noFill/>
        </p:spPr>
      </p:pic>
      <p:pic>
        <p:nvPicPr>
          <p:cNvPr id="8198" name="Picture 6" descr="C:\Users\Компьютер\Desktop\nf,k\poster_СОХРАНЯЯ ПРИРОДУ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2869" y="1412776"/>
            <a:ext cx="1872208" cy="1083257"/>
          </a:xfrm>
          <a:prstGeom prst="rect">
            <a:avLst/>
          </a:prstGeom>
          <a:noFill/>
        </p:spPr>
      </p:pic>
      <p:pic>
        <p:nvPicPr>
          <p:cNvPr id="8199" name="Picture 7" descr="C:\Users\Компьютер\Desktop\nf,k\poster_СОХРАНЯЯ ПРИРОДУ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29264" y="1240297"/>
            <a:ext cx="2173810" cy="1325772"/>
          </a:xfrm>
          <a:prstGeom prst="rect">
            <a:avLst/>
          </a:prstGeom>
          <a:noFill/>
        </p:spPr>
      </p:pic>
      <p:pic>
        <p:nvPicPr>
          <p:cNvPr id="8201" name="Picture 9" descr="C:\Users\Компьютер\Desktop\nf,k\poster_СОХРАНЯЯ ПРИРОДУ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64768" y="1412776"/>
            <a:ext cx="4176464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9325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-1"/>
            <a:ext cx="1944000" cy="108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68500" y="6318000"/>
            <a:ext cx="7937500" cy="540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318000"/>
            <a:ext cx="1944000" cy="54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 Narrow" pitchFamily="34" charset="0"/>
              </a:rPr>
              <a:t>8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68500" y="0"/>
            <a:ext cx="7937500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Arial Narrow" pitchFamily="34" charset="0"/>
              </a:rPr>
              <a:t>Техническое обслуживание трубопроводной арматуры в трассовых условиях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AE198-13D4-B247-871A-9885A145B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5" y="5844048"/>
            <a:ext cx="2387120" cy="3449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58" y="5807764"/>
            <a:ext cx="1644142" cy="475200"/>
          </a:xfrm>
          <a:prstGeom prst="rect">
            <a:avLst/>
          </a:prstGeom>
        </p:spPr>
      </p:pic>
      <p:graphicFrame>
        <p:nvGraphicFramePr>
          <p:cNvPr id="26" name="Object 3"/>
          <p:cNvGraphicFramePr>
            <a:graphicFrameLocks noChangeAspect="1"/>
          </p:cNvGraphicFramePr>
          <p:nvPr/>
        </p:nvGraphicFramePr>
        <p:xfrm>
          <a:off x="372590" y="41603"/>
          <a:ext cx="1231935" cy="99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5" name="CorelDRAW" r:id="rId5" imgW="1056240" imgH="864360" progId="">
                  <p:embed/>
                </p:oleObj>
              </mc:Choice>
              <mc:Fallback>
                <p:oleObj name="CorelDRAW" r:id="rId5" imgW="1056240" imgH="86436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90" y="41603"/>
                        <a:ext cx="1231935" cy="994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C:\Users\Компьютер\Desktop\_к докладу ЭРС г Уфа _00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5490" y="1087572"/>
            <a:ext cx="8353731" cy="47337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AF68B25-550C-E247-8159-DA28D1C4A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8" y="1130912"/>
            <a:ext cx="3629072" cy="51520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0" y="-1"/>
            <a:ext cx="1944000" cy="108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968500" y="6318000"/>
            <a:ext cx="7937500" cy="5400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latin typeface="Arial Narrow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318000"/>
            <a:ext cx="1944000" cy="540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latin typeface="Arial Narrow" pitchFamily="34" charset="0"/>
              </a:rPr>
              <a:t>9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968500" y="0"/>
            <a:ext cx="7937500" cy="10800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latin typeface="Arial Narrow" pitchFamily="34" charset="0"/>
              </a:rPr>
              <a:t>Рекомендации по рациональному и эффективному использованию паст «</a:t>
            </a:r>
            <a:r>
              <a:rPr lang="ru-RU" sz="2400" dirty="0" err="1">
                <a:latin typeface="Arial Narrow" pitchFamily="34" charset="0"/>
              </a:rPr>
              <a:t>Гермокор</a:t>
            </a:r>
            <a:r>
              <a:rPr lang="ru-RU" sz="2400" dirty="0">
                <a:latin typeface="Arial Narrow" pitchFamily="34" charset="0"/>
              </a:rPr>
              <a:t>»</a:t>
            </a:r>
          </a:p>
        </p:txBody>
      </p:sp>
      <p:graphicFrame>
        <p:nvGraphicFramePr>
          <p:cNvPr id="26" name="Object 3"/>
          <p:cNvGraphicFramePr>
            <a:graphicFrameLocks noChangeAspect="1"/>
          </p:cNvGraphicFramePr>
          <p:nvPr/>
        </p:nvGraphicFramePr>
        <p:xfrm>
          <a:off x="372590" y="41603"/>
          <a:ext cx="1231935" cy="994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9" name="CorelDRAW" r:id="rId4" imgW="1056240" imgH="864360" progId="">
                  <p:embed/>
                </p:oleObj>
              </mc:Choice>
              <mc:Fallback>
                <p:oleObj name="CorelDRAW" r:id="rId4" imgW="1056240" imgH="86436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590" y="41603"/>
                        <a:ext cx="1231935" cy="9947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35C68E9-9E2D-994E-AA65-C58795D7F9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208" y="1144543"/>
            <a:ext cx="2641218" cy="248684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C6FA93-5F36-A746-8394-4A34A842B9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62" y="1130912"/>
            <a:ext cx="2540530" cy="251411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93C4653-BBB3-B247-A20A-9A671D939F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751" y="3778085"/>
            <a:ext cx="3067673" cy="231521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AA061CE-C6A1-AF4A-B1A5-3677BBB9372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20752" y="3789040"/>
            <a:ext cx="2823740" cy="227147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858" y="5807764"/>
            <a:ext cx="1644142" cy="4752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EAE198-13D4-B247-871A-9885A145B4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05" y="5844048"/>
            <a:ext cx="2387120" cy="3449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4077</TotalTime>
  <Words>1085</Words>
  <Application>Microsoft Office PowerPoint</Application>
  <PresentationFormat>Лист A4 (210x297 мм)</PresentationFormat>
  <Paragraphs>133</Paragraphs>
  <Slides>16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Тема1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Компьютер</dc:creator>
  <cp:lastModifiedBy>Пользователь Windows</cp:lastModifiedBy>
  <cp:revision>55</cp:revision>
  <dcterms:created xsi:type="dcterms:W3CDTF">2019-03-26T11:42:29Z</dcterms:created>
  <dcterms:modified xsi:type="dcterms:W3CDTF">2019-04-24T11:42:56Z</dcterms:modified>
</cp:coreProperties>
</file>