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11" r:id="rId3"/>
    <p:sldId id="312" r:id="rId4"/>
    <p:sldId id="284" r:id="rId5"/>
    <p:sldId id="293" r:id="rId6"/>
    <p:sldId id="292" r:id="rId7"/>
    <p:sldId id="306" r:id="rId8"/>
    <p:sldId id="275" r:id="rId9"/>
    <p:sldId id="286" r:id="rId10"/>
    <p:sldId id="295" r:id="rId11"/>
    <p:sldId id="296" r:id="rId12"/>
    <p:sldId id="308" r:id="rId13"/>
    <p:sldId id="310" r:id="rId14"/>
    <p:sldId id="309" r:id="rId15"/>
    <p:sldId id="288" r:id="rId16"/>
    <p:sldId id="313" r:id="rId17"/>
    <p:sldId id="314" r:id="rId18"/>
    <p:sldId id="287" r:id="rId19"/>
    <p:sldId id="315" r:id="rId20"/>
    <p:sldId id="316" r:id="rId21"/>
    <p:sldId id="280" r:id="rId22"/>
    <p:sldId id="319" r:id="rId23"/>
    <p:sldId id="318" r:id="rId24"/>
    <p:sldId id="263" r:id="rId25"/>
    <p:sldId id="317" r:id="rId26"/>
  </p:sldIdLst>
  <p:sldSz cx="12190413" cy="6859588"/>
  <p:notesSz cx="6797675" cy="9928225"/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399FF"/>
    <a:srgbClr val="0066CC"/>
    <a:srgbClr val="00FF99"/>
    <a:srgbClr val="D2A000"/>
    <a:srgbClr val="007635"/>
    <a:srgbClr val="003366"/>
    <a:srgbClr val="FF3399"/>
    <a:srgbClr val="FFFF99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94693" autoAdjust="0"/>
  </p:normalViewPr>
  <p:slideViewPr>
    <p:cSldViewPr snapToObjects="1">
      <p:cViewPr>
        <p:scale>
          <a:sx n="70" d="100"/>
          <a:sy n="70" d="100"/>
        </p:scale>
        <p:origin x="-1032" y="-1110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147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86" d="100"/>
          <a:sy n="86" d="100"/>
        </p:scale>
        <p:origin x="-3810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6.6273472441007536E-2"/>
          <c:y val="5.2623001085608433E-2"/>
          <c:w val="0.87342446888386804"/>
          <c:h val="0.59860567791724151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СППК КС</c:v>
                </c:pt>
              </c:strCache>
            </c:strRef>
          </c:tx>
          <c:spPr>
            <a:solidFill>
              <a:srgbClr val="0066CC"/>
            </a:solidFill>
          </c:spPr>
          <c:dLbls>
            <c:dLbl>
              <c:idx val="0"/>
              <c:layout>
                <c:manualLayout>
                  <c:x val="0"/>
                  <c:y val="-0.120281145338533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49-4EB5-B1D4-75BBC7CA50D0}"/>
                </c:ext>
              </c:extLst>
            </c:dLbl>
            <c:dLbl>
              <c:idx val="1"/>
              <c:layout>
                <c:manualLayout>
                  <c:x val="0"/>
                  <c:y val="-0.1303045741167443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49-4EB5-B1D4-75BBC7CA50D0}"/>
                </c:ext>
              </c:extLst>
            </c:dLbl>
            <c:dLbl>
              <c:idx val="2"/>
              <c:layout>
                <c:manualLayout>
                  <c:x val="0"/>
                  <c:y val="-0.1403280028949556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49-4EB5-B1D4-75BBC7CA50D0}"/>
                </c:ext>
              </c:extLst>
            </c:dLbl>
            <c:dLbl>
              <c:idx val="3"/>
              <c:layout>
                <c:manualLayout>
                  <c:x val="0"/>
                  <c:y val="-9.772843058755850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49-4EB5-B1D4-75BBC7CA50D0}"/>
                </c:ext>
              </c:extLst>
            </c:dLbl>
            <c:dLbl>
              <c:idx val="4"/>
              <c:layout>
                <c:manualLayout>
                  <c:x val="0"/>
                  <c:y val="-0.145339717284061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49-4EB5-B1D4-75BBC7CA50D0}"/>
                </c:ext>
              </c:extLst>
            </c:dLbl>
            <c:dLbl>
              <c:idx val="5"/>
              <c:layout>
                <c:manualLayout>
                  <c:x val="1.0418022752797628E-3"/>
                  <c:y val="-6.765814425292507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49-4EB5-B1D4-75BBC7CA50D0}"/>
                </c:ext>
              </c:extLst>
            </c:dLbl>
            <c:dLbl>
              <c:idx val="6"/>
              <c:layout>
                <c:manualLayout>
                  <c:x val="-2.0836045505595391E-3"/>
                  <c:y val="-0.3057145777354404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49-4EB5-B1D4-75BBC7CA50D0}"/>
                </c:ext>
              </c:extLst>
            </c:dLbl>
            <c:dLbl>
              <c:idx val="7"/>
              <c:layout>
                <c:manualLayout>
                  <c:x val="-1.0418022752797247E-3"/>
                  <c:y val="-0.2054802899533284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49-4EB5-B1D4-75BBC7CA50D0}"/>
                </c:ext>
              </c:extLst>
            </c:dLbl>
            <c:dLbl>
              <c:idx val="8"/>
              <c:layout>
                <c:manualLayout>
                  <c:x val="0"/>
                  <c:y val="-9.271671619845289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549-4EB5-B1D4-75BBC7CA50D0}"/>
                </c:ext>
              </c:extLst>
            </c:dLbl>
            <c:dLbl>
              <c:idx val="9"/>
              <c:layout>
                <c:manualLayout>
                  <c:x val="0"/>
                  <c:y val="-0.1403280028949556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549-4EB5-B1D4-75BBC7CA50D0}"/>
                </c:ext>
              </c:extLst>
            </c:dLbl>
            <c:dLbl>
              <c:idx val="10"/>
              <c:layout>
                <c:manualLayout>
                  <c:x val="0"/>
                  <c:y val="-0.1277987169221919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549-4EB5-B1D4-75BBC7CA50D0}"/>
                </c:ext>
              </c:extLst>
            </c:dLbl>
            <c:dLbl>
              <c:idx val="11"/>
              <c:layout>
                <c:manualLayout>
                  <c:x val="-7.6397950964868117E-17"/>
                  <c:y val="-9.772843058755850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549-4EB5-B1D4-75BBC7CA50D0}"/>
                </c:ext>
              </c:extLst>
            </c:dLbl>
            <c:dLbl>
              <c:idx val="12"/>
              <c:layout>
                <c:manualLayout>
                  <c:x val="-1.0418022752797628E-3"/>
                  <c:y val="-7.266985864203059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549-4EB5-B1D4-75BBC7CA50D0}"/>
                </c:ext>
              </c:extLst>
            </c:dLbl>
            <c:dLbl>
              <c:idx val="13"/>
              <c:layout>
                <c:manualLayout>
                  <c:x val="0"/>
                  <c:y val="-8.018743022568894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549-4EB5-B1D4-75BBC7CA50D0}"/>
                </c:ext>
              </c:extLst>
            </c:dLbl>
            <c:dLbl>
              <c:idx val="14"/>
              <c:layout>
                <c:manualLayout>
                  <c:x val="-3.1254068258392887E-3"/>
                  <c:y val="-0.1729041464241422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549-4EB5-B1D4-75BBC7CA50D0}"/>
                </c:ext>
              </c:extLst>
            </c:dLbl>
            <c:dLbl>
              <c:idx val="15"/>
              <c:layout>
                <c:manualLayout>
                  <c:x val="0"/>
                  <c:y val="-0.1303047714283346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549-4EB5-B1D4-75BBC7CA50D0}"/>
                </c:ext>
              </c:extLst>
            </c:dLbl>
            <c:dLbl>
              <c:idx val="16"/>
              <c:layout>
                <c:manualLayout>
                  <c:x val="0"/>
                  <c:y val="-0.2981970061517807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549-4EB5-B1D4-75BBC7CA50D0}"/>
                </c:ext>
              </c:extLst>
            </c:dLbl>
            <c:dLbl>
              <c:idx val="17"/>
              <c:layout>
                <c:manualLayout>
                  <c:x val="1.0416382119293238E-3"/>
                  <c:y val="-3.508200072373891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549-4EB5-B1D4-75BBC7CA50D0}"/>
                </c:ext>
              </c:extLst>
            </c:dLbl>
            <c:dLbl>
              <c:idx val="18"/>
              <c:layout>
                <c:manualLayout>
                  <c:x val="7.6397950964868191E-17"/>
                  <c:y val="-3.508200072373891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549-4EB5-B1D4-75BBC7CA50D0}"/>
                </c:ext>
              </c:extLst>
            </c:dLbl>
            <c:dLbl>
              <c:idx val="19"/>
              <c:layout>
                <c:manualLayout>
                  <c:x val="0"/>
                  <c:y val="-4.009371511284451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549-4EB5-B1D4-75BBC7CA50D0}"/>
                </c:ext>
              </c:extLst>
            </c:dLbl>
            <c:dLbl>
              <c:idx val="20"/>
              <c:layout>
                <c:manualLayout>
                  <c:x val="0"/>
                  <c:y val="-4.009371511284451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549-4EB5-B1D4-75BBC7CA50D0}"/>
                </c:ext>
              </c:extLst>
            </c:dLbl>
            <c:dLbl>
              <c:idx val="21"/>
              <c:layout>
                <c:manualLayout>
                  <c:x val="-1.0418022752797628E-3"/>
                  <c:y val="-6.014057266926666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549-4EB5-B1D4-75BBC7CA50D0}"/>
                </c:ext>
              </c:extLst>
            </c:dLbl>
            <c:dLbl>
              <c:idx val="22"/>
              <c:layout>
                <c:manualLayout>
                  <c:x val="0"/>
                  <c:y val="-3.257614352918625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549-4EB5-B1D4-75BBC7CA50D0}"/>
                </c:ext>
              </c:extLst>
            </c:dLbl>
            <c:dLbl>
              <c:idx val="23"/>
              <c:layout>
                <c:manualLayout>
                  <c:x val="1.0418022752797628E-3"/>
                  <c:y val="-5.011714389105558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549-4EB5-B1D4-75BBC7CA50D0}"/>
                </c:ext>
              </c:extLst>
            </c:dLbl>
            <c:dLbl>
              <c:idx val="24"/>
              <c:layout>
                <c:manualLayout>
                  <c:x val="-1.0418022752797628E-3"/>
                  <c:y val="-7.016400144747782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549-4EB5-B1D4-75BBC7CA50D0}"/>
                </c:ext>
              </c:extLst>
            </c:dLbl>
            <c:dLbl>
              <c:idx val="25"/>
              <c:layout>
                <c:manualLayout>
                  <c:x val="0"/>
                  <c:y val="-3.758785791829169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549-4EB5-B1D4-75BBC7CA50D0}"/>
                </c:ext>
              </c:extLst>
            </c:dLbl>
            <c:dLbl>
              <c:idx val="26"/>
              <c:layout>
                <c:manualLayout>
                  <c:x val="1.0418022752797628E-3"/>
                  <c:y val="-4.009371511284451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549-4EB5-B1D4-75BBC7CA50D0}"/>
                </c:ext>
              </c:extLst>
            </c:dLbl>
            <c:dLbl>
              <c:idx val="27"/>
              <c:layout>
                <c:manualLayout>
                  <c:x val="0"/>
                  <c:y val="-4.009371511284451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549-4EB5-B1D4-75BBC7CA5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Лист1!$A$2:$A$28</c:f>
              <c:strCache>
                <c:ptCount val="27"/>
                <c:pt idx="0">
                  <c:v>ГТБеларусь (ОАО) </c:v>
                </c:pt>
                <c:pt idx="1">
                  <c:v>ГТВолгоград (ООО) </c:v>
                </c:pt>
                <c:pt idx="2">
                  <c:v>ГТЕкатеринбург (ООО) </c:v>
                </c:pt>
                <c:pt idx="3">
                  <c:v>ГТКазань (ООО)</c:v>
                </c:pt>
                <c:pt idx="4">
                  <c:v>ГТКраснодар (ООО)</c:v>
                </c:pt>
                <c:pt idx="5">
                  <c:v>ГТМахачкала (ООО) </c:v>
                </c:pt>
                <c:pt idx="6">
                  <c:v>ГТМосква (ООО) </c:v>
                </c:pt>
                <c:pt idx="7">
                  <c:v>ГТНижний Новгород (ООО)</c:v>
                </c:pt>
                <c:pt idx="8">
                  <c:v>ГТСамара (ООО) </c:v>
                </c:pt>
                <c:pt idx="9">
                  <c:v>ГТСанкт-Петербург (ООО) </c:v>
                </c:pt>
                <c:pt idx="10">
                  <c:v>ГТСаратов (ООО) </c:v>
                </c:pt>
                <c:pt idx="11">
                  <c:v>ГТСургут (ООО) </c:v>
                </c:pt>
                <c:pt idx="12">
                  <c:v>ГТТомск (ООО) </c:v>
                </c:pt>
                <c:pt idx="13">
                  <c:v>ГТУфа (ООО)</c:v>
                </c:pt>
                <c:pt idx="14">
                  <c:v>ГТУхта (ООО)</c:v>
                </c:pt>
                <c:pt idx="15">
                  <c:v>ГТЧайковский (ООО)</c:v>
                </c:pt>
                <c:pt idx="16">
                  <c:v>ГТЮгорск (ООО)</c:v>
                </c:pt>
                <c:pt idx="17">
                  <c:v>ГДКраснодар (ООО)</c:v>
                </c:pt>
                <c:pt idx="18">
                  <c:v>ГДНадым (ООО)</c:v>
                </c:pt>
                <c:pt idx="19">
                  <c:v>ГДНоябрьск (ООО)</c:v>
                </c:pt>
                <c:pt idx="20">
                  <c:v>ГДОренбург (ООО)</c:v>
                </c:pt>
                <c:pt idx="21">
                  <c:v>ГДУренгой (ООО)</c:v>
                </c:pt>
                <c:pt idx="22">
                  <c:v>Севернефтеазпром (ОАО)</c:v>
                </c:pt>
                <c:pt idx="23">
                  <c:v>ГДЯмбург (ООО)</c:v>
                </c:pt>
                <c:pt idx="24">
                  <c:v>Газпром ПХГ (ООО)</c:v>
                </c:pt>
                <c:pt idx="25">
                  <c:v>Томскгазпром (ОАО)</c:v>
                </c:pt>
                <c:pt idx="26">
                  <c:v>Чеченгазпром (ОАО)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391</c:v>
                </c:pt>
                <c:pt idx="1">
                  <c:v>644</c:v>
                </c:pt>
                <c:pt idx="2">
                  <c:v>414</c:v>
                </c:pt>
                <c:pt idx="3">
                  <c:v>161</c:v>
                </c:pt>
                <c:pt idx="4">
                  <c:v>207</c:v>
                </c:pt>
                <c:pt idx="5">
                  <c:v>46</c:v>
                </c:pt>
                <c:pt idx="6">
                  <c:v>1104</c:v>
                </c:pt>
                <c:pt idx="7">
                  <c:v>1242</c:v>
                </c:pt>
                <c:pt idx="8">
                  <c:v>391</c:v>
                </c:pt>
                <c:pt idx="9">
                  <c:v>736</c:v>
                </c:pt>
                <c:pt idx="10">
                  <c:v>667</c:v>
                </c:pt>
                <c:pt idx="11">
                  <c:v>874</c:v>
                </c:pt>
                <c:pt idx="12">
                  <c:v>207</c:v>
                </c:pt>
                <c:pt idx="13">
                  <c:v>276</c:v>
                </c:pt>
                <c:pt idx="14">
                  <c:v>1886</c:v>
                </c:pt>
                <c:pt idx="15">
                  <c:v>1403</c:v>
                </c:pt>
                <c:pt idx="16">
                  <c:v>5060</c:v>
                </c:pt>
                <c:pt idx="17">
                  <c:v>138</c:v>
                </c:pt>
                <c:pt idx="18">
                  <c:v>299</c:v>
                </c:pt>
                <c:pt idx="19">
                  <c:v>161</c:v>
                </c:pt>
                <c:pt idx="20">
                  <c:v>115</c:v>
                </c:pt>
                <c:pt idx="21">
                  <c:v>782</c:v>
                </c:pt>
                <c:pt idx="22">
                  <c:v>23</c:v>
                </c:pt>
                <c:pt idx="23">
                  <c:v>345</c:v>
                </c:pt>
                <c:pt idx="24">
                  <c:v>782</c:v>
                </c:pt>
                <c:pt idx="25">
                  <c:v>46</c:v>
                </c:pt>
                <c:pt idx="2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5549-4EB5-B1D4-75BBC7CA50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СППК ГРС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0"/>
                  <c:y val="-0.1127635737548752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549-4EB5-B1D4-75BBC7CA50D0}"/>
                </c:ext>
              </c:extLst>
            </c:dLbl>
            <c:dLbl>
              <c:idx val="1"/>
              <c:layout>
                <c:manualLayout>
                  <c:x val="0"/>
                  <c:y val="-0.1127635737548752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549-4EB5-B1D4-75BBC7CA50D0}"/>
                </c:ext>
              </c:extLst>
            </c:dLbl>
            <c:dLbl>
              <c:idx val="2"/>
              <c:layout>
                <c:manualLayout>
                  <c:x val="0"/>
                  <c:y val="-0.12529285972763901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549-4EB5-B1D4-75BBC7CA50D0}"/>
                </c:ext>
              </c:extLst>
            </c:dLbl>
            <c:dLbl>
              <c:idx val="3"/>
              <c:layout>
                <c:manualLayout>
                  <c:x val="-8.2031675218879589E-8"/>
                  <c:y val="-0.10524600217121723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549-4EB5-B1D4-75BBC7CA50D0}"/>
                </c:ext>
              </c:extLst>
            </c:dLbl>
            <c:dLbl>
              <c:idx val="4"/>
              <c:layout>
                <c:manualLayout>
                  <c:x val="0"/>
                  <c:y val="-0.13030457411674437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549-4EB5-B1D4-75BBC7CA50D0}"/>
                </c:ext>
              </c:extLst>
            </c:dLbl>
            <c:dLbl>
              <c:idx val="5"/>
              <c:layout>
                <c:manualLayout>
                  <c:x val="0"/>
                  <c:y val="-9.5222573393005647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549-4EB5-B1D4-75BBC7CA50D0}"/>
                </c:ext>
              </c:extLst>
            </c:dLbl>
            <c:dLbl>
              <c:idx val="6"/>
              <c:layout>
                <c:manualLayout>
                  <c:x val="0"/>
                  <c:y val="-0.19044514678601196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549-4EB5-B1D4-75BBC7CA50D0}"/>
                </c:ext>
              </c:extLst>
            </c:dLbl>
            <c:dLbl>
              <c:idx val="7"/>
              <c:layout>
                <c:manualLayout>
                  <c:x val="-2.0836045505595391E-3"/>
                  <c:y val="-0.13531628850585059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549-4EB5-B1D4-75BBC7CA50D0}"/>
                </c:ext>
              </c:extLst>
            </c:dLbl>
            <c:dLbl>
              <c:idx val="8"/>
              <c:layout>
                <c:manualLayout>
                  <c:x val="0"/>
                  <c:y val="-0.10023448509370128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549-4EB5-B1D4-75BBC7CA50D0}"/>
                </c:ext>
              </c:extLst>
            </c:dLbl>
            <c:dLbl>
              <c:idx val="9"/>
              <c:layout>
                <c:manualLayout>
                  <c:x val="0"/>
                  <c:y val="-0.11777528814398106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549-4EB5-B1D4-75BBC7CA50D0}"/>
                </c:ext>
              </c:extLst>
            </c:dLbl>
            <c:dLbl>
              <c:idx val="10"/>
              <c:layout>
                <c:manualLayout>
                  <c:x val="0"/>
                  <c:y val="-0.10524600217121723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549-4EB5-B1D4-75BBC7CA50D0}"/>
                </c:ext>
              </c:extLst>
            </c:dLbl>
            <c:dLbl>
              <c:idx val="11"/>
              <c:layout>
                <c:manualLayout>
                  <c:x val="1.0418022752797628E-3"/>
                  <c:y val="-9.2716913510043006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549-4EB5-B1D4-75BBC7CA50D0}"/>
                </c:ext>
              </c:extLst>
            </c:dLbl>
            <c:dLbl>
              <c:idx val="12"/>
              <c:layout>
                <c:manualLayout>
                  <c:x val="0"/>
                  <c:y val="-8.5199144614794553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549-4EB5-B1D4-75BBC7CA50D0}"/>
                </c:ext>
              </c:extLst>
            </c:dLbl>
            <c:dLbl>
              <c:idx val="13"/>
              <c:layout>
                <c:manualLayout>
                  <c:x val="0"/>
                  <c:y val="-9.5222573393005647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549-4EB5-B1D4-75BBC7CA50D0}"/>
                </c:ext>
              </c:extLst>
            </c:dLbl>
            <c:dLbl>
              <c:idx val="14"/>
              <c:layout>
                <c:manualLayout>
                  <c:x val="0"/>
                  <c:y val="-0.10023428778211164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549-4EB5-B1D4-75BBC7CA50D0}"/>
                </c:ext>
              </c:extLst>
            </c:dLbl>
            <c:dLbl>
              <c:idx val="15"/>
              <c:layout>
                <c:manualLayout>
                  <c:x val="1.0416382119293238E-3"/>
                  <c:y val="-8.7705001809347233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549-4EB5-B1D4-75BBC7CA50D0}"/>
                </c:ext>
              </c:extLst>
            </c:dLbl>
            <c:dLbl>
              <c:idx val="16"/>
              <c:layout>
                <c:manualLayout>
                  <c:x val="-2.0836045505596107E-3"/>
                  <c:y val="-8.2693287420241679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549-4EB5-B1D4-75BBC7CA50D0}"/>
                </c:ext>
              </c:extLst>
            </c:dLbl>
            <c:dLbl>
              <c:idx val="17"/>
              <c:layout>
                <c:manualLayout>
                  <c:x val="-1.0418843069549817E-3"/>
                  <c:y val="-7.0164001447477822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549-4EB5-B1D4-75BBC7CA50D0}"/>
                </c:ext>
              </c:extLst>
            </c:dLbl>
            <c:dLbl>
              <c:idx val="18"/>
              <c:layout>
                <c:manualLayout>
                  <c:x val="1.0418022752797628E-3"/>
                  <c:y val="-6.5152287058372491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549-4EB5-B1D4-75BBC7CA50D0}"/>
                </c:ext>
              </c:extLst>
            </c:dLbl>
            <c:dLbl>
              <c:idx val="19"/>
              <c:layout>
                <c:manualLayout>
                  <c:x val="0"/>
                  <c:y val="-7.0164001447477822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549-4EB5-B1D4-75BBC7CA50D0}"/>
                </c:ext>
              </c:extLst>
            </c:dLbl>
            <c:dLbl>
              <c:idx val="20"/>
              <c:layout>
                <c:manualLayout>
                  <c:x val="0"/>
                  <c:y val="-7.7681573031136389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5549-4EB5-B1D4-75BBC7CA50D0}"/>
                </c:ext>
              </c:extLst>
            </c:dLbl>
            <c:dLbl>
              <c:idx val="21"/>
              <c:layout>
                <c:manualLayout>
                  <c:x val="-2.0836045505595378E-3"/>
                  <c:y val="-6.2646429863819492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5549-4EB5-B1D4-75BBC7CA50D0}"/>
                </c:ext>
              </c:extLst>
            </c:dLbl>
            <c:dLbl>
              <c:idx val="22"/>
              <c:layout>
                <c:manualLayout>
                  <c:x val="0"/>
                  <c:y val="-7.517571583658339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5549-4EB5-B1D4-75BBC7CA50D0}"/>
                </c:ext>
              </c:extLst>
            </c:dLbl>
            <c:dLbl>
              <c:idx val="23"/>
              <c:layout>
                <c:manualLayout>
                  <c:x val="0"/>
                  <c:y val="-7.7681573031136389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5549-4EB5-B1D4-75BBC7CA50D0}"/>
                </c:ext>
              </c:extLst>
            </c:dLbl>
            <c:dLbl>
              <c:idx val="24"/>
              <c:layout>
                <c:manualLayout>
                  <c:x val="0"/>
                  <c:y val="-8.0187430225688944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5549-4EB5-B1D4-75BBC7CA50D0}"/>
                </c:ext>
              </c:extLst>
            </c:dLbl>
            <c:dLbl>
              <c:idx val="25"/>
              <c:layout>
                <c:manualLayout>
                  <c:x val="0"/>
                  <c:y val="-8.2693287420241679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5549-4EB5-B1D4-75BBC7CA50D0}"/>
                </c:ext>
              </c:extLst>
            </c:dLbl>
            <c:dLbl>
              <c:idx val="26"/>
              <c:layout>
                <c:manualLayout>
                  <c:x val="0"/>
                  <c:y val="-8.2693287420241679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5549-4EB5-B1D4-75BBC7CA50D0}"/>
                </c:ext>
              </c:extLst>
            </c:dLbl>
            <c:dLbl>
              <c:idx val="27"/>
              <c:layout>
                <c:manualLayout>
                  <c:x val="0"/>
                  <c:y val="-8.0187430225688944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5549-4EB5-B1D4-75BBC7CA5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7635"/>
                    </a:solidFill>
                    <a:effectLst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Лист1!$A$2:$A$28</c:f>
              <c:strCache>
                <c:ptCount val="27"/>
                <c:pt idx="0">
                  <c:v>ГТБеларусь (ОАО) </c:v>
                </c:pt>
                <c:pt idx="1">
                  <c:v>ГТВолгоград (ООО) </c:v>
                </c:pt>
                <c:pt idx="2">
                  <c:v>ГТЕкатеринбург (ООО) </c:v>
                </c:pt>
                <c:pt idx="3">
                  <c:v>ГТКазань (ООО)</c:v>
                </c:pt>
                <c:pt idx="4">
                  <c:v>ГТКраснодар (ООО)</c:v>
                </c:pt>
                <c:pt idx="5">
                  <c:v>ГТМахачкала (ООО) </c:v>
                </c:pt>
                <c:pt idx="6">
                  <c:v>ГТМосква (ООО) </c:v>
                </c:pt>
                <c:pt idx="7">
                  <c:v>ГТНижний Новгород (ООО)</c:v>
                </c:pt>
                <c:pt idx="8">
                  <c:v>ГТСамара (ООО) </c:v>
                </c:pt>
                <c:pt idx="9">
                  <c:v>ГТСанкт-Петербург (ООО) </c:v>
                </c:pt>
                <c:pt idx="10">
                  <c:v>ГТСаратов (ООО) </c:v>
                </c:pt>
                <c:pt idx="11">
                  <c:v>ГТСургут (ООО) </c:v>
                </c:pt>
                <c:pt idx="12">
                  <c:v>ГТТомск (ООО) </c:v>
                </c:pt>
                <c:pt idx="13">
                  <c:v>ГТУфа (ООО)</c:v>
                </c:pt>
                <c:pt idx="14">
                  <c:v>ГТУхта (ООО)</c:v>
                </c:pt>
                <c:pt idx="15">
                  <c:v>ГТЧайковский (ООО)</c:v>
                </c:pt>
                <c:pt idx="16">
                  <c:v>ГТЮгорск (ООО)</c:v>
                </c:pt>
                <c:pt idx="17">
                  <c:v>ГДКраснодар (ООО)</c:v>
                </c:pt>
                <c:pt idx="18">
                  <c:v>ГДНадым (ООО)</c:v>
                </c:pt>
                <c:pt idx="19">
                  <c:v>ГДНоябрьск (ООО)</c:v>
                </c:pt>
                <c:pt idx="20">
                  <c:v>ГДОренбург (ООО)</c:v>
                </c:pt>
                <c:pt idx="21">
                  <c:v>ГДУренгой (ООО)</c:v>
                </c:pt>
                <c:pt idx="22">
                  <c:v>Севернефтеазпром (ОАО)</c:v>
                </c:pt>
                <c:pt idx="23">
                  <c:v>ГДЯмбург (ООО)</c:v>
                </c:pt>
                <c:pt idx="24">
                  <c:v>Газпром ПХГ (ООО)</c:v>
                </c:pt>
                <c:pt idx="25">
                  <c:v>Томскгазпром (ОАО)</c:v>
                </c:pt>
                <c:pt idx="26">
                  <c:v>Чеченгазпром (ОАО)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0">
                  <c:v>678</c:v>
                </c:pt>
                <c:pt idx="1">
                  <c:v>690</c:v>
                </c:pt>
                <c:pt idx="2">
                  <c:v>879</c:v>
                </c:pt>
                <c:pt idx="3">
                  <c:v>591</c:v>
                </c:pt>
                <c:pt idx="4">
                  <c:v>1056</c:v>
                </c:pt>
                <c:pt idx="5">
                  <c:v>321</c:v>
                </c:pt>
                <c:pt idx="6">
                  <c:v>2211</c:v>
                </c:pt>
                <c:pt idx="7">
                  <c:v>1119</c:v>
                </c:pt>
                <c:pt idx="8">
                  <c:v>432</c:v>
                </c:pt>
                <c:pt idx="9">
                  <c:v>720</c:v>
                </c:pt>
                <c:pt idx="10">
                  <c:v>645</c:v>
                </c:pt>
                <c:pt idx="11">
                  <c:v>174</c:v>
                </c:pt>
                <c:pt idx="12">
                  <c:v>378</c:v>
                </c:pt>
                <c:pt idx="13">
                  <c:v>438</c:v>
                </c:pt>
                <c:pt idx="14">
                  <c:v>498</c:v>
                </c:pt>
                <c:pt idx="15">
                  <c:v>405</c:v>
                </c:pt>
                <c:pt idx="16">
                  <c:v>180</c:v>
                </c:pt>
                <c:pt idx="17">
                  <c:v>6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15</c:v>
                </c:pt>
                <c:pt idx="22">
                  <c:v>0</c:v>
                </c:pt>
                <c:pt idx="23">
                  <c:v>12</c:v>
                </c:pt>
                <c:pt idx="24">
                  <c:v>12</c:v>
                </c:pt>
                <c:pt idx="25">
                  <c:v>0</c:v>
                </c:pt>
                <c:pt idx="26">
                  <c:v>114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9-5549-4EB5-B1D4-75BBC7CA50D0}"/>
            </c:ext>
          </c:extLst>
        </c:ser>
        <c:overlap val="100"/>
        <c:axId val="81193984"/>
        <c:axId val="81347328"/>
      </c:barChart>
      <c:catAx>
        <c:axId val="8119398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1347328"/>
        <c:crosses val="autoZero"/>
        <c:auto val="1"/>
        <c:lblAlgn val="ctr"/>
        <c:lblOffset val="100"/>
      </c:catAx>
      <c:valAx>
        <c:axId val="81347328"/>
        <c:scaling>
          <c:orientation val="minMax"/>
        </c:scaling>
        <c:delete val="1"/>
        <c:axPos val="l"/>
        <c:numFmt formatCode="General" sourceLinked="1"/>
        <c:tickLblPos val="none"/>
        <c:crossAx val="81193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617025034344838"/>
          <c:y val="5.0997548206181118E-2"/>
          <c:w val="0.25041440351528732"/>
          <c:h val="0.1312126020544872"/>
        </c:manualLayout>
      </c:layout>
      <c:txPr>
        <a:bodyPr/>
        <a:lstStyle/>
        <a:p>
          <a:pPr>
            <a:defRPr b="1">
              <a:solidFill>
                <a:schemeClr val="tx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>
          <a:solidFill>
            <a:schemeClr val="tx1"/>
          </a:solidFill>
          <a:effectLst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E101F0-9762-4E5F-8D49-6BE4A349CD71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E9E7A1-0446-4796-ABEB-3C9EE7B11332}">
      <dgm:prSet phldrT="[Текст]" custT="1"/>
      <dgm:spPr>
        <a:gradFill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13500000" scaled="1"/>
          <a:tileRect/>
        </a:gra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ru-RU" sz="2400" b="1" dirty="0" smtClean="0">
              <a:solidFill>
                <a:schemeClr val="tx1">
                  <a:lumMod val="50000"/>
                </a:schemeClr>
              </a:solidFill>
            </a:rPr>
            <a:t>  ПРОМЫШЛЕННАЯ   </a:t>
          </a:r>
        </a:p>
        <a:p>
          <a:pPr algn="l"/>
          <a:r>
            <a:rPr lang="ru-RU" sz="2400" b="1" dirty="0" smtClean="0">
              <a:solidFill>
                <a:schemeClr val="tx1">
                  <a:lumMod val="50000"/>
                </a:schemeClr>
              </a:solidFill>
            </a:rPr>
            <a:t>  БЕЗОПАСНОСТЬ</a:t>
          </a:r>
          <a:endParaRPr lang="ru-RU" sz="2400" b="1" dirty="0">
            <a:solidFill>
              <a:schemeClr val="tx1">
                <a:lumMod val="50000"/>
              </a:schemeClr>
            </a:solidFill>
          </a:endParaRPr>
        </a:p>
      </dgm:t>
    </dgm:pt>
    <dgm:pt modelId="{68F67622-688F-4326-816B-D7E91067D9E2}" type="parTrans" cxnId="{8E8ACE90-309A-4752-B9BE-E15EE2E59929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53440DB7-433C-42B2-9EDB-30FDCF03EA3C}" type="sibTrans" cxnId="{8E8ACE90-309A-4752-B9BE-E15EE2E59929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252FB901-3A9D-4AA2-875C-F51C84909171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>
                  <a:lumMod val="50000"/>
                </a:schemeClr>
              </a:solidFill>
            </a:rPr>
            <a:t>Повышение безопасности опасных производственных объектов.</a:t>
          </a:r>
          <a:endParaRPr lang="ru-RU" sz="2000" dirty="0">
            <a:solidFill>
              <a:schemeClr val="tx1">
                <a:lumMod val="50000"/>
              </a:schemeClr>
            </a:solidFill>
          </a:endParaRPr>
        </a:p>
      </dgm:t>
    </dgm:pt>
    <dgm:pt modelId="{0AC30E7D-C5CD-4EAB-89FC-DC522485580D}" type="parTrans" cxnId="{E24FF0AD-777C-4599-80E5-4F5584EA53A2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222A06F5-CACA-4A89-9A10-428923171724}" type="sibTrans" cxnId="{E24FF0AD-777C-4599-80E5-4F5584EA53A2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69D08549-8D07-48A7-A73B-AFB194C095A4}">
      <dgm:prSet phldrT="[Текст]" custT="1"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13500000" scaled="1"/>
          <a:tileRect/>
        </a:gra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ru-RU" sz="2400" b="1" dirty="0" smtClean="0">
              <a:solidFill>
                <a:schemeClr val="tx1">
                  <a:lumMod val="50000"/>
                </a:schemeClr>
              </a:solidFill>
            </a:rPr>
            <a:t>  ЭКОЛОГИЯ</a:t>
          </a:r>
          <a:endParaRPr lang="ru-RU" sz="2800" b="1" dirty="0">
            <a:solidFill>
              <a:schemeClr val="tx1">
                <a:lumMod val="50000"/>
              </a:schemeClr>
            </a:solidFill>
          </a:endParaRPr>
        </a:p>
      </dgm:t>
    </dgm:pt>
    <dgm:pt modelId="{52094884-3E66-465D-9F0F-D1A6E63A56DA}" type="parTrans" cxnId="{AE174E95-6D8C-4A8F-8A27-C9DD8C76772D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86325A26-511B-400A-BA01-5FA20550E55F}" type="sibTrans" cxnId="{AE174E95-6D8C-4A8F-8A27-C9DD8C76772D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126E73BF-261A-4F92-9150-CB0B55FBA9B9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>
                  <a:lumMod val="50000"/>
                </a:schemeClr>
              </a:solidFill>
            </a:rPr>
            <a:t>Сокращение негативного воздействие на окружающую среду.</a:t>
          </a:r>
          <a:endParaRPr lang="ru-RU" sz="2000" dirty="0">
            <a:solidFill>
              <a:schemeClr val="tx1">
                <a:lumMod val="50000"/>
              </a:schemeClr>
            </a:solidFill>
          </a:endParaRPr>
        </a:p>
      </dgm:t>
    </dgm:pt>
    <dgm:pt modelId="{B22F100E-B2CB-4B9D-AE22-1A073FEA9FE8}" type="parTrans" cxnId="{4BA664D1-6629-4439-89ED-2544A7F57487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0BD3B83E-F29D-4B49-9852-BFC607F121C3}" type="sibTrans" cxnId="{4BA664D1-6629-4439-89ED-2544A7F57487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671BAF6B-F8A5-4087-B7A5-6F398F992775}">
      <dgm:prSet phldrT="[Текст]" cust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3500000" scaled="1"/>
          <a:tileRect/>
        </a:gra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ru-RU" sz="2400" b="1" dirty="0" smtClean="0">
              <a:solidFill>
                <a:schemeClr val="tx1">
                  <a:lumMod val="50000"/>
                </a:schemeClr>
              </a:solidFill>
            </a:rPr>
            <a:t>  ЭНЕРГОСБЕРЕЖЕНИЕ</a:t>
          </a:r>
          <a:endParaRPr lang="ru-RU" sz="2800" b="1" dirty="0">
            <a:solidFill>
              <a:schemeClr val="tx1">
                <a:lumMod val="50000"/>
              </a:schemeClr>
            </a:solidFill>
          </a:endParaRPr>
        </a:p>
      </dgm:t>
    </dgm:pt>
    <dgm:pt modelId="{E0D36203-D633-471B-A80F-A67D3F2B659C}" type="parTrans" cxnId="{DE1A2FF9-B7B7-4A83-A025-8C455AE44CE4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10BED599-E24B-4C3E-BBC0-2314487C361A}" type="sibTrans" cxnId="{DE1A2FF9-B7B7-4A83-A025-8C455AE44CE4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9299A758-18EE-41C6-8F55-D205416AB8B9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>
                  <a:lumMod val="50000"/>
                </a:schemeClr>
              </a:solidFill>
            </a:rPr>
            <a:t>Снижение транспортных затрат при обслуживании СППК.</a:t>
          </a:r>
          <a:endParaRPr lang="ru-RU" sz="2000" dirty="0">
            <a:solidFill>
              <a:schemeClr val="tx1">
                <a:lumMod val="50000"/>
              </a:schemeClr>
            </a:solidFill>
          </a:endParaRPr>
        </a:p>
      </dgm:t>
    </dgm:pt>
    <dgm:pt modelId="{9C390B61-24C5-4976-93B5-7C4792C00181}" type="parTrans" cxnId="{7EEB963A-14E5-438B-BDE4-9EE48D96559C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DA6FDCB3-94B9-46E8-8E04-ABA5D8742119}" type="sibTrans" cxnId="{7EEB963A-14E5-438B-BDE4-9EE48D96559C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5A8D88DC-58C5-4BD5-BF08-025C089DDC1A}">
      <dgm:prSet custT="1"/>
      <dgm:spPr/>
      <dgm:t>
        <a:bodyPr/>
        <a:lstStyle/>
        <a:p>
          <a:r>
            <a:rPr lang="ru-RU" sz="2000" dirty="0" smtClean="0">
              <a:solidFill>
                <a:schemeClr val="tx1">
                  <a:lumMod val="50000"/>
                </a:schemeClr>
              </a:solidFill>
            </a:rPr>
            <a:t>Снижение платы за негативное воздействие на окружающею среду.</a:t>
          </a:r>
          <a:endParaRPr lang="ru-RU" sz="2000" dirty="0">
            <a:solidFill>
              <a:schemeClr val="tx1">
                <a:lumMod val="50000"/>
              </a:schemeClr>
            </a:solidFill>
          </a:endParaRPr>
        </a:p>
      </dgm:t>
    </dgm:pt>
    <dgm:pt modelId="{4A99D2A9-4FEC-4AD4-8CF2-977EB19193AA}" type="parTrans" cxnId="{1CE47BD9-ED6F-4F31-A995-A9BA3705D5E4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5D982842-F985-48BF-8B4F-F0F5CD97E7FD}" type="sibTrans" cxnId="{1CE47BD9-ED6F-4F31-A995-A9BA3705D5E4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D696AB43-4A58-471E-B368-8D9F4DD4E553}">
      <dgm:prSet custT="1"/>
      <dgm:spPr/>
      <dgm:t>
        <a:bodyPr/>
        <a:lstStyle/>
        <a:p>
          <a:r>
            <a:rPr lang="ru-RU" sz="2000" dirty="0" smtClean="0">
              <a:solidFill>
                <a:schemeClr val="tx1">
                  <a:lumMod val="50000"/>
                </a:schemeClr>
              </a:solidFill>
            </a:rPr>
            <a:t>Снижение расхода газа на технологические нужды.</a:t>
          </a:r>
          <a:endParaRPr lang="ru-RU" sz="2000" dirty="0">
            <a:solidFill>
              <a:schemeClr val="tx1">
                <a:lumMod val="50000"/>
              </a:schemeClr>
            </a:solidFill>
          </a:endParaRPr>
        </a:p>
      </dgm:t>
    </dgm:pt>
    <dgm:pt modelId="{BE20C179-DA85-4744-8509-D85B1AA6DEDF}" type="parTrans" cxnId="{621FC609-2D41-42E2-955F-55D64FFB89F9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E18F8CEF-7F35-40CF-8BA9-2616D4AA9406}" type="sibTrans" cxnId="{621FC609-2D41-42E2-955F-55D64FFB89F9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4CDC9F71-8D85-41DF-A089-71E61EDAB7A4}">
      <dgm:prSet custT="1"/>
      <dgm:spPr/>
      <dgm:t>
        <a:bodyPr/>
        <a:lstStyle/>
        <a:p>
          <a:r>
            <a:rPr lang="ru-RU" sz="2000" dirty="0" smtClean="0">
              <a:solidFill>
                <a:schemeClr val="tx1">
                  <a:lumMod val="50000"/>
                </a:schemeClr>
              </a:solidFill>
            </a:rPr>
            <a:t>Снижение потерь газа из-за негерметичности СППК.</a:t>
          </a:r>
          <a:endParaRPr lang="ru-RU" sz="2000" dirty="0">
            <a:solidFill>
              <a:schemeClr val="tx1">
                <a:lumMod val="50000"/>
              </a:schemeClr>
            </a:solidFill>
          </a:endParaRPr>
        </a:p>
      </dgm:t>
    </dgm:pt>
    <dgm:pt modelId="{253447F8-F154-4AA8-92BB-21E54C3ED445}" type="parTrans" cxnId="{C78742B5-0866-432E-80B0-DFB6D06D77E4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82CC9213-87D2-432C-80F2-8C4857EA624C}" type="sibTrans" cxnId="{C78742B5-0866-432E-80B0-DFB6D06D77E4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D3A4BAA8-AA29-4508-8E5B-6EA067F9B293}">
      <dgm:prSet custT="1"/>
      <dgm:spPr/>
      <dgm:t>
        <a:bodyPr/>
        <a:lstStyle/>
        <a:p>
          <a:r>
            <a:rPr lang="ru-RU" sz="2000" dirty="0" smtClean="0">
              <a:solidFill>
                <a:schemeClr val="tx1">
                  <a:lumMod val="50000"/>
                </a:schemeClr>
              </a:solidFill>
            </a:rPr>
            <a:t>Создание автоматизированной базы данных ревизии, настройки и ремонта СППК.</a:t>
          </a:r>
          <a:endParaRPr lang="ru-RU" sz="2000" dirty="0">
            <a:solidFill>
              <a:schemeClr val="tx1">
                <a:lumMod val="50000"/>
              </a:schemeClr>
            </a:solidFill>
          </a:endParaRPr>
        </a:p>
      </dgm:t>
    </dgm:pt>
    <dgm:pt modelId="{A374CFFF-F8A1-45FE-A923-8DAC26DFADB9}" type="parTrans" cxnId="{F706D8E9-575B-456E-86CB-B727E752A6EC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DC908CB6-5294-48BE-8F3C-710960FCEEDE}" type="sibTrans" cxnId="{F706D8E9-575B-456E-86CB-B727E752A6EC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E68D36EA-F197-4BF8-9E24-196DF37C5EB7}" type="pres">
      <dgm:prSet presAssocID="{13E101F0-9762-4E5F-8D49-6BE4A349CD7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637F8E-556B-4F42-96B8-709225EC07DB}" type="pres">
      <dgm:prSet presAssocID="{4DE9E7A1-0446-4796-ABEB-3C9EE7B11332}" presName="circle1" presStyleLbl="node1" presStyleIdx="0" presStyleCnt="3"/>
      <dgm:spPr>
        <a:gradFill flip="none" rotWithShape="0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</dgm:pt>
    <dgm:pt modelId="{D404777F-CA8C-4748-BF1A-1E85CDC33B8D}" type="pres">
      <dgm:prSet presAssocID="{4DE9E7A1-0446-4796-ABEB-3C9EE7B11332}" presName="space" presStyleCnt="0"/>
      <dgm:spPr/>
    </dgm:pt>
    <dgm:pt modelId="{5228B3D8-2428-47D1-87CE-5E095B4ACB03}" type="pres">
      <dgm:prSet presAssocID="{4DE9E7A1-0446-4796-ABEB-3C9EE7B11332}" presName="rect1" presStyleLbl="alignAcc1" presStyleIdx="0" presStyleCnt="3" custScaleX="100187" custLinFactNeighborX="671"/>
      <dgm:spPr/>
      <dgm:t>
        <a:bodyPr/>
        <a:lstStyle/>
        <a:p>
          <a:endParaRPr lang="ru-RU"/>
        </a:p>
      </dgm:t>
    </dgm:pt>
    <dgm:pt modelId="{41AFFCB0-6A92-4BB1-8611-C135C01D1D4F}" type="pres">
      <dgm:prSet presAssocID="{69D08549-8D07-48A7-A73B-AFB194C095A4}" presName="vertSpace2" presStyleLbl="node1" presStyleIdx="0" presStyleCnt="3"/>
      <dgm:spPr/>
    </dgm:pt>
    <dgm:pt modelId="{41435657-B584-44EB-94E7-99678E5FA214}" type="pres">
      <dgm:prSet presAssocID="{69D08549-8D07-48A7-A73B-AFB194C095A4}" presName="circle2" presStyleLbl="node1" presStyleIdx="1" presStyleCnt="3"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</dgm:pt>
    <dgm:pt modelId="{3A4005B6-D06B-45E5-BE91-BB0F16DAFB81}" type="pres">
      <dgm:prSet presAssocID="{69D08549-8D07-48A7-A73B-AFB194C095A4}" presName="rect2" presStyleLbl="alignAcc1" presStyleIdx="1" presStyleCnt="3" custScaleX="100000" custScaleY="101784" custLinFactNeighborX="578" custLinFactNeighborY="861"/>
      <dgm:spPr/>
      <dgm:t>
        <a:bodyPr/>
        <a:lstStyle/>
        <a:p>
          <a:endParaRPr lang="ru-RU"/>
        </a:p>
      </dgm:t>
    </dgm:pt>
    <dgm:pt modelId="{BC8BD737-D012-4DC0-8CFC-0707F8FBF622}" type="pres">
      <dgm:prSet presAssocID="{671BAF6B-F8A5-4087-B7A5-6F398F992775}" presName="vertSpace3" presStyleLbl="node1" presStyleIdx="1" presStyleCnt="3"/>
      <dgm:spPr/>
    </dgm:pt>
    <dgm:pt modelId="{FCA9A368-64EF-4821-8D3C-B99C31DB1665}" type="pres">
      <dgm:prSet presAssocID="{671BAF6B-F8A5-4087-B7A5-6F398F992775}" presName="circle3" presStyleLbl="node1" presStyleIdx="2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</dgm:pt>
    <dgm:pt modelId="{334C4475-6E49-4C4D-B21A-63B983D3BBB4}" type="pres">
      <dgm:prSet presAssocID="{671BAF6B-F8A5-4087-B7A5-6F398F992775}" presName="rect3" presStyleLbl="alignAcc1" presStyleIdx="2" presStyleCnt="3" custScaleX="100000" custLinFactNeighborX="578" custLinFactNeighborY="-133"/>
      <dgm:spPr/>
      <dgm:t>
        <a:bodyPr/>
        <a:lstStyle/>
        <a:p>
          <a:endParaRPr lang="ru-RU"/>
        </a:p>
      </dgm:t>
    </dgm:pt>
    <dgm:pt modelId="{D36A75F9-8B8A-4F51-A559-B05E5FEAE4B9}" type="pres">
      <dgm:prSet presAssocID="{4DE9E7A1-0446-4796-ABEB-3C9EE7B11332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121E1-3565-4342-AE2E-125431A64CEB}" type="pres">
      <dgm:prSet presAssocID="{4DE9E7A1-0446-4796-ABEB-3C9EE7B11332}" presName="rect1ChTx" presStyleLbl="alignAcc1" presStyleIdx="2" presStyleCnt="3" custScaleX="136041" custLinFactNeighborX="-16023" custLinFactNeighborY="-11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295FE-8599-42A4-BFD4-FA417552A34E}" type="pres">
      <dgm:prSet presAssocID="{69D08549-8D07-48A7-A73B-AFB194C095A4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66430-8622-4E0F-AE7A-7509FA27DA08}" type="pres">
      <dgm:prSet presAssocID="{69D08549-8D07-48A7-A73B-AFB194C095A4}" presName="rect2ChTx" presStyleLbl="alignAcc1" presStyleIdx="2" presStyleCnt="3" custScaleX="136041" custLinFactNeighborX="-17051" custLinFactNeighborY="-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69E6C-EDDC-4D07-B9A2-5798190FAE63}" type="pres">
      <dgm:prSet presAssocID="{671BAF6B-F8A5-4087-B7A5-6F398F992775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1F37A-9C21-442E-8121-E962BBD7A34B}" type="pres">
      <dgm:prSet presAssocID="{671BAF6B-F8A5-4087-B7A5-6F398F992775}" presName="rect3ChTx" presStyleLbl="alignAcc1" presStyleIdx="2" presStyleCnt="3" custScaleX="136041" custLinFactNeighborX="-16023" custLinFactNeighborY="-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21F72D-4B2E-43BC-9857-F1D5C076F4E0}" type="presOf" srcId="{671BAF6B-F8A5-4087-B7A5-6F398F992775}" destId="{60269E6C-EDDC-4D07-B9A2-5798190FAE63}" srcOrd="1" destOrd="0" presId="urn:microsoft.com/office/officeart/2005/8/layout/target3"/>
    <dgm:cxn modelId="{54420D2F-23FC-4175-BB03-9F8AB6607994}" type="presOf" srcId="{9299A758-18EE-41C6-8F55-D205416AB8B9}" destId="{B8D1F37A-9C21-442E-8121-E962BBD7A34B}" srcOrd="0" destOrd="0" presId="urn:microsoft.com/office/officeart/2005/8/layout/target3"/>
    <dgm:cxn modelId="{05C75390-6A2F-4999-9506-F05868F31EE6}" type="presOf" srcId="{671BAF6B-F8A5-4087-B7A5-6F398F992775}" destId="{334C4475-6E49-4C4D-B21A-63B983D3BBB4}" srcOrd="0" destOrd="0" presId="urn:microsoft.com/office/officeart/2005/8/layout/target3"/>
    <dgm:cxn modelId="{B9AB5088-7423-449D-B521-2C065834E1EE}" type="presOf" srcId="{126E73BF-261A-4F92-9150-CB0B55FBA9B9}" destId="{50566430-8622-4E0F-AE7A-7509FA27DA08}" srcOrd="0" destOrd="0" presId="urn:microsoft.com/office/officeart/2005/8/layout/target3"/>
    <dgm:cxn modelId="{C8057FF7-1EAF-41F8-8549-ACB8DE25429B}" type="presOf" srcId="{D3A4BAA8-AA29-4508-8E5B-6EA067F9B293}" destId="{1B7121E1-3565-4342-AE2E-125431A64CEB}" srcOrd="0" destOrd="1" presId="urn:microsoft.com/office/officeart/2005/8/layout/target3"/>
    <dgm:cxn modelId="{1CE47BD9-ED6F-4F31-A995-A9BA3705D5E4}" srcId="{69D08549-8D07-48A7-A73B-AFB194C095A4}" destId="{5A8D88DC-58C5-4BD5-BF08-025C089DDC1A}" srcOrd="1" destOrd="0" parTransId="{4A99D2A9-4FEC-4AD4-8CF2-977EB19193AA}" sibTransId="{5D982842-F985-48BF-8B4F-F0F5CD97E7FD}"/>
    <dgm:cxn modelId="{3CC3861A-5780-4856-B4AC-7C1A88CA0FC1}" type="presOf" srcId="{4DE9E7A1-0446-4796-ABEB-3C9EE7B11332}" destId="{5228B3D8-2428-47D1-87CE-5E095B4ACB03}" srcOrd="0" destOrd="0" presId="urn:microsoft.com/office/officeart/2005/8/layout/target3"/>
    <dgm:cxn modelId="{7EEB963A-14E5-438B-BDE4-9EE48D96559C}" srcId="{671BAF6B-F8A5-4087-B7A5-6F398F992775}" destId="{9299A758-18EE-41C6-8F55-D205416AB8B9}" srcOrd="0" destOrd="0" parTransId="{9C390B61-24C5-4976-93B5-7C4792C00181}" sibTransId="{DA6FDCB3-94B9-46E8-8E04-ABA5D8742119}"/>
    <dgm:cxn modelId="{621FC609-2D41-42E2-955F-55D64FFB89F9}" srcId="{671BAF6B-F8A5-4087-B7A5-6F398F992775}" destId="{D696AB43-4A58-471E-B368-8D9F4DD4E553}" srcOrd="1" destOrd="0" parTransId="{BE20C179-DA85-4744-8509-D85B1AA6DEDF}" sibTransId="{E18F8CEF-7F35-40CF-8BA9-2616D4AA9406}"/>
    <dgm:cxn modelId="{F706D8E9-575B-456E-86CB-B727E752A6EC}" srcId="{4DE9E7A1-0446-4796-ABEB-3C9EE7B11332}" destId="{D3A4BAA8-AA29-4508-8E5B-6EA067F9B293}" srcOrd="1" destOrd="0" parTransId="{A374CFFF-F8A1-45FE-A923-8DAC26DFADB9}" sibTransId="{DC908CB6-5294-48BE-8F3C-710960FCEEDE}"/>
    <dgm:cxn modelId="{3E3454C9-3218-4DED-AEDD-4E786D589A0B}" type="presOf" srcId="{4DE9E7A1-0446-4796-ABEB-3C9EE7B11332}" destId="{D36A75F9-8B8A-4F51-A559-B05E5FEAE4B9}" srcOrd="1" destOrd="0" presId="urn:microsoft.com/office/officeart/2005/8/layout/target3"/>
    <dgm:cxn modelId="{C78742B5-0866-432E-80B0-DFB6D06D77E4}" srcId="{671BAF6B-F8A5-4087-B7A5-6F398F992775}" destId="{4CDC9F71-8D85-41DF-A089-71E61EDAB7A4}" srcOrd="2" destOrd="0" parTransId="{253447F8-F154-4AA8-92BB-21E54C3ED445}" sibTransId="{82CC9213-87D2-432C-80F2-8C4857EA624C}"/>
    <dgm:cxn modelId="{8DAE4FF1-E11B-4E7D-A413-C2D68FDE2523}" type="presOf" srcId="{4CDC9F71-8D85-41DF-A089-71E61EDAB7A4}" destId="{B8D1F37A-9C21-442E-8121-E962BBD7A34B}" srcOrd="0" destOrd="2" presId="urn:microsoft.com/office/officeart/2005/8/layout/target3"/>
    <dgm:cxn modelId="{D01E71BF-0F0A-4240-918F-6BF0D980F0E2}" type="presOf" srcId="{13E101F0-9762-4E5F-8D49-6BE4A349CD71}" destId="{E68D36EA-F197-4BF8-9E24-196DF37C5EB7}" srcOrd="0" destOrd="0" presId="urn:microsoft.com/office/officeart/2005/8/layout/target3"/>
    <dgm:cxn modelId="{319DC633-0827-41CE-81B0-70AC6385EE2D}" type="presOf" srcId="{252FB901-3A9D-4AA2-875C-F51C84909171}" destId="{1B7121E1-3565-4342-AE2E-125431A64CEB}" srcOrd="0" destOrd="0" presId="urn:microsoft.com/office/officeart/2005/8/layout/target3"/>
    <dgm:cxn modelId="{DE1A2FF9-B7B7-4A83-A025-8C455AE44CE4}" srcId="{13E101F0-9762-4E5F-8D49-6BE4A349CD71}" destId="{671BAF6B-F8A5-4087-B7A5-6F398F992775}" srcOrd="2" destOrd="0" parTransId="{E0D36203-D633-471B-A80F-A67D3F2B659C}" sibTransId="{10BED599-E24B-4C3E-BBC0-2314487C361A}"/>
    <dgm:cxn modelId="{42D553A8-04F5-43EB-A7B4-666394FAAC58}" type="presOf" srcId="{D696AB43-4A58-471E-B368-8D9F4DD4E553}" destId="{B8D1F37A-9C21-442E-8121-E962BBD7A34B}" srcOrd="0" destOrd="1" presId="urn:microsoft.com/office/officeart/2005/8/layout/target3"/>
    <dgm:cxn modelId="{E24FF0AD-777C-4599-80E5-4F5584EA53A2}" srcId="{4DE9E7A1-0446-4796-ABEB-3C9EE7B11332}" destId="{252FB901-3A9D-4AA2-875C-F51C84909171}" srcOrd="0" destOrd="0" parTransId="{0AC30E7D-C5CD-4EAB-89FC-DC522485580D}" sibTransId="{222A06F5-CACA-4A89-9A10-428923171724}"/>
    <dgm:cxn modelId="{4BA664D1-6629-4439-89ED-2544A7F57487}" srcId="{69D08549-8D07-48A7-A73B-AFB194C095A4}" destId="{126E73BF-261A-4F92-9150-CB0B55FBA9B9}" srcOrd="0" destOrd="0" parTransId="{B22F100E-B2CB-4B9D-AE22-1A073FEA9FE8}" sibTransId="{0BD3B83E-F29D-4B49-9852-BFC607F121C3}"/>
    <dgm:cxn modelId="{AE174E95-6D8C-4A8F-8A27-C9DD8C76772D}" srcId="{13E101F0-9762-4E5F-8D49-6BE4A349CD71}" destId="{69D08549-8D07-48A7-A73B-AFB194C095A4}" srcOrd="1" destOrd="0" parTransId="{52094884-3E66-465D-9F0F-D1A6E63A56DA}" sibTransId="{86325A26-511B-400A-BA01-5FA20550E55F}"/>
    <dgm:cxn modelId="{0BC73A27-0A7F-47DC-8F3A-0D1277FE0D88}" type="presOf" srcId="{69D08549-8D07-48A7-A73B-AFB194C095A4}" destId="{3A4005B6-D06B-45E5-BE91-BB0F16DAFB81}" srcOrd="0" destOrd="0" presId="urn:microsoft.com/office/officeart/2005/8/layout/target3"/>
    <dgm:cxn modelId="{8E8ACE90-309A-4752-B9BE-E15EE2E59929}" srcId="{13E101F0-9762-4E5F-8D49-6BE4A349CD71}" destId="{4DE9E7A1-0446-4796-ABEB-3C9EE7B11332}" srcOrd="0" destOrd="0" parTransId="{68F67622-688F-4326-816B-D7E91067D9E2}" sibTransId="{53440DB7-433C-42B2-9EDB-30FDCF03EA3C}"/>
    <dgm:cxn modelId="{8DAEE16C-84BB-41AE-B3C5-2C98B27BFC36}" type="presOf" srcId="{5A8D88DC-58C5-4BD5-BF08-025C089DDC1A}" destId="{50566430-8622-4E0F-AE7A-7509FA27DA08}" srcOrd="0" destOrd="1" presId="urn:microsoft.com/office/officeart/2005/8/layout/target3"/>
    <dgm:cxn modelId="{EEBFF1B7-DBBA-44DA-B790-DD741D1BABFE}" type="presOf" srcId="{69D08549-8D07-48A7-A73B-AFB194C095A4}" destId="{FCC295FE-8599-42A4-BFD4-FA417552A34E}" srcOrd="1" destOrd="0" presId="urn:microsoft.com/office/officeart/2005/8/layout/target3"/>
    <dgm:cxn modelId="{1BEF33A8-0C11-4221-A791-FC8ED5A9E862}" type="presParOf" srcId="{E68D36EA-F197-4BF8-9E24-196DF37C5EB7}" destId="{19637F8E-556B-4F42-96B8-709225EC07DB}" srcOrd="0" destOrd="0" presId="urn:microsoft.com/office/officeart/2005/8/layout/target3"/>
    <dgm:cxn modelId="{864D4245-8D47-46A6-BA5A-0B3E6E55D178}" type="presParOf" srcId="{E68D36EA-F197-4BF8-9E24-196DF37C5EB7}" destId="{D404777F-CA8C-4748-BF1A-1E85CDC33B8D}" srcOrd="1" destOrd="0" presId="urn:microsoft.com/office/officeart/2005/8/layout/target3"/>
    <dgm:cxn modelId="{C4AEAB22-A2BA-44F7-A6A6-167B16E5242C}" type="presParOf" srcId="{E68D36EA-F197-4BF8-9E24-196DF37C5EB7}" destId="{5228B3D8-2428-47D1-87CE-5E095B4ACB03}" srcOrd="2" destOrd="0" presId="urn:microsoft.com/office/officeart/2005/8/layout/target3"/>
    <dgm:cxn modelId="{CEAA014C-0AE1-4318-BA4F-978603E72E4D}" type="presParOf" srcId="{E68D36EA-F197-4BF8-9E24-196DF37C5EB7}" destId="{41AFFCB0-6A92-4BB1-8611-C135C01D1D4F}" srcOrd="3" destOrd="0" presId="urn:microsoft.com/office/officeart/2005/8/layout/target3"/>
    <dgm:cxn modelId="{0F3EF26D-B688-4D03-8474-AA7300FB901E}" type="presParOf" srcId="{E68D36EA-F197-4BF8-9E24-196DF37C5EB7}" destId="{41435657-B584-44EB-94E7-99678E5FA214}" srcOrd="4" destOrd="0" presId="urn:microsoft.com/office/officeart/2005/8/layout/target3"/>
    <dgm:cxn modelId="{FCA251A6-0BE1-4C45-A6B1-927A5C47565B}" type="presParOf" srcId="{E68D36EA-F197-4BF8-9E24-196DF37C5EB7}" destId="{3A4005B6-D06B-45E5-BE91-BB0F16DAFB81}" srcOrd="5" destOrd="0" presId="urn:microsoft.com/office/officeart/2005/8/layout/target3"/>
    <dgm:cxn modelId="{0FCF57DE-0323-4B93-8FCA-0551CD089656}" type="presParOf" srcId="{E68D36EA-F197-4BF8-9E24-196DF37C5EB7}" destId="{BC8BD737-D012-4DC0-8CFC-0707F8FBF622}" srcOrd="6" destOrd="0" presId="urn:microsoft.com/office/officeart/2005/8/layout/target3"/>
    <dgm:cxn modelId="{2366B366-F871-4926-943F-7CF49793715F}" type="presParOf" srcId="{E68D36EA-F197-4BF8-9E24-196DF37C5EB7}" destId="{FCA9A368-64EF-4821-8D3C-B99C31DB1665}" srcOrd="7" destOrd="0" presId="urn:microsoft.com/office/officeart/2005/8/layout/target3"/>
    <dgm:cxn modelId="{E49A6F7D-7184-4144-9842-440CECE3F39B}" type="presParOf" srcId="{E68D36EA-F197-4BF8-9E24-196DF37C5EB7}" destId="{334C4475-6E49-4C4D-B21A-63B983D3BBB4}" srcOrd="8" destOrd="0" presId="urn:microsoft.com/office/officeart/2005/8/layout/target3"/>
    <dgm:cxn modelId="{387880CE-E909-486F-8FC2-45D3BAB4C2F2}" type="presParOf" srcId="{E68D36EA-F197-4BF8-9E24-196DF37C5EB7}" destId="{D36A75F9-8B8A-4F51-A559-B05E5FEAE4B9}" srcOrd="9" destOrd="0" presId="urn:microsoft.com/office/officeart/2005/8/layout/target3"/>
    <dgm:cxn modelId="{5721BF2D-27A0-426C-B4BF-7F758112D3CC}" type="presParOf" srcId="{E68D36EA-F197-4BF8-9E24-196DF37C5EB7}" destId="{1B7121E1-3565-4342-AE2E-125431A64CEB}" srcOrd="10" destOrd="0" presId="urn:microsoft.com/office/officeart/2005/8/layout/target3"/>
    <dgm:cxn modelId="{24A44017-1860-43EF-8749-045A0F3ED5B4}" type="presParOf" srcId="{E68D36EA-F197-4BF8-9E24-196DF37C5EB7}" destId="{FCC295FE-8599-42A4-BFD4-FA417552A34E}" srcOrd="11" destOrd="0" presId="urn:microsoft.com/office/officeart/2005/8/layout/target3"/>
    <dgm:cxn modelId="{F5F61AF1-0A60-464C-A93E-D263A07A3E22}" type="presParOf" srcId="{E68D36EA-F197-4BF8-9E24-196DF37C5EB7}" destId="{50566430-8622-4E0F-AE7A-7509FA27DA08}" srcOrd="12" destOrd="0" presId="urn:microsoft.com/office/officeart/2005/8/layout/target3"/>
    <dgm:cxn modelId="{C88E8597-A201-498F-AD5E-F09A41963099}" type="presParOf" srcId="{E68D36EA-F197-4BF8-9E24-196DF37C5EB7}" destId="{60269E6C-EDDC-4D07-B9A2-5798190FAE63}" srcOrd="13" destOrd="0" presId="urn:microsoft.com/office/officeart/2005/8/layout/target3"/>
    <dgm:cxn modelId="{E6651979-A307-4B69-AF0F-0913838E1158}" type="presParOf" srcId="{E68D36EA-F197-4BF8-9E24-196DF37C5EB7}" destId="{B8D1F37A-9C21-442E-8121-E962BBD7A34B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637F8E-556B-4F42-96B8-709225EC07DB}">
      <dsp:nvSpPr>
        <dsp:cNvPr id="0" name=""/>
        <dsp:cNvSpPr/>
      </dsp:nvSpPr>
      <dsp:spPr>
        <a:xfrm>
          <a:off x="-417259" y="0"/>
          <a:ext cx="5043906" cy="5043906"/>
        </a:xfrm>
        <a:prstGeom prst="pie">
          <a:avLst>
            <a:gd name="adj1" fmla="val 5400000"/>
            <a:gd name="adj2" fmla="val 16200000"/>
          </a:avLst>
        </a:prstGeom>
        <a:gradFill flip="none" rotWithShape="0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28B3D8-2428-47D1-87CE-5E095B4ACB03}">
      <dsp:nvSpPr>
        <dsp:cNvPr id="0" name=""/>
        <dsp:cNvSpPr/>
      </dsp:nvSpPr>
      <dsp:spPr>
        <a:xfrm>
          <a:off x="2158181" y="0"/>
          <a:ext cx="9279205" cy="5043906"/>
        </a:xfrm>
        <a:prstGeom prst="rect">
          <a:avLst/>
        </a:prstGeom>
        <a:gradFill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noFill/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>
                  <a:lumMod val="50000"/>
                </a:schemeClr>
              </a:solidFill>
            </a:rPr>
            <a:t>  ПРОМЫШЛЕННАЯ  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>
                  <a:lumMod val="50000"/>
                </a:schemeClr>
              </a:solidFill>
            </a:rPr>
            <a:t>  БЕЗОПАСНОСТЬ</a:t>
          </a:r>
          <a:endParaRPr lang="ru-RU" sz="2400" b="1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2158181" y="0"/>
        <a:ext cx="4639602" cy="1513175"/>
      </dsp:txXfrm>
    </dsp:sp>
    <dsp:sp modelId="{41435657-B584-44EB-94E7-99678E5FA214}">
      <dsp:nvSpPr>
        <dsp:cNvPr id="0" name=""/>
        <dsp:cNvSpPr/>
      </dsp:nvSpPr>
      <dsp:spPr>
        <a:xfrm>
          <a:off x="465425" y="1513175"/>
          <a:ext cx="3278536" cy="3278536"/>
        </a:xfrm>
        <a:prstGeom prst="pie">
          <a:avLst>
            <a:gd name="adj1" fmla="val 5400000"/>
            <a:gd name="adj2" fmla="val 16200000"/>
          </a:avLst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005B6-D06B-45E5-BE91-BB0F16DAFB81}">
      <dsp:nvSpPr>
        <dsp:cNvPr id="0" name=""/>
        <dsp:cNvSpPr/>
      </dsp:nvSpPr>
      <dsp:spPr>
        <a:xfrm>
          <a:off x="2158227" y="1512159"/>
          <a:ext cx="9261885" cy="3337025"/>
        </a:xfrm>
        <a:prstGeom prst="rect">
          <a:avLst/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noFill/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>
                  <a:lumMod val="50000"/>
                </a:schemeClr>
              </a:solidFill>
            </a:rPr>
            <a:t>  ЭКОЛОГИЯ</a:t>
          </a:r>
          <a:endParaRPr lang="ru-RU" sz="2800" b="1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2158227" y="1512159"/>
        <a:ext cx="4630942" cy="1540165"/>
      </dsp:txXfrm>
    </dsp:sp>
    <dsp:sp modelId="{FCA9A368-64EF-4821-8D3C-B99C31DB1665}">
      <dsp:nvSpPr>
        <dsp:cNvPr id="0" name=""/>
        <dsp:cNvSpPr/>
      </dsp:nvSpPr>
      <dsp:spPr>
        <a:xfrm>
          <a:off x="1348108" y="3026345"/>
          <a:ext cx="1513170" cy="1513170"/>
        </a:xfrm>
        <a:prstGeom prst="pie">
          <a:avLst>
            <a:gd name="adj1" fmla="val 5400000"/>
            <a:gd name="adj2" fmla="val 1620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C4475-6E49-4C4D-B21A-63B983D3BBB4}">
      <dsp:nvSpPr>
        <dsp:cNvPr id="0" name=""/>
        <dsp:cNvSpPr/>
      </dsp:nvSpPr>
      <dsp:spPr>
        <a:xfrm>
          <a:off x="2158227" y="3024333"/>
          <a:ext cx="9261885" cy="1513170"/>
        </a:xfrm>
        <a:prstGeom prst="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noFill/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>
                  <a:lumMod val="50000"/>
                </a:schemeClr>
              </a:solidFill>
            </a:rPr>
            <a:t>  ЭНЕРГОСБЕРЕЖЕНИЕ</a:t>
          </a:r>
          <a:endParaRPr lang="ru-RU" sz="2800" b="1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2158227" y="3024333"/>
        <a:ext cx="4630942" cy="1513170"/>
      </dsp:txXfrm>
    </dsp:sp>
    <dsp:sp modelId="{1B7121E1-3565-4342-AE2E-125431A64CEB}">
      <dsp:nvSpPr>
        <dsp:cNvPr id="0" name=""/>
        <dsp:cNvSpPr/>
      </dsp:nvSpPr>
      <dsp:spPr>
        <a:xfrm>
          <a:off x="5159101" y="0"/>
          <a:ext cx="6299980" cy="151317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>
                  <a:lumMod val="50000"/>
                </a:schemeClr>
              </a:solidFill>
            </a:rPr>
            <a:t>Повышение безопасности опасных производственных объектов.</a:t>
          </a:r>
          <a:endParaRPr lang="ru-RU" sz="2000" kern="1200" dirty="0">
            <a:solidFill>
              <a:schemeClr val="tx1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>
                  <a:lumMod val="50000"/>
                </a:schemeClr>
              </a:solidFill>
            </a:rPr>
            <a:t>Создание автоматизированной базы данных ревизии, настройки и ремонта СППК.</a:t>
          </a:r>
          <a:endParaRPr lang="ru-RU" sz="20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5159101" y="0"/>
        <a:ext cx="6299980" cy="1513175"/>
      </dsp:txXfrm>
    </dsp:sp>
    <dsp:sp modelId="{50566430-8622-4E0F-AE7A-7509FA27DA08}">
      <dsp:nvSpPr>
        <dsp:cNvPr id="0" name=""/>
        <dsp:cNvSpPr/>
      </dsp:nvSpPr>
      <dsp:spPr>
        <a:xfrm>
          <a:off x="5111495" y="1512161"/>
          <a:ext cx="6299980" cy="151317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>
                  <a:lumMod val="50000"/>
                </a:schemeClr>
              </a:solidFill>
            </a:rPr>
            <a:t>Сокращение негативного воздействие на окружающую среду.</a:t>
          </a:r>
          <a:endParaRPr lang="ru-RU" sz="2000" kern="1200" dirty="0">
            <a:solidFill>
              <a:schemeClr val="tx1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>
                  <a:lumMod val="50000"/>
                </a:schemeClr>
              </a:solidFill>
            </a:rPr>
            <a:t>Снижение платы за негативное воздействие на окружающею среду.</a:t>
          </a:r>
          <a:endParaRPr lang="ru-RU" sz="20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5111495" y="1512161"/>
        <a:ext cx="6299980" cy="1513170"/>
      </dsp:txXfrm>
    </dsp:sp>
    <dsp:sp modelId="{B8D1F37A-9C21-442E-8121-E962BBD7A34B}">
      <dsp:nvSpPr>
        <dsp:cNvPr id="0" name=""/>
        <dsp:cNvSpPr/>
      </dsp:nvSpPr>
      <dsp:spPr>
        <a:xfrm>
          <a:off x="5159101" y="3024333"/>
          <a:ext cx="6299980" cy="151317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>
                  <a:lumMod val="50000"/>
                </a:schemeClr>
              </a:solidFill>
            </a:rPr>
            <a:t>Снижение транспортных затрат при обслуживании СППК.</a:t>
          </a:r>
          <a:endParaRPr lang="ru-RU" sz="2000" kern="1200" dirty="0">
            <a:solidFill>
              <a:schemeClr val="tx1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>
                  <a:lumMod val="50000"/>
                </a:schemeClr>
              </a:solidFill>
            </a:rPr>
            <a:t>Снижение расхода газа на технологические нужды.</a:t>
          </a:r>
          <a:endParaRPr lang="ru-RU" sz="2000" kern="1200" dirty="0">
            <a:solidFill>
              <a:schemeClr val="tx1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>
                  <a:lumMod val="50000"/>
                </a:schemeClr>
              </a:solidFill>
            </a:rPr>
            <a:t>Снижение потерь газа из-за негерметичности СППК.</a:t>
          </a:r>
          <a:endParaRPr lang="ru-RU" sz="20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5159101" y="3024333"/>
        <a:ext cx="6299980" cy="1513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DA83B-E3B5-40DE-A466-EAA0F6857AF0}" type="datetimeFigureOut">
              <a:rPr lang="ru-RU" smtClean="0"/>
              <a:pPr/>
              <a:t>22.10.2017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3038C-30BE-4DD6-A438-0BDDAE602A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583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88A56-2E0E-4F4E-B3D0-15F4239EDBCD}" type="datetimeFigureOut">
              <a:rPr lang="ru-RU" smtClean="0"/>
              <a:pPr/>
              <a:t>22.10.2017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0F1EA-7E4F-4974-863C-E6E3E7196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636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F1EA-7E4F-4974-863C-E6E3E71961F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6028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28"/>
          <p:cNvSpPr>
            <a:spLocks noGrp="1"/>
          </p:cNvSpPr>
          <p:nvPr>
            <p:ph type="body" sz="quarter" idx="10" hasCustomPrompt="1"/>
          </p:nvPr>
        </p:nvSpPr>
        <p:spPr>
          <a:xfrm>
            <a:off x="1936799" y="3731699"/>
            <a:ext cx="10253613" cy="2601630"/>
          </a:xfrm>
          <a:prstGeom prst="rect">
            <a:avLst/>
          </a:prstGeom>
        </p:spPr>
        <p:txBody>
          <a:bodyPr lIns="0" tIns="60958" rIns="143996" bIns="60958" anchor="t"/>
          <a:lstStyle>
            <a:lvl1pPr>
              <a:defRPr sz="24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ru-RU" dirty="0"/>
              <a:t>Должность, ФИО докладчика</a:t>
            </a:r>
          </a:p>
        </p:txBody>
      </p:sp>
      <p:sp>
        <p:nvSpPr>
          <p:cNvPr id="30" name="Текст 28"/>
          <p:cNvSpPr>
            <a:spLocks noGrp="1"/>
          </p:cNvSpPr>
          <p:nvPr>
            <p:ph type="body" sz="quarter" idx="11" hasCustomPrompt="1"/>
          </p:nvPr>
        </p:nvSpPr>
        <p:spPr>
          <a:xfrm>
            <a:off x="1936799" y="1080252"/>
            <a:ext cx="10253613" cy="2304791"/>
          </a:xfrm>
          <a:prstGeom prst="rect">
            <a:avLst/>
          </a:prstGeom>
        </p:spPr>
        <p:txBody>
          <a:bodyPr lIns="0" tIns="60958" rIns="143996" bIns="60958" anchor="b"/>
          <a:lstStyle>
            <a:lvl1pPr>
              <a:defRPr sz="37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ru-RU" dirty="0"/>
              <a:t>НАЗВАНИЕ ДОКЛАДА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6319463"/>
            <a:ext cx="12190413" cy="5401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 flipH="1">
            <a:off x="0" y="6319463"/>
            <a:ext cx="12190413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Текст 37"/>
          <p:cNvSpPr>
            <a:spLocks noGrp="1"/>
          </p:cNvSpPr>
          <p:nvPr>
            <p:ph type="body" sz="quarter" idx="12" hasCustomPrompt="1"/>
          </p:nvPr>
        </p:nvSpPr>
        <p:spPr>
          <a:xfrm>
            <a:off x="1936800" y="6311243"/>
            <a:ext cx="10253613" cy="548343"/>
          </a:xfrm>
          <a:prstGeom prst="rect">
            <a:avLst/>
          </a:prstGeom>
        </p:spPr>
        <p:txBody>
          <a:bodyPr lIns="0" tIns="0" rIns="121917" bIns="0" anchor="ctr"/>
          <a:lstStyle>
            <a:lvl1pPr>
              <a:defRPr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700" b="0"/>
            </a:lvl2pPr>
            <a:lvl3pPr>
              <a:defRPr sz="2700" b="0"/>
            </a:lvl3pPr>
            <a:lvl4pPr>
              <a:defRPr sz="2700" b="0"/>
            </a:lvl4pPr>
            <a:lvl5pPr>
              <a:defRPr sz="2700" b="0"/>
            </a:lvl5pPr>
          </a:lstStyle>
          <a:p>
            <a:pPr lvl="0"/>
            <a:r>
              <a:rPr lang="ru-RU" dirty="0"/>
              <a:t>НАЗВАНИЕ МЕРОПРИЯТИЯ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936800" y="0"/>
            <a:ext cx="10253613" cy="108025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 flipH="1">
            <a:off x="0" y="1080250"/>
            <a:ext cx="12190413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936800" y="2"/>
            <a:ext cx="0" cy="108025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5571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1936799" y="6313461"/>
            <a:ext cx="10253613" cy="54252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1936800" y="0"/>
            <a:ext cx="10253613" cy="1070648"/>
          </a:xfrm>
          <a:prstGeom prst="rect">
            <a:avLst/>
          </a:prstGeom>
        </p:spPr>
        <p:txBody>
          <a:bodyPr lIns="121917" tIns="60958" rIns="121917" bIns="60958" anchor="b"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0" y="6310781"/>
            <a:ext cx="1936800" cy="542526"/>
          </a:xfrm>
          <a:prstGeom prst="rect">
            <a:avLst/>
          </a:prstGeom>
        </p:spPr>
        <p:txBody>
          <a:bodyPr lIns="191995" tIns="60958" rIns="121917" bIns="60958" anchor="ctr"/>
          <a:lstStyle>
            <a:lvl1pPr algn="l">
              <a:defRPr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0CD15DFC-87FF-4090-A7EB-70D562FEE97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3"/>
          </p:nvPr>
        </p:nvSpPr>
        <p:spPr>
          <a:xfrm>
            <a:off x="0" y="1080250"/>
            <a:ext cx="12190413" cy="5233211"/>
          </a:xfrm>
          <a:prstGeom prst="rect">
            <a:avLst/>
          </a:prstGeom>
        </p:spPr>
        <p:txBody>
          <a:bodyPr lIns="191995" tIns="60958" rIns="191995" bIns="60958" anchor="ctr"/>
          <a:lstStyle>
            <a:lvl1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959717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белый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1080250"/>
            <a:ext cx="12190413" cy="5239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1936799" y="6313461"/>
            <a:ext cx="10253613" cy="54252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1936800" y="0"/>
            <a:ext cx="10253613" cy="1070648"/>
          </a:xfrm>
          <a:prstGeom prst="rect">
            <a:avLst/>
          </a:prstGeom>
        </p:spPr>
        <p:txBody>
          <a:bodyPr lIns="121917" tIns="60958" rIns="121917" bIns="60958" anchor="b"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0" y="6310781"/>
            <a:ext cx="1936800" cy="542526"/>
          </a:xfrm>
          <a:prstGeom prst="rect">
            <a:avLst/>
          </a:prstGeom>
        </p:spPr>
        <p:txBody>
          <a:bodyPr lIns="191995" tIns="60958" rIns="121917" bIns="60958" anchor="ctr"/>
          <a:lstStyle>
            <a:lvl1pPr algn="l">
              <a:defRPr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0CD15DFC-87FF-4090-A7EB-70D562FEE97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3"/>
          </p:nvPr>
        </p:nvSpPr>
        <p:spPr>
          <a:xfrm>
            <a:off x="0" y="1086252"/>
            <a:ext cx="12190413" cy="5233211"/>
          </a:xfrm>
          <a:prstGeom prst="rect">
            <a:avLst/>
          </a:prstGeom>
        </p:spPr>
        <p:txBody>
          <a:bodyPr lIns="191995" tIns="60958" rIns="191995" bIns="60958" anchor="ctr"/>
          <a:lstStyle>
            <a:lvl1pPr>
              <a:defRPr sz="2900" b="1">
                <a:solidFill>
                  <a:srgbClr val="002060"/>
                </a:solidFill>
                <a:effectLst/>
              </a:defRPr>
            </a:lvl1pPr>
            <a:lvl2pPr>
              <a:defRPr sz="2900" b="1">
                <a:solidFill>
                  <a:srgbClr val="002060"/>
                </a:solidFill>
                <a:effectLst/>
              </a:defRPr>
            </a:lvl2pPr>
            <a:lvl3pPr>
              <a:defRPr sz="2900" b="1">
                <a:solidFill>
                  <a:srgbClr val="002060"/>
                </a:solidFill>
                <a:effectLst/>
              </a:defRPr>
            </a:lvl3pPr>
            <a:lvl4pPr>
              <a:defRPr sz="2900" b="1">
                <a:solidFill>
                  <a:srgbClr val="002060"/>
                </a:solidFill>
                <a:effectLst/>
              </a:defRPr>
            </a:lvl4pPr>
            <a:lvl5pPr>
              <a:defRPr sz="2900" b="1">
                <a:solidFill>
                  <a:srgbClr val="002060"/>
                </a:solidFill>
                <a:effectLst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865749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.Тезис 3 см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36799" y="0"/>
            <a:ext cx="10253613" cy="1070648"/>
          </a:xfrm>
          <a:prstGeom prst="rect">
            <a:avLst/>
          </a:prstGeom>
        </p:spPr>
        <p:txBody>
          <a:bodyPr lIns="121917" tIns="60958" rIns="121917" bIns="60958" anchor="b"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36799" y="6313461"/>
            <a:ext cx="10253613" cy="54252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5" name="TextBox 4" descr="Тезис"/>
          <p:cNvSpPr txBox="1"/>
          <p:nvPr userDrawn="1"/>
        </p:nvSpPr>
        <p:spPr>
          <a:xfrm>
            <a:off x="0" y="1080248"/>
            <a:ext cx="12190413" cy="10800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endParaRPr lang="ru-RU" sz="35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079753"/>
            <a:ext cx="12190413" cy="1080748"/>
          </a:xfrm>
          <a:prstGeom prst="rect">
            <a:avLst/>
          </a:prstGeom>
        </p:spPr>
        <p:txBody>
          <a:bodyPr lIns="191995" tIns="60958" rIns="191995" bIns="60958" anchor="ctr"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ru-RU" dirty="0"/>
              <a:t>Блок тезиса</a:t>
            </a:r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3"/>
          </p:nvPr>
        </p:nvSpPr>
        <p:spPr>
          <a:xfrm>
            <a:off x="0" y="2160500"/>
            <a:ext cx="12190413" cy="4150283"/>
          </a:xfrm>
          <a:prstGeom prst="rect">
            <a:avLst/>
          </a:prstGeom>
        </p:spPr>
        <p:txBody>
          <a:bodyPr lIns="191995" tIns="60958" rIns="191995" bIns="60958" anchor="ctr"/>
          <a:lstStyle>
            <a:lvl1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4"/>
          </p:nvPr>
        </p:nvSpPr>
        <p:spPr>
          <a:xfrm>
            <a:off x="0" y="6310781"/>
            <a:ext cx="1918742" cy="542526"/>
          </a:xfrm>
          <a:prstGeom prst="rect">
            <a:avLst/>
          </a:prstGeom>
        </p:spPr>
        <p:txBody>
          <a:bodyPr lIns="191995" tIns="60958" rIns="121917" bIns="60958" anchor="ctr"/>
          <a:lstStyle>
            <a:lvl1pPr algn="l">
              <a:defRPr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0CD15DFC-87FF-4090-A7EB-70D562FEE9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022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.Тезис 4,25 см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36799" y="0"/>
            <a:ext cx="10253613" cy="1070648"/>
          </a:xfrm>
          <a:prstGeom prst="rect">
            <a:avLst/>
          </a:prstGeom>
        </p:spPr>
        <p:txBody>
          <a:bodyPr lIns="121917" tIns="60958" rIns="121917" bIns="60958" anchor="b"/>
          <a:lstStyle>
            <a:lvl1pPr>
              <a:defRPr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Блок 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36799" y="6313461"/>
            <a:ext cx="10253613" cy="54252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5" name="TextBox 4" descr="Тезис"/>
          <p:cNvSpPr txBox="1"/>
          <p:nvPr userDrawn="1"/>
        </p:nvSpPr>
        <p:spPr>
          <a:xfrm>
            <a:off x="0" y="1080248"/>
            <a:ext cx="12190413" cy="15300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endParaRPr lang="ru-RU" sz="35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7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079751"/>
            <a:ext cx="12190413" cy="1530853"/>
          </a:xfrm>
          <a:prstGeom prst="rect">
            <a:avLst/>
          </a:prstGeom>
        </p:spPr>
        <p:txBody>
          <a:bodyPr lIns="191995" tIns="60958" rIns="191995" bIns="60958" anchor="ctr"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ru-RU" dirty="0"/>
              <a:t>Блок тезиса</a:t>
            </a: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3"/>
          </p:nvPr>
        </p:nvSpPr>
        <p:spPr>
          <a:xfrm>
            <a:off x="0" y="2610604"/>
            <a:ext cx="12190413" cy="3700179"/>
          </a:xfrm>
          <a:prstGeom prst="rect">
            <a:avLst/>
          </a:prstGeom>
        </p:spPr>
        <p:txBody>
          <a:bodyPr lIns="191995" tIns="60958" rIns="191995" bIns="60958" anchor="ctr"/>
          <a:lstStyle>
            <a:lvl1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Номер слайда 12"/>
          <p:cNvSpPr>
            <a:spLocks noGrp="1"/>
          </p:cNvSpPr>
          <p:nvPr>
            <p:ph type="sldNum" sz="quarter" idx="14"/>
          </p:nvPr>
        </p:nvSpPr>
        <p:spPr>
          <a:xfrm>
            <a:off x="0" y="6310781"/>
            <a:ext cx="1936800" cy="542526"/>
          </a:xfrm>
          <a:prstGeom prst="rect">
            <a:avLst/>
          </a:prstGeom>
        </p:spPr>
        <p:txBody>
          <a:bodyPr lIns="191995" tIns="60958" rIns="121917" bIns="60958" anchor="ctr"/>
          <a:lstStyle>
            <a:lvl1pPr algn="l">
              <a:defRPr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0CD15DFC-87FF-4090-A7EB-70D562FEE9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794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.Тезис 5,38 см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36800" y="0"/>
            <a:ext cx="10253613" cy="1070648"/>
          </a:xfrm>
          <a:prstGeom prst="rect">
            <a:avLst/>
          </a:prstGeom>
        </p:spPr>
        <p:txBody>
          <a:bodyPr lIns="121917" tIns="60958" rIns="121917" bIns="60958" anchor="b"/>
          <a:lstStyle>
            <a:lvl1pPr>
              <a:defRPr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Блок 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36800" y="6313461"/>
            <a:ext cx="10253613" cy="54252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5" name="TextBox 4" descr="Тезис"/>
          <p:cNvSpPr txBox="1"/>
          <p:nvPr userDrawn="1"/>
        </p:nvSpPr>
        <p:spPr>
          <a:xfrm>
            <a:off x="0" y="1080247"/>
            <a:ext cx="1936800" cy="52380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endParaRPr lang="ru-RU" sz="35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7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079751"/>
            <a:ext cx="1936800" cy="5233710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ru-RU" dirty="0"/>
              <a:t>Блок тезиса</a:t>
            </a: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3"/>
          </p:nvPr>
        </p:nvSpPr>
        <p:spPr>
          <a:xfrm>
            <a:off x="1936800" y="1080252"/>
            <a:ext cx="10253613" cy="523053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Номер слайда 12"/>
          <p:cNvSpPr>
            <a:spLocks noGrp="1"/>
          </p:cNvSpPr>
          <p:nvPr>
            <p:ph type="sldNum" sz="quarter" idx="14"/>
          </p:nvPr>
        </p:nvSpPr>
        <p:spPr>
          <a:xfrm>
            <a:off x="0" y="6310781"/>
            <a:ext cx="1936800" cy="542526"/>
          </a:xfrm>
          <a:prstGeom prst="rect">
            <a:avLst/>
          </a:prstGeom>
        </p:spPr>
        <p:txBody>
          <a:bodyPr lIns="191995" tIns="60958" rIns="121917" bIns="60958" anchor="ctr"/>
          <a:lstStyle>
            <a:lvl1pPr algn="l">
              <a:defRPr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0CD15DFC-87FF-4090-A7EB-70D562FEE9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0119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.Тезис 8,5 см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44216" y="0"/>
            <a:ext cx="10246198" cy="1070648"/>
          </a:xfrm>
          <a:prstGeom prst="rect">
            <a:avLst/>
          </a:prstGeom>
        </p:spPr>
        <p:txBody>
          <a:bodyPr lIns="121917" tIns="60958" rIns="121917" bIns="60958" anchor="b"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Блок 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44216" y="6313461"/>
            <a:ext cx="10246197" cy="54252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5" name="TextBox 4" descr="Тезис"/>
          <p:cNvSpPr txBox="1"/>
          <p:nvPr userDrawn="1"/>
        </p:nvSpPr>
        <p:spPr>
          <a:xfrm>
            <a:off x="0" y="1080247"/>
            <a:ext cx="3060000" cy="52380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endParaRPr lang="ru-RU" sz="35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7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079751"/>
            <a:ext cx="3060000" cy="5233710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ru-RU" dirty="0"/>
              <a:t>Блок тезиса</a:t>
            </a: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3"/>
          </p:nvPr>
        </p:nvSpPr>
        <p:spPr>
          <a:xfrm>
            <a:off x="3060001" y="1080252"/>
            <a:ext cx="9130412" cy="523053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Номер слайда 12"/>
          <p:cNvSpPr>
            <a:spLocks noGrp="1"/>
          </p:cNvSpPr>
          <p:nvPr>
            <p:ph type="sldNum" sz="quarter" idx="14"/>
          </p:nvPr>
        </p:nvSpPr>
        <p:spPr>
          <a:xfrm>
            <a:off x="0" y="6310781"/>
            <a:ext cx="1944216" cy="542526"/>
          </a:xfrm>
          <a:prstGeom prst="rect">
            <a:avLst/>
          </a:prstGeom>
        </p:spPr>
        <p:txBody>
          <a:bodyPr lIns="191995" tIns="60958" rIns="121917" bIns="60958" anchor="ctr"/>
          <a:lstStyle>
            <a:lvl1pPr algn="l">
              <a:defRPr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0CD15DFC-87FF-4090-A7EB-70D562FEE9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7687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ец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18742" y="6313461"/>
            <a:ext cx="10271671" cy="54252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5" name="TextBox 4" descr="Тезис"/>
          <p:cNvSpPr txBox="1"/>
          <p:nvPr userDrawn="1"/>
        </p:nvSpPr>
        <p:spPr>
          <a:xfrm>
            <a:off x="0" y="1080247"/>
            <a:ext cx="1936800" cy="52380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endParaRPr lang="ru-RU" sz="35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3" hasCustomPrompt="1"/>
          </p:nvPr>
        </p:nvSpPr>
        <p:spPr>
          <a:xfrm>
            <a:off x="1936800" y="2610604"/>
            <a:ext cx="10253613" cy="3700179"/>
          </a:xfrm>
          <a:prstGeom prst="rect">
            <a:avLst/>
          </a:prstGeom>
        </p:spPr>
        <p:txBody>
          <a:bodyPr lIns="360000" tIns="360000" rIns="121917" bIns="60958" anchor="t"/>
          <a:lstStyle>
            <a:lvl1pPr>
              <a:defRPr sz="2900" b="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9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9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9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9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ru-RU" dirty="0"/>
              <a:t>Контактная информация докладчика</a:t>
            </a:r>
          </a:p>
        </p:txBody>
      </p:sp>
      <p:sp>
        <p:nvSpPr>
          <p:cNvPr id="9" name="TextBox 8" descr="Тезис"/>
          <p:cNvSpPr txBox="1"/>
          <p:nvPr userDrawn="1"/>
        </p:nvSpPr>
        <p:spPr>
          <a:xfrm>
            <a:off x="0" y="1080248"/>
            <a:ext cx="12190413" cy="15480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endParaRPr lang="ru-RU" sz="35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774726" y="1578472"/>
            <a:ext cx="61206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СПАСИБО</a:t>
            </a:r>
            <a:r>
              <a:rPr lang="ru-RU" sz="3600" b="1" baseline="0" dirty="0">
                <a:solidFill>
                  <a:srgbClr val="002060"/>
                </a:solidFill>
              </a:rPr>
              <a:t> ЗА ВНИМАНИЕ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Номер слайда 12"/>
          <p:cNvSpPr>
            <a:spLocks noGrp="1"/>
          </p:cNvSpPr>
          <p:nvPr>
            <p:ph type="sldNum" sz="quarter" idx="14"/>
          </p:nvPr>
        </p:nvSpPr>
        <p:spPr>
          <a:xfrm>
            <a:off x="0" y="6310781"/>
            <a:ext cx="1918742" cy="542526"/>
          </a:xfrm>
          <a:prstGeom prst="rect">
            <a:avLst/>
          </a:prstGeom>
        </p:spPr>
        <p:txBody>
          <a:bodyPr lIns="191995" tIns="60958" rIns="121917" bIns="60958" anchor="ctr"/>
          <a:lstStyle>
            <a:lvl1pPr algn="l">
              <a:defRPr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0CD15DFC-87FF-4090-A7EB-70D562FEE9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579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1936799" y="0"/>
            <a:ext cx="10253613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936800" y="6318000"/>
            <a:ext cx="10253612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0"/>
            <a:ext cx="19368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318000"/>
            <a:ext cx="19368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 flipV="1">
            <a:off x="1936800" y="0"/>
            <a:ext cx="0" cy="685800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 userDrawn="1"/>
        </p:nvSpPr>
        <p:spPr>
          <a:xfrm>
            <a:off x="-1" y="1080000"/>
            <a:ext cx="12190413" cy="523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 flipH="1">
            <a:off x="0" y="1080000"/>
            <a:ext cx="12190413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 flipH="1">
            <a:off x="0" y="6318000"/>
            <a:ext cx="12190413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84232"/>
            <a:ext cx="1692000" cy="91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407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1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3700" kern="1200">
          <a:solidFill>
            <a:schemeClr val="bg1"/>
          </a:solidFill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Font typeface="Arial" pitchFamily="34" charset="0"/>
        <a:buNone/>
        <a:defRPr sz="35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609585" indent="0" algn="l" defTabSz="1219170" rtl="0" eaLnBrk="1" latinLnBrk="0" hangingPunct="1">
        <a:spcBef>
          <a:spcPct val="20000"/>
        </a:spcBef>
        <a:buFont typeface="Arial" pitchFamily="34" charset="0"/>
        <a:buNone/>
        <a:defRPr sz="35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219170" indent="0" algn="l" defTabSz="1219170" rtl="0" eaLnBrk="1" latinLnBrk="0" hangingPunct="1">
        <a:spcBef>
          <a:spcPct val="20000"/>
        </a:spcBef>
        <a:buFont typeface="Arial" pitchFamily="34" charset="0"/>
        <a:buNone/>
        <a:defRPr sz="35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828754" indent="0" algn="l" defTabSz="1219170" rtl="0" eaLnBrk="1" latinLnBrk="0" hangingPunct="1">
        <a:spcBef>
          <a:spcPct val="20000"/>
        </a:spcBef>
        <a:buFont typeface="Arial" pitchFamily="34" charset="0"/>
        <a:buNone/>
        <a:defRPr sz="35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438339" indent="0" algn="l" defTabSz="1219170" rtl="0" eaLnBrk="1" latinLnBrk="0" hangingPunct="1">
        <a:spcBef>
          <a:spcPct val="20000"/>
        </a:spcBef>
        <a:buFont typeface="Arial" pitchFamily="34" charset="0"/>
        <a:buNone/>
        <a:defRPr sz="35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&#1055;&#1072;&#1074;&#1077;&#1083;\Desktop\&#1057;&#1086;&#1074;&#1077;&#1097;&#1072;&#1085;&#1080;&#1077;%20&#1087;&#1086;%20&#1043;&#1056;&#1057;\&#1087;&#1088;&#1080;&#1090;&#1080;&#1088;&#1082;&#1072;%20&#1089;&#1077;&#1076;&#1083;&#1072;.wm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&#1055;&#1072;&#1074;&#1077;&#1083;\Desktop\&#1057;&#1086;&#1074;&#1077;&#1097;&#1072;&#1085;&#1080;&#1077;%20&#1087;&#1086;%20&#1043;&#1056;&#1057;\&#1087;&#1088;&#1080;&#1090;&#1080;&#1088;&#1082;&#1072;%20&#1079;&#1086;&#1083;&#1086;&#1090;&#1085;&#1080;&#1082;&#1072;.wmv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&#1055;&#1072;&#1074;&#1077;&#1083;\Desktop\&#1057;&#1086;&#1074;&#1077;&#1097;&#1072;&#1085;&#1080;&#1077;%20&#1087;&#1086;%20&#1043;&#1056;&#1057;\200%20&#1090;&#1088;&#1072;&#1074;&#1080;&#1090;.wm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936799" y="3933849"/>
            <a:ext cx="9847039" cy="2399479"/>
          </a:xfrm>
        </p:spPr>
        <p:txBody>
          <a:bodyPr/>
          <a:lstStyle/>
          <a:p>
            <a:r>
              <a:rPr lang="ru-RU" sz="2900" b="0" dirty="0" smtClean="0"/>
              <a:t>Морозов Владимир Владимирович, </a:t>
            </a:r>
          </a:p>
          <a:p>
            <a:r>
              <a:rPr lang="ru-RU" sz="2900" b="0" dirty="0" smtClean="0"/>
              <a:t>Начальник производственного отдела по эксплуатации ГРС</a:t>
            </a:r>
            <a:endParaRPr lang="ru-RU" sz="2900" b="0" dirty="0"/>
          </a:p>
          <a:p>
            <a:r>
              <a:rPr lang="ru-RU" sz="2900" b="0" dirty="0"/>
              <a:t>Тел.: (743) </a:t>
            </a:r>
            <a:r>
              <a:rPr lang="ru-RU" sz="2900" b="0" dirty="0" smtClean="0"/>
              <a:t>39-206. </a:t>
            </a:r>
            <a:r>
              <a:rPr lang="en-US" sz="2900" b="0" dirty="0"/>
              <a:t>E-mail: </a:t>
            </a:r>
            <a:r>
              <a:rPr lang="en-US" sz="2900" b="0" dirty="0" smtClean="0"/>
              <a:t>Morozov@ktg.gazprom.ru</a:t>
            </a:r>
            <a:endParaRPr lang="ru-RU" sz="2900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936799" y="1080251"/>
            <a:ext cx="10253613" cy="2651447"/>
          </a:xfrm>
        </p:spPr>
        <p:txBody>
          <a:bodyPr/>
          <a:lstStyle/>
          <a:p>
            <a:r>
              <a:rPr lang="ru-RU" sz="2800" dirty="0">
                <a:effectLst/>
              </a:rPr>
              <a:t>СОЗДАНИЕ КОМПЛЕКСНОЙ СИСТЕМЫ ПОВЫШЕНИЯ ПРОМЫШЛЕННОЙ БЕЗОПАСНОСТИ, ЭКОЛОГИЧНОСТИ И ЭКОНОМИИ ТОПЛИВНО-ЭНЕРГЕТИЧЕСКИХ РЕСУРСОВ ПРИ ОСУЩЕСТВЛЕНИИ РЕМОНТНО-ТЕХНИЧЕСКОГО ОБСЛУЖИВАНИЯ ОБЪЕКТОВ МАГИСТРАЛЬНОГО ТРАНСПОРТА ГАЗА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Отраслевое совещание руководителей и специалистов по эксплуатации ГРС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42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СОЗДАНИЕ КОМПЛЕКСНОЙ СИСТЕМЫ </a:t>
            </a:r>
            <a:r>
              <a:rPr lang="ru-RU" dirty="0" err="1"/>
              <a:t>РТО</a:t>
            </a:r>
            <a:r>
              <a:rPr lang="ru-RU" dirty="0"/>
              <a:t> СППК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структуры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5DFC-87FF-4090-A7EB-70D562FEE978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26554" y="1305558"/>
            <a:ext cx="3672408" cy="3276364"/>
          </a:xfrm>
          <a:prstGeom prst="roundRect">
            <a:avLst>
              <a:gd name="adj" fmla="val 4690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МОБИЛЬНАЯ ЛАБОРАТОРИЯ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256323" y="1305558"/>
            <a:ext cx="3672408" cy="3276364"/>
          </a:xfrm>
          <a:prstGeom prst="roundRect">
            <a:avLst>
              <a:gd name="adj" fmla="val 4690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КОМПЛЕКСНАЯ СИСТЕМА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8285407" y="1305558"/>
            <a:ext cx="3672408" cy="3276364"/>
          </a:xfrm>
          <a:prstGeom prst="roundRect">
            <a:avLst>
              <a:gd name="adj" fmla="val 4690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СТАЦИОНАРНАЯ ЛАБОРАТОРИЯ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314356" y="1845618"/>
            <a:ext cx="1692000" cy="2628291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76213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Мобильность</a:t>
            </a:r>
          </a:p>
          <a:p>
            <a:pPr lvl="0" indent="176213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Обслуживание за короткий период времени нескольких объектов</a:t>
            </a:r>
          </a:p>
          <a:p>
            <a:pPr lvl="0" indent="176213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Трудозатраты</a:t>
            </a:r>
          </a:p>
          <a:p>
            <a:pPr lvl="0" indent="176213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Дистанционное испытание СППК</a:t>
            </a:r>
          </a:p>
          <a:p>
            <a:pPr lvl="0" indent="176213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Безопасность проведения работ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2098950" y="1845618"/>
            <a:ext cx="1692000" cy="26282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lvl="0" indent="-273050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Стоимость мобильной лаборатории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4346804" y="1845618"/>
            <a:ext cx="1692000" cy="2628291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76213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Мобильность</a:t>
            </a:r>
          </a:p>
          <a:p>
            <a:pPr lvl="0" indent="176213">
              <a:buFont typeface="Wingdings" pitchFamily="2" charset="2"/>
              <a:buChar char="ü"/>
            </a:pPr>
            <a:endParaRPr lang="ru-RU" sz="1000" b="1" dirty="0">
              <a:solidFill>
                <a:schemeClr val="tx1"/>
              </a:solidFill>
            </a:endParaRPr>
          </a:p>
          <a:p>
            <a:pPr lvl="0" indent="176213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Обслуживание за короткий период времени нескольких объектов</a:t>
            </a:r>
          </a:p>
          <a:p>
            <a:pPr lvl="0" indent="176213">
              <a:buFont typeface="Wingdings" pitchFamily="2" charset="2"/>
              <a:buChar char="ü"/>
            </a:pPr>
            <a:endParaRPr lang="ru-RU" sz="1000" b="1" dirty="0">
              <a:solidFill>
                <a:schemeClr val="tx1"/>
              </a:solidFill>
            </a:endParaRPr>
          </a:p>
          <a:p>
            <a:pPr lvl="0" indent="176213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Выполнение работ любой сложности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131398" y="1845618"/>
            <a:ext cx="1692000" cy="26282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Капитальные вложения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8378567" y="1845618"/>
            <a:ext cx="1692000" cy="2628291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76213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Выполнение работ любой сложности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0163161" y="1845618"/>
            <a:ext cx="1692000" cy="26282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76213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Время проведения работ</a:t>
            </a:r>
          </a:p>
          <a:p>
            <a:pPr lvl="0" indent="176213">
              <a:buFont typeface="Wingdings" pitchFamily="2" charset="2"/>
              <a:buChar char="ü"/>
            </a:pPr>
            <a:endParaRPr lang="ru-RU" sz="1400" b="1" dirty="0">
              <a:solidFill>
                <a:schemeClr val="tx1"/>
              </a:solidFill>
            </a:endParaRPr>
          </a:p>
          <a:p>
            <a:pPr lvl="0" indent="176213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Транспортные издержки</a:t>
            </a:r>
          </a:p>
          <a:p>
            <a:pPr lvl="0" indent="176213">
              <a:buFont typeface="Wingdings" pitchFamily="2" charset="2"/>
              <a:buChar char="ü"/>
            </a:pPr>
            <a:endParaRPr lang="ru-RU" sz="1400" b="1" dirty="0">
              <a:solidFill>
                <a:schemeClr val="tx1"/>
              </a:solidFill>
            </a:endParaRPr>
          </a:p>
          <a:p>
            <a:pPr lvl="0" indent="176213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Трудозатраты</a:t>
            </a:r>
          </a:p>
          <a:p>
            <a:pPr lvl="0" indent="176213">
              <a:buFont typeface="Wingdings" pitchFamily="2" charset="2"/>
              <a:buChar char="ü"/>
            </a:pPr>
            <a:endParaRPr lang="ru-RU" sz="1400" b="1" dirty="0">
              <a:solidFill>
                <a:schemeClr val="tx1"/>
              </a:solidFill>
            </a:endParaRPr>
          </a:p>
          <a:p>
            <a:pPr lvl="0" indent="176213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</a:rPr>
              <a:t>Обменный фонд</a:t>
            </a:r>
          </a:p>
        </p:txBody>
      </p:sp>
      <p:sp>
        <p:nvSpPr>
          <p:cNvPr id="21" name="Крест 20"/>
          <p:cNvSpPr/>
          <p:nvPr/>
        </p:nvSpPr>
        <p:spPr>
          <a:xfrm>
            <a:off x="154546" y="2133650"/>
            <a:ext cx="288000" cy="288000"/>
          </a:xfrm>
          <a:prstGeom prst="plus">
            <a:avLst>
              <a:gd name="adj" fmla="val 35204"/>
            </a:avLst>
          </a:prstGeom>
          <a:solidFill>
            <a:srgbClr val="92D050"/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46950" y="2236250"/>
            <a:ext cx="288000" cy="828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Крест 71"/>
          <p:cNvSpPr/>
          <p:nvPr/>
        </p:nvSpPr>
        <p:spPr>
          <a:xfrm>
            <a:off x="4186994" y="2133650"/>
            <a:ext cx="288000" cy="288000"/>
          </a:xfrm>
          <a:prstGeom prst="plus">
            <a:avLst>
              <a:gd name="adj" fmla="val 35204"/>
            </a:avLst>
          </a:prstGeom>
          <a:solidFill>
            <a:srgbClr val="92D050"/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7679398" y="2236250"/>
            <a:ext cx="288000" cy="828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Крест 73"/>
          <p:cNvSpPr/>
          <p:nvPr/>
        </p:nvSpPr>
        <p:spPr>
          <a:xfrm>
            <a:off x="8219442" y="2133650"/>
            <a:ext cx="288000" cy="288000"/>
          </a:xfrm>
          <a:prstGeom prst="plus">
            <a:avLst>
              <a:gd name="adj" fmla="val 35204"/>
            </a:avLst>
          </a:prstGeom>
          <a:solidFill>
            <a:srgbClr val="92D050"/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11711846" y="2236250"/>
            <a:ext cx="288000" cy="828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6555" y="4941962"/>
            <a:ext cx="11731260" cy="1260140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КОМПЛЕКСНОЙ СИСТЕМЫ ПОВЫШЕНИЯ ПРОМЫШЛЕННОЙ БЕЗОПАСНОСТИ,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ЭКОЛОГИЧНОСТИ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ЭКОНОМИИ ТОПЛИВНО-ЭНЕРГЕТИЧЕСКИХ РЕСУРСОВ ПРИ ОСУЩЕСТВЛЕНИИ РЕМОНТНО-ТЕХНИЧЕСКОГО ОБСЛУЖИВАНИЯ ОБЪЕКТОВ МАГИСТРАЛЬНОГО ТРАНСПОРТА ГАЗА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80" name="Стрелка вправо 79"/>
          <p:cNvSpPr/>
          <p:nvPr/>
        </p:nvSpPr>
        <p:spPr>
          <a:xfrm rot="5400000" flipV="1">
            <a:off x="5907352" y="4512131"/>
            <a:ext cx="370351" cy="509934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tx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1" name="Стрелка вправо 80"/>
          <p:cNvSpPr/>
          <p:nvPr/>
        </p:nvSpPr>
        <p:spPr>
          <a:xfrm flipV="1">
            <a:off x="3885972" y="2688773"/>
            <a:ext cx="370351" cy="509934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tx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2" name="Стрелка вправо 81"/>
          <p:cNvSpPr/>
          <p:nvPr/>
        </p:nvSpPr>
        <p:spPr>
          <a:xfrm flipH="1" flipV="1">
            <a:off x="7915056" y="2688773"/>
            <a:ext cx="370351" cy="509934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tx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26929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Состав мобильной лаборатории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5DFC-87FF-4090-A7EB-70D562FEE978}" type="slidenum">
              <a:rPr lang="ru-RU" smtClean="0"/>
              <a:pPr/>
              <a:t>11</a:t>
            </a:fld>
            <a:r>
              <a:rPr lang="en-US" dirty="0" smtClean="0"/>
              <a:t>.1</a:t>
            </a:r>
            <a:endParaRPr lang="ru-RU" dirty="0"/>
          </a:p>
        </p:txBody>
      </p:sp>
      <p:sp>
        <p:nvSpPr>
          <p:cNvPr id="15" name="Двойная стрелка вверх/вниз 14"/>
          <p:cNvSpPr/>
          <p:nvPr/>
        </p:nvSpPr>
        <p:spPr>
          <a:xfrm rot="5400000">
            <a:off x="5743285" y="4460540"/>
            <a:ext cx="540058" cy="2294993"/>
          </a:xfrm>
          <a:prstGeom prst="upDownArrow">
            <a:avLst>
              <a:gd name="adj1" fmla="val 45036"/>
              <a:gd name="adj2" fmla="val 57442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углом 12"/>
          <p:cNvSpPr/>
          <p:nvPr/>
        </p:nvSpPr>
        <p:spPr>
          <a:xfrm rot="16200000">
            <a:off x="949871" y="3613050"/>
            <a:ext cx="972108" cy="1037643"/>
          </a:xfrm>
          <a:prstGeom prst="bentArrow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Стрелка углом 20"/>
          <p:cNvSpPr/>
          <p:nvPr/>
        </p:nvSpPr>
        <p:spPr>
          <a:xfrm rot="5400000" flipH="1">
            <a:off x="4898584" y="3613050"/>
            <a:ext cx="972108" cy="1037643"/>
          </a:xfrm>
          <a:prstGeom prst="bentArrow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Стрелка углом 21"/>
          <p:cNvSpPr/>
          <p:nvPr/>
        </p:nvSpPr>
        <p:spPr>
          <a:xfrm rot="16200000">
            <a:off x="6160833" y="3613051"/>
            <a:ext cx="972108" cy="1037643"/>
          </a:xfrm>
          <a:prstGeom prst="bentArrow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трелка углом 22"/>
          <p:cNvSpPr/>
          <p:nvPr/>
        </p:nvSpPr>
        <p:spPr>
          <a:xfrm rot="5400000" flipH="1">
            <a:off x="10109546" y="3613051"/>
            <a:ext cx="972108" cy="1037643"/>
          </a:xfrm>
          <a:prstGeom prst="bentArrow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858513" y="1247567"/>
            <a:ext cx="3204356" cy="2398251"/>
          </a:xfrm>
          <a:prstGeom prst="roundRect">
            <a:avLst>
              <a:gd name="adj" fmla="val 469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7800" indent="-93663"/>
            <a:r>
              <a:rPr lang="ru-RU" sz="1800" b="1" u="sng" dirty="0">
                <a:solidFill>
                  <a:sysClr val="windowText" lastClr="000000"/>
                </a:solidFill>
              </a:rPr>
              <a:t>ИСПЫТАТЕЛЬНЫЙ ОТСЕК:</a:t>
            </a:r>
          </a:p>
          <a:p>
            <a:pPr indent="176213">
              <a:buFontTx/>
              <a:buChar char="-"/>
            </a:pPr>
            <a:r>
              <a:rPr lang="ru-RU" sz="1800" dirty="0">
                <a:solidFill>
                  <a:sysClr val="windowText" lastClr="000000"/>
                </a:solidFill>
              </a:rPr>
              <a:t> стенд испытаний СППК;</a:t>
            </a:r>
          </a:p>
          <a:p>
            <a:pPr indent="176213">
              <a:buFontTx/>
              <a:buChar char="-"/>
            </a:pPr>
            <a:r>
              <a:rPr lang="ru-RU" sz="1800" dirty="0">
                <a:solidFill>
                  <a:sysClr val="windowText" lastClr="000000"/>
                </a:solidFill>
              </a:rPr>
              <a:t> компрессор высокого давления;</a:t>
            </a:r>
          </a:p>
          <a:p>
            <a:pPr indent="176213">
              <a:buFontTx/>
              <a:buChar char="-"/>
            </a:pPr>
            <a:r>
              <a:rPr lang="ru-RU" sz="1800" dirty="0">
                <a:solidFill>
                  <a:sysClr val="windowText" lastClr="000000"/>
                </a:solidFill>
              </a:rPr>
              <a:t> подъемное устройство.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8542" y="1247567"/>
            <a:ext cx="3204356" cy="2398251"/>
          </a:xfrm>
          <a:prstGeom prst="roundRect">
            <a:avLst>
              <a:gd name="adj" fmla="val 469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7800" indent="-93663"/>
            <a:r>
              <a:rPr lang="ru-RU" sz="1800" b="1" u="sng" dirty="0">
                <a:solidFill>
                  <a:sysClr val="windowText" lastClr="000000"/>
                </a:solidFill>
              </a:rPr>
              <a:t>РАБОЧИЙ ОТСЕК:</a:t>
            </a:r>
          </a:p>
          <a:p>
            <a:pPr indent="273050">
              <a:buFontTx/>
              <a:buChar char="-"/>
            </a:pPr>
            <a:r>
              <a:rPr lang="ru-RU" sz="1800" dirty="0">
                <a:solidFill>
                  <a:sysClr val="windowText" lastClr="000000"/>
                </a:solidFill>
              </a:rPr>
              <a:t>пульт </a:t>
            </a:r>
            <a:r>
              <a:rPr lang="ru-RU" sz="1800" dirty="0" err="1">
                <a:solidFill>
                  <a:sysClr val="windowText" lastClr="000000"/>
                </a:solidFill>
              </a:rPr>
              <a:t>воздухо</a:t>
            </a:r>
            <a:r>
              <a:rPr lang="ru-RU" sz="1800" dirty="0">
                <a:solidFill>
                  <a:sysClr val="windowText" lastClr="000000"/>
                </a:solidFill>
              </a:rPr>
              <a:t>-распределительный;</a:t>
            </a:r>
          </a:p>
          <a:p>
            <a:pPr indent="273050">
              <a:buFontTx/>
              <a:buChar char="-"/>
            </a:pPr>
            <a:r>
              <a:rPr lang="ru-RU" sz="1800" dirty="0">
                <a:solidFill>
                  <a:sysClr val="windowText" lastClr="000000"/>
                </a:solidFill>
              </a:rPr>
              <a:t>устройство подачи испытательного давления;</a:t>
            </a:r>
          </a:p>
          <a:p>
            <a:pPr indent="273050" algn="just">
              <a:buFontTx/>
              <a:buChar char="-"/>
            </a:pPr>
            <a:r>
              <a:rPr lang="ru-RU" sz="1800" dirty="0">
                <a:solidFill>
                  <a:sysClr val="windowText" lastClr="000000"/>
                </a:solidFill>
              </a:rPr>
              <a:t>система регистрирующая;</a:t>
            </a:r>
          </a:p>
          <a:p>
            <a:pPr indent="273050">
              <a:buFontTx/>
              <a:buChar char="-"/>
            </a:pPr>
            <a:r>
              <a:rPr lang="ru-RU" sz="1800" dirty="0">
                <a:solidFill>
                  <a:sysClr val="windowText" lastClr="000000"/>
                </a:solidFill>
              </a:rPr>
              <a:t>система видеонаблюдения испытательного отсека</a:t>
            </a:r>
            <a:r>
              <a:rPr lang="ru-RU" sz="1800" b="1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707" y="4228542"/>
            <a:ext cx="2911071" cy="193755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1408" y="1352559"/>
            <a:ext cx="5343605" cy="22672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4746" y="4227558"/>
            <a:ext cx="2911071" cy="193755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xmlns="" val="9623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26" presetClass="emph" presetSubtype="0" repeatCount="2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Состав мобильной лаборатории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11</a:t>
            </a:r>
            <a:r>
              <a:rPr lang="en-US" dirty="0" smtClean="0"/>
              <a:t>.2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10530" y="1053529"/>
            <a:ext cx="12190412" cy="5242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7171" y="1142743"/>
            <a:ext cx="7611225" cy="506589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6" name="Овал 5"/>
          <p:cNvSpPr/>
          <p:nvPr/>
        </p:nvSpPr>
        <p:spPr>
          <a:xfrm>
            <a:off x="3587883" y="1449573"/>
            <a:ext cx="1550116" cy="1036607"/>
          </a:xfrm>
          <a:prstGeom prst="ellipse">
            <a:avLst/>
          </a:prstGeom>
          <a:noFill/>
          <a:ln w="38100"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2616350" y="2639083"/>
            <a:ext cx="2614760" cy="2410890"/>
          </a:xfrm>
          <a:prstGeom prst="ellipse">
            <a:avLst/>
          </a:prstGeom>
          <a:noFill/>
          <a:ln w="38100"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319342" y="3753829"/>
            <a:ext cx="1509591" cy="1726814"/>
          </a:xfrm>
          <a:prstGeom prst="ellipse">
            <a:avLst/>
          </a:prstGeom>
          <a:noFill/>
          <a:ln w="38100"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5231110" y="1214962"/>
            <a:ext cx="396044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СИСТЕМА</a:t>
            </a:r>
          </a:p>
          <a:p>
            <a:r>
              <a:rPr lang="ru-RU" sz="20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ВИДЕОНАБЛЮДЕНИЯ</a:t>
            </a:r>
          </a:p>
          <a:p>
            <a:r>
              <a:rPr lang="ru-RU" sz="20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ИСПЫТАТЕЛЬНОГО ОТСЕКА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06774" y="4846143"/>
            <a:ext cx="396044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ПУЛЬТ ВОЗДУХОРАСПРЕДЕЛИТЕЛЬНЫЙ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67954" y="2446649"/>
            <a:ext cx="4640442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УСТРОЙСТВО ДЛЯ </a:t>
            </a:r>
          </a:p>
          <a:p>
            <a:pPr algn="r"/>
            <a:r>
              <a:rPr lang="ru-RU" sz="20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ВОССТАНОВЛЕНИЯ </a:t>
            </a:r>
          </a:p>
          <a:p>
            <a:pPr algn="r"/>
            <a:r>
              <a:rPr lang="ru-RU" sz="20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ГЕРМЕТИЧНОСТИ </a:t>
            </a:r>
          </a:p>
          <a:p>
            <a:pPr algn="r"/>
            <a:r>
              <a:rPr lang="ru-RU" sz="20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ПРЕДОХРАНИТЕЛЬНОГО </a:t>
            </a:r>
          </a:p>
          <a:p>
            <a:pPr algn="r"/>
            <a:r>
              <a:rPr lang="ru-RU" sz="20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КЛАПАНА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73251" y="5678011"/>
            <a:ext cx="768012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</a:rPr>
              <a:t>ИСПОЛЬЗОВАНО ОБОРУДОВАНИЕ РОССИЙСКОГО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84313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 animBg="1"/>
      <p:bldP spid="30" grpId="0" animBg="1"/>
      <p:bldP spid="37" grpId="0"/>
      <p:bldP spid="38" grpId="0"/>
      <p:bldP spid="39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Состав мобильной лаборатории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11</a:t>
            </a:r>
            <a:r>
              <a:rPr lang="en-US" dirty="0" smtClean="0"/>
              <a:t>.3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10530" y="1053529"/>
            <a:ext cx="12190412" cy="5242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6774" y="1142744"/>
            <a:ext cx="7611225" cy="506589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40" name="Овал 39"/>
          <p:cNvSpPr/>
          <p:nvPr/>
        </p:nvSpPr>
        <p:spPr>
          <a:xfrm>
            <a:off x="3483180" y="4078621"/>
            <a:ext cx="2063490" cy="2068853"/>
          </a:xfrm>
          <a:prstGeom prst="ellipse">
            <a:avLst/>
          </a:prstGeom>
          <a:noFill/>
          <a:ln w="38100"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6204548" y="4098000"/>
            <a:ext cx="2063490" cy="2068853"/>
          </a:xfrm>
          <a:prstGeom prst="ellipse">
            <a:avLst/>
          </a:prstGeom>
          <a:noFill/>
          <a:ln w="38100"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884079" y="3263013"/>
            <a:ext cx="464044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КОМПРЕССОР </a:t>
            </a:r>
          </a:p>
          <a:p>
            <a:pPr algn="r"/>
            <a:r>
              <a:rPr lang="ru-RU" sz="20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ВЫСОКОГО ДАВЛЕНИЯ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135284" y="3534495"/>
            <a:ext cx="4640442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СТЕНД ИСПЫТАНИЙ СППК</a:t>
            </a:r>
          </a:p>
        </p:txBody>
      </p:sp>
    </p:spTree>
    <p:extLst>
      <p:ext uri="{BB962C8B-B14F-4D97-AF65-F5344CB8AC3E}">
        <p14:creationId xmlns:p14="http://schemas.microsoft.com/office/powerpoint/2010/main" xmlns="" val="270469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41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Состав мобильной лаборатории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11</a:t>
            </a:r>
            <a:r>
              <a:rPr lang="en-US" dirty="0" smtClean="0"/>
              <a:t>.4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11" t="25842" b="22844"/>
          <a:stretch/>
        </p:blipFill>
        <p:spPr>
          <a:xfrm>
            <a:off x="0" y="1080000"/>
            <a:ext cx="12194389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903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36800" y="54890"/>
            <a:ext cx="10253613" cy="1070648"/>
          </a:xfrm>
        </p:spPr>
        <p:txBody>
          <a:bodyPr/>
          <a:lstStyle/>
          <a:p>
            <a:r>
              <a:rPr lang="ru-RU" dirty="0"/>
              <a:t>Устройство для восстановления герметичности предохранительного клапана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13" t="35239" r="16058" b="1589"/>
          <a:stretch/>
        </p:blipFill>
        <p:spPr>
          <a:xfrm>
            <a:off x="6995306" y="1413570"/>
            <a:ext cx="4547115" cy="458158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86593" y="5314776"/>
            <a:ext cx="5148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1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</a:rPr>
              <a:t> – механизм притирки с хвостовиком; </a:t>
            </a:r>
          </a:p>
          <a:p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</a:rPr>
              <a:t> – диск притирочный; </a:t>
            </a:r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3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</a:rPr>
              <a:t> – втулка;  </a:t>
            </a:r>
          </a:p>
          <a:p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4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</a:rPr>
              <a:t> – патрон; </a:t>
            </a:r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5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</a:rPr>
              <a:t> – 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стойка; 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6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</a:rPr>
              <a:t>– 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электропривод</a:t>
            </a:r>
            <a:endParaRPr lang="ru-RU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hotocopy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203" y="1205235"/>
            <a:ext cx="3334299" cy="40343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17136" y="1235889"/>
            <a:ext cx="20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1</a:t>
            </a:r>
            <a:endParaRPr lang="ru-RU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9184" y="1235889"/>
            <a:ext cx="20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3</a:t>
            </a:r>
            <a:endParaRPr lang="ru-RU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4226" y="2641546"/>
            <a:ext cx="20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2</a:t>
            </a:r>
            <a:endParaRPr lang="ru-RU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3240" y="3950256"/>
            <a:ext cx="20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4</a:t>
            </a:r>
            <a:endParaRPr lang="ru-RU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593" y="2709714"/>
            <a:ext cx="20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5</a:t>
            </a:r>
            <a:endParaRPr lang="ru-RU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Штриховая стрелка вправо 14"/>
          <p:cNvSpPr/>
          <p:nvPr/>
        </p:nvSpPr>
        <p:spPr>
          <a:xfrm>
            <a:off x="4295006" y="2938982"/>
            <a:ext cx="2133098" cy="1530759"/>
          </a:xfrm>
          <a:prstGeom prst="stripedRightArrow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486694" y="1301492"/>
            <a:ext cx="20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6</a:t>
            </a:r>
            <a:endParaRPr lang="ru-RU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2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36800" y="54890"/>
            <a:ext cx="10253613" cy="1070648"/>
          </a:xfrm>
        </p:spPr>
        <p:txBody>
          <a:bodyPr/>
          <a:lstStyle/>
          <a:p>
            <a:r>
              <a:rPr lang="ru-RU" dirty="0"/>
              <a:t>Устройство для восстановления герметичности предохранительного клапана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17" name="притирка седл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34766" y="1128218"/>
            <a:ext cx="9218210" cy="518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22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36800" y="54890"/>
            <a:ext cx="10253613" cy="1070648"/>
          </a:xfrm>
        </p:spPr>
        <p:txBody>
          <a:bodyPr/>
          <a:lstStyle/>
          <a:p>
            <a:r>
              <a:rPr lang="ru-RU" dirty="0"/>
              <a:t>Устройство для восстановления герметичности предохранительного клапана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6" name="притирка золотник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782838" y="1125538"/>
            <a:ext cx="6863630" cy="514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22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154546" y="1244638"/>
            <a:ext cx="11881319" cy="3661320"/>
          </a:xfrm>
          <a:prstGeom prst="roundRect">
            <a:avLst>
              <a:gd name="adj" fmla="val 5395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ru-RU" sz="2000" b="1" dirty="0">
              <a:solidFill>
                <a:srgbClr val="00336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Результаты внедрения системы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9" name="Пятиугольник 8"/>
          <p:cNvSpPr/>
          <p:nvPr/>
        </p:nvSpPr>
        <p:spPr>
          <a:xfrm>
            <a:off x="303920" y="2526829"/>
            <a:ext cx="2916324" cy="438166"/>
          </a:xfrm>
          <a:prstGeom prst="homePlate">
            <a:avLst>
              <a:gd name="adj" fmla="val 33932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36000" rtlCol="0" anchor="ctr"/>
          <a:lstStyle/>
          <a:p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ИЗОБИЛЬНЕНСКОЕ ЛПУМГ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303920" y="3102893"/>
            <a:ext cx="2916324" cy="438166"/>
          </a:xfrm>
          <a:prstGeom prst="homePlate">
            <a:avLst>
              <a:gd name="adj" fmla="val 3393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36000" rtlCol="0" anchor="ctr"/>
          <a:lstStyle/>
          <a:p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СТАВРОПОЛЬСКОЕ ЛПУМГ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303920" y="3678957"/>
            <a:ext cx="2916324" cy="438166"/>
          </a:xfrm>
          <a:prstGeom prst="homePlate">
            <a:avLst>
              <a:gd name="adj" fmla="val 33932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36000" rtlCol="0" anchor="ctr"/>
          <a:lstStyle/>
          <a:p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НЕВИННОМЫССКОЕ ЛПУМГ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303920" y="4255021"/>
            <a:ext cx="2916324" cy="438166"/>
          </a:xfrm>
          <a:prstGeom prst="homePlate">
            <a:avLst>
              <a:gd name="adj" fmla="val 33932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36000" rtlCol="0" anchor="ctr"/>
          <a:lstStyle/>
          <a:p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ГЕОРГИЕВСКОЕ ЛПУМГ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0208785"/>
              </p:ext>
            </p:extLst>
          </p:nvPr>
        </p:nvGraphicFramePr>
        <p:xfrm>
          <a:off x="3252955" y="2493690"/>
          <a:ext cx="8602890" cy="2243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76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676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676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83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7870" algn="l"/>
                        </a:tabLst>
                      </a:pPr>
                      <a:r>
                        <a:rPr lang="ru-RU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r>
                        <a:rPr lang="en-US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7870" algn="l"/>
                        </a:tabLst>
                      </a:pPr>
                      <a:r>
                        <a:rPr lang="ru-RU" sz="3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0,480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3900" algn="l"/>
                        </a:tabLst>
                      </a:pPr>
                      <a:r>
                        <a:rPr lang="ru-RU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252,288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83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7870" algn="l"/>
                        </a:tabLst>
                      </a:pPr>
                      <a:r>
                        <a:rPr lang="en-US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r>
                        <a:rPr lang="ru-RU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7870" algn="l"/>
                        </a:tabLst>
                      </a:pPr>
                      <a:r>
                        <a:rPr lang="ru-RU" sz="3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0,400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7870" algn="l"/>
                        </a:tabLst>
                      </a:pPr>
                      <a:r>
                        <a:rPr lang="ru-RU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210,240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83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7870" algn="l"/>
                        </a:tabLst>
                      </a:pPr>
                      <a:r>
                        <a:rPr lang="ru-RU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7870" algn="l"/>
                        </a:tabLst>
                      </a:pPr>
                      <a:r>
                        <a:rPr lang="ru-RU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0,072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7870" algn="l"/>
                        </a:tabLst>
                      </a:pPr>
                      <a:r>
                        <a:rPr lang="ru-RU" sz="3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 37,843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8357">
                <a:tc>
                  <a:txBody>
                    <a:bodyPr/>
                    <a:lstStyle/>
                    <a:p>
                      <a:pPr algn="ctr" defTabSz="15240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7870" algn="l"/>
                        </a:tabLst>
                      </a:pPr>
                      <a:r>
                        <a:rPr lang="ru-RU" sz="3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 6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7870" algn="l"/>
                        </a:tabLst>
                      </a:pPr>
                      <a:r>
                        <a:rPr lang="ru-RU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0,024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6600" algn="l"/>
                          <a:tab pos="1346200" algn="l"/>
                        </a:tabLst>
                      </a:pPr>
                      <a:r>
                        <a:rPr lang="ru-RU" sz="3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 12,614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3220244" y="1376388"/>
            <a:ext cx="2910966" cy="1039212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Количество проведенных ревизий СППК, 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</a:rPr>
              <a:t>ед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39222" y="1376388"/>
            <a:ext cx="5544616" cy="468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737870" algn="l"/>
              </a:tabLst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Величина потерь газа из-за негерметичности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39222" y="1947600"/>
            <a:ext cx="2700000" cy="468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737870" algn="l"/>
              </a:tabLst>
            </a:pPr>
            <a:r>
              <a:rPr lang="ru-RU" sz="2000" dirty="0" err="1">
                <a:solidFill>
                  <a:schemeClr val="tx1">
                    <a:lumMod val="50000"/>
                  </a:schemeClr>
                </a:solidFill>
              </a:rPr>
              <a:t>м</a:t>
            </a:r>
            <a:r>
              <a:rPr lang="ru-RU" sz="2000" baseline="30000" dirty="0" err="1">
                <a:solidFill>
                  <a:schemeClr val="tx1">
                    <a:lumMod val="50000"/>
                  </a:schemeClr>
                </a:solidFill>
              </a:rPr>
              <a:t>3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/мин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083838" y="1947600"/>
            <a:ext cx="2700000" cy="468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737870" algn="l"/>
              </a:tabLst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тыс. 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</a:rPr>
              <a:t>м</a:t>
            </a:r>
            <a:r>
              <a:rPr lang="ru-RU" sz="2000" baseline="30000" dirty="0" err="1">
                <a:solidFill>
                  <a:schemeClr val="tx1">
                    <a:lumMod val="50000"/>
                  </a:schemeClr>
                </a:solidFill>
              </a:rPr>
              <a:t>3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/год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4065" y="5302002"/>
            <a:ext cx="11881800" cy="900100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ПРОВЕДЕННЫХ РЕВИЗИЙ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СППК ЗА ПЕРВЫЙ ГОД РАБОТЫ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ПРЕДОТВРАЩЕНЫ ПОТЕРИ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512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КУБ. М ГАЗА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ИЗ-ЗА НЕГЕРМЕТИЧНОСТИ</a:t>
            </a:r>
          </a:p>
        </p:txBody>
      </p:sp>
      <p:sp>
        <p:nvSpPr>
          <p:cNvPr id="22" name="Стрелка вправо 21"/>
          <p:cNvSpPr/>
          <p:nvPr/>
        </p:nvSpPr>
        <p:spPr>
          <a:xfrm rot="5400000" flipV="1">
            <a:off x="5655063" y="4836167"/>
            <a:ext cx="370351" cy="509934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tx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36976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Результаты внедрения системы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7" name="200 травит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30710" y="1073328"/>
            <a:ext cx="9315792" cy="524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976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нормативные документы для конструирования, изготовления и эксплуатации предохранительных клапанов:</a:t>
            </a:r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5DFC-87FF-4090-A7EB-70D562FEE97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3"/>
          </p:nvPr>
        </p:nvSpPr>
        <p:spPr>
          <a:xfrm>
            <a:off x="838622" y="1086252"/>
            <a:ext cx="11351791" cy="5233211"/>
          </a:xfrm>
          <a:prstGeom prst="rect">
            <a:avLst/>
          </a:prstGeom>
        </p:spPr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ГОСТ 12.2.085-2002. Сосуды, работающие под давлением. Клапаны предохранительные. </a:t>
            </a:r>
          </a:p>
          <a:p>
            <a:pPr lvl="0"/>
            <a:r>
              <a:rPr lang="ru-RU" sz="2000" dirty="0" smtClean="0"/>
              <a:t>    Требования     безопасности. 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ГОСТ 31294-2005  Межгосударственный стандарт. Клапаны предохранительные прямого действия.  </a:t>
            </a:r>
          </a:p>
          <a:p>
            <a:pPr lvl="0"/>
            <a:r>
              <a:rPr lang="ru-RU" sz="2000" dirty="0" smtClean="0"/>
              <a:t>    Общие технические условия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ГОСТ 53402-2009  Арматура трубопроводная.  Методы контроля и испытаний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ГОСТ Р 54983-2012  Сети газораспределения природного газа . Общие требования к эксплуатации. </a:t>
            </a:r>
          </a:p>
          <a:p>
            <a:pPr lvl="0"/>
            <a:r>
              <a:rPr lang="ru-RU" sz="2000" dirty="0" smtClean="0"/>
              <a:t>    Эксплуатационная документация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ФНП в области ПБ «Правила безопасности сетей газораспределения и </a:t>
            </a:r>
            <a:r>
              <a:rPr lang="ru-RU" sz="2000" dirty="0" err="1" smtClean="0"/>
              <a:t>газопотребления</a:t>
            </a:r>
            <a:r>
              <a:rPr lang="ru-RU" sz="2000" dirty="0" smtClean="0"/>
              <a:t>.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ФНП в области ПБ "Правила промышленной безопасности опасных производственных объектов, </a:t>
            </a:r>
          </a:p>
          <a:p>
            <a:pPr lvl="0"/>
            <a:r>
              <a:rPr lang="ru-RU" sz="2000" dirty="0" smtClean="0"/>
              <a:t>       на  которых используется оборудование, работающее под избыточным давлением».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СТО Газпром 2-3.5-454-2010  Правила эксплуатации магистральных газопроводов.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СТО Газпром Х-Х.Х-ХХХХ -2017 ГРС Правила эксплуатации.</a:t>
            </a:r>
          </a:p>
        </p:txBody>
      </p:sp>
      <p:sp>
        <p:nvSpPr>
          <p:cNvPr id="8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36799" y="6313461"/>
            <a:ext cx="10253613" cy="542526"/>
          </a:xfrm>
        </p:spPr>
        <p:txBody>
          <a:bodyPr/>
          <a:lstStyle/>
          <a:p>
            <a:r>
              <a:rPr lang="ru-RU" dirty="0"/>
              <a:t>СОЗДАНИЕ КОМПЛЕКСНОЙ СИСТЕМЫ РТО СППК</a:t>
            </a:r>
          </a:p>
        </p:txBody>
      </p:sp>
    </p:spTree>
    <p:extLst>
      <p:ext uri="{BB962C8B-B14F-4D97-AF65-F5344CB8AC3E}">
        <p14:creationId xmlns:p14="http://schemas.microsoft.com/office/powerpoint/2010/main" xmlns="" val="25742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Результаты внедрения системы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 t="4065" b="6773"/>
          <a:stretch>
            <a:fillRect/>
          </a:stretch>
        </p:blipFill>
        <p:spPr bwMode="auto">
          <a:xfrm>
            <a:off x="3070870" y="1176806"/>
            <a:ext cx="4545012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8"/>
          <p:cNvSpPr txBox="1">
            <a:spLocks/>
          </p:cNvSpPr>
          <p:nvPr/>
        </p:nvSpPr>
        <p:spPr bwMode="auto">
          <a:xfrm>
            <a:off x="406574" y="1413570"/>
            <a:ext cx="2664296" cy="45365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Автоматическое формирование протокола.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kern="0" dirty="0" smtClean="0">
                <a:solidFill>
                  <a:srgbClr val="003366"/>
                </a:solidFill>
              </a:rPr>
              <a:t>Архивирование результатов измерений, испытаний и ремонтов</a:t>
            </a:r>
            <a:endParaRPr kumimoji="0" lang="ru-RU" alt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 descr="испытания"/>
          <p:cNvPicPr>
            <a:picLocks noChangeAspect="1" noChangeArrowheads="1"/>
          </p:cNvPicPr>
          <p:nvPr/>
        </p:nvPicPr>
        <p:blipFill>
          <a:blip r:embed="rId3" cstate="print"/>
          <a:srcRect b="5412"/>
          <a:stretch>
            <a:fillRect/>
          </a:stretch>
        </p:blipFill>
        <p:spPr bwMode="auto">
          <a:xfrm>
            <a:off x="7732288" y="1917626"/>
            <a:ext cx="4156801" cy="298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6976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36799" y="6284988"/>
            <a:ext cx="10253613" cy="542526"/>
          </a:xfrm>
        </p:spPr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Логистическая схема проведения ТО СППК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38922" y="1206438"/>
            <a:ext cx="5148572" cy="63918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Инженерно-технический центр</a:t>
            </a:r>
          </a:p>
          <a:p>
            <a:pPr algn="ctr"/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ООО «Газпром трансгаз Ставрополь»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8583" y="2025636"/>
            <a:ext cx="3168352" cy="57606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66"/>
                </a:solidFill>
              </a:rPr>
              <a:t>ПЛКПК  по ревизии и ремонту СППК (полевые условия)</a:t>
            </a:r>
            <a:endParaRPr lang="ru-RU" sz="1600" b="1" dirty="0">
              <a:solidFill>
                <a:srgbClr val="00336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9482" y="2025638"/>
            <a:ext cx="3168352" cy="57606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3366"/>
                </a:solidFill>
              </a:rPr>
              <a:t>ПЛКПК </a:t>
            </a:r>
            <a:r>
              <a:rPr lang="ru-RU" sz="1600" b="1" dirty="0" smtClean="0">
                <a:solidFill>
                  <a:srgbClr val="003366"/>
                </a:solidFill>
              </a:rPr>
              <a:t> </a:t>
            </a:r>
            <a:r>
              <a:rPr lang="ru-RU" sz="1600" b="1" dirty="0">
                <a:solidFill>
                  <a:srgbClr val="003366"/>
                </a:solidFill>
              </a:rPr>
              <a:t>по ревизии и ремонту СППК (полевые условия)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8582" y="3177766"/>
            <a:ext cx="3168352" cy="57606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3366"/>
                </a:solidFill>
              </a:rPr>
              <a:t>Уровень </a:t>
            </a:r>
            <a:r>
              <a:rPr lang="en-US" sz="1600" b="1" dirty="0">
                <a:solidFill>
                  <a:srgbClr val="003366"/>
                </a:solidFill>
              </a:rPr>
              <a:t>I </a:t>
            </a:r>
            <a:endParaRPr lang="ru-RU" sz="1600" b="1" dirty="0">
              <a:solidFill>
                <a:srgbClr val="003366"/>
              </a:solidFill>
            </a:endParaRPr>
          </a:p>
          <a:p>
            <a:pPr algn="ctr"/>
            <a:r>
              <a:rPr lang="ru-RU" sz="1600" b="1" dirty="0">
                <a:solidFill>
                  <a:srgbClr val="003366"/>
                </a:solidFill>
              </a:rPr>
              <a:t>(по удаленности 100-200 км)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79482" y="3177766"/>
            <a:ext cx="3168352" cy="57606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3366"/>
                </a:solidFill>
              </a:rPr>
              <a:t>Уровень 2</a:t>
            </a:r>
            <a:r>
              <a:rPr lang="en-US" sz="1600" b="1" dirty="0">
                <a:solidFill>
                  <a:srgbClr val="003366"/>
                </a:solidFill>
              </a:rPr>
              <a:t> </a:t>
            </a:r>
            <a:endParaRPr lang="ru-RU" sz="1600" b="1" dirty="0">
              <a:solidFill>
                <a:srgbClr val="003366"/>
              </a:solidFill>
            </a:endParaRPr>
          </a:p>
          <a:p>
            <a:pPr algn="ctr"/>
            <a:r>
              <a:rPr lang="ru-RU" sz="1600" b="1" dirty="0">
                <a:solidFill>
                  <a:srgbClr val="003366"/>
                </a:solidFill>
              </a:rPr>
              <a:t>(по удаленности 200-600 км)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8582" y="4357705"/>
            <a:ext cx="3168352" cy="1764196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pPr algn="ctr"/>
            <a:r>
              <a:rPr lang="ru-RU" sz="1600" b="1" dirty="0">
                <a:solidFill>
                  <a:srgbClr val="003366"/>
                </a:solidFill>
              </a:rPr>
              <a:t>СППК на объектах:</a:t>
            </a:r>
          </a:p>
          <a:p>
            <a:pPr marL="285750" indent="-285750">
              <a:buFont typeface="Arial Narrow" pitchFamily="34" charset="0"/>
              <a:buChar char="−"/>
            </a:pPr>
            <a:r>
              <a:rPr lang="ru-RU" sz="1600" b="1" dirty="0">
                <a:solidFill>
                  <a:srgbClr val="003366"/>
                </a:solidFill>
              </a:rPr>
              <a:t>Ставропольского ЛПУМГ</a:t>
            </a:r>
          </a:p>
          <a:p>
            <a:pPr marL="285750" indent="-285750">
              <a:buFont typeface="Arial Narrow" pitchFamily="34" charset="0"/>
              <a:buChar char="−"/>
            </a:pPr>
            <a:r>
              <a:rPr lang="ru-RU" sz="1600" b="1" dirty="0">
                <a:solidFill>
                  <a:srgbClr val="003366"/>
                </a:solidFill>
              </a:rPr>
              <a:t>Изобильненского ЛПУМГ</a:t>
            </a:r>
          </a:p>
          <a:p>
            <a:pPr marL="285750" indent="-285750">
              <a:buFont typeface="Arial Narrow" pitchFamily="34" charset="0"/>
              <a:buChar char="−"/>
            </a:pPr>
            <a:r>
              <a:rPr lang="ru-RU" sz="1600" b="1" dirty="0">
                <a:solidFill>
                  <a:srgbClr val="003366"/>
                </a:solidFill>
              </a:rPr>
              <a:t>Невинномысского ЛПУМГ</a:t>
            </a:r>
          </a:p>
          <a:p>
            <a:pPr marL="285750" indent="-285750">
              <a:buFont typeface="Arial Narrow" pitchFamily="34" charset="0"/>
              <a:buChar char="−"/>
            </a:pPr>
            <a:r>
              <a:rPr lang="ru-RU" sz="1600" b="1" dirty="0">
                <a:solidFill>
                  <a:srgbClr val="003366"/>
                </a:solidFill>
              </a:rPr>
              <a:t>Привольненского ЛПУМГ</a:t>
            </a:r>
          </a:p>
          <a:p>
            <a:pPr marL="285750" indent="-285750">
              <a:buFont typeface="Arial Narrow" pitchFamily="34" charset="0"/>
              <a:buChar char="−"/>
            </a:pPr>
            <a:r>
              <a:rPr lang="ru-RU" sz="1600" b="1" dirty="0">
                <a:solidFill>
                  <a:srgbClr val="003366"/>
                </a:solidFill>
              </a:rPr>
              <a:t>Светлоградского ЛПУМГ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79482" y="4357705"/>
            <a:ext cx="3168352" cy="1764196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pPr algn="ctr"/>
            <a:r>
              <a:rPr lang="ru-RU" sz="1600" b="1" dirty="0">
                <a:solidFill>
                  <a:srgbClr val="003366"/>
                </a:solidFill>
              </a:rPr>
              <a:t>СППК на объектах:</a:t>
            </a:r>
          </a:p>
          <a:p>
            <a:pPr marL="285750" indent="-285750">
              <a:buFont typeface="Arial Narrow" pitchFamily="34" charset="0"/>
              <a:buChar char="−"/>
            </a:pPr>
            <a:r>
              <a:rPr lang="ru-RU" sz="1600" b="1" dirty="0">
                <a:solidFill>
                  <a:srgbClr val="003366"/>
                </a:solidFill>
              </a:rPr>
              <a:t>Астраханского ЛПУМГ</a:t>
            </a:r>
          </a:p>
          <a:p>
            <a:pPr marL="285750" indent="-285750">
              <a:buFont typeface="Arial Narrow" pitchFamily="34" charset="0"/>
              <a:buChar char="−"/>
            </a:pPr>
            <a:r>
              <a:rPr lang="ru-RU" sz="1600" b="1" dirty="0">
                <a:solidFill>
                  <a:srgbClr val="003366"/>
                </a:solidFill>
              </a:rPr>
              <a:t>Моздокского ЛПУМГ</a:t>
            </a:r>
          </a:p>
          <a:p>
            <a:pPr marL="285750" indent="-285750">
              <a:buFont typeface="Arial Narrow" pitchFamily="34" charset="0"/>
              <a:buChar char="−"/>
            </a:pPr>
            <a:r>
              <a:rPr lang="ru-RU" sz="1600" b="1" dirty="0">
                <a:solidFill>
                  <a:srgbClr val="003366"/>
                </a:solidFill>
              </a:rPr>
              <a:t>Георгиевского ЛПУМГ</a:t>
            </a:r>
          </a:p>
          <a:p>
            <a:pPr marL="285750" indent="-285750">
              <a:buFont typeface="Arial Narrow" pitchFamily="34" charset="0"/>
              <a:buChar char="−"/>
            </a:pPr>
            <a:r>
              <a:rPr lang="ru-RU" sz="1600" b="1" dirty="0">
                <a:solidFill>
                  <a:srgbClr val="003366"/>
                </a:solidFill>
              </a:rPr>
              <a:t>Камыш-Бурунского ЛПУМГ</a:t>
            </a:r>
          </a:p>
          <a:p>
            <a:pPr marL="285750" indent="-285750">
              <a:buFont typeface="Arial Narrow" pitchFamily="34" charset="0"/>
              <a:buChar char="−"/>
            </a:pPr>
            <a:r>
              <a:rPr lang="ru-RU" sz="1600" b="1" dirty="0">
                <a:solidFill>
                  <a:srgbClr val="003366"/>
                </a:solidFill>
              </a:rPr>
              <a:t>Зензелинского ЛПУМГ</a:t>
            </a:r>
          </a:p>
          <a:p>
            <a:pPr marL="285750" indent="-285750">
              <a:buFont typeface="Arial Narrow" pitchFamily="34" charset="0"/>
              <a:buChar char="−"/>
            </a:pPr>
            <a:r>
              <a:rPr lang="ru-RU" sz="1600" b="1" dirty="0">
                <a:solidFill>
                  <a:srgbClr val="003366"/>
                </a:solidFill>
              </a:rPr>
              <a:t>Светлоградского ЛПУМГ</a:t>
            </a:r>
          </a:p>
        </p:txBody>
      </p:sp>
      <p:cxnSp>
        <p:nvCxnSpPr>
          <p:cNvPr id="18" name="Соединительная линия уступом 17"/>
          <p:cNvCxnSpPr>
            <a:stCxn id="8" idx="1"/>
            <a:endCxn id="9" idx="1"/>
          </p:cNvCxnSpPr>
          <p:nvPr/>
        </p:nvCxnSpPr>
        <p:spPr>
          <a:xfrm rot="10800000" flipV="1">
            <a:off x="478584" y="1526028"/>
            <a:ext cx="3060339" cy="787640"/>
          </a:xfrm>
          <a:prstGeom prst="bentConnector3">
            <a:avLst>
              <a:gd name="adj1" fmla="val 107470"/>
            </a:avLst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>
            <a:stCxn id="9" idx="2"/>
            <a:endCxn id="11" idx="1"/>
          </p:cNvCxnSpPr>
          <p:nvPr/>
        </p:nvCxnSpPr>
        <p:spPr>
          <a:xfrm rot="5400000">
            <a:off x="838622" y="2241661"/>
            <a:ext cx="864098" cy="1584177"/>
          </a:xfrm>
          <a:prstGeom prst="bentConnector4">
            <a:avLst>
              <a:gd name="adj1" fmla="val 33333"/>
              <a:gd name="adj2" fmla="val 114430"/>
            </a:avLst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>
            <a:stCxn id="11" idx="2"/>
            <a:endCxn id="13" idx="1"/>
          </p:cNvCxnSpPr>
          <p:nvPr/>
        </p:nvCxnSpPr>
        <p:spPr>
          <a:xfrm rot="5400000">
            <a:off x="527684" y="3704728"/>
            <a:ext cx="1485973" cy="1584176"/>
          </a:xfrm>
          <a:prstGeom prst="bentConnector4">
            <a:avLst>
              <a:gd name="adj1" fmla="val 20319"/>
              <a:gd name="adj2" fmla="val 114430"/>
            </a:avLst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8" idx="3"/>
            <a:endCxn id="10" idx="3"/>
          </p:cNvCxnSpPr>
          <p:nvPr/>
        </p:nvCxnSpPr>
        <p:spPr>
          <a:xfrm>
            <a:off x="8687494" y="1526028"/>
            <a:ext cx="3060340" cy="787642"/>
          </a:xfrm>
          <a:prstGeom prst="bentConnector3">
            <a:avLst>
              <a:gd name="adj1" fmla="val 107470"/>
            </a:avLst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>
            <a:stCxn id="10" idx="2"/>
            <a:endCxn id="12" idx="3"/>
          </p:cNvCxnSpPr>
          <p:nvPr/>
        </p:nvCxnSpPr>
        <p:spPr>
          <a:xfrm rot="16200000" flipH="1">
            <a:off x="10523698" y="2241662"/>
            <a:ext cx="864096" cy="1584176"/>
          </a:xfrm>
          <a:prstGeom prst="bentConnector4">
            <a:avLst>
              <a:gd name="adj1" fmla="val 33333"/>
              <a:gd name="adj2" fmla="val 114430"/>
            </a:avLst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>
            <a:stCxn id="12" idx="2"/>
            <a:endCxn id="14" idx="3"/>
          </p:cNvCxnSpPr>
          <p:nvPr/>
        </p:nvCxnSpPr>
        <p:spPr>
          <a:xfrm rot="16200000" flipH="1">
            <a:off x="10212760" y="3704728"/>
            <a:ext cx="1485973" cy="1584176"/>
          </a:xfrm>
          <a:prstGeom prst="bentConnector4">
            <a:avLst>
              <a:gd name="adj1" fmla="val 20319"/>
              <a:gd name="adj2" fmla="val 114430"/>
            </a:avLst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Скругленный прямоугольник 56"/>
          <p:cNvSpPr/>
          <p:nvPr/>
        </p:nvSpPr>
        <p:spPr>
          <a:xfrm>
            <a:off x="4835066" y="4015667"/>
            <a:ext cx="2628292" cy="1224136"/>
          </a:xfrm>
          <a:prstGeom prst="roundRect">
            <a:avLst/>
          </a:prstGeom>
          <a:solidFill>
            <a:srgbClr val="0070C0"/>
          </a:solidFill>
          <a:ln w="3810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Автоматизированная база данных ревизии СППК</a:t>
            </a:r>
          </a:p>
        </p:txBody>
      </p:sp>
      <p:cxnSp>
        <p:nvCxnSpPr>
          <p:cNvPr id="61" name="Соединительная линия уступом 60"/>
          <p:cNvCxnSpPr>
            <a:stCxn id="9" idx="3"/>
            <a:endCxn id="57" idx="1"/>
          </p:cNvCxnSpPr>
          <p:nvPr/>
        </p:nvCxnSpPr>
        <p:spPr>
          <a:xfrm>
            <a:off x="3646935" y="2313668"/>
            <a:ext cx="1188131" cy="2314067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50000"/>
              </a:schemeClr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>
            <a:stCxn id="10" idx="1"/>
            <a:endCxn id="57" idx="3"/>
          </p:cNvCxnSpPr>
          <p:nvPr/>
        </p:nvCxnSpPr>
        <p:spPr>
          <a:xfrm rot="10800000" flipV="1">
            <a:off x="7463358" y="2313669"/>
            <a:ext cx="1116124" cy="2314065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50000"/>
              </a:schemeClr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4577736" y="2789087"/>
            <a:ext cx="3168352" cy="57606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3366"/>
                </a:solidFill>
              </a:rPr>
              <a:t>Стационарная мастерская по ревизии и ремонту СППК</a:t>
            </a:r>
          </a:p>
        </p:txBody>
      </p:sp>
      <p:cxnSp>
        <p:nvCxnSpPr>
          <p:cNvPr id="50" name="Соединительная линия уступом 49"/>
          <p:cNvCxnSpPr/>
          <p:nvPr/>
        </p:nvCxnSpPr>
        <p:spPr>
          <a:xfrm rot="5400000">
            <a:off x="5667443" y="2307318"/>
            <a:ext cx="950838" cy="12700"/>
          </a:xfrm>
          <a:prstGeom prst="bentConnector3">
            <a:avLst>
              <a:gd name="adj1" fmla="val -237"/>
            </a:avLst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620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СОЗДАНИЕ КОМПЛЕКСНОЙ СИСТЕМЫ РТО СППК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результаты работы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ru-RU" dirty="0" smtClean="0"/>
              <a:t>9</a:t>
            </a: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3349094305"/>
              </p:ext>
            </p:extLst>
          </p:nvPr>
        </p:nvGraphicFramePr>
        <p:xfrm>
          <a:off x="576000" y="1197546"/>
          <a:ext cx="11783839" cy="5043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7459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36800" y="54890"/>
            <a:ext cx="10253613" cy="1070648"/>
          </a:xfrm>
        </p:spPr>
        <p:txBody>
          <a:bodyPr/>
          <a:lstStyle/>
          <a:p>
            <a:r>
              <a:rPr lang="ru-RU" dirty="0">
                <a:effectLst/>
              </a:rPr>
              <a:t>Потенциальная возможность применения «Системы» на предприятиях ПАО «Газпром»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20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3285088203"/>
              </p:ext>
            </p:extLst>
          </p:nvPr>
        </p:nvGraphicFramePr>
        <p:xfrm>
          <a:off x="-1" y="1274021"/>
          <a:ext cx="12190413" cy="506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7643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3200" dirty="0" smtClean="0"/>
              <a:t>Морозов Владимир Владимирович, </a:t>
            </a:r>
          </a:p>
          <a:p>
            <a:r>
              <a:rPr lang="ru-RU" sz="3200" dirty="0" smtClean="0"/>
              <a:t>Начальник производственного отдела по эксплуатации ГРС</a:t>
            </a:r>
          </a:p>
          <a:p>
            <a:r>
              <a:rPr lang="ru-RU" sz="3200" dirty="0" smtClean="0"/>
              <a:t>Тел.: (743) 39-206. </a:t>
            </a:r>
            <a:r>
              <a:rPr lang="en-US" sz="3200" dirty="0" smtClean="0"/>
              <a:t>E-mail: Morozov@ktg.gazprom.ru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ru-RU" dirty="0" smtClean="0"/>
              <a:t>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115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СОЗДАНИЕ КОМПЛЕКСНОЙ СИСТЕМЫ РТО СППК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Несовершенство нормативной базы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22</a:t>
            </a:r>
            <a:endParaRPr lang="ru-RU" dirty="0"/>
          </a:p>
        </p:txBody>
      </p:sp>
      <p:pic>
        <p:nvPicPr>
          <p:cNvPr id="6" name="Рисунок 5" descr="Спецификац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3238" y="1070648"/>
            <a:ext cx="5544616" cy="52315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6966" y="1773610"/>
            <a:ext cx="5392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Применяемые в НД термины: </a:t>
            </a:r>
          </a:p>
          <a:p>
            <a:r>
              <a:rPr lang="ru-RU" sz="2000" dirty="0" smtClean="0"/>
              <a:t>«давление срабатывания»</a:t>
            </a:r>
          </a:p>
          <a:p>
            <a:r>
              <a:rPr lang="ru-RU" sz="2000" dirty="0" smtClean="0"/>
              <a:t>«не допускается давление</a:t>
            </a:r>
            <a:r>
              <a:rPr lang="ru-RU" sz="2000" smtClean="0"/>
              <a:t>, превышающее</a:t>
            </a:r>
            <a:r>
              <a:rPr lang="en-US" sz="2000" smtClean="0"/>
              <a:t>...</a:t>
            </a:r>
            <a:r>
              <a:rPr lang="ru-RU" sz="2000" smtClean="0"/>
              <a:t>»</a:t>
            </a:r>
            <a:endParaRPr lang="ru-RU" sz="2000" dirty="0" smtClean="0"/>
          </a:p>
          <a:p>
            <a:r>
              <a:rPr lang="ru-RU" sz="2000" dirty="0" smtClean="0"/>
              <a:t>«предел срабатывания»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6966" y="3789834"/>
            <a:ext cx="56082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Основные параметры СППК:</a:t>
            </a:r>
          </a:p>
          <a:p>
            <a:r>
              <a:rPr lang="ru-RU" sz="2000" dirty="0" smtClean="0"/>
              <a:t>«давление настройки»</a:t>
            </a:r>
          </a:p>
          <a:p>
            <a:r>
              <a:rPr lang="ru-RU" sz="2000" dirty="0" smtClean="0"/>
              <a:t>«давление начала открытия»</a:t>
            </a:r>
          </a:p>
          <a:p>
            <a:r>
              <a:rPr lang="ru-RU" sz="2000" dirty="0" smtClean="0"/>
              <a:t>«давление полного открытия»</a:t>
            </a:r>
          </a:p>
          <a:p>
            <a:r>
              <a:rPr lang="ru-RU" sz="2000" dirty="0" smtClean="0"/>
              <a:t>«давление закрытия»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74594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СОЗДАНИЕ КОМПЛЕКСНОЙ СИСТЕМЫ РТО СППК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Периодичность проверки и настройки предохранительных клапанов: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478582" y="1086252"/>
            <a:ext cx="11711831" cy="5233211"/>
          </a:xfrm>
        </p:spPr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после окончания монтажа сосуда (аппарата, трубопровода) перед включением его в эксплуатацию;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после ремонта, если производилась замена ПК или их капитальный ремонт (полная разборка, притирка уплотнительных поверхностей, замена деталей ходовой части и т.д.), а у ППК и в случае замены пружины;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не реже 1 раза в 6 месяцев установленных в ГРП,  (п.28 ФНП в области ПБ «Правила безопасности сетей газораспределения и </a:t>
            </a:r>
            <a:r>
              <a:rPr lang="ru-RU" sz="2000" dirty="0" err="1" smtClean="0"/>
              <a:t>газопотребления</a:t>
            </a:r>
            <a:r>
              <a:rPr lang="ru-RU" sz="2000" dirty="0" smtClean="0"/>
              <a:t>);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не реже 1 раза в 6 месяцев установленных в ГРС (п. 7.6.1.7  СТО Газпром Х-Х.Х-ХХХХ -2017 ГРС Правила эксплуатации);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не реже 1 раза в 12 месяцев установленных на КС  (п. 7.7.3. СТО Газпром 2-3.5-454-2010 ПЭМГ);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порядок и сроки проверки исправности действия, ремонта и проверки настройки срабатывания на стенде предохранительных устройств в зависимости от условий технологического процесса должны быть указаны в производственной инструкции по эксплуатации предохранительных устройств, утвержденной руководством эксплуатирующей организации. (п.302 ФНП в области ПБ,  "Правила ПБ ОПО, на которых используется оборудование, работающее под избыточным давлением»).</a:t>
            </a:r>
            <a:endParaRPr lang="ru-RU" sz="2000" dirty="0"/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>
          <a:xfrm>
            <a:off x="0" y="6310781"/>
            <a:ext cx="1936800" cy="542526"/>
          </a:xfrm>
          <a:prstGeom prst="rect">
            <a:avLst/>
          </a:prstGeom>
        </p:spPr>
        <p:txBody>
          <a:bodyPr lIns="0" tIns="0" rIns="121917" bIns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     </a:t>
            </a:r>
            <a:fld id="{0CD15DFC-87FF-4090-A7EB-70D562FEE978}" type="slidenum">
              <a:rPr kumimoji="0" lang="ru-RU" sz="2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3</a:t>
            </a:fld>
            <a:endParaRPr kumimoji="0" lang="ru-RU" sz="2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2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СОЗДАНИЕ КОМПЛЕКСНОЙ СИСТЕМЫ РТО СППК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 создания комплексной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5DFC-87FF-4090-A7EB-70D562FEE978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110" y="1305560"/>
            <a:ext cx="2736000" cy="2268252"/>
          </a:xfrm>
          <a:prstGeom prst="round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2000" b="1" dirty="0">
                <a:solidFill>
                  <a:srgbClr val="003366"/>
                </a:solidFill>
              </a:rPr>
              <a:t>Концепция энергосбережения и повышения энергоэффективности </a:t>
            </a:r>
          </a:p>
          <a:p>
            <a:pPr algn="ctr"/>
            <a:r>
              <a:rPr lang="ru-RU" sz="2000" b="1" dirty="0">
                <a:solidFill>
                  <a:srgbClr val="003366"/>
                </a:solidFill>
              </a:rPr>
              <a:t>ОАО «Газпром» </a:t>
            </a:r>
          </a:p>
          <a:p>
            <a:pPr algn="ctr"/>
            <a:r>
              <a:rPr lang="ru-RU" sz="2000" b="1" dirty="0">
                <a:solidFill>
                  <a:srgbClr val="003366"/>
                </a:solidFill>
              </a:rPr>
              <a:t>на 2011-2020 гг.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83579" y="1305560"/>
            <a:ext cx="2736000" cy="2268252"/>
          </a:xfrm>
          <a:prstGeom prst="round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2000" b="1" dirty="0">
                <a:solidFill>
                  <a:srgbClr val="003366"/>
                </a:solidFill>
              </a:rPr>
              <a:t>Программа инновационного развития </a:t>
            </a:r>
          </a:p>
          <a:p>
            <a:pPr algn="ctr"/>
            <a:r>
              <a:rPr lang="ru-RU" sz="2000" b="1" dirty="0">
                <a:solidFill>
                  <a:srgbClr val="003366"/>
                </a:solidFill>
              </a:rPr>
              <a:t>ОАО «Газпром» </a:t>
            </a:r>
          </a:p>
          <a:p>
            <a:pPr algn="ctr"/>
            <a:r>
              <a:rPr lang="ru-RU" sz="2000" b="1" dirty="0">
                <a:solidFill>
                  <a:srgbClr val="003366"/>
                </a:solidFill>
              </a:rPr>
              <a:t>до 2020 г.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23579" y="1298380"/>
            <a:ext cx="2736000" cy="2268252"/>
          </a:xfrm>
          <a:prstGeom prst="round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2000" b="1" dirty="0">
                <a:solidFill>
                  <a:srgbClr val="003366"/>
                </a:solidFill>
              </a:rPr>
              <a:t>Политика </a:t>
            </a:r>
          </a:p>
          <a:p>
            <a:pPr algn="ctr"/>
            <a:r>
              <a:rPr lang="ru-RU" sz="2000" b="1" dirty="0">
                <a:solidFill>
                  <a:srgbClr val="003366"/>
                </a:solidFill>
              </a:rPr>
              <a:t>ОАО «Газпром» </a:t>
            </a:r>
          </a:p>
          <a:p>
            <a:pPr algn="ctr"/>
            <a:r>
              <a:rPr lang="ru-RU" sz="2000" b="1" dirty="0">
                <a:solidFill>
                  <a:srgbClr val="003366"/>
                </a:solidFill>
              </a:rPr>
              <a:t>в области охраны труда и промышленной безопасности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335870" y="1298380"/>
            <a:ext cx="2736000" cy="2268252"/>
          </a:xfrm>
          <a:prstGeom prst="round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2000" b="1" dirty="0">
                <a:solidFill>
                  <a:srgbClr val="003366"/>
                </a:solidFill>
              </a:rPr>
              <a:t>Экологическая политика </a:t>
            </a:r>
          </a:p>
          <a:p>
            <a:pPr algn="ctr"/>
            <a:r>
              <a:rPr lang="ru-RU" sz="2000" b="1" dirty="0">
                <a:solidFill>
                  <a:srgbClr val="003366"/>
                </a:solidFill>
              </a:rPr>
              <a:t>ОАО «Газпром»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4110" y="3897810"/>
            <a:ext cx="11907760" cy="2160276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  <a:lumMod val="92000"/>
                  <a:lumOff val="8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46200" indent="-342900">
              <a:lnSpc>
                <a:spcPts val="3200"/>
              </a:lnSpc>
              <a:buFont typeface="Wingdings" pitchFamily="2" charset="2"/>
              <a:buChar char="ü"/>
              <a:tabLst>
                <a:tab pos="1346200" algn="l"/>
              </a:tabLst>
            </a:pPr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СНИЖЕНИЕ ПОТЕРЬ ГАЗА ИЗ-ЗА НЕГЕРМЕТИЧНОСТИ СППК 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marL="1346200" indent="-342900">
              <a:lnSpc>
                <a:spcPts val="3200"/>
              </a:lnSpc>
              <a:buFont typeface="Wingdings" pitchFamily="2" charset="2"/>
              <a:buChar char="ü"/>
              <a:tabLst>
                <a:tab pos="1346200" algn="l"/>
              </a:tabLst>
            </a:pPr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СНИЖЕНИЕ ТРАНСПОРТНЫХ РАСХОДОВ ПРИ ОБСЛУЖИВАНИИ СППК</a:t>
            </a:r>
          </a:p>
          <a:p>
            <a:pPr marL="1346200" indent="-342900">
              <a:lnSpc>
                <a:spcPts val="3200"/>
              </a:lnSpc>
              <a:buFont typeface="Wingdings" pitchFamily="2" charset="2"/>
              <a:buChar char="ü"/>
              <a:tabLst>
                <a:tab pos="1346200" algn="l"/>
              </a:tabLst>
            </a:pPr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УМЕНЬШЕНИЕ НЕГАТИВНОГО ВОЗДЕЙСТВИЯ НА ОКРУЖАЮЩУЮ СРЕДУ</a:t>
            </a:r>
          </a:p>
          <a:p>
            <a:pPr marL="1346200" indent="-342900">
              <a:lnSpc>
                <a:spcPts val="3200"/>
              </a:lnSpc>
              <a:buFont typeface="Wingdings" pitchFamily="2" charset="2"/>
              <a:buChar char="ü"/>
              <a:tabLst>
                <a:tab pos="1346200" algn="l"/>
              </a:tabLst>
            </a:pPr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ПОВЫШЕНИЕ БЕЗОПАСНОСТИ РАБОТЫ ОПО</a:t>
            </a:r>
          </a:p>
        </p:txBody>
      </p:sp>
      <p:sp>
        <p:nvSpPr>
          <p:cNvPr id="14" name="Двойная стрелка вверх/вниз 13"/>
          <p:cNvSpPr/>
          <p:nvPr/>
        </p:nvSpPr>
        <p:spPr>
          <a:xfrm>
            <a:off x="1442110" y="3573812"/>
            <a:ext cx="180000" cy="324000"/>
          </a:xfrm>
          <a:prstGeom prst="upDownArrow">
            <a:avLst/>
          </a:prstGeom>
          <a:solidFill>
            <a:srgbClr val="00336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войная стрелка вверх/вниз 25"/>
          <p:cNvSpPr/>
          <p:nvPr/>
        </p:nvSpPr>
        <p:spPr>
          <a:xfrm>
            <a:off x="4501579" y="3566632"/>
            <a:ext cx="180000" cy="324000"/>
          </a:xfrm>
          <a:prstGeom prst="upDownArrow">
            <a:avLst/>
          </a:prstGeom>
          <a:solidFill>
            <a:srgbClr val="00336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войная стрелка вверх/вниз 26"/>
          <p:cNvSpPr/>
          <p:nvPr/>
        </p:nvSpPr>
        <p:spPr>
          <a:xfrm>
            <a:off x="7561579" y="3566632"/>
            <a:ext cx="180000" cy="324000"/>
          </a:xfrm>
          <a:prstGeom prst="upDownArrow">
            <a:avLst/>
          </a:prstGeom>
          <a:solidFill>
            <a:srgbClr val="00336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Двойная стрелка вверх/вниз 27"/>
          <p:cNvSpPr/>
          <p:nvPr/>
        </p:nvSpPr>
        <p:spPr>
          <a:xfrm>
            <a:off x="10613870" y="3573812"/>
            <a:ext cx="180000" cy="324000"/>
          </a:xfrm>
          <a:prstGeom prst="upDownArrow">
            <a:avLst/>
          </a:prstGeom>
          <a:solidFill>
            <a:srgbClr val="00336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Двойная стрелка вверх/вниз 28"/>
          <p:cNvSpPr/>
          <p:nvPr/>
        </p:nvSpPr>
        <p:spPr>
          <a:xfrm rot="5400000">
            <a:off x="2972110" y="2270506"/>
            <a:ext cx="180000" cy="324000"/>
          </a:xfrm>
          <a:prstGeom prst="upDownArrow">
            <a:avLst/>
          </a:prstGeom>
          <a:solidFill>
            <a:srgbClr val="00336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войная стрелка вверх/вниз 29"/>
          <p:cNvSpPr/>
          <p:nvPr/>
        </p:nvSpPr>
        <p:spPr>
          <a:xfrm rot="5400000">
            <a:off x="6031579" y="2277684"/>
            <a:ext cx="180000" cy="324000"/>
          </a:xfrm>
          <a:prstGeom prst="upDownArrow">
            <a:avLst/>
          </a:prstGeom>
          <a:solidFill>
            <a:srgbClr val="00336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войная стрелка вверх/вниз 30"/>
          <p:cNvSpPr/>
          <p:nvPr/>
        </p:nvSpPr>
        <p:spPr>
          <a:xfrm rot="5400000">
            <a:off x="9083870" y="2277684"/>
            <a:ext cx="180000" cy="324000"/>
          </a:xfrm>
          <a:prstGeom prst="upDownArrow">
            <a:avLst/>
          </a:prstGeom>
          <a:solidFill>
            <a:srgbClr val="00336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2"/>
          <p:cNvSpPr txBox="1">
            <a:spLocks/>
          </p:cNvSpPr>
          <p:nvPr/>
        </p:nvSpPr>
        <p:spPr>
          <a:xfrm>
            <a:off x="1936799" y="0"/>
            <a:ext cx="10253613" cy="1070648"/>
          </a:xfrm>
          <a:prstGeom prst="rect">
            <a:avLst/>
          </a:prstGeom>
        </p:spPr>
        <p:txBody>
          <a:bodyPr lIns="121917" tIns="60958" rIns="121917" bIns="60958" anchor="b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Актуальность создания комплексной системы</a:t>
            </a:r>
            <a:endParaRPr kumimoji="0" lang="ru-RU" sz="3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20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54546" y="1198106"/>
            <a:ext cx="11891850" cy="5040000"/>
          </a:xfrm>
          <a:prstGeom prst="roundRect">
            <a:avLst>
              <a:gd name="adj" fmla="val 4690"/>
            </a:avLst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50053" y="6310114"/>
            <a:ext cx="10253613" cy="542526"/>
          </a:xfrm>
          <a:noFill/>
          <a:ln>
            <a:noFill/>
          </a:ln>
          <a:effectLst/>
        </p:spPr>
        <p:txBody>
          <a:bodyPr/>
          <a:lstStyle/>
          <a:p>
            <a:r>
              <a:rPr lang="ru-RU" dirty="0"/>
              <a:t>СОЗДАНИЕ КОМПЛЕКСНОЙ СИСТЕМЫ </a:t>
            </a:r>
            <a:r>
              <a:rPr lang="ru-RU" dirty="0" err="1"/>
              <a:t>РТО</a:t>
            </a:r>
            <a:r>
              <a:rPr lang="ru-RU" dirty="0"/>
              <a:t> СППК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задачи проектирования системы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5DFC-87FF-4090-A7EB-70D562FEE978}" type="slidenum">
              <a:rPr lang="ru-RU" smtClean="0"/>
              <a:pPr/>
              <a:t>5</a:t>
            </a:fld>
            <a:endParaRPr lang="ru-RU" dirty="0"/>
          </a:p>
        </p:txBody>
      </p:sp>
      <p:grpSp>
        <p:nvGrpSpPr>
          <p:cNvPr id="35" name="Группа 34"/>
          <p:cNvGrpSpPr/>
          <p:nvPr/>
        </p:nvGrpSpPr>
        <p:grpSpPr>
          <a:xfrm>
            <a:off x="262558" y="3177766"/>
            <a:ext cx="11694204" cy="972108"/>
            <a:chOff x="190550" y="1305558"/>
            <a:chExt cx="11715696" cy="1116124"/>
          </a:xfr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Нашивка 35"/>
            <p:cNvSpPr/>
            <p:nvPr/>
          </p:nvSpPr>
          <p:spPr>
            <a:xfrm>
              <a:off x="190550" y="1305558"/>
              <a:ext cx="2174636" cy="11161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37" name="Нашивка 36"/>
            <p:cNvSpPr/>
            <p:nvPr/>
          </p:nvSpPr>
          <p:spPr>
            <a:xfrm>
              <a:off x="2098762" y="1305558"/>
              <a:ext cx="2174636" cy="11161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38" name="Нашивка 37"/>
            <p:cNvSpPr/>
            <p:nvPr/>
          </p:nvSpPr>
          <p:spPr>
            <a:xfrm>
              <a:off x="4006974" y="1305558"/>
              <a:ext cx="2174636" cy="11161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39" name="Нашивка 38"/>
            <p:cNvSpPr/>
            <p:nvPr/>
          </p:nvSpPr>
          <p:spPr>
            <a:xfrm>
              <a:off x="5915185" y="1305558"/>
              <a:ext cx="2174636" cy="11161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40" name="Нашивка 39"/>
            <p:cNvSpPr/>
            <p:nvPr/>
          </p:nvSpPr>
          <p:spPr>
            <a:xfrm>
              <a:off x="7823397" y="1305558"/>
              <a:ext cx="2174636" cy="11161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62" name="Нашивка 61"/>
            <p:cNvSpPr/>
            <p:nvPr/>
          </p:nvSpPr>
          <p:spPr>
            <a:xfrm>
              <a:off x="9731610" y="1305558"/>
              <a:ext cx="2174636" cy="11161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sp>
        <p:nvSpPr>
          <p:cNvPr id="63" name="Прямоугольник 62"/>
          <p:cNvSpPr/>
          <p:nvPr/>
        </p:nvSpPr>
        <p:spPr>
          <a:xfrm>
            <a:off x="4337916" y="4869954"/>
            <a:ext cx="30498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511030" y="1197546"/>
            <a:ext cx="34876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Повышение 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безопасности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ОПО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и уменьшение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негативного </a:t>
            </a:r>
          </a:p>
          <a:p>
            <a:pPr lvl="0"/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воздействия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на ОС</a:t>
            </a:r>
            <a:endParaRPr lang="ru-RU" sz="2000" b="1" dirty="0">
              <a:solidFill>
                <a:schemeClr val="tx1">
                  <a:lumMod val="50000"/>
                </a:schemeClr>
              </a:solidFill>
            </a:endParaRPr>
          </a:p>
          <a:p>
            <a:pPr lvl="0"/>
            <a:endParaRPr lang="ru-RU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8360501" y="1406019"/>
            <a:ext cx="32793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Внедрение системы в </a:t>
            </a:r>
          </a:p>
          <a:p>
            <a:pPr lvl="0"/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ООО «Газпром трансгаз Ставрополь»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7751390" y="4852564"/>
            <a:ext cx="3488840" cy="111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Предложение по использованию </a:t>
            </a:r>
          </a:p>
          <a:p>
            <a:pPr lvl="0" algn="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системы в ПАО «Газпром» </a:t>
            </a:r>
            <a:endParaRPr lang="ru-RU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88151" y="4869954"/>
            <a:ext cx="33147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Выявление недостатков и вариантов оптимизации системы</a:t>
            </a:r>
          </a:p>
        </p:txBody>
      </p:sp>
      <p:cxnSp>
        <p:nvCxnSpPr>
          <p:cNvPr id="68" name="Соединительная линия уступом 67"/>
          <p:cNvCxnSpPr/>
          <p:nvPr/>
        </p:nvCxnSpPr>
        <p:spPr>
          <a:xfrm rot="10800000" flipH="1" flipV="1">
            <a:off x="622598" y="1603462"/>
            <a:ext cx="552726" cy="1574304"/>
          </a:xfrm>
          <a:prstGeom prst="bentConnector4">
            <a:avLst>
              <a:gd name="adj1" fmla="val -41359"/>
              <a:gd name="adj2" fmla="val 61241"/>
            </a:avLst>
          </a:prstGeom>
          <a:ln w="19050">
            <a:solidFill>
              <a:schemeClr val="tx1">
                <a:lumMod val="5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Соединительная линия уступом 68"/>
          <p:cNvCxnSpPr/>
          <p:nvPr/>
        </p:nvCxnSpPr>
        <p:spPr>
          <a:xfrm rot="10800000" flipH="1" flipV="1">
            <a:off x="4439022" y="1595500"/>
            <a:ext cx="552726" cy="1574304"/>
          </a:xfrm>
          <a:prstGeom prst="bentConnector4">
            <a:avLst>
              <a:gd name="adj1" fmla="val -41359"/>
              <a:gd name="adj2" fmla="val 61241"/>
            </a:avLst>
          </a:prstGeom>
          <a:ln w="19050">
            <a:solidFill>
              <a:schemeClr val="tx1">
                <a:lumMod val="5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733349" y="1406019"/>
            <a:ext cx="2769569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Анализ существующей системы</a:t>
            </a:r>
          </a:p>
        </p:txBody>
      </p:sp>
      <p:cxnSp>
        <p:nvCxnSpPr>
          <p:cNvPr id="71" name="Соединительная линия уступом 70"/>
          <p:cNvCxnSpPr/>
          <p:nvPr/>
        </p:nvCxnSpPr>
        <p:spPr>
          <a:xfrm rot="10800000" flipH="1" flipV="1">
            <a:off x="8255446" y="1606077"/>
            <a:ext cx="552726" cy="1574304"/>
          </a:xfrm>
          <a:prstGeom prst="bentConnector4">
            <a:avLst>
              <a:gd name="adj1" fmla="val -41359"/>
              <a:gd name="adj2" fmla="val 61241"/>
            </a:avLst>
          </a:prstGeom>
          <a:ln w="19050">
            <a:solidFill>
              <a:schemeClr val="tx1">
                <a:lumMod val="5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Соединительная линия уступом 71"/>
          <p:cNvCxnSpPr/>
          <p:nvPr/>
        </p:nvCxnSpPr>
        <p:spPr>
          <a:xfrm flipH="1" flipV="1">
            <a:off x="3094208" y="4149874"/>
            <a:ext cx="552726" cy="1574304"/>
          </a:xfrm>
          <a:prstGeom prst="bentConnector4">
            <a:avLst>
              <a:gd name="adj1" fmla="val -41359"/>
              <a:gd name="adj2" fmla="val 61241"/>
            </a:avLst>
          </a:prstGeom>
          <a:ln w="19050">
            <a:solidFill>
              <a:schemeClr val="tx1">
                <a:lumMod val="5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ная линия уступом 72"/>
          <p:cNvCxnSpPr/>
          <p:nvPr/>
        </p:nvCxnSpPr>
        <p:spPr>
          <a:xfrm flipH="1" flipV="1">
            <a:off x="6923298" y="4149874"/>
            <a:ext cx="552726" cy="1574304"/>
          </a:xfrm>
          <a:prstGeom prst="bentConnector4">
            <a:avLst>
              <a:gd name="adj1" fmla="val -41359"/>
              <a:gd name="adj2" fmla="val 61241"/>
            </a:avLst>
          </a:prstGeom>
          <a:ln w="19050">
            <a:solidFill>
              <a:schemeClr val="tx1">
                <a:lumMod val="5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Соединительная линия уступом 73"/>
          <p:cNvCxnSpPr/>
          <p:nvPr/>
        </p:nvCxnSpPr>
        <p:spPr>
          <a:xfrm flipH="1" flipV="1">
            <a:off x="10739722" y="4149874"/>
            <a:ext cx="552726" cy="1574304"/>
          </a:xfrm>
          <a:prstGeom prst="bentConnector4">
            <a:avLst>
              <a:gd name="adj1" fmla="val -41359"/>
              <a:gd name="adj2" fmla="val 61241"/>
            </a:avLst>
          </a:prstGeom>
          <a:ln w="19050">
            <a:solidFill>
              <a:schemeClr val="tx1">
                <a:lumMod val="5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4108481" y="4877209"/>
            <a:ext cx="32793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Определение оптимальной  структуры комплексной системы РТО ССПК</a:t>
            </a:r>
          </a:p>
        </p:txBody>
      </p:sp>
    </p:spTree>
    <p:extLst>
      <p:ext uri="{BB962C8B-B14F-4D97-AF65-F5344CB8AC3E}">
        <p14:creationId xmlns:p14="http://schemas.microsoft.com/office/powerpoint/2010/main" xmlns="" val="251468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СОЗДАНИЕ КОМПЛЕКСНОЙ СИСТЕМЫ РТО СППК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36800" y="54890"/>
            <a:ext cx="10253613" cy="1070648"/>
          </a:xfrm>
        </p:spPr>
        <p:txBody>
          <a:bodyPr/>
          <a:lstStyle/>
          <a:p>
            <a:r>
              <a:rPr lang="ru-RU" dirty="0"/>
              <a:t>Проведение регламентных работ на </a:t>
            </a:r>
            <a:r>
              <a:rPr lang="ru-RU" dirty="0" smtClean="0"/>
              <a:t>объектах </a:t>
            </a:r>
            <a:r>
              <a:rPr lang="ru-RU" dirty="0"/>
              <a:t>и в стационарной лаборатории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5DFC-87FF-4090-A7EB-70D562FEE978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95" name="TextBox 94"/>
          <p:cNvSpPr txBox="1"/>
          <p:nvPr/>
        </p:nvSpPr>
        <p:spPr>
          <a:xfrm>
            <a:off x="1558702" y="1161542"/>
            <a:ext cx="298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tx1">
                    <a:lumMod val="50000"/>
                  </a:schemeClr>
                </a:solidFill>
              </a:rPr>
              <a:t>На объекте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923298" y="1161542"/>
            <a:ext cx="457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chemeClr val="tx1">
                    <a:lumMod val="50000"/>
                  </a:schemeClr>
                </a:solidFill>
              </a:rPr>
              <a:t>В стационарной лаборатории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23197C0E-7DA2-4FFA-BB0D-7CEF6ED1014C}"/>
              </a:ext>
            </a:extLst>
          </p:cNvPr>
          <p:cNvGrpSpPr/>
          <p:nvPr/>
        </p:nvGrpSpPr>
        <p:grpSpPr>
          <a:xfrm>
            <a:off x="424576" y="1899024"/>
            <a:ext cx="5256583" cy="3330970"/>
            <a:chOff x="424576" y="1899024"/>
            <a:chExt cx="5256583" cy="3330970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424576" y="1899024"/>
              <a:ext cx="5256583" cy="3330970"/>
            </a:xfrm>
            <a:prstGeom prst="roundRect">
              <a:avLst>
                <a:gd name="adj" fmla="val 4690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="" xmlns:a16="http://schemas.microsoft.com/office/drawing/2014/main" id="{B10B621D-0726-4ECD-9998-89062B102CF9}"/>
                </a:ext>
              </a:extLst>
            </p:cNvPr>
            <p:cNvGrpSpPr/>
            <p:nvPr/>
          </p:nvGrpSpPr>
          <p:grpSpPr>
            <a:xfrm>
              <a:off x="572356" y="2021282"/>
              <a:ext cx="4844630" cy="504000"/>
              <a:chOff x="572356" y="2021282"/>
              <a:chExt cx="4844630" cy="504000"/>
            </a:xfrm>
          </p:grpSpPr>
          <p:sp>
            <p:nvSpPr>
              <p:cNvPr id="50" name="Пятиугольник 49"/>
              <p:cNvSpPr/>
              <p:nvPr/>
            </p:nvSpPr>
            <p:spPr>
              <a:xfrm>
                <a:off x="572356" y="2041172"/>
                <a:ext cx="792088" cy="484110"/>
              </a:xfrm>
              <a:prstGeom prst="homePlat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</a:rPr>
                  <a:t>1</a:t>
                </a:r>
                <a:endParaRPr lang="ru-RU" sz="16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3" name="Скругленный прямоугольник 50">
                <a:extLst>
                  <a:ext uri="{FF2B5EF4-FFF2-40B4-BE49-F238E27FC236}">
                    <a16:creationId xmlns="" xmlns:a16="http://schemas.microsoft.com/office/drawing/2014/main" id="{00DD24E5-8B64-461E-A5C4-434B941251A5}"/>
                  </a:ext>
                </a:extLst>
              </p:cNvPr>
              <p:cNvSpPr/>
              <p:nvPr/>
            </p:nvSpPr>
            <p:spPr>
              <a:xfrm>
                <a:off x="1546611" y="2021282"/>
                <a:ext cx="3870375" cy="504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ru-RU" sz="1600" b="1" dirty="0">
                    <a:solidFill>
                      <a:schemeClr val="tx1"/>
                    </a:solidFill>
                  </a:rPr>
                  <a:t>ОБЩЕЕ СОСТОЯНИЕ</a:t>
                </a:r>
                <a:endParaRPr lang="ru-RU" sz="1600" dirty="0"/>
              </a:p>
            </p:txBody>
          </p:sp>
        </p:grpSp>
        <p:grpSp>
          <p:nvGrpSpPr>
            <p:cNvPr id="64" name="Группа 63">
              <a:extLst>
                <a:ext uri="{FF2B5EF4-FFF2-40B4-BE49-F238E27FC236}">
                  <a16:creationId xmlns="" xmlns:a16="http://schemas.microsoft.com/office/drawing/2014/main" id="{F1E32B78-ABFA-475D-8082-8F12E58501E3}"/>
                </a:ext>
              </a:extLst>
            </p:cNvPr>
            <p:cNvGrpSpPr/>
            <p:nvPr/>
          </p:nvGrpSpPr>
          <p:grpSpPr>
            <a:xfrm>
              <a:off x="572356" y="2661456"/>
              <a:ext cx="4844630" cy="504000"/>
              <a:chOff x="572356" y="2021282"/>
              <a:chExt cx="4844630" cy="504000"/>
            </a:xfrm>
          </p:grpSpPr>
          <p:sp>
            <p:nvSpPr>
              <p:cNvPr id="65" name="Пятиугольник 49">
                <a:extLst>
                  <a:ext uri="{FF2B5EF4-FFF2-40B4-BE49-F238E27FC236}">
                    <a16:creationId xmlns="" xmlns:a16="http://schemas.microsoft.com/office/drawing/2014/main" id="{C118708C-9609-4C49-94E2-6B9836915E3F}"/>
                  </a:ext>
                </a:extLst>
              </p:cNvPr>
              <p:cNvSpPr/>
              <p:nvPr/>
            </p:nvSpPr>
            <p:spPr>
              <a:xfrm>
                <a:off x="572356" y="2041172"/>
                <a:ext cx="792088" cy="484110"/>
              </a:xfrm>
              <a:prstGeom prst="homePlat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solidFill>
                      <a:schemeClr val="tx1">
                        <a:lumMod val="50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66" name="Скругленный прямоугольник 50">
                <a:extLst>
                  <a:ext uri="{FF2B5EF4-FFF2-40B4-BE49-F238E27FC236}">
                    <a16:creationId xmlns="" xmlns:a16="http://schemas.microsoft.com/office/drawing/2014/main" id="{046F38A6-F48F-4601-8392-6561613A1F1C}"/>
                  </a:ext>
                </a:extLst>
              </p:cNvPr>
              <p:cNvSpPr/>
              <p:nvPr/>
            </p:nvSpPr>
            <p:spPr>
              <a:xfrm>
                <a:off x="1546611" y="2021282"/>
                <a:ext cx="3870375" cy="504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ru-RU" sz="1600" b="1" dirty="0">
                    <a:solidFill>
                      <a:schemeClr val="tx1"/>
                    </a:solidFill>
                  </a:rPr>
                  <a:t>СОСТОЯНИЕ ЗАТЯЖКИ РЕЗЬБОВЫХ СОЕДИНЕНИЙ</a:t>
                </a:r>
              </a:p>
            </p:txBody>
          </p:sp>
        </p:grpSp>
        <p:grpSp>
          <p:nvGrpSpPr>
            <p:cNvPr id="67" name="Группа 66">
              <a:extLst>
                <a:ext uri="{FF2B5EF4-FFF2-40B4-BE49-F238E27FC236}">
                  <a16:creationId xmlns="" xmlns:a16="http://schemas.microsoft.com/office/drawing/2014/main" id="{8358A574-B32D-4C52-BCA9-D6E0A1ED6116}"/>
                </a:ext>
              </a:extLst>
            </p:cNvPr>
            <p:cNvGrpSpPr/>
            <p:nvPr/>
          </p:nvGrpSpPr>
          <p:grpSpPr>
            <a:xfrm>
              <a:off x="572356" y="3301630"/>
              <a:ext cx="4844630" cy="504000"/>
              <a:chOff x="572356" y="2021282"/>
              <a:chExt cx="4844630" cy="504000"/>
            </a:xfrm>
          </p:grpSpPr>
          <p:sp>
            <p:nvSpPr>
              <p:cNvPr id="68" name="Пятиугольник 49">
                <a:extLst>
                  <a:ext uri="{FF2B5EF4-FFF2-40B4-BE49-F238E27FC236}">
                    <a16:creationId xmlns="" xmlns:a16="http://schemas.microsoft.com/office/drawing/2014/main" id="{7A941E5A-794D-4A24-A3A1-A27C93021B7A}"/>
                  </a:ext>
                </a:extLst>
              </p:cNvPr>
              <p:cNvSpPr/>
              <p:nvPr/>
            </p:nvSpPr>
            <p:spPr>
              <a:xfrm>
                <a:off x="572356" y="2041172"/>
                <a:ext cx="792088" cy="484110"/>
              </a:xfrm>
              <a:prstGeom prst="homePlat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solidFill>
                      <a:schemeClr val="tx1">
                        <a:lumMod val="50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69" name="Скругленный прямоугольник 50">
                <a:extLst>
                  <a:ext uri="{FF2B5EF4-FFF2-40B4-BE49-F238E27FC236}">
                    <a16:creationId xmlns="" xmlns:a16="http://schemas.microsoft.com/office/drawing/2014/main" id="{61CD7067-B86D-428A-BBEA-E7A9B3EE5D82}"/>
                  </a:ext>
                </a:extLst>
              </p:cNvPr>
              <p:cNvSpPr/>
              <p:nvPr/>
            </p:nvSpPr>
            <p:spPr>
              <a:xfrm>
                <a:off x="1546611" y="2021282"/>
                <a:ext cx="3870375" cy="504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ru-RU" sz="1600" b="1" dirty="0">
                    <a:solidFill>
                      <a:schemeClr val="tx1"/>
                    </a:solidFill>
                  </a:rPr>
                  <a:t>ПЛАВНОСТЬ ХОДА ПОДВИЖНЫХ ЧАСТЕЙ</a:t>
                </a:r>
              </a:p>
            </p:txBody>
          </p:sp>
        </p:grpSp>
        <p:grpSp>
          <p:nvGrpSpPr>
            <p:cNvPr id="70" name="Группа 69">
              <a:extLst>
                <a:ext uri="{FF2B5EF4-FFF2-40B4-BE49-F238E27FC236}">
                  <a16:creationId xmlns="" xmlns:a16="http://schemas.microsoft.com/office/drawing/2014/main" id="{46E42A1F-EAEE-46EE-97EE-C41D87D2CD57}"/>
                </a:ext>
              </a:extLst>
            </p:cNvPr>
            <p:cNvGrpSpPr/>
            <p:nvPr/>
          </p:nvGrpSpPr>
          <p:grpSpPr>
            <a:xfrm>
              <a:off x="572356" y="3941804"/>
              <a:ext cx="4844630" cy="504000"/>
              <a:chOff x="572356" y="2021282"/>
              <a:chExt cx="4844630" cy="504000"/>
            </a:xfrm>
          </p:grpSpPr>
          <p:sp>
            <p:nvSpPr>
              <p:cNvPr id="71" name="Пятиугольник 49">
                <a:extLst>
                  <a:ext uri="{FF2B5EF4-FFF2-40B4-BE49-F238E27FC236}">
                    <a16:creationId xmlns="" xmlns:a16="http://schemas.microsoft.com/office/drawing/2014/main" id="{8C15393F-FB6C-4F0E-83B9-4F23C48FFCE1}"/>
                  </a:ext>
                </a:extLst>
              </p:cNvPr>
              <p:cNvSpPr/>
              <p:nvPr/>
            </p:nvSpPr>
            <p:spPr>
              <a:xfrm>
                <a:off x="572356" y="2041172"/>
                <a:ext cx="792088" cy="484110"/>
              </a:xfrm>
              <a:prstGeom prst="homePlat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solidFill>
                      <a:schemeClr val="tx1">
                        <a:lumMod val="50000"/>
                      </a:schemeClr>
                    </a:solidFill>
                  </a:rPr>
                  <a:t>4</a:t>
                </a:r>
              </a:p>
            </p:txBody>
          </p:sp>
          <p:sp>
            <p:nvSpPr>
              <p:cNvPr id="72" name="Скругленный прямоугольник 50">
                <a:extLst>
                  <a:ext uri="{FF2B5EF4-FFF2-40B4-BE49-F238E27FC236}">
                    <a16:creationId xmlns="" xmlns:a16="http://schemas.microsoft.com/office/drawing/2014/main" id="{A4B5F288-5AB1-496E-BCA2-F370C1EF5F40}"/>
                  </a:ext>
                </a:extLst>
              </p:cNvPr>
              <p:cNvSpPr/>
              <p:nvPr/>
            </p:nvSpPr>
            <p:spPr>
              <a:xfrm>
                <a:off x="1546611" y="2021282"/>
                <a:ext cx="3870375" cy="504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ru-RU" sz="1600" b="1" dirty="0">
                    <a:solidFill>
                      <a:schemeClr val="tx1"/>
                    </a:solidFill>
                  </a:rPr>
                  <a:t>ГЕРМЕТИЧНОСТЬ МЕСТ СОЕДИНЕНИЙ </a:t>
                </a:r>
              </a:p>
            </p:txBody>
          </p:sp>
        </p:grpSp>
        <p:grpSp>
          <p:nvGrpSpPr>
            <p:cNvPr id="73" name="Группа 72">
              <a:extLst>
                <a:ext uri="{FF2B5EF4-FFF2-40B4-BE49-F238E27FC236}">
                  <a16:creationId xmlns="" xmlns:a16="http://schemas.microsoft.com/office/drawing/2014/main" id="{3DF2C59E-5C82-4C04-95BC-0225DCD88EC2}"/>
                </a:ext>
              </a:extLst>
            </p:cNvPr>
            <p:cNvGrpSpPr/>
            <p:nvPr/>
          </p:nvGrpSpPr>
          <p:grpSpPr>
            <a:xfrm>
              <a:off x="572356" y="4581978"/>
              <a:ext cx="4844630" cy="504000"/>
              <a:chOff x="572356" y="2021282"/>
              <a:chExt cx="4844630" cy="504000"/>
            </a:xfrm>
          </p:grpSpPr>
          <p:sp>
            <p:nvSpPr>
              <p:cNvPr id="74" name="Пятиугольник 49">
                <a:extLst>
                  <a:ext uri="{FF2B5EF4-FFF2-40B4-BE49-F238E27FC236}">
                    <a16:creationId xmlns="" xmlns:a16="http://schemas.microsoft.com/office/drawing/2014/main" id="{F7A083D8-E140-43F6-ADAA-5026236C5B14}"/>
                  </a:ext>
                </a:extLst>
              </p:cNvPr>
              <p:cNvSpPr/>
              <p:nvPr/>
            </p:nvSpPr>
            <p:spPr>
              <a:xfrm>
                <a:off x="572356" y="2041172"/>
                <a:ext cx="792088" cy="484110"/>
              </a:xfrm>
              <a:prstGeom prst="homePlat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solidFill>
                      <a:schemeClr val="tx1">
                        <a:lumMod val="50000"/>
                      </a:schemeClr>
                    </a:solidFill>
                  </a:rPr>
                  <a:t>5</a:t>
                </a:r>
              </a:p>
            </p:txBody>
          </p:sp>
          <p:sp>
            <p:nvSpPr>
              <p:cNvPr id="75" name="Скругленный прямоугольник 50">
                <a:extLst>
                  <a:ext uri="{FF2B5EF4-FFF2-40B4-BE49-F238E27FC236}">
                    <a16:creationId xmlns="" xmlns:a16="http://schemas.microsoft.com/office/drawing/2014/main" id="{86B0367C-406C-43A2-8F07-CD8AE936100A}"/>
                  </a:ext>
                </a:extLst>
              </p:cNvPr>
              <p:cNvSpPr/>
              <p:nvPr/>
            </p:nvSpPr>
            <p:spPr>
              <a:xfrm>
                <a:off x="1546611" y="2021282"/>
                <a:ext cx="3870375" cy="504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ru-RU" sz="1600" b="1" dirty="0">
                    <a:solidFill>
                      <a:schemeClr val="tx1"/>
                    </a:solidFill>
                  </a:rPr>
                  <a:t>РАБОТОСПОСОБНОСТЬ</a:t>
                </a:r>
              </a:p>
            </p:txBody>
          </p:sp>
        </p:grpSp>
      </p:grpSp>
      <p:grpSp>
        <p:nvGrpSpPr>
          <p:cNvPr id="86" name="Группа 85">
            <a:extLst>
              <a:ext uri="{FF2B5EF4-FFF2-40B4-BE49-F238E27FC236}">
                <a16:creationId xmlns="" xmlns:a16="http://schemas.microsoft.com/office/drawing/2014/main" id="{C88156C8-C033-4B16-85E2-AEA51FE3BBB9}"/>
              </a:ext>
            </a:extLst>
          </p:cNvPr>
          <p:cNvGrpSpPr/>
          <p:nvPr/>
        </p:nvGrpSpPr>
        <p:grpSpPr>
          <a:xfrm>
            <a:off x="6581260" y="1899024"/>
            <a:ext cx="5256583" cy="3979042"/>
            <a:chOff x="424576" y="1899024"/>
            <a:chExt cx="5256583" cy="3979042"/>
          </a:xfrm>
        </p:grpSpPr>
        <p:sp>
          <p:nvSpPr>
            <p:cNvPr id="87" name="Скругленный прямоугольник 48">
              <a:extLst>
                <a:ext uri="{FF2B5EF4-FFF2-40B4-BE49-F238E27FC236}">
                  <a16:creationId xmlns="" xmlns:a16="http://schemas.microsoft.com/office/drawing/2014/main" id="{2160A63D-31EF-4B26-82DD-A42BB8DCF19B}"/>
                </a:ext>
              </a:extLst>
            </p:cNvPr>
            <p:cNvSpPr/>
            <p:nvPr/>
          </p:nvSpPr>
          <p:spPr>
            <a:xfrm>
              <a:off x="424576" y="1899024"/>
              <a:ext cx="5256583" cy="3979042"/>
            </a:xfrm>
            <a:prstGeom prst="roundRect">
              <a:avLst>
                <a:gd name="adj" fmla="val 4690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grpSp>
          <p:nvGrpSpPr>
            <p:cNvPr id="88" name="Группа 87">
              <a:extLst>
                <a:ext uri="{FF2B5EF4-FFF2-40B4-BE49-F238E27FC236}">
                  <a16:creationId xmlns="" xmlns:a16="http://schemas.microsoft.com/office/drawing/2014/main" id="{C26E8C1E-F13C-4CC3-9C36-510F246E97F0}"/>
                </a:ext>
              </a:extLst>
            </p:cNvPr>
            <p:cNvGrpSpPr/>
            <p:nvPr/>
          </p:nvGrpSpPr>
          <p:grpSpPr>
            <a:xfrm>
              <a:off x="572356" y="2061642"/>
              <a:ext cx="4844630" cy="484110"/>
              <a:chOff x="572356" y="2061642"/>
              <a:chExt cx="4844630" cy="484110"/>
            </a:xfrm>
          </p:grpSpPr>
          <p:sp>
            <p:nvSpPr>
              <p:cNvPr id="106" name="Пятиугольник 49">
                <a:extLst>
                  <a:ext uri="{FF2B5EF4-FFF2-40B4-BE49-F238E27FC236}">
                    <a16:creationId xmlns="" xmlns:a16="http://schemas.microsoft.com/office/drawing/2014/main" id="{41C77AA6-01D4-4B7F-A8B3-444F98C62905}"/>
                  </a:ext>
                </a:extLst>
              </p:cNvPr>
              <p:cNvSpPr/>
              <p:nvPr/>
            </p:nvSpPr>
            <p:spPr>
              <a:xfrm>
                <a:off x="572356" y="2061642"/>
                <a:ext cx="792088" cy="484110"/>
              </a:xfrm>
              <a:prstGeom prst="homePlat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</a:rPr>
                  <a:t>1</a:t>
                </a:r>
                <a:endParaRPr lang="ru-RU" sz="16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7" name="Скругленный прямоугольник 50">
                <a:extLst>
                  <a:ext uri="{FF2B5EF4-FFF2-40B4-BE49-F238E27FC236}">
                    <a16:creationId xmlns="" xmlns:a16="http://schemas.microsoft.com/office/drawing/2014/main" id="{CCF2081C-94B2-4CE7-A002-BE2558757D33}"/>
                  </a:ext>
                </a:extLst>
              </p:cNvPr>
              <p:cNvSpPr/>
              <p:nvPr/>
            </p:nvSpPr>
            <p:spPr>
              <a:xfrm>
                <a:off x="1546611" y="2061642"/>
                <a:ext cx="3870375" cy="4841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ru-RU" sz="1600" b="1" dirty="0">
                    <a:solidFill>
                      <a:schemeClr val="tx1"/>
                    </a:solidFill>
                  </a:rPr>
                  <a:t>РАЗБОРКА КЛАПАНА</a:t>
                </a:r>
                <a:endParaRPr lang="ru-RU" sz="1600" dirty="0"/>
              </a:p>
            </p:txBody>
          </p:sp>
        </p:grpSp>
        <p:grpSp>
          <p:nvGrpSpPr>
            <p:cNvPr id="89" name="Группа 88">
              <a:extLst>
                <a:ext uri="{FF2B5EF4-FFF2-40B4-BE49-F238E27FC236}">
                  <a16:creationId xmlns="" xmlns:a16="http://schemas.microsoft.com/office/drawing/2014/main" id="{9CBFA7C1-907A-4715-9F8B-76405CFE7C53}"/>
                </a:ext>
              </a:extLst>
            </p:cNvPr>
            <p:cNvGrpSpPr/>
            <p:nvPr/>
          </p:nvGrpSpPr>
          <p:grpSpPr>
            <a:xfrm>
              <a:off x="572356" y="2701816"/>
              <a:ext cx="4844630" cy="484110"/>
              <a:chOff x="572356" y="2061642"/>
              <a:chExt cx="4844630" cy="484110"/>
            </a:xfrm>
          </p:grpSpPr>
          <p:sp>
            <p:nvSpPr>
              <p:cNvPr id="104" name="Пятиугольник 49">
                <a:extLst>
                  <a:ext uri="{FF2B5EF4-FFF2-40B4-BE49-F238E27FC236}">
                    <a16:creationId xmlns="" xmlns:a16="http://schemas.microsoft.com/office/drawing/2014/main" id="{B747B360-FD6A-4362-A028-DC2836C7DD7F}"/>
                  </a:ext>
                </a:extLst>
              </p:cNvPr>
              <p:cNvSpPr/>
              <p:nvPr/>
            </p:nvSpPr>
            <p:spPr>
              <a:xfrm>
                <a:off x="572356" y="2061642"/>
                <a:ext cx="792088" cy="484110"/>
              </a:xfrm>
              <a:prstGeom prst="homePlat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solidFill>
                      <a:schemeClr val="tx1">
                        <a:lumMod val="50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105" name="Скругленный прямоугольник 50">
                <a:extLst>
                  <a:ext uri="{FF2B5EF4-FFF2-40B4-BE49-F238E27FC236}">
                    <a16:creationId xmlns="" xmlns:a16="http://schemas.microsoft.com/office/drawing/2014/main" id="{38B6CAE9-15FD-417B-972D-E70B231D21AB}"/>
                  </a:ext>
                </a:extLst>
              </p:cNvPr>
              <p:cNvSpPr/>
              <p:nvPr/>
            </p:nvSpPr>
            <p:spPr>
              <a:xfrm>
                <a:off x="1546611" y="2061642"/>
                <a:ext cx="3870375" cy="4841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ru-RU" sz="1600" b="1" dirty="0">
                    <a:solidFill>
                      <a:schemeClr val="tx1"/>
                    </a:solidFill>
                  </a:rPr>
                  <a:t>ОЧИСТКА И ДЕФЕКТОВКА ДЕТАЛЕЙ</a:t>
                </a:r>
              </a:p>
            </p:txBody>
          </p:sp>
        </p:grpSp>
        <p:grpSp>
          <p:nvGrpSpPr>
            <p:cNvPr id="90" name="Группа 89">
              <a:extLst>
                <a:ext uri="{FF2B5EF4-FFF2-40B4-BE49-F238E27FC236}">
                  <a16:creationId xmlns="" xmlns:a16="http://schemas.microsoft.com/office/drawing/2014/main" id="{26E66025-EFC7-49C9-85AE-405DE1556CAF}"/>
                </a:ext>
              </a:extLst>
            </p:cNvPr>
            <p:cNvGrpSpPr/>
            <p:nvPr/>
          </p:nvGrpSpPr>
          <p:grpSpPr>
            <a:xfrm>
              <a:off x="572356" y="3341990"/>
              <a:ext cx="4844630" cy="484110"/>
              <a:chOff x="572356" y="2061642"/>
              <a:chExt cx="4844630" cy="484110"/>
            </a:xfrm>
          </p:grpSpPr>
          <p:sp>
            <p:nvSpPr>
              <p:cNvPr id="102" name="Пятиугольник 49">
                <a:extLst>
                  <a:ext uri="{FF2B5EF4-FFF2-40B4-BE49-F238E27FC236}">
                    <a16:creationId xmlns="" xmlns:a16="http://schemas.microsoft.com/office/drawing/2014/main" id="{64A6E15F-018C-4E22-9E61-94ABD0248D7D}"/>
                  </a:ext>
                </a:extLst>
              </p:cNvPr>
              <p:cNvSpPr/>
              <p:nvPr/>
            </p:nvSpPr>
            <p:spPr>
              <a:xfrm>
                <a:off x="572356" y="2061642"/>
                <a:ext cx="792088" cy="484110"/>
              </a:xfrm>
              <a:prstGeom prst="homePlat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solidFill>
                      <a:schemeClr val="tx1">
                        <a:lumMod val="50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103" name="Скругленный прямоугольник 50">
                <a:extLst>
                  <a:ext uri="{FF2B5EF4-FFF2-40B4-BE49-F238E27FC236}">
                    <a16:creationId xmlns="" xmlns:a16="http://schemas.microsoft.com/office/drawing/2014/main" id="{2A736553-4263-49AC-847A-1FC40A2E022E}"/>
                  </a:ext>
                </a:extLst>
              </p:cNvPr>
              <p:cNvSpPr/>
              <p:nvPr/>
            </p:nvSpPr>
            <p:spPr>
              <a:xfrm>
                <a:off x="1546611" y="2061642"/>
                <a:ext cx="3870375" cy="4841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ru-RU" sz="1600" b="1" dirty="0">
                    <a:solidFill>
                      <a:schemeClr val="tx1"/>
                    </a:solidFill>
                  </a:rPr>
                  <a:t>ИСПЫТАНИЕ КОРПУСА НА ПРОЧНОСТЬ</a:t>
                </a:r>
                <a:endParaRPr lang="ru-RU" sz="1600" dirty="0"/>
              </a:p>
            </p:txBody>
          </p:sp>
        </p:grpSp>
        <p:grpSp>
          <p:nvGrpSpPr>
            <p:cNvPr id="91" name="Группа 90">
              <a:extLst>
                <a:ext uri="{FF2B5EF4-FFF2-40B4-BE49-F238E27FC236}">
                  <a16:creationId xmlns="" xmlns:a16="http://schemas.microsoft.com/office/drawing/2014/main" id="{3A48057D-9F52-426E-A5D0-FC5A49FA1A4A}"/>
                </a:ext>
              </a:extLst>
            </p:cNvPr>
            <p:cNvGrpSpPr/>
            <p:nvPr/>
          </p:nvGrpSpPr>
          <p:grpSpPr>
            <a:xfrm>
              <a:off x="572356" y="3982164"/>
              <a:ext cx="4844630" cy="484110"/>
              <a:chOff x="572356" y="2061642"/>
              <a:chExt cx="4844630" cy="484110"/>
            </a:xfrm>
          </p:grpSpPr>
          <p:sp>
            <p:nvSpPr>
              <p:cNvPr id="100" name="Пятиугольник 49">
                <a:extLst>
                  <a:ext uri="{FF2B5EF4-FFF2-40B4-BE49-F238E27FC236}">
                    <a16:creationId xmlns="" xmlns:a16="http://schemas.microsoft.com/office/drawing/2014/main" id="{B3ED5E3C-B559-4985-93D6-D92744B78F23}"/>
                  </a:ext>
                </a:extLst>
              </p:cNvPr>
              <p:cNvSpPr/>
              <p:nvPr/>
            </p:nvSpPr>
            <p:spPr>
              <a:xfrm>
                <a:off x="572356" y="2061642"/>
                <a:ext cx="792088" cy="484110"/>
              </a:xfrm>
              <a:prstGeom prst="homePlat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solidFill>
                      <a:schemeClr val="tx1">
                        <a:lumMod val="50000"/>
                      </a:schemeClr>
                    </a:solidFill>
                  </a:rPr>
                  <a:t>4</a:t>
                </a:r>
              </a:p>
            </p:txBody>
          </p:sp>
          <p:sp>
            <p:nvSpPr>
              <p:cNvPr id="101" name="Скругленный прямоугольник 50">
                <a:extLst>
                  <a:ext uri="{FF2B5EF4-FFF2-40B4-BE49-F238E27FC236}">
                    <a16:creationId xmlns="" xmlns:a16="http://schemas.microsoft.com/office/drawing/2014/main" id="{AA789DE2-31AE-48AA-A1EC-8C721DB53E74}"/>
                  </a:ext>
                </a:extLst>
              </p:cNvPr>
              <p:cNvSpPr/>
              <p:nvPr/>
            </p:nvSpPr>
            <p:spPr>
              <a:xfrm>
                <a:off x="1546611" y="2061642"/>
                <a:ext cx="3870375" cy="4841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ru-RU" sz="1600" b="1" dirty="0">
                    <a:solidFill>
                      <a:schemeClr val="tx1"/>
                    </a:solidFill>
                  </a:rPr>
                  <a:t>ПРОВЕРКА ГЕРМЕТИЧНОСТИ ЗАТВОРА</a:t>
                </a:r>
              </a:p>
            </p:txBody>
          </p:sp>
        </p:grpSp>
        <p:grpSp>
          <p:nvGrpSpPr>
            <p:cNvPr id="92" name="Группа 91">
              <a:extLst>
                <a:ext uri="{FF2B5EF4-FFF2-40B4-BE49-F238E27FC236}">
                  <a16:creationId xmlns="" xmlns:a16="http://schemas.microsoft.com/office/drawing/2014/main" id="{4756E458-6CD3-421D-B98A-B8322F3BA16D}"/>
                </a:ext>
              </a:extLst>
            </p:cNvPr>
            <p:cNvGrpSpPr/>
            <p:nvPr/>
          </p:nvGrpSpPr>
          <p:grpSpPr>
            <a:xfrm>
              <a:off x="572356" y="4622338"/>
              <a:ext cx="4844630" cy="484110"/>
              <a:chOff x="572356" y="2061642"/>
              <a:chExt cx="4844630" cy="484110"/>
            </a:xfrm>
          </p:grpSpPr>
          <p:sp>
            <p:nvSpPr>
              <p:cNvPr id="98" name="Пятиугольник 49">
                <a:extLst>
                  <a:ext uri="{FF2B5EF4-FFF2-40B4-BE49-F238E27FC236}">
                    <a16:creationId xmlns="" xmlns:a16="http://schemas.microsoft.com/office/drawing/2014/main" id="{51B71AC3-9657-458C-AB91-A94EDB13794D}"/>
                  </a:ext>
                </a:extLst>
              </p:cNvPr>
              <p:cNvSpPr/>
              <p:nvPr/>
            </p:nvSpPr>
            <p:spPr>
              <a:xfrm>
                <a:off x="572356" y="2061642"/>
                <a:ext cx="792088" cy="484110"/>
              </a:xfrm>
              <a:prstGeom prst="homePlat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solidFill>
                      <a:schemeClr val="tx1">
                        <a:lumMod val="50000"/>
                      </a:schemeClr>
                    </a:solidFill>
                  </a:rPr>
                  <a:t>5</a:t>
                </a:r>
              </a:p>
            </p:txBody>
          </p:sp>
          <p:sp>
            <p:nvSpPr>
              <p:cNvPr id="99" name="Скругленный прямоугольник 50">
                <a:extLst>
                  <a:ext uri="{FF2B5EF4-FFF2-40B4-BE49-F238E27FC236}">
                    <a16:creationId xmlns="" xmlns:a16="http://schemas.microsoft.com/office/drawing/2014/main" id="{2EE4F093-AF57-4F2A-9F3D-A0BF9F4EE2CA}"/>
                  </a:ext>
                </a:extLst>
              </p:cNvPr>
              <p:cNvSpPr/>
              <p:nvPr/>
            </p:nvSpPr>
            <p:spPr>
              <a:xfrm>
                <a:off x="1546611" y="2061642"/>
                <a:ext cx="3870375" cy="4841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ru-RU" sz="1600" b="1" dirty="0">
                    <a:solidFill>
                      <a:schemeClr val="tx1"/>
                    </a:solidFill>
                  </a:rPr>
                  <a:t>ИСПЫТАНИЕ ПРУЖИНЫ</a:t>
                </a:r>
              </a:p>
            </p:txBody>
          </p:sp>
        </p:grpSp>
        <p:grpSp>
          <p:nvGrpSpPr>
            <p:cNvPr id="93" name="Группа 92">
              <a:extLst>
                <a:ext uri="{FF2B5EF4-FFF2-40B4-BE49-F238E27FC236}">
                  <a16:creationId xmlns="" xmlns:a16="http://schemas.microsoft.com/office/drawing/2014/main" id="{199C783B-CDC8-431D-9CF4-CAD30920B672}"/>
                </a:ext>
              </a:extLst>
            </p:cNvPr>
            <p:cNvGrpSpPr/>
            <p:nvPr/>
          </p:nvGrpSpPr>
          <p:grpSpPr>
            <a:xfrm>
              <a:off x="572356" y="5262510"/>
              <a:ext cx="4844630" cy="484110"/>
              <a:chOff x="572356" y="2061642"/>
              <a:chExt cx="4844630" cy="484110"/>
            </a:xfrm>
          </p:grpSpPr>
          <p:sp>
            <p:nvSpPr>
              <p:cNvPr id="94" name="Пятиугольник 49">
                <a:extLst>
                  <a:ext uri="{FF2B5EF4-FFF2-40B4-BE49-F238E27FC236}">
                    <a16:creationId xmlns="" xmlns:a16="http://schemas.microsoft.com/office/drawing/2014/main" id="{5ACD9750-E862-4C6A-AF6B-2714EE9D232A}"/>
                  </a:ext>
                </a:extLst>
              </p:cNvPr>
              <p:cNvSpPr/>
              <p:nvPr/>
            </p:nvSpPr>
            <p:spPr>
              <a:xfrm>
                <a:off x="572356" y="2061642"/>
                <a:ext cx="792088" cy="484110"/>
              </a:xfrm>
              <a:prstGeom prst="homePlat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solidFill>
                      <a:schemeClr val="tx1">
                        <a:lumMod val="50000"/>
                      </a:schemeClr>
                    </a:solidFill>
                  </a:rPr>
                  <a:t>6</a:t>
                </a:r>
              </a:p>
            </p:txBody>
          </p:sp>
          <p:sp>
            <p:nvSpPr>
              <p:cNvPr id="97" name="Скругленный прямоугольник 50">
                <a:extLst>
                  <a:ext uri="{FF2B5EF4-FFF2-40B4-BE49-F238E27FC236}">
                    <a16:creationId xmlns="" xmlns:a16="http://schemas.microsoft.com/office/drawing/2014/main" id="{667CF545-F126-49D1-B624-27DDFDDC45CC}"/>
                  </a:ext>
                </a:extLst>
              </p:cNvPr>
              <p:cNvSpPr/>
              <p:nvPr/>
            </p:nvSpPr>
            <p:spPr>
              <a:xfrm>
                <a:off x="1546611" y="2061642"/>
                <a:ext cx="3870375" cy="4841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ru-RU" sz="1600" b="1" dirty="0">
                    <a:solidFill>
                      <a:schemeClr val="tx1"/>
                    </a:solidFill>
                  </a:rPr>
                  <a:t>РЕГУЛИРОВКА УСТАНОВОЧНОГО ДАВЛЕНИЯ</a:t>
                </a:r>
                <a:endParaRPr lang="ru-RU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43922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СОЗДАНИЕ КОМПЛЕКСНОЙ СИСТЕМЫ РТО СППК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эксплуатируемых СППК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5DFC-87FF-4090-A7EB-70D562FEE978}" type="slidenum">
              <a:rPr lang="ru-RU" smtClean="0"/>
              <a:pPr/>
              <a:t>7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0292186"/>
              </p:ext>
            </p:extLst>
          </p:nvPr>
        </p:nvGraphicFramePr>
        <p:xfrm>
          <a:off x="-1" y="1090111"/>
          <a:ext cx="5519138" cy="52233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8083"/>
                <a:gridCol w="585865"/>
                <a:gridCol w="585865"/>
                <a:gridCol w="585865"/>
                <a:gridCol w="585865"/>
                <a:gridCol w="585865"/>
                <a:gridCol w="585865"/>
                <a:gridCol w="585865"/>
              </a:tblGrid>
              <a:tr h="1466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dk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Ду25</a:t>
                      </a:r>
                      <a:endParaRPr lang="ru-RU" sz="20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252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Ду50</a:t>
                      </a:r>
                      <a:endParaRPr lang="ru-RU" sz="20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25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Ду80</a:t>
                      </a:r>
                      <a:endParaRPr lang="ru-RU" sz="20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25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Ду100</a:t>
                      </a:r>
                      <a:endParaRPr lang="ru-RU" sz="20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25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Ду150</a:t>
                      </a:r>
                      <a:endParaRPr lang="ru-RU" sz="20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25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Ду200</a:t>
                      </a:r>
                      <a:endParaRPr lang="ru-RU" sz="20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25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effectLst/>
                        </a:rPr>
                        <a:t>Итого </a:t>
                      </a:r>
                      <a:endParaRPr lang="ru-RU" sz="2000" b="1" dirty="0" smtClean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по </a:t>
                      </a:r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effectLst/>
                        </a:rPr>
                        <a:t>типам</a:t>
                      </a:r>
                      <a:endParaRPr lang="ru-RU" sz="20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252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66CC">
                            <a:tint val="66000"/>
                            <a:satMod val="160000"/>
                          </a:srgbClr>
                        </a:gs>
                        <a:gs pos="50000">
                          <a:srgbClr val="0066CC">
                            <a:tint val="44500"/>
                            <a:satMod val="160000"/>
                          </a:srgbClr>
                        </a:gs>
                        <a:gs pos="100000">
                          <a:srgbClr val="0066C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3331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effectLst/>
                        </a:rPr>
                        <a:t>СППК 4</a:t>
                      </a:r>
                      <a:endParaRPr lang="ru-RU" sz="20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144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20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111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119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53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24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16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335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66CC">
                            <a:tint val="66000"/>
                            <a:satMod val="160000"/>
                          </a:srgbClr>
                        </a:gs>
                        <a:gs pos="50000">
                          <a:srgbClr val="0066CC">
                            <a:tint val="44500"/>
                            <a:satMod val="160000"/>
                          </a:srgbClr>
                        </a:gs>
                        <a:gs pos="100000">
                          <a:srgbClr val="0066C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3331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effectLst/>
                        </a:rPr>
                        <a:t>СППК </a:t>
                      </a:r>
                      <a:r>
                        <a:rPr lang="ru-RU" sz="2000" b="1" dirty="0" err="1">
                          <a:solidFill>
                            <a:sysClr val="windowText" lastClr="000000"/>
                          </a:solidFill>
                          <a:effectLst/>
                        </a:rPr>
                        <a:t>4Р</a:t>
                      </a:r>
                      <a:endParaRPr lang="ru-RU" sz="20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144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89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269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257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177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70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8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873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66CC">
                            <a:tint val="66000"/>
                            <a:satMod val="160000"/>
                          </a:srgbClr>
                        </a:gs>
                        <a:gs pos="50000">
                          <a:srgbClr val="0066CC">
                            <a:tint val="44500"/>
                            <a:satMod val="160000"/>
                          </a:srgbClr>
                        </a:gs>
                        <a:gs pos="100000">
                          <a:srgbClr val="0066C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3331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effectLst/>
                        </a:rPr>
                        <a:t>СППК 5</a:t>
                      </a:r>
                      <a:endParaRPr lang="ru-RU" sz="20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144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-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42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29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56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15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-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146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66CC">
                            <a:tint val="66000"/>
                            <a:satMod val="160000"/>
                          </a:srgbClr>
                        </a:gs>
                        <a:gs pos="50000">
                          <a:srgbClr val="0066CC">
                            <a:tint val="44500"/>
                            <a:satMod val="160000"/>
                          </a:srgbClr>
                        </a:gs>
                        <a:gs pos="100000">
                          <a:srgbClr val="0066C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33318">
                <a:tc>
                  <a:txBody>
                    <a:bodyPr/>
                    <a:lstStyle/>
                    <a:p>
                      <a:pPr marL="0" marR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СППК </a:t>
                      </a:r>
                      <a:r>
                        <a:rPr lang="ru-RU" sz="2000" b="1" dirty="0" err="1" smtClean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5Р</a:t>
                      </a:r>
                      <a:endParaRPr lang="ru-RU" sz="2000" b="1" dirty="0" smtClean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/>
                        <a:cs typeface="HeliosCond"/>
                      </a:endParaRPr>
                    </a:p>
                  </a:txBody>
                  <a:tcPr marL="68580" marR="144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-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29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41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83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12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-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166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66CC">
                            <a:tint val="66000"/>
                            <a:satMod val="160000"/>
                          </a:srgbClr>
                        </a:gs>
                        <a:gs pos="50000">
                          <a:srgbClr val="0066CC">
                            <a:tint val="44500"/>
                            <a:satMod val="160000"/>
                          </a:srgbClr>
                        </a:gs>
                        <a:gs pos="100000">
                          <a:srgbClr val="0066C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2344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effectLst/>
                        </a:rPr>
                        <a:t>Итого по </a:t>
                      </a:r>
                      <a:r>
                        <a:rPr lang="ru-RU" sz="2000" b="1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диаметрам</a:t>
                      </a:r>
                      <a:endParaRPr lang="ru-RU" sz="20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144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66CC">
                            <a:tint val="66000"/>
                            <a:satMod val="160000"/>
                          </a:srgbClr>
                        </a:gs>
                        <a:gs pos="50000">
                          <a:srgbClr val="0066CC">
                            <a:tint val="44500"/>
                            <a:satMod val="160000"/>
                          </a:srgbClr>
                        </a:gs>
                        <a:gs pos="100000">
                          <a:srgbClr val="0066C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109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66CC">
                            <a:tint val="66000"/>
                            <a:satMod val="160000"/>
                          </a:srgbClr>
                        </a:gs>
                        <a:gs pos="50000">
                          <a:srgbClr val="0066CC">
                            <a:tint val="44500"/>
                            <a:satMod val="160000"/>
                          </a:srgbClr>
                        </a:gs>
                        <a:gs pos="100000">
                          <a:srgbClr val="0066C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451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66CC">
                            <a:tint val="66000"/>
                            <a:satMod val="160000"/>
                          </a:srgbClr>
                        </a:gs>
                        <a:gs pos="50000">
                          <a:srgbClr val="0066CC">
                            <a:tint val="44500"/>
                            <a:satMod val="160000"/>
                          </a:srgbClr>
                        </a:gs>
                        <a:gs pos="100000">
                          <a:srgbClr val="0066C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446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66CC">
                            <a:tint val="66000"/>
                            <a:satMod val="160000"/>
                          </a:srgbClr>
                        </a:gs>
                        <a:gs pos="50000">
                          <a:srgbClr val="0066CC">
                            <a:tint val="44500"/>
                            <a:satMod val="160000"/>
                          </a:srgbClr>
                        </a:gs>
                        <a:gs pos="100000">
                          <a:srgbClr val="0066C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369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66CC">
                            <a:tint val="66000"/>
                            <a:satMod val="160000"/>
                          </a:srgbClr>
                        </a:gs>
                        <a:gs pos="50000">
                          <a:srgbClr val="0066CC">
                            <a:tint val="44500"/>
                            <a:satMod val="160000"/>
                          </a:srgbClr>
                        </a:gs>
                        <a:gs pos="100000">
                          <a:srgbClr val="0066C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121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66CC">
                            <a:tint val="66000"/>
                            <a:satMod val="160000"/>
                          </a:srgbClr>
                        </a:gs>
                        <a:gs pos="50000">
                          <a:srgbClr val="0066CC">
                            <a:tint val="44500"/>
                            <a:satMod val="160000"/>
                          </a:srgbClr>
                        </a:gs>
                        <a:gs pos="100000">
                          <a:srgbClr val="0066C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24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HeliosC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66CC">
                            <a:tint val="66000"/>
                            <a:satMod val="160000"/>
                          </a:srgbClr>
                        </a:gs>
                        <a:gs pos="50000">
                          <a:srgbClr val="0066CC">
                            <a:tint val="44500"/>
                            <a:satMod val="160000"/>
                          </a:srgbClr>
                        </a:gs>
                        <a:gs pos="100000">
                          <a:srgbClr val="0066C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HeliosCond"/>
                        </a:rPr>
                        <a:t>1520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66CC">
                            <a:tint val="66000"/>
                            <a:satMod val="160000"/>
                          </a:srgbClr>
                        </a:gs>
                        <a:gs pos="50000">
                          <a:srgbClr val="0066CC">
                            <a:tint val="44500"/>
                            <a:satMod val="160000"/>
                          </a:srgbClr>
                        </a:gs>
                        <a:gs pos="100000">
                          <a:srgbClr val="0066C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22530" name="Picture 2" descr="http://yastrebov.ru/gallery/content/2016/28695/DSC_0400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0511" y="1090111"/>
            <a:ext cx="6629901" cy="5220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3091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36800" y="54890"/>
            <a:ext cx="10253613" cy="1070648"/>
          </a:xfrm>
        </p:spPr>
        <p:txBody>
          <a:bodyPr/>
          <a:lstStyle/>
          <a:p>
            <a:r>
              <a:rPr lang="ru-RU" dirty="0">
                <a:effectLst/>
              </a:rPr>
              <a:t>Зона ответственности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ООО «Газпром трансгаз Ставрополь»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5DFC-87FF-4090-A7EB-70D562FEE978}" type="slidenum">
              <a:rPr lang="ru-RU" smtClean="0"/>
              <a:pPr/>
              <a:t>8</a:t>
            </a:fld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93454711"/>
              </p:ext>
            </p:extLst>
          </p:nvPr>
        </p:nvGraphicFramePr>
        <p:xfrm>
          <a:off x="0" y="1089534"/>
          <a:ext cx="4150990" cy="5228925"/>
        </p:xfrm>
        <a:graphic>
          <a:graphicData uri="http://schemas.openxmlformats.org/drawingml/2006/table">
            <a:tbl>
              <a:tblPr firstRow="1" bandRow="1"/>
              <a:tblGrid>
                <a:gridCol w="19547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81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81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8595">
                <a:tc gridSpan="3"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Распределение  КС, ГРС:</a:t>
                      </a:r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859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b="1" i="0" spc="-5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Области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spc="-5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 </a:t>
                      </a:r>
                      <a:r>
                        <a:rPr lang="ru-RU" sz="1800" b="1" i="0" spc="-5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ГРС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800" b="1" i="0" spc="-5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КС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859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Астраханская</a:t>
                      </a:r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33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859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Волгоградская</a:t>
                      </a:r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859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Ростовская</a:t>
                      </a:r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8595">
                <a:tc grid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b="1" spc="-5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Края</a:t>
                      </a:r>
                      <a:endParaRPr lang="ru-RU" sz="1800" b="1" i="0" spc="-5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859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Ставропольский </a:t>
                      </a:r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186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8595">
                <a:tc grid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b="1" spc="-5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Республики</a:t>
                      </a:r>
                      <a:endParaRPr lang="ru-RU" sz="1800" b="1" i="0" spc="-5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859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Калмыкия</a:t>
                      </a:r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859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Кабардино-Балкария</a:t>
                      </a:r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39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859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Карачаево-Черкесия</a:t>
                      </a:r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18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859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РСО-Алания</a:t>
                      </a:r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36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859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Ингушетия</a:t>
                      </a:r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4859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80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Южная Осетия</a:t>
                      </a:r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spc="-50" baseline="0" dirty="0">
                          <a:solidFill>
                            <a:srgbClr val="003366"/>
                          </a:solidFill>
                          <a:latin typeface="Arial Narrow" pitchFamily="34" charset="0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800" b="0" i="0" spc="-50" baseline="0" dirty="0">
                        <a:solidFill>
                          <a:srgbClr val="003366"/>
                        </a:solidFill>
                        <a:latin typeface="Arial Narrow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48595">
                <a:tc>
                  <a:txBody>
                    <a:bodyPr/>
                    <a:lstStyle/>
                    <a:p>
                      <a:pPr algn="r"/>
                      <a:r>
                        <a:rPr lang="ru-RU" sz="1800" b="1" i="0" spc="-5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ИТОГО</a:t>
                      </a:r>
                      <a:r>
                        <a:rPr lang="en-US" sz="1800" b="1" i="0" spc="-5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  </a:t>
                      </a:r>
                      <a:endParaRPr lang="ru-RU" sz="1800" b="1" i="0" spc="-5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36000" marR="144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spc="-5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361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spc="-5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58" t="2337" r="4471" b="2337"/>
          <a:stretch/>
        </p:blipFill>
        <p:spPr>
          <a:xfrm>
            <a:off x="4150990" y="1089534"/>
            <a:ext cx="8039423" cy="5221248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59302" y="3861842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301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35382" y="3626550"/>
            <a:ext cx="1486694" cy="1223988"/>
          </a:xfrm>
          <a:prstGeom prst="homePlate">
            <a:avLst>
              <a:gd name="adj" fmla="val 33932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14686" y="1158131"/>
            <a:ext cx="1224136" cy="1008176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СОЗДАНИЕ КОМПЛЕКСНОЙ СИСТЕМЫ РТО СППК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Сравнительная характеристика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вариантов создания системы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46" y="6310781"/>
            <a:ext cx="1936800" cy="542526"/>
          </a:xfrm>
        </p:spPr>
        <p:txBody>
          <a:bodyPr/>
          <a:lstStyle/>
          <a:p>
            <a:fld id="{0CD15DFC-87FF-4090-A7EB-70D562FEE978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7" name="Скругленный прямоугольник 10">
            <a:extLst>
              <a:ext uri="{FF2B5EF4-FFF2-40B4-BE49-F238E27FC236}">
                <a16:creationId xmlns="" xmlns:a16="http://schemas.microsoft.com/office/drawing/2014/main" id="{8F862C53-D198-44D3-8B46-16E5A1EC349C}"/>
              </a:ext>
            </a:extLst>
          </p:cNvPr>
          <p:cNvSpPr/>
          <p:nvPr/>
        </p:nvSpPr>
        <p:spPr>
          <a:xfrm>
            <a:off x="2791222" y="1158131"/>
            <a:ext cx="1224136" cy="1008176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кругленный прямоугольник 10">
            <a:extLst>
              <a:ext uri="{FF2B5EF4-FFF2-40B4-BE49-F238E27FC236}">
                <a16:creationId xmlns="" xmlns:a16="http://schemas.microsoft.com/office/drawing/2014/main" id="{0FA23A42-6B52-44D5-A0FB-8D5E30D8078D}"/>
              </a:ext>
            </a:extLst>
          </p:cNvPr>
          <p:cNvSpPr/>
          <p:nvPr/>
        </p:nvSpPr>
        <p:spPr>
          <a:xfrm>
            <a:off x="4112803" y="1158131"/>
            <a:ext cx="1224136" cy="1008176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кругленный прямоугольник 10">
            <a:extLst>
              <a:ext uri="{FF2B5EF4-FFF2-40B4-BE49-F238E27FC236}">
                <a16:creationId xmlns="" xmlns:a16="http://schemas.microsoft.com/office/drawing/2014/main" id="{060C29BB-8585-4D12-A6C2-A64A8BEDD2C9}"/>
              </a:ext>
            </a:extLst>
          </p:cNvPr>
          <p:cNvSpPr/>
          <p:nvPr/>
        </p:nvSpPr>
        <p:spPr>
          <a:xfrm>
            <a:off x="5499323" y="1158131"/>
            <a:ext cx="1224136" cy="1008176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Скругленный прямоугольник 10">
            <a:extLst>
              <a:ext uri="{FF2B5EF4-FFF2-40B4-BE49-F238E27FC236}">
                <a16:creationId xmlns="" xmlns:a16="http://schemas.microsoft.com/office/drawing/2014/main" id="{86191023-03AF-4054-A3F0-4DC76C9D35D9}"/>
              </a:ext>
            </a:extLst>
          </p:cNvPr>
          <p:cNvSpPr/>
          <p:nvPr/>
        </p:nvSpPr>
        <p:spPr>
          <a:xfrm>
            <a:off x="6860604" y="1158131"/>
            <a:ext cx="1224136" cy="1008176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Скругленный прямоугольник 10">
            <a:extLst>
              <a:ext uri="{FF2B5EF4-FFF2-40B4-BE49-F238E27FC236}">
                <a16:creationId xmlns="" xmlns:a16="http://schemas.microsoft.com/office/drawing/2014/main" id="{EA0256ED-7BFD-44BF-A3DD-12E3C8B6D479}"/>
              </a:ext>
            </a:extLst>
          </p:cNvPr>
          <p:cNvSpPr/>
          <p:nvPr/>
        </p:nvSpPr>
        <p:spPr>
          <a:xfrm>
            <a:off x="8203926" y="1158131"/>
            <a:ext cx="1224136" cy="1008176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Скругленный прямоугольник 10">
            <a:extLst>
              <a:ext uri="{FF2B5EF4-FFF2-40B4-BE49-F238E27FC236}">
                <a16:creationId xmlns="" xmlns:a16="http://schemas.microsoft.com/office/drawing/2014/main" id="{83C68B4A-70AC-4795-A81C-805B98045396}"/>
              </a:ext>
            </a:extLst>
          </p:cNvPr>
          <p:cNvSpPr/>
          <p:nvPr/>
        </p:nvSpPr>
        <p:spPr>
          <a:xfrm>
            <a:off x="9547248" y="1158131"/>
            <a:ext cx="1224136" cy="1008176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ятиугольник 7">
            <a:extLst>
              <a:ext uri="{FF2B5EF4-FFF2-40B4-BE49-F238E27FC236}">
                <a16:creationId xmlns="" xmlns:a16="http://schemas.microsoft.com/office/drawing/2014/main" id="{2633F00B-B527-4CDC-897D-7046F3DFCDC5}"/>
              </a:ext>
            </a:extLst>
          </p:cNvPr>
          <p:cNvSpPr/>
          <p:nvPr/>
        </p:nvSpPr>
        <p:spPr>
          <a:xfrm>
            <a:off x="35382" y="2266616"/>
            <a:ext cx="1486694" cy="1223988"/>
          </a:xfrm>
          <a:prstGeom prst="homePlate">
            <a:avLst>
              <a:gd name="adj" fmla="val 33932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ятиугольник 7">
            <a:extLst>
              <a:ext uri="{FF2B5EF4-FFF2-40B4-BE49-F238E27FC236}">
                <a16:creationId xmlns="" xmlns:a16="http://schemas.microsoft.com/office/drawing/2014/main" id="{17036103-4376-4C97-8248-C3189D5EB8F0}"/>
              </a:ext>
            </a:extLst>
          </p:cNvPr>
          <p:cNvSpPr/>
          <p:nvPr/>
        </p:nvSpPr>
        <p:spPr>
          <a:xfrm>
            <a:off x="35382" y="5013699"/>
            <a:ext cx="1486694" cy="1223988"/>
          </a:xfrm>
          <a:prstGeom prst="homePlate">
            <a:avLst>
              <a:gd name="adj" fmla="val 33932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C1C52F5B-3A04-4FD3-8CF3-CCAD5D368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6854478"/>
              </p:ext>
            </p:extLst>
          </p:nvPr>
        </p:nvGraphicFramePr>
        <p:xfrm>
          <a:off x="0" y="1078302"/>
          <a:ext cx="12190410" cy="52351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4490">
                  <a:extLst>
                    <a:ext uri="{9D8B030D-6E8A-4147-A177-3AD203B41FA5}">
                      <a16:colId xmlns="" xmlns:a16="http://schemas.microsoft.com/office/drawing/2014/main" val="449923975"/>
                    </a:ext>
                  </a:extLst>
                </a:gridCol>
                <a:gridCol w="1354490">
                  <a:extLst>
                    <a:ext uri="{9D8B030D-6E8A-4147-A177-3AD203B41FA5}">
                      <a16:colId xmlns="" xmlns:a16="http://schemas.microsoft.com/office/drawing/2014/main" val="534402913"/>
                    </a:ext>
                  </a:extLst>
                </a:gridCol>
                <a:gridCol w="1354490">
                  <a:extLst>
                    <a:ext uri="{9D8B030D-6E8A-4147-A177-3AD203B41FA5}">
                      <a16:colId xmlns="" xmlns:a16="http://schemas.microsoft.com/office/drawing/2014/main" val="75234823"/>
                    </a:ext>
                  </a:extLst>
                </a:gridCol>
                <a:gridCol w="1354490">
                  <a:extLst>
                    <a:ext uri="{9D8B030D-6E8A-4147-A177-3AD203B41FA5}">
                      <a16:colId xmlns="" xmlns:a16="http://schemas.microsoft.com/office/drawing/2014/main" val="1027874198"/>
                    </a:ext>
                  </a:extLst>
                </a:gridCol>
                <a:gridCol w="1354490">
                  <a:extLst>
                    <a:ext uri="{9D8B030D-6E8A-4147-A177-3AD203B41FA5}">
                      <a16:colId xmlns="" xmlns:a16="http://schemas.microsoft.com/office/drawing/2014/main" val="143899375"/>
                    </a:ext>
                  </a:extLst>
                </a:gridCol>
                <a:gridCol w="1354490">
                  <a:extLst>
                    <a:ext uri="{9D8B030D-6E8A-4147-A177-3AD203B41FA5}">
                      <a16:colId xmlns="" xmlns:a16="http://schemas.microsoft.com/office/drawing/2014/main" val="1601475113"/>
                    </a:ext>
                  </a:extLst>
                </a:gridCol>
                <a:gridCol w="1354490">
                  <a:extLst>
                    <a:ext uri="{9D8B030D-6E8A-4147-A177-3AD203B41FA5}">
                      <a16:colId xmlns="" xmlns:a16="http://schemas.microsoft.com/office/drawing/2014/main" val="4199242343"/>
                    </a:ext>
                  </a:extLst>
                </a:gridCol>
                <a:gridCol w="1354490">
                  <a:extLst>
                    <a:ext uri="{9D8B030D-6E8A-4147-A177-3AD203B41FA5}">
                      <a16:colId xmlns="" xmlns:a16="http://schemas.microsoft.com/office/drawing/2014/main" val="123554110"/>
                    </a:ext>
                  </a:extLst>
                </a:gridCol>
                <a:gridCol w="1354490">
                  <a:extLst>
                    <a:ext uri="{9D8B030D-6E8A-4147-A177-3AD203B41FA5}">
                      <a16:colId xmlns="" xmlns:a16="http://schemas.microsoft.com/office/drawing/2014/main" val="19117198"/>
                    </a:ext>
                  </a:extLst>
                </a:gridCol>
              </a:tblGrid>
              <a:tr h="1131372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Объём выполнения работ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Снижение</a:t>
                      </a:r>
                    </a:p>
                    <a:p>
                      <a:pPr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трудозатрат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 defTabSz="125888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Снижение  транспортных расходов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0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Снижение сроков </a:t>
                      </a:r>
                      <a:r>
                        <a:rPr lang="en-US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выполнения</a:t>
                      </a:r>
                      <a:endParaRPr lang="en-US" sz="16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работ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Виды </a:t>
                      </a: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работ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Качество</a:t>
                      </a:r>
                      <a:r>
                        <a:rPr lang="ru-RU" sz="1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работ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Наличие обменного фонда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Экспертная оценка</a:t>
                      </a: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73009504"/>
                  </a:ext>
                </a:extLst>
              </a:tr>
              <a:tr h="136792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Мобильная лаборатория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2000" marR="6858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</a:t>
                      </a:r>
                      <a:endParaRPr lang="ru-RU" sz="4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83251154"/>
                  </a:ext>
                </a:extLst>
              </a:tr>
              <a:tr h="136792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Расширение стационарной лаборатории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2000" marR="6858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</a:t>
                      </a:r>
                      <a:endParaRPr lang="ru-RU" sz="4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85590167"/>
                  </a:ext>
                </a:extLst>
              </a:tr>
              <a:tr h="136792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Работы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подрядными </a:t>
                      </a:r>
                      <a:r>
                        <a:rPr lang="ru-RU" sz="1600" b="1" spc="-5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организациями</a:t>
                      </a:r>
                      <a:endParaRPr lang="ru-RU" sz="1600" b="1" spc="-5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2000" marR="6858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sym typeface="Wingdings"/>
                        </a:rPr>
                        <a:t></a:t>
                      </a:r>
                      <a:endParaRPr lang="ru-RU" sz="4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44320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1974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">
  <a:themeElements>
    <a:clrScheme name="Другая 1">
      <a:dk1>
        <a:srgbClr val="003366"/>
      </a:dk1>
      <a:lt1>
        <a:srgbClr val="FFFFFF"/>
      </a:lt1>
      <a:dk2>
        <a:srgbClr val="0066CC"/>
      </a:dk2>
      <a:lt2>
        <a:srgbClr val="3399FF"/>
      </a:lt2>
      <a:accent1>
        <a:srgbClr val="CDE7CA"/>
      </a:accent1>
      <a:accent2>
        <a:srgbClr val="F78B29"/>
      </a:accent2>
      <a:accent3>
        <a:srgbClr val="A7CD42"/>
      </a:accent3>
      <a:accent4>
        <a:srgbClr val="FCEB8F"/>
      </a:accent4>
      <a:accent5>
        <a:srgbClr val="7A2C8F"/>
      </a:accent5>
      <a:accent6>
        <a:srgbClr val="013E6B"/>
      </a:accent6>
      <a:hlink>
        <a:srgbClr val="003366"/>
      </a:hlink>
      <a:folHlink>
        <a:srgbClr val="CDE7CA"/>
      </a:folHlink>
    </a:clrScheme>
    <a:fontScheme name="Газпром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20327</TotalTime>
  <Words>1410</Words>
  <Application>Microsoft Office PowerPoint</Application>
  <PresentationFormat>Произвольный</PresentationFormat>
  <Paragraphs>451</Paragraphs>
  <Slides>25</Slides>
  <Notes>1</Notes>
  <HiddenSlides>1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Титул</vt:lpstr>
      <vt:lpstr>Слайд 1</vt:lpstr>
      <vt:lpstr>Основные нормативные документы для конструирования, изготовления и эксплуатации предохранительных клапанов:</vt:lpstr>
      <vt:lpstr>Периодичность проверки и настройки предохранительных клапанов:</vt:lpstr>
      <vt:lpstr>Актуальность создания комплексной системы</vt:lpstr>
      <vt:lpstr>Основные задачи проектирования системы </vt:lpstr>
      <vt:lpstr>Проведение регламентных работ на объектах и в стационарной лаборатории</vt:lpstr>
      <vt:lpstr>Типы эксплуатируемых СППК</vt:lpstr>
      <vt:lpstr>Зона ответственности  ООО «Газпром трансгаз Ставрополь»</vt:lpstr>
      <vt:lpstr>Сравнительная характеристика  вариантов создания системы</vt:lpstr>
      <vt:lpstr>Определение структуры системы</vt:lpstr>
      <vt:lpstr>Состав мобильной лаборатории</vt:lpstr>
      <vt:lpstr>Состав мобильной лаборатории</vt:lpstr>
      <vt:lpstr>Состав мобильной лаборатории</vt:lpstr>
      <vt:lpstr>Состав мобильной лаборатории</vt:lpstr>
      <vt:lpstr>Устройство для восстановления герметичности предохранительного клапана</vt:lpstr>
      <vt:lpstr>Устройство для восстановления герметичности предохранительного клапана</vt:lpstr>
      <vt:lpstr>Устройство для восстановления герметичности предохранительного клапана</vt:lpstr>
      <vt:lpstr>Результаты внедрения системы</vt:lpstr>
      <vt:lpstr>Результаты внедрения системы</vt:lpstr>
      <vt:lpstr>Результаты внедрения системы</vt:lpstr>
      <vt:lpstr>Логистическая схема проведения ТО СППК </vt:lpstr>
      <vt:lpstr>Основные результаты работы</vt:lpstr>
      <vt:lpstr>Потенциальная возможность применения «Системы» на предприятиях ПАО «Газпром»</vt:lpstr>
      <vt:lpstr>Слайд 24</vt:lpstr>
      <vt:lpstr>Несовершенство нормативной базы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Павел</cp:lastModifiedBy>
  <cp:revision>356</cp:revision>
  <cp:lastPrinted>2017-07-10T09:42:16Z</cp:lastPrinted>
  <dcterms:created xsi:type="dcterms:W3CDTF">2017-01-19T07:47:41Z</dcterms:created>
  <dcterms:modified xsi:type="dcterms:W3CDTF">2017-10-22T12:42:24Z</dcterms:modified>
</cp:coreProperties>
</file>