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handoutMasterIdLst>
    <p:handoutMasterId r:id="rId47"/>
  </p:handoutMasterIdLst>
  <p:sldIdLst>
    <p:sldId id="388" r:id="rId2"/>
    <p:sldId id="399" r:id="rId3"/>
    <p:sldId id="407" r:id="rId4"/>
    <p:sldId id="386" r:id="rId5"/>
    <p:sldId id="410" r:id="rId6"/>
    <p:sldId id="320" r:id="rId7"/>
    <p:sldId id="398" r:id="rId8"/>
    <p:sldId id="400" r:id="rId9"/>
    <p:sldId id="369" r:id="rId10"/>
    <p:sldId id="271" r:id="rId11"/>
    <p:sldId id="346" r:id="rId12"/>
    <p:sldId id="338" r:id="rId13"/>
    <p:sldId id="340" r:id="rId14"/>
    <p:sldId id="342" r:id="rId15"/>
    <p:sldId id="344" r:id="rId16"/>
    <p:sldId id="383" r:id="rId17"/>
    <p:sldId id="265" r:id="rId18"/>
    <p:sldId id="371" r:id="rId19"/>
    <p:sldId id="401" r:id="rId20"/>
    <p:sldId id="402" r:id="rId21"/>
    <p:sldId id="403" r:id="rId22"/>
    <p:sldId id="372" r:id="rId23"/>
    <p:sldId id="425" r:id="rId24"/>
    <p:sldId id="426" r:id="rId25"/>
    <p:sldId id="427" r:id="rId26"/>
    <p:sldId id="428" r:id="rId27"/>
    <p:sldId id="429" r:id="rId28"/>
    <p:sldId id="430" r:id="rId29"/>
    <p:sldId id="411" r:id="rId30"/>
    <p:sldId id="413" r:id="rId31"/>
    <p:sldId id="412" r:id="rId32"/>
    <p:sldId id="414" r:id="rId33"/>
    <p:sldId id="415" r:id="rId34"/>
    <p:sldId id="416" r:id="rId35"/>
    <p:sldId id="422" r:id="rId36"/>
    <p:sldId id="421" r:id="rId37"/>
    <p:sldId id="423" r:id="rId38"/>
    <p:sldId id="419" r:id="rId39"/>
    <p:sldId id="417" r:id="rId40"/>
    <p:sldId id="424" r:id="rId41"/>
    <p:sldId id="360" r:id="rId42"/>
    <p:sldId id="377" r:id="rId43"/>
    <p:sldId id="405" r:id="rId44"/>
    <p:sldId id="418" r:id="rId4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2" autoAdjust="0"/>
    <p:restoredTop sz="94660"/>
  </p:normalViewPr>
  <p:slideViewPr>
    <p:cSldViewPr>
      <p:cViewPr varScale="1">
        <p:scale>
          <a:sx n="118" d="100"/>
          <a:sy n="118" d="100"/>
        </p:scale>
        <p:origin x="-143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79977-BC13-4B42-A3B5-5251C84372CF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6AD1E-7F94-45E0-9A38-139E1EA12DB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500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4BBF7-F33C-462F-A875-A4D26179C54D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9641B-790F-46E2-90FD-652A5C239E0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5053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201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279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870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95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912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987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59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987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3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34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7295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295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82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192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61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D9641B-790F-46E2-90FD-652A5C239E0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0977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185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95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139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1331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52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94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1170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5914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519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4487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8209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6D5B1-6A57-4D7F-9DDD-65E7E50732A8}" type="datetimeFigureOut">
              <a:rPr lang="ru-RU" smtClean="0"/>
              <a:t>18.10.2019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678E9-D90B-4BD4-AF2C-0E82AA37CC7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57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7.jpe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10" Type="http://schemas.openxmlformats.org/officeDocument/2006/relationships/image" Target="../media/image5.jpe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hyperlink" Target="http://www.vip-izmerenie/r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aovip.ru/" TargetMode="External"/><Relationship Id="rId11" Type="http://schemas.openxmlformats.org/officeDocument/2006/relationships/image" Target="../media/image5.jpeg"/><Relationship Id="rId5" Type="http://schemas.microsoft.com/office/2007/relationships/hdphoto" Target="../media/hdphoto5.wdp"/><Relationship Id="rId10" Type="http://schemas.openxmlformats.org/officeDocument/2006/relationships/image" Target="../media/image1.jpg"/><Relationship Id="rId4" Type="http://schemas.openxmlformats.org/officeDocument/2006/relationships/image" Target="../media/image41.jpe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aovip.ru/" TargetMode="External"/><Relationship Id="rId3" Type="http://schemas.openxmlformats.org/officeDocument/2006/relationships/image" Target="../media/image44.png"/><Relationship Id="rId7" Type="http://schemas.microsoft.com/office/2007/relationships/hdphoto" Target="../media/hdphoto7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.jpeg"/><Relationship Id="rId5" Type="http://schemas.openxmlformats.org/officeDocument/2006/relationships/image" Target="../media/image38.png"/><Relationship Id="rId10" Type="http://schemas.openxmlformats.org/officeDocument/2006/relationships/image" Target="../media/image1.jpg"/><Relationship Id="rId4" Type="http://schemas.microsoft.com/office/2007/relationships/hdphoto" Target="../media/hdphoto6.wdp"/><Relationship Id="rId9" Type="http://schemas.openxmlformats.org/officeDocument/2006/relationships/hyperlink" Target="http://www.vip-izmerenie/ru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46.png"/><Relationship Id="rId7" Type="http://schemas.openxmlformats.org/officeDocument/2006/relationships/hyperlink" Target="http://www.vip-izmerenie/ru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aovip.ru/" TargetMode="External"/><Relationship Id="rId5" Type="http://schemas.openxmlformats.org/officeDocument/2006/relationships/image" Target="../media/image38.png"/><Relationship Id="rId4" Type="http://schemas.microsoft.com/office/2007/relationships/hdphoto" Target="../media/hdphoto8.wdp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ip-izmerenie/ru" TargetMode="External"/><Relationship Id="rId5" Type="http://schemas.openxmlformats.org/officeDocument/2006/relationships/hyperlink" Target="http://www.zaovip.ru/" TargetMode="External"/><Relationship Id="rId10" Type="http://schemas.openxmlformats.org/officeDocument/2006/relationships/image" Target="../media/image5.jpeg"/><Relationship Id="rId4" Type="http://schemas.microsoft.com/office/2007/relationships/hdphoto" Target="../media/hdphoto9.wdp"/><Relationship Id="rId9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9.jpe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vip-izmerenie/ru" TargetMode="External"/><Relationship Id="rId5" Type="http://schemas.openxmlformats.org/officeDocument/2006/relationships/hyperlink" Target="http://www.zaovip.ru/" TargetMode="Externa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zaovip.ru/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5.jpeg"/><Relationship Id="rId5" Type="http://schemas.openxmlformats.org/officeDocument/2006/relationships/image" Target="../media/image51.png"/><Relationship Id="rId10" Type="http://schemas.openxmlformats.org/officeDocument/2006/relationships/image" Target="../media/image1.jpg"/><Relationship Id="rId4" Type="http://schemas.microsoft.com/office/2007/relationships/hdphoto" Target="../media/hdphoto11.wdp"/><Relationship Id="rId9" Type="http://schemas.openxmlformats.org/officeDocument/2006/relationships/hyperlink" Target="http://www.vip-izmerenie/ru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52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hyperlink" Target="http://www.vip-izmerenie/ru" TargetMode="External"/><Relationship Id="rId4" Type="http://schemas.openxmlformats.org/officeDocument/2006/relationships/hyperlink" Target="http://www.zaovip.ru/" TargetMode="External"/><Relationship Id="rId9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p-izmerenie/ru" TargetMode="External"/><Relationship Id="rId2" Type="http://schemas.openxmlformats.org/officeDocument/2006/relationships/hyperlink" Target="http://www.zaovip.r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5.jpeg"/><Relationship Id="rId4" Type="http://schemas.openxmlformats.org/officeDocument/2006/relationships/hyperlink" Target="http://www.vip-izmerenie/ru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hyperlink" Target="http://www.vip-izmerenie/ru" TargetMode="External"/><Relationship Id="rId4" Type="http://schemas.openxmlformats.org/officeDocument/2006/relationships/hyperlink" Target="http://www.zaovip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image" Target="../media/image52.jpeg"/><Relationship Id="rId4" Type="http://schemas.openxmlformats.org/officeDocument/2006/relationships/hyperlink" Target="http://www.vip-izmerenie/ru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2.png"/><Relationship Id="rId5" Type="http://schemas.openxmlformats.org/officeDocument/2006/relationships/image" Target="../media/image1.jpg"/><Relationship Id="rId10" Type="http://schemas.openxmlformats.org/officeDocument/2006/relationships/image" Target="../media/image11.pn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10" Type="http://schemas.openxmlformats.org/officeDocument/2006/relationships/image" Target="../media/image65.pn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8.png"/><Relationship Id="rId5" Type="http://schemas.openxmlformats.org/officeDocument/2006/relationships/image" Target="../media/image1.jpg"/><Relationship Id="rId10" Type="http://schemas.openxmlformats.org/officeDocument/2006/relationships/image" Target="../media/image17.pn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74.pn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hyperlink" Target="http://www.vip-izmerenie/ru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80.jpe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.jp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.jpeg"/><Relationship Id="rId12" Type="http://schemas.openxmlformats.org/officeDocument/2006/relationships/image" Target="../media/image8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g"/><Relationship Id="rId11" Type="http://schemas.openxmlformats.org/officeDocument/2006/relationships/oleObject" Target="../embeddings/oleObject2.bin"/><Relationship Id="rId5" Type="http://schemas.openxmlformats.org/officeDocument/2006/relationships/hyperlink" Target="http://www.vip-izmerenie/ru" TargetMode="External"/><Relationship Id="rId10" Type="http://schemas.openxmlformats.org/officeDocument/2006/relationships/image" Target="../media/image84.emf"/><Relationship Id="rId4" Type="http://schemas.openxmlformats.org/officeDocument/2006/relationships/hyperlink" Target="http://www.zaovip.ru/" TargetMode="External"/><Relationship Id="rId9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zakaz@vip-izmerenie.ru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g"/><Relationship Id="rId5" Type="http://schemas.openxmlformats.org/officeDocument/2006/relationships/hyperlink" Target="http://www.vip-izmerenie/ru" TargetMode="External"/><Relationship Id="rId4" Type="http://schemas.openxmlformats.org/officeDocument/2006/relationships/hyperlink" Target="http://www.zaovip.ru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5.jpeg"/><Relationship Id="rId5" Type="http://schemas.openxmlformats.org/officeDocument/2006/relationships/image" Target="../media/image25.png"/><Relationship Id="rId10" Type="http://schemas.openxmlformats.org/officeDocument/2006/relationships/image" Target="../media/image1.jp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://www.vip-izmerenie/ru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ip-izmerenie/ru" TargetMode="External"/><Relationship Id="rId3" Type="http://schemas.openxmlformats.org/officeDocument/2006/relationships/image" Target="../media/image32.jpeg"/><Relationship Id="rId7" Type="http://schemas.openxmlformats.org/officeDocument/2006/relationships/hyperlink" Target="http://www.zaovip.r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3.jpeg"/><Relationship Id="rId10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hyperlink" Target="http://www.zaovip.ru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hyperlink" Target="http://www.vip-izmerenie/ru" TargetMode="External"/><Relationship Id="rId9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48" y="1557485"/>
            <a:ext cx="9108504" cy="460067"/>
          </a:xfrm>
          <a:effectLst/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ИННОВАЦИОННЫЕ РЕШЕНИЯ </a:t>
            </a:r>
            <a:b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ДЛЯ ПРОГРАММ ИМПОРТОЗАМЕЩЕНИЯ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Российские датчики давления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395536" y="1052736"/>
            <a:ext cx="8352928" cy="0"/>
            <a:chOff x="323528" y="764704"/>
            <a:chExt cx="8352928" cy="0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295817" y="6119336"/>
            <a:ext cx="8560019" cy="738664"/>
            <a:chOff x="323527" y="6384306"/>
            <a:chExt cx="8560019" cy="738664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707815" y="6384306"/>
              <a:ext cx="178378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hlinkClick r:id="rId3"/>
                </a:rPr>
                <a:t>www.zaovip.ru</a:t>
              </a:r>
              <a:endParaRPr lang="ru-RU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r>
                <a:rPr lang="en-US" sz="1400" b="1" dirty="0" smtClean="0">
                  <a:solidFill>
                    <a:schemeClr val="tx2">
                      <a:lumMod val="75000"/>
                    </a:schemeClr>
                  </a:solidFill>
                  <a:latin typeface="Arial Narrow" panose="020B0606020202030204" pitchFamily="34" charset="0"/>
                  <a:hlinkClick r:id="rId4"/>
                </a:rPr>
                <a:t>www.vip-izmerenie.ru</a:t>
              </a:r>
              <a:endPara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  <a:p>
              <a:endParaRPr lang="ru-RU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7" y="188640"/>
            <a:ext cx="2442823" cy="548908"/>
          </a:xfrm>
          <a:prstGeom prst="rect">
            <a:avLst/>
          </a:prstGeom>
        </p:spPr>
      </p:pic>
      <p:pic>
        <p:nvPicPr>
          <p:cNvPr id="15" name="Picture 9" descr="http://www.novatek.ru/common/upload/photo_gallery/_Z9C2914-s.jpg">
            <a:extLst>
              <a:ext uri="{FF2B5EF4-FFF2-40B4-BE49-F238E27FC236}">
                <a16:creationId xmlns="" xmlns:a16="http://schemas.microsoft.com/office/drawing/2014/main" id="{3639F40E-E69E-40B9-93E3-61D5199B1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0" b="12813"/>
          <a:stretch/>
        </p:blipFill>
        <p:spPr bwMode="auto">
          <a:xfrm>
            <a:off x="5714811" y="3639285"/>
            <a:ext cx="3040660" cy="166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Гришин СВ\Desktop\фото для презентации\Подборка\DSC_1002.JPG">
            <a:extLst>
              <a:ext uri="{FF2B5EF4-FFF2-40B4-BE49-F238E27FC236}">
                <a16:creationId xmlns="" xmlns:a16="http://schemas.microsoft.com/office/drawing/2014/main" id="{24B2C060-ADA7-4ED1-ABA3-A44C2A20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175" y="3639285"/>
            <a:ext cx="2586044" cy="1666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27F6B69B-5959-4A0C-8ACF-6807143C4661}"/>
              </a:ext>
            </a:extLst>
          </p:cNvPr>
          <p:cNvCxnSpPr/>
          <p:nvPr/>
        </p:nvCxnSpPr>
        <p:spPr>
          <a:xfrm>
            <a:off x="274980" y="3575037"/>
            <a:ext cx="8490434" cy="4415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3896D73E-5666-417D-9BED-6663276DECD6}"/>
              </a:ext>
            </a:extLst>
          </p:cNvPr>
          <p:cNvCxnSpPr/>
          <p:nvPr/>
        </p:nvCxnSpPr>
        <p:spPr>
          <a:xfrm flipV="1">
            <a:off x="274980" y="5360864"/>
            <a:ext cx="8490434" cy="18574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7" descr="C:\Users\Константин\Desktop\_Z9C2902-s.jpg">
            <a:extLst>
              <a:ext uri="{FF2B5EF4-FFF2-40B4-BE49-F238E27FC236}">
                <a16:creationId xmlns="" xmlns:a16="http://schemas.microsoft.com/office/drawing/2014/main" id="{018BBFEB-9DD3-47A3-8287-FDD19EB339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" b="13155"/>
          <a:stretch/>
        </p:blipFill>
        <p:spPr bwMode="auto">
          <a:xfrm>
            <a:off x="274980" y="3639701"/>
            <a:ext cx="2959536" cy="16663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4" descr="ВИП лог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286495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71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712277" y="626341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Датчики давления серии 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STANDARD»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Picture 2" descr="K:\ВИП\Отдел продаж\Реклама\Фотографии\Фотографии продукции\2015-06-23 Фотографии датчиков (проф)\(датчики)\IMG_053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75070"/>
            <a:ext cx="4595150" cy="3610709"/>
          </a:xfrm>
          <a:prstGeom prst="roundRect">
            <a:avLst>
              <a:gd name="adj" fmla="val 3214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4744346" y="1575070"/>
            <a:ext cx="439965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Выходные сигналы: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4-20мА;  0,4-5,5В;  RS485; 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1WIRE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;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CAN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Температура изм. среды: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- 50 … + 125° С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Основная погрешность: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от 0,5% до 0,15% 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Межповерочный интервал: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5 лет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Гарантийный срок: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3 года</a:t>
            </a:r>
          </a:p>
        </p:txBody>
      </p:sp>
      <p:pic>
        <p:nvPicPr>
          <p:cNvPr id="21" name="Picture 5" descr="e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41657"/>
            <a:ext cx="818569" cy="739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95817" y="5085184"/>
            <a:ext cx="47442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Все типы измеряемых давлений: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Избыточное, абсолютное, разрежение, давление-разрежение, дифференциальное, гидростатическое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7" name="Рисунок 4" descr="ВИП лог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2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35386" y="4769857"/>
            <a:ext cx="3920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Применение: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Системы технологического контроля в металлургии, пищевой, химической, нефтегазовой промышленности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33076" y="6154852"/>
            <a:ext cx="1877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Датчики давления серии 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SPECIAL»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851919" y="1556792"/>
            <a:ext cx="5040561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Серия СДВ-ВТ2</a:t>
            </a:r>
          </a:p>
          <a:p>
            <a:pPr algn="ctr"/>
            <a:endParaRPr lang="ru-RU" sz="20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Встроенный охладитель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Прямое присоединение к среде 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Температура измеряемой среды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до +200°С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Выходные сигналы: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4-20мА;  0,4-5,5В; 0,4-2,0В; 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RS485; 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1WIRE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;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CAN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Суммарная погрешность: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0,8% во всем диапазоне температур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5" name="Picture 4" descr="K:\ВИП\Отдел продаж\Реклама\Фотографии\Фотографии продукции\2015-06-23 Фотографии датчиков (проф)\(датчики)\IMG_0457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409"/>
          <a:stretch/>
        </p:blipFill>
        <p:spPr bwMode="auto">
          <a:xfrm flipH="1">
            <a:off x="467544" y="1628800"/>
            <a:ext cx="1717279" cy="3187169"/>
          </a:xfrm>
          <a:prstGeom prst="roundRect">
            <a:avLst>
              <a:gd name="adj" fmla="val 5397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" t="26074" r="42540" b="44635"/>
          <a:stretch/>
        </p:blipFill>
        <p:spPr bwMode="auto">
          <a:xfrm rot="5400000">
            <a:off x="1306117" y="2573660"/>
            <a:ext cx="3208484" cy="1307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e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98" y="1772816"/>
            <a:ext cx="617187" cy="5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8" name="Рисунок 4" descr="ВИП лого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07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5" descr="e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643" y="2019873"/>
            <a:ext cx="617187" cy="5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K:\ВИП\Отдел продаж\Реклама\Фотографии\Фотографии продукции\2015-06-23 Фотографии датчиков (проф)\(датчики)\IMG_013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16" y="1628800"/>
            <a:ext cx="2148621" cy="3222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91666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6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7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20" name="Прямая соединительная линия 19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Датчики давления серии 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SPECIAL»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283968" y="1556792"/>
            <a:ext cx="45438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Серия СДВ-Д…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G</a:t>
            </a:r>
            <a:endParaRPr lang="ru-RU" sz="2400" b="1" u="sng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Малогабаритное исполнение приемника давления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Диапазоны измерения:  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4 кПа - 2,5 МПа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Выходной сигнал: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4-20мА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Основная погрешность: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до 0,5%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Температура измеряемой среды: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- 20 … + 80 °С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5386" y="4841865"/>
            <a:ext cx="3920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Применение: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Системы контроля загрязнения фильтров в газораспределении и  других технологических процессах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9" t="15267" r="35434" b="41426"/>
          <a:stretch/>
        </p:blipFill>
        <p:spPr bwMode="auto">
          <a:xfrm>
            <a:off x="2535437" y="3229612"/>
            <a:ext cx="1592948" cy="159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 descr="C:\Users\chernichkina_ma\Desktop\Безымянный-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18" y="2852935"/>
            <a:ext cx="432408" cy="1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26" name="Рисунок 4" descr="ВИП лого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92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K:\ВИП\Отдел продаж\Реклама\Фотографии\Фотографии продукции\2015-06-23 Фотографии датчиков (проф)\(датчики)\IMG_031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1572772"/>
            <a:ext cx="4168828" cy="3213224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Объект 2"/>
          <p:cNvSpPr txBox="1">
            <a:spLocks/>
          </p:cNvSpPr>
          <p:nvPr/>
        </p:nvSpPr>
        <p:spPr>
          <a:xfrm>
            <a:off x="1214885" y="2420888"/>
            <a:ext cx="7401768" cy="31652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ru-RU" sz="2400" dirty="0"/>
          </a:p>
        </p:txBody>
      </p:sp>
      <p:pic>
        <p:nvPicPr>
          <p:cNvPr id="22" name="Picture 5" descr="e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392" y="2060848"/>
            <a:ext cx="617187" cy="5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K:\ВИП\Отдел продаж\Реклама\Фотографии\Фотографии продукции\2015-06-23 Фотографии датчиков (проф)\(датчики)\IMG_032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7810" r="18641" b="18944"/>
          <a:stretch/>
        </p:blipFill>
        <p:spPr bwMode="auto">
          <a:xfrm>
            <a:off x="362385" y="3717032"/>
            <a:ext cx="1563208" cy="1238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712277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8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9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Датчики давления серии 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SPECIAL»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1556792"/>
            <a:ext cx="453650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Серия СДВ со встроенной коррозионностойкой мембраной 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Выходные сигналы: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4-20мА;  0,4-5,5В; 0,4-2,0В; RS485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Основная погрешность: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От 0,5% до 0,15%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Диаметр мембраны:  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20, 36, 50 мм. 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7989" y="5235991"/>
            <a:ext cx="3920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Применение:</a:t>
            </a:r>
          </a:p>
          <a:p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Вязкие, агрессивные среды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23" name="Рисунок 4" descr="ВИП лого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17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 descr="K:\ВИП\Отдел продаж\Реклама\Фотографии\Фотографии продукции\2015-06-23 Фотографии датчиков (проф)\(датчики)\IMG_028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3221" y="2016135"/>
            <a:ext cx="3860253" cy="2997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e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07506"/>
            <a:ext cx="617187" cy="5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667587" y="626341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6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7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Датчики давления серии 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SPECIAL»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27310" y="1477121"/>
            <a:ext cx="432852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Серия СДВ-Г </a:t>
            </a:r>
          </a:p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Измерение уровня</a:t>
            </a:r>
          </a:p>
          <a:p>
            <a:pPr algn="ctr"/>
            <a:endParaRPr lang="ru-RU" sz="20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ВПИ   от 1 до 200 м.вод.ст.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 открытых резервуарах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 напорных трубопроводах</a:t>
            </a: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Выходные сигналы: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4-20мА; 0,4-5,5В; 0,4-2,0В;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RS485;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1WIRE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;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CAN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Диаметры зондов: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Ø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34 мм.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Ø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20, 50 мм – с открытой мембраной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90828" y="5088086"/>
            <a:ext cx="3920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Применение: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Уровень в скважинах, колодцах, резервуарах, водоемах и руслах рек.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9" name="Рисунок 4" descr="ВИП лог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52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Объект 2"/>
          <p:cNvSpPr txBox="1">
            <a:spLocks/>
          </p:cNvSpPr>
          <p:nvPr/>
        </p:nvSpPr>
        <p:spPr>
          <a:xfrm>
            <a:off x="1210943" y="2475845"/>
            <a:ext cx="7401768" cy="31652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ru-RU" sz="2400" dirty="0"/>
          </a:p>
        </p:txBody>
      </p:sp>
      <p:pic>
        <p:nvPicPr>
          <p:cNvPr id="6146" name="Picture 2" descr="K:\ВИП\Отдел продаж\Реклама\Фотографии\Фотографии продукции\2015-06-23 Фотографии датчиков (проф)\(датчики)\IMG_055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31" y="2111671"/>
            <a:ext cx="3812197" cy="2541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701685" y="6237312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5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6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10592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Датчики давления серии 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SPECIAL»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23254" y="1556792"/>
            <a:ext cx="483258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Серия СДВ с низким энергопотреблением  </a:t>
            </a:r>
          </a:p>
          <a:p>
            <a:pPr algn="ctr"/>
            <a:endParaRPr lang="ru-RU" sz="2400" b="1" u="sng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Выходные сигналы: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0,4-2,0В; RS485; </a:t>
            </a:r>
          </a:p>
          <a:p>
            <a:pPr algn="ctr"/>
            <a:endParaRPr lang="ru-RU" sz="2400" b="1" u="sng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Ток потребления: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2,8 мА - режим измерения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0,02 мА - режим ожидания.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U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питания = 3 … 3,9В</a:t>
            </a:r>
          </a:p>
          <a:p>
            <a:pPr marL="363538"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Основная погрешность: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от 0,5% до 0,15%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Канал измерения температуры </a:t>
            </a: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 погрешностью до 0,5 ˚С.</a:t>
            </a: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0828" y="4913873"/>
            <a:ext cx="3920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Применение: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Устройства сбора и передачи данных работающие в системах телеметрии с автономным питанием.</a:t>
            </a:r>
          </a:p>
        </p:txBody>
      </p:sp>
      <p:pic>
        <p:nvPicPr>
          <p:cNvPr id="25" name="Picture 5" descr="e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23530"/>
            <a:ext cx="617187" cy="55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chernichkina_ma\Desktop\Безымянный-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92" y="2924944"/>
            <a:ext cx="229332" cy="10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9" name="Рисунок 4" descr="ВИП лого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45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Объект 2"/>
          <p:cNvSpPr txBox="1">
            <a:spLocks/>
          </p:cNvSpPr>
          <p:nvPr/>
        </p:nvSpPr>
        <p:spPr>
          <a:xfrm>
            <a:off x="1144042" y="2393578"/>
            <a:ext cx="7401768" cy="31652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endParaRPr lang="ru-RU" sz="2400" dirty="0"/>
          </a:p>
        </p:txBody>
      </p:sp>
      <p:pic>
        <p:nvPicPr>
          <p:cNvPr id="22" name="Picture 3" descr="K:\ВИП\Отдел продаж\Реклама\Фотографии\Фотографии продукции\2015-06-23 Фотографии датчиков (проф)\(датчики)\IMG_038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628800"/>
            <a:ext cx="3168352" cy="3328461"/>
          </a:xfrm>
          <a:prstGeom prst="roundRect">
            <a:avLst>
              <a:gd name="adj" fmla="val 2877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766843" y="6169529"/>
            <a:ext cx="17194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5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6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Датчики давления серии 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SPECIAL»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966963" y="1556792"/>
            <a:ext cx="486080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Серия СДВ - «Коммуналец» </a:t>
            </a:r>
          </a:p>
          <a:p>
            <a:pPr algn="ctr"/>
            <a:endParaRPr lang="en-US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Особенности: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Три перенастраиваемых 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диапазона измерения</a:t>
            </a:r>
            <a:endParaRPr lang="en-US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Сертифицированы с  тепловычислителями ведущих Российских производителей</a:t>
            </a:r>
          </a:p>
          <a:p>
            <a:pPr marL="363538" algn="ctr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363538"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Диапазоны измерения:</a:t>
            </a:r>
          </a:p>
          <a:p>
            <a:pPr marL="363538"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2,5-1,6-1,0МПа или 1,6-1,0-0,6 МПа</a:t>
            </a:r>
          </a:p>
          <a:p>
            <a:pPr marL="363538"/>
            <a:endParaRPr lang="ru-RU" sz="16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Выходной сигнал: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4-20мА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Гарантийный срок: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3 года</a:t>
            </a:r>
          </a:p>
          <a:p>
            <a:pPr algn="ctr"/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Межповерочный интервал: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5 лет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0828" y="4913873"/>
            <a:ext cx="39205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Применение: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Системы учета тепловых ресурсов в ЖКХ, Водоканалах и промышленных объектах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8" name="Рисунок 4" descr="ВИП лого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4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K:\ВИП\Отдел продаж\Реклама\Фотографии\Фотографии продукции\2015-06-23 Фотографии датчиков (проф)\(датчики)\IMG_04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8582" b="11144"/>
          <a:stretch/>
        </p:blipFill>
        <p:spPr bwMode="auto">
          <a:xfrm rot="16200000">
            <a:off x="1507489" y="2201067"/>
            <a:ext cx="3199601" cy="2199085"/>
          </a:xfrm>
          <a:prstGeom prst="roundRect">
            <a:avLst>
              <a:gd name="adj" fmla="val 21431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K:\ВИП\Отдел продаж\Реклама\Фотографии\Фотографии продукции\2015-06-23 Фотографии датчиков (проф)\(датчики)\IMG_044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700809"/>
            <a:ext cx="3128285" cy="3261541"/>
          </a:xfrm>
          <a:prstGeom prst="roundRect">
            <a:avLst>
              <a:gd name="adj" fmla="val 19007"/>
            </a:avLst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4199846" y="904241"/>
            <a:ext cx="477982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Индикатор-коммуникатор ИК-4-20М</a:t>
            </a:r>
            <a:r>
              <a:rPr lang="en-US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-Ex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Индикация МПа,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кГс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/см2, метров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в.ст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.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Подстройка «0» и диапазона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Переключение диапазонов измерения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Сигнализация - </a:t>
            </a:r>
            <a:r>
              <a:rPr lang="ru-RU" sz="1600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оптореле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(60мА)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Установка времени демпфирования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Восстановление заводских настроек</a:t>
            </a:r>
          </a:p>
          <a:p>
            <a:pPr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Установка пароля на изменение    </a:t>
            </a:r>
          </a:p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    настроек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Климатическое исполнение: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-30 … 80°C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Класс защиты:   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IP65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1" name="Picture 5" descr="e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8840"/>
            <a:ext cx="656140" cy="592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712277" y="6213672"/>
            <a:ext cx="17194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8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9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7544" y="4890233"/>
            <a:ext cx="39205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Применение: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Настройка и конфигурирование датчиков СДВ 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«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STANDART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», «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SPECIAL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» с выходным сигналом 4-20 мА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7" name="Рисунок 4" descr="ВИП лого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5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K:\ВИП\Отдел продаж\Черничкина\Рабочая\макеты и разработки\!Фото для разработок\2datchka_smart\Датчики СМАР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0" y="1557947"/>
            <a:ext cx="4167770" cy="333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/>
          <p:cNvCxnSpPr/>
          <p:nvPr/>
        </p:nvCxnSpPr>
        <p:spPr>
          <a:xfrm>
            <a:off x="6012160" y="1946487"/>
            <a:ext cx="0" cy="313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277054" y="5192837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12277" y="626341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5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Датчики давления серии «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SMART»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11960" y="1557947"/>
            <a:ext cx="47525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Выходной сигнал: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               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4-20мА +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HART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  0,8 – 3,2 В         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  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RS485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(Modbus RTU)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Температура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окруж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. среды: </a:t>
            </a:r>
          </a:p>
          <a:p>
            <a:pPr algn="ctr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от -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61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… +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7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0°С</a:t>
            </a: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Светодиодная индикация до -61 °С</a:t>
            </a: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Погрешность: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от 0,5% до 0,1% </a:t>
            </a: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Взрывозащита: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1ExdIICT5X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,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ExiaIICT5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Межповерочный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интервал: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5 лет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Наработка на отказ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более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dirty="0"/>
              <a:t>157 000 ч.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 b="18913"/>
          <a:stretch/>
        </p:blipFill>
        <p:spPr bwMode="auto">
          <a:xfrm>
            <a:off x="659943" y="5805394"/>
            <a:ext cx="1468629" cy="54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e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02" y="5392341"/>
            <a:ext cx="772988" cy="69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7883" y="5126377"/>
            <a:ext cx="1340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Bookman Old Style" panose="02050604050505020204" pitchFamily="18" charset="0"/>
              </a:rPr>
              <a:t>-61°C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9" name="Рисунок 4" descr="ВИП лог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63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 flipV="1">
            <a:off x="323528" y="764703"/>
            <a:ext cx="8532308" cy="45719"/>
            <a:chOff x="323528" y="764704"/>
            <a:chExt cx="8352928" cy="0"/>
          </a:xfrm>
        </p:grpSpPr>
        <p:cxnSp>
          <p:nvCxnSpPr>
            <p:cNvPr id="4" name="Прямая соединительная линия 3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Группа 5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Прямая соединительная линия 8"/>
          <p:cNvCxnSpPr/>
          <p:nvPr/>
        </p:nvCxnSpPr>
        <p:spPr>
          <a:xfrm>
            <a:off x="2159314" y="2038820"/>
            <a:ext cx="2" cy="313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6012160" y="1946487"/>
            <a:ext cx="0" cy="313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1750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2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878727"/>
              </p:ext>
            </p:extLst>
          </p:nvPr>
        </p:nvGraphicFramePr>
        <p:xfrm>
          <a:off x="3502461" y="2467409"/>
          <a:ext cx="5085645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10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946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78494">
                <a:tc>
                  <a:txBody>
                    <a:bodyPr/>
                    <a:lstStyle/>
                    <a:p>
                      <a:r>
                        <a:rPr lang="ru-RU" sz="16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Давление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Значение ВПИ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8494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Абсолютное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2,5кПа...16МПа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8494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Избыточное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0,16кПа...100МПа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8494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Разрежения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0,16кПа...100кПа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8494">
                <a:tc>
                  <a:txBody>
                    <a:bodyPr/>
                    <a:lstStyle/>
                    <a:p>
                      <a:r>
                        <a:rPr lang="ru-RU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Давления</a:t>
                      </a:r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разрежения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0,125кПа...2,4МПа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8494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Дифференциальное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0,16кПа...16МПа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8881"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Гидростатическое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Bookman Old Style" panose="02050604050505020204" pitchFamily="18" charset="0"/>
                          <a:ea typeface="+mn-ea"/>
                          <a:cs typeface="+mn-cs"/>
                        </a:rPr>
                        <a:t>1,6кПа...250кПа</a:t>
                      </a:r>
                      <a:endParaRPr lang="ru-RU" sz="1600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Bookman Old Style" panose="02050604050505020204" pitchFamily="18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228" y="117435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Bookman Old Style" panose="02050604050505020204" pitchFamily="18" charset="0"/>
              </a:rPr>
              <a:t>Измеряемые давления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77450"/>
            <a:ext cx="1772261" cy="3513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2034" y="5200192"/>
            <a:ext cx="4752528" cy="499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Перенастройка ВПИ 1:25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8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56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0" y="908720"/>
            <a:ext cx="91440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F81BD">
                    <a:lumMod val="50000"/>
                  </a:srgbClr>
                </a:solidFill>
                <a:latin typeface="Bookman Old Style" panose="02050604050505020204" pitchFamily="18" charset="0"/>
              </a:rPr>
              <a:t>Система менеджмента качества</a:t>
            </a:r>
            <a:endParaRPr lang="x-none" altLang="ru-RU" sz="24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6651" y="626341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365920"/>
            <a:ext cx="456057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altLang="ru-RU" sz="2400" b="1" smtClean="0">
                <a:solidFill>
                  <a:srgbClr val="254061"/>
                </a:solidFill>
                <a:latin typeface="Bookman Old Style" panose="02050604050505020204" pitchFamily="18" charset="0"/>
              </a:rPr>
              <a:t>ГОСТ </a:t>
            </a:r>
            <a:r>
              <a:rPr lang="x-none" altLang="ru-RU" sz="2400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ISO 9001-2011</a:t>
            </a:r>
            <a:endParaRPr lang="en-US" altLang="ru-RU" sz="2400" b="1" dirty="0">
              <a:solidFill>
                <a:srgbClr val="254061"/>
              </a:solidFill>
              <a:latin typeface="Bookman Old Style" panose="02050604050505020204" pitchFamily="18" charset="0"/>
            </a:endParaRPr>
          </a:p>
          <a:p>
            <a:endParaRPr lang="en-US" altLang="ru-RU" dirty="0">
              <a:solidFill>
                <a:srgbClr val="25406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П</a:t>
            </a:r>
            <a:r>
              <a:rPr lang="x-none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роектировани</a:t>
            </a:r>
            <a:r>
              <a:rPr lang="en-US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И</a:t>
            </a:r>
            <a:r>
              <a:rPr lang="x-none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зготовлени</a:t>
            </a:r>
            <a:r>
              <a:rPr lang="ru-RU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е</a:t>
            </a:r>
            <a:r>
              <a:rPr lang="x-none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 </a:t>
            </a:r>
            <a:endParaRPr lang="ru-RU" altLang="ru-RU" b="1" dirty="0">
              <a:solidFill>
                <a:srgbClr val="254061"/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П</a:t>
            </a:r>
            <a:r>
              <a:rPr lang="x-none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оставк</a:t>
            </a:r>
            <a:r>
              <a:rPr lang="ru-RU" altLang="ru-RU" b="1" dirty="0">
                <a:solidFill>
                  <a:srgbClr val="254061"/>
                </a:solidFill>
                <a:latin typeface="Bookman Old Style" panose="02050604050505020204" pitchFamily="18" charset="0"/>
              </a:rPr>
              <a:t>а </a:t>
            </a:r>
          </a:p>
          <a:p>
            <a:r>
              <a:rPr lang="x-none" altLang="ru-RU" smtClean="0">
                <a:solidFill>
                  <a:srgbClr val="254061"/>
                </a:solidFill>
                <a:latin typeface="Bookman Old Style" panose="02050604050505020204" pitchFamily="18" charset="0"/>
              </a:rPr>
              <a:t>приборов </a:t>
            </a:r>
            <a:r>
              <a:rPr lang="x-none" altLang="ru-RU" dirty="0">
                <a:solidFill>
                  <a:srgbClr val="254061"/>
                </a:solidFill>
                <a:latin typeface="Bookman Old Style" panose="02050604050505020204" pitchFamily="18" charset="0"/>
              </a:rPr>
              <a:t>и средств автоматизации</a:t>
            </a:r>
            <a:r>
              <a:rPr lang="ru-RU" altLang="ru-RU" dirty="0">
                <a:solidFill>
                  <a:srgbClr val="254061"/>
                </a:solidFill>
                <a:latin typeface="Bookman Old Style" panose="02050604050505020204" pitchFamily="18" charset="0"/>
              </a:rPr>
              <a:t> </a:t>
            </a:r>
            <a:r>
              <a:rPr lang="x-none" altLang="ru-RU" dirty="0">
                <a:solidFill>
                  <a:srgbClr val="254061"/>
                </a:solidFill>
                <a:latin typeface="Bookman Old Style" panose="02050604050505020204" pitchFamily="18" charset="0"/>
              </a:rPr>
              <a:t>общепромышленного и специализированного назначения</a:t>
            </a:r>
            <a:r>
              <a:rPr lang="ru-RU" altLang="ru-RU" dirty="0">
                <a:solidFill>
                  <a:srgbClr val="254061"/>
                </a:solidFill>
                <a:latin typeface="Bookman Old Style" panose="02050604050505020204" pitchFamily="18" charset="0"/>
              </a:rPr>
              <a:t>.</a:t>
            </a:r>
            <a:endParaRPr lang="x-none" altLang="ru-RU" dirty="0">
              <a:solidFill>
                <a:srgbClr val="25406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6632"/>
            <a:ext cx="2442823" cy="548908"/>
          </a:xfrm>
          <a:prstGeom prst="rect">
            <a:avLst/>
          </a:prstGeom>
        </p:spPr>
      </p:pic>
      <p:pic>
        <p:nvPicPr>
          <p:cNvPr id="15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86601"/>
            <a:ext cx="3556103" cy="5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http://www.zaovip.ru/file/dokumenti/sertifikati/qms/09_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74" y="3732128"/>
            <a:ext cx="3721462" cy="2663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96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Прямая соединительная линия 14"/>
          <p:cNvCxnSpPr/>
          <p:nvPr/>
        </p:nvCxnSpPr>
        <p:spPr>
          <a:xfrm>
            <a:off x="2290685" y="2076346"/>
            <a:ext cx="2" cy="313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012160" y="1946487"/>
            <a:ext cx="0" cy="313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92486" y="626341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1758004"/>
            <a:ext cx="64253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Работа индикации до -61°С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 окружающей среды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Автоматическая установка «0» значения давления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Выбор единиц: МПа, кПа, Па, кгс/см2, 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Установка ВПИ и НПИ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Установка времени демпфирования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Выбор характеристики выходного сигнала  (прямая линейная, корнеизвлекающая, инверсная)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Калибровка «0» и «Д»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Установка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PIN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-кода доступа к настройкам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Восстановление заводских настроек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5817" y="1141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Bookman Old Style" panose="02050604050505020204" pitchFamily="18" charset="0"/>
              </a:rPr>
              <a:t>Возможности модуля индикации</a:t>
            </a:r>
          </a:p>
        </p:txBody>
      </p:sp>
      <p:pic>
        <p:nvPicPr>
          <p:cNvPr id="18" name="Picture 2" descr="K:\ВИП\Отдел продаж\Черничкина\Рабочая\макеты и разработки\!Фото для разработок\2datchka_smart\СМАРТ Д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7" y="1990171"/>
            <a:ext cx="1782609" cy="29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9" name="Рисунок 4" descr="ВИП лог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91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K:\ВИП\Отдел продаж\Черничкина\Рабочая\макеты и разработки\!Фото для разработок\2datchka_smart\СМАРТ Д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2" y="1209540"/>
            <a:ext cx="2819571" cy="432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Прямая соединительная линия 15"/>
          <p:cNvCxnSpPr/>
          <p:nvPr/>
        </p:nvCxnSpPr>
        <p:spPr>
          <a:xfrm>
            <a:off x="6012160" y="1946487"/>
            <a:ext cx="0" cy="313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346700" y="5080415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88366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5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851920" y="1587564"/>
            <a:ext cx="496855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2-х секционный раздельный корпус обеспечивает защиту ЭБ от попадания влаги при монтаже</a:t>
            </a:r>
          </a:p>
          <a:p>
            <a:pPr indent="174625">
              <a:buFont typeface="Arial" panose="020B0604020202020204" pitchFamily="34" charset="0"/>
              <a:buChar char="•"/>
            </a:pPr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Поворот и фиксация индикатора дискретно 90 °</a:t>
            </a:r>
          </a:p>
          <a:p>
            <a:pPr indent="174625">
              <a:buFont typeface="Arial" panose="020B0604020202020204" pitchFamily="34" charset="0"/>
              <a:buChar char="•"/>
            </a:pPr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Поворот и фиксация корпуса на 180 °</a:t>
            </a:r>
          </a:p>
          <a:p>
            <a:pPr indent="174625">
              <a:buFont typeface="Arial" panose="020B0604020202020204" pitchFamily="34" charset="0"/>
              <a:buChar char="•"/>
            </a:pPr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Уменьшенные габариты корпуса по сравнению с датчиками  данного класса других производителей</a:t>
            </a:r>
          </a:p>
          <a:p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Внешняя герметичная кнопка установки «0»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Выгнутая вправо стрелка 1"/>
          <p:cNvSpPr/>
          <p:nvPr/>
        </p:nvSpPr>
        <p:spPr>
          <a:xfrm>
            <a:off x="3268918" y="2148394"/>
            <a:ext cx="557907" cy="1195077"/>
          </a:xfrm>
          <a:prstGeom prst="curvedLeftArrow">
            <a:avLst/>
          </a:prstGeom>
          <a:solidFill>
            <a:srgbClr val="FF0000"/>
          </a:solidFill>
          <a:ln w="3175" cmpd="sng">
            <a:solidFill>
              <a:schemeClr val="tx1">
                <a:lumMod val="75000"/>
                <a:lumOff val="25000"/>
              </a:schemeClr>
            </a:solidFill>
            <a:headEnd type="stealth" w="sm" len="sm"/>
            <a:tailEnd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7993" y="2561266"/>
            <a:ext cx="627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90</a:t>
            </a:r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º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8602" y="4537165"/>
            <a:ext cx="784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180</a:t>
            </a:r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º</a:t>
            </a:r>
            <a:endParaRPr lang="ru-RU" b="1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Bookman Old Style" panose="02050604050505020204" pitchFamily="18" charset="0"/>
              </a:rPr>
              <a:t>Конструктивные особенности</a:t>
            </a:r>
          </a:p>
        </p:txBody>
      </p:sp>
      <p:sp>
        <p:nvSpPr>
          <p:cNvPr id="20" name="Выгнутая вправо стрелка 19"/>
          <p:cNvSpPr/>
          <p:nvPr/>
        </p:nvSpPr>
        <p:spPr>
          <a:xfrm rot="5400000" flipV="1">
            <a:off x="2014208" y="3775358"/>
            <a:ext cx="524795" cy="1368152"/>
          </a:xfrm>
          <a:prstGeom prst="curvedLeftArrow">
            <a:avLst/>
          </a:prstGeom>
          <a:solidFill>
            <a:srgbClr val="FF0000"/>
          </a:solidFill>
          <a:ln w="3175" cmpd="sng">
            <a:solidFill>
              <a:schemeClr val="tx1">
                <a:lumMod val="75000"/>
                <a:lumOff val="25000"/>
              </a:schemeClr>
            </a:solidFill>
            <a:headEnd type="stealth" w="sm" len="sm"/>
            <a:tailEnd w="sm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F81BD">
                  <a:lumMod val="50000"/>
                </a:srgbClr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25" name="Рисунок 4" descr="ВИП лог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37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Прямая соединительная линия 14"/>
          <p:cNvCxnSpPr/>
          <p:nvPr/>
        </p:nvCxnSpPr>
        <p:spPr>
          <a:xfrm>
            <a:off x="2915816" y="6117240"/>
            <a:ext cx="2" cy="34636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012160" y="1946487"/>
            <a:ext cx="0" cy="31304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5346700" y="5080415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12277" y="6201992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635896" y="1434928"/>
            <a:ext cx="50099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Самодиагностика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Сейсмостойкость 9 баллов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(MSK-64)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Соответствие требованиям систем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безопасности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SIL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Грозозащита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Выносные разделители сред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Кислородное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Коррозионностойкое исполнение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Сероводородное 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до</a:t>
            </a:r>
            <a:r>
              <a:rPr lang="ru-RU" u="sng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26 %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Исполнение для работы с хлором</a:t>
            </a:r>
            <a:endParaRPr lang="ru-RU" b="1" u="sng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Специализированные исполнения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Конструктивные и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сполнения</a:t>
            </a:r>
          </a:p>
        </p:txBody>
      </p:sp>
      <p:pic>
        <p:nvPicPr>
          <p:cNvPr id="25" name="Picture 2" descr="K:\ВИП\Отдел продаж\Черничкина\Рабочая\макеты и разработки\!Фото для разработок\2datchka_smart\Датчики СМАР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8" y="2071834"/>
            <a:ext cx="3173229" cy="25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9" name="Рисунок 4" descr="ВИП лог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13922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38" y="1294347"/>
            <a:ext cx="841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C9D7C91-BFC5-4312-9386-2AD89B9E3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516" y="764704"/>
            <a:ext cx="8431499" cy="17497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76B2035-A908-4279-979C-DB53A9FA00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5656" y="2203335"/>
            <a:ext cx="3168352" cy="351627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3576551-5072-443A-847E-996227BD31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45" t="7366" b="4244"/>
          <a:stretch/>
        </p:blipFill>
        <p:spPr>
          <a:xfrm>
            <a:off x="4644008" y="2204864"/>
            <a:ext cx="3536285" cy="406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612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38" y="1294347"/>
            <a:ext cx="841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78804F-5BA1-43CF-987E-8A704DFE550C}"/>
              </a:ext>
            </a:extLst>
          </p:cNvPr>
          <p:cNvSpPr txBox="1"/>
          <p:nvPr/>
        </p:nvSpPr>
        <p:spPr>
          <a:xfrm>
            <a:off x="1927577" y="1418538"/>
            <a:ext cx="70921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Основные характеристики</a:t>
            </a:r>
          </a:p>
          <a:p>
            <a:pPr algn="ctr"/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Исполнение </a:t>
            </a:r>
            <a:r>
              <a:rPr lang="ru-RU" dirty="0" err="1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Ex</a:t>
            </a: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 + </a:t>
            </a:r>
            <a:r>
              <a:rPr lang="ru-RU" dirty="0" err="1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Exd</a:t>
            </a:r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Модульная конструкция</a:t>
            </a:r>
          </a:p>
          <a:p>
            <a:pPr algn="ctr"/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Перенастройка 1:100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Основная погрешность  до 0,075% </a:t>
            </a:r>
          </a:p>
          <a:p>
            <a:pPr algn="ctr"/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( перспективно : опционально  до 0,05% )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Выходные сигналы 4-20+HART, RS485, 0,8-3,2В  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Температура эксплуатации -61…+80С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Расширенные диагностические функции</a:t>
            </a:r>
          </a:p>
          <a:p>
            <a:pPr algn="ctr"/>
            <a:endParaRPr lang="ru-RU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5297EB3-3C97-44D9-BB9E-860A97D81F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29" y="1522575"/>
            <a:ext cx="2085357" cy="23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86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985490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4F81BD">
                    <a:lumMod val="50000"/>
                  </a:srgbClr>
                </a:solidFill>
                <a:latin typeface="Bookman Old Style" panose="02050604050505020204" pitchFamily="18" charset="0"/>
              </a:rPr>
              <a:t>ДИАГНОСТИЧЕСКИЕ ФУНКЦИИ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361521A-4CE9-41BD-AAB9-3D8375EE0219}"/>
              </a:ext>
            </a:extLst>
          </p:cNvPr>
          <p:cNvSpPr/>
          <p:nvPr/>
        </p:nvSpPr>
        <p:spPr>
          <a:xfrm>
            <a:off x="833034" y="1401624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1	Контроль параметров технологического процесса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i="1" dirty="0">
                <a:solidFill>
                  <a:prstClr val="black"/>
                </a:solidFill>
              </a:rPr>
              <a:t>1.1	Контроль характеристик технологического процесса по давлению</a:t>
            </a:r>
          </a:p>
          <a:p>
            <a:r>
              <a:rPr lang="ru-RU" dirty="0">
                <a:solidFill>
                  <a:prstClr val="black"/>
                </a:solidFill>
              </a:rPr>
              <a:t>1.1.1	Выход давления за пределы сенсора</a:t>
            </a:r>
          </a:p>
          <a:p>
            <a:r>
              <a:rPr lang="ru-RU" dirty="0">
                <a:solidFill>
                  <a:prstClr val="black"/>
                </a:solidFill>
              </a:rPr>
              <a:t>1.1.2	Выход давления за пределы диапазона</a:t>
            </a:r>
          </a:p>
          <a:p>
            <a:r>
              <a:rPr lang="ru-RU" dirty="0">
                <a:solidFill>
                  <a:prstClr val="black"/>
                </a:solidFill>
              </a:rPr>
              <a:t>1.1.3	Превышение границ пульсации давления, диагностика импульсных линий</a:t>
            </a:r>
          </a:p>
          <a:p>
            <a:r>
              <a:rPr lang="ru-RU" dirty="0">
                <a:solidFill>
                  <a:prstClr val="black"/>
                </a:solidFill>
              </a:rPr>
              <a:t>	Большие положительные пульсации давления</a:t>
            </a:r>
          </a:p>
          <a:p>
            <a:r>
              <a:rPr lang="ru-RU" dirty="0">
                <a:solidFill>
                  <a:prstClr val="black"/>
                </a:solidFill>
              </a:rPr>
              <a:t>	Большие отрицательные пульсации давления</a:t>
            </a:r>
          </a:p>
          <a:p>
            <a:r>
              <a:rPr lang="ru-RU" dirty="0">
                <a:solidFill>
                  <a:prstClr val="black"/>
                </a:solidFill>
              </a:rPr>
              <a:t>	Резкое увеличение размаха пульсаций давления</a:t>
            </a:r>
          </a:p>
          <a:p>
            <a:r>
              <a:rPr lang="ru-RU" dirty="0">
                <a:solidFill>
                  <a:prstClr val="black"/>
                </a:solidFill>
              </a:rPr>
              <a:t>	Резкое падение размаха пульсаций давления</a:t>
            </a:r>
          </a:p>
          <a:p>
            <a:r>
              <a:rPr lang="ru-RU" dirty="0">
                <a:solidFill>
                  <a:prstClr val="black"/>
                </a:solidFill>
              </a:rPr>
              <a:t>	Большое отклонение размаха пульсаций от установленного</a:t>
            </a:r>
          </a:p>
          <a:p>
            <a:r>
              <a:rPr lang="ru-RU" dirty="0">
                <a:solidFill>
                  <a:prstClr val="black"/>
                </a:solidFill>
              </a:rPr>
              <a:t>1.1.4	Определение блокировки импульсных линий (ILBD)</a:t>
            </a:r>
          </a:p>
          <a:p>
            <a:r>
              <a:rPr lang="ru-RU" dirty="0">
                <a:solidFill>
                  <a:prstClr val="black"/>
                </a:solidFill>
              </a:rPr>
              <a:t>1.1.5	Залипание кнопки установки нуля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4241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985490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361521A-4CE9-41BD-AAB9-3D8375EE0219}"/>
              </a:ext>
            </a:extLst>
          </p:cNvPr>
          <p:cNvSpPr/>
          <p:nvPr/>
        </p:nvSpPr>
        <p:spPr>
          <a:xfrm>
            <a:off x="833034" y="1185545"/>
            <a:ext cx="77768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</a:rPr>
              <a:t>1.2	Контроль характеристик технологического процесса по температуре</a:t>
            </a:r>
          </a:p>
          <a:p>
            <a:endParaRPr lang="ru-RU" b="1" i="1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1.2.1	Выход за температурные пределы (установка флагов ошибки по выходу за допустимые пределы для температуры сенсора и окружающей среды)</a:t>
            </a:r>
          </a:p>
          <a:p>
            <a:r>
              <a:rPr lang="ru-RU" dirty="0">
                <a:solidFill>
                  <a:prstClr val="black"/>
                </a:solidFill>
              </a:rPr>
              <a:t>	Температуры измеряемой среды вышла за границы температурных пределов установленных пользователем.</a:t>
            </a:r>
          </a:p>
          <a:p>
            <a:r>
              <a:rPr lang="ru-RU" dirty="0" err="1">
                <a:solidFill>
                  <a:prstClr val="black"/>
                </a:solidFill>
              </a:rPr>
              <a:t>Temp_Cap</a:t>
            </a:r>
            <a:r>
              <a:rPr lang="ru-RU" dirty="0">
                <a:solidFill>
                  <a:prstClr val="black"/>
                </a:solidFill>
              </a:rPr>
              <a:t> (температура капсулы) </a:t>
            </a:r>
          </a:p>
          <a:p>
            <a:r>
              <a:rPr lang="ru-RU" dirty="0">
                <a:solidFill>
                  <a:prstClr val="black"/>
                </a:solidFill>
              </a:rPr>
              <a:t>-40..120 °С</a:t>
            </a:r>
          </a:p>
          <a:p>
            <a:r>
              <a:rPr lang="ru-RU" dirty="0">
                <a:solidFill>
                  <a:prstClr val="black"/>
                </a:solidFill>
              </a:rPr>
              <a:t>	Температуры окружающей среды вышла за границы температурных пределов установленных пользователем</a:t>
            </a:r>
          </a:p>
          <a:p>
            <a:r>
              <a:rPr lang="ru-RU" dirty="0" err="1">
                <a:solidFill>
                  <a:prstClr val="black"/>
                </a:solidFill>
              </a:rPr>
              <a:t>Temp_Ampl</a:t>
            </a:r>
            <a:r>
              <a:rPr lang="ru-RU" dirty="0">
                <a:solidFill>
                  <a:prstClr val="black"/>
                </a:solidFill>
              </a:rPr>
              <a:t> (температура усилителя): -40…85°С; -30…80°С с ЖК-дисплеем</a:t>
            </a:r>
          </a:p>
          <a:p>
            <a:r>
              <a:rPr lang="ru-RU" dirty="0">
                <a:solidFill>
                  <a:prstClr val="black"/>
                </a:solidFill>
              </a:rPr>
              <a:t>	Резкое изменение температуры измеряемой среды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72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985490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361521A-4CE9-41BD-AAB9-3D8375EE0219}"/>
              </a:ext>
            </a:extLst>
          </p:cNvPr>
          <p:cNvSpPr/>
          <p:nvPr/>
        </p:nvSpPr>
        <p:spPr>
          <a:xfrm>
            <a:off x="1087686" y="1768774"/>
            <a:ext cx="755539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lain" startAt="3"/>
            </a:pPr>
            <a:r>
              <a:rPr lang="ru-RU" b="1" dirty="0">
                <a:solidFill>
                  <a:prstClr val="black"/>
                </a:solidFill>
              </a:rPr>
              <a:t>Контроль целостности программного обеспечения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i="1" dirty="0">
                <a:solidFill>
                  <a:prstClr val="black"/>
                </a:solidFill>
              </a:rPr>
              <a:t>3.1	Контроль целостности программной памяти</a:t>
            </a:r>
          </a:p>
          <a:p>
            <a:r>
              <a:rPr lang="ru-RU" i="1" dirty="0">
                <a:solidFill>
                  <a:prstClr val="black"/>
                </a:solidFill>
              </a:rPr>
              <a:t>3.2.	Контроль целостности памяти хранения данных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lain" startAt="4"/>
            </a:pPr>
            <a:r>
              <a:rPr lang="ru-RU" b="1" dirty="0">
                <a:solidFill>
                  <a:prstClr val="black"/>
                </a:solidFill>
              </a:rPr>
              <a:t>Контроль связи по HART протоколу</a:t>
            </a:r>
          </a:p>
          <a:p>
            <a:endParaRPr lang="ru-RU" b="1" dirty="0">
              <a:solidFill>
                <a:prstClr val="black"/>
              </a:solidFill>
            </a:endParaRPr>
          </a:p>
          <a:p>
            <a:r>
              <a:rPr lang="ru-RU" i="1" dirty="0">
                <a:solidFill>
                  <a:prstClr val="black"/>
                </a:solidFill>
              </a:rPr>
              <a:t>4.1	Ошибки обмена данными</a:t>
            </a:r>
          </a:p>
          <a:p>
            <a:r>
              <a:rPr lang="ru-RU" i="1" dirty="0">
                <a:solidFill>
                  <a:prstClr val="black"/>
                </a:solidFill>
              </a:rPr>
              <a:t>4.2	Контроль правильность команд поступающих от системы </a:t>
            </a:r>
          </a:p>
          <a:p>
            <a:r>
              <a:rPr lang="ru-RU" i="1" dirty="0">
                <a:solidFill>
                  <a:prstClr val="black"/>
                </a:solidFill>
              </a:rPr>
              <a:t>верхнего уровня</a:t>
            </a:r>
          </a:p>
          <a:p>
            <a:r>
              <a:rPr lang="ru-RU" i="1" dirty="0">
                <a:solidFill>
                  <a:prstClr val="black"/>
                </a:solidFill>
              </a:rPr>
              <a:t>4.3	Полная поддержка русского словаря</a:t>
            </a:r>
          </a:p>
          <a:p>
            <a:r>
              <a:rPr lang="ru-RU" i="1" dirty="0">
                <a:solidFill>
                  <a:prstClr val="black"/>
                </a:solidFill>
              </a:rPr>
              <a:t>4.4	функции установки и чтения уровней </a:t>
            </a:r>
            <a:r>
              <a:rPr lang="ru-RU" i="1" dirty="0" err="1">
                <a:solidFill>
                  <a:prstClr val="black"/>
                </a:solidFill>
              </a:rPr>
              <a:t>alarm</a:t>
            </a:r>
            <a:r>
              <a:rPr lang="ru-RU" i="1" dirty="0">
                <a:solidFill>
                  <a:prstClr val="black"/>
                </a:solidFill>
              </a:rPr>
              <a:t>/</a:t>
            </a:r>
            <a:r>
              <a:rPr lang="ru-RU" i="1" dirty="0" err="1">
                <a:solidFill>
                  <a:prstClr val="black"/>
                </a:solidFill>
              </a:rPr>
              <a:t>saturation</a:t>
            </a:r>
            <a:r>
              <a:rPr lang="ru-RU" i="1" dirty="0">
                <a:solidFill>
                  <a:prstClr val="black"/>
                </a:solidFill>
              </a:rPr>
              <a:t> по току</a:t>
            </a: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305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985490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361521A-4CE9-41BD-AAB9-3D8375EE0219}"/>
              </a:ext>
            </a:extLst>
          </p:cNvPr>
          <p:cNvSpPr/>
          <p:nvPr/>
        </p:nvSpPr>
        <p:spPr>
          <a:xfrm>
            <a:off x="833034" y="1052736"/>
            <a:ext cx="755539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lain" startAt="5"/>
            </a:pPr>
            <a:r>
              <a:rPr lang="ru-RU" b="1" dirty="0">
                <a:solidFill>
                  <a:prstClr val="black"/>
                </a:solidFill>
              </a:rPr>
              <a:t>Сигнализация о необходимости технического обслуживания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5.1	Сигнализация о необходимости ТО (таймер с предупредительным сообщением)</a:t>
            </a:r>
          </a:p>
          <a:p>
            <a:r>
              <a:rPr lang="ru-RU" dirty="0">
                <a:solidFill>
                  <a:prstClr val="black"/>
                </a:solidFill>
              </a:rPr>
              <a:t>5.2	Сигнализация необходимости калибровки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lain" startAt="6"/>
            </a:pPr>
            <a:r>
              <a:rPr lang="ru-RU" b="1" dirty="0">
                <a:solidFill>
                  <a:prstClr val="black"/>
                </a:solidFill>
              </a:rPr>
              <a:t>Возможность обработки результатов измерений</a:t>
            </a:r>
          </a:p>
          <a:p>
            <a:endParaRPr lang="ru-RU" b="1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6.1	Встроенный в датчик журнал событий</a:t>
            </a:r>
          </a:p>
          <a:p>
            <a:endParaRPr lang="ru-RU" dirty="0">
              <a:solidFill>
                <a:prstClr val="black"/>
              </a:solidFill>
            </a:endParaRPr>
          </a:p>
          <a:p>
            <a:pPr marL="342900" indent="-342900">
              <a:buFontTx/>
              <a:buAutoNum type="arabicPlain" startAt="7"/>
            </a:pPr>
            <a:r>
              <a:rPr lang="ru-RU" b="1" dirty="0">
                <a:solidFill>
                  <a:prstClr val="black"/>
                </a:solidFill>
              </a:rPr>
              <a:t>Документальное обеспечение</a:t>
            </a:r>
          </a:p>
          <a:p>
            <a:endParaRPr lang="ru-RU" b="1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7.1	Руководство по расшифровке статусов и ошибок, с описанием возможных причин и методов устранения</a:t>
            </a:r>
          </a:p>
          <a:p>
            <a:r>
              <a:rPr lang="ru-RU" dirty="0">
                <a:solidFill>
                  <a:prstClr val="black"/>
                </a:solidFill>
              </a:rPr>
              <a:t>7.2	Инструкция для оператора</a:t>
            </a:r>
          </a:p>
        </p:txBody>
      </p:sp>
    </p:spTree>
    <p:extLst>
      <p:ext uri="{BB962C8B-B14F-4D97-AF65-F5344CB8AC3E}">
        <p14:creationId xmlns:p14="http://schemas.microsoft.com/office/powerpoint/2010/main" val="4367418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9186" y="878848"/>
            <a:ext cx="841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Датчик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пульсирующего давления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АГБР.416.00.00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42" y="1772816"/>
            <a:ext cx="3592858" cy="2926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971" y="473672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/>
              <a:t>Датчик пульсирующего давления с элементами крепления на двигателе </a:t>
            </a:r>
            <a:r>
              <a:rPr lang="ru-RU" sz="1400" b="1" dirty="0" smtClean="0"/>
              <a:t>НК-16-18СТ</a:t>
            </a:r>
            <a:endParaRPr lang="ru-RU" sz="1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81623" y="177281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/>
              <a:t>Датчик пульсирующего давления АГБР.416.00.00 предназначен для измерения действующего значения давления за компрессором газотурбинного двигателя с вычислением относительного уровня колебаний давления и определения газодинамической устойчивости двигателя.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94557" y="409034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600" i="1" dirty="0"/>
              <a:t>На сегодняшний день используется, как альтернатива антипомпажной системы, состоящей из датчика ДОЛ-16(32), электронного сигнализатора </a:t>
            </a:r>
            <a:r>
              <a:rPr lang="ru-RU" sz="1600" i="1" dirty="0" err="1"/>
              <a:t>помпажа</a:t>
            </a:r>
            <a:r>
              <a:rPr lang="ru-RU" sz="1600" i="1" dirty="0"/>
              <a:t> ЭСП-12-1 и рамы монтажной РМ-2.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6679" y="5588910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/>
              <a:t>В зависимости от модификации датчик может применяться на любом типе газотурбинных двигателей.</a:t>
            </a:r>
          </a:p>
        </p:txBody>
      </p:sp>
    </p:spTree>
    <p:extLst>
      <p:ext uri="{BB962C8B-B14F-4D97-AF65-F5344CB8AC3E}">
        <p14:creationId xmlns:p14="http://schemas.microsoft.com/office/powerpoint/2010/main" val="364612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9" y="866339"/>
            <a:ext cx="9144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06380"/>
            <a:ext cx="17621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7" y="3284983"/>
            <a:ext cx="1963737" cy="157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1412776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Сенсоры различных физических </a:t>
            </a:r>
            <a:r>
              <a:rPr lang="ru-RU" dirty="0" smtClean="0"/>
              <a:t>величин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Интеллектуальные </a:t>
            </a:r>
            <a:r>
              <a:rPr lang="ru-RU" dirty="0"/>
              <a:t>датчики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Источники электропитания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Системы гарантированного электропитания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Электронные системы управления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Устройства сбора и передачи информации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83" y="3238910"/>
            <a:ext cx="25781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980921"/>
            <a:ext cx="21209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226" y="4947238"/>
            <a:ext cx="23352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08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072" y="980728"/>
            <a:ext cx="841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Основные технические характеристики 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преимущества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7856" y="1519338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Диапазон измерения давления 0..3,2 МПа в зависимости от исполнения изделия;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Определение действующего значения давления с частотой 1200Гц;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Определение потери газодинамической устойчивости двигателя по величине провала давления и по наличию колебаний давления;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Диапазон рабочих температур окружающей среды от минус 50 до плюс </a:t>
            </a:r>
            <a:r>
              <a:rPr lang="ru-RU" sz="1600" dirty="0" smtClean="0"/>
              <a:t>105 </a:t>
            </a:r>
            <a:r>
              <a:rPr lang="ru-RU" sz="1600" dirty="0" err="1" smtClean="0"/>
              <a:t>град.С</a:t>
            </a:r>
            <a:endParaRPr lang="ru-RU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Назначенный ресурс 150 000 </a:t>
            </a:r>
            <a:r>
              <a:rPr lang="ru-RU" sz="1600" dirty="0" smtClean="0"/>
              <a:t>часов ;</a:t>
            </a:r>
            <a:endParaRPr lang="ru-RU" sz="1600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Наличие выходных дискретных сигналов «</a:t>
            </a:r>
            <a:r>
              <a:rPr lang="ru-RU" sz="1600" dirty="0" err="1"/>
              <a:t>Помпаж</a:t>
            </a:r>
            <a:r>
              <a:rPr lang="ru-RU" sz="1600" dirty="0"/>
              <a:t> НО» и «</a:t>
            </a:r>
            <a:r>
              <a:rPr lang="ru-RU" sz="1600" dirty="0" err="1"/>
              <a:t>Помпаж</a:t>
            </a:r>
            <a:r>
              <a:rPr lang="ru-RU" sz="1600" dirty="0"/>
              <a:t> НЗ»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Наличие выходного дискретного сигнала «Предупреждение </a:t>
            </a:r>
            <a:r>
              <a:rPr lang="ru-RU" sz="1600" dirty="0" err="1"/>
              <a:t>помпажа</a:t>
            </a:r>
            <a:r>
              <a:rPr lang="ru-RU" sz="1600" dirty="0"/>
              <a:t>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Наличие входного сигнала «Тест» для контроля функционирования и целостности цепей сигналов «</a:t>
            </a:r>
            <a:r>
              <a:rPr lang="ru-RU" sz="1600" dirty="0" err="1"/>
              <a:t>Помпаж</a:t>
            </a:r>
            <a:r>
              <a:rPr lang="ru-RU" sz="1600" dirty="0"/>
              <a:t> НО» и «</a:t>
            </a:r>
            <a:r>
              <a:rPr lang="ru-RU" sz="1600" dirty="0" err="1"/>
              <a:t>Помпаж</a:t>
            </a:r>
            <a:r>
              <a:rPr lang="ru-RU" sz="1600" dirty="0"/>
              <a:t> НЗ»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Наличие функции архивирования информации об измеряемых параметрах с сохранением архивных данных при возникновении события «</a:t>
            </a:r>
            <a:r>
              <a:rPr lang="ru-RU" sz="1600" dirty="0" err="1"/>
              <a:t>Помпаж</a:t>
            </a:r>
            <a:r>
              <a:rPr lang="ru-RU" sz="1600" dirty="0"/>
              <a:t>». В архиве находятся данные за период 3 секунды до возникновения события и 3 секунды после возникновения события «</a:t>
            </a:r>
            <a:r>
              <a:rPr lang="ru-RU" sz="1600" dirty="0" err="1"/>
              <a:t>Помпаж</a:t>
            </a:r>
            <a:r>
              <a:rPr lang="ru-RU" sz="1600" dirty="0"/>
              <a:t>».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Наличие интерфейса связи RS485 для получения диагностической  информации, информации по контролируемым параметрам в режиме реального времени,  а также для чтения архива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/>
              <a:t>Непрерывная самодиагностика с формированием дискретного сигнала «Исправность»</a:t>
            </a:r>
          </a:p>
        </p:txBody>
      </p:sp>
    </p:spTree>
    <p:extLst>
      <p:ext uri="{BB962C8B-B14F-4D97-AF65-F5344CB8AC3E}">
        <p14:creationId xmlns:p14="http://schemas.microsoft.com/office/powerpoint/2010/main" val="241951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057" y="1294347"/>
            <a:ext cx="841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Эксплуатация датчиков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4457"/>
            <a:ext cx="11334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937592"/>
            <a:ext cx="6630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сегодняшний день эксплуатируется более 50 датчиков АГБР 416.00.00 в составе двигателей НК-16СТ, НК16-18СТ;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66509" y="2996952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Общая наработка составляет более 40 000 часов;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3" y="2723762"/>
            <a:ext cx="11334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23728" y="4005064"/>
            <a:ext cx="6732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Активные срабатывания в эксплуатации, со срабатыванием сигнала «</a:t>
            </a:r>
            <a:r>
              <a:rPr lang="ru-RU" dirty="0" err="1"/>
              <a:t>Помпаж</a:t>
            </a:r>
            <a:r>
              <a:rPr lang="ru-RU" dirty="0"/>
              <a:t> двигателя»;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79" y="3857238"/>
            <a:ext cx="11334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5" y="5018264"/>
            <a:ext cx="11334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75657" y="5261835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Датчики зарекомендовали себя в эксплуатации на двигателях принадлежности ПАО «Газпром»;</a:t>
            </a:r>
          </a:p>
        </p:txBody>
      </p:sp>
    </p:spTree>
    <p:extLst>
      <p:ext uri="{BB962C8B-B14F-4D97-AF65-F5344CB8AC3E}">
        <p14:creationId xmlns:p14="http://schemas.microsoft.com/office/powerpoint/2010/main" val="26036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306" y="1844824"/>
            <a:ext cx="5435699" cy="407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894237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Пример </a:t>
            </a:r>
            <a:r>
              <a:rPr lang="ru-RU" b="1" dirty="0" smtClean="0"/>
              <a:t>установки </a:t>
            </a:r>
            <a:r>
              <a:rPr lang="ru-RU" b="1" dirty="0"/>
              <a:t>датчика пульсирующего давления на </a:t>
            </a:r>
            <a:r>
              <a:rPr lang="ru-RU" b="1" dirty="0" smtClean="0"/>
              <a:t>ГПА №</a:t>
            </a:r>
            <a:r>
              <a:rPr lang="ru-RU" b="1" dirty="0"/>
              <a:t>52 цеха №5 </a:t>
            </a:r>
            <a:r>
              <a:rPr lang="ru-RU" b="1" dirty="0" smtClean="0"/>
              <a:t>                   ООО </a:t>
            </a:r>
            <a:r>
              <a:rPr lang="ru-RU" b="1" dirty="0"/>
              <a:t>«Газпром </a:t>
            </a:r>
            <a:r>
              <a:rPr lang="ru-RU" b="1" dirty="0" err="1"/>
              <a:t>трансгаз</a:t>
            </a:r>
            <a:r>
              <a:rPr lang="ru-RU" b="1" dirty="0"/>
              <a:t> </a:t>
            </a:r>
            <a:r>
              <a:rPr lang="ru-RU" b="1" dirty="0" err="1"/>
              <a:t>Югорск</a:t>
            </a:r>
            <a:r>
              <a:rPr lang="ru-RU" b="1" dirty="0"/>
              <a:t>» </a:t>
            </a:r>
            <a:r>
              <a:rPr lang="ru-RU" b="1" dirty="0" err="1"/>
              <a:t>Ивдельское</a:t>
            </a:r>
            <a:r>
              <a:rPr lang="ru-RU" b="1" dirty="0"/>
              <a:t> ЛПУМГ</a:t>
            </a:r>
          </a:p>
        </p:txBody>
      </p:sp>
    </p:spTree>
    <p:extLst>
      <p:ext uri="{BB962C8B-B14F-4D97-AF65-F5344CB8AC3E}">
        <p14:creationId xmlns:p14="http://schemas.microsoft.com/office/powerpoint/2010/main" val="226784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7072" y="940404"/>
            <a:ext cx="8416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Пример визуализации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помпажного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события </a:t>
            </a:r>
            <a:endParaRPr lang="en-US" sz="24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1" y="1700808"/>
            <a:ext cx="8248650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5817" y="5613995"/>
            <a:ext cx="871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Программное обеспечение поставляемое совместно с датчиком </a:t>
            </a:r>
            <a:r>
              <a:rPr lang="ru-RU" sz="1400" dirty="0" err="1"/>
              <a:t>помпажа</a:t>
            </a:r>
            <a:r>
              <a:rPr lang="ru-RU" sz="1400" dirty="0"/>
              <a:t> позволяет наглядно проследить развитие </a:t>
            </a:r>
            <a:r>
              <a:rPr lang="ru-RU" sz="1400" dirty="0" err="1"/>
              <a:t>помпажной</a:t>
            </a:r>
            <a:r>
              <a:rPr lang="ru-RU" sz="1400" dirty="0"/>
              <a:t> ситуации, определить уровень давления и пульсации давления за компрессором газотурбинного двигателя </a:t>
            </a:r>
          </a:p>
        </p:txBody>
      </p:sp>
    </p:spTree>
    <p:extLst>
      <p:ext uri="{BB962C8B-B14F-4D97-AF65-F5344CB8AC3E}">
        <p14:creationId xmlns:p14="http://schemas.microsoft.com/office/powerpoint/2010/main" val="16325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Возможное доработки по требованию заказчика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4916" y="2060848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адаптации датчика пульсирующего давления для других типов газотурбинных двигателей и систем автоматического управления могут быть проведены следующие изменения: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Изменены габаритно-</a:t>
            </a:r>
            <a:r>
              <a:rPr lang="ru-RU" dirty="0" err="1"/>
              <a:t>присоеденительные</a:t>
            </a:r>
            <a:r>
              <a:rPr lang="ru-RU" dirty="0"/>
              <a:t> размеры;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Конструкция элементов крепления на двигателе; 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Датчики пульсирующего давления могут выпускаться в исполнении </a:t>
            </a:r>
            <a:r>
              <a:rPr lang="en-US" dirty="0" err="1"/>
              <a:t>Exd</a:t>
            </a:r>
            <a:r>
              <a:rPr lang="ru-RU" dirty="0"/>
              <a:t>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Изменены пределы измеряемого давления от 100 кПа до 60МПа;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Изменены пороги среднеквадратичного отклонения при которых определяется событие «</a:t>
            </a:r>
            <a:r>
              <a:rPr lang="ru-RU" dirty="0" err="1"/>
              <a:t>помпаж</a:t>
            </a:r>
            <a:r>
              <a:rPr lang="ru-RU" dirty="0"/>
              <a:t> и «</a:t>
            </a:r>
            <a:r>
              <a:rPr lang="ru-RU" dirty="0" err="1"/>
              <a:t>предпомпаж</a:t>
            </a:r>
            <a:r>
              <a:rPr lang="ru-RU" dirty="0"/>
              <a:t>»;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Может быть изменен интерфейс связи с САУ. Возможно использовать протоколы </a:t>
            </a:r>
            <a:r>
              <a:rPr lang="en-US" dirty="0"/>
              <a:t>CAN </a:t>
            </a:r>
            <a:r>
              <a:rPr lang="ru-RU" dirty="0"/>
              <a:t>или </a:t>
            </a:r>
            <a:r>
              <a:rPr lang="en-US" dirty="0"/>
              <a:t>Ethernet.</a:t>
            </a:r>
          </a:p>
        </p:txBody>
      </p:sp>
    </p:spTree>
    <p:extLst>
      <p:ext uri="{BB962C8B-B14F-4D97-AF65-F5344CB8AC3E}">
        <p14:creationId xmlns:p14="http://schemas.microsoft.com/office/powerpoint/2010/main" val="24553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38" y="1294347"/>
            <a:ext cx="84166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001959"/>
            <a:ext cx="8460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КУШД (контроллер управления шаговым двигателем) и Дозатор газа стационарный ДГС-6,5 </a:t>
            </a:r>
            <a:endParaRPr lang="en-US" sz="2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5866" y="1832956"/>
            <a:ext cx="83162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В 2015 Казанским моторостроительным объединением АО «КМПО» была запущенна программа по снижению зависимости от поставщиков монополистов, в рамках которого было принято решение по проведению работ в части поиска поставщиков для замены дозаторов ДС-6,5 и блоков управления БУШДМ и СУДТ.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	В качестве замены ДС-6,5</a:t>
            </a: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компанией ПАО «Агрегат», г. Сим, были проведены работы по разработке и освоению производства Дозатор газа стационарный ДГС-6,5.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	В качестве замены БУШДМ и СУДТ</a:t>
            </a: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компанией АО НПК ВИП г. Екатеринбург, были проведены работы по разработке и освоению производства Контроллера управления шаговым двигателем КУШД. 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	В качестве экспертов, при проведении данных работ, привлекались специалисты ООО «Газпром </a:t>
            </a:r>
            <a:r>
              <a:rPr lang="ru-RU" sz="14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трансгаз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Югорск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».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928" y="3068960"/>
            <a:ext cx="4164013" cy="334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61" y="2020416"/>
            <a:ext cx="6589713" cy="544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5866" y="5881521"/>
            <a:ext cx="33471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КУШД АО НПК ВИП г. Екатеринбург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5896687"/>
            <a:ext cx="2835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/>
              <a:t>ДГС-6,5 ПАО «Агрегат», г. Сим</a:t>
            </a:r>
          </a:p>
        </p:txBody>
      </p:sp>
    </p:spTree>
    <p:extLst>
      <p:ext uri="{BB962C8B-B14F-4D97-AF65-F5344CB8AC3E}">
        <p14:creationId xmlns:p14="http://schemas.microsoft.com/office/powerpoint/2010/main" val="304089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38" y="1294347"/>
            <a:ext cx="8416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Прибор </a:t>
            </a: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КУШД (контроллер управления шаговым двигателем) предназначен для управления электроприводом исполнительного механизма топливных дозаторов газотурбинных двигателей типа ДГС-6.5, предназначенных для регулирования подачи основного топлива (природного газа) в систему </a:t>
            </a:r>
            <a:r>
              <a:rPr lang="ru-RU" sz="16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топливопитания</a:t>
            </a: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. КУШД и ДГС входит в систему автоматического управления силовыми приводами газоперекачивающих агрегатов</a:t>
            </a:r>
            <a:r>
              <a:rPr lang="en-US" sz="16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8933" y="908720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КУШД (контроллер управления шаговым двигателем)</a:t>
            </a:r>
            <a:endParaRPr lang="en-US" sz="2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938126"/>
              </p:ext>
            </p:extLst>
          </p:nvPr>
        </p:nvGraphicFramePr>
        <p:xfrm>
          <a:off x="547838" y="2708920"/>
          <a:ext cx="8043549" cy="34076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898"/>
                <a:gridCol w="1739146"/>
                <a:gridCol w="1666681"/>
                <a:gridCol w="1376824"/>
              </a:tblGrid>
              <a:tr h="37062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КУШД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БУШД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СУДТ</a:t>
                      </a:r>
                    </a:p>
                  </a:txBody>
                  <a:tcPr/>
                </a:tc>
              </a:tr>
              <a:tr h="370625">
                <a:tc>
                  <a:txBody>
                    <a:bodyPr/>
                    <a:lstStyle/>
                    <a:p>
                      <a:r>
                        <a:rPr lang="ru-RU" dirty="0"/>
                        <a:t>Страна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Россия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Украина</a:t>
                      </a:r>
                    </a:p>
                  </a:txBody>
                  <a:tcPr/>
                </a:tc>
              </a:tr>
              <a:tr h="370625">
                <a:tc>
                  <a:txBody>
                    <a:bodyPr/>
                    <a:lstStyle/>
                    <a:p>
                      <a:r>
                        <a:rPr lang="ru-RU" dirty="0"/>
                        <a:t>Дозатор ДС6,5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</a:tr>
              <a:tr h="3706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Дозатор ДГ-97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</a:tr>
              <a:tr h="370625"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Arial Narrow" panose="020B0606020202030204" pitchFamily="34" charset="0"/>
                        </a:rPr>
                        <a:t>Дозатор ДГС-6,5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</a:tr>
              <a:tr h="639709">
                <a:tc>
                  <a:txBody>
                    <a:bodyPr/>
                    <a:lstStyle/>
                    <a:p>
                      <a:r>
                        <a:rPr lang="ru-RU" dirty="0"/>
                        <a:t>Другие дозаторы золотникового типа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</a:tr>
              <a:tr h="913870">
                <a:tc>
                  <a:txBody>
                    <a:bodyPr/>
                    <a:lstStyle/>
                    <a:p>
                      <a:r>
                        <a:rPr lang="ru-RU" dirty="0"/>
                        <a:t>Настройка и калибровка силами эксплуатирующей 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+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2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0" y="835937"/>
            <a:ext cx="892899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КУШД (контроллер управления шаговым двигателем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38" y="1294347"/>
            <a:ext cx="8416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Технические характеристики</a:t>
            </a:r>
            <a:endParaRPr lang="en-US" sz="16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498841"/>
              </p:ext>
            </p:extLst>
          </p:nvPr>
        </p:nvGraphicFramePr>
        <p:xfrm>
          <a:off x="971600" y="1567565"/>
          <a:ext cx="7428019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3843"/>
                <a:gridCol w="1584176"/>
              </a:tblGrid>
              <a:tr h="280325">
                <a:tc>
                  <a:txBody>
                    <a:bodyPr/>
                    <a:lstStyle/>
                    <a:p>
                      <a:r>
                        <a:rPr lang="ru-RU" sz="1400" dirty="0" err="1"/>
                        <a:t>Характерисика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Значение</a:t>
                      </a:r>
                    </a:p>
                  </a:txBody>
                  <a:tcPr/>
                </a:tc>
              </a:tr>
              <a:tr h="189559">
                <a:tc>
                  <a:txBody>
                    <a:bodyPr/>
                    <a:lstStyle/>
                    <a:p>
                      <a:r>
                        <a:rPr lang="ru-RU" sz="1000" dirty="0"/>
                        <a:t>Основная питающая сеть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~</a:t>
                      </a:r>
                      <a:r>
                        <a:rPr lang="ru-RU" sz="1000" dirty="0"/>
                        <a:t>220В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Резервная питающая сеть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+27В</a:t>
                      </a:r>
                    </a:p>
                  </a:txBody>
                  <a:tcPr/>
                </a:tc>
              </a:tr>
              <a:tr h="133927">
                <a:tc>
                  <a:txBody>
                    <a:bodyPr/>
                    <a:lstStyle/>
                    <a:p>
                      <a:r>
                        <a:rPr lang="ru-RU" sz="1000" dirty="0"/>
                        <a:t>Максимальная потребляемая мощность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500ВА</a:t>
                      </a:r>
                    </a:p>
                  </a:txBody>
                  <a:tcPr/>
                </a:tc>
              </a:tr>
              <a:tr h="133927">
                <a:tc>
                  <a:txBody>
                    <a:bodyPr/>
                    <a:lstStyle/>
                    <a:p>
                      <a:r>
                        <a:rPr lang="ru-RU" sz="1000" dirty="0"/>
                        <a:t>Диапазон рабочих температур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- 20 °С + 50°С</a:t>
                      </a:r>
                    </a:p>
                  </a:txBody>
                  <a:tcPr/>
                </a:tc>
              </a:tr>
              <a:tr h="133927">
                <a:tc>
                  <a:txBody>
                    <a:bodyPr/>
                    <a:lstStyle/>
                    <a:p>
                      <a:r>
                        <a:rPr lang="ru-RU" sz="1000" dirty="0"/>
                        <a:t>Назначенный ресурс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150000 ч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Канал командного сигнала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4-20 мА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Канал выходного телеметрического сигнала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4-20 мА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Время полной перекладки иглы дозатора при основном питании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1 сек</a:t>
                      </a:r>
                    </a:p>
                  </a:txBody>
                  <a:tcPr/>
                </a:tc>
              </a:tr>
              <a:tr h="149775">
                <a:tc>
                  <a:txBody>
                    <a:bodyPr/>
                    <a:lstStyle/>
                    <a:p>
                      <a:r>
                        <a:rPr lang="ru-RU" sz="1000" dirty="0"/>
                        <a:t>Время полной перекладки иглы дозатора при резервном питании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2 сек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Точность задания положения иглы дозатора (от диапазона полного хода)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±1%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Максимально допустимое рассогласование положения иглы дозатора (не более)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2%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Диагностика обрыва командного сигнала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Есть</a:t>
                      </a:r>
                    </a:p>
                  </a:txBody>
                  <a:tcPr/>
                </a:tc>
              </a:tr>
              <a:tr h="1274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Реакция при обрыве командного сигнала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Фиксация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Диагностика обрыва датчика ДОС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Есть</a:t>
                      </a:r>
                    </a:p>
                  </a:txBody>
                  <a:tcPr/>
                </a:tc>
              </a:tr>
              <a:tr h="1437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/>
                        <a:t>Реакция при обрыве датчика ДОС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Фиксация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Сервисный диагностический порт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RS</a:t>
                      </a:r>
                      <a:r>
                        <a:rPr lang="ru-RU" sz="1000" dirty="0"/>
                        <a:t>-485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Совместимость с приборами БУШДМ, СУДТ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Есть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000" dirty="0"/>
                        <a:t>Взаимозаменяемость дозаторов ДГС и приборов КУШД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/>
                        <a:t>Есть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15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50657" y="863459"/>
            <a:ext cx="892899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КУШД (контроллер управления шаговым двигателем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38" y="1294347"/>
            <a:ext cx="841665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ОПИ на объектах Газпром-</a:t>
            </a:r>
            <a:r>
              <a:rPr lang="ru-RU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Югорск</a:t>
            </a:r>
            <a:r>
              <a:rPr lang="ru-RU" b="1" dirty="0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ru-RU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Трансгаз</a:t>
            </a:r>
            <a:endParaRPr lang="en-US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endParaRPr lang="ru-RU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	В 2017-2018 г. на опытно-промышленные испытания в Газпром-</a:t>
            </a:r>
            <a:r>
              <a:rPr lang="ru-RU" sz="16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Югорск</a:t>
            </a: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-</a:t>
            </a:r>
            <a:r>
              <a:rPr lang="ru-RU" sz="16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Трансгаз</a:t>
            </a:r>
            <a:r>
              <a:rPr lang="ru-RU" sz="1600" b="1" dirty="0">
                <a:solidFill>
                  <a:prstClr val="black"/>
                </a:solidFill>
                <a:latin typeface="Arial Narrow" panose="020B0606020202030204" pitchFamily="34" charset="0"/>
              </a:rPr>
              <a:t> было передано 6 комплектов.</a:t>
            </a:r>
          </a:p>
          <a:p>
            <a:pPr lvl="0"/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715515"/>
              </p:ext>
            </p:extLst>
          </p:nvPr>
        </p:nvGraphicFramePr>
        <p:xfrm>
          <a:off x="1403648" y="314096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Объект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Кол-во комплектов на ОПИ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800" b="1" dirty="0" err="1">
                          <a:latin typeface="Arial Narrow" panose="020B0606020202030204" pitchFamily="34" charset="0"/>
                        </a:rPr>
                        <a:t>Правохеттинское</a:t>
                      </a:r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 ЛПУМГ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Новоуренгойское ЛПУМГ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Октябрьское ЛПУМГ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800" b="1" dirty="0">
                          <a:latin typeface="Arial Narrow" panose="020B0606020202030204" pitchFamily="34" charset="0"/>
                        </a:rPr>
                        <a:t>Сосновское ЛПУМГ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7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КУШД (контроллер управления шаговым двигателем</a:t>
            </a:r>
            <a:endParaRPr lang="ru-RU" sz="20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1914" y="1628800"/>
            <a:ext cx="8416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При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разработке приборов КУШД и дозаторов ДГС были учтены пожелания эксплуатирующих организаций. 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	а). Реализован механизм </a:t>
            </a:r>
            <a:r>
              <a:rPr lang="ru-RU" sz="14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самокалибровки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 , позволяющий исключить индивидуальную подстройку прибора КУШД под дозатор ДГС. 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	б) Реализована взаимозаменяемость замены управляющих приборов без замены дозатора.</a:t>
            </a:r>
          </a:p>
          <a:p>
            <a:pPr lvl="0"/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	в) Снижена цена комплекта.</a:t>
            </a:r>
          </a:p>
          <a:p>
            <a:pPr lvl="0"/>
            <a:endParaRPr lang="ru-RU" sz="14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just"/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	По опыту ОПИ принято решение на 2020г. в КУШД заложить механизм получения диагностической информации и изменения настроек через интерфейс токовой петли 4-20 мА по протоколу </a:t>
            </a: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HART.  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Данное решение позволит реализовать более полную интеграцию прибора управления газовым дозатором в систему САУ для получения расширенной диагностической информации в реальном времени и появится возможность производить проверку функционирования прибора с помощью переносных </a:t>
            </a: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HART-</a:t>
            </a:r>
            <a:r>
              <a:rPr lang="ru-RU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коммуникаторов и калибраторов, путем загрузки в файлов описателей в  формате </a:t>
            </a:r>
            <a:r>
              <a:rPr lang="en-US" sz="1400" b="1" dirty="0">
                <a:solidFill>
                  <a:prstClr val="black"/>
                </a:solidFill>
                <a:latin typeface="Arial Narrow" panose="020B0606020202030204" pitchFamily="34" charset="0"/>
              </a:rPr>
              <a:t>DD/DTM</a:t>
            </a:r>
            <a:r>
              <a:rPr lang="ru-RU" sz="14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60" y="4581128"/>
            <a:ext cx="7566025" cy="148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41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38" y="925015"/>
            <a:ext cx="8416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Оснащение производства современным технологическим оборудованием российского и иностранного 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производства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7329"/>
            <a:ext cx="274955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86" y="1747329"/>
            <a:ext cx="1908175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79" y="1828030"/>
            <a:ext cx="2493436" cy="192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837" y="1663679"/>
            <a:ext cx="187801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9" y="4149080"/>
            <a:ext cx="25908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63" y="4130539"/>
            <a:ext cx="307340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4747754"/>
            <a:ext cx="199390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98" y="4221088"/>
            <a:ext cx="16335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9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5346700" y="5080415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48310" y="621228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546829" y="1580626"/>
            <a:ext cx="55282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Клапанные блоки </a:t>
            </a:r>
          </a:p>
          <a:p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Диапазон 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рабочих давлений:  до 40,0 МПа</a:t>
            </a:r>
          </a:p>
          <a:p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Температурный диапазон: от −60 до +150° С.</a:t>
            </a:r>
          </a:p>
          <a:p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Исполнения: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1-, 2- клапанные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блоки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1-, 2- клапанные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блоки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3-, 5- клапанные блоки </a:t>
            </a:r>
            <a:r>
              <a:rPr lang="ru-RU" sz="1600" dirty="0" smtClean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фланцевые</a:t>
            </a:r>
            <a:endParaRPr lang="ru-RU" sz="1600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3-, 5- клапанные блоки с прямым подключением к импульсным линиям </a:t>
            </a:r>
            <a:endParaRPr lang="ru-RU" sz="1600" dirty="0" smtClean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Комплектами </a:t>
            </a: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монтажных частей (КМЧ)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Импульсными, капиллярными линиями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Ниппелями </a:t>
            </a:r>
            <a:endParaRPr lang="ru-RU" sz="1600" b="1" dirty="0" smtClean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ru-RU" sz="1600" b="1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Уравнительными , разделительными или </a:t>
            </a: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конденсационными сосудами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1600" b="1" dirty="0" smtClean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Диафрагмами</a:t>
            </a:r>
            <a:endParaRPr lang="ru-RU" sz="1600" b="1" dirty="0">
              <a:solidFill>
                <a:srgbClr val="1F497D">
                  <a:lumMod val="75000"/>
                </a:srgbClr>
              </a:solidFill>
              <a:latin typeface="Bookman Old Style" panose="0205060405050502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F81BD">
                    <a:lumMod val="50000"/>
                  </a:srgbClr>
                </a:solidFill>
                <a:latin typeface="Bookman Old Style" panose="02050604050505020204" pitchFamily="18" charset="0"/>
              </a:rPr>
              <a:t>Дополнительное оборудование для датчиков</a:t>
            </a:r>
            <a:endParaRPr lang="ru-RU" sz="2400" b="1" dirty="0">
              <a:solidFill>
                <a:srgbClr val="4F81BD">
                  <a:lumMod val="5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17" y="1416987"/>
            <a:ext cx="3096344" cy="201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16" y="3140968"/>
            <a:ext cx="1720016" cy="11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8" name="Рисунок 4" descr="ВИП лого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138" y="3140968"/>
            <a:ext cx="1470841" cy="111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21" y="4509120"/>
            <a:ext cx="1502470" cy="150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3624">
            <a:off x="1779060" y="4666233"/>
            <a:ext cx="1832613" cy="118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6300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 16"/>
          <p:cNvSpPr/>
          <p:nvPr/>
        </p:nvSpPr>
        <p:spPr>
          <a:xfrm>
            <a:off x="5346700" y="5080415"/>
            <a:ext cx="228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12277" y="626341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987824" y="1556792"/>
            <a:ext cx="59766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Искробезопасные блоки питания БПДМ-ЕХ-ВИП</a:t>
            </a:r>
          </a:p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Питание и искрозащита взрывозащищенных</a:t>
            </a:r>
          </a:p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двухпроводных датчиков с унифицированным сигналом 4…20 мА, а также для преобразование этого сигнала в уровни 0…20 мА, 0…5 мА или 4…20 мА.</a:t>
            </a:r>
          </a:p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Диапазон питания переменного тока: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187...242В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Количество каналов: 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1 , 2 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Потребляемая мощность: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6,0 ВА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Вид уровня взрывозащиты: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ia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—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особовзрывобезопасный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ib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—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взрывобезопасный</a:t>
            </a:r>
          </a:p>
          <a:p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Исполнения: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щитового исполнения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для монтажа на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DIN-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рейке/стене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Дополнительное оборудование для датчиков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C:\Users\Ковнерчук АС\AppData\Local\Microsoft\Windows\Temporary Internet Files\Content.Outlook\WRNHAJ7J\BPDM full_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15" r="3127"/>
          <a:stretch/>
        </p:blipFill>
        <p:spPr bwMode="auto">
          <a:xfrm>
            <a:off x="422988" y="1599608"/>
            <a:ext cx="2492828" cy="24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Ковнерчук АС\AppData\Local\Microsoft\Windows\Temporary Internet Files\Content.Outlook\WRNHAJ7J\BPDM full_2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056"/>
            <a:ext cx="1589055" cy="247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4820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5" y="836712"/>
            <a:ext cx="892899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Сертификаты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12277" y="626341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4169" y="1340768"/>
            <a:ext cx="3192979" cy="245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2420" y="3890868"/>
            <a:ext cx="3114728" cy="220242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K:\Документы компании\Документы\Сертификаты\СДВ\Взрывозащита\38528 Разрешение на применение СДВ-Ех до 25,05,15\38528 Разрешение на применение СДВ-Ех (средний)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2239885" cy="31683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K:\Документы компании\Документы\Сертификаты\СДВ\Н00098 СДВ - Общепромышленное исполнение.ti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9394" y="1340768"/>
            <a:ext cx="2241162" cy="31683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8444" y="3051351"/>
            <a:ext cx="2298671" cy="3251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050389"/>
            <a:ext cx="2299326" cy="325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22" name="Рисунок 4" descr="ВИП лого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9018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5" y="836712"/>
            <a:ext cx="892899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Bookman Old Style" panose="02050604050505020204" pitchFamily="18" charset="0"/>
              </a:rPr>
              <a:t>Сертификаты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12277" y="6263414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5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22" name="Рисунок 4" descr="ВИП лог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96752"/>
            <a:ext cx="3245699" cy="449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934986"/>
              </p:ext>
            </p:extLst>
          </p:nvPr>
        </p:nvGraphicFramePr>
        <p:xfrm>
          <a:off x="3353204" y="1298377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Acrobat Document" r:id="rId9" imgW="5667128" imgH="8019917" progId="AcroExch.Document.DC">
                  <p:embed/>
                </p:oleObj>
              </mc:Choice>
              <mc:Fallback>
                <p:oleObj name="Acrobat Document" r:id="rId9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53204" y="1298377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4375369"/>
              </p:ext>
            </p:extLst>
          </p:nvPr>
        </p:nvGraphicFramePr>
        <p:xfrm>
          <a:off x="6111724" y="2276872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Acrobat Document" r:id="rId11" imgW="5667128" imgH="8019917" progId="AcroExch.Document.DC">
                  <p:embed/>
                </p:oleObj>
              </mc:Choice>
              <mc:Fallback>
                <p:oleObj name="Acrobat Document" r:id="rId11" imgW="5667128" imgH="801991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111724" y="2276872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01086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7838" y="1294347"/>
            <a:ext cx="84166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Благодарю 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за внимание!</a:t>
            </a:r>
          </a:p>
          <a:p>
            <a:pPr algn="ctr"/>
            <a:endParaRPr lang="ru-RU" sz="40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Коммерческий директор :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Истомин Александр Владимирович 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hlinkClick r:id="rId3"/>
              </a:rPr>
              <a:t>zakaz@vip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hlinkClick r:id="rId3"/>
              </a:rPr>
              <a:t>-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  <a:hlinkClick r:id="rId3"/>
              </a:rPr>
              <a:t>izmerenie.ru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5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5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07504" y="1094292"/>
            <a:ext cx="8928992" cy="400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3034" y="98072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Технические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средства и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ресурсы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25675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6" name="Рисунок 4" descr="ВИП лого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46114"/>
            <a:ext cx="2938463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2393"/>
            <a:ext cx="7602537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907" y="3501008"/>
            <a:ext cx="35179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7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3712277" y="6119336"/>
            <a:ext cx="171944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endParaRPr lang="ru-RU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Технология «кремний на сапфире»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3" name="Picture 1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802" y="1536544"/>
            <a:ext cx="2489990" cy="217948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1" name="Picture 4" descr="НТ-5_АМР-структуры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46" y="4379880"/>
            <a:ext cx="2056224" cy="164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5" descr="P103003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718" y="4379656"/>
            <a:ext cx="2282558" cy="164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14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4373993"/>
            <a:ext cx="2435067" cy="164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P103005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8774" y="4379656"/>
            <a:ext cx="2187474" cy="1641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669502" y="1412776"/>
            <a:ext cx="600695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На поверхность структуры из монокристаллического сапфира методом микроэлектроники (эпитаксия, окисление, ионная имплантация, фотолитография, металлизация) групповым способом формируют кристалл, содержащий тензорезистивный мост из кремниевых резисторов и контактную площадку.</a:t>
            </a:r>
          </a:p>
          <a:p>
            <a:pPr algn="just"/>
            <a:r>
              <a:rPr lang="ru-RU" altLang="ru-RU" sz="1600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После контроля параметров и резки пластины, каждый из отделенных кристаллов припаивается по специальной технологии к титановой мембране, которая лазерной сваркой крепится к корпусу тензопреобразователя.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19" name="Рисунок 4" descr="ВИП лого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67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3712277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9022" y="5122611"/>
            <a:ext cx="5202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Производство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1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2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0 000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ед. в год</a:t>
            </a:r>
            <a:endParaRPr 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389241" y="1410462"/>
            <a:ext cx="511256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alt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Технология «кремний на сапфире» 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обеспечивает  высокую  долговременную стабильность метрологических характеристик в широком диапазоне рабочих температур при больших перегрузочных давлениях.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r="54766" b="52398"/>
          <a:stretch/>
        </p:blipFill>
        <p:spPr bwMode="auto">
          <a:xfrm>
            <a:off x="592904" y="1611759"/>
            <a:ext cx="2204581" cy="1882771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8" name="TextBox 17"/>
          <p:cNvSpPr txBox="1"/>
          <p:nvPr/>
        </p:nvSpPr>
        <p:spPr>
          <a:xfrm>
            <a:off x="35496" y="93596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Bookman Old Style" panose="02050604050505020204" pitchFamily="18" charset="0"/>
              </a:rPr>
              <a:t>Сенсоры давления</a:t>
            </a:r>
          </a:p>
        </p:txBody>
      </p:sp>
      <p:pic>
        <p:nvPicPr>
          <p:cNvPr id="15" name="Picture 8" descr="ТП типа Д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313" y="3724588"/>
            <a:ext cx="2710775" cy="2720109"/>
          </a:xfrm>
          <a:prstGeom prst="rect">
            <a:avLst/>
          </a:prstGeom>
          <a:ln>
            <a:noFill/>
          </a:ln>
          <a:effectLst/>
          <a:extLst/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27FBB87F-3843-4B7B-8A83-393BC0CBBE3E}"/>
              </a:ext>
            </a:extLst>
          </p:cNvPr>
          <p:cNvSpPr/>
          <p:nvPr/>
        </p:nvSpPr>
        <p:spPr>
          <a:xfrm>
            <a:off x="3379022" y="3595643"/>
            <a:ext cx="54665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Единственный серийный 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  Российский производитель</a:t>
            </a:r>
          </a:p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100% локализация производства</a:t>
            </a:r>
            <a:endParaRPr lang="ru-RU" alt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endParaRPr lang="ru-RU" altLang="ru-RU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21" name="Рисунок 4" descr="ВИП лого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73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0" y="90872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4F81BD">
                    <a:lumMod val="50000"/>
                  </a:srgbClr>
                </a:solidFill>
                <a:latin typeface="Bookman Old Style" panose="02050604050505020204" pitchFamily="18" charset="0"/>
              </a:rPr>
              <a:t>Конструкция датчиков давления</a:t>
            </a: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1214885" y="1744767"/>
            <a:ext cx="7401768" cy="31652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prstClr val="black">
                  <a:shade val="95000"/>
                </a:prstClr>
              </a:buClr>
              <a:buFont typeface="Wingdings 2"/>
              <a:buNone/>
            </a:pP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0" name="Picture 2" descr="C:\Users\Гришин СВ\Desktop\От Вихерта\1 - копи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72192"/>
            <a:ext cx="2812891" cy="4965120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Гришин СВ\Desktop\От Вихерта\Смарт - копия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484784"/>
            <a:ext cx="3052935" cy="4608512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Прямая со стрелкой 23"/>
          <p:cNvCxnSpPr>
            <a:stCxn id="30" idx="3"/>
          </p:cNvCxnSpPr>
          <p:nvPr/>
        </p:nvCxnSpPr>
        <p:spPr>
          <a:xfrm>
            <a:off x="5890583" y="4885129"/>
            <a:ext cx="1165693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37" idx="1"/>
          </p:cNvCxnSpPr>
          <p:nvPr/>
        </p:nvCxnSpPr>
        <p:spPr>
          <a:xfrm flipH="1">
            <a:off x="2328532" y="2818240"/>
            <a:ext cx="1112794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cxnSpLocks/>
          </p:cNvCxnSpPr>
          <p:nvPr/>
        </p:nvCxnSpPr>
        <p:spPr>
          <a:xfrm>
            <a:off x="4860032" y="4372764"/>
            <a:ext cx="2196244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cxnSpLocks/>
          </p:cNvCxnSpPr>
          <p:nvPr/>
        </p:nvCxnSpPr>
        <p:spPr>
          <a:xfrm flipH="1">
            <a:off x="1729973" y="4293676"/>
            <a:ext cx="1833915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280990" y="4090765"/>
            <a:ext cx="2088231" cy="338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Сенсор</a:t>
            </a:r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 </a:t>
            </a:r>
          </a:p>
        </p:txBody>
      </p:sp>
      <p:cxnSp>
        <p:nvCxnSpPr>
          <p:cNvPr id="29" name="Прямая со стрелкой 28"/>
          <p:cNvCxnSpPr>
            <a:stCxn id="30" idx="1"/>
          </p:cNvCxnSpPr>
          <p:nvPr/>
        </p:nvCxnSpPr>
        <p:spPr>
          <a:xfrm flipH="1">
            <a:off x="1475656" y="4885129"/>
            <a:ext cx="1894648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70304" y="4715852"/>
            <a:ext cx="252027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Приемник давления</a:t>
            </a:r>
          </a:p>
        </p:txBody>
      </p:sp>
      <p:cxnSp>
        <p:nvCxnSpPr>
          <p:cNvPr id="32" name="Прямая со стрелкой 31"/>
          <p:cNvCxnSpPr>
            <a:stCxn id="39" idx="3"/>
          </p:cNvCxnSpPr>
          <p:nvPr/>
        </p:nvCxnSpPr>
        <p:spPr>
          <a:xfrm>
            <a:off x="5578885" y="2032551"/>
            <a:ext cx="1297371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37" idx="3"/>
          </p:cNvCxnSpPr>
          <p:nvPr/>
        </p:nvCxnSpPr>
        <p:spPr>
          <a:xfrm>
            <a:off x="5724127" y="2818240"/>
            <a:ext cx="1440161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36" idx="1"/>
          </p:cNvCxnSpPr>
          <p:nvPr/>
        </p:nvCxnSpPr>
        <p:spPr>
          <a:xfrm flipH="1">
            <a:off x="2328533" y="3525554"/>
            <a:ext cx="1667402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36" idx="3"/>
          </p:cNvCxnSpPr>
          <p:nvPr/>
        </p:nvCxnSpPr>
        <p:spPr>
          <a:xfrm>
            <a:off x="5004048" y="3525554"/>
            <a:ext cx="1872208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995935" y="3356277"/>
            <a:ext cx="1008113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Корпус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441326" y="2648963"/>
            <a:ext cx="2282801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Электронный блок</a:t>
            </a:r>
          </a:p>
        </p:txBody>
      </p:sp>
      <p:cxnSp>
        <p:nvCxnSpPr>
          <p:cNvPr id="38" name="Прямая со стрелкой 37"/>
          <p:cNvCxnSpPr>
            <a:stCxn id="39" idx="1"/>
          </p:cNvCxnSpPr>
          <p:nvPr/>
        </p:nvCxnSpPr>
        <p:spPr>
          <a:xfrm flipH="1">
            <a:off x="2328532" y="2032551"/>
            <a:ext cx="1236584" cy="0"/>
          </a:xfrm>
          <a:prstGeom prst="straightConnector1">
            <a:avLst/>
          </a:prstGeom>
          <a:ln w="19050">
            <a:solidFill>
              <a:schemeClr val="tx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565116" y="1740163"/>
            <a:ext cx="2013769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dirty="0">
                <a:solidFill>
                  <a:srgbClr val="1F497D">
                    <a:lumMod val="75000"/>
                  </a:srgbClr>
                </a:solidFill>
                <a:latin typeface="Bookman Old Style" panose="02050604050505020204" pitchFamily="18" charset="0"/>
              </a:rPr>
              <a:t>Электрический соединитель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23003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7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8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42" name="Рисунок 4" descr="ВИП лого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1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23528" y="764704"/>
            <a:ext cx="8352928" cy="0"/>
            <a:chOff x="323528" y="764704"/>
            <a:chExt cx="8352928" cy="0"/>
          </a:xfrm>
        </p:grpSpPr>
        <p:cxnSp>
          <p:nvCxnSpPr>
            <p:cNvPr id="9" name="Прямая соединительная линия 8"/>
            <p:cNvCxnSpPr/>
            <p:nvPr/>
          </p:nvCxnSpPr>
          <p:spPr>
            <a:xfrm>
              <a:off x="323528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>
              <a:off x="5436096" y="764704"/>
              <a:ext cx="3240360" cy="0"/>
            </a:xfrm>
            <a:prstGeom prst="line">
              <a:avLst/>
            </a:prstGeom>
            <a:ln w="254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/>
          <p:cNvGrpSpPr/>
          <p:nvPr/>
        </p:nvGrpSpPr>
        <p:grpSpPr>
          <a:xfrm>
            <a:off x="295817" y="6496851"/>
            <a:ext cx="8560019" cy="28173"/>
            <a:chOff x="323527" y="6593836"/>
            <a:chExt cx="8560019" cy="28173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>
              <a:off x="323527" y="6622009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5671073" y="6593836"/>
              <a:ext cx="3212473" cy="0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716651" y="6235241"/>
            <a:ext cx="1719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3"/>
              </a:rPr>
              <a:t>www.zaovip.ru</a:t>
            </a:r>
            <a:endParaRPr lang="ru-RU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  <a:p>
            <a:pPr lvl="0"/>
            <a:r>
              <a:rPr lang="en-US" sz="1400" b="1" dirty="0">
                <a:solidFill>
                  <a:srgbClr val="1F497D">
                    <a:lumMod val="75000"/>
                  </a:srgbClr>
                </a:solidFill>
                <a:latin typeface="Arial Narrow" panose="020B0606020202030204" pitchFamily="34" charset="0"/>
                <a:hlinkClick r:id="rId4"/>
              </a:rPr>
              <a:t>www.vip-izmerenie.ru</a:t>
            </a:r>
            <a:endParaRPr lang="en-US" sz="1400" b="1" dirty="0">
              <a:solidFill>
                <a:srgbClr val="1F497D">
                  <a:lumMod val="75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782976"/>
            <a:ext cx="60846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Линейка датчиков давления СДВ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3686" y="2253360"/>
            <a:ext cx="28967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СДВ-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SMART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9049" y="2252646"/>
            <a:ext cx="2418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СДВ-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STANDARD</a:t>
            </a:r>
          </a:p>
        </p:txBody>
      </p:sp>
      <p:pic>
        <p:nvPicPr>
          <p:cNvPr id="17" name="Picture 2" descr="K:\ВИП\Отдел продаж\Черничкина\Рабочая\макеты и разработки\!Фото для разработок\2datchka_smart\Датчики СМАР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839" y="3124379"/>
            <a:ext cx="2866417" cy="2296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227" y="2844902"/>
            <a:ext cx="4331981" cy="2887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4896" y="2248581"/>
            <a:ext cx="205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СДВ-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SPECIAL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1" name="Picture 3" descr="C:\Users\chernichkina_ma\Desktop\Безымянный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3565">
            <a:off x="1547306" y="3773682"/>
            <a:ext cx="285862" cy="1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4" y="116632"/>
            <a:ext cx="2442823" cy="548908"/>
          </a:xfrm>
          <a:prstGeom prst="rect">
            <a:avLst/>
          </a:prstGeom>
        </p:spPr>
      </p:pic>
      <p:pic>
        <p:nvPicPr>
          <p:cNvPr id="22" name="Рисунок 4" descr="ВИП лого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193430"/>
            <a:ext cx="1872208" cy="47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84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b="1" dirty="0" smtClean="0">
            <a:solidFill>
              <a:schemeClr val="tx2">
                <a:lumMod val="75000"/>
              </a:schemeClr>
            </a:solidFill>
            <a:latin typeface="Arial Narrow" panose="020B0606020202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13109</TotalTime>
  <Words>2063</Words>
  <Application>Microsoft Office PowerPoint</Application>
  <PresentationFormat>Экран (4:3)</PresentationFormat>
  <Paragraphs>626</Paragraphs>
  <Slides>44</Slides>
  <Notes>43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Тема Office</vt:lpstr>
      <vt:lpstr>Acrobat Document</vt:lpstr>
      <vt:lpstr>   ИННОВАЦИОННЫЕ РЕШЕНИЯ  ДЛЯ ПРОГРАММ ИМПОРТОЗАМЕЩЕНИЯ  Российские датчики давления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Константин</dc:creator>
  <cp:lastModifiedBy>Истомин</cp:lastModifiedBy>
  <cp:revision>565</cp:revision>
  <cp:lastPrinted>2019-06-21T08:59:31Z</cp:lastPrinted>
  <dcterms:created xsi:type="dcterms:W3CDTF">2015-05-28T14:08:12Z</dcterms:created>
  <dcterms:modified xsi:type="dcterms:W3CDTF">2019-10-18T12:47:16Z</dcterms:modified>
</cp:coreProperties>
</file>