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84" r:id="rId3"/>
    <p:sldId id="282" r:id="rId4"/>
    <p:sldId id="274" r:id="rId5"/>
    <p:sldId id="272" r:id="rId6"/>
    <p:sldId id="270" r:id="rId7"/>
    <p:sldId id="288" r:id="rId8"/>
    <p:sldId id="273" r:id="rId9"/>
    <p:sldId id="297" r:id="rId10"/>
    <p:sldId id="277" r:id="rId11"/>
  </p:sldIdLst>
  <p:sldSz cx="9144000" cy="6858000" type="screen4x3"/>
  <p:notesSz cx="6797675" cy="987425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EBF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>
      <p:cViewPr varScale="1">
        <p:scale>
          <a:sx n="87" d="100"/>
          <a:sy n="87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C5C8-0296-4C45-A92C-A57C459A73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272C8-2157-45A1-9064-1BD12C93E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72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8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415008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37C0E-4DC3-499F-8FCF-E085568B3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5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37C0E-4DC3-499F-8FCF-E085568B3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4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37C0E-4DC3-499F-8FCF-E085568B3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3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37C0E-4DC3-499F-8FCF-E085568B3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2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8640"/>
            <a:ext cx="85689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980728"/>
            <a:ext cx="84969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552" y="6436173"/>
            <a:ext cx="1905000" cy="37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fld id="{19E37C0E-4DC3-499F-8FCF-E085568B39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1652630" y="0"/>
            <a:ext cx="150023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kern="1200" dirty="0">
                <a:solidFill>
                  <a:schemeClr val="bg2"/>
                </a:solidFill>
                <a:latin typeface="Arial" charset="0"/>
                <a:ea typeface="+mn-ea"/>
                <a:cs typeface="Times New Roman" charset="0"/>
              </a:rPr>
              <a:t>Размер шрифта:</a:t>
            </a:r>
            <a:r>
              <a:rPr lang="en-US" sz="1000" b="0" kern="1200" dirty="0">
                <a:solidFill>
                  <a:schemeClr val="bg2"/>
                </a:solidFill>
                <a:latin typeface="Arial" charset="0"/>
                <a:ea typeface="+mn-ea"/>
                <a:cs typeface="Times New Roman" charset="0"/>
              </a:rPr>
              <a:t> </a:t>
            </a:r>
            <a:r>
              <a:rPr lang="ru-RU" sz="1000" b="0" kern="1200" dirty="0">
                <a:solidFill>
                  <a:schemeClr val="bg2"/>
                </a:solidFill>
                <a:latin typeface="Arial" charset="0"/>
                <a:ea typeface="+mn-ea"/>
                <a:cs typeface="Times New Roman" charset="0"/>
              </a:rPr>
              <a:t>Заголовок – </a:t>
            </a:r>
            <a:r>
              <a:rPr lang="en-GB" sz="1000" b="0" kern="1200" dirty="0">
                <a:solidFill>
                  <a:schemeClr val="bg2"/>
                </a:solidFill>
                <a:latin typeface="Arial" charset="0"/>
                <a:ea typeface="+mn-ea"/>
                <a:cs typeface="Times New Roman" charset="0"/>
              </a:rPr>
              <a:t>Arial </a:t>
            </a:r>
            <a:r>
              <a:rPr lang="ru-RU" sz="1000" b="0" kern="1200" dirty="0">
                <a:solidFill>
                  <a:schemeClr val="bg2"/>
                </a:solidFill>
                <a:latin typeface="Arial" charset="0"/>
                <a:ea typeface="+mn-ea"/>
                <a:cs typeface="Times New Roman" charset="0"/>
              </a:rPr>
              <a:t>24-32</a:t>
            </a:r>
            <a:r>
              <a:rPr lang="en-US" sz="1000" b="0" kern="1200" dirty="0">
                <a:solidFill>
                  <a:schemeClr val="bg2"/>
                </a:solidFill>
                <a:latin typeface="Arial" charset="0"/>
                <a:ea typeface="+mn-ea"/>
                <a:cs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kern="1200" dirty="0">
                <a:solidFill>
                  <a:schemeClr val="bg2"/>
                </a:solidFill>
                <a:latin typeface="Arial" charset="0"/>
                <a:ea typeface="+mn-ea"/>
                <a:cs typeface="Times New Roman" charset="0"/>
              </a:rPr>
              <a:t>Текст – </a:t>
            </a:r>
            <a:r>
              <a:rPr lang="en-GB" sz="1000" b="0" kern="1200" dirty="0">
                <a:solidFill>
                  <a:schemeClr val="bg2"/>
                </a:solidFill>
                <a:latin typeface="Arial" charset="0"/>
                <a:ea typeface="+mn-ea"/>
                <a:cs typeface="Times New Roman" charset="0"/>
              </a:rPr>
              <a:t>Arial </a:t>
            </a:r>
            <a:r>
              <a:rPr lang="ru-RU" sz="1000" b="0" kern="1200" dirty="0">
                <a:solidFill>
                  <a:schemeClr val="bg2"/>
                </a:solidFill>
                <a:latin typeface="Arial" charset="0"/>
                <a:ea typeface="+mn-ea"/>
                <a:cs typeface="Times New Roman" charset="0"/>
              </a:rPr>
              <a:t>14-18</a:t>
            </a:r>
            <a:endParaRPr lang="en-US" sz="1000" b="0" kern="1200" dirty="0">
              <a:solidFill>
                <a:schemeClr val="bg2"/>
              </a:solidFill>
              <a:latin typeface="Arial" charset="0"/>
              <a:ea typeface="+mn-ea"/>
              <a:cs typeface="Times New Roman" charset="0"/>
            </a:endParaRPr>
          </a:p>
          <a:p>
            <a:pPr>
              <a:spcBef>
                <a:spcPct val="50000"/>
              </a:spcBef>
              <a:defRPr/>
            </a:pPr>
            <a:endParaRPr lang="en-GB" sz="1000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b="0" dirty="0">
                <a:solidFill>
                  <a:schemeClr val="bg2"/>
                </a:solidFill>
              </a:rPr>
              <a:t>Font size</a:t>
            </a:r>
            <a:r>
              <a:rPr lang="ru-RU" sz="1000" b="0" dirty="0">
                <a:solidFill>
                  <a:schemeClr val="bg2"/>
                </a:solidFill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GB" sz="1000" b="0" dirty="0">
                <a:solidFill>
                  <a:schemeClr val="bg2"/>
                </a:solidFill>
              </a:rPr>
              <a:t>Title</a:t>
            </a:r>
            <a:r>
              <a:rPr lang="ru-RU" sz="1000" b="0" dirty="0">
                <a:solidFill>
                  <a:schemeClr val="bg2"/>
                </a:solidFill>
              </a:rPr>
              <a:t> – </a:t>
            </a:r>
            <a:r>
              <a:rPr lang="en-GB" sz="1000" b="0" dirty="0">
                <a:solidFill>
                  <a:schemeClr val="bg2"/>
                </a:solidFill>
              </a:rPr>
              <a:t>Arial </a:t>
            </a:r>
            <a:r>
              <a:rPr lang="ru-RU" sz="1000" b="0" dirty="0">
                <a:solidFill>
                  <a:schemeClr val="bg2"/>
                </a:solidFill>
              </a:rPr>
              <a:t>24-32</a:t>
            </a:r>
          </a:p>
          <a:p>
            <a:pPr>
              <a:spcBef>
                <a:spcPct val="50000"/>
              </a:spcBef>
              <a:defRPr/>
            </a:pPr>
            <a:r>
              <a:rPr lang="en-GB" sz="1000" b="0" dirty="0">
                <a:solidFill>
                  <a:schemeClr val="bg2"/>
                </a:solidFill>
              </a:rPr>
              <a:t>Text</a:t>
            </a:r>
            <a:r>
              <a:rPr lang="ru-RU" sz="1000" b="0" dirty="0">
                <a:solidFill>
                  <a:schemeClr val="bg2"/>
                </a:solidFill>
              </a:rPr>
              <a:t> – </a:t>
            </a:r>
            <a:r>
              <a:rPr lang="en-GB" sz="1000" b="0" dirty="0">
                <a:solidFill>
                  <a:schemeClr val="bg2"/>
                </a:solidFill>
              </a:rPr>
              <a:t>Arial </a:t>
            </a:r>
            <a:r>
              <a:rPr lang="ru-RU" sz="1000" b="0" dirty="0">
                <a:solidFill>
                  <a:schemeClr val="bg2"/>
                </a:solidFill>
              </a:rPr>
              <a:t>14-18</a:t>
            </a:r>
            <a:endParaRPr lang="en-US" sz="1400" dirty="0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-1752600" y="2133600"/>
            <a:ext cx="1500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00" b="0" dirty="0">
                <a:solidFill>
                  <a:schemeClr val="bg2"/>
                </a:solidFill>
              </a:rPr>
              <a:t>Минимальный отступ от правого и левого края – 1 см.</a:t>
            </a:r>
            <a:endParaRPr lang="en-US" sz="1000" b="0" dirty="0">
              <a:solidFill>
                <a:schemeClr val="bg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dirty="0">
                <a:solidFill>
                  <a:schemeClr val="bg2"/>
                </a:solidFill>
              </a:rPr>
              <a:t>Left and right margin should be no less than</a:t>
            </a:r>
            <a:r>
              <a:rPr lang="ru-RU" sz="1000" b="0" dirty="0">
                <a:solidFill>
                  <a:schemeClr val="bg2"/>
                </a:solidFill>
              </a:rPr>
              <a:t> 1 </a:t>
            </a:r>
            <a:r>
              <a:rPr lang="en-GB" sz="1000" b="0" dirty="0">
                <a:solidFill>
                  <a:schemeClr val="bg2"/>
                </a:solidFill>
              </a:rPr>
              <a:t>cm</a:t>
            </a:r>
            <a:r>
              <a:rPr lang="ru-RU" sz="1000" b="0" dirty="0">
                <a:solidFill>
                  <a:schemeClr val="bg2"/>
                </a:solidFill>
              </a:rPr>
              <a:t>.</a:t>
            </a:r>
            <a:endParaRPr lang="en-US" sz="1000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-1752600" y="5486400"/>
            <a:ext cx="152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00" b="0" dirty="0">
                <a:solidFill>
                  <a:schemeClr val="bg2"/>
                </a:solidFill>
              </a:rPr>
              <a:t>Фотографии и текст не должны закрывать нижнее поле презентации</a:t>
            </a:r>
            <a:endParaRPr lang="en-US" sz="1000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b="0" dirty="0">
                <a:solidFill>
                  <a:schemeClr val="bg2"/>
                </a:solidFill>
              </a:rPr>
              <a:t>Photos and text should not cover the lower field of the template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42819" y="1268760"/>
            <a:ext cx="8280399" cy="3600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2BD"/>
                </a:solidFill>
              </a:rPr>
              <a:t>«Актуальные направления работы «Сахалин Энерджи Инвестмент Компани Лтд.» в отношении импортозамещения и локализации производства оборудования в РФ»</a:t>
            </a:r>
          </a:p>
          <a:p>
            <a:pPr algn="ctr"/>
            <a:endParaRPr lang="ru-RU" sz="2400" b="1" dirty="0" smtClean="0">
              <a:solidFill>
                <a:srgbClr val="0072BD"/>
              </a:solidFill>
            </a:endParaRPr>
          </a:p>
          <a:p>
            <a:pPr algn="ctr"/>
            <a:endParaRPr lang="ru-RU" sz="2400" b="1" dirty="0" smtClean="0">
              <a:solidFill>
                <a:srgbClr val="0072BD"/>
              </a:solidFill>
            </a:endParaRPr>
          </a:p>
          <a:p>
            <a:pPr algn="ctr"/>
            <a:endParaRPr lang="ru-RU" sz="2400" b="1" dirty="0">
              <a:solidFill>
                <a:srgbClr val="0072BD"/>
              </a:solidFill>
            </a:endParaRPr>
          </a:p>
          <a:p>
            <a:r>
              <a:rPr lang="ru-RU" sz="2400" b="1" dirty="0" smtClean="0">
                <a:solidFill>
                  <a:srgbClr val="0072BD"/>
                </a:solidFill>
              </a:rPr>
              <a:t>Главный исполнительный директор</a:t>
            </a:r>
          </a:p>
          <a:p>
            <a:r>
              <a:rPr lang="ru-RU" sz="2400" b="1" dirty="0" smtClean="0">
                <a:solidFill>
                  <a:srgbClr val="0072BD"/>
                </a:solidFill>
              </a:rPr>
              <a:t>Дашков Роман Юрьевич</a:t>
            </a:r>
            <a:endParaRPr lang="en-US" sz="2400" b="1" dirty="0">
              <a:solidFill>
                <a:srgbClr val="0072B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5" y="6191935"/>
            <a:ext cx="4176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72BD"/>
                </a:solidFill>
              </a:rPr>
              <a:t>Санкт-Петербург, </a:t>
            </a:r>
            <a:r>
              <a:rPr lang="en-US" sz="1400" dirty="0" smtClean="0">
                <a:solidFill>
                  <a:srgbClr val="0072BD"/>
                </a:solidFill>
              </a:rPr>
              <a:t>5</a:t>
            </a:r>
            <a:r>
              <a:rPr lang="ru-RU" sz="1400" dirty="0" smtClean="0">
                <a:solidFill>
                  <a:srgbClr val="0072BD"/>
                </a:solidFill>
              </a:rPr>
              <a:t> Октября</a:t>
            </a:r>
            <a:r>
              <a:rPr lang="en-US" sz="1400" dirty="0" smtClean="0">
                <a:solidFill>
                  <a:srgbClr val="0072BD"/>
                </a:solidFill>
              </a:rPr>
              <a:t> </a:t>
            </a:r>
            <a:r>
              <a:rPr lang="en-US" sz="1400" dirty="0">
                <a:solidFill>
                  <a:srgbClr val="0072BD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968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802" y="260648"/>
            <a:ext cx="7772400" cy="1752600"/>
          </a:xfrm>
        </p:spPr>
        <p:txBody>
          <a:bodyPr/>
          <a:lstStyle/>
          <a:p>
            <a:pPr algn="ctr">
              <a:spcAft>
                <a:spcPts val="6000"/>
              </a:spcAft>
            </a:pPr>
            <a:r>
              <a:rPr lang="ru-RU" dirty="0" smtClean="0"/>
              <a:t>Благодарю за внимание!</a:t>
            </a:r>
            <a:endParaRPr lang="en-US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8" y="1412776"/>
            <a:ext cx="916744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384177" y="4343400"/>
            <a:ext cx="2971800" cy="182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3366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72BD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600" b="1" i="0" u="none" strike="noStrike" cap="none" normalizeH="0" baseline="0" dirty="0" smtClean="0">
              <a:ln>
                <a:noFill/>
              </a:ln>
              <a:solidFill>
                <a:srgbClr val="0072BD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en-US" sz="1600" b="1" dirty="0">
              <a:solidFill>
                <a:srgbClr val="0072BD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600" b="1" i="0" u="none" strike="noStrike" cap="none" normalizeH="0" baseline="0" dirty="0" smtClean="0">
              <a:ln>
                <a:noFill/>
              </a:ln>
              <a:solidFill>
                <a:srgbClr val="0072BD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1" i="0" u="none" strike="noStrike" cap="none" normalizeH="0" baseline="0" dirty="0" smtClean="0">
                <a:ln>
                  <a:noFill/>
                </a:ln>
                <a:solidFill>
                  <a:srgbClr val="0072BD"/>
                </a:solidFill>
                <a:effectLst/>
                <a:latin typeface="Arial" pitchFamily="34" charset="0"/>
                <a:cs typeface="Times New Roman" pitchFamily="18" charset="0"/>
              </a:rPr>
              <a:t>Российская Федерация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1" i="0" u="none" strike="noStrike" cap="none" normalizeH="0" baseline="0" dirty="0" smtClean="0">
                <a:ln>
                  <a:noFill/>
                </a:ln>
                <a:solidFill>
                  <a:srgbClr val="0072BD"/>
                </a:solidFill>
                <a:effectLst/>
                <a:latin typeface="Arial" pitchFamily="34" charset="0"/>
                <a:cs typeface="Times New Roman" pitchFamily="18" charset="0"/>
              </a:rPr>
              <a:t>Сахалинская область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28"/>
          <a:stretch/>
        </p:blipFill>
        <p:spPr bwMode="auto">
          <a:xfrm>
            <a:off x="6248400" y="922079"/>
            <a:ext cx="2419680" cy="49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4800" y="1029810"/>
            <a:ext cx="5257800" cy="15609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33669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200762"/>
              </p:ext>
            </p:extLst>
          </p:nvPr>
        </p:nvGraphicFramePr>
        <p:xfrm>
          <a:off x="609600" y="1219200"/>
          <a:ext cx="473862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4" imgW="7400000" imgH="1905266" progId="MSPhotoEd.3">
                  <p:embed/>
                </p:oleObj>
              </mc:Choice>
              <mc:Fallback>
                <p:oleObj r:id="rId4" imgW="7400000" imgH="190526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4738624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6200" y="76200"/>
            <a:ext cx="8991600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85725" tIns="47625" rIns="85725" bIns="4762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en-US" sz="2000" b="1" dirty="0">
                <a:solidFill>
                  <a:srgbClr val="0072BD"/>
                </a:solidFill>
                <a:latin typeface="+mj-lt"/>
                <a:ea typeface="+mj-ea"/>
                <a:cs typeface="+mj-cs"/>
              </a:rPr>
              <a:t>«Сахалин </a:t>
            </a:r>
            <a:r>
              <a:rPr lang="ru-RU" altLang="en-US" sz="2000" b="1" dirty="0" err="1">
                <a:solidFill>
                  <a:srgbClr val="0072BD"/>
                </a:solidFill>
                <a:latin typeface="+mj-lt"/>
                <a:ea typeface="+mj-ea"/>
                <a:cs typeface="+mj-cs"/>
              </a:rPr>
              <a:t>Энерджи</a:t>
            </a:r>
            <a:r>
              <a:rPr lang="ru-RU" altLang="en-US" sz="2000" b="1" dirty="0">
                <a:solidFill>
                  <a:srgbClr val="0072BD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en-US" sz="2000" b="1" dirty="0" err="1">
                <a:solidFill>
                  <a:srgbClr val="0072BD"/>
                </a:solidFill>
                <a:latin typeface="+mj-lt"/>
                <a:ea typeface="+mj-ea"/>
                <a:cs typeface="+mj-cs"/>
              </a:rPr>
              <a:t>Инвестмент</a:t>
            </a:r>
            <a:r>
              <a:rPr lang="ru-RU" altLang="en-US" sz="2000" b="1" dirty="0">
                <a:solidFill>
                  <a:srgbClr val="0072BD"/>
                </a:solidFill>
                <a:latin typeface="+mj-lt"/>
                <a:ea typeface="+mj-ea"/>
                <a:cs typeface="+mj-cs"/>
              </a:rPr>
              <a:t> Компани Лтд.» </a:t>
            </a:r>
          </a:p>
          <a:p>
            <a:pPr lvl="0" algn="ctr" fontAlgn="base">
              <a:spcAft>
                <a:spcPct val="0"/>
              </a:spcAft>
            </a:pPr>
            <a:r>
              <a:rPr lang="ru-RU" sz="2000" b="1" dirty="0">
                <a:solidFill>
                  <a:srgbClr val="0072BD"/>
                </a:solidFill>
                <a:latin typeface="+mj-lt"/>
                <a:ea typeface="+mj-ea"/>
                <a:cs typeface="+mj-cs"/>
              </a:rPr>
              <a:t> оператор проекта «Сахалин-2» </a:t>
            </a:r>
            <a:endParaRPr lang="en-US" altLang="en-US" sz="2000" b="1" dirty="0">
              <a:solidFill>
                <a:srgbClr val="0072B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4" name="Picture 8" descr="LOGO_w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0" y="89979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06327"/>
              </p:ext>
            </p:extLst>
          </p:nvPr>
        </p:nvGraphicFramePr>
        <p:xfrm>
          <a:off x="1819275" y="4638675"/>
          <a:ext cx="19907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7" imgW="2857899" imgH="1104762" progId="MSPhotoEd.3">
                  <p:embed/>
                </p:oleObj>
              </mc:Choice>
              <mc:Fallback>
                <p:oleObj r:id="rId7" imgW="2857899" imgH="11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638675"/>
                        <a:ext cx="199072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44876" y="3286780"/>
            <a:ext cx="253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Соглашение о разделе продукции (1994)</a:t>
            </a:r>
            <a:endParaRPr lang="en-US" sz="1400" dirty="0"/>
          </a:p>
        </p:txBody>
      </p:sp>
      <p:sp>
        <p:nvSpPr>
          <p:cNvPr id="16" name="Left-Right Arrow 15"/>
          <p:cNvSpPr/>
          <p:nvPr/>
        </p:nvSpPr>
        <p:spPr bwMode="auto">
          <a:xfrm rot="16200000">
            <a:off x="2150895" y="3106907"/>
            <a:ext cx="1524000" cy="796585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37C0E-4DC3-499F-8FCF-E085568B39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07504" y="4863991"/>
            <a:ext cx="1912869" cy="6532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rgbClr val="0000FF"/>
                </a:solidFill>
                <a:latin typeface="Arial" charset="0"/>
                <a:cs typeface="Times New Roman" charset="0"/>
              </a:rPr>
              <a:t>Гармонизация стандартов</a:t>
            </a:r>
            <a:endParaRPr lang="en-US" sz="1300" b="1" dirty="0">
              <a:solidFill>
                <a:srgbClr val="0000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74181" y="4863991"/>
            <a:ext cx="2534007" cy="6532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rgbClr val="0000FF"/>
                </a:solidFill>
                <a:latin typeface="Arial" charset="0"/>
                <a:cs typeface="Times New Roman" charset="0"/>
              </a:rPr>
              <a:t>Привлечение и развитие российских компаний</a:t>
            </a:r>
            <a:endParaRPr lang="en-US" sz="1300" b="1" dirty="0">
              <a:solidFill>
                <a:srgbClr val="0000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853112" y="4863991"/>
            <a:ext cx="2112347" cy="6532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rgbClr val="0000FF"/>
                </a:solidFill>
                <a:latin typeface="Arial" charset="0"/>
                <a:cs typeface="Times New Roman" charset="0"/>
              </a:rPr>
              <a:t>Оптимизация затрат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947162" y="3933056"/>
            <a:ext cx="3393691" cy="576064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/>
                </a:solidFill>
              </a:rPr>
              <a:t>Направление работ</a:t>
            </a:r>
            <a:endParaRPr lang="en-US" sz="2000" b="1" dirty="0">
              <a:solidFill>
                <a:schemeClr val="bg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99592" y="3068960"/>
            <a:ext cx="1728192" cy="6319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Times New Roman" charset="0"/>
              </a:rPr>
              <a:t>Интеллектуальная собственность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73328" y="3068960"/>
            <a:ext cx="1679602" cy="6319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rgbClr val="00B050"/>
                </a:solidFill>
                <a:latin typeface="Arial" charset="0"/>
                <a:cs typeface="Times New Roman" charset="0"/>
              </a:rPr>
              <a:t>Формирование точек роста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758518" y="6453336"/>
            <a:ext cx="41388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9pPr>
          </a:lstStyle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27784" y="188640"/>
            <a:ext cx="4032448" cy="72008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/>
                </a:solidFill>
              </a:rPr>
              <a:t>Основные области применения передовых технологий</a:t>
            </a:r>
            <a:endParaRPr lang="en-US" b="1" dirty="0">
              <a:solidFill>
                <a:schemeClr val="bg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09358" y="1361074"/>
            <a:ext cx="1662342" cy="4837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charset="0"/>
              </a:rPr>
              <a:t>Производство СПГ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020373" y="1354016"/>
            <a:ext cx="2592288" cy="4908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charset="0"/>
              </a:rPr>
              <a:t>Строительство скважин на шельфе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808189" y="1339662"/>
            <a:ext cx="1971480" cy="5172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charset="0"/>
              </a:rPr>
              <a:t>Сейсморазведочные работы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948264" y="1327558"/>
            <a:ext cx="2002263" cy="5172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charset="0"/>
              </a:rPr>
              <a:t>Обслуживание</a:t>
            </a: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charset="0"/>
              </a:rPr>
              <a:t> и ремонт объектов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627784" y="2132856"/>
            <a:ext cx="4032448" cy="495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/>
                </a:solidFill>
              </a:rPr>
              <a:t>Инструменты</a:t>
            </a:r>
            <a:endParaRPr lang="en-US" sz="2000" b="1" dirty="0">
              <a:solidFill>
                <a:schemeClr val="bg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Times New Roman" charset="0"/>
            </a:endParaRPr>
          </a:p>
        </p:txBody>
      </p:sp>
      <p:cxnSp>
        <p:nvCxnSpPr>
          <p:cNvPr id="3" name="Straight Arrow Connector 2"/>
          <p:cNvCxnSpPr>
            <a:stCxn id="15" idx="2"/>
            <a:endCxn id="16" idx="0"/>
          </p:cNvCxnSpPr>
          <p:nvPr/>
        </p:nvCxnSpPr>
        <p:spPr bwMode="auto">
          <a:xfrm flipH="1">
            <a:off x="1040529" y="908720"/>
            <a:ext cx="3603479" cy="4523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5" idx="2"/>
            <a:endCxn id="19" idx="0"/>
          </p:cNvCxnSpPr>
          <p:nvPr/>
        </p:nvCxnSpPr>
        <p:spPr bwMode="auto">
          <a:xfrm>
            <a:off x="4644008" y="908720"/>
            <a:ext cx="3305388" cy="4188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5" idx="2"/>
            <a:endCxn id="17" idx="0"/>
          </p:cNvCxnSpPr>
          <p:nvPr/>
        </p:nvCxnSpPr>
        <p:spPr bwMode="auto">
          <a:xfrm flipH="1">
            <a:off x="3316517" y="908720"/>
            <a:ext cx="1327491" cy="4452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5" idx="2"/>
            <a:endCxn id="18" idx="0"/>
          </p:cNvCxnSpPr>
          <p:nvPr/>
        </p:nvCxnSpPr>
        <p:spPr bwMode="auto">
          <a:xfrm>
            <a:off x="4644008" y="908720"/>
            <a:ext cx="1149921" cy="430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ounded Rectangle 25"/>
          <p:cNvSpPr/>
          <p:nvPr/>
        </p:nvSpPr>
        <p:spPr bwMode="auto">
          <a:xfrm>
            <a:off x="4612661" y="3068960"/>
            <a:ext cx="1998850" cy="6319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rgbClr val="00B050"/>
                </a:solidFill>
                <a:latin typeface="Arial" charset="0"/>
                <a:cs typeface="Times New Roman" charset="0"/>
              </a:rPr>
              <a:t>Обеспечение конкурентной среды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779669" y="3068960"/>
            <a:ext cx="1665731" cy="6319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rgbClr val="00B050"/>
                </a:solidFill>
                <a:latin typeface="Arial" charset="0"/>
                <a:cs typeface="Times New Roman" charset="0"/>
              </a:rPr>
              <a:t>Создание инфраструктуры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Times New Roman" charset="0"/>
            </a:endParaRPr>
          </a:p>
        </p:txBody>
      </p:sp>
      <p:cxnSp>
        <p:nvCxnSpPr>
          <p:cNvPr id="30" name="Straight Arrow Connector 29"/>
          <p:cNvCxnSpPr>
            <a:stCxn id="20" idx="2"/>
            <a:endCxn id="9" idx="0"/>
          </p:cNvCxnSpPr>
          <p:nvPr/>
        </p:nvCxnSpPr>
        <p:spPr bwMode="auto">
          <a:xfrm flipH="1">
            <a:off x="1763688" y="2628827"/>
            <a:ext cx="2880320" cy="440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2"/>
            <a:endCxn id="10" idx="0"/>
          </p:cNvCxnSpPr>
          <p:nvPr/>
        </p:nvCxnSpPr>
        <p:spPr bwMode="auto">
          <a:xfrm flipH="1">
            <a:off x="3613129" y="2628827"/>
            <a:ext cx="1030879" cy="440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0" idx="2"/>
            <a:endCxn id="26" idx="0"/>
          </p:cNvCxnSpPr>
          <p:nvPr/>
        </p:nvCxnSpPr>
        <p:spPr bwMode="auto">
          <a:xfrm>
            <a:off x="4644008" y="2628827"/>
            <a:ext cx="968078" cy="440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0" idx="2"/>
            <a:endCxn id="28" idx="0"/>
          </p:cNvCxnSpPr>
          <p:nvPr/>
        </p:nvCxnSpPr>
        <p:spPr bwMode="auto">
          <a:xfrm>
            <a:off x="4644008" y="2628827"/>
            <a:ext cx="2968527" cy="440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2"/>
            <a:endCxn id="4" idx="0"/>
          </p:cNvCxnSpPr>
          <p:nvPr/>
        </p:nvCxnSpPr>
        <p:spPr bwMode="auto">
          <a:xfrm flipH="1">
            <a:off x="1063939" y="4509120"/>
            <a:ext cx="3580069" cy="3548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7" idx="2"/>
            <a:endCxn id="6" idx="0"/>
          </p:cNvCxnSpPr>
          <p:nvPr/>
        </p:nvCxnSpPr>
        <p:spPr bwMode="auto">
          <a:xfrm>
            <a:off x="4644008" y="4509120"/>
            <a:ext cx="2265278" cy="3548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2"/>
            <a:endCxn id="5" idx="0"/>
          </p:cNvCxnSpPr>
          <p:nvPr/>
        </p:nvCxnSpPr>
        <p:spPr bwMode="auto">
          <a:xfrm flipH="1">
            <a:off x="3541185" y="4509120"/>
            <a:ext cx="1102823" cy="3548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ounded Rectangle 4"/>
          <p:cNvSpPr/>
          <p:nvPr/>
        </p:nvSpPr>
        <p:spPr bwMode="auto">
          <a:xfrm>
            <a:off x="4330355" y="5661248"/>
            <a:ext cx="2690727" cy="703811"/>
          </a:xfrm>
          <a:prstGeom prst="roundRect">
            <a:avLst/>
          </a:prstGeom>
          <a:pattFill prst="sm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FF0000"/>
                </a:solidFill>
                <a:latin typeface="Arial" charset="0"/>
                <a:cs typeface="Times New Roman" charset="0"/>
              </a:rPr>
              <a:t>Создание </a:t>
            </a:r>
            <a:r>
              <a:rPr lang="ru-RU" sz="1500" b="1" dirty="0">
                <a:solidFill>
                  <a:srgbClr val="FF0000"/>
                </a:solidFill>
                <a:latin typeface="Arial" charset="0"/>
                <a:cs typeface="Times New Roman" charset="0"/>
              </a:rPr>
              <a:t>индустриального </a:t>
            </a:r>
            <a:r>
              <a:rPr lang="ru-RU" sz="1500" b="1" dirty="0" smtClean="0">
                <a:solidFill>
                  <a:srgbClr val="FF0000"/>
                </a:solidFill>
                <a:latin typeface="Arial" charset="0"/>
                <a:cs typeface="Times New Roman" charset="0"/>
              </a:rPr>
              <a:t>парка</a:t>
            </a:r>
            <a:endParaRPr lang="en-US" sz="1500" b="1" dirty="0">
              <a:solidFill>
                <a:srgbClr val="FF0000"/>
              </a:solidFill>
              <a:latin typeface="Arial" charset="0"/>
              <a:cs typeface="Times New Roman" charset="0"/>
            </a:endParaRPr>
          </a:p>
        </p:txBody>
      </p:sp>
      <p:cxnSp>
        <p:nvCxnSpPr>
          <p:cNvPr id="72" name="Straight Arrow Connector 43"/>
          <p:cNvCxnSpPr>
            <a:stCxn id="7" idx="2"/>
            <a:endCxn id="71" idx="0"/>
          </p:cNvCxnSpPr>
          <p:nvPr/>
        </p:nvCxnSpPr>
        <p:spPr bwMode="auto">
          <a:xfrm>
            <a:off x="4644008" y="4509120"/>
            <a:ext cx="1031711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5" name="Номер слайда 9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37C0E-4DC3-499F-8FCF-E085568B39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ru-RU" sz="2000" kern="1200" dirty="0" smtClean="0">
                <a:solidFill>
                  <a:srgbClr val="0072BD"/>
                </a:solidFill>
              </a:rPr>
              <a:t>Сахалинский Индустриальный Парк (СИП)</a:t>
            </a:r>
            <a:endParaRPr lang="en-US" sz="2000" kern="1200" dirty="0">
              <a:solidFill>
                <a:srgbClr val="0072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289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37C0E-4DC3-499F-8FCF-E085568B39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307975" y="836712"/>
            <a:ext cx="5621089" cy="50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Отсутствие на о. Сахалин и Дальнем Востоке  специализированных предприятий по ремонту, обслуживанию и производству нефтегазового оборудования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2857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sz="160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2857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2857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Географическая удаленность объектов нефтегазовых проектов от регионов РФ с развитой промышленностью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;</a:t>
            </a:r>
            <a:endParaRPr lang="ru-RU" sz="16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2857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sz="160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2857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2857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2857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Длительные сроки поставки запасных частей и расходных материалов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;</a:t>
            </a:r>
            <a:endParaRPr lang="ru-RU" sz="16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2857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sz="160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2857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2857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Затраты на логистику.</a:t>
            </a: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609600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rgbClr val="0072BD"/>
                </a:solidFill>
              </a:rPr>
              <a:t>Предпосылки для создания </a:t>
            </a:r>
            <a:r>
              <a:rPr lang="ru-RU" sz="2000" dirty="0" smtClean="0">
                <a:solidFill>
                  <a:srgbClr val="0072BD"/>
                </a:solidFill>
              </a:rPr>
              <a:t>СИП</a:t>
            </a:r>
            <a:endParaRPr lang="ru-RU" sz="2000" dirty="0">
              <a:solidFill>
                <a:srgbClr val="0072BD"/>
              </a:solidFill>
            </a:endParaRPr>
          </a:p>
        </p:txBody>
      </p:sp>
      <p:pic>
        <p:nvPicPr>
          <p:cNvPr id="2051" name="Picture 3" descr="C:\Users\Alexander.Lapin\Desktop\55a7787e6f66c_img_5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64" y="481608"/>
            <a:ext cx="2819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spbdiesel.ru/upload/image/55a7787e65bcb_img_55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Картинки по запросу поставка запчастей из герм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C:\Users\Alexander.Lapin\Desktop\imagesUG06UI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65" y="5072211"/>
            <a:ext cx="2819399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lexander.Lap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65" y="3721560"/>
            <a:ext cx="2819399" cy="12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3" descr="Картинки по запросу остров сахали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C:\Users\Alexander.Lapin\Desktop\400px-Sakhalin_map_(ru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b="11525"/>
          <a:stretch/>
        </p:blipFill>
        <p:spPr bwMode="auto">
          <a:xfrm>
            <a:off x="5929064" y="1816224"/>
            <a:ext cx="2819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37C0E-4DC3-499F-8FCF-E085568B39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-26574" y="0"/>
            <a:ext cx="9170573" cy="50405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 СИП</a:t>
            </a:r>
            <a:endParaRPr lang="ru-RU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11560" y="908720"/>
            <a:ext cx="2448272" cy="42388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2"/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Производство</a:t>
            </a:r>
            <a:r>
              <a:rPr lang="ru-RU" sz="1400" b="1" dirty="0" smtClean="0">
                <a:solidFill>
                  <a:schemeClr val="bg2"/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chemeClr val="bg2"/>
              </a:solidFill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275856" y="908720"/>
            <a:ext cx="2592288" cy="42388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ts val="1200"/>
              </a:spcBef>
              <a:spcAft>
                <a:spcPts val="1200"/>
              </a:spcAft>
            </a:pPr>
            <a:r>
              <a:rPr lang="ru-RU" sz="1400" b="1" kern="0" dirty="0">
                <a:solidFill>
                  <a:srgbClr val="000000"/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Ремонт и обслуживание: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Times New Roman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45205" y="908720"/>
            <a:ext cx="2664296" cy="42388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ts val="1200"/>
              </a:spcBef>
              <a:spcAft>
                <a:spcPts val="1200"/>
              </a:spcAft>
            </a:pPr>
            <a:r>
              <a:rPr lang="ru-RU" sz="1400" b="1" kern="0" dirty="0">
                <a:solidFill>
                  <a:srgbClr val="000000"/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Дополнительные сервисы:</a:t>
            </a:r>
            <a:endParaRPr lang="en-US" sz="1400" b="1" kern="0" dirty="0">
              <a:solidFill>
                <a:srgbClr val="000000"/>
              </a:solidFill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11560" y="1844824"/>
            <a:ext cx="2448272" cy="316835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Производство фланцев и фитингов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Производство азота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Производство расходных материалов для бурового оборудования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Производство электро-технической продукции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Производство изоляционных и противопожарных материалов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386030" y="1844824"/>
            <a:ext cx="2304256" cy="388843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Ремонт механического оборудования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Ремонт насосного оборудования 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Ремонт и сервис бурового оборудования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Сварка и  термообработка металла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Пескоструйная обработка и покраска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Гидравлические и пневматические испытания</a:t>
            </a:r>
          </a:p>
          <a:p>
            <a:pPr marL="0" lvl="1">
              <a:spcAft>
                <a:spcPts val="600"/>
              </a:spcAft>
            </a:pPr>
            <a:endParaRPr lang="ru-RU" sz="13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043431" y="1844824"/>
            <a:ext cx="2664296" cy="201622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lvl="1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Лаборатории контроля качества, в том </a:t>
            </a: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числе </a:t>
            </a:r>
            <a:r>
              <a:rPr lang="ru-RU" sz="13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механические, химические и инструментальные.</a:t>
            </a:r>
          </a:p>
          <a:p>
            <a:pPr marL="171450" lvl="1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Калибровка измерительных приборов</a:t>
            </a:r>
            <a:endParaRPr lang="ru-RU" sz="13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171450" lvl="1" indent="-1714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Инжиниринговый и </a:t>
            </a:r>
            <a:r>
              <a:rPr lang="ru-RU" sz="13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Учебный </a:t>
            </a:r>
            <a:r>
              <a:rPr lang="ru-RU" sz="1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центры</a:t>
            </a:r>
          </a:p>
          <a:p>
            <a:pPr marL="112713" lvl="1" indent="-1127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300" dirty="0">
              <a:solidFill>
                <a:srgbClr val="000000"/>
              </a:solidFill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11" idx="2"/>
          </p:cNvCxnSpPr>
          <p:nvPr/>
        </p:nvCxnSpPr>
        <p:spPr bwMode="auto">
          <a:xfrm>
            <a:off x="4572000" y="1332600"/>
            <a:ext cx="857" cy="5255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5" idx="2"/>
          </p:cNvCxnSpPr>
          <p:nvPr/>
        </p:nvCxnSpPr>
        <p:spPr bwMode="auto">
          <a:xfrm flipH="1">
            <a:off x="1831351" y="1332600"/>
            <a:ext cx="4345" cy="492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2" idx="2"/>
          </p:cNvCxnSpPr>
          <p:nvPr/>
        </p:nvCxnSpPr>
        <p:spPr bwMode="auto">
          <a:xfrm>
            <a:off x="7377353" y="1332600"/>
            <a:ext cx="2551" cy="472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37C0E-4DC3-499F-8FCF-E085568B39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07504" y="234987"/>
            <a:ext cx="8784976" cy="8897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Экономическая эффективность СИП и для проекта «Сахалин-2»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177582"/>
            <a:ext cx="86409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b="1" dirty="0">
                <a:latin typeface="+mj-lt"/>
                <a:ea typeface="+mj-ea"/>
                <a:cs typeface="+mj-cs"/>
              </a:rPr>
              <a:t>Ожидаемая эффективность Проекта СИП</a:t>
            </a:r>
            <a:endParaRPr lang="en-US" b="1" dirty="0"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  <a:tabLst>
                <a:tab pos="4305300" algn="l"/>
              </a:tabLst>
            </a:pPr>
            <a:r>
              <a:rPr lang="ru-RU" sz="16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Вне </a:t>
            </a:r>
            <a:r>
              <a:rPr lang="ru-RU" sz="1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режима ТОСЭР</a:t>
            </a:r>
            <a:r>
              <a:rPr lang="ru-RU" sz="16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Планируемый период окупаемости</a:t>
            </a:r>
            <a:r>
              <a:rPr lang="ru-RU" sz="14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sz="15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10,5 лет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Планируемый ЧДД </a:t>
            </a:r>
            <a:r>
              <a:rPr lang="en-US" sz="1500" kern="0" dirty="0">
                <a:solidFill>
                  <a:schemeClr val="bg2">
                    <a:lumMod val="25000"/>
                  </a:schemeClr>
                </a:solidFill>
              </a:rPr>
              <a:t>~ </a:t>
            </a:r>
            <a:r>
              <a:rPr lang="ru-RU" sz="1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4,2 млрд. руб.</a:t>
            </a:r>
          </a:p>
          <a:p>
            <a:pPr>
              <a:spcAft>
                <a:spcPts val="600"/>
              </a:spcAft>
              <a:tabLst>
                <a:tab pos="4305300" algn="l"/>
              </a:tabLst>
            </a:pPr>
            <a:r>
              <a:rPr lang="ru-RU" sz="1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В режиме ТОСЭР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Планирумый период окупаемости: </a:t>
            </a:r>
            <a:r>
              <a:rPr lang="ru-RU" sz="1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9,7 лет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ru-RU" sz="14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Планируемый ЧДД 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~ </a:t>
            </a:r>
            <a:r>
              <a:rPr lang="ru-RU" sz="1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5,2 млрд. руб.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+mj-lt"/>
                <a:ea typeface="+mj-ea"/>
                <a:cs typeface="+mj-cs"/>
              </a:rPr>
              <a:t>Ожидаемая эффективность для проекта «Сахалин-2»</a:t>
            </a:r>
          </a:p>
          <a:p>
            <a:pPr marL="58738" lvl="1">
              <a:spcAft>
                <a:spcPts val="1200"/>
              </a:spcAft>
              <a:tabLst>
                <a:tab pos="4305300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Предполагаемая экономия затрат (в течение действия проекта 25 лет</a:t>
            </a:r>
            <a:r>
              <a:rPr lang="ru-RU" sz="1500" kern="0" dirty="0">
                <a:solidFill>
                  <a:srgbClr val="000000">
                    <a:lumMod val="25000"/>
                  </a:srgbClr>
                </a:solidFill>
              </a:rPr>
              <a:t>) </a:t>
            </a:r>
            <a:r>
              <a:rPr lang="en-US" sz="1500" kern="0" dirty="0">
                <a:solidFill>
                  <a:srgbClr val="000000">
                    <a:lumMod val="25000"/>
                  </a:srgbClr>
                </a:solidFill>
              </a:rPr>
              <a:t>~ </a:t>
            </a:r>
            <a:r>
              <a:rPr lang="ru-RU" sz="1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90 млрд. руб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</a:t>
            </a:r>
            <a:endParaRPr lang="ru-RU" sz="1700" b="1" kern="0" dirty="0" smtClean="0">
              <a:solidFill>
                <a:srgbClr val="0072BD"/>
              </a:solidFill>
            </a:endParaRPr>
          </a:p>
          <a:p>
            <a:pPr lvl="0">
              <a:spcAft>
                <a:spcPts val="600"/>
              </a:spcAft>
            </a:pPr>
            <a:r>
              <a:rPr lang="ru-RU" b="1" dirty="0">
                <a:latin typeface="+mj-lt"/>
                <a:ea typeface="+mj-ea"/>
                <a:cs typeface="+mj-cs"/>
              </a:rPr>
              <a:t>Поступления СРП</a:t>
            </a:r>
          </a:p>
          <a:p>
            <a:pPr lvl="0">
              <a:tabLst>
                <a:tab pos="4305300" algn="l"/>
              </a:tabLst>
            </a:pP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Предполагаемый дополнительный объем поступлений в течение 25 лет (как результат внедрения Проекта СИП) в рамках СРП </a:t>
            </a:r>
            <a:r>
              <a:rPr lang="en-US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~</a:t>
            </a: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35 млрд. руб.</a:t>
            </a:r>
          </a:p>
          <a:p>
            <a:pPr lvl="0"/>
            <a:endParaRPr lang="en-US" sz="1700" b="1" kern="0" dirty="0">
              <a:solidFill>
                <a:srgbClr val="0072B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37C0E-4DC3-499F-8FCF-E085568B39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Дальнейший план мероприятий по реализации проекта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8599084" cy="208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defRPr/>
            </a:pP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Дальнейшими шагами реализации проекта являются:</a:t>
            </a:r>
          </a:p>
          <a:p>
            <a:pPr marL="285750" lvl="1" indent="-285750" fontAlgn="base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236538" algn="l"/>
              </a:tabLst>
              <a:defRPr/>
            </a:pP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Окончательное </a:t>
            </a: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определение бизнес модели проекта и модели его управления;</a:t>
            </a:r>
          </a:p>
          <a:p>
            <a:pPr marL="285750" lvl="1" indent="-285750" defTabSz="280988" fontAlgn="base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Уточнение портфеля </a:t>
            </a: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участников 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проекта.</a:t>
            </a:r>
            <a:endParaRPr lang="ru-RU" sz="1600" i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285750" lvl="1" indent="-285750" defTabSz="236538" fontAlgn="base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Определение </a:t>
            </a: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источников 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финансирования.</a:t>
            </a:r>
          </a:p>
          <a:p>
            <a:pPr marL="285750" lvl="1" indent="-285750" defTabSz="236538" fontAlgn="base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Получение </a:t>
            </a: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поддержки органов федерального уровня РФ для реализации проекта в режиме ТОСЭР</a:t>
            </a:r>
            <a:r>
              <a:rPr lang="ru-RU" sz="1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C:\Users\Alexander.Lapin\Desktop\images4243JS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70959"/>
            <a:ext cx="2584212" cy="21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exander.Lapin\Desktop\images5QW3YL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12" y="3663699"/>
            <a:ext cx="2552700" cy="1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lexander.Lapin\Desktop\imagesPDDUTEW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5527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37C0E-4DC3-499F-8FCF-E085568B39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Предложения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«Сахалин Энерджи»</a:t>
            </a: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50821" y="908720"/>
            <a:ext cx="85689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9pPr>
          </a:lstStyle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Рассмотреть возможность привлечения в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портфель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участников СИП дочерних организаций ПАО «Газпром», территориально расположенных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        на 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о.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Сахалин.</a:t>
            </a:r>
            <a:endParaRPr lang="en-US" sz="1600" dirty="0">
              <a:solidFill>
                <a:schemeClr val="bg2"/>
              </a:solidFill>
              <a:latin typeface="+mn-lt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Рассмотреть возможность участия в качестве резидентов СИП специализированных предприятий 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ПАО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«Газпром», а 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так же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российских 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производителей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положительно зарекомендовавших 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себя на проектах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         ПАО «Газпром».</a:t>
            </a:r>
            <a:endParaRPr lang="en-US" sz="1600" dirty="0">
              <a:solidFill>
                <a:schemeClr val="bg2"/>
              </a:solidFill>
              <a:latin typeface="+mn-lt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Оказать 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Ebrima" panose="02000000000000000000" pitchFamily="2" charset="0"/>
                <a:cs typeface="Times New Roman" panose="02020603050405020304" pitchFamily="18" charset="0"/>
              </a:rPr>
              <a:t>содействие Компании в получении поддержки от Государственных органов РФ федерального уровня для реализации проекта СИП в режиме ТОСЭР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Calibri"/>
                <a:cs typeface="Times New Roman"/>
              </a:rPr>
              <a:t>.</a:t>
            </a:r>
            <a:endParaRPr lang="en-US" sz="1600" dirty="0">
              <a:solidFill>
                <a:schemeClr val="bg2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37C0E-4DC3-499F-8FCF-E085568B39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AKHALIN">
  <a:themeElements>
    <a:clrScheme name="">
      <a:dk1>
        <a:srgbClr val="0072BD"/>
      </a:dk1>
      <a:lt1>
        <a:srgbClr val="FFFFFF"/>
      </a:lt1>
      <a:dk2>
        <a:srgbClr val="0072BD"/>
      </a:dk2>
      <a:lt2>
        <a:srgbClr val="000000"/>
      </a:lt2>
      <a:accent1>
        <a:srgbClr val="FFD90C"/>
      </a:accent1>
      <a:accent2>
        <a:srgbClr val="0072BD"/>
      </a:accent2>
      <a:accent3>
        <a:srgbClr val="FFFFFF"/>
      </a:accent3>
      <a:accent4>
        <a:srgbClr val="0060A1"/>
      </a:accent4>
      <a:accent5>
        <a:srgbClr val="FFE9AA"/>
      </a:accent5>
      <a:accent6>
        <a:srgbClr val="0067AB"/>
      </a:accent6>
      <a:hlink>
        <a:srgbClr val="0000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Powerpoint_Presentation_Template_Russia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Presentation_Template_Russia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Power_point_template_standard_2015</Template>
  <TotalTime>2208</TotalTime>
  <Words>453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ASAKHALIN</vt:lpstr>
      <vt:lpstr>MSPhotoEd.3</vt:lpstr>
      <vt:lpstr>Презентация PowerPoint</vt:lpstr>
      <vt:lpstr>Презентация PowerPoint</vt:lpstr>
      <vt:lpstr>Презентация PowerPoint</vt:lpstr>
      <vt:lpstr>Сахалинский Индустриальный Парк (СИП)</vt:lpstr>
      <vt:lpstr>Предпосылки для создания СИП</vt:lpstr>
      <vt:lpstr>Основные направления деятельности СИП</vt:lpstr>
      <vt:lpstr>Презентация PowerPoint</vt:lpstr>
      <vt:lpstr>Дальнейший план мероприятий по реализации проекта</vt:lpstr>
      <vt:lpstr>Предложения «Сахалин Энерджи»</vt:lpstr>
      <vt:lpstr>Благодарю за внимание!</vt:lpstr>
    </vt:vector>
  </TitlesOfParts>
  <Company>Иваново-2012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a.karimova</dc:creator>
  <cp:lastModifiedBy>Oleinikov, Andrey AA SEIC-CEO</cp:lastModifiedBy>
  <cp:revision>128</cp:revision>
  <cp:lastPrinted>2016-09-28T06:18:12Z</cp:lastPrinted>
  <dcterms:created xsi:type="dcterms:W3CDTF">2016-09-05T12:37:51Z</dcterms:created>
  <dcterms:modified xsi:type="dcterms:W3CDTF">2016-10-03T08:46:04Z</dcterms:modified>
</cp:coreProperties>
</file>