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72" r:id="rId12"/>
    <p:sldId id="273" r:id="rId13"/>
    <p:sldId id="274" r:id="rId14"/>
    <p:sldId id="275" r:id="rId15"/>
  </p:sldIdLst>
  <p:sldSz cx="9144000" cy="5143500" type="screen16x9"/>
  <p:notesSz cx="6797675" cy="9928225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51" autoAdjust="0"/>
    <p:restoredTop sz="74545" autoAdjust="0"/>
  </p:normalViewPr>
  <p:slideViewPr>
    <p:cSldViewPr>
      <p:cViewPr varScale="1">
        <p:scale>
          <a:sx n="90" d="100"/>
          <a:sy n="90" d="100"/>
        </p:scale>
        <p:origin x="-1002" y="-102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Shape 828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29" name="Shape 829"/>
          <p:cNvSpPr>
            <a:spLocks noGrp="1"/>
          </p:cNvSpPr>
          <p:nvPr>
            <p:ph type="body" sz="quarter" idx="1"/>
          </p:nvPr>
        </p:nvSpPr>
        <p:spPr>
          <a:xfrm>
            <a:off x="906357" y="4715907"/>
            <a:ext cx="4984962" cy="4467701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57995049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Shape 842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43" name="Shape 843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В начале кратко о местоположении газопровода. </a:t>
            </a:r>
            <a:r>
              <a:rPr dirty="0" err="1" smtClean="0"/>
              <a:t>Территориально</a:t>
            </a:r>
            <a:r>
              <a:rPr dirty="0" smtClean="0"/>
              <a:t> </a:t>
            </a:r>
            <a:r>
              <a:rPr dirty="0" err="1"/>
              <a:t>он</a:t>
            </a:r>
            <a:r>
              <a:rPr dirty="0"/>
              <a:t> </a:t>
            </a:r>
            <a:r>
              <a:rPr dirty="0" err="1"/>
              <a:t>проходит</a:t>
            </a:r>
            <a:r>
              <a:rPr dirty="0"/>
              <a:t> в </a:t>
            </a:r>
            <a:r>
              <a:rPr dirty="0" err="1"/>
              <a:t>Ямало-Ненецком</a:t>
            </a:r>
            <a:r>
              <a:rPr dirty="0"/>
              <a:t> </a:t>
            </a:r>
            <a:r>
              <a:rPr dirty="0" err="1"/>
              <a:t>Автономном</a:t>
            </a:r>
            <a:r>
              <a:rPr dirty="0"/>
              <a:t> </a:t>
            </a:r>
            <a:r>
              <a:rPr dirty="0" err="1"/>
              <a:t>округе</a:t>
            </a:r>
            <a:r>
              <a:rPr dirty="0"/>
              <a:t> и </a:t>
            </a:r>
            <a:r>
              <a:rPr dirty="0" err="1"/>
              <a:t>Республике</a:t>
            </a:r>
            <a:r>
              <a:rPr dirty="0"/>
              <a:t> </a:t>
            </a:r>
            <a:r>
              <a:rPr dirty="0" err="1"/>
              <a:t>Коми</a:t>
            </a:r>
            <a:r>
              <a:rPr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705290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Shape 929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30" name="Shape 93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 err="1"/>
              <a:t>Теперь</a:t>
            </a:r>
            <a:r>
              <a:rPr dirty="0"/>
              <a:t> </a:t>
            </a:r>
            <a:r>
              <a:rPr dirty="0" err="1" smtClean="0"/>
              <a:t>об</a:t>
            </a:r>
            <a:r>
              <a:rPr dirty="0" smtClean="0"/>
              <a:t> </a:t>
            </a:r>
            <a:r>
              <a:rPr dirty="0" err="1"/>
              <a:t>эстакадах</a:t>
            </a:r>
            <a:r>
              <a:rPr dirty="0"/>
              <a:t>. </a:t>
            </a:r>
            <a:r>
              <a:rPr dirty="0" err="1"/>
              <a:t>Специфика</a:t>
            </a:r>
            <a:r>
              <a:rPr dirty="0"/>
              <a:t> </a:t>
            </a:r>
            <a:r>
              <a:rPr dirty="0" err="1"/>
              <a:t>местности</a:t>
            </a:r>
            <a:r>
              <a:rPr dirty="0"/>
              <a:t>, </a:t>
            </a:r>
            <a:r>
              <a:rPr dirty="0" err="1"/>
              <a:t>тундры</a:t>
            </a:r>
            <a:r>
              <a:rPr dirty="0"/>
              <a:t>, </a:t>
            </a:r>
            <a:r>
              <a:rPr dirty="0" err="1"/>
              <a:t>такая</a:t>
            </a:r>
            <a:r>
              <a:rPr dirty="0"/>
              <a:t>, </a:t>
            </a:r>
            <a:r>
              <a:rPr dirty="0" err="1"/>
              <a:t>что</a:t>
            </a:r>
            <a:r>
              <a:rPr dirty="0"/>
              <a:t> </a:t>
            </a:r>
            <a:r>
              <a:rPr dirty="0" err="1"/>
              <a:t>зимой</a:t>
            </a:r>
            <a:r>
              <a:rPr dirty="0"/>
              <a:t> </a:t>
            </a:r>
            <a:r>
              <a:rPr dirty="0" err="1"/>
              <a:t>снегом</a:t>
            </a:r>
            <a:r>
              <a:rPr dirty="0"/>
              <a:t> </a:t>
            </a:r>
            <a:r>
              <a:rPr dirty="0" err="1"/>
              <a:t>все</a:t>
            </a:r>
            <a:r>
              <a:rPr dirty="0"/>
              <a:t> </a:t>
            </a:r>
            <a:r>
              <a:rPr dirty="0" err="1"/>
              <a:t>выравнивается</a:t>
            </a:r>
            <a:r>
              <a:rPr dirty="0"/>
              <a:t>. </a:t>
            </a:r>
            <a:r>
              <a:rPr dirty="0" err="1"/>
              <a:t>Высокие</a:t>
            </a:r>
            <a:r>
              <a:rPr dirty="0"/>
              <a:t> </a:t>
            </a:r>
            <a:r>
              <a:rPr dirty="0" err="1"/>
              <a:t>места</a:t>
            </a:r>
            <a:r>
              <a:rPr dirty="0"/>
              <a:t> </a:t>
            </a:r>
            <a:r>
              <a:rPr dirty="0" err="1"/>
              <a:t>обнажаются</a:t>
            </a:r>
            <a:r>
              <a:rPr dirty="0"/>
              <a:t> </a:t>
            </a:r>
            <a:r>
              <a:rPr dirty="0" err="1"/>
              <a:t>до</a:t>
            </a:r>
            <a:r>
              <a:rPr dirty="0"/>
              <a:t> </a:t>
            </a:r>
            <a:r>
              <a:rPr dirty="0" err="1"/>
              <a:t>грунта</a:t>
            </a:r>
            <a:r>
              <a:rPr dirty="0"/>
              <a:t>, </a:t>
            </a:r>
            <a:r>
              <a:rPr dirty="0" err="1"/>
              <a:t>низкие</a:t>
            </a:r>
            <a:r>
              <a:rPr dirty="0"/>
              <a:t> </a:t>
            </a:r>
            <a:r>
              <a:rPr dirty="0" err="1"/>
              <a:t>заметаются</a:t>
            </a:r>
            <a:r>
              <a:rPr dirty="0"/>
              <a:t>. </a:t>
            </a:r>
            <a:r>
              <a:rPr dirty="0" err="1"/>
              <a:t>Любые</a:t>
            </a:r>
            <a:r>
              <a:rPr dirty="0"/>
              <a:t> </a:t>
            </a:r>
            <a:r>
              <a:rPr dirty="0" err="1"/>
              <a:t>препятствия</a:t>
            </a:r>
            <a:r>
              <a:rPr dirty="0"/>
              <a:t> </a:t>
            </a:r>
            <a:r>
              <a:rPr dirty="0" err="1"/>
              <a:t>способствуют</a:t>
            </a:r>
            <a:r>
              <a:rPr dirty="0"/>
              <a:t> </a:t>
            </a:r>
            <a:r>
              <a:rPr dirty="0" err="1"/>
              <a:t>снегозаметанию</a:t>
            </a:r>
            <a:r>
              <a:rPr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742041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9" name="Shape 969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70" name="Shape 97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 err="1">
                <a:latin typeface="Arial" pitchFamily="34" charset="0"/>
                <a:cs typeface="Arial" pitchFamily="34" charset="0"/>
              </a:rPr>
              <a:t>Теперь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об </a:t>
            </a:r>
            <a:r>
              <a:rPr dirty="0" err="1" smtClean="0">
                <a:latin typeface="Arial" pitchFamily="34" charset="0"/>
                <a:cs typeface="Arial" pitchFamily="34" charset="0"/>
              </a:rPr>
              <a:t>эксплуатации</a:t>
            </a:r>
            <a:r>
              <a:rPr dirty="0" smtClean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линий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электропередачи</a:t>
            </a:r>
            <a:r>
              <a:rPr dirty="0">
                <a:latin typeface="Arial" pitchFamily="34" charset="0"/>
                <a:cs typeface="Arial" pitchFamily="34" charset="0"/>
              </a:rPr>
              <a:t>. В </a:t>
            </a:r>
            <a:r>
              <a:rPr dirty="0" err="1">
                <a:latin typeface="Arial" pitchFamily="34" charset="0"/>
                <a:cs typeface="Arial" pitchFamily="34" charset="0"/>
              </a:rPr>
              <a:t>основном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используется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два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типа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промежуточных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опор</a:t>
            </a:r>
            <a:r>
              <a:rPr dirty="0">
                <a:latin typeface="Arial" pitchFamily="34" charset="0"/>
                <a:cs typeface="Arial" pitchFamily="34" charset="0"/>
              </a:rPr>
              <a:t>. </a:t>
            </a:r>
            <a:r>
              <a:rPr dirty="0" err="1">
                <a:latin typeface="Arial" pitchFamily="34" charset="0"/>
                <a:cs typeface="Arial" pitchFamily="34" charset="0"/>
              </a:rPr>
              <a:t>Оба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представлены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на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слайде</a:t>
            </a:r>
            <a:r>
              <a:rPr dirty="0">
                <a:latin typeface="Arial" pitchFamily="34" charset="0"/>
                <a:cs typeface="Arial" pitchFamily="34" charset="0"/>
              </a:rPr>
              <a:t>. В </a:t>
            </a:r>
            <a:r>
              <a:rPr dirty="0" err="1">
                <a:latin typeface="Arial" pitchFamily="34" charset="0"/>
                <a:cs typeface="Arial" pitchFamily="34" charset="0"/>
              </a:rPr>
              <a:t>процессе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эксплуатации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выявились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определенные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эксплуатационные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недостатки</a:t>
            </a:r>
            <a:r>
              <a:rPr dirty="0">
                <a:latin typeface="Arial" pitchFamily="34" charset="0"/>
                <a:cs typeface="Arial" pitchFamily="34" charset="0"/>
              </a:rPr>
              <a:t>. </a:t>
            </a:r>
            <a:r>
              <a:rPr dirty="0" err="1">
                <a:latin typeface="Arial" pitchFamily="34" charset="0"/>
                <a:cs typeface="Arial" pitchFamily="34" charset="0"/>
              </a:rPr>
              <a:t>Штампованные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крепления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проводов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не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выдерживают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длительного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ветрового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воздействия</a:t>
            </a:r>
            <a:r>
              <a:rPr dirty="0">
                <a:latin typeface="Arial" pitchFamily="34" charset="0"/>
                <a:cs typeface="Arial" pitchFamily="34" charset="0"/>
              </a:rPr>
              <a:t>, </a:t>
            </a:r>
            <a:r>
              <a:rPr dirty="0" err="1">
                <a:latin typeface="Arial" pitchFamily="34" charset="0"/>
                <a:cs typeface="Arial" pitchFamily="34" charset="0"/>
              </a:rPr>
              <a:t>деформируются</a:t>
            </a:r>
            <a:r>
              <a:rPr dirty="0">
                <a:latin typeface="Arial" pitchFamily="34" charset="0"/>
                <a:cs typeface="Arial" pitchFamily="34" charset="0"/>
              </a:rPr>
              <a:t>. </a:t>
            </a:r>
            <a:r>
              <a:rPr dirty="0" err="1">
                <a:latin typeface="Arial" pitchFamily="34" charset="0"/>
                <a:cs typeface="Arial" pitchFamily="34" charset="0"/>
              </a:rPr>
              <a:t>На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текущий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момент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по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программе</a:t>
            </a:r>
            <a:r>
              <a:rPr dirty="0">
                <a:latin typeface="Arial" pitchFamily="34" charset="0"/>
                <a:cs typeface="Arial" pitchFamily="34" charset="0"/>
              </a:rPr>
              <a:t> ПЭН </a:t>
            </a:r>
            <a:r>
              <a:rPr dirty="0" err="1">
                <a:latin typeface="Arial" pitchFamily="34" charset="0"/>
                <a:cs typeface="Arial" pitchFamily="34" charset="0"/>
              </a:rPr>
              <a:t>эксплуатирующими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службами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закупается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подобный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узел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другого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исполнения</a:t>
            </a:r>
            <a:r>
              <a:rPr dirty="0">
                <a:latin typeface="Arial" pitchFamily="34" charset="0"/>
                <a:cs typeface="Arial" pitchFamily="34" charset="0"/>
              </a:rPr>
              <a:t> и в </a:t>
            </a:r>
            <a:r>
              <a:rPr dirty="0" err="1">
                <a:latin typeface="Arial" pitchFamily="34" charset="0"/>
                <a:cs typeface="Arial" pitchFamily="34" charset="0"/>
              </a:rPr>
              <a:t>плановом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порядке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меняется</a:t>
            </a:r>
            <a:r>
              <a:rPr dirty="0">
                <a:latin typeface="Arial" pitchFamily="34" charset="0"/>
                <a:cs typeface="Arial" pitchFamily="34" charset="0"/>
              </a:rPr>
              <a:t>. С </a:t>
            </a:r>
            <a:r>
              <a:rPr dirty="0" err="1">
                <a:latin typeface="Arial" pitchFamily="34" charset="0"/>
                <a:cs typeface="Arial" pitchFamily="34" charset="0"/>
              </a:rPr>
              <a:t>модернизированным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крепежом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проблем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нет</a:t>
            </a:r>
            <a:r>
              <a:rPr dirty="0">
                <a:latin typeface="Arial" pitchFamily="34" charset="0"/>
                <a:cs typeface="Arial" pitchFamily="34" charset="0"/>
              </a:rPr>
              <a:t>. </a:t>
            </a:r>
            <a:r>
              <a:rPr dirty="0" err="1">
                <a:latin typeface="Arial" pitchFamily="34" charset="0"/>
                <a:cs typeface="Arial" pitchFamily="34" charset="0"/>
              </a:rPr>
              <a:t>Второй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тип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опор</a:t>
            </a:r>
            <a:r>
              <a:rPr dirty="0">
                <a:latin typeface="Arial" pitchFamily="34" charset="0"/>
                <a:cs typeface="Arial" pitchFamily="34" charset="0"/>
              </a:rPr>
              <a:t>, </a:t>
            </a:r>
            <a:r>
              <a:rPr dirty="0" err="1">
                <a:latin typeface="Arial" pitchFamily="34" charset="0"/>
                <a:cs typeface="Arial" pitchFamily="34" charset="0"/>
              </a:rPr>
              <a:t>показанный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на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правом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снимке</a:t>
            </a:r>
            <a:r>
              <a:rPr dirty="0">
                <a:latin typeface="Arial" pitchFamily="34" charset="0"/>
                <a:cs typeface="Arial" pitchFamily="34" charset="0"/>
              </a:rPr>
              <a:t>, </a:t>
            </a:r>
            <a:r>
              <a:rPr dirty="0" err="1">
                <a:latin typeface="Arial" pitchFamily="34" charset="0"/>
                <a:cs typeface="Arial" pitchFamily="34" charset="0"/>
              </a:rPr>
              <a:t>это</a:t>
            </a:r>
            <a:r>
              <a:rPr dirty="0">
                <a:latin typeface="Arial" pitchFamily="34" charset="0"/>
                <a:cs typeface="Arial" pitchFamily="34" charset="0"/>
              </a:rPr>
              <a:t>  ПС10-11Р </a:t>
            </a:r>
            <a:r>
              <a:rPr dirty="0" err="1">
                <a:latin typeface="Arial" pitchFamily="34" charset="0"/>
                <a:cs typeface="Arial" pitchFamily="34" charset="0"/>
              </a:rPr>
              <a:t>производства</a:t>
            </a:r>
            <a:r>
              <a:rPr dirty="0">
                <a:latin typeface="Arial" pitchFamily="34" charset="0"/>
                <a:cs typeface="Arial" pitchFamily="34" charset="0"/>
              </a:rPr>
              <a:t> ДОАО «Электрогаз» . </a:t>
            </a:r>
            <a:r>
              <a:rPr dirty="0" err="1">
                <a:latin typeface="Arial" pitchFamily="34" charset="0"/>
                <a:cs typeface="Arial" pitchFamily="34" charset="0"/>
              </a:rPr>
              <a:t>Узел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крепления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провода</a:t>
            </a:r>
            <a:r>
              <a:rPr dirty="0">
                <a:latin typeface="Arial" pitchFamily="34" charset="0"/>
                <a:cs typeface="Arial" pitchFamily="34" charset="0"/>
              </a:rPr>
              <a:t> к </a:t>
            </a:r>
            <a:r>
              <a:rPr dirty="0" err="1">
                <a:latin typeface="Arial" pitchFamily="34" charset="0"/>
                <a:cs typeface="Arial" pitchFamily="34" charset="0"/>
              </a:rPr>
              <a:t>изолятору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выполнен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более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надежно</a:t>
            </a:r>
            <a:r>
              <a:rPr dirty="0">
                <a:latin typeface="Arial" pitchFamily="34" charset="0"/>
                <a:cs typeface="Arial" pitchFamily="34" charset="0"/>
              </a:rPr>
              <a:t>. </a:t>
            </a:r>
            <a:r>
              <a:rPr dirty="0" err="1">
                <a:latin typeface="Arial" pitchFamily="34" charset="0"/>
                <a:cs typeface="Arial" pitchFamily="34" charset="0"/>
              </a:rPr>
              <a:t>Но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выявилась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другая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проблема</a:t>
            </a:r>
            <a:r>
              <a:rPr dirty="0">
                <a:latin typeface="Arial" pitchFamily="34" charset="0"/>
                <a:cs typeface="Arial" pitchFamily="34" charset="0"/>
              </a:rPr>
              <a:t>.  </a:t>
            </a:r>
            <a:r>
              <a:rPr dirty="0" err="1">
                <a:latin typeface="Arial" pitchFamily="34" charset="0"/>
                <a:cs typeface="Arial" pitchFamily="34" charset="0"/>
              </a:rPr>
              <a:t>При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сильном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ветре</a:t>
            </a:r>
            <a:r>
              <a:rPr dirty="0">
                <a:latin typeface="Arial" pitchFamily="34" charset="0"/>
                <a:cs typeface="Arial" pitchFamily="34" charset="0"/>
              </a:rPr>
              <a:t>, </a:t>
            </a:r>
            <a:r>
              <a:rPr dirty="0" err="1">
                <a:latin typeface="Arial" pitchFamily="34" charset="0"/>
                <a:cs typeface="Arial" pitchFamily="34" charset="0"/>
              </a:rPr>
              <a:t>дующем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перпендикулярно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оси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воздушной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линии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происходит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прижимание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изолятора</a:t>
            </a:r>
            <a:r>
              <a:rPr dirty="0">
                <a:latin typeface="Arial" pitchFamily="34" charset="0"/>
                <a:cs typeface="Arial" pitchFamily="34" charset="0"/>
              </a:rPr>
              <a:t> с </a:t>
            </a:r>
            <a:r>
              <a:rPr dirty="0" err="1">
                <a:latin typeface="Arial" pitchFamily="34" charset="0"/>
                <a:cs typeface="Arial" pitchFamily="34" charset="0"/>
              </a:rPr>
              <a:t>проводом</a:t>
            </a:r>
            <a:r>
              <a:rPr dirty="0">
                <a:latin typeface="Arial" pitchFamily="34" charset="0"/>
                <a:cs typeface="Arial" pitchFamily="34" charset="0"/>
              </a:rPr>
              <a:t> к </a:t>
            </a:r>
            <a:r>
              <a:rPr dirty="0" err="1">
                <a:latin typeface="Arial" pitchFamily="34" charset="0"/>
                <a:cs typeface="Arial" pitchFamily="34" charset="0"/>
              </a:rPr>
              <a:t>стойке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самой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опоры</a:t>
            </a:r>
            <a:r>
              <a:rPr dirty="0">
                <a:latin typeface="Arial" pitchFamily="34" charset="0"/>
                <a:cs typeface="Arial" pitchFamily="34" charset="0"/>
              </a:rPr>
              <a:t>, в </a:t>
            </a:r>
            <a:r>
              <a:rPr dirty="0" err="1">
                <a:latin typeface="Arial" pitchFamily="34" charset="0"/>
                <a:cs typeface="Arial" pitchFamily="34" charset="0"/>
              </a:rPr>
              <a:t>результате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чего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происходит</a:t>
            </a:r>
            <a:r>
              <a:rPr dirty="0">
                <a:latin typeface="Arial" pitchFamily="34" charset="0"/>
                <a:cs typeface="Arial" pitchFamily="34" charset="0"/>
              </a:rPr>
              <a:t> КЗ </a:t>
            </a:r>
            <a:r>
              <a:rPr dirty="0" err="1">
                <a:latin typeface="Arial" pitchFamily="34" charset="0"/>
                <a:cs typeface="Arial" pitchFamily="34" charset="0"/>
              </a:rPr>
              <a:t>на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землю</a:t>
            </a:r>
            <a:r>
              <a:rPr dirty="0">
                <a:latin typeface="Arial" pitchFamily="34" charset="0"/>
                <a:cs typeface="Arial" pitchFamily="34" charset="0"/>
              </a:rPr>
              <a:t>. </a:t>
            </a:r>
            <a:r>
              <a:rPr dirty="0" err="1">
                <a:latin typeface="Arial" pitchFamily="34" charset="0"/>
                <a:cs typeface="Arial" pitchFamily="34" charset="0"/>
              </a:rPr>
              <a:t>Специалисты</a:t>
            </a:r>
            <a:r>
              <a:rPr dirty="0">
                <a:latin typeface="Arial" pitchFamily="34" charset="0"/>
                <a:cs typeface="Arial" pitchFamily="34" charset="0"/>
              </a:rPr>
              <a:t> СЗК </a:t>
            </a:r>
            <a:r>
              <a:rPr dirty="0" err="1">
                <a:latin typeface="Arial" pitchFamily="34" charset="0"/>
                <a:cs typeface="Arial" pitchFamily="34" charset="0"/>
              </a:rPr>
              <a:t>Воркутинского</a:t>
            </a:r>
            <a:r>
              <a:rPr dirty="0">
                <a:latin typeface="Arial" pitchFamily="34" charset="0"/>
                <a:cs typeface="Arial" pitchFamily="34" charset="0"/>
              </a:rPr>
              <a:t> ЛПУМГ </a:t>
            </a:r>
            <a:r>
              <a:rPr dirty="0" err="1">
                <a:latin typeface="Arial" pitchFamily="34" charset="0"/>
                <a:cs typeface="Arial" pitchFamily="34" charset="0"/>
              </a:rPr>
              <a:t>проводят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испытание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доработанных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траверс</a:t>
            </a:r>
            <a:r>
              <a:rPr dirty="0">
                <a:latin typeface="Arial" pitchFamily="34" charset="0"/>
                <a:cs typeface="Arial" pitchFamily="34" charset="0"/>
              </a:rPr>
              <a:t>, </a:t>
            </a:r>
            <a:r>
              <a:rPr dirty="0" err="1">
                <a:latin typeface="Arial" pitchFamily="34" charset="0"/>
                <a:cs typeface="Arial" pitchFamily="34" charset="0"/>
              </a:rPr>
              <a:t>на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которых</a:t>
            </a:r>
            <a:r>
              <a:rPr dirty="0">
                <a:latin typeface="Arial" pitchFamily="34" charset="0"/>
                <a:cs typeface="Arial" pitchFamily="34" charset="0"/>
              </a:rPr>
              <a:t> в </a:t>
            </a:r>
            <a:r>
              <a:rPr dirty="0" err="1">
                <a:latin typeface="Arial" pitchFamily="34" charset="0"/>
                <a:cs typeface="Arial" pitchFamily="34" charset="0"/>
              </a:rPr>
              <a:t>качестве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ограничителя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используется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дополнительный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полимерный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подвесной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изолятор</a:t>
            </a:r>
            <a:r>
              <a:rPr dirty="0">
                <a:latin typeface="Arial" pitchFamily="34" charset="0"/>
                <a:cs typeface="Arial" pitchFamily="34" charset="0"/>
              </a:rPr>
              <a:t>. </a:t>
            </a:r>
            <a:r>
              <a:rPr dirty="0" err="1">
                <a:latin typeface="Arial" pitchFamily="34" charset="0"/>
                <a:cs typeface="Arial" pitchFamily="34" charset="0"/>
              </a:rPr>
              <a:t>Он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препятствует</a:t>
            </a:r>
            <a:r>
              <a:rPr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 smtClean="0">
                <a:latin typeface="Arial" pitchFamily="34" charset="0"/>
                <a:cs typeface="Arial" pitchFamily="34" charset="0"/>
              </a:rPr>
              <a:t>прижи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м</a:t>
            </a:r>
            <a:r>
              <a:rPr dirty="0" err="1" smtClean="0">
                <a:latin typeface="Arial" pitchFamily="34" charset="0"/>
                <a:cs typeface="Arial" pitchFamily="34" charset="0"/>
              </a:rPr>
              <a:t>анию</a:t>
            </a:r>
            <a:r>
              <a:rPr dirty="0" smtClean="0">
                <a:latin typeface="Arial" pitchFamily="34" charset="0"/>
                <a:cs typeface="Arial" pitchFamily="34" charset="0"/>
              </a:rPr>
              <a:t> </a:t>
            </a:r>
            <a:r>
              <a:rPr dirty="0" err="1">
                <a:latin typeface="Arial" pitchFamily="34" charset="0"/>
                <a:cs typeface="Arial" pitchFamily="34" charset="0"/>
              </a:rPr>
              <a:t>провода</a:t>
            </a:r>
            <a:r>
              <a:rPr dirty="0">
                <a:latin typeface="Arial" pitchFamily="34" charset="0"/>
                <a:cs typeface="Arial" pitchFamily="34" charset="0"/>
              </a:rPr>
              <a:t> к </a:t>
            </a:r>
            <a:r>
              <a:rPr dirty="0" err="1">
                <a:latin typeface="Arial" pitchFamily="34" charset="0"/>
                <a:cs typeface="Arial" pitchFamily="34" charset="0"/>
              </a:rPr>
              <a:t>траверсе</a:t>
            </a:r>
            <a:r>
              <a:rPr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26063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6" name="Shape 976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77" name="Shape 97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 err="1"/>
              <a:t>Но</a:t>
            </a:r>
            <a:r>
              <a:rPr dirty="0"/>
              <a:t> </a:t>
            </a:r>
            <a:r>
              <a:rPr dirty="0" err="1"/>
              <a:t>весенний</a:t>
            </a:r>
            <a:r>
              <a:rPr dirty="0"/>
              <a:t> </a:t>
            </a:r>
            <a:r>
              <a:rPr dirty="0" err="1"/>
              <a:t>период</a:t>
            </a:r>
            <a:r>
              <a:rPr dirty="0"/>
              <a:t> </a:t>
            </a:r>
            <a:r>
              <a:rPr dirty="0" err="1"/>
              <a:t>эксплуатации</a:t>
            </a:r>
            <a:r>
              <a:rPr dirty="0"/>
              <a:t> 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менее</a:t>
            </a:r>
            <a:r>
              <a:rPr dirty="0"/>
              <a:t> </a:t>
            </a:r>
            <a:r>
              <a:rPr dirty="0" err="1"/>
              <a:t>сложен</a:t>
            </a:r>
            <a:r>
              <a:rPr dirty="0"/>
              <a:t> </a:t>
            </a:r>
            <a:r>
              <a:rPr dirty="0" err="1"/>
              <a:t>чем</a:t>
            </a:r>
            <a:r>
              <a:rPr dirty="0"/>
              <a:t> </a:t>
            </a:r>
            <a:r>
              <a:rPr dirty="0" err="1"/>
              <a:t>зимний</a:t>
            </a:r>
            <a:r>
              <a:rPr dirty="0"/>
              <a:t>.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снимке</a:t>
            </a:r>
            <a:r>
              <a:rPr dirty="0"/>
              <a:t> </a:t>
            </a:r>
            <a:r>
              <a:rPr dirty="0" err="1"/>
              <a:t>участок</a:t>
            </a:r>
            <a:r>
              <a:rPr dirty="0"/>
              <a:t> ВЛ - 10 </a:t>
            </a:r>
            <a:r>
              <a:rPr dirty="0" err="1"/>
              <a:t>кВ</a:t>
            </a:r>
            <a:r>
              <a:rPr dirty="0"/>
              <a:t> </a:t>
            </a:r>
            <a:r>
              <a:rPr dirty="0" err="1"/>
              <a:t>Воркутинского</a:t>
            </a:r>
            <a:r>
              <a:rPr dirty="0"/>
              <a:t> ЛПУМГ. </a:t>
            </a:r>
            <a:r>
              <a:rPr dirty="0" err="1"/>
              <a:t>При</a:t>
            </a:r>
            <a:r>
              <a:rPr dirty="0"/>
              <a:t> </a:t>
            </a:r>
            <a:r>
              <a:rPr dirty="0" err="1"/>
              <a:t>проведении</a:t>
            </a:r>
            <a:r>
              <a:rPr dirty="0"/>
              <a:t> </a:t>
            </a:r>
            <a:r>
              <a:rPr dirty="0" err="1"/>
              <a:t>изысканий</a:t>
            </a:r>
            <a:r>
              <a:rPr dirty="0"/>
              <a:t> </a:t>
            </a:r>
            <a:r>
              <a:rPr dirty="0" err="1"/>
              <a:t>перед</a:t>
            </a:r>
            <a:r>
              <a:rPr dirty="0"/>
              <a:t> </a:t>
            </a:r>
            <a:r>
              <a:rPr dirty="0" err="1"/>
              <a:t>проектированием</a:t>
            </a:r>
            <a:r>
              <a:rPr dirty="0"/>
              <a:t> 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был</a:t>
            </a:r>
            <a:r>
              <a:rPr dirty="0"/>
              <a:t> </a:t>
            </a:r>
            <a:r>
              <a:rPr dirty="0" err="1"/>
              <a:t>учтен</a:t>
            </a:r>
            <a:r>
              <a:rPr dirty="0"/>
              <a:t> </a:t>
            </a:r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подъема</a:t>
            </a:r>
            <a:r>
              <a:rPr dirty="0"/>
              <a:t> </a:t>
            </a:r>
            <a:r>
              <a:rPr dirty="0" err="1"/>
              <a:t>воды</a:t>
            </a:r>
            <a:r>
              <a:rPr dirty="0"/>
              <a:t> в </a:t>
            </a:r>
            <a:r>
              <a:rPr dirty="0" err="1"/>
              <a:t>ближайшем</a:t>
            </a:r>
            <a:r>
              <a:rPr dirty="0"/>
              <a:t> </a:t>
            </a:r>
            <a:r>
              <a:rPr dirty="0" err="1"/>
              <a:t>озере</a:t>
            </a:r>
            <a:r>
              <a:rPr dirty="0"/>
              <a:t> в </a:t>
            </a:r>
            <a:r>
              <a:rPr dirty="0" err="1"/>
              <a:t>период</a:t>
            </a:r>
            <a:r>
              <a:rPr dirty="0"/>
              <a:t> </a:t>
            </a:r>
            <a:r>
              <a:rPr dirty="0" err="1"/>
              <a:t>паводка</a:t>
            </a:r>
            <a:r>
              <a:rPr dirty="0"/>
              <a:t>. </a:t>
            </a:r>
            <a:r>
              <a:rPr dirty="0" err="1"/>
              <a:t>Таким</a:t>
            </a:r>
            <a:r>
              <a:rPr dirty="0"/>
              <a:t> </a:t>
            </a:r>
            <a:r>
              <a:rPr dirty="0" err="1"/>
              <a:t>образом</a:t>
            </a:r>
            <a:r>
              <a:rPr dirty="0"/>
              <a:t> </a:t>
            </a:r>
            <a:r>
              <a:rPr dirty="0" err="1"/>
              <a:t>участок</a:t>
            </a:r>
            <a:r>
              <a:rPr dirty="0"/>
              <a:t> ВЛ </a:t>
            </a:r>
            <a:r>
              <a:rPr dirty="0" err="1"/>
              <a:t>оказался</a:t>
            </a:r>
            <a:r>
              <a:rPr dirty="0"/>
              <a:t> в </a:t>
            </a:r>
            <a:r>
              <a:rPr dirty="0" err="1"/>
              <a:t>зоне</a:t>
            </a:r>
            <a:r>
              <a:rPr dirty="0"/>
              <a:t> </a:t>
            </a:r>
            <a:r>
              <a:rPr dirty="0" err="1"/>
              <a:t>подтопления</a:t>
            </a:r>
            <a:r>
              <a:rPr dirty="0"/>
              <a:t>, </a:t>
            </a:r>
            <a:r>
              <a:rPr dirty="0" err="1"/>
              <a:t>что</a:t>
            </a:r>
            <a:r>
              <a:rPr dirty="0"/>
              <a:t> </a:t>
            </a:r>
            <a:r>
              <a:rPr dirty="0" err="1"/>
              <a:t>ограничивает</a:t>
            </a:r>
            <a:r>
              <a:rPr dirty="0"/>
              <a:t> </a:t>
            </a:r>
            <a:r>
              <a:rPr dirty="0" err="1"/>
              <a:t>доступ</a:t>
            </a:r>
            <a:r>
              <a:rPr dirty="0"/>
              <a:t> </a:t>
            </a:r>
            <a:r>
              <a:rPr dirty="0" err="1"/>
              <a:t>персонала</a:t>
            </a:r>
            <a:r>
              <a:rPr dirty="0"/>
              <a:t> к </a:t>
            </a:r>
            <a:r>
              <a:rPr dirty="0" err="1"/>
              <a:t>данным</a:t>
            </a:r>
            <a:r>
              <a:rPr dirty="0"/>
              <a:t> </a:t>
            </a:r>
            <a:r>
              <a:rPr dirty="0" err="1"/>
              <a:t>опорам</a:t>
            </a:r>
            <a:r>
              <a:rPr dirty="0"/>
              <a:t> с </a:t>
            </a:r>
            <a:r>
              <a:rPr dirty="0" err="1"/>
              <a:t>весны</a:t>
            </a:r>
            <a:r>
              <a:rPr dirty="0"/>
              <a:t> </a:t>
            </a:r>
            <a:r>
              <a:rPr dirty="0" err="1"/>
              <a:t>по</a:t>
            </a:r>
            <a:r>
              <a:rPr dirty="0"/>
              <a:t> </a:t>
            </a:r>
            <a:r>
              <a:rPr dirty="0" err="1"/>
              <a:t>осень</a:t>
            </a:r>
            <a:r>
              <a:rPr dirty="0"/>
              <a:t>, В </a:t>
            </a:r>
            <a:r>
              <a:rPr dirty="0" err="1"/>
              <a:t>рамках</a:t>
            </a:r>
            <a:r>
              <a:rPr dirty="0"/>
              <a:t> </a:t>
            </a:r>
            <a:r>
              <a:rPr dirty="0" err="1"/>
              <a:t>проектирования</a:t>
            </a:r>
            <a:r>
              <a:rPr dirty="0"/>
              <a:t> Бованенково - </a:t>
            </a:r>
            <a:r>
              <a:rPr dirty="0" err="1"/>
              <a:t>Ухта</a:t>
            </a:r>
            <a:r>
              <a:rPr dirty="0"/>
              <a:t> 3 </a:t>
            </a:r>
            <a:r>
              <a:rPr dirty="0" err="1"/>
              <a:t>одним</a:t>
            </a:r>
            <a:r>
              <a:rPr dirty="0"/>
              <a:t> </a:t>
            </a:r>
            <a:r>
              <a:rPr dirty="0" err="1"/>
              <a:t>из</a:t>
            </a:r>
            <a:r>
              <a:rPr dirty="0"/>
              <a:t> </a:t>
            </a:r>
            <a:r>
              <a:rPr dirty="0" err="1"/>
              <a:t>предложений</a:t>
            </a:r>
            <a:r>
              <a:rPr dirty="0"/>
              <a:t> </a:t>
            </a:r>
            <a:r>
              <a:rPr dirty="0" err="1"/>
              <a:t>нашего</a:t>
            </a:r>
            <a:r>
              <a:rPr dirty="0"/>
              <a:t> </a:t>
            </a:r>
            <a:r>
              <a:rPr dirty="0" err="1"/>
              <a:t>Общества</a:t>
            </a:r>
            <a:r>
              <a:rPr dirty="0"/>
              <a:t> </a:t>
            </a:r>
            <a:r>
              <a:rPr dirty="0" err="1"/>
              <a:t>было</a:t>
            </a:r>
            <a:r>
              <a:rPr dirty="0"/>
              <a:t> </a:t>
            </a:r>
            <a:r>
              <a:rPr dirty="0" err="1"/>
              <a:t>проектирование</a:t>
            </a:r>
            <a:r>
              <a:rPr dirty="0"/>
              <a:t> </a:t>
            </a:r>
            <a:r>
              <a:rPr dirty="0" err="1"/>
              <a:t>трассы</a:t>
            </a:r>
            <a:r>
              <a:rPr dirty="0"/>
              <a:t> ВЛ </a:t>
            </a:r>
            <a:r>
              <a:rPr dirty="0" err="1"/>
              <a:t>возле</a:t>
            </a:r>
            <a:r>
              <a:rPr dirty="0"/>
              <a:t> </a:t>
            </a:r>
            <a:r>
              <a:rPr dirty="0" err="1"/>
              <a:t>дорог</a:t>
            </a:r>
            <a:r>
              <a:rPr dirty="0"/>
              <a:t>, </a:t>
            </a: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их</a:t>
            </a:r>
            <a:r>
              <a:rPr dirty="0"/>
              <a:t> </a:t>
            </a:r>
            <a:r>
              <a:rPr dirty="0" err="1"/>
              <a:t>оперативного</a:t>
            </a:r>
            <a:r>
              <a:rPr dirty="0"/>
              <a:t> </a:t>
            </a:r>
            <a:r>
              <a:rPr dirty="0" err="1"/>
              <a:t>обслуживания</a:t>
            </a:r>
            <a:r>
              <a:rPr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375756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Shape 984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85" name="Shape 98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sz="1000" dirty="0" err="1">
                <a:latin typeface="Arial" pitchFamily="34" charset="0"/>
                <a:cs typeface="Arial" pitchFamily="34" charset="0"/>
              </a:rPr>
              <a:t>Ну</a:t>
            </a:r>
            <a:r>
              <a:rPr sz="1000" dirty="0">
                <a:latin typeface="Arial" pitchFamily="34" charset="0"/>
                <a:cs typeface="Arial" pitchFamily="34" charset="0"/>
              </a:rPr>
              <a:t> и в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завершении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доклада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необходимо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осветить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вопросы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расчета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численности</a:t>
            </a:r>
            <a:r>
              <a:rPr sz="1000" dirty="0">
                <a:latin typeface="Arial" pitchFamily="34" charset="0"/>
                <a:cs typeface="Arial" pitchFamily="34" charset="0"/>
              </a:rPr>
              <a:t>.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Все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 smtClean="0">
                <a:latin typeface="Arial" pitchFamily="34" charset="0"/>
                <a:cs typeface="Arial" pitchFamily="34" charset="0"/>
              </a:rPr>
              <a:t>постро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е</a:t>
            </a:r>
            <a:r>
              <a:rPr sz="1000" dirty="0" err="1" smtClean="0">
                <a:latin typeface="Arial" pitchFamily="34" charset="0"/>
                <a:cs typeface="Arial" pitchFamily="34" charset="0"/>
              </a:rPr>
              <a:t>ные</a:t>
            </a:r>
            <a:r>
              <a:rPr sz="1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sz="1000" dirty="0">
                <a:latin typeface="Arial" pitchFamily="34" charset="0"/>
                <a:cs typeface="Arial" pitchFamily="34" charset="0"/>
              </a:rPr>
              <a:t>и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строящиеся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 smtClean="0">
                <a:latin typeface="Arial" pitchFamily="34" charset="0"/>
                <a:cs typeface="Arial" pitchFamily="34" charset="0"/>
              </a:rPr>
              <a:t>це</a:t>
            </a:r>
            <a:r>
              <a:rPr lang="ru-RU" sz="1000" dirty="0" err="1" smtClean="0">
                <a:latin typeface="Arial" pitchFamily="34" charset="0"/>
                <a:cs typeface="Arial" pitchFamily="34" charset="0"/>
              </a:rPr>
              <a:t>х</a:t>
            </a:r>
            <a:r>
              <a:rPr sz="1000" dirty="0" smtClean="0">
                <a:latin typeface="Arial" pitchFamily="34" charset="0"/>
                <a:cs typeface="Arial" pitchFamily="34" charset="0"/>
              </a:rPr>
              <a:t>а </a:t>
            </a:r>
            <a:r>
              <a:rPr sz="1000" dirty="0">
                <a:latin typeface="Arial" pitchFamily="34" charset="0"/>
                <a:cs typeface="Arial" pitchFamily="34" charset="0"/>
              </a:rPr>
              <a:t>СМГ «Бованенково -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Ухта</a:t>
            </a:r>
            <a:r>
              <a:rPr sz="1000" dirty="0">
                <a:latin typeface="Arial" pitchFamily="34" charset="0"/>
                <a:cs typeface="Arial" pitchFamily="34" charset="0"/>
              </a:rPr>
              <a:t>»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укомплектовываются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численностью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по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принципу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Малолюдных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технологий</a:t>
            </a:r>
            <a:r>
              <a:rPr sz="1000" dirty="0">
                <a:latin typeface="Arial" pitchFamily="34" charset="0"/>
                <a:cs typeface="Arial" pitchFamily="34" charset="0"/>
              </a:rPr>
              <a:t>.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Как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это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затрагивает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нас</a:t>
            </a:r>
            <a:r>
              <a:rPr sz="1000" dirty="0">
                <a:latin typeface="Arial" pitchFamily="34" charset="0"/>
                <a:cs typeface="Arial" pitchFamily="34" charset="0"/>
              </a:rPr>
              <a:t> - в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том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то</a:t>
            </a:r>
            <a:r>
              <a:rPr sz="1000" dirty="0">
                <a:latin typeface="Arial" pitchFamily="34" charset="0"/>
                <a:cs typeface="Arial" pitchFamily="34" charset="0"/>
              </a:rPr>
              <a:t> и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дело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что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ни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как</a:t>
            </a:r>
            <a:r>
              <a:rPr sz="1000" dirty="0">
                <a:latin typeface="Arial" pitchFamily="34" charset="0"/>
                <a:cs typeface="Arial" pitchFamily="34" charset="0"/>
              </a:rPr>
              <a:t>. В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соответсвии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со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сборником</a:t>
            </a:r>
            <a:r>
              <a:rPr sz="1000" dirty="0">
                <a:latin typeface="Arial" pitchFamily="34" charset="0"/>
                <a:cs typeface="Arial" pitchFamily="34" charset="0"/>
              </a:rPr>
              <a:t> МЛТ,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на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цехах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есть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система</a:t>
            </a:r>
            <a:r>
              <a:rPr sz="1000" dirty="0">
                <a:latin typeface="Arial" pitchFamily="34" charset="0"/>
                <a:cs typeface="Arial" pitchFamily="34" charset="0"/>
              </a:rPr>
              <a:t> электрохимзащиты,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но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для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ее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эксплуатации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численность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не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предусмотрена</a:t>
            </a:r>
            <a:r>
              <a:rPr sz="1000" dirty="0">
                <a:latin typeface="Arial" pitchFamily="34" charset="0"/>
                <a:cs typeface="Arial" pitchFamily="34" charset="0"/>
              </a:rPr>
              <a:t>.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Понятно</a:t>
            </a:r>
            <a:r>
              <a:rPr sz="1000" dirty="0">
                <a:latin typeface="Arial" pitchFamily="34" charset="0"/>
                <a:cs typeface="Arial" pitchFamily="34" charset="0"/>
              </a:rPr>
              <a:t>,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что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на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цехах</a:t>
            </a:r>
            <a:r>
              <a:rPr sz="1000" dirty="0">
                <a:latin typeface="Arial" pitchFamily="34" charset="0"/>
                <a:cs typeface="Arial" pitchFamily="34" charset="0"/>
              </a:rPr>
              <a:t>,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эксплуатируемых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на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принципах</a:t>
            </a:r>
            <a:r>
              <a:rPr sz="1000" dirty="0">
                <a:latin typeface="Arial" pitchFamily="34" charset="0"/>
                <a:cs typeface="Arial" pitchFamily="34" charset="0"/>
              </a:rPr>
              <a:t> МЛТ,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широко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используется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совмещение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эксплуатационных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функций</a:t>
            </a:r>
            <a:r>
              <a:rPr sz="1000" dirty="0">
                <a:latin typeface="Arial" pitchFamily="34" charset="0"/>
                <a:cs typeface="Arial" pitchFamily="34" charset="0"/>
              </a:rPr>
              <a:t>.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Но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именно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система</a:t>
            </a:r>
            <a:r>
              <a:rPr sz="1000" dirty="0">
                <a:latin typeface="Arial" pitchFamily="34" charset="0"/>
                <a:cs typeface="Arial" pitchFamily="34" charset="0"/>
              </a:rPr>
              <a:t> ЭХЗ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ни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кем</a:t>
            </a:r>
            <a:r>
              <a:rPr sz="1000" dirty="0">
                <a:latin typeface="Arial" pitchFamily="34" charset="0"/>
                <a:cs typeface="Arial" pitchFamily="34" charset="0"/>
              </a:rPr>
              <a:t>, в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соответствии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со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сборником</a:t>
            </a:r>
            <a:r>
              <a:rPr sz="1000" dirty="0">
                <a:latin typeface="Arial" pitchFamily="34" charset="0"/>
                <a:cs typeface="Arial" pitchFamily="34" charset="0"/>
              </a:rPr>
              <a:t>,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не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должна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эксплуатироваться</a:t>
            </a:r>
            <a:r>
              <a:rPr sz="1000" dirty="0">
                <a:latin typeface="Arial" pitchFamily="34" charset="0"/>
                <a:cs typeface="Arial" pitchFamily="34" charset="0"/>
              </a:rPr>
              <a:t>.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Эта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функция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ни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за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кем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не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закреплена</a:t>
            </a:r>
            <a:r>
              <a:rPr sz="1000" dirty="0">
                <a:latin typeface="Arial" pitchFamily="34" charset="0"/>
                <a:cs typeface="Arial" pitchFamily="34" charset="0"/>
              </a:rPr>
              <a:t>. А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объемные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показатели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постоянно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увеличиваются</a:t>
            </a:r>
            <a:r>
              <a:rPr sz="1000" dirty="0">
                <a:latin typeface="Arial" pitchFamily="34" charset="0"/>
                <a:cs typeface="Arial" pitchFamily="34" charset="0"/>
              </a:rPr>
              <a:t>. К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примеру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на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всех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построчных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цехах</a:t>
            </a:r>
            <a:r>
              <a:rPr sz="1000" dirty="0">
                <a:latin typeface="Arial" pitchFamily="34" charset="0"/>
                <a:cs typeface="Arial" pitchFamily="34" charset="0"/>
              </a:rPr>
              <a:t> СМГ Бованенково -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Ухта</a:t>
            </a:r>
            <a:r>
              <a:rPr sz="1000" dirty="0">
                <a:latin typeface="Arial" pitchFamily="34" charset="0"/>
                <a:cs typeface="Arial" pitchFamily="34" charset="0"/>
              </a:rPr>
              <a:t>,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установлено</a:t>
            </a:r>
            <a:r>
              <a:rPr sz="1000" dirty="0">
                <a:latin typeface="Arial" pitchFamily="34" charset="0"/>
                <a:cs typeface="Arial" pitchFamily="34" charset="0"/>
              </a:rPr>
              <a:t> КИП -981, УКЗ – 27, ВЭИ - 95.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Общество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ч</a:t>
            </a:r>
            <a:r>
              <a:rPr sz="1000" dirty="0" err="1" smtClean="0">
                <a:latin typeface="Arial" pitchFamily="34" charset="0"/>
                <a:cs typeface="Arial" pitchFamily="34" charset="0"/>
              </a:rPr>
              <a:t>ерез</a:t>
            </a:r>
            <a:r>
              <a:rPr sz="1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Департамент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715</a:t>
            </a:r>
            <a:r>
              <a:rPr sz="1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пытается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решить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эту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проблему</a:t>
            </a:r>
            <a:r>
              <a:rPr sz="1000" dirty="0">
                <a:latin typeface="Arial" pitchFamily="34" charset="0"/>
                <a:cs typeface="Arial" pitchFamily="34" charset="0"/>
              </a:rPr>
              <a:t>.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Но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пока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без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особых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успехов</a:t>
            </a:r>
            <a:r>
              <a:rPr sz="1000" dirty="0">
                <a:latin typeface="Arial" pitchFamily="34" charset="0"/>
                <a:cs typeface="Arial" pitchFamily="34" charset="0"/>
              </a:rPr>
              <a:t>.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Ну</a:t>
            </a:r>
            <a:r>
              <a:rPr sz="1000" dirty="0">
                <a:latin typeface="Arial" pitchFamily="34" charset="0"/>
                <a:cs typeface="Arial" pitchFamily="34" charset="0"/>
              </a:rPr>
              <a:t> и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следущая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большая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проблема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по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численности</a:t>
            </a:r>
            <a:r>
              <a:rPr sz="1000" dirty="0">
                <a:latin typeface="Arial" pitchFamily="34" charset="0"/>
                <a:cs typeface="Arial" pitchFamily="34" charset="0"/>
              </a:rPr>
              <a:t> -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это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частичное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отсутствие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нормофактора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для</a:t>
            </a:r>
            <a:r>
              <a:rPr sz="1000" dirty="0">
                <a:latin typeface="Arial" pitchFamily="34" charset="0"/>
                <a:cs typeface="Arial" pitchFamily="34" charset="0"/>
              </a:rPr>
              <a:t> микротурбинных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установок</a:t>
            </a:r>
            <a:r>
              <a:rPr sz="1000" dirty="0">
                <a:latin typeface="Arial" pitchFamily="34" charset="0"/>
                <a:cs typeface="Arial" pitchFamily="34" charset="0"/>
              </a:rPr>
              <a:t>. В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момент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ввода</a:t>
            </a:r>
            <a:r>
              <a:rPr sz="1000" dirty="0">
                <a:latin typeface="Arial" pitchFamily="34" charset="0"/>
                <a:cs typeface="Arial" pitchFamily="34" charset="0"/>
              </a:rPr>
              <a:t> МТУ в 2012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году</a:t>
            </a:r>
            <a:r>
              <a:rPr sz="1000" dirty="0">
                <a:latin typeface="Arial" pitchFamily="34" charset="0"/>
                <a:cs typeface="Arial" pitchFamily="34" charset="0"/>
              </a:rPr>
              <a:t> -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это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было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на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столько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инновационное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оборудование</a:t>
            </a:r>
            <a:r>
              <a:rPr sz="1000" dirty="0">
                <a:latin typeface="Arial" pitchFamily="34" charset="0"/>
                <a:cs typeface="Arial" pitchFamily="34" charset="0"/>
              </a:rPr>
              <a:t>,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что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ни</a:t>
            </a:r>
            <a:r>
              <a:rPr sz="1000" dirty="0">
                <a:latin typeface="Arial" pitchFamily="34" charset="0"/>
                <a:cs typeface="Arial" pitchFamily="34" charset="0"/>
              </a:rPr>
              <a:t> в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одном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нормативном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сборнике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оно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не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фигурировало</a:t>
            </a:r>
            <a:r>
              <a:rPr sz="1000" dirty="0">
                <a:latin typeface="Arial" pitchFamily="34" charset="0"/>
                <a:cs typeface="Arial" pitchFamily="34" charset="0"/>
              </a:rPr>
              <a:t> и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не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попадало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под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классификацию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имеющегося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оборудования</a:t>
            </a:r>
            <a:r>
              <a:rPr sz="1000" dirty="0">
                <a:latin typeface="Arial" pitchFamily="34" charset="0"/>
                <a:cs typeface="Arial" pitchFamily="34" charset="0"/>
              </a:rPr>
              <a:t>.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Путем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длительной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Совместной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работы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департамента</a:t>
            </a:r>
            <a:r>
              <a:rPr sz="1000" dirty="0">
                <a:latin typeface="Arial" pitchFamily="34" charset="0"/>
                <a:cs typeface="Arial" pitchFamily="34" charset="0"/>
              </a:rPr>
              <a:t> 308 и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нескольких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Обществ</a:t>
            </a:r>
            <a:r>
              <a:rPr sz="1000" dirty="0">
                <a:latin typeface="Arial" pitchFamily="34" charset="0"/>
                <a:cs typeface="Arial" pitchFamily="34" charset="0"/>
              </a:rPr>
              <a:t>,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эксплуатирующих</a:t>
            </a:r>
            <a:r>
              <a:rPr sz="1000" dirty="0">
                <a:latin typeface="Arial" pitchFamily="34" charset="0"/>
                <a:cs typeface="Arial" pitchFamily="34" charset="0"/>
              </a:rPr>
              <a:t> МТУ  с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Департаментом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715,</a:t>
            </a:r>
            <a:r>
              <a:rPr sz="1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в</a:t>
            </a:r>
            <a:r>
              <a:rPr sz="1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нормативный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сборник</a:t>
            </a:r>
            <a:r>
              <a:rPr sz="1000" dirty="0">
                <a:latin typeface="Arial" pitchFamily="34" charset="0"/>
                <a:cs typeface="Arial" pitchFamily="34" charset="0"/>
              </a:rPr>
              <a:t> 2017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года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удалось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ввести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этот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нормофактор</a:t>
            </a:r>
            <a:r>
              <a:rPr sz="1000" dirty="0">
                <a:latin typeface="Arial" pitchFamily="34" charset="0"/>
                <a:cs typeface="Arial" pitchFamily="34" charset="0"/>
              </a:rPr>
              <a:t>,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но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только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для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рабочих</a:t>
            </a:r>
            <a:r>
              <a:rPr sz="1000" dirty="0">
                <a:latin typeface="Arial" pitchFamily="34" charset="0"/>
                <a:cs typeface="Arial" pitchFamily="34" charset="0"/>
              </a:rPr>
              <a:t>.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При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этом</a:t>
            </a:r>
            <a:r>
              <a:rPr sz="1000" dirty="0">
                <a:latin typeface="Arial" pitchFamily="34" charset="0"/>
                <a:cs typeface="Arial" pitchFamily="34" charset="0"/>
              </a:rPr>
              <a:t>,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учитывая</a:t>
            </a:r>
            <a:r>
              <a:rPr sz="1000" dirty="0">
                <a:latin typeface="Arial" pitchFamily="34" charset="0"/>
                <a:cs typeface="Arial" pitchFamily="34" charset="0"/>
              </a:rPr>
              <a:t>,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что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эксплуатируемые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турбины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не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относятся</a:t>
            </a:r>
            <a:r>
              <a:rPr sz="1000" dirty="0">
                <a:latin typeface="Arial" pitchFamily="34" charset="0"/>
                <a:cs typeface="Arial" pitchFamily="34" charset="0"/>
              </a:rPr>
              <a:t> к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вновь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введенному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оборудованию</a:t>
            </a:r>
            <a:r>
              <a:rPr sz="1000" dirty="0">
                <a:latin typeface="Arial" pitchFamily="34" charset="0"/>
                <a:cs typeface="Arial" pitchFamily="34" charset="0"/>
              </a:rPr>
              <a:t>,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численность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под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эти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объемы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на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текущий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момент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так</a:t>
            </a:r>
            <a:r>
              <a:rPr sz="1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и не выделена. Общество продолжает работу по выделению дополнительной численности под обслуживание турбин</a:t>
            </a:r>
            <a:r>
              <a:rPr sz="1000" dirty="0" smtClean="0">
                <a:latin typeface="Arial" pitchFamily="34" charset="0"/>
                <a:cs typeface="Arial" pitchFamily="34" charset="0"/>
              </a:rPr>
              <a:t>. </a:t>
            </a:r>
            <a:endParaRPr sz="1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82423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Shape 990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91" name="Shape 99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В заключении отмечу, что то что представлено в докладе небольшая часть того массива информации который накоплен нашим Обществом при эксплуатации оборудования в условиях Крайнего Севера. Именно поэтому сейчас ведется очень плотная работа между проектными организациями и нашим Обществом с целью недопущения попадания в проект Бованенково - Ухта 3 неоработок, выявленных на 1 и 2 нитках.</a:t>
            </a:r>
          </a:p>
          <a:p>
            <a:endParaRPr/>
          </a:p>
          <a:p>
            <a:r>
              <a:t>У меня все, спасибо за внимание, готов ответить на ваши вопросы.</a:t>
            </a:r>
          </a:p>
        </p:txBody>
      </p:sp>
    </p:spTree>
    <p:extLst>
      <p:ext uri="{BB962C8B-B14F-4D97-AF65-F5344CB8AC3E}">
        <p14:creationId xmlns:p14="http://schemas.microsoft.com/office/powerpoint/2010/main" val="31748667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" name="Shape 857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58" name="Shape 85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1100"/>
            </a:lvl1pPr>
          </a:lstStyle>
          <a:p>
            <a:r>
              <a:rPr dirty="0" err="1"/>
              <a:t>Около</a:t>
            </a:r>
            <a:r>
              <a:rPr dirty="0"/>
              <a:t> 50% </a:t>
            </a:r>
            <a:r>
              <a:rPr dirty="0" err="1"/>
              <a:t>газопровода</a:t>
            </a:r>
            <a:r>
              <a:rPr dirty="0"/>
              <a:t> </a:t>
            </a:r>
            <a:r>
              <a:rPr dirty="0" err="1"/>
              <a:t>проложено</a:t>
            </a:r>
            <a:r>
              <a:rPr dirty="0"/>
              <a:t> </a:t>
            </a:r>
            <a:r>
              <a:rPr dirty="0" err="1"/>
              <a:t>по</a:t>
            </a:r>
            <a:r>
              <a:rPr dirty="0"/>
              <a:t> </a:t>
            </a:r>
            <a:r>
              <a:rPr dirty="0" err="1"/>
              <a:t>тундре</a:t>
            </a:r>
            <a:r>
              <a:rPr dirty="0"/>
              <a:t> в </a:t>
            </a:r>
            <a:r>
              <a:rPr dirty="0" err="1"/>
              <a:t>вечномерзлых</a:t>
            </a:r>
            <a:r>
              <a:rPr dirty="0"/>
              <a:t> </a:t>
            </a:r>
            <a:r>
              <a:rPr dirty="0" err="1"/>
              <a:t>грунтах</a:t>
            </a:r>
            <a:r>
              <a:rPr dirty="0"/>
              <a:t>. </a:t>
            </a:r>
            <a:r>
              <a:rPr dirty="0" err="1"/>
              <a:t>Присутствует</a:t>
            </a:r>
            <a:r>
              <a:rPr dirty="0"/>
              <a:t> </a:t>
            </a:r>
            <a:r>
              <a:rPr dirty="0" err="1"/>
              <a:t>большое</a:t>
            </a:r>
            <a:r>
              <a:rPr dirty="0"/>
              <a:t> </a:t>
            </a:r>
            <a:r>
              <a:rPr dirty="0" err="1"/>
              <a:t>обводнение</a:t>
            </a:r>
            <a:r>
              <a:rPr dirty="0"/>
              <a:t> </a:t>
            </a:r>
            <a:r>
              <a:rPr dirty="0" err="1"/>
              <a:t>местности</a:t>
            </a:r>
            <a:r>
              <a:rPr dirty="0"/>
              <a:t>. </a:t>
            </a:r>
            <a:r>
              <a:rPr dirty="0" err="1"/>
              <a:t>Что</a:t>
            </a:r>
            <a:r>
              <a:rPr dirty="0"/>
              <a:t> </a:t>
            </a:r>
            <a:r>
              <a:rPr dirty="0" err="1"/>
              <a:t>накладывает</a:t>
            </a:r>
            <a:r>
              <a:rPr dirty="0"/>
              <a:t> </a:t>
            </a:r>
            <a:r>
              <a:rPr dirty="0" err="1"/>
              <a:t>определенную</a:t>
            </a:r>
            <a:r>
              <a:rPr dirty="0"/>
              <a:t> </a:t>
            </a:r>
            <a:r>
              <a:rPr dirty="0" err="1"/>
              <a:t>специфику</a:t>
            </a:r>
            <a:r>
              <a:rPr dirty="0"/>
              <a:t> </a:t>
            </a:r>
            <a:r>
              <a:rPr dirty="0" err="1"/>
              <a:t>при</a:t>
            </a:r>
            <a:r>
              <a:rPr dirty="0"/>
              <a:t> </a:t>
            </a:r>
            <a:r>
              <a:rPr dirty="0" err="1"/>
              <a:t>эксплуатации</a:t>
            </a:r>
            <a:r>
              <a:rPr dirty="0"/>
              <a:t> </a:t>
            </a:r>
            <a:r>
              <a:rPr dirty="0" err="1"/>
              <a:t>систем</a:t>
            </a:r>
            <a:r>
              <a:rPr dirty="0"/>
              <a:t> </a:t>
            </a:r>
            <a:r>
              <a:rPr dirty="0" err="1"/>
              <a:t>противокоррозионной</a:t>
            </a:r>
            <a:r>
              <a:rPr dirty="0"/>
              <a:t> </a:t>
            </a:r>
            <a:r>
              <a:rPr dirty="0" err="1" smtClean="0"/>
              <a:t>защиты</a:t>
            </a:r>
            <a:r>
              <a:rPr lang="ru-RU" dirty="0" smtClean="0"/>
              <a:t> и электроснабжения</a:t>
            </a:r>
            <a:r>
              <a:rPr dirty="0" smtClean="0"/>
              <a:t>.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721012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Shape 867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68" name="Shape 86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100"/>
            </a:pPr>
            <a:endParaRPr dirty="0"/>
          </a:p>
          <a:p>
            <a:pPr algn="just"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 err="1"/>
              <a:t>Абсолютный</a:t>
            </a:r>
            <a:r>
              <a:rPr dirty="0"/>
              <a:t> </a:t>
            </a:r>
            <a:r>
              <a:rPr dirty="0" err="1"/>
              <a:t>минимум</a:t>
            </a:r>
            <a:r>
              <a:rPr dirty="0"/>
              <a:t> </a:t>
            </a:r>
            <a:r>
              <a:rPr dirty="0" err="1"/>
              <a:t>температуры</a:t>
            </a:r>
            <a:r>
              <a:rPr dirty="0"/>
              <a:t> </a:t>
            </a:r>
            <a:r>
              <a:rPr dirty="0" err="1"/>
              <a:t>приходится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февраль</a:t>
            </a:r>
            <a:r>
              <a:rPr dirty="0"/>
              <a:t> </a:t>
            </a:r>
            <a:r>
              <a:rPr dirty="0" err="1"/>
              <a:t>от</a:t>
            </a:r>
            <a:r>
              <a:rPr dirty="0"/>
              <a:t>  </a:t>
            </a:r>
            <a:r>
              <a:rPr dirty="0" err="1"/>
              <a:t>минус</a:t>
            </a:r>
            <a:r>
              <a:rPr dirty="0"/>
              <a:t> 52 </a:t>
            </a:r>
            <a:r>
              <a:rPr dirty="0" err="1"/>
              <a:t>до</a:t>
            </a:r>
            <a:r>
              <a:rPr dirty="0"/>
              <a:t> </a:t>
            </a:r>
            <a:r>
              <a:rPr dirty="0" err="1"/>
              <a:t>минус</a:t>
            </a:r>
            <a:r>
              <a:rPr dirty="0"/>
              <a:t> 54°С. </a:t>
            </a:r>
          </a:p>
          <a:p>
            <a:pPr algn="just"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 err="1"/>
              <a:t>Количество</a:t>
            </a:r>
            <a:r>
              <a:rPr dirty="0"/>
              <a:t> </a:t>
            </a:r>
            <a:r>
              <a:rPr dirty="0" err="1"/>
              <a:t>дней</a:t>
            </a:r>
            <a:r>
              <a:rPr dirty="0"/>
              <a:t> с </a:t>
            </a:r>
            <a:r>
              <a:rPr dirty="0" err="1"/>
              <a:t>устойчивыми</a:t>
            </a:r>
            <a:r>
              <a:rPr dirty="0"/>
              <a:t> </a:t>
            </a:r>
            <a:r>
              <a:rPr dirty="0" err="1"/>
              <a:t>морозами</a:t>
            </a:r>
            <a:r>
              <a:rPr dirty="0"/>
              <a:t> и </a:t>
            </a:r>
            <a:r>
              <a:rPr dirty="0" err="1"/>
              <a:t>снежным</a:t>
            </a:r>
            <a:r>
              <a:rPr dirty="0"/>
              <a:t> </a:t>
            </a:r>
            <a:r>
              <a:rPr dirty="0" err="1"/>
              <a:t>покровом</a:t>
            </a:r>
            <a:r>
              <a:rPr dirty="0"/>
              <a:t> </a:t>
            </a:r>
            <a:r>
              <a:rPr b="1" dirty="0" err="1"/>
              <a:t>составляет</a:t>
            </a:r>
            <a:r>
              <a:rPr b="1" dirty="0"/>
              <a:t> 245.</a:t>
            </a:r>
          </a:p>
          <a:p>
            <a:pPr algn="just"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 err="1"/>
              <a:t>Средняя</a:t>
            </a:r>
            <a:r>
              <a:rPr dirty="0"/>
              <a:t> </a:t>
            </a:r>
            <a:r>
              <a:rPr dirty="0" err="1"/>
              <a:t>скорость</a:t>
            </a:r>
            <a:r>
              <a:rPr dirty="0"/>
              <a:t> </a:t>
            </a:r>
            <a:r>
              <a:rPr dirty="0" err="1"/>
              <a:t>ветра</a:t>
            </a:r>
            <a:r>
              <a:rPr dirty="0"/>
              <a:t> </a:t>
            </a:r>
            <a:r>
              <a:rPr dirty="0" err="1"/>
              <a:t>от</a:t>
            </a:r>
            <a:r>
              <a:rPr dirty="0"/>
              <a:t> 4 </a:t>
            </a:r>
            <a:r>
              <a:rPr dirty="0" err="1"/>
              <a:t>до</a:t>
            </a:r>
            <a:r>
              <a:rPr dirty="0"/>
              <a:t> 6.5 м/с. </a:t>
            </a:r>
            <a:r>
              <a:rPr dirty="0" err="1"/>
              <a:t>Максимальная</a:t>
            </a:r>
            <a:r>
              <a:rPr dirty="0"/>
              <a:t> </a:t>
            </a:r>
            <a:r>
              <a:rPr dirty="0" err="1"/>
              <a:t>скорость</a:t>
            </a:r>
            <a:r>
              <a:rPr dirty="0"/>
              <a:t> </a:t>
            </a:r>
            <a:r>
              <a:rPr dirty="0" err="1"/>
              <a:t>ветра</a:t>
            </a:r>
            <a:r>
              <a:rPr dirty="0"/>
              <a:t>  </a:t>
            </a:r>
            <a:r>
              <a:rPr dirty="0" err="1"/>
              <a:t>достигает</a:t>
            </a:r>
            <a:r>
              <a:rPr dirty="0"/>
              <a:t> 28-30 м/с.</a:t>
            </a:r>
          </a:p>
          <a:p>
            <a:pPr algn="just"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 err="1"/>
              <a:t>Снежный</a:t>
            </a:r>
            <a:r>
              <a:rPr dirty="0"/>
              <a:t> </a:t>
            </a:r>
            <a:r>
              <a:rPr dirty="0" err="1"/>
              <a:t>покров</a:t>
            </a:r>
            <a:r>
              <a:rPr dirty="0"/>
              <a:t> в </a:t>
            </a:r>
            <a:r>
              <a:rPr dirty="0" err="1" smtClean="0"/>
              <a:t>низинах</a:t>
            </a:r>
            <a:r>
              <a:rPr dirty="0" smtClean="0"/>
              <a:t> </a:t>
            </a:r>
            <a:r>
              <a:rPr dirty="0"/>
              <a:t>и </a:t>
            </a:r>
            <a:r>
              <a:rPr dirty="0" err="1"/>
              <a:t>местах</a:t>
            </a:r>
            <a:r>
              <a:rPr dirty="0"/>
              <a:t> с </a:t>
            </a:r>
            <a:r>
              <a:rPr dirty="0" err="1"/>
              <a:t>искусственными</a:t>
            </a:r>
            <a:r>
              <a:rPr dirty="0"/>
              <a:t> </a:t>
            </a:r>
            <a:r>
              <a:rPr dirty="0" err="1"/>
              <a:t>снегозадерживающими</a:t>
            </a:r>
            <a:r>
              <a:rPr dirty="0"/>
              <a:t> </a:t>
            </a:r>
            <a:r>
              <a:rPr dirty="0" err="1"/>
              <a:t>устройствами</a:t>
            </a:r>
            <a:r>
              <a:rPr dirty="0"/>
              <a:t> (</a:t>
            </a:r>
            <a:r>
              <a:rPr dirty="0" err="1"/>
              <a:t>ограждение</a:t>
            </a:r>
            <a:r>
              <a:rPr dirty="0"/>
              <a:t>, БКЭС, </a:t>
            </a:r>
            <a:r>
              <a:rPr dirty="0" err="1"/>
              <a:t>любое</a:t>
            </a:r>
            <a:r>
              <a:rPr dirty="0"/>
              <a:t> </a:t>
            </a:r>
            <a:r>
              <a:rPr dirty="0" err="1"/>
              <a:t>строение</a:t>
            </a:r>
            <a:r>
              <a:rPr dirty="0"/>
              <a:t> </a:t>
            </a:r>
            <a:r>
              <a:rPr dirty="0" err="1"/>
              <a:t>т.д</a:t>
            </a:r>
            <a:r>
              <a:rPr dirty="0"/>
              <a:t>.) </a:t>
            </a:r>
            <a:r>
              <a:rPr dirty="0" err="1"/>
              <a:t>достигает</a:t>
            </a:r>
            <a:r>
              <a:rPr dirty="0"/>
              <a:t>  </a:t>
            </a:r>
            <a:r>
              <a:rPr dirty="0" err="1"/>
              <a:t>свыше</a:t>
            </a:r>
            <a:r>
              <a:rPr dirty="0"/>
              <a:t> 4 </a:t>
            </a:r>
            <a:r>
              <a:rPr dirty="0" err="1" smtClean="0"/>
              <a:t>метр</a:t>
            </a:r>
            <a:r>
              <a:rPr lang="ru-RU" dirty="0" err="1" smtClean="0"/>
              <a:t>ов</a:t>
            </a:r>
            <a:r>
              <a:rPr lang="ru-RU" dirty="0" smtClean="0"/>
              <a:t>.</a:t>
            </a:r>
          </a:p>
          <a:p>
            <a:pPr algn="just"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dirty="0" smtClean="0"/>
              <a:t>В процессе эксплуатации выявился ряд моментов,</a:t>
            </a:r>
            <a:r>
              <a:rPr lang="ru-RU" baseline="0" dirty="0" smtClean="0"/>
              <a:t> о который сейчас расскажу.</a:t>
            </a:r>
            <a:r>
              <a:rPr lang="ru-RU" dirty="0" smtClean="0"/>
              <a:t>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382781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" name="Shape 876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77" name="Shape 87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100"/>
            </a:pPr>
            <a:endParaRPr dirty="0"/>
          </a:p>
          <a:p>
            <a:r>
              <a:rPr sz="1100" dirty="0" err="1"/>
              <a:t>Одна</a:t>
            </a:r>
            <a:r>
              <a:rPr sz="1100" dirty="0"/>
              <a:t> </a:t>
            </a:r>
            <a:r>
              <a:rPr sz="1100" dirty="0" err="1"/>
              <a:t>из</a:t>
            </a:r>
            <a:r>
              <a:rPr sz="1100" dirty="0"/>
              <a:t> </a:t>
            </a:r>
            <a:r>
              <a:rPr sz="1100" dirty="0" err="1"/>
              <a:t>проблем</a:t>
            </a:r>
            <a:r>
              <a:rPr sz="1100" dirty="0"/>
              <a:t>, </a:t>
            </a:r>
            <a:r>
              <a:rPr sz="1100" dirty="0" err="1"/>
              <a:t>выявившихся</a:t>
            </a:r>
            <a:r>
              <a:rPr sz="1100" dirty="0"/>
              <a:t> в </a:t>
            </a:r>
            <a:r>
              <a:rPr sz="1100" dirty="0" err="1"/>
              <a:t>процессе</a:t>
            </a:r>
            <a:r>
              <a:rPr sz="1100" dirty="0"/>
              <a:t> </a:t>
            </a:r>
            <a:r>
              <a:rPr sz="1100" dirty="0" err="1"/>
              <a:t>эксплуатации</a:t>
            </a:r>
            <a:r>
              <a:rPr sz="1100" dirty="0"/>
              <a:t> - </a:t>
            </a:r>
            <a:r>
              <a:rPr sz="1100" dirty="0" err="1"/>
              <a:t>поломки</a:t>
            </a:r>
            <a:r>
              <a:rPr sz="1100" dirty="0"/>
              <a:t> </a:t>
            </a:r>
            <a:r>
              <a:rPr sz="1100" dirty="0" err="1"/>
              <a:t>контрольно</a:t>
            </a:r>
            <a:r>
              <a:rPr sz="1100" dirty="0"/>
              <a:t> - </a:t>
            </a:r>
            <a:r>
              <a:rPr sz="1100" dirty="0" err="1"/>
              <a:t>измерительных</a:t>
            </a:r>
            <a:r>
              <a:rPr sz="1100" dirty="0"/>
              <a:t> </a:t>
            </a:r>
            <a:r>
              <a:rPr sz="1100" dirty="0" err="1"/>
              <a:t>пунктов</a:t>
            </a:r>
            <a:r>
              <a:rPr sz="1100" dirty="0"/>
              <a:t>. Я </a:t>
            </a:r>
            <a:r>
              <a:rPr sz="1100" dirty="0" err="1"/>
              <a:t>намеренно</a:t>
            </a:r>
            <a:r>
              <a:rPr sz="1100" dirty="0"/>
              <a:t> </a:t>
            </a:r>
            <a:r>
              <a:rPr sz="1100" dirty="0" err="1"/>
              <a:t>не</a:t>
            </a:r>
            <a:r>
              <a:rPr sz="1100" dirty="0"/>
              <a:t> </a:t>
            </a:r>
            <a:r>
              <a:rPr sz="1100" dirty="0" err="1"/>
              <a:t>указываю</a:t>
            </a:r>
            <a:r>
              <a:rPr sz="1100" dirty="0"/>
              <a:t> </a:t>
            </a:r>
            <a:r>
              <a:rPr sz="1100" dirty="0" err="1"/>
              <a:t>производителей</a:t>
            </a:r>
            <a:r>
              <a:rPr sz="1100" dirty="0"/>
              <a:t>, </a:t>
            </a:r>
            <a:r>
              <a:rPr sz="1100" dirty="0" err="1"/>
              <a:t>так</a:t>
            </a:r>
            <a:r>
              <a:rPr sz="1100" dirty="0"/>
              <a:t> </a:t>
            </a:r>
            <a:r>
              <a:rPr sz="1100" dirty="0" err="1"/>
              <a:t>как</a:t>
            </a:r>
            <a:r>
              <a:rPr sz="1100" dirty="0"/>
              <a:t>, </a:t>
            </a:r>
            <a:r>
              <a:rPr sz="1100" dirty="0" err="1"/>
              <a:t>по</a:t>
            </a:r>
            <a:r>
              <a:rPr sz="1100" dirty="0"/>
              <a:t> </a:t>
            </a:r>
            <a:r>
              <a:rPr sz="1100" dirty="0" err="1"/>
              <a:t>большому</a:t>
            </a:r>
            <a:r>
              <a:rPr sz="1100" dirty="0"/>
              <a:t> </a:t>
            </a:r>
            <a:r>
              <a:rPr sz="1100" dirty="0" err="1"/>
              <a:t>счету</a:t>
            </a:r>
            <a:r>
              <a:rPr sz="1100" dirty="0"/>
              <a:t>, </a:t>
            </a:r>
            <a:r>
              <a:rPr sz="1100" dirty="0" err="1"/>
              <a:t>это</a:t>
            </a:r>
            <a:r>
              <a:rPr sz="1100" dirty="0"/>
              <a:t> </a:t>
            </a:r>
            <a:r>
              <a:rPr sz="1100" dirty="0" err="1"/>
              <a:t>не</a:t>
            </a:r>
            <a:r>
              <a:rPr sz="1100" dirty="0"/>
              <a:t> </a:t>
            </a:r>
            <a:r>
              <a:rPr sz="1100" dirty="0" err="1"/>
              <a:t>принципиально</a:t>
            </a:r>
            <a:r>
              <a:rPr sz="1100" dirty="0"/>
              <a:t>. </a:t>
            </a:r>
            <a:r>
              <a:rPr lang="ru-RU" dirty="0" smtClean="0"/>
              <a:t>Полимерные</a:t>
            </a:r>
            <a:r>
              <a:rPr dirty="0" smtClean="0"/>
              <a:t> </a:t>
            </a:r>
            <a:r>
              <a:rPr dirty="0"/>
              <a:t>КИП 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выдерживают</a:t>
            </a:r>
            <a:r>
              <a:rPr dirty="0"/>
              <a:t> </a:t>
            </a:r>
            <a:r>
              <a:rPr dirty="0" err="1"/>
              <a:t>снеговую</a:t>
            </a:r>
            <a:r>
              <a:rPr dirty="0"/>
              <a:t> </a:t>
            </a:r>
            <a:r>
              <a:rPr dirty="0" err="1"/>
              <a:t>нагрузку</a:t>
            </a:r>
            <a:r>
              <a:rPr dirty="0"/>
              <a:t> </a:t>
            </a:r>
            <a:r>
              <a:rPr dirty="0" err="1"/>
              <a:t>весной</a:t>
            </a:r>
            <a:r>
              <a:rPr dirty="0"/>
              <a:t> </a:t>
            </a:r>
            <a:r>
              <a:rPr dirty="0" err="1"/>
              <a:t>из-за</a:t>
            </a:r>
            <a:r>
              <a:rPr dirty="0"/>
              <a:t> </a:t>
            </a:r>
            <a:r>
              <a:rPr dirty="0" err="1"/>
              <a:t>плотного</a:t>
            </a:r>
            <a:r>
              <a:rPr dirty="0"/>
              <a:t> </a:t>
            </a:r>
            <a:r>
              <a:rPr dirty="0" err="1"/>
              <a:t>снега</a:t>
            </a:r>
            <a:r>
              <a:rPr dirty="0"/>
              <a:t> и </a:t>
            </a:r>
            <a:r>
              <a:rPr dirty="0" err="1"/>
              <a:t>хрупкие</a:t>
            </a:r>
            <a:r>
              <a:rPr dirty="0"/>
              <a:t> </a:t>
            </a:r>
            <a:r>
              <a:rPr dirty="0" err="1"/>
              <a:t>при</a:t>
            </a:r>
            <a:r>
              <a:rPr dirty="0"/>
              <a:t> </a:t>
            </a:r>
            <a:r>
              <a:rPr dirty="0" err="1"/>
              <a:t>отрицательных</a:t>
            </a:r>
            <a:r>
              <a:rPr dirty="0"/>
              <a:t> </a:t>
            </a:r>
            <a:r>
              <a:rPr dirty="0" err="1"/>
              <a:t>температурах</a:t>
            </a:r>
            <a:r>
              <a:rPr dirty="0"/>
              <a:t>. </a:t>
            </a:r>
            <a:r>
              <a:rPr dirty="0" err="1"/>
              <a:t>При</a:t>
            </a:r>
            <a:r>
              <a:rPr dirty="0"/>
              <a:t> </a:t>
            </a:r>
            <a:r>
              <a:rPr dirty="0" err="1"/>
              <a:t>температуре</a:t>
            </a:r>
            <a:r>
              <a:rPr dirty="0"/>
              <a:t> </a:t>
            </a:r>
            <a:r>
              <a:rPr dirty="0" err="1"/>
              <a:t>воздуха</a:t>
            </a:r>
            <a:r>
              <a:rPr dirty="0"/>
              <a:t> </a:t>
            </a:r>
            <a:r>
              <a:rPr dirty="0" err="1"/>
              <a:t>ниже</a:t>
            </a:r>
            <a:r>
              <a:rPr dirty="0"/>
              <a:t> 40 </a:t>
            </a:r>
            <a:r>
              <a:rPr dirty="0" err="1"/>
              <a:t>градусов</a:t>
            </a:r>
            <a:r>
              <a:rPr dirty="0"/>
              <a:t> и </a:t>
            </a:r>
            <a:r>
              <a:rPr dirty="0" err="1"/>
              <a:t>ветре</a:t>
            </a:r>
            <a:r>
              <a:rPr dirty="0"/>
              <a:t> 10-20 </a:t>
            </a:r>
            <a:r>
              <a:rPr dirty="0" err="1"/>
              <a:t>метров</a:t>
            </a:r>
            <a:r>
              <a:rPr dirty="0"/>
              <a:t> в </a:t>
            </a:r>
            <a:r>
              <a:rPr dirty="0" err="1"/>
              <a:t>секунду</a:t>
            </a:r>
            <a:r>
              <a:rPr dirty="0"/>
              <a:t>, </a:t>
            </a:r>
            <a:r>
              <a:rPr dirty="0" err="1"/>
              <a:t>пластик</a:t>
            </a:r>
            <a:r>
              <a:rPr dirty="0"/>
              <a:t> 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выдерживает</a:t>
            </a:r>
            <a:r>
              <a:rPr dirty="0"/>
              <a:t> и </a:t>
            </a:r>
            <a:r>
              <a:rPr dirty="0" err="1"/>
              <a:t>разрушается</a:t>
            </a:r>
            <a:r>
              <a:rPr dirty="0"/>
              <a:t>. </a:t>
            </a:r>
            <a:r>
              <a:rPr dirty="0" err="1"/>
              <a:t>По</a:t>
            </a:r>
            <a:r>
              <a:rPr dirty="0"/>
              <a:t> </a:t>
            </a:r>
            <a:r>
              <a:rPr dirty="0" err="1"/>
              <a:t>большому</a:t>
            </a:r>
            <a:r>
              <a:rPr dirty="0"/>
              <a:t> </a:t>
            </a:r>
            <a:r>
              <a:rPr dirty="0" err="1"/>
              <a:t>счету</a:t>
            </a:r>
            <a:r>
              <a:rPr dirty="0"/>
              <a:t>, </a:t>
            </a:r>
            <a:r>
              <a:rPr dirty="0" err="1"/>
              <a:t>стойки</a:t>
            </a:r>
            <a:r>
              <a:rPr dirty="0"/>
              <a:t> КИП </a:t>
            </a: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нас</a:t>
            </a:r>
            <a:r>
              <a:rPr dirty="0"/>
              <a:t> </a:t>
            </a:r>
            <a:r>
              <a:rPr dirty="0" err="1"/>
              <a:t>стали</a:t>
            </a:r>
            <a:r>
              <a:rPr dirty="0"/>
              <a:t> </a:t>
            </a:r>
            <a:r>
              <a:rPr dirty="0" err="1"/>
              <a:t>расходным</a:t>
            </a:r>
            <a:r>
              <a:rPr dirty="0"/>
              <a:t> </a:t>
            </a:r>
            <a:r>
              <a:rPr dirty="0" err="1"/>
              <a:t>материалом</a:t>
            </a:r>
            <a:r>
              <a:rPr dirty="0"/>
              <a:t>, </a:t>
            </a:r>
            <a:r>
              <a:rPr dirty="0" err="1"/>
              <a:t>которые</a:t>
            </a:r>
            <a:r>
              <a:rPr dirty="0"/>
              <a:t> </a:t>
            </a:r>
            <a:r>
              <a:rPr dirty="0" err="1"/>
              <a:t>необходимо</a:t>
            </a:r>
            <a:r>
              <a:rPr dirty="0"/>
              <a:t> </a:t>
            </a:r>
            <a:r>
              <a:rPr dirty="0" err="1"/>
              <a:t>менять</a:t>
            </a:r>
            <a:r>
              <a:rPr dirty="0"/>
              <a:t> </a:t>
            </a:r>
            <a:r>
              <a:rPr dirty="0" err="1"/>
              <a:t>после</a:t>
            </a:r>
            <a:r>
              <a:rPr dirty="0"/>
              <a:t> </a:t>
            </a:r>
            <a:r>
              <a:rPr dirty="0" err="1"/>
              <a:t>каждой</a:t>
            </a:r>
            <a:r>
              <a:rPr dirty="0"/>
              <a:t> </a:t>
            </a:r>
            <a:r>
              <a:rPr dirty="0" err="1" smtClean="0"/>
              <a:t>зимы</a:t>
            </a:r>
            <a:r>
              <a:rPr lang="ru-RU" dirty="0" smtClean="0"/>
              <a:t>.</a:t>
            </a:r>
            <a:r>
              <a:rPr lang="ru-RU" baseline="0" dirty="0" smtClean="0"/>
              <a:t> Пробовали прикреплять КИП к металлическим стойкам, но какого то положительного результата не достигли.</a:t>
            </a:r>
            <a:r>
              <a:rPr dirty="0" smtClean="0"/>
              <a:t> </a:t>
            </a:r>
            <a:r>
              <a:rPr lang="ru-RU" dirty="0" smtClean="0"/>
              <a:t>Мы</a:t>
            </a:r>
            <a:r>
              <a:rPr lang="ru-RU" baseline="0" dirty="0" smtClean="0"/>
              <a:t> провели своеобразное испытание. Со всех филиалов общества собрали все возможные модели КИП, как старые, так и новые и отправили в Воркутинское ЛПУМГ. Как оказалось, закономерно,</a:t>
            </a:r>
            <a:r>
              <a:rPr dirty="0" smtClean="0"/>
              <a:t> </a:t>
            </a:r>
            <a:r>
              <a:rPr dirty="0"/>
              <a:t>КИП </a:t>
            </a:r>
            <a:r>
              <a:rPr dirty="0" err="1"/>
              <a:t>изготовленные</a:t>
            </a:r>
            <a:r>
              <a:rPr dirty="0"/>
              <a:t> </a:t>
            </a:r>
            <a:r>
              <a:rPr dirty="0" err="1"/>
              <a:t>из</a:t>
            </a:r>
            <a:r>
              <a:rPr dirty="0"/>
              <a:t> </a:t>
            </a:r>
            <a:r>
              <a:rPr dirty="0" err="1"/>
              <a:t>металла</a:t>
            </a:r>
            <a:r>
              <a:rPr dirty="0"/>
              <a:t> </a:t>
            </a:r>
            <a:r>
              <a:rPr lang="ru-RU" dirty="0" smtClean="0"/>
              <a:t>после зимы остались все целые</a:t>
            </a:r>
            <a:r>
              <a:rPr dirty="0" smtClean="0"/>
              <a:t>. </a:t>
            </a:r>
            <a:r>
              <a:rPr dirty="0" err="1"/>
              <a:t>Если</a:t>
            </a:r>
            <a:r>
              <a:rPr dirty="0"/>
              <a:t> </a:t>
            </a:r>
            <a:r>
              <a:rPr dirty="0" err="1"/>
              <a:t>производители</a:t>
            </a:r>
            <a:r>
              <a:rPr dirty="0"/>
              <a:t> </a:t>
            </a:r>
            <a:r>
              <a:rPr dirty="0" err="1"/>
              <a:t>оборудования</a:t>
            </a:r>
            <a:r>
              <a:rPr dirty="0"/>
              <a:t> </a:t>
            </a:r>
            <a:r>
              <a:rPr dirty="0" err="1"/>
              <a:t>могут</a:t>
            </a:r>
            <a:r>
              <a:rPr dirty="0"/>
              <a:t> </a:t>
            </a:r>
            <a:r>
              <a:rPr dirty="0" err="1"/>
              <a:t>предложить</a:t>
            </a:r>
            <a:r>
              <a:rPr dirty="0"/>
              <a:t> </a:t>
            </a:r>
            <a:r>
              <a:rPr dirty="0" err="1"/>
              <a:t>решение</a:t>
            </a:r>
            <a:r>
              <a:rPr dirty="0"/>
              <a:t> </a:t>
            </a:r>
            <a:r>
              <a:rPr dirty="0" err="1"/>
              <a:t>данной</a:t>
            </a:r>
            <a:r>
              <a:rPr dirty="0"/>
              <a:t> </a:t>
            </a:r>
            <a:r>
              <a:rPr dirty="0" err="1"/>
              <a:t>проблемы</a:t>
            </a:r>
            <a:r>
              <a:rPr dirty="0"/>
              <a:t>, </a:t>
            </a:r>
            <a:r>
              <a:rPr dirty="0" err="1"/>
              <a:t>то</a:t>
            </a:r>
            <a:r>
              <a:rPr dirty="0"/>
              <a:t> </a:t>
            </a:r>
            <a:r>
              <a:rPr dirty="0" err="1"/>
              <a:t>мы</a:t>
            </a:r>
            <a:r>
              <a:rPr dirty="0"/>
              <a:t> </a:t>
            </a:r>
            <a:r>
              <a:rPr dirty="0" err="1"/>
              <a:t>готовы</a:t>
            </a:r>
            <a:r>
              <a:rPr dirty="0"/>
              <a:t> </a:t>
            </a:r>
            <a:r>
              <a:rPr dirty="0" err="1"/>
              <a:t>провести</a:t>
            </a:r>
            <a:r>
              <a:rPr dirty="0"/>
              <a:t> </a:t>
            </a:r>
            <a:r>
              <a:rPr dirty="0" err="1" smtClean="0"/>
              <a:t>испытания</a:t>
            </a:r>
            <a:r>
              <a:rPr lang="ru-RU" dirty="0" smtClean="0"/>
              <a:t> в период зимней эксплуатации</a:t>
            </a:r>
            <a:r>
              <a:rPr dirty="0" smtClean="0"/>
              <a:t>. </a:t>
            </a:r>
            <a:endParaRPr lang="ru-RU" dirty="0" smtClean="0"/>
          </a:p>
          <a:p>
            <a:r>
              <a:rPr lang="ru-RU" dirty="0" smtClean="0"/>
              <a:t>Но </a:t>
            </a:r>
            <a:r>
              <a:rPr dirty="0" err="1" smtClean="0"/>
              <a:t>весенний</a:t>
            </a:r>
            <a:r>
              <a:rPr dirty="0" smtClean="0"/>
              <a:t> </a:t>
            </a:r>
            <a:r>
              <a:rPr dirty="0" err="1"/>
              <a:t>период</a:t>
            </a:r>
            <a:r>
              <a:rPr dirty="0"/>
              <a:t> </a:t>
            </a:r>
            <a:r>
              <a:rPr dirty="0" err="1"/>
              <a:t>эксплуатации</a:t>
            </a:r>
            <a:r>
              <a:rPr dirty="0"/>
              <a:t> 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менее</a:t>
            </a:r>
            <a:r>
              <a:rPr dirty="0"/>
              <a:t> </a:t>
            </a:r>
            <a:r>
              <a:rPr dirty="0" err="1"/>
              <a:t>суровый</a:t>
            </a:r>
            <a:r>
              <a:rPr dirty="0"/>
              <a:t>.</a:t>
            </a:r>
            <a:endParaRPr sz="1100"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314597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Shape 885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86" name="Shape 88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 err="1"/>
              <a:t>Резкое</a:t>
            </a:r>
            <a:r>
              <a:rPr dirty="0"/>
              <a:t> </a:t>
            </a:r>
            <a:r>
              <a:rPr dirty="0" err="1"/>
              <a:t>таяние</a:t>
            </a:r>
            <a:r>
              <a:rPr dirty="0"/>
              <a:t> </a:t>
            </a:r>
            <a:r>
              <a:rPr dirty="0" err="1"/>
              <a:t>снега</a:t>
            </a:r>
            <a:r>
              <a:rPr dirty="0"/>
              <a:t>, в </a:t>
            </a:r>
            <a:r>
              <a:rPr dirty="0" err="1"/>
              <a:t>очень</a:t>
            </a:r>
            <a:r>
              <a:rPr dirty="0"/>
              <a:t> </a:t>
            </a:r>
            <a:r>
              <a:rPr dirty="0" err="1"/>
              <a:t>короткий</a:t>
            </a:r>
            <a:r>
              <a:rPr dirty="0"/>
              <a:t> </a:t>
            </a:r>
            <a:r>
              <a:rPr dirty="0" err="1"/>
              <a:t>промежуток</a:t>
            </a:r>
            <a:r>
              <a:rPr dirty="0"/>
              <a:t> </a:t>
            </a:r>
            <a:r>
              <a:rPr dirty="0" err="1"/>
              <a:t>времени</a:t>
            </a:r>
            <a:r>
              <a:rPr dirty="0"/>
              <a:t> </a:t>
            </a:r>
            <a:r>
              <a:rPr dirty="0" err="1"/>
              <a:t>приводит</a:t>
            </a:r>
            <a:r>
              <a:rPr dirty="0"/>
              <a:t> к </a:t>
            </a:r>
            <a:r>
              <a:rPr dirty="0" err="1"/>
              <a:t>таким</a:t>
            </a:r>
            <a:r>
              <a:rPr dirty="0"/>
              <a:t> </a:t>
            </a:r>
            <a:r>
              <a:rPr dirty="0" err="1"/>
              <a:t>последствиям</a:t>
            </a:r>
            <a:r>
              <a:rPr dirty="0"/>
              <a:t>. </a:t>
            </a:r>
            <a:r>
              <a:rPr dirty="0" err="1"/>
              <a:t>Опять</a:t>
            </a:r>
            <a:r>
              <a:rPr dirty="0"/>
              <a:t> </a:t>
            </a:r>
            <a:r>
              <a:rPr dirty="0" err="1"/>
              <a:t>же</a:t>
            </a:r>
            <a:r>
              <a:rPr dirty="0"/>
              <a:t> </a:t>
            </a:r>
            <a:r>
              <a:rPr dirty="0" err="1"/>
              <a:t>ситуация</a:t>
            </a:r>
            <a:r>
              <a:rPr dirty="0"/>
              <a:t> </a:t>
            </a:r>
            <a:r>
              <a:rPr dirty="0" err="1"/>
              <a:t>усугубляется</a:t>
            </a:r>
            <a:r>
              <a:rPr dirty="0"/>
              <a:t> </a:t>
            </a:r>
            <a:r>
              <a:rPr dirty="0" err="1"/>
              <a:t>наличием</a:t>
            </a:r>
            <a:r>
              <a:rPr dirty="0"/>
              <a:t> </a:t>
            </a:r>
            <a:r>
              <a:rPr dirty="0" err="1"/>
              <a:t>вечно</a:t>
            </a:r>
            <a:r>
              <a:rPr dirty="0"/>
              <a:t> </a:t>
            </a:r>
            <a:r>
              <a:rPr dirty="0" err="1"/>
              <a:t>мерзлых</a:t>
            </a:r>
            <a:r>
              <a:rPr dirty="0"/>
              <a:t> </a:t>
            </a:r>
            <a:r>
              <a:rPr dirty="0" err="1"/>
              <a:t>грунтов</a:t>
            </a:r>
            <a:r>
              <a:rPr dirty="0"/>
              <a:t>. </a:t>
            </a:r>
            <a:r>
              <a:rPr dirty="0" err="1"/>
              <a:t>Вся</a:t>
            </a:r>
            <a:r>
              <a:rPr dirty="0"/>
              <a:t> </a:t>
            </a:r>
            <a:r>
              <a:rPr dirty="0" err="1"/>
              <a:t>вода</a:t>
            </a:r>
            <a:r>
              <a:rPr dirty="0"/>
              <a:t> </a:t>
            </a:r>
            <a:r>
              <a:rPr dirty="0" err="1"/>
              <a:t>растекается</a:t>
            </a:r>
            <a:r>
              <a:rPr dirty="0"/>
              <a:t> </a:t>
            </a:r>
            <a:r>
              <a:rPr dirty="0" err="1"/>
              <a:t>по</a:t>
            </a:r>
            <a:r>
              <a:rPr dirty="0"/>
              <a:t> </a:t>
            </a:r>
            <a:r>
              <a:rPr dirty="0" err="1"/>
              <a:t>поверхности</a:t>
            </a:r>
            <a:r>
              <a:rPr dirty="0"/>
              <a:t>, 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впитываясь</a:t>
            </a:r>
            <a:r>
              <a:rPr dirty="0"/>
              <a:t> в </a:t>
            </a:r>
            <a:r>
              <a:rPr dirty="0" err="1"/>
              <a:t>землю</a:t>
            </a:r>
            <a:r>
              <a:rPr dirty="0"/>
              <a:t>. </a:t>
            </a:r>
            <a:r>
              <a:rPr lang="ru-RU" dirty="0" smtClean="0"/>
              <a:t>Небольшая</a:t>
            </a:r>
            <a:r>
              <a:rPr lang="ru-RU" baseline="0" dirty="0" smtClean="0"/>
              <a:t> река, которая летом имеет ширину 2-3 метра весной разливается почти на километр! </a:t>
            </a:r>
            <a:r>
              <a:rPr dirty="0" err="1" smtClean="0"/>
              <a:t>Считаем</a:t>
            </a:r>
            <a:r>
              <a:rPr dirty="0"/>
              <a:t>, </a:t>
            </a:r>
            <a:r>
              <a:rPr dirty="0" err="1"/>
              <a:t>что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стадии</a:t>
            </a:r>
            <a:r>
              <a:rPr dirty="0"/>
              <a:t> </a:t>
            </a:r>
            <a:r>
              <a:rPr dirty="0" err="1"/>
              <a:t>проектирования</a:t>
            </a:r>
            <a:r>
              <a:rPr dirty="0"/>
              <a:t>, 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достаточно</a:t>
            </a:r>
            <a:r>
              <a:rPr dirty="0"/>
              <a:t> </a:t>
            </a:r>
            <a:r>
              <a:rPr dirty="0" err="1"/>
              <a:t>был</a:t>
            </a:r>
            <a:r>
              <a:rPr dirty="0"/>
              <a:t> </a:t>
            </a:r>
            <a:r>
              <a:rPr dirty="0" err="1"/>
              <a:t>проработан</a:t>
            </a:r>
            <a:r>
              <a:rPr dirty="0"/>
              <a:t> </a:t>
            </a:r>
            <a:r>
              <a:rPr dirty="0" err="1"/>
              <a:t>вопрос</a:t>
            </a:r>
            <a:r>
              <a:rPr dirty="0"/>
              <a:t> </a:t>
            </a:r>
            <a:r>
              <a:rPr dirty="0" err="1"/>
              <a:t>местных</a:t>
            </a:r>
            <a:r>
              <a:rPr dirty="0"/>
              <a:t> </a:t>
            </a:r>
            <a:r>
              <a:rPr dirty="0" err="1"/>
              <a:t>геологических</a:t>
            </a:r>
            <a:r>
              <a:rPr dirty="0"/>
              <a:t> </a:t>
            </a:r>
            <a:r>
              <a:rPr dirty="0" err="1"/>
              <a:t>особенностей</a:t>
            </a:r>
            <a:r>
              <a:rPr dirty="0"/>
              <a:t>, </a:t>
            </a:r>
            <a:r>
              <a:rPr dirty="0" err="1"/>
              <a:t>что</a:t>
            </a:r>
            <a:r>
              <a:rPr dirty="0"/>
              <a:t> и </a:t>
            </a:r>
            <a:r>
              <a:rPr dirty="0" err="1"/>
              <a:t>привело</a:t>
            </a:r>
            <a:r>
              <a:rPr dirty="0"/>
              <a:t> к </a:t>
            </a:r>
            <a:r>
              <a:rPr dirty="0" err="1"/>
              <a:t>подобным</a:t>
            </a:r>
            <a:r>
              <a:rPr dirty="0"/>
              <a:t> </a:t>
            </a:r>
            <a:r>
              <a:rPr dirty="0" err="1"/>
              <a:t>результатам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354390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3" name="Shape 89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94" name="Shape 89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 err="1"/>
              <a:t>Следущая</a:t>
            </a:r>
            <a:r>
              <a:rPr dirty="0"/>
              <a:t> </a:t>
            </a:r>
            <a:r>
              <a:rPr dirty="0" err="1"/>
              <a:t>проблема</a:t>
            </a:r>
            <a:r>
              <a:rPr dirty="0"/>
              <a:t>, </a:t>
            </a:r>
            <a:r>
              <a:rPr dirty="0" err="1"/>
              <a:t>относится</a:t>
            </a:r>
            <a:r>
              <a:rPr dirty="0"/>
              <a:t> к </a:t>
            </a:r>
            <a:r>
              <a:rPr dirty="0" err="1"/>
              <a:t>специфике</a:t>
            </a:r>
            <a:r>
              <a:rPr dirty="0"/>
              <a:t> </a:t>
            </a:r>
            <a:r>
              <a:rPr dirty="0" err="1"/>
              <a:t>эксплуатации</a:t>
            </a:r>
            <a:r>
              <a:rPr dirty="0"/>
              <a:t> и </a:t>
            </a:r>
            <a:r>
              <a:rPr dirty="0" err="1"/>
              <a:t>представлена</a:t>
            </a:r>
            <a:r>
              <a:rPr dirty="0"/>
              <a:t> </a:t>
            </a:r>
            <a:r>
              <a:rPr dirty="0" err="1"/>
              <a:t>только</a:t>
            </a:r>
            <a:r>
              <a:rPr dirty="0"/>
              <a:t> </a:t>
            </a: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ознакомления</a:t>
            </a:r>
            <a:r>
              <a:rPr dirty="0"/>
              <a:t>. В </a:t>
            </a:r>
            <a:r>
              <a:rPr dirty="0" err="1"/>
              <a:t>связи</a:t>
            </a:r>
            <a:r>
              <a:rPr dirty="0"/>
              <a:t> с </a:t>
            </a:r>
            <a:r>
              <a:rPr dirty="0" err="1"/>
              <a:t>подвижками</a:t>
            </a:r>
            <a:r>
              <a:rPr dirty="0"/>
              <a:t> </a:t>
            </a:r>
            <a:r>
              <a:rPr dirty="0" err="1"/>
              <a:t>грунта</a:t>
            </a:r>
            <a:r>
              <a:rPr dirty="0"/>
              <a:t>, в </a:t>
            </a:r>
            <a:r>
              <a:rPr dirty="0" err="1"/>
              <a:t>том</a:t>
            </a:r>
            <a:r>
              <a:rPr dirty="0"/>
              <a:t> </a:t>
            </a:r>
            <a:r>
              <a:rPr dirty="0" err="1"/>
              <a:t>числе</a:t>
            </a:r>
            <a:r>
              <a:rPr dirty="0"/>
              <a:t> и </a:t>
            </a:r>
            <a:r>
              <a:rPr dirty="0" err="1"/>
              <a:t>по</a:t>
            </a:r>
            <a:r>
              <a:rPr dirty="0"/>
              <a:t> </a:t>
            </a:r>
            <a:r>
              <a:rPr dirty="0" err="1"/>
              <a:t>причине</a:t>
            </a:r>
            <a:r>
              <a:rPr dirty="0"/>
              <a:t> </a:t>
            </a:r>
            <a:r>
              <a:rPr dirty="0" err="1"/>
              <a:t>так</a:t>
            </a:r>
            <a:r>
              <a:rPr dirty="0"/>
              <a:t> </a:t>
            </a:r>
            <a:r>
              <a:rPr dirty="0" err="1"/>
              <a:t>называемого</a:t>
            </a:r>
            <a:r>
              <a:rPr dirty="0"/>
              <a:t> </a:t>
            </a:r>
            <a:r>
              <a:rPr dirty="0" err="1" smtClean="0"/>
              <a:t>рас</a:t>
            </a:r>
            <a:r>
              <a:rPr lang="ru-RU" dirty="0" smtClean="0"/>
              <a:t>т</a:t>
            </a:r>
            <a:r>
              <a:rPr dirty="0" err="1" smtClean="0"/>
              <a:t>епления</a:t>
            </a:r>
            <a:r>
              <a:rPr dirty="0"/>
              <a:t>, </a:t>
            </a:r>
            <a:r>
              <a:rPr dirty="0" err="1"/>
              <a:t>происходят</a:t>
            </a:r>
            <a:r>
              <a:rPr dirty="0"/>
              <a:t> </a:t>
            </a:r>
            <a:r>
              <a:rPr dirty="0" err="1"/>
              <a:t>обрывы</a:t>
            </a:r>
            <a:r>
              <a:rPr dirty="0"/>
              <a:t> </a:t>
            </a:r>
            <a:r>
              <a:rPr dirty="0" err="1"/>
              <a:t>кабелей</a:t>
            </a:r>
            <a:r>
              <a:rPr dirty="0"/>
              <a:t> </a:t>
            </a:r>
            <a:r>
              <a:rPr dirty="0" err="1"/>
              <a:t>электродов</a:t>
            </a:r>
            <a:r>
              <a:rPr dirty="0"/>
              <a:t> </a:t>
            </a:r>
            <a:r>
              <a:rPr dirty="0" err="1"/>
              <a:t>сравнения</a:t>
            </a:r>
            <a:r>
              <a:rPr dirty="0"/>
              <a:t>. </a:t>
            </a:r>
            <a:r>
              <a:rPr dirty="0" err="1"/>
              <a:t>Если</a:t>
            </a:r>
            <a:r>
              <a:rPr dirty="0"/>
              <a:t> в </a:t>
            </a:r>
            <a:r>
              <a:rPr dirty="0" err="1"/>
              <a:t>обычных</a:t>
            </a:r>
            <a:r>
              <a:rPr dirty="0"/>
              <a:t> </a:t>
            </a:r>
            <a:r>
              <a:rPr dirty="0" err="1"/>
              <a:t>условиях</a:t>
            </a:r>
            <a:r>
              <a:rPr dirty="0"/>
              <a:t> </a:t>
            </a:r>
            <a:r>
              <a:rPr dirty="0" err="1"/>
              <a:t>их</a:t>
            </a:r>
            <a:r>
              <a:rPr dirty="0"/>
              <a:t> </a:t>
            </a:r>
            <a:r>
              <a:rPr dirty="0" err="1"/>
              <a:t>замена</a:t>
            </a:r>
            <a:r>
              <a:rPr dirty="0"/>
              <a:t> 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представляет</a:t>
            </a:r>
            <a:r>
              <a:rPr dirty="0"/>
              <a:t> </a:t>
            </a:r>
            <a:r>
              <a:rPr dirty="0" err="1"/>
              <a:t>особых</a:t>
            </a:r>
            <a:r>
              <a:rPr dirty="0"/>
              <a:t> </a:t>
            </a:r>
            <a:r>
              <a:rPr dirty="0" err="1"/>
              <a:t>трудностей</a:t>
            </a:r>
            <a:r>
              <a:rPr dirty="0"/>
              <a:t>, </a:t>
            </a:r>
            <a:r>
              <a:rPr dirty="0" err="1"/>
              <a:t>то</a:t>
            </a:r>
            <a:r>
              <a:rPr dirty="0"/>
              <a:t> в </a:t>
            </a:r>
            <a:r>
              <a:rPr dirty="0" err="1"/>
              <a:t>условиях</a:t>
            </a:r>
            <a:r>
              <a:rPr dirty="0"/>
              <a:t> </a:t>
            </a:r>
            <a:r>
              <a:rPr dirty="0" err="1" smtClean="0"/>
              <a:t>ве</a:t>
            </a:r>
            <a:r>
              <a:rPr lang="ru-RU" dirty="0" smtClean="0"/>
              <a:t>ч</a:t>
            </a:r>
            <a:r>
              <a:rPr dirty="0" err="1" smtClean="0"/>
              <a:t>ой</a:t>
            </a:r>
            <a:r>
              <a:rPr dirty="0" smtClean="0"/>
              <a:t> </a:t>
            </a:r>
            <a:r>
              <a:rPr dirty="0" err="1"/>
              <a:t>мерзлоты</a:t>
            </a:r>
            <a:r>
              <a:rPr dirty="0"/>
              <a:t> - </a:t>
            </a:r>
            <a:r>
              <a:rPr dirty="0" err="1"/>
              <a:t>это</a:t>
            </a:r>
            <a:r>
              <a:rPr dirty="0"/>
              <a:t> </a:t>
            </a:r>
            <a:r>
              <a:rPr dirty="0" err="1"/>
              <a:t>целый</a:t>
            </a:r>
            <a:r>
              <a:rPr dirty="0"/>
              <a:t> </a:t>
            </a:r>
            <a:r>
              <a:rPr dirty="0" err="1"/>
              <a:t>комплекс</a:t>
            </a:r>
            <a:r>
              <a:rPr dirty="0"/>
              <a:t> </a:t>
            </a:r>
            <a:r>
              <a:rPr dirty="0" err="1"/>
              <a:t>работ</a:t>
            </a:r>
            <a:r>
              <a:rPr dirty="0"/>
              <a:t>. </a:t>
            </a:r>
            <a:r>
              <a:rPr dirty="0" err="1"/>
              <a:t>Без</a:t>
            </a:r>
            <a:r>
              <a:rPr dirty="0"/>
              <a:t> ППУ </a:t>
            </a:r>
            <a:r>
              <a:rPr dirty="0" err="1"/>
              <a:t>даже</a:t>
            </a:r>
            <a:r>
              <a:rPr dirty="0"/>
              <a:t> </a:t>
            </a:r>
            <a:r>
              <a:rPr dirty="0" err="1"/>
              <a:t>выкопать</a:t>
            </a:r>
            <a:r>
              <a:rPr dirty="0"/>
              <a:t> </a:t>
            </a:r>
            <a:r>
              <a:rPr dirty="0" err="1"/>
              <a:t>шурф</a:t>
            </a:r>
            <a:r>
              <a:rPr dirty="0"/>
              <a:t> - </a:t>
            </a:r>
            <a:r>
              <a:rPr dirty="0" err="1"/>
              <a:t>большая</a:t>
            </a:r>
            <a:r>
              <a:rPr dirty="0"/>
              <a:t> </a:t>
            </a:r>
            <a:r>
              <a:rPr dirty="0" err="1"/>
              <a:t>проблема</a:t>
            </a:r>
            <a:r>
              <a:rPr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77942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Shape 90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01" name="Shape 90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 err="1"/>
              <a:t>При</a:t>
            </a:r>
            <a:r>
              <a:rPr dirty="0"/>
              <a:t> </a:t>
            </a:r>
            <a:r>
              <a:rPr dirty="0" err="1"/>
              <a:t>этом</a:t>
            </a:r>
            <a:r>
              <a:rPr dirty="0"/>
              <a:t> </a:t>
            </a:r>
            <a:r>
              <a:rPr dirty="0" err="1"/>
              <a:t>необходимо</a:t>
            </a:r>
            <a:r>
              <a:rPr dirty="0"/>
              <a:t> </a:t>
            </a:r>
            <a:r>
              <a:rPr dirty="0" err="1"/>
              <a:t>отметить</a:t>
            </a:r>
            <a:r>
              <a:rPr dirty="0"/>
              <a:t>, </a:t>
            </a:r>
            <a:r>
              <a:rPr dirty="0" err="1"/>
              <a:t>что</a:t>
            </a:r>
            <a:r>
              <a:rPr dirty="0"/>
              <a:t> в </a:t>
            </a:r>
            <a:r>
              <a:rPr dirty="0" err="1"/>
              <a:t>основном</a:t>
            </a:r>
            <a:r>
              <a:rPr dirty="0"/>
              <a:t> </a:t>
            </a:r>
            <a:r>
              <a:rPr dirty="0" err="1"/>
              <a:t>все</a:t>
            </a:r>
            <a:r>
              <a:rPr dirty="0"/>
              <a:t>, </a:t>
            </a:r>
            <a:r>
              <a:rPr dirty="0" err="1"/>
              <a:t>предусмотренное</a:t>
            </a:r>
            <a:r>
              <a:rPr dirty="0"/>
              <a:t> </a:t>
            </a:r>
            <a:r>
              <a:rPr dirty="0" err="1"/>
              <a:t>проектом</a:t>
            </a:r>
            <a:r>
              <a:rPr dirty="0"/>
              <a:t> </a:t>
            </a:r>
            <a:r>
              <a:rPr dirty="0" err="1"/>
              <a:t>оборудование</a:t>
            </a:r>
            <a:r>
              <a:rPr dirty="0"/>
              <a:t>, </a:t>
            </a:r>
            <a:r>
              <a:rPr dirty="0" err="1"/>
              <a:t>работает</a:t>
            </a:r>
            <a:r>
              <a:rPr dirty="0"/>
              <a:t> </a:t>
            </a:r>
            <a:r>
              <a:rPr dirty="0" err="1"/>
              <a:t>без</a:t>
            </a:r>
            <a:r>
              <a:rPr dirty="0"/>
              <a:t> </a:t>
            </a:r>
            <a:r>
              <a:rPr dirty="0" err="1"/>
              <a:t>нареканий</a:t>
            </a:r>
            <a:r>
              <a:rPr dirty="0"/>
              <a:t>. </a:t>
            </a:r>
            <a:r>
              <a:rPr dirty="0" err="1"/>
              <a:t>Больше</a:t>
            </a:r>
            <a:r>
              <a:rPr dirty="0"/>
              <a:t> </a:t>
            </a:r>
            <a:r>
              <a:rPr dirty="0" err="1"/>
              <a:t>проблем</a:t>
            </a:r>
            <a:r>
              <a:rPr dirty="0"/>
              <a:t> </a:t>
            </a:r>
            <a:r>
              <a:rPr dirty="0" err="1"/>
              <a:t>доставляет</a:t>
            </a:r>
            <a:r>
              <a:rPr dirty="0"/>
              <a:t> </a:t>
            </a:r>
            <a:r>
              <a:rPr lang="ru-RU" dirty="0" smtClean="0"/>
              <a:t>не проработанное в полной мере</a:t>
            </a:r>
            <a:r>
              <a:rPr dirty="0" smtClean="0"/>
              <a:t> </a:t>
            </a:r>
            <a:r>
              <a:rPr dirty="0" err="1"/>
              <a:t>размещение</a:t>
            </a:r>
            <a:r>
              <a:rPr dirty="0"/>
              <a:t> </a:t>
            </a:r>
            <a:r>
              <a:rPr dirty="0" err="1"/>
              <a:t>оборудования</a:t>
            </a:r>
            <a:r>
              <a:rPr dirty="0"/>
              <a:t> и </a:t>
            </a:r>
            <a:r>
              <a:rPr dirty="0" err="1"/>
              <a:t>кабельных</a:t>
            </a:r>
            <a:r>
              <a:rPr dirty="0"/>
              <a:t> </a:t>
            </a:r>
            <a:r>
              <a:rPr dirty="0" err="1"/>
              <a:t>эстакад</a:t>
            </a:r>
            <a:r>
              <a:rPr dirty="0"/>
              <a:t>. </a:t>
            </a:r>
            <a:r>
              <a:rPr dirty="0" err="1"/>
              <a:t>Свайный</a:t>
            </a:r>
            <a:r>
              <a:rPr dirty="0"/>
              <a:t> </a:t>
            </a:r>
            <a:r>
              <a:rPr dirty="0" err="1"/>
              <a:t>фундамент</a:t>
            </a:r>
            <a:r>
              <a:rPr dirty="0"/>
              <a:t> </a:t>
            </a:r>
            <a:r>
              <a:rPr dirty="0" err="1"/>
              <a:t>должен</a:t>
            </a:r>
            <a:r>
              <a:rPr dirty="0"/>
              <a:t> </a:t>
            </a:r>
            <a:r>
              <a:rPr dirty="0" err="1"/>
              <a:t>обеспечивать</a:t>
            </a:r>
            <a:r>
              <a:rPr dirty="0"/>
              <a:t> </a:t>
            </a:r>
            <a:r>
              <a:rPr dirty="0" err="1"/>
              <a:t>высоту</a:t>
            </a:r>
            <a:r>
              <a:rPr dirty="0"/>
              <a:t> </a:t>
            </a:r>
            <a:r>
              <a:rPr dirty="0" err="1"/>
              <a:t>блочно-боксов</a:t>
            </a:r>
            <a:r>
              <a:rPr dirty="0"/>
              <a:t> 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менее</a:t>
            </a:r>
            <a:r>
              <a:rPr dirty="0"/>
              <a:t> 2 м </a:t>
            </a:r>
            <a:r>
              <a:rPr dirty="0" err="1"/>
              <a:t>над</a:t>
            </a:r>
            <a:r>
              <a:rPr dirty="0"/>
              <a:t> </a:t>
            </a:r>
            <a:r>
              <a:rPr dirty="0" err="1"/>
              <a:t>поверхностью</a:t>
            </a:r>
            <a:r>
              <a:rPr dirty="0"/>
              <a:t> </a:t>
            </a:r>
            <a:r>
              <a:rPr dirty="0" err="1"/>
              <a:t>земли</a:t>
            </a:r>
            <a:r>
              <a:rPr dirty="0"/>
              <a:t> и </a:t>
            </a:r>
            <a:r>
              <a:rPr dirty="0" err="1"/>
              <a:t>пространство</a:t>
            </a:r>
            <a:r>
              <a:rPr dirty="0"/>
              <a:t> </a:t>
            </a:r>
            <a:r>
              <a:rPr dirty="0" err="1"/>
              <a:t>под</a:t>
            </a:r>
            <a:r>
              <a:rPr dirty="0"/>
              <a:t> БКЭС </a:t>
            </a:r>
            <a:r>
              <a:rPr dirty="0" err="1"/>
              <a:t>должно</a:t>
            </a:r>
            <a:r>
              <a:rPr dirty="0"/>
              <a:t>  </a:t>
            </a:r>
            <a:r>
              <a:rPr dirty="0" err="1"/>
              <a:t>быть</a:t>
            </a:r>
            <a:r>
              <a:rPr dirty="0"/>
              <a:t> </a:t>
            </a:r>
            <a:r>
              <a:rPr dirty="0" err="1"/>
              <a:t>продуваемым</a:t>
            </a:r>
            <a:r>
              <a:rPr dirty="0"/>
              <a:t> </a:t>
            </a: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исключения</a:t>
            </a:r>
            <a:r>
              <a:rPr dirty="0"/>
              <a:t> </a:t>
            </a:r>
            <a:r>
              <a:rPr dirty="0" err="1"/>
              <a:t>заметания</a:t>
            </a:r>
            <a:r>
              <a:rPr dirty="0"/>
              <a:t> </a:t>
            </a:r>
            <a:r>
              <a:rPr dirty="0" err="1"/>
              <a:t>снегом</a:t>
            </a:r>
            <a:r>
              <a:rPr dirty="0" smtClean="0"/>
              <a:t>.</a:t>
            </a:r>
            <a:r>
              <a:rPr lang="ru-RU" dirty="0" smtClean="0"/>
              <a:t> Обратите внимание на слайд – фундамент сплошной и с торцов зашит листами железа. К чему это приводит показано на следующем слайде.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654455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9" name="Shape 909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10" name="Shape 91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400"/>
            </a:pPr>
            <a:r>
              <a:rPr dirty="0" smtClean="0"/>
              <a:t>В </a:t>
            </a:r>
            <a:r>
              <a:rPr dirty="0" err="1"/>
              <a:t>зимний</a:t>
            </a:r>
            <a:r>
              <a:rPr dirty="0"/>
              <a:t> и </a:t>
            </a:r>
            <a:r>
              <a:rPr dirty="0" err="1"/>
              <a:t>весенний</a:t>
            </a:r>
            <a:r>
              <a:rPr dirty="0"/>
              <a:t> </a:t>
            </a:r>
            <a:r>
              <a:rPr dirty="0" err="1"/>
              <a:t>период</a:t>
            </a:r>
            <a:r>
              <a:rPr dirty="0"/>
              <a:t> </a:t>
            </a:r>
            <a:r>
              <a:rPr dirty="0" err="1"/>
              <a:t>объекты</a:t>
            </a:r>
            <a:r>
              <a:rPr dirty="0"/>
              <a:t> </a:t>
            </a:r>
            <a:r>
              <a:rPr dirty="0" err="1"/>
              <a:t>заметает</a:t>
            </a:r>
            <a:r>
              <a:rPr dirty="0"/>
              <a:t> </a:t>
            </a:r>
            <a:r>
              <a:rPr dirty="0" err="1"/>
              <a:t>по</a:t>
            </a:r>
            <a:r>
              <a:rPr dirty="0"/>
              <a:t> </a:t>
            </a:r>
            <a:r>
              <a:rPr dirty="0" err="1"/>
              <a:t>самые</a:t>
            </a:r>
            <a:r>
              <a:rPr dirty="0"/>
              <a:t> </a:t>
            </a:r>
            <a:r>
              <a:rPr dirty="0" err="1"/>
              <a:t>крыши</a:t>
            </a:r>
            <a:r>
              <a:rPr dirty="0"/>
              <a:t> БКЭС, </a:t>
            </a:r>
            <a:r>
              <a:rPr dirty="0" err="1"/>
              <a:t>укрытий</a:t>
            </a:r>
            <a:r>
              <a:rPr dirty="0"/>
              <a:t> </a:t>
            </a:r>
            <a:r>
              <a:rPr dirty="0" err="1"/>
              <a:t>крановых</a:t>
            </a:r>
            <a:r>
              <a:rPr dirty="0"/>
              <a:t> </a:t>
            </a:r>
            <a:r>
              <a:rPr dirty="0" err="1"/>
              <a:t>узлов</a:t>
            </a:r>
            <a:r>
              <a:rPr dirty="0"/>
              <a:t>. </a:t>
            </a:r>
            <a:r>
              <a:rPr dirty="0" err="1"/>
              <a:t>Плотность</a:t>
            </a:r>
            <a:r>
              <a:rPr dirty="0"/>
              <a:t> </a:t>
            </a:r>
            <a:r>
              <a:rPr dirty="0" err="1"/>
              <a:t>снега</a:t>
            </a:r>
            <a:r>
              <a:rPr dirty="0"/>
              <a:t> </a:t>
            </a:r>
            <a:r>
              <a:rPr dirty="0" err="1"/>
              <a:t>такая</a:t>
            </a:r>
            <a:r>
              <a:rPr dirty="0"/>
              <a:t>, </a:t>
            </a:r>
            <a:r>
              <a:rPr dirty="0" err="1"/>
              <a:t>что</a:t>
            </a:r>
            <a:r>
              <a:rPr dirty="0"/>
              <a:t> </a:t>
            </a:r>
            <a:r>
              <a:rPr dirty="0" err="1"/>
              <a:t>экскаватор</a:t>
            </a:r>
            <a:r>
              <a:rPr dirty="0"/>
              <a:t> </a:t>
            </a:r>
            <a:r>
              <a:rPr dirty="0" err="1"/>
              <a:t>передвигается</a:t>
            </a:r>
            <a:r>
              <a:rPr dirty="0"/>
              <a:t> </a:t>
            </a:r>
            <a:r>
              <a:rPr dirty="0" err="1"/>
              <a:t>как</a:t>
            </a:r>
            <a:r>
              <a:rPr dirty="0"/>
              <a:t> </a:t>
            </a:r>
            <a:r>
              <a:rPr dirty="0" err="1"/>
              <a:t>по</a:t>
            </a:r>
            <a:r>
              <a:rPr dirty="0"/>
              <a:t> </a:t>
            </a:r>
            <a:r>
              <a:rPr dirty="0" err="1"/>
              <a:t>асфальту</a:t>
            </a:r>
            <a:r>
              <a:rPr dirty="0"/>
              <a:t>:</a:t>
            </a:r>
          </a:p>
          <a:p>
            <a:pPr>
              <a:defRPr sz="1400"/>
            </a:pPr>
            <a:r>
              <a:rPr dirty="0"/>
              <a:t>В </a:t>
            </a:r>
            <a:r>
              <a:rPr dirty="0" err="1"/>
              <a:t>этом</a:t>
            </a:r>
            <a:r>
              <a:rPr dirty="0"/>
              <a:t> </a:t>
            </a:r>
            <a:r>
              <a:rPr dirty="0" err="1"/>
              <a:t>году</a:t>
            </a:r>
            <a:r>
              <a:rPr dirty="0"/>
              <a:t> </a:t>
            </a:r>
            <a:r>
              <a:rPr dirty="0" err="1"/>
              <a:t>зима</a:t>
            </a:r>
            <a:r>
              <a:rPr dirty="0"/>
              <a:t> </a:t>
            </a:r>
            <a:r>
              <a:rPr dirty="0" err="1"/>
              <a:t>была</a:t>
            </a:r>
            <a:r>
              <a:rPr dirty="0"/>
              <a:t> </a:t>
            </a:r>
            <a:r>
              <a:rPr dirty="0" err="1"/>
              <a:t>особенно</a:t>
            </a:r>
            <a:r>
              <a:rPr dirty="0"/>
              <a:t> </a:t>
            </a:r>
            <a:r>
              <a:rPr dirty="0" err="1"/>
              <a:t>снежная</a:t>
            </a:r>
            <a:r>
              <a:rPr dirty="0"/>
              <a:t> и </a:t>
            </a:r>
            <a:r>
              <a:rPr dirty="0" err="1"/>
              <a:t>филиалу</a:t>
            </a:r>
            <a:r>
              <a:rPr dirty="0"/>
              <a:t> </a:t>
            </a:r>
            <a:r>
              <a:rPr dirty="0" err="1"/>
              <a:t>пришлось</a:t>
            </a:r>
            <a:r>
              <a:rPr dirty="0"/>
              <a:t> </a:t>
            </a:r>
            <a:r>
              <a:rPr dirty="0" err="1"/>
              <a:t>задействовать</a:t>
            </a:r>
            <a:r>
              <a:rPr dirty="0"/>
              <a:t> </a:t>
            </a:r>
            <a:r>
              <a:rPr dirty="0" err="1"/>
              <a:t>технику</a:t>
            </a:r>
            <a:r>
              <a:rPr dirty="0"/>
              <a:t>, </a:t>
            </a:r>
            <a:r>
              <a:rPr dirty="0" err="1"/>
              <a:t>что</a:t>
            </a:r>
            <a:r>
              <a:rPr dirty="0"/>
              <a:t> </a:t>
            </a:r>
            <a:r>
              <a:rPr dirty="0" err="1"/>
              <a:t>бы</a:t>
            </a:r>
            <a:r>
              <a:rPr dirty="0"/>
              <a:t> </a:t>
            </a:r>
            <a:r>
              <a:rPr lang="ru-RU" dirty="0" smtClean="0"/>
              <a:t>просто </a:t>
            </a:r>
            <a:r>
              <a:rPr dirty="0" err="1" smtClean="0"/>
              <a:t>обеспечить</a:t>
            </a:r>
            <a:r>
              <a:rPr dirty="0" smtClean="0"/>
              <a:t> </a:t>
            </a:r>
            <a:r>
              <a:rPr dirty="0" err="1"/>
              <a:t>доступ</a:t>
            </a:r>
            <a:r>
              <a:rPr dirty="0"/>
              <a:t> к </a:t>
            </a:r>
            <a:r>
              <a:rPr dirty="0" err="1"/>
              <a:t>технологическому</a:t>
            </a:r>
            <a:r>
              <a:rPr dirty="0"/>
              <a:t> </a:t>
            </a:r>
            <a:r>
              <a:rPr dirty="0" err="1"/>
              <a:t>оборудованию</a:t>
            </a:r>
            <a:r>
              <a:rPr dirty="0"/>
              <a:t>. В </a:t>
            </a:r>
            <a:r>
              <a:rPr dirty="0" err="1"/>
              <a:t>большей</a:t>
            </a:r>
            <a:r>
              <a:rPr dirty="0"/>
              <a:t> </a:t>
            </a:r>
            <a:r>
              <a:rPr dirty="0" err="1"/>
              <a:t>или</a:t>
            </a:r>
            <a:r>
              <a:rPr dirty="0"/>
              <a:t> </a:t>
            </a:r>
            <a:r>
              <a:rPr dirty="0" err="1"/>
              <a:t>меньшей</a:t>
            </a:r>
            <a:r>
              <a:rPr dirty="0"/>
              <a:t> </a:t>
            </a:r>
            <a:r>
              <a:rPr dirty="0" err="1"/>
              <a:t>степени</a:t>
            </a:r>
            <a:r>
              <a:rPr dirty="0"/>
              <a:t> </a:t>
            </a:r>
            <a:r>
              <a:rPr dirty="0" err="1"/>
              <a:t>это</a:t>
            </a:r>
            <a:r>
              <a:rPr dirty="0"/>
              <a:t> </a:t>
            </a:r>
            <a:r>
              <a:rPr dirty="0" err="1"/>
              <a:t>проявляется</a:t>
            </a:r>
            <a:r>
              <a:rPr dirty="0"/>
              <a:t> </a:t>
            </a:r>
            <a:r>
              <a:rPr dirty="0" err="1"/>
              <a:t>ежегодно</a:t>
            </a:r>
            <a:r>
              <a:rPr dirty="0"/>
              <a:t>. В </a:t>
            </a:r>
            <a:r>
              <a:rPr dirty="0" err="1"/>
              <a:t>связи</a:t>
            </a:r>
            <a:r>
              <a:rPr dirty="0"/>
              <a:t> с </a:t>
            </a:r>
            <a:r>
              <a:rPr dirty="0" err="1"/>
              <a:t>чем</a:t>
            </a:r>
            <a:r>
              <a:rPr dirty="0"/>
              <a:t> </a:t>
            </a:r>
            <a:r>
              <a:rPr dirty="0" err="1"/>
              <a:t>при</a:t>
            </a:r>
            <a:r>
              <a:rPr dirty="0"/>
              <a:t> </a:t>
            </a:r>
            <a:r>
              <a:rPr dirty="0" err="1"/>
              <a:t>проработке</a:t>
            </a:r>
            <a:r>
              <a:rPr dirty="0"/>
              <a:t> </a:t>
            </a:r>
            <a:r>
              <a:rPr dirty="0" err="1"/>
              <a:t>проекта</a:t>
            </a:r>
            <a:r>
              <a:rPr dirty="0"/>
              <a:t> </a:t>
            </a:r>
            <a:r>
              <a:rPr dirty="0" err="1"/>
              <a:t>Бованеково</a:t>
            </a:r>
            <a:r>
              <a:rPr dirty="0"/>
              <a:t> – </a:t>
            </a:r>
            <a:r>
              <a:rPr dirty="0" err="1"/>
              <a:t>Ухта</a:t>
            </a:r>
            <a:r>
              <a:rPr dirty="0"/>
              <a:t> 3 </a:t>
            </a:r>
            <a:r>
              <a:rPr dirty="0" err="1"/>
              <a:t>эксплуатацией</a:t>
            </a:r>
            <a:r>
              <a:rPr dirty="0"/>
              <a:t> </a:t>
            </a:r>
            <a:r>
              <a:rPr dirty="0" err="1"/>
              <a:t>было</a:t>
            </a:r>
            <a:r>
              <a:rPr dirty="0"/>
              <a:t> </a:t>
            </a:r>
            <a:r>
              <a:rPr dirty="0" err="1"/>
              <a:t>предложено</a:t>
            </a:r>
            <a:r>
              <a:rPr dirty="0"/>
              <a:t> </a:t>
            </a:r>
            <a:r>
              <a:rPr dirty="0" err="1"/>
              <a:t>увеличение</a:t>
            </a:r>
            <a:r>
              <a:rPr dirty="0"/>
              <a:t> </a:t>
            </a:r>
            <a:r>
              <a:rPr dirty="0" err="1"/>
              <a:t>высоты</a:t>
            </a:r>
            <a:r>
              <a:rPr dirty="0"/>
              <a:t> </a:t>
            </a:r>
            <a:r>
              <a:rPr dirty="0" err="1"/>
              <a:t>фундаментов</a:t>
            </a:r>
            <a:r>
              <a:rPr dirty="0"/>
              <a:t> блок-боксов и </a:t>
            </a:r>
            <a:r>
              <a:rPr dirty="0" err="1"/>
              <a:t>высоты</a:t>
            </a:r>
            <a:r>
              <a:rPr dirty="0"/>
              <a:t> </a:t>
            </a:r>
            <a:r>
              <a:rPr dirty="0" err="1"/>
              <a:t>эстакад</a:t>
            </a:r>
            <a:r>
              <a:rPr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315065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" name="Shape 922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23" name="Shape 923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0" marR="0" indent="0" defTabSz="91440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ru-RU" sz="1100" dirty="0" smtClean="0">
                <a:latin typeface="Arial" pitchFamily="34" charset="0"/>
                <a:cs typeface="Arial" pitchFamily="34" charset="0"/>
              </a:rPr>
              <a:t>Раз  коснулись темы БКЭС вкратце</a:t>
            </a:r>
            <a:r>
              <a:rPr lang="ru-RU" sz="1100" baseline="0" dirty="0" smtClean="0">
                <a:latin typeface="Arial" pitchFamily="34" charset="0"/>
                <a:cs typeface="Arial" pitchFamily="34" charset="0"/>
              </a:rPr>
              <a:t> по опыту ремонта микротурбинных установок </a:t>
            </a:r>
            <a:r>
              <a:rPr lang="ru-RU" sz="1100" baseline="0" dirty="0" err="1" smtClean="0">
                <a:latin typeface="Arial" pitchFamily="34" charset="0"/>
                <a:cs typeface="Arial" pitchFamily="34" charset="0"/>
              </a:rPr>
              <a:t>Капстоун</a:t>
            </a:r>
            <a:r>
              <a:rPr lang="ru-RU" sz="1100" baseline="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sz="1100" dirty="0" smtClean="0">
                <a:latin typeface="Arial" pitchFamily="34" charset="0"/>
                <a:ea typeface="Trebuchet MS"/>
                <a:cs typeface="Arial" pitchFamily="34" charset="0"/>
                <a:sym typeface="Trebuchet MS"/>
              </a:rPr>
              <a:t> Так получилось, что мы стали, если так выразится, первопроходцами, в вопросе проведения капитального ремонта.</a:t>
            </a:r>
            <a:endParaRPr sz="1100" dirty="0">
              <a:latin typeface="Arial" pitchFamily="34" charset="0"/>
              <a:cs typeface="Arial" pitchFamily="34" charset="0"/>
            </a:endParaRPr>
          </a:p>
          <a:p>
            <a:pPr>
              <a:defRPr b="1" u="sng"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defRPr>
            </a:pPr>
            <a:r>
              <a:rPr sz="1100" dirty="0" err="1">
                <a:latin typeface="Arial" pitchFamily="34" charset="0"/>
                <a:cs typeface="Arial" pitchFamily="34" charset="0"/>
              </a:rPr>
              <a:t>Стоимость</a:t>
            </a:r>
            <a:r>
              <a:rPr sz="1100" dirty="0">
                <a:latin typeface="Arial" pitchFamily="34" charset="0"/>
                <a:cs typeface="Arial" pitchFamily="34" charset="0"/>
              </a:rPr>
              <a:t> ТО в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год</a:t>
            </a:r>
            <a:r>
              <a:rPr sz="1100" dirty="0">
                <a:latin typeface="Arial" pitchFamily="34" charset="0"/>
                <a:cs typeface="Arial" pitchFamily="34" charset="0"/>
              </a:rPr>
              <a:t>: </a:t>
            </a:r>
            <a:r>
              <a:rPr sz="1100" b="0" u="none" dirty="0">
                <a:latin typeface="Arial" pitchFamily="34" charset="0"/>
                <a:cs typeface="Arial" pitchFamily="34" charset="0"/>
              </a:rPr>
              <a:t>Capstone C30 1,9 </a:t>
            </a:r>
            <a:r>
              <a:rPr sz="1100" b="0" u="none" dirty="0" err="1">
                <a:latin typeface="Arial" pitchFamily="34" charset="0"/>
                <a:cs typeface="Arial" pitchFamily="34" charset="0"/>
              </a:rPr>
              <a:t>млн</a:t>
            </a:r>
            <a:r>
              <a:rPr sz="1100" b="0" u="none" dirty="0">
                <a:latin typeface="Arial" pitchFamily="34" charset="0"/>
                <a:cs typeface="Arial" pitchFamily="34" charset="0"/>
              </a:rPr>
              <a:t>. </a:t>
            </a:r>
            <a:r>
              <a:rPr sz="1100" b="0" u="none" dirty="0" err="1">
                <a:latin typeface="Arial" pitchFamily="34" charset="0"/>
                <a:cs typeface="Arial" pitchFamily="34" charset="0"/>
              </a:rPr>
              <a:t>рублей.Capstone</a:t>
            </a:r>
            <a:r>
              <a:rPr sz="1100" b="0" u="none" dirty="0">
                <a:latin typeface="Arial" pitchFamily="34" charset="0"/>
                <a:cs typeface="Arial" pitchFamily="34" charset="0"/>
              </a:rPr>
              <a:t> C65 2,7 </a:t>
            </a:r>
            <a:r>
              <a:rPr sz="1100" b="0" u="none" dirty="0" err="1">
                <a:latin typeface="Arial" pitchFamily="34" charset="0"/>
                <a:cs typeface="Arial" pitchFamily="34" charset="0"/>
              </a:rPr>
              <a:t>млн</a:t>
            </a:r>
            <a:r>
              <a:rPr sz="1100" b="0" u="none" dirty="0">
                <a:latin typeface="Arial" pitchFamily="34" charset="0"/>
                <a:cs typeface="Arial" pitchFamily="34" charset="0"/>
              </a:rPr>
              <a:t>. </a:t>
            </a:r>
            <a:r>
              <a:rPr sz="1100" b="0" u="none" dirty="0" err="1">
                <a:latin typeface="Arial" pitchFamily="34" charset="0"/>
                <a:cs typeface="Arial" pitchFamily="34" charset="0"/>
              </a:rPr>
              <a:t>рублей</a:t>
            </a:r>
            <a:r>
              <a:rPr sz="1100" b="0" u="none" dirty="0">
                <a:latin typeface="Arial" pitchFamily="34" charset="0"/>
                <a:cs typeface="Arial" pitchFamily="34" charset="0"/>
              </a:rPr>
              <a:t>.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Стоимость</a:t>
            </a:r>
            <a:r>
              <a:rPr sz="1100" dirty="0">
                <a:latin typeface="Arial" pitchFamily="34" charset="0"/>
                <a:cs typeface="Arial" pitchFamily="34" charset="0"/>
              </a:rPr>
              <a:t>  КР (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при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наработке</a:t>
            </a:r>
            <a:r>
              <a:rPr sz="1100" dirty="0">
                <a:latin typeface="Arial" pitchFamily="34" charset="0"/>
                <a:cs typeface="Arial" pitchFamily="34" charset="0"/>
              </a:rPr>
              <a:t> 40000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часов</a:t>
            </a:r>
            <a:r>
              <a:rPr sz="1100" dirty="0">
                <a:latin typeface="Arial" pitchFamily="34" charset="0"/>
                <a:cs typeface="Arial" pitchFamily="34" charset="0"/>
              </a:rPr>
              <a:t>):</a:t>
            </a:r>
            <a:r>
              <a:rPr sz="1100" b="0" u="none" dirty="0">
                <a:latin typeface="Arial" pitchFamily="34" charset="0"/>
                <a:cs typeface="Arial" pitchFamily="34" charset="0"/>
              </a:rPr>
              <a:t>Capstone C30  - 11 </a:t>
            </a:r>
            <a:r>
              <a:rPr sz="1100" b="0" u="none" dirty="0" err="1">
                <a:latin typeface="Arial" pitchFamily="34" charset="0"/>
                <a:cs typeface="Arial" pitchFamily="34" charset="0"/>
              </a:rPr>
              <a:t>млн</a:t>
            </a:r>
            <a:r>
              <a:rPr sz="1100" b="0" u="none" dirty="0">
                <a:latin typeface="Arial" pitchFamily="34" charset="0"/>
                <a:cs typeface="Arial" pitchFamily="34" charset="0"/>
              </a:rPr>
              <a:t> </a:t>
            </a:r>
            <a:r>
              <a:rPr sz="1100" b="0" u="none" dirty="0" err="1">
                <a:latin typeface="Arial" pitchFamily="34" charset="0"/>
                <a:cs typeface="Arial" pitchFamily="34" charset="0"/>
              </a:rPr>
              <a:t>руб</a:t>
            </a:r>
            <a:r>
              <a:rPr sz="1100" b="0" u="none" dirty="0">
                <a:latin typeface="Arial" pitchFamily="34" charset="0"/>
                <a:cs typeface="Arial" pitchFamily="34" charset="0"/>
              </a:rPr>
              <a:t>., Сapstone C65 – 14 </a:t>
            </a:r>
            <a:r>
              <a:rPr sz="1100" b="0" u="none" dirty="0" err="1">
                <a:latin typeface="Arial" pitchFamily="34" charset="0"/>
                <a:cs typeface="Arial" pitchFamily="34" charset="0"/>
              </a:rPr>
              <a:t>млн</a:t>
            </a:r>
            <a:r>
              <a:rPr sz="1100" b="0" u="none" dirty="0">
                <a:latin typeface="Arial" pitchFamily="34" charset="0"/>
                <a:cs typeface="Arial" pitchFamily="34" charset="0"/>
              </a:rPr>
              <a:t> </a:t>
            </a:r>
            <a:r>
              <a:rPr sz="1100" b="0" u="none" dirty="0" err="1">
                <a:latin typeface="Arial" pitchFamily="34" charset="0"/>
                <a:cs typeface="Arial" pitchFamily="34" charset="0"/>
              </a:rPr>
              <a:t>руб</a:t>
            </a:r>
            <a:r>
              <a:rPr sz="1100" b="0" u="none" dirty="0" smtClean="0">
                <a:latin typeface="Arial" pitchFamily="34" charset="0"/>
                <a:cs typeface="Arial" pitchFamily="34" charset="0"/>
              </a:rPr>
              <a:t>.</a:t>
            </a:r>
            <a:endParaRPr sz="1100" dirty="0">
              <a:latin typeface="Arial" pitchFamily="34" charset="0"/>
              <a:cs typeface="Arial" pitchFamily="34" charset="0"/>
            </a:endParaRPr>
          </a:p>
          <a:p>
            <a:pPr>
              <a:defRPr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pPr>
            <a:r>
              <a:rPr sz="1100" dirty="0" err="1">
                <a:latin typeface="Arial" pitchFamily="34" charset="0"/>
                <a:cs typeface="Arial" pitchFamily="34" charset="0"/>
              </a:rPr>
              <a:t>Уже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третий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год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Общество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осуществляет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капитальный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ремонт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турбин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подрядным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способом</a:t>
            </a:r>
            <a:r>
              <a:rPr sz="1100" dirty="0">
                <a:latin typeface="Arial" pitchFamily="34" charset="0"/>
                <a:cs typeface="Arial" pitchFamily="34" charset="0"/>
              </a:rPr>
              <a:t>.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Все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турбины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выводятся</a:t>
            </a:r>
            <a:r>
              <a:rPr sz="1100" dirty="0">
                <a:latin typeface="Arial" pitchFamily="34" charset="0"/>
                <a:cs typeface="Arial" pitchFamily="34" charset="0"/>
              </a:rPr>
              <a:t> в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капитальный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ремонт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исключительно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по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наработке</a:t>
            </a:r>
            <a:r>
              <a:rPr sz="1100" dirty="0">
                <a:latin typeface="Arial" pitchFamily="34" charset="0"/>
                <a:cs typeface="Arial" pitchFamily="34" charset="0"/>
              </a:rPr>
              <a:t>.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По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решению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на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тот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момент</a:t>
            </a:r>
            <a:r>
              <a:rPr sz="1100" dirty="0">
                <a:latin typeface="Arial" pitchFamily="34" charset="0"/>
                <a:cs typeface="Arial" pitchFamily="34" charset="0"/>
              </a:rPr>
              <a:t>,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Департамента</a:t>
            </a:r>
            <a:r>
              <a:rPr sz="1100" dirty="0">
                <a:latin typeface="Arial" pitchFamily="34" charset="0"/>
                <a:cs typeface="Arial" pitchFamily="34" charset="0"/>
              </a:rPr>
              <a:t> 121,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турбины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закупаются</a:t>
            </a:r>
            <a:r>
              <a:rPr sz="1100" dirty="0">
                <a:latin typeface="Arial" pitchFamily="34" charset="0"/>
                <a:cs typeface="Arial" pitchFamily="34" charset="0"/>
              </a:rPr>
              <a:t> в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сборе</a:t>
            </a:r>
            <a:r>
              <a:rPr sz="1100" dirty="0">
                <a:latin typeface="Arial" pitchFamily="34" charset="0"/>
                <a:cs typeface="Arial" pitchFamily="34" charset="0"/>
              </a:rPr>
              <a:t>.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На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текущий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момент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это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продукт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двойного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назначения</a:t>
            </a:r>
            <a:r>
              <a:rPr sz="1100" dirty="0">
                <a:latin typeface="Arial" pitchFamily="34" charset="0"/>
                <a:cs typeface="Arial" pitchFamily="34" charset="0"/>
              </a:rPr>
              <a:t>, в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связи</a:t>
            </a:r>
            <a:r>
              <a:rPr sz="1100" dirty="0">
                <a:latin typeface="Arial" pitchFamily="34" charset="0"/>
                <a:cs typeface="Arial" pitchFamily="34" charset="0"/>
              </a:rPr>
              <a:t> с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чем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100" dirty="0" smtClean="0">
                <a:latin typeface="Arial" pitchFamily="34" charset="0"/>
                <a:cs typeface="Arial" pitchFamily="34" charset="0"/>
              </a:rPr>
              <a:t>срок </a:t>
            </a:r>
            <a:r>
              <a:rPr sz="1100" dirty="0" err="1" smtClean="0">
                <a:latin typeface="Arial" pitchFamily="34" charset="0"/>
                <a:cs typeface="Arial" pitchFamily="34" charset="0"/>
              </a:rPr>
              <a:t>доставк</a:t>
            </a:r>
            <a:r>
              <a:rPr lang="ru-RU" sz="1100" dirty="0" smtClean="0">
                <a:latin typeface="Arial" pitchFamily="34" charset="0"/>
                <a:cs typeface="Arial" pitchFamily="34" charset="0"/>
              </a:rPr>
              <a:t>и</a:t>
            </a:r>
            <a:r>
              <a:rPr sz="1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из</a:t>
            </a:r>
            <a:r>
              <a:rPr sz="1100" dirty="0">
                <a:latin typeface="Arial" pitchFamily="34" charset="0"/>
                <a:cs typeface="Arial" pitchFamily="34" charset="0"/>
              </a:rPr>
              <a:t> США </a:t>
            </a:r>
            <a:r>
              <a:rPr lang="ru-RU" sz="1100" dirty="0" smtClean="0">
                <a:latin typeface="Arial" pitchFamily="34" charset="0"/>
                <a:cs typeface="Arial" pitchFamily="34" charset="0"/>
              </a:rPr>
              <a:t>составляет</a:t>
            </a:r>
            <a:r>
              <a:rPr sz="1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более</a:t>
            </a:r>
            <a:r>
              <a:rPr sz="1100" dirty="0">
                <a:latin typeface="Arial" pitchFamily="34" charset="0"/>
                <a:cs typeface="Arial" pitchFamily="34" charset="0"/>
              </a:rPr>
              <a:t> 1.5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месяцев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100" dirty="0" smtClean="0">
                <a:latin typeface="Arial" pitchFamily="34" charset="0"/>
                <a:cs typeface="Arial" pitchFamily="34" charset="0"/>
              </a:rPr>
              <a:t>и </a:t>
            </a:r>
            <a:r>
              <a:rPr sz="1100" dirty="0" err="1" smtClean="0">
                <a:latin typeface="Arial" pitchFamily="34" charset="0"/>
                <a:cs typeface="Arial" pitchFamily="34" charset="0"/>
              </a:rPr>
              <a:t>через</a:t>
            </a:r>
            <a:r>
              <a:rPr sz="1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третьи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страны</a:t>
            </a:r>
            <a:r>
              <a:rPr sz="1100" dirty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defRPr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pPr>
            <a:r>
              <a:rPr sz="1100" dirty="0" err="1">
                <a:latin typeface="Arial" pitchFamily="34" charset="0"/>
                <a:cs typeface="Arial" pitchFamily="34" charset="0"/>
              </a:rPr>
              <a:t>Благодаря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модульной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конструкции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сама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процедура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ремонта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не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слишком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трудоемка</a:t>
            </a:r>
            <a:r>
              <a:rPr sz="1100" dirty="0">
                <a:latin typeface="Arial" pitchFamily="34" charset="0"/>
                <a:cs typeface="Arial" pitchFamily="34" charset="0"/>
              </a:rPr>
              <a:t> (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если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не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учитывать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вес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отдельных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комплектующих</a:t>
            </a:r>
            <a:r>
              <a:rPr sz="1100" dirty="0">
                <a:latin typeface="Arial" pitchFamily="34" charset="0"/>
                <a:cs typeface="Arial" pitchFamily="34" charset="0"/>
              </a:rPr>
              <a:t>), и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осуществляется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следующим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образом</a:t>
            </a:r>
            <a:r>
              <a:rPr sz="1100" dirty="0"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defRPr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pPr>
            <a:r>
              <a:rPr sz="1100" dirty="0" err="1">
                <a:latin typeface="Arial" pitchFamily="34" charset="0"/>
                <a:cs typeface="Arial" pitchFamily="34" charset="0"/>
              </a:rPr>
              <a:t>На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опорной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базе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подрядной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организации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производится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крупноузловая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разборка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турбины</a:t>
            </a:r>
            <a:r>
              <a:rPr sz="1100" dirty="0">
                <a:latin typeface="Arial" pitchFamily="34" charset="0"/>
                <a:cs typeface="Arial" pitchFamily="34" charset="0"/>
              </a:rPr>
              <a:t>.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Мера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оказалась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вынужденная</a:t>
            </a:r>
            <a:r>
              <a:rPr sz="1100" dirty="0">
                <a:latin typeface="Arial" pitchFamily="34" charset="0"/>
                <a:cs typeface="Arial" pitchFamily="34" charset="0"/>
              </a:rPr>
              <a:t>,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так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как</a:t>
            </a:r>
            <a:r>
              <a:rPr sz="1100" dirty="0">
                <a:latin typeface="Arial" pitchFamily="34" charset="0"/>
                <a:cs typeface="Arial" pitchFamily="34" charset="0"/>
              </a:rPr>
              <a:t> в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сборе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турбину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невозможно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загрузить</a:t>
            </a:r>
            <a:r>
              <a:rPr sz="1100" dirty="0">
                <a:latin typeface="Arial" pitchFamily="34" charset="0"/>
                <a:cs typeface="Arial" pitchFamily="34" charset="0"/>
              </a:rPr>
              <a:t> в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вертолет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из-за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габаритов</a:t>
            </a:r>
            <a:r>
              <a:rPr sz="1100" dirty="0">
                <a:latin typeface="Arial" pitchFamily="34" charset="0"/>
                <a:cs typeface="Arial" pitchFamily="34" charset="0"/>
              </a:rPr>
              <a:t>,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ну</a:t>
            </a:r>
            <a:r>
              <a:rPr sz="1100" dirty="0">
                <a:latin typeface="Arial" pitchFamily="34" charset="0"/>
                <a:cs typeface="Arial" pitchFamily="34" charset="0"/>
              </a:rPr>
              <a:t> а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на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месте</a:t>
            </a:r>
            <a:r>
              <a:rPr sz="1100" dirty="0">
                <a:latin typeface="Arial" pitchFamily="34" charset="0"/>
                <a:cs typeface="Arial" pitchFamily="34" charset="0"/>
              </a:rPr>
              <a:t>,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нет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возможности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смонтировать</a:t>
            </a:r>
            <a:r>
              <a:rPr sz="1100" dirty="0">
                <a:latin typeface="Arial" pitchFamily="34" charset="0"/>
                <a:cs typeface="Arial" pitchFamily="34" charset="0"/>
              </a:rPr>
              <a:t> в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блок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бокс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без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разборки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100" dirty="0" smtClean="0">
                <a:latin typeface="Arial" pitchFamily="34" charset="0"/>
                <a:cs typeface="Arial" pitchFamily="34" charset="0"/>
              </a:rPr>
              <a:t>всего </a:t>
            </a:r>
            <a:r>
              <a:rPr sz="1100" dirty="0" err="1" smtClean="0">
                <a:latin typeface="Arial" pitchFamily="34" charset="0"/>
                <a:cs typeface="Arial" pitchFamily="34" charset="0"/>
              </a:rPr>
              <a:t>блок</a:t>
            </a:r>
            <a:r>
              <a:rPr sz="1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бокса</a:t>
            </a:r>
            <a:r>
              <a:rPr sz="1100" dirty="0">
                <a:latin typeface="Arial" pitchFamily="34" charset="0"/>
                <a:cs typeface="Arial" pitchFamily="34" charset="0"/>
              </a:rPr>
              <a:t>.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При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таком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способе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ремонта</a:t>
            </a:r>
            <a:r>
              <a:rPr sz="1100" dirty="0">
                <a:latin typeface="Arial" pitchFamily="34" charset="0"/>
                <a:cs typeface="Arial" pitchFamily="34" charset="0"/>
              </a:rPr>
              <a:t>, к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сожалению</a:t>
            </a:r>
            <a:r>
              <a:rPr sz="1100" dirty="0">
                <a:latin typeface="Arial" pitchFamily="34" charset="0"/>
                <a:cs typeface="Arial" pitchFamily="34" charset="0"/>
              </a:rPr>
              <a:t>,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теряется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гарантия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официального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дистрибьютера</a:t>
            </a:r>
            <a:r>
              <a:rPr sz="1100" dirty="0">
                <a:latin typeface="Arial" pitchFamily="34" charset="0"/>
                <a:cs typeface="Arial" pitchFamily="34" charset="0"/>
              </a:rPr>
              <a:t>.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На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месте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корпус</a:t>
            </a:r>
            <a:r>
              <a:rPr sz="1100" dirty="0">
                <a:latin typeface="Arial" pitchFamily="34" charset="0"/>
                <a:cs typeface="Arial" pitchFamily="34" charset="0"/>
              </a:rPr>
              <a:t> и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станина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не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демонтируются</a:t>
            </a:r>
            <a:r>
              <a:rPr sz="1100" dirty="0">
                <a:latin typeface="Arial" pitchFamily="34" charset="0"/>
                <a:cs typeface="Arial" pitchFamily="34" charset="0"/>
              </a:rPr>
              <a:t>, а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вся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начинка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меняется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на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новую</a:t>
            </a:r>
            <a:r>
              <a:rPr sz="1100" dirty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defRPr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pPr>
            <a:r>
              <a:rPr sz="1100" dirty="0" err="1">
                <a:latin typeface="Arial" pitchFamily="34" charset="0"/>
                <a:cs typeface="Arial" pitchFamily="34" charset="0"/>
              </a:rPr>
              <a:t>Запасные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части</a:t>
            </a:r>
            <a:r>
              <a:rPr sz="1100" dirty="0">
                <a:latin typeface="Arial" pitchFamily="34" charset="0"/>
                <a:cs typeface="Arial" pitchFamily="34" charset="0"/>
              </a:rPr>
              <a:t>,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пригодные</a:t>
            </a:r>
            <a:r>
              <a:rPr sz="1100" dirty="0">
                <a:latin typeface="Arial" pitchFamily="34" charset="0"/>
                <a:cs typeface="Arial" pitchFamily="34" charset="0"/>
              </a:rPr>
              <a:t> к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дальнейшей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эксплуатации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учитываются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как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возвратные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материалы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после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smtClean="0">
                <a:latin typeface="Arial" pitchFamily="34" charset="0"/>
                <a:cs typeface="Arial" pitchFamily="34" charset="0"/>
              </a:rPr>
              <a:t>КР</a:t>
            </a:r>
            <a:r>
              <a:rPr lang="ru-RU" sz="1100" dirty="0" smtClean="0">
                <a:latin typeface="Arial" pitchFamily="34" charset="0"/>
                <a:cs typeface="Arial" pitchFamily="34" charset="0"/>
              </a:rPr>
              <a:t> и попадают на 105 счет</a:t>
            </a:r>
            <a:r>
              <a:rPr sz="11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Кроме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того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принято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решение</a:t>
            </a:r>
            <a:r>
              <a:rPr sz="1100" dirty="0">
                <a:latin typeface="Arial" pitchFamily="34" charset="0"/>
                <a:cs typeface="Arial" pitchFamily="34" charset="0"/>
              </a:rPr>
              <a:t>,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поставить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на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подотчет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все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двигатели</a:t>
            </a:r>
            <a:r>
              <a:rPr sz="1100" dirty="0">
                <a:latin typeface="Arial" pitchFamily="34" charset="0"/>
                <a:cs typeface="Arial" pitchFamily="34" charset="0"/>
              </a:rPr>
              <a:t>,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не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зависимо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от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их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технического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состояния</a:t>
            </a:r>
            <a:r>
              <a:rPr sz="1100" dirty="0">
                <a:latin typeface="Arial" pitchFamily="34" charset="0"/>
                <a:cs typeface="Arial" pitchFamily="34" charset="0"/>
              </a:rPr>
              <a:t>, в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надежде</a:t>
            </a:r>
            <a:r>
              <a:rPr sz="1100" dirty="0">
                <a:latin typeface="Arial" pitchFamily="34" charset="0"/>
                <a:cs typeface="Arial" pitchFamily="34" charset="0"/>
              </a:rPr>
              <a:t> в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дальнейшем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отремонтировать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их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на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отечественных</a:t>
            </a:r>
            <a:r>
              <a:rPr sz="1100" dirty="0">
                <a:latin typeface="Arial" pitchFamily="34" charset="0"/>
                <a:cs typeface="Arial" pitchFamily="34" charset="0"/>
              </a:rPr>
              <a:t> </a:t>
            </a:r>
            <a:r>
              <a:rPr sz="1100" dirty="0" err="1">
                <a:latin typeface="Arial" pitchFamily="34" charset="0"/>
                <a:cs typeface="Arial" pitchFamily="34" charset="0"/>
              </a:rPr>
              <a:t>заводах</a:t>
            </a:r>
            <a:r>
              <a:rPr sz="11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080718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6"/>
          <p:cNvSpPr/>
          <p:nvPr/>
        </p:nvSpPr>
        <p:spPr>
          <a:xfrm>
            <a:off x="-1" y="4783499"/>
            <a:ext cx="9144001" cy="360001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22" name="Rectangle 8"/>
          <p:cNvSpPr/>
          <p:nvPr/>
        </p:nvSpPr>
        <p:spPr>
          <a:xfrm>
            <a:off x="0" y="0"/>
            <a:ext cx="9144000" cy="796925"/>
          </a:xfrm>
          <a:prstGeom prst="rect">
            <a:avLst/>
          </a:prstGeom>
          <a:solidFill>
            <a:srgbClr val="003366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23" name="Rectangle 7"/>
          <p:cNvSpPr/>
          <p:nvPr/>
        </p:nvSpPr>
        <p:spPr>
          <a:xfrm>
            <a:off x="1" y="0"/>
            <a:ext cx="1376363" cy="796926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24" name="Rectangle 5"/>
          <p:cNvSpPr/>
          <p:nvPr/>
        </p:nvSpPr>
        <p:spPr>
          <a:xfrm>
            <a:off x="-2" y="4783499"/>
            <a:ext cx="1380339" cy="360001"/>
          </a:xfrm>
          <a:prstGeom prst="rect">
            <a:avLst/>
          </a:prstGeom>
          <a:solidFill>
            <a:srgbClr val="003366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2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26" name="Line 16"/>
          <p:cNvSpPr/>
          <p:nvPr/>
        </p:nvSpPr>
        <p:spPr>
          <a:xfrm>
            <a:off x="0" y="4771595"/>
            <a:ext cx="9144000" cy="1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7" name="Line 7"/>
          <p:cNvSpPr/>
          <p:nvPr/>
        </p:nvSpPr>
        <p:spPr>
          <a:xfrm>
            <a:off x="1371600" y="4772025"/>
            <a:ext cx="0" cy="371475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" name="Line 9"/>
          <p:cNvSpPr/>
          <p:nvPr/>
        </p:nvSpPr>
        <p:spPr>
          <a:xfrm flipH="1">
            <a:off x="1371599" y="0"/>
            <a:ext cx="1" cy="802482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9" name="Line 15"/>
          <p:cNvSpPr/>
          <p:nvPr/>
        </p:nvSpPr>
        <p:spPr>
          <a:xfrm>
            <a:off x="0" y="801687"/>
            <a:ext cx="9144000" cy="1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30" name="Рисунок 12" descr="Рисунок 12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44000" y="107999"/>
            <a:ext cx="1058401" cy="575623"/>
          </a:xfrm>
          <a:prstGeom prst="rect">
            <a:avLst/>
          </a:prstGeom>
          <a:ln w="12700">
            <a:miter lim="400000"/>
          </a:ln>
        </p:spPr>
      </p:pic>
      <p:sp>
        <p:nvSpPr>
          <p:cNvPr id="3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51599" y="76199"/>
            <a:ext cx="7321552" cy="66104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2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51599" y="4859754"/>
            <a:ext cx="7321551" cy="2154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spcBef>
                <a:spcPts val="300"/>
              </a:spcBef>
              <a:defRPr sz="1400">
                <a:solidFill>
                  <a:srgbClr val="FFFFFF"/>
                </a:solidFill>
              </a:defRPr>
            </a:lvl1pPr>
            <a:lvl2pPr marL="0" indent="-285750">
              <a:spcBef>
                <a:spcPts val="300"/>
              </a:spcBef>
              <a:defRPr sz="1400">
                <a:solidFill>
                  <a:srgbClr val="FFFFFF"/>
                </a:solidFill>
              </a:defRPr>
            </a:lvl2pPr>
            <a:lvl3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3pPr>
            <a:lvl4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4pPr>
            <a:lvl5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Rectangle 6"/>
          <p:cNvSpPr/>
          <p:nvPr/>
        </p:nvSpPr>
        <p:spPr>
          <a:xfrm>
            <a:off x="2997199" y="1"/>
            <a:ext cx="6146801" cy="5143501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210" name="Rectangle 6"/>
          <p:cNvSpPr/>
          <p:nvPr/>
        </p:nvSpPr>
        <p:spPr>
          <a:xfrm>
            <a:off x="1301749" y="4776787"/>
            <a:ext cx="7842251" cy="366712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211" name="Rectangle 8"/>
          <p:cNvSpPr/>
          <p:nvPr/>
        </p:nvSpPr>
        <p:spPr>
          <a:xfrm>
            <a:off x="0" y="0"/>
            <a:ext cx="9144000" cy="796925"/>
          </a:xfrm>
          <a:prstGeom prst="rect">
            <a:avLst/>
          </a:prstGeom>
          <a:solidFill>
            <a:srgbClr val="003366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212" name="Rectangle 7"/>
          <p:cNvSpPr/>
          <p:nvPr/>
        </p:nvSpPr>
        <p:spPr>
          <a:xfrm>
            <a:off x="1" y="0"/>
            <a:ext cx="1376363" cy="796926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213" name="Rectangle 5"/>
          <p:cNvSpPr/>
          <p:nvPr/>
        </p:nvSpPr>
        <p:spPr>
          <a:xfrm>
            <a:off x="-1" y="4783499"/>
            <a:ext cx="1375200" cy="360001"/>
          </a:xfrm>
          <a:prstGeom prst="rect">
            <a:avLst/>
          </a:prstGeom>
          <a:solidFill>
            <a:srgbClr val="003366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21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215" name="Line 16"/>
          <p:cNvSpPr/>
          <p:nvPr/>
        </p:nvSpPr>
        <p:spPr>
          <a:xfrm>
            <a:off x="0" y="4771595"/>
            <a:ext cx="9144000" cy="1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16" name="Line 15"/>
          <p:cNvSpPr/>
          <p:nvPr/>
        </p:nvSpPr>
        <p:spPr>
          <a:xfrm>
            <a:off x="0" y="801687"/>
            <a:ext cx="9144000" cy="1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17" name="Line 9"/>
          <p:cNvSpPr/>
          <p:nvPr/>
        </p:nvSpPr>
        <p:spPr>
          <a:xfrm flipH="1">
            <a:off x="1371599" y="0"/>
            <a:ext cx="1" cy="802482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218" name="Рисунок 13" descr="Рисунок 13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44000" y="107999"/>
            <a:ext cx="1058401" cy="575623"/>
          </a:xfrm>
          <a:prstGeom prst="rect">
            <a:avLst/>
          </a:prstGeom>
          <a:ln w="12700">
            <a:miter lim="400000"/>
          </a:ln>
        </p:spPr>
      </p:pic>
      <p:sp>
        <p:nvSpPr>
          <p:cNvPr id="219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51599" y="76199"/>
            <a:ext cx="7321552" cy="66104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220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51599" y="4859754"/>
            <a:ext cx="7321551" cy="215445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>
              <a:spcBef>
                <a:spcPts val="300"/>
              </a:spcBef>
              <a:defRPr sz="1400">
                <a:solidFill>
                  <a:srgbClr val="FFFFFF"/>
                </a:solidFill>
              </a:defRPr>
            </a:lvl1pPr>
            <a:lvl2pPr marL="0" indent="-285750">
              <a:spcBef>
                <a:spcPts val="300"/>
              </a:spcBef>
              <a:defRPr sz="1400">
                <a:solidFill>
                  <a:srgbClr val="FFFFFF"/>
                </a:solidFill>
              </a:defRPr>
            </a:lvl2pPr>
            <a:lvl3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3pPr>
            <a:lvl4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4pPr>
            <a:lvl5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Rectangle 6"/>
          <p:cNvSpPr/>
          <p:nvPr/>
        </p:nvSpPr>
        <p:spPr>
          <a:xfrm>
            <a:off x="2997199" y="1"/>
            <a:ext cx="6146801" cy="5143501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228" name="Rectangle 6"/>
          <p:cNvSpPr/>
          <p:nvPr/>
        </p:nvSpPr>
        <p:spPr>
          <a:xfrm>
            <a:off x="1301749" y="4776787"/>
            <a:ext cx="7842251" cy="366712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229" name="Rectangle 8"/>
          <p:cNvSpPr/>
          <p:nvPr/>
        </p:nvSpPr>
        <p:spPr>
          <a:xfrm>
            <a:off x="0" y="0"/>
            <a:ext cx="9144000" cy="796925"/>
          </a:xfrm>
          <a:prstGeom prst="rect">
            <a:avLst/>
          </a:prstGeom>
          <a:solidFill>
            <a:srgbClr val="003366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230" name="Rectangle 7"/>
          <p:cNvSpPr/>
          <p:nvPr/>
        </p:nvSpPr>
        <p:spPr>
          <a:xfrm>
            <a:off x="1" y="0"/>
            <a:ext cx="1376363" cy="796926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231" name="Rectangle 5"/>
          <p:cNvSpPr/>
          <p:nvPr/>
        </p:nvSpPr>
        <p:spPr>
          <a:xfrm>
            <a:off x="-1" y="4783499"/>
            <a:ext cx="1375200" cy="360001"/>
          </a:xfrm>
          <a:prstGeom prst="rect">
            <a:avLst/>
          </a:prstGeom>
          <a:solidFill>
            <a:srgbClr val="003366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23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233" name="Line 16"/>
          <p:cNvSpPr/>
          <p:nvPr/>
        </p:nvSpPr>
        <p:spPr>
          <a:xfrm>
            <a:off x="0" y="4771595"/>
            <a:ext cx="9144000" cy="1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34" name="Line 15"/>
          <p:cNvSpPr/>
          <p:nvPr/>
        </p:nvSpPr>
        <p:spPr>
          <a:xfrm>
            <a:off x="0" y="801687"/>
            <a:ext cx="9144000" cy="1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35" name="Line 9"/>
          <p:cNvSpPr/>
          <p:nvPr/>
        </p:nvSpPr>
        <p:spPr>
          <a:xfrm flipH="1">
            <a:off x="1371599" y="0"/>
            <a:ext cx="1" cy="802482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236" name="Рисунок 13" descr="Рисунок 13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44000" y="107999"/>
            <a:ext cx="1058401" cy="575623"/>
          </a:xfrm>
          <a:prstGeom prst="rect">
            <a:avLst/>
          </a:prstGeom>
          <a:ln w="12700">
            <a:miter lim="400000"/>
          </a:ln>
        </p:spPr>
      </p:pic>
      <p:sp>
        <p:nvSpPr>
          <p:cNvPr id="237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51599" y="76199"/>
            <a:ext cx="7321552" cy="66104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238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51599" y="4859754"/>
            <a:ext cx="7321551" cy="215445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>
              <a:spcBef>
                <a:spcPts val="300"/>
              </a:spcBef>
              <a:defRPr sz="1400">
                <a:solidFill>
                  <a:srgbClr val="FFFFFF"/>
                </a:solidFill>
              </a:defRPr>
            </a:lvl1pPr>
            <a:lvl2pPr marL="0" indent="-285750">
              <a:spcBef>
                <a:spcPts val="300"/>
              </a:spcBef>
              <a:defRPr sz="1400">
                <a:solidFill>
                  <a:srgbClr val="FFFFFF"/>
                </a:solidFill>
              </a:defRPr>
            </a:lvl2pPr>
            <a:lvl3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3pPr>
            <a:lvl4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4pPr>
            <a:lvl5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246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51599" y="76199"/>
            <a:ext cx="7321552" cy="66104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247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51599" y="4859754"/>
            <a:ext cx="7321551" cy="215445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>
              <a:spcBef>
                <a:spcPts val="300"/>
              </a:spcBef>
              <a:defRPr sz="1400">
                <a:solidFill>
                  <a:srgbClr val="FFFFFF"/>
                </a:solidFill>
              </a:defRPr>
            </a:lvl1pPr>
            <a:lvl2pPr marL="0" indent="-285750">
              <a:spcBef>
                <a:spcPts val="300"/>
              </a:spcBef>
              <a:defRPr sz="1400">
                <a:solidFill>
                  <a:srgbClr val="FFFFFF"/>
                </a:solidFill>
              </a:defRPr>
            </a:lvl2pPr>
            <a:lvl3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3pPr>
            <a:lvl4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4pPr>
            <a:lvl5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255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51599" y="76199"/>
            <a:ext cx="7321552" cy="66104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256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51599" y="4859754"/>
            <a:ext cx="7321551" cy="215445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>
              <a:spcBef>
                <a:spcPts val="300"/>
              </a:spcBef>
              <a:defRPr sz="1400">
                <a:solidFill>
                  <a:srgbClr val="FFFFFF"/>
                </a:solidFill>
              </a:defRPr>
            </a:lvl1pPr>
            <a:lvl2pPr marL="0" indent="-285750">
              <a:spcBef>
                <a:spcPts val="300"/>
              </a:spcBef>
              <a:defRPr sz="1400">
                <a:solidFill>
                  <a:srgbClr val="FFFFFF"/>
                </a:solidFill>
              </a:defRPr>
            </a:lvl2pPr>
            <a:lvl3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3pPr>
            <a:lvl4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4pPr>
            <a:lvl5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264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51599" y="76199"/>
            <a:ext cx="7321552" cy="66104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265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51599" y="4859754"/>
            <a:ext cx="7321551" cy="215445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>
              <a:spcBef>
                <a:spcPts val="300"/>
              </a:spcBef>
              <a:defRPr sz="1400">
                <a:solidFill>
                  <a:srgbClr val="FFFFFF"/>
                </a:solidFill>
              </a:defRPr>
            </a:lvl1pPr>
            <a:lvl2pPr marL="0" indent="-285750">
              <a:spcBef>
                <a:spcPts val="300"/>
              </a:spcBef>
              <a:defRPr sz="1400">
                <a:solidFill>
                  <a:srgbClr val="FFFFFF"/>
                </a:solidFill>
              </a:defRPr>
            </a:lvl2pPr>
            <a:lvl3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3pPr>
            <a:lvl4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4pPr>
            <a:lvl5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273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150812" y="910907"/>
            <a:ext cx="8828088" cy="116236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74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51599" y="76199"/>
            <a:ext cx="7321552" cy="66104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275" name="Текст 14"/>
          <p:cNvSpPr>
            <a:spLocks noGrp="1"/>
          </p:cNvSpPr>
          <p:nvPr>
            <p:ph type="body" sz="quarter" idx="13"/>
          </p:nvPr>
        </p:nvSpPr>
        <p:spPr>
          <a:xfrm>
            <a:off x="1551599" y="4859754"/>
            <a:ext cx="7321551" cy="215445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marL="0" indent="0">
              <a:spcBef>
                <a:spcPts val="300"/>
              </a:spcBef>
              <a:defRPr sz="1400"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28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51599" y="76199"/>
            <a:ext cx="7321552" cy="66104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28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51599" y="4859754"/>
            <a:ext cx="7321551" cy="215445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>
              <a:spcBef>
                <a:spcPts val="300"/>
              </a:spcBef>
              <a:defRPr sz="1400">
                <a:solidFill>
                  <a:srgbClr val="FFFFFF"/>
                </a:solidFill>
              </a:defRPr>
            </a:lvl1pPr>
            <a:lvl2pPr marL="0" indent="-285750">
              <a:spcBef>
                <a:spcPts val="300"/>
              </a:spcBef>
              <a:defRPr sz="1400">
                <a:solidFill>
                  <a:srgbClr val="FFFFFF"/>
                </a:solidFill>
              </a:defRPr>
            </a:lvl2pPr>
            <a:lvl3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3pPr>
            <a:lvl4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4pPr>
            <a:lvl5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5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29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51599" y="76199"/>
            <a:ext cx="7321552" cy="66104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293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51599" y="4859754"/>
            <a:ext cx="7321551" cy="215445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>
              <a:spcBef>
                <a:spcPts val="300"/>
              </a:spcBef>
              <a:defRPr sz="1400">
                <a:solidFill>
                  <a:srgbClr val="FFFFFF"/>
                </a:solidFill>
              </a:defRPr>
            </a:lvl1pPr>
            <a:lvl2pPr marL="0" indent="-285750">
              <a:spcBef>
                <a:spcPts val="300"/>
              </a:spcBef>
              <a:defRPr sz="1400">
                <a:solidFill>
                  <a:srgbClr val="FFFFFF"/>
                </a:solidFill>
              </a:defRPr>
            </a:lvl2pPr>
            <a:lvl3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3pPr>
            <a:lvl4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4pPr>
            <a:lvl5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6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30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51599" y="76199"/>
            <a:ext cx="7321552" cy="66104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02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51599" y="4859754"/>
            <a:ext cx="7321551" cy="215445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>
              <a:spcBef>
                <a:spcPts val="300"/>
              </a:spcBef>
              <a:defRPr sz="1400">
                <a:solidFill>
                  <a:srgbClr val="FFFFFF"/>
                </a:solidFill>
              </a:defRPr>
            </a:lvl1pPr>
            <a:lvl2pPr marL="0" indent="-285750">
              <a:spcBef>
                <a:spcPts val="300"/>
              </a:spcBef>
              <a:defRPr sz="1400">
                <a:solidFill>
                  <a:srgbClr val="FFFFFF"/>
                </a:solidFill>
              </a:defRPr>
            </a:lvl2pPr>
            <a:lvl3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3pPr>
            <a:lvl4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4pPr>
            <a:lvl5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7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310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51599" y="76199"/>
            <a:ext cx="7321552" cy="66104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11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51599" y="4859754"/>
            <a:ext cx="7321551" cy="215445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>
              <a:spcBef>
                <a:spcPts val="300"/>
              </a:spcBef>
              <a:defRPr sz="1400">
                <a:solidFill>
                  <a:srgbClr val="FFFFFF"/>
                </a:solidFill>
              </a:defRPr>
            </a:lvl1pPr>
            <a:lvl2pPr marL="0" indent="-285750">
              <a:spcBef>
                <a:spcPts val="300"/>
              </a:spcBef>
              <a:defRPr sz="1400">
                <a:solidFill>
                  <a:srgbClr val="FFFFFF"/>
                </a:solidFill>
              </a:defRPr>
            </a:lvl2pPr>
            <a:lvl3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3pPr>
            <a:lvl4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4pPr>
            <a:lvl5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6"/>
          <p:cNvSpPr/>
          <p:nvPr/>
        </p:nvSpPr>
        <p:spPr>
          <a:xfrm>
            <a:off x="-1" y="4783499"/>
            <a:ext cx="9144001" cy="360001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0" name="Rectangle 8"/>
          <p:cNvSpPr/>
          <p:nvPr/>
        </p:nvSpPr>
        <p:spPr>
          <a:xfrm>
            <a:off x="0" y="0"/>
            <a:ext cx="9144000" cy="796925"/>
          </a:xfrm>
          <a:prstGeom prst="rect">
            <a:avLst/>
          </a:prstGeom>
          <a:solidFill>
            <a:srgbClr val="003366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1" name="Rectangle 7"/>
          <p:cNvSpPr/>
          <p:nvPr/>
        </p:nvSpPr>
        <p:spPr>
          <a:xfrm>
            <a:off x="1" y="0"/>
            <a:ext cx="1376363" cy="796926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2" name="Rectangle 5"/>
          <p:cNvSpPr/>
          <p:nvPr/>
        </p:nvSpPr>
        <p:spPr>
          <a:xfrm>
            <a:off x="-2" y="4783499"/>
            <a:ext cx="1380339" cy="360001"/>
          </a:xfrm>
          <a:prstGeom prst="rect">
            <a:avLst/>
          </a:prstGeom>
          <a:solidFill>
            <a:srgbClr val="003366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44" name="Line 16"/>
          <p:cNvSpPr/>
          <p:nvPr/>
        </p:nvSpPr>
        <p:spPr>
          <a:xfrm>
            <a:off x="0" y="4771595"/>
            <a:ext cx="9144000" cy="1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5" name="Line 7"/>
          <p:cNvSpPr/>
          <p:nvPr/>
        </p:nvSpPr>
        <p:spPr>
          <a:xfrm>
            <a:off x="1371600" y="4772025"/>
            <a:ext cx="0" cy="371475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6" name="Line 9"/>
          <p:cNvSpPr/>
          <p:nvPr/>
        </p:nvSpPr>
        <p:spPr>
          <a:xfrm flipH="1">
            <a:off x="1371599" y="0"/>
            <a:ext cx="1" cy="802482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7" name="Line 15"/>
          <p:cNvSpPr/>
          <p:nvPr/>
        </p:nvSpPr>
        <p:spPr>
          <a:xfrm>
            <a:off x="0" y="801687"/>
            <a:ext cx="9144000" cy="1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48" name="Рисунок 12" descr="Рисунок 12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44000" y="107999"/>
            <a:ext cx="1058401" cy="575623"/>
          </a:xfrm>
          <a:prstGeom prst="rect">
            <a:avLst/>
          </a:prstGeom>
          <a:ln w="12700">
            <a:miter lim="400000"/>
          </a:ln>
        </p:spPr>
      </p:pic>
      <p:sp>
        <p:nvSpPr>
          <p:cNvPr id="49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51599" y="4859754"/>
            <a:ext cx="7321551" cy="2154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spcBef>
                <a:spcPts val="300"/>
              </a:spcBef>
              <a:defRPr sz="1400">
                <a:solidFill>
                  <a:srgbClr val="FFFFFF"/>
                </a:solidFill>
              </a:defRPr>
            </a:lvl1pPr>
            <a:lvl2pPr marL="0" indent="-285750">
              <a:spcBef>
                <a:spcPts val="300"/>
              </a:spcBef>
              <a:defRPr sz="1400">
                <a:solidFill>
                  <a:srgbClr val="FFFFFF"/>
                </a:solidFill>
              </a:defRPr>
            </a:lvl2pPr>
            <a:lvl3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3pPr>
            <a:lvl4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4pPr>
            <a:lvl5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50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51599" y="76199"/>
            <a:ext cx="7321552" cy="66104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8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319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51599" y="4859754"/>
            <a:ext cx="7321551" cy="21544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spcBef>
                <a:spcPts val="300"/>
              </a:spcBef>
              <a:defRPr sz="1400">
                <a:solidFill>
                  <a:srgbClr val="FFFFFF"/>
                </a:solidFill>
              </a:defRPr>
            </a:lvl1pPr>
            <a:lvl2pPr marL="0" indent="-285750">
              <a:spcBef>
                <a:spcPts val="300"/>
              </a:spcBef>
              <a:defRPr sz="1400">
                <a:solidFill>
                  <a:srgbClr val="FFFFFF"/>
                </a:solidFill>
              </a:defRPr>
            </a:lvl2pPr>
            <a:lvl3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3pPr>
            <a:lvl4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4pPr>
            <a:lvl5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20" name="Текст 4"/>
          <p:cNvSpPr>
            <a:spLocks noGrp="1"/>
          </p:cNvSpPr>
          <p:nvPr>
            <p:ph type="body" idx="13"/>
          </p:nvPr>
        </p:nvSpPr>
        <p:spPr>
          <a:xfrm>
            <a:off x="1551599" y="979487"/>
            <a:ext cx="7321551" cy="3622676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Rectangle 6"/>
          <p:cNvSpPr/>
          <p:nvPr/>
        </p:nvSpPr>
        <p:spPr>
          <a:xfrm>
            <a:off x="-1" y="0"/>
            <a:ext cx="9144001" cy="5143500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328" name="Rectangle 7"/>
          <p:cNvSpPr/>
          <p:nvPr/>
        </p:nvSpPr>
        <p:spPr>
          <a:xfrm>
            <a:off x="1" y="0"/>
            <a:ext cx="1478756" cy="796926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329" name="Rectangle 5"/>
          <p:cNvSpPr/>
          <p:nvPr/>
        </p:nvSpPr>
        <p:spPr>
          <a:xfrm>
            <a:off x="-2" y="4783499"/>
            <a:ext cx="9144001" cy="360001"/>
          </a:xfrm>
          <a:prstGeom prst="rect">
            <a:avLst/>
          </a:prstGeom>
          <a:solidFill>
            <a:srgbClr val="003366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330" name="Line 16"/>
          <p:cNvSpPr/>
          <p:nvPr/>
        </p:nvSpPr>
        <p:spPr>
          <a:xfrm>
            <a:off x="0" y="4771595"/>
            <a:ext cx="9144000" cy="1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31" name="Line 15"/>
          <p:cNvSpPr/>
          <p:nvPr/>
        </p:nvSpPr>
        <p:spPr>
          <a:xfrm>
            <a:off x="0" y="801687"/>
            <a:ext cx="9144000" cy="1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32" name="Rectangle 8"/>
          <p:cNvSpPr/>
          <p:nvPr/>
        </p:nvSpPr>
        <p:spPr>
          <a:xfrm>
            <a:off x="0" y="0"/>
            <a:ext cx="9144000" cy="796925"/>
          </a:xfrm>
          <a:prstGeom prst="rect">
            <a:avLst/>
          </a:prstGeom>
          <a:solidFill>
            <a:srgbClr val="003366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333" name="Rectangle 7"/>
          <p:cNvSpPr/>
          <p:nvPr/>
        </p:nvSpPr>
        <p:spPr>
          <a:xfrm>
            <a:off x="1" y="0"/>
            <a:ext cx="1376363" cy="796926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334" name="Line 9"/>
          <p:cNvSpPr/>
          <p:nvPr/>
        </p:nvSpPr>
        <p:spPr>
          <a:xfrm flipH="1">
            <a:off x="1371599" y="0"/>
            <a:ext cx="1" cy="802482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335" name="Рисунок 13" descr="Рисунок 13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44000" y="107999"/>
            <a:ext cx="1058401" cy="575623"/>
          </a:xfrm>
          <a:prstGeom prst="rect">
            <a:avLst/>
          </a:prstGeom>
          <a:ln w="12700">
            <a:miter lim="400000"/>
          </a:ln>
        </p:spPr>
      </p:pic>
      <p:sp>
        <p:nvSpPr>
          <p:cNvPr id="336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51599" y="4859754"/>
            <a:ext cx="7321551" cy="215445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>
              <a:spcBef>
                <a:spcPts val="300"/>
              </a:spcBef>
              <a:defRPr sz="1400">
                <a:solidFill>
                  <a:srgbClr val="FFFFFF"/>
                </a:solidFill>
              </a:defRPr>
            </a:lvl1pPr>
            <a:lvl2pPr marL="0" indent="-285750">
              <a:spcBef>
                <a:spcPts val="300"/>
              </a:spcBef>
              <a:defRPr sz="1400">
                <a:solidFill>
                  <a:srgbClr val="FFFFFF"/>
                </a:solidFill>
              </a:defRPr>
            </a:lvl2pPr>
            <a:lvl3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3pPr>
            <a:lvl4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4pPr>
            <a:lvl5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37" name="Текст 4"/>
          <p:cNvSpPr>
            <a:spLocks noGrp="1"/>
          </p:cNvSpPr>
          <p:nvPr>
            <p:ph type="body" idx="13"/>
          </p:nvPr>
        </p:nvSpPr>
        <p:spPr>
          <a:xfrm>
            <a:off x="1551599" y="979487"/>
            <a:ext cx="7321551" cy="3622676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>
              <a:defRPr b="1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8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4419600" y="4627562"/>
            <a:ext cx="2133600" cy="279401"/>
          </a:xfrm>
          <a:prstGeom prst="rect">
            <a:avLst/>
          </a:prstGeom>
        </p:spPr>
        <p:txBody>
          <a:bodyPr lIns="45719" tIns="45719" rIns="45719" bIns="45719"/>
          <a:lstStyle>
            <a:lvl1pPr algn="r">
              <a:defRPr sz="1200" b="0">
                <a:solidFill>
                  <a:srgbClr val="000000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Rectangle 6"/>
          <p:cNvSpPr/>
          <p:nvPr/>
        </p:nvSpPr>
        <p:spPr>
          <a:xfrm>
            <a:off x="-1" y="0"/>
            <a:ext cx="9144001" cy="5143500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364" name="Rectangle 7"/>
          <p:cNvSpPr/>
          <p:nvPr/>
        </p:nvSpPr>
        <p:spPr>
          <a:xfrm>
            <a:off x="1" y="0"/>
            <a:ext cx="1478756" cy="796926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365" name="Rectangle 5"/>
          <p:cNvSpPr/>
          <p:nvPr/>
        </p:nvSpPr>
        <p:spPr>
          <a:xfrm>
            <a:off x="-2" y="4783499"/>
            <a:ext cx="9144001" cy="360001"/>
          </a:xfrm>
          <a:prstGeom prst="rect">
            <a:avLst/>
          </a:prstGeom>
          <a:solidFill>
            <a:srgbClr val="003366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366" name="Line 16"/>
          <p:cNvSpPr/>
          <p:nvPr/>
        </p:nvSpPr>
        <p:spPr>
          <a:xfrm>
            <a:off x="0" y="4771595"/>
            <a:ext cx="9144000" cy="1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67" name="Line 15"/>
          <p:cNvSpPr/>
          <p:nvPr/>
        </p:nvSpPr>
        <p:spPr>
          <a:xfrm>
            <a:off x="0" y="801687"/>
            <a:ext cx="9144000" cy="1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68" name="Rectangle 8"/>
          <p:cNvSpPr/>
          <p:nvPr/>
        </p:nvSpPr>
        <p:spPr>
          <a:xfrm>
            <a:off x="0" y="0"/>
            <a:ext cx="9144000" cy="796925"/>
          </a:xfrm>
          <a:prstGeom prst="rect">
            <a:avLst/>
          </a:prstGeom>
          <a:solidFill>
            <a:srgbClr val="003366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369" name="Rectangle 7"/>
          <p:cNvSpPr/>
          <p:nvPr/>
        </p:nvSpPr>
        <p:spPr>
          <a:xfrm>
            <a:off x="1" y="0"/>
            <a:ext cx="1376363" cy="796926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370" name="Line 9"/>
          <p:cNvSpPr/>
          <p:nvPr/>
        </p:nvSpPr>
        <p:spPr>
          <a:xfrm flipH="1">
            <a:off x="1371599" y="0"/>
            <a:ext cx="1" cy="802482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371" name="Рисунок 13" descr="Рисунок 13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44000" y="107999"/>
            <a:ext cx="1058401" cy="575623"/>
          </a:xfrm>
          <a:prstGeom prst="rect">
            <a:avLst/>
          </a:prstGeom>
          <a:ln w="12700">
            <a:miter lim="400000"/>
          </a:ln>
        </p:spPr>
      </p:pic>
      <p:sp>
        <p:nvSpPr>
          <p:cNvPr id="37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51599" y="76199"/>
            <a:ext cx="7321552" cy="66104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73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51599" y="4859754"/>
            <a:ext cx="7321551" cy="215445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>
              <a:spcBef>
                <a:spcPts val="300"/>
              </a:spcBef>
              <a:defRPr sz="1400">
                <a:solidFill>
                  <a:srgbClr val="FFFFFF"/>
                </a:solidFill>
              </a:defRPr>
            </a:lvl1pPr>
            <a:lvl2pPr marL="0" indent="-285750">
              <a:spcBef>
                <a:spcPts val="300"/>
              </a:spcBef>
              <a:defRPr sz="1400">
                <a:solidFill>
                  <a:srgbClr val="FFFFFF"/>
                </a:solidFill>
              </a:defRPr>
            </a:lvl2pPr>
            <a:lvl3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3pPr>
            <a:lvl4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4pPr>
            <a:lvl5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7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4419600" y="4627562"/>
            <a:ext cx="2133600" cy="279401"/>
          </a:xfrm>
          <a:prstGeom prst="rect">
            <a:avLst/>
          </a:prstGeom>
        </p:spPr>
        <p:txBody>
          <a:bodyPr lIns="45719" tIns="45719" rIns="45719" bIns="45719"/>
          <a:lstStyle>
            <a:lvl1pPr algn="r">
              <a:defRPr sz="1200" b="0">
                <a:solidFill>
                  <a:srgbClr val="000000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Rectangle 6"/>
          <p:cNvSpPr/>
          <p:nvPr/>
        </p:nvSpPr>
        <p:spPr>
          <a:xfrm>
            <a:off x="2997199" y="1"/>
            <a:ext cx="6146801" cy="5143501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382" name="Rectangle 6"/>
          <p:cNvSpPr/>
          <p:nvPr/>
        </p:nvSpPr>
        <p:spPr>
          <a:xfrm>
            <a:off x="1301749" y="4776787"/>
            <a:ext cx="7842251" cy="366712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383" name="Rectangle 8"/>
          <p:cNvSpPr/>
          <p:nvPr/>
        </p:nvSpPr>
        <p:spPr>
          <a:xfrm>
            <a:off x="0" y="0"/>
            <a:ext cx="9144000" cy="796925"/>
          </a:xfrm>
          <a:prstGeom prst="rect">
            <a:avLst/>
          </a:prstGeom>
          <a:solidFill>
            <a:srgbClr val="003366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384" name="Rectangle 7"/>
          <p:cNvSpPr/>
          <p:nvPr/>
        </p:nvSpPr>
        <p:spPr>
          <a:xfrm>
            <a:off x="1" y="0"/>
            <a:ext cx="1376363" cy="796926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385" name="Rectangle 5"/>
          <p:cNvSpPr/>
          <p:nvPr/>
        </p:nvSpPr>
        <p:spPr>
          <a:xfrm>
            <a:off x="-1" y="4783499"/>
            <a:ext cx="1375200" cy="360001"/>
          </a:xfrm>
          <a:prstGeom prst="rect">
            <a:avLst/>
          </a:prstGeom>
          <a:solidFill>
            <a:srgbClr val="003366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386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387" name="Line 16"/>
          <p:cNvSpPr/>
          <p:nvPr/>
        </p:nvSpPr>
        <p:spPr>
          <a:xfrm>
            <a:off x="0" y="4771595"/>
            <a:ext cx="9144000" cy="1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88" name="Line 15"/>
          <p:cNvSpPr/>
          <p:nvPr/>
        </p:nvSpPr>
        <p:spPr>
          <a:xfrm>
            <a:off x="0" y="801687"/>
            <a:ext cx="9144000" cy="1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89" name="Line 9"/>
          <p:cNvSpPr/>
          <p:nvPr/>
        </p:nvSpPr>
        <p:spPr>
          <a:xfrm flipH="1">
            <a:off x="1371599" y="0"/>
            <a:ext cx="1" cy="802482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390" name="Рисунок 13" descr="Рисунок 13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44000" y="107999"/>
            <a:ext cx="1058401" cy="575623"/>
          </a:xfrm>
          <a:prstGeom prst="rect">
            <a:avLst/>
          </a:prstGeom>
          <a:ln w="12700">
            <a:miter lim="400000"/>
          </a:ln>
        </p:spPr>
      </p:pic>
      <p:sp>
        <p:nvSpPr>
          <p:cNvPr id="391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150812" y="910907"/>
            <a:ext cx="2664000" cy="3691256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9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51599" y="76199"/>
            <a:ext cx="7321552" cy="66104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93" name="Текст 14"/>
          <p:cNvSpPr>
            <a:spLocks noGrp="1"/>
          </p:cNvSpPr>
          <p:nvPr>
            <p:ph type="body" sz="quarter" idx="13"/>
          </p:nvPr>
        </p:nvSpPr>
        <p:spPr>
          <a:xfrm>
            <a:off x="1551599" y="4859754"/>
            <a:ext cx="7321551" cy="215445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marL="0" indent="0">
              <a:spcBef>
                <a:spcPts val="300"/>
              </a:spcBef>
              <a:defRPr sz="1400"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Rectangle 6"/>
          <p:cNvSpPr/>
          <p:nvPr/>
        </p:nvSpPr>
        <p:spPr>
          <a:xfrm>
            <a:off x="2997199" y="1"/>
            <a:ext cx="6146801" cy="5143501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01" name="Rectangle 6"/>
          <p:cNvSpPr/>
          <p:nvPr/>
        </p:nvSpPr>
        <p:spPr>
          <a:xfrm>
            <a:off x="1301749" y="4776787"/>
            <a:ext cx="7842251" cy="366712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02" name="Rectangle 8"/>
          <p:cNvSpPr/>
          <p:nvPr/>
        </p:nvSpPr>
        <p:spPr>
          <a:xfrm>
            <a:off x="0" y="0"/>
            <a:ext cx="9144000" cy="796925"/>
          </a:xfrm>
          <a:prstGeom prst="rect">
            <a:avLst/>
          </a:prstGeom>
          <a:solidFill>
            <a:srgbClr val="003366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03" name="Rectangle 7"/>
          <p:cNvSpPr/>
          <p:nvPr/>
        </p:nvSpPr>
        <p:spPr>
          <a:xfrm>
            <a:off x="1" y="0"/>
            <a:ext cx="1376363" cy="796926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04" name="Rectangle 5"/>
          <p:cNvSpPr/>
          <p:nvPr/>
        </p:nvSpPr>
        <p:spPr>
          <a:xfrm>
            <a:off x="-1" y="4783499"/>
            <a:ext cx="1375200" cy="360001"/>
          </a:xfrm>
          <a:prstGeom prst="rect">
            <a:avLst/>
          </a:prstGeom>
          <a:solidFill>
            <a:srgbClr val="003366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0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406" name="Line 16"/>
          <p:cNvSpPr/>
          <p:nvPr/>
        </p:nvSpPr>
        <p:spPr>
          <a:xfrm>
            <a:off x="0" y="4771595"/>
            <a:ext cx="9144000" cy="1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07" name="Line 15"/>
          <p:cNvSpPr/>
          <p:nvPr/>
        </p:nvSpPr>
        <p:spPr>
          <a:xfrm>
            <a:off x="0" y="801687"/>
            <a:ext cx="9144000" cy="1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08" name="Line 9"/>
          <p:cNvSpPr/>
          <p:nvPr/>
        </p:nvSpPr>
        <p:spPr>
          <a:xfrm flipH="1">
            <a:off x="1371599" y="0"/>
            <a:ext cx="1" cy="802482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409" name="Рисунок 13" descr="Рисунок 13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44000" y="107999"/>
            <a:ext cx="1058401" cy="575623"/>
          </a:xfrm>
          <a:prstGeom prst="rect">
            <a:avLst/>
          </a:prstGeom>
          <a:ln w="12700">
            <a:miter lim="400000"/>
          </a:ln>
        </p:spPr>
      </p:pic>
      <p:sp>
        <p:nvSpPr>
          <p:cNvPr id="410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51599" y="76199"/>
            <a:ext cx="7321552" cy="66104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411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51599" y="4859754"/>
            <a:ext cx="7321551" cy="215445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>
              <a:spcBef>
                <a:spcPts val="300"/>
              </a:spcBef>
              <a:defRPr sz="1400">
                <a:solidFill>
                  <a:srgbClr val="FFFFFF"/>
                </a:solidFill>
              </a:defRPr>
            </a:lvl1pPr>
            <a:lvl2pPr marL="0" indent="-285750">
              <a:spcBef>
                <a:spcPts val="300"/>
              </a:spcBef>
              <a:defRPr sz="1400">
                <a:solidFill>
                  <a:srgbClr val="FFFFFF"/>
                </a:solidFill>
              </a:defRPr>
            </a:lvl2pPr>
            <a:lvl3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3pPr>
            <a:lvl4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4pPr>
            <a:lvl5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Rectangle 6"/>
          <p:cNvSpPr/>
          <p:nvPr/>
        </p:nvSpPr>
        <p:spPr>
          <a:xfrm>
            <a:off x="2997199" y="1"/>
            <a:ext cx="6146801" cy="5143501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19" name="Rectangle 6"/>
          <p:cNvSpPr/>
          <p:nvPr/>
        </p:nvSpPr>
        <p:spPr>
          <a:xfrm>
            <a:off x="1301749" y="4776787"/>
            <a:ext cx="7842251" cy="366712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20" name="Rectangle 8"/>
          <p:cNvSpPr/>
          <p:nvPr/>
        </p:nvSpPr>
        <p:spPr>
          <a:xfrm>
            <a:off x="0" y="0"/>
            <a:ext cx="9144000" cy="796925"/>
          </a:xfrm>
          <a:prstGeom prst="rect">
            <a:avLst/>
          </a:prstGeom>
          <a:solidFill>
            <a:srgbClr val="003366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21" name="Rectangle 7"/>
          <p:cNvSpPr/>
          <p:nvPr/>
        </p:nvSpPr>
        <p:spPr>
          <a:xfrm>
            <a:off x="1" y="0"/>
            <a:ext cx="1376363" cy="796926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22" name="Rectangle 5"/>
          <p:cNvSpPr/>
          <p:nvPr/>
        </p:nvSpPr>
        <p:spPr>
          <a:xfrm>
            <a:off x="-1" y="4783499"/>
            <a:ext cx="1375200" cy="360001"/>
          </a:xfrm>
          <a:prstGeom prst="rect">
            <a:avLst/>
          </a:prstGeom>
          <a:solidFill>
            <a:srgbClr val="003366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424" name="Line 16"/>
          <p:cNvSpPr/>
          <p:nvPr/>
        </p:nvSpPr>
        <p:spPr>
          <a:xfrm>
            <a:off x="0" y="4771595"/>
            <a:ext cx="9144000" cy="1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25" name="Line 15"/>
          <p:cNvSpPr/>
          <p:nvPr/>
        </p:nvSpPr>
        <p:spPr>
          <a:xfrm>
            <a:off x="0" y="801687"/>
            <a:ext cx="9144000" cy="1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26" name="Line 9"/>
          <p:cNvSpPr/>
          <p:nvPr/>
        </p:nvSpPr>
        <p:spPr>
          <a:xfrm flipH="1">
            <a:off x="1371599" y="0"/>
            <a:ext cx="1" cy="802482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427" name="Рисунок 13" descr="Рисунок 13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44000" y="107999"/>
            <a:ext cx="1058401" cy="575623"/>
          </a:xfrm>
          <a:prstGeom prst="rect">
            <a:avLst/>
          </a:prstGeom>
          <a:ln w="12700">
            <a:miter lim="400000"/>
          </a:ln>
        </p:spPr>
      </p:pic>
      <p:sp>
        <p:nvSpPr>
          <p:cNvPr id="428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51599" y="76199"/>
            <a:ext cx="7321552" cy="66104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429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51599" y="4859754"/>
            <a:ext cx="7321551" cy="215445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>
              <a:spcBef>
                <a:spcPts val="300"/>
              </a:spcBef>
              <a:defRPr sz="1400">
                <a:solidFill>
                  <a:srgbClr val="FFFFFF"/>
                </a:solidFill>
              </a:defRPr>
            </a:lvl1pPr>
            <a:lvl2pPr marL="0" indent="-285750">
              <a:spcBef>
                <a:spcPts val="300"/>
              </a:spcBef>
              <a:defRPr sz="1400">
                <a:solidFill>
                  <a:srgbClr val="FFFFFF"/>
                </a:solidFill>
              </a:defRPr>
            </a:lvl2pPr>
            <a:lvl3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3pPr>
            <a:lvl4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4pPr>
            <a:lvl5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Rectangle 6"/>
          <p:cNvSpPr/>
          <p:nvPr/>
        </p:nvSpPr>
        <p:spPr>
          <a:xfrm>
            <a:off x="2997199" y="1"/>
            <a:ext cx="6146801" cy="5143501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37" name="Rectangle 6"/>
          <p:cNvSpPr/>
          <p:nvPr/>
        </p:nvSpPr>
        <p:spPr>
          <a:xfrm>
            <a:off x="1301749" y="4776787"/>
            <a:ext cx="7842251" cy="366712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38" name="Rectangle 8"/>
          <p:cNvSpPr/>
          <p:nvPr/>
        </p:nvSpPr>
        <p:spPr>
          <a:xfrm>
            <a:off x="0" y="0"/>
            <a:ext cx="9144000" cy="796925"/>
          </a:xfrm>
          <a:prstGeom prst="rect">
            <a:avLst/>
          </a:prstGeom>
          <a:solidFill>
            <a:srgbClr val="003366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39" name="Rectangle 7"/>
          <p:cNvSpPr/>
          <p:nvPr/>
        </p:nvSpPr>
        <p:spPr>
          <a:xfrm>
            <a:off x="1" y="0"/>
            <a:ext cx="1376363" cy="796926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40" name="Rectangle 5"/>
          <p:cNvSpPr/>
          <p:nvPr/>
        </p:nvSpPr>
        <p:spPr>
          <a:xfrm>
            <a:off x="-1" y="4783499"/>
            <a:ext cx="1375200" cy="360001"/>
          </a:xfrm>
          <a:prstGeom prst="rect">
            <a:avLst/>
          </a:prstGeom>
          <a:solidFill>
            <a:srgbClr val="003366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4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442" name="Line 16"/>
          <p:cNvSpPr/>
          <p:nvPr/>
        </p:nvSpPr>
        <p:spPr>
          <a:xfrm>
            <a:off x="0" y="4771595"/>
            <a:ext cx="9144000" cy="1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43" name="Line 15"/>
          <p:cNvSpPr/>
          <p:nvPr/>
        </p:nvSpPr>
        <p:spPr>
          <a:xfrm>
            <a:off x="0" y="801687"/>
            <a:ext cx="9144000" cy="1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44" name="Line 9"/>
          <p:cNvSpPr/>
          <p:nvPr/>
        </p:nvSpPr>
        <p:spPr>
          <a:xfrm flipH="1">
            <a:off x="1371599" y="0"/>
            <a:ext cx="1" cy="802482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445" name="Рисунок 13" descr="Рисунок 13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44000" y="107999"/>
            <a:ext cx="1058401" cy="575623"/>
          </a:xfrm>
          <a:prstGeom prst="rect">
            <a:avLst/>
          </a:prstGeom>
          <a:ln w="12700">
            <a:miter lim="400000"/>
          </a:ln>
        </p:spPr>
      </p:pic>
      <p:sp>
        <p:nvSpPr>
          <p:cNvPr id="446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51599" y="76199"/>
            <a:ext cx="7321552" cy="66104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447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51599" y="4859754"/>
            <a:ext cx="7321551" cy="215445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>
              <a:spcBef>
                <a:spcPts val="300"/>
              </a:spcBef>
              <a:defRPr sz="1400">
                <a:solidFill>
                  <a:srgbClr val="FFFFFF"/>
                </a:solidFill>
              </a:defRPr>
            </a:lvl1pPr>
            <a:lvl2pPr marL="0" indent="-285750">
              <a:spcBef>
                <a:spcPts val="300"/>
              </a:spcBef>
              <a:defRPr sz="1400">
                <a:solidFill>
                  <a:srgbClr val="FFFFFF"/>
                </a:solidFill>
              </a:defRPr>
            </a:lvl2pPr>
            <a:lvl3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3pPr>
            <a:lvl4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4pPr>
            <a:lvl5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5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Rectangle 6"/>
          <p:cNvSpPr/>
          <p:nvPr/>
        </p:nvSpPr>
        <p:spPr>
          <a:xfrm>
            <a:off x="2997199" y="1"/>
            <a:ext cx="6146801" cy="5143501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55" name="Rectangle 6"/>
          <p:cNvSpPr/>
          <p:nvPr/>
        </p:nvSpPr>
        <p:spPr>
          <a:xfrm>
            <a:off x="1301749" y="4776787"/>
            <a:ext cx="7842251" cy="366712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56" name="Rectangle 8"/>
          <p:cNvSpPr/>
          <p:nvPr/>
        </p:nvSpPr>
        <p:spPr>
          <a:xfrm>
            <a:off x="0" y="0"/>
            <a:ext cx="9144000" cy="796925"/>
          </a:xfrm>
          <a:prstGeom prst="rect">
            <a:avLst/>
          </a:prstGeom>
          <a:solidFill>
            <a:srgbClr val="003366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57" name="Rectangle 7"/>
          <p:cNvSpPr/>
          <p:nvPr/>
        </p:nvSpPr>
        <p:spPr>
          <a:xfrm>
            <a:off x="1" y="0"/>
            <a:ext cx="1376363" cy="796926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58" name="Rectangle 5"/>
          <p:cNvSpPr/>
          <p:nvPr/>
        </p:nvSpPr>
        <p:spPr>
          <a:xfrm>
            <a:off x="-1" y="4783499"/>
            <a:ext cx="1375200" cy="360001"/>
          </a:xfrm>
          <a:prstGeom prst="rect">
            <a:avLst/>
          </a:prstGeom>
          <a:solidFill>
            <a:srgbClr val="003366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59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460" name="Line 16"/>
          <p:cNvSpPr/>
          <p:nvPr/>
        </p:nvSpPr>
        <p:spPr>
          <a:xfrm>
            <a:off x="0" y="4771595"/>
            <a:ext cx="9144000" cy="1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61" name="Line 15"/>
          <p:cNvSpPr/>
          <p:nvPr/>
        </p:nvSpPr>
        <p:spPr>
          <a:xfrm>
            <a:off x="0" y="801687"/>
            <a:ext cx="9144000" cy="1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62" name="Line 9"/>
          <p:cNvSpPr/>
          <p:nvPr/>
        </p:nvSpPr>
        <p:spPr>
          <a:xfrm flipH="1">
            <a:off x="1371599" y="0"/>
            <a:ext cx="1" cy="802482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463" name="Рисунок 13" descr="Рисунок 13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44000" y="107999"/>
            <a:ext cx="1058401" cy="575623"/>
          </a:xfrm>
          <a:prstGeom prst="rect">
            <a:avLst/>
          </a:prstGeom>
          <a:ln w="12700">
            <a:miter lim="400000"/>
          </a:ln>
        </p:spPr>
      </p:pic>
      <p:sp>
        <p:nvSpPr>
          <p:cNvPr id="464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51599" y="76199"/>
            <a:ext cx="7321552" cy="66104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465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51599" y="4859754"/>
            <a:ext cx="7321551" cy="215445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>
              <a:spcBef>
                <a:spcPts val="300"/>
              </a:spcBef>
              <a:defRPr sz="1400">
                <a:solidFill>
                  <a:srgbClr val="FFFFFF"/>
                </a:solidFill>
              </a:defRPr>
            </a:lvl1pPr>
            <a:lvl2pPr marL="0" indent="-285750">
              <a:spcBef>
                <a:spcPts val="300"/>
              </a:spcBef>
              <a:defRPr sz="1400">
                <a:solidFill>
                  <a:srgbClr val="FFFFFF"/>
                </a:solidFill>
              </a:defRPr>
            </a:lvl2pPr>
            <a:lvl3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3pPr>
            <a:lvl4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4pPr>
            <a:lvl5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6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Rectangle 6"/>
          <p:cNvSpPr/>
          <p:nvPr/>
        </p:nvSpPr>
        <p:spPr>
          <a:xfrm>
            <a:off x="2997199" y="1"/>
            <a:ext cx="6146801" cy="5143501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73" name="Rectangle 6"/>
          <p:cNvSpPr/>
          <p:nvPr/>
        </p:nvSpPr>
        <p:spPr>
          <a:xfrm>
            <a:off x="1301749" y="4776787"/>
            <a:ext cx="7842251" cy="366712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74" name="Rectangle 8"/>
          <p:cNvSpPr/>
          <p:nvPr/>
        </p:nvSpPr>
        <p:spPr>
          <a:xfrm>
            <a:off x="0" y="0"/>
            <a:ext cx="9144000" cy="796925"/>
          </a:xfrm>
          <a:prstGeom prst="rect">
            <a:avLst/>
          </a:prstGeom>
          <a:solidFill>
            <a:srgbClr val="003366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75" name="Rectangle 7"/>
          <p:cNvSpPr/>
          <p:nvPr/>
        </p:nvSpPr>
        <p:spPr>
          <a:xfrm>
            <a:off x="1" y="0"/>
            <a:ext cx="1376363" cy="796926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76" name="Rectangle 5"/>
          <p:cNvSpPr/>
          <p:nvPr/>
        </p:nvSpPr>
        <p:spPr>
          <a:xfrm>
            <a:off x="-1" y="4783499"/>
            <a:ext cx="1375200" cy="360001"/>
          </a:xfrm>
          <a:prstGeom prst="rect">
            <a:avLst/>
          </a:prstGeom>
          <a:solidFill>
            <a:srgbClr val="003366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77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478" name="Line 16"/>
          <p:cNvSpPr/>
          <p:nvPr/>
        </p:nvSpPr>
        <p:spPr>
          <a:xfrm>
            <a:off x="0" y="4771595"/>
            <a:ext cx="9144000" cy="1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79" name="Line 15"/>
          <p:cNvSpPr/>
          <p:nvPr/>
        </p:nvSpPr>
        <p:spPr>
          <a:xfrm>
            <a:off x="0" y="801687"/>
            <a:ext cx="9144000" cy="1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80" name="Line 9"/>
          <p:cNvSpPr/>
          <p:nvPr/>
        </p:nvSpPr>
        <p:spPr>
          <a:xfrm flipH="1">
            <a:off x="1371599" y="0"/>
            <a:ext cx="1" cy="802482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481" name="Рисунок 13" descr="Рисунок 13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44000" y="107999"/>
            <a:ext cx="1058401" cy="575623"/>
          </a:xfrm>
          <a:prstGeom prst="rect">
            <a:avLst/>
          </a:prstGeom>
          <a:ln w="12700">
            <a:miter lim="400000"/>
          </a:ln>
        </p:spPr>
      </p:pic>
      <p:sp>
        <p:nvSpPr>
          <p:cNvPr id="48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51599" y="76199"/>
            <a:ext cx="7321552" cy="66104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483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51599" y="4859754"/>
            <a:ext cx="7321551" cy="215445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>
              <a:spcBef>
                <a:spcPts val="300"/>
              </a:spcBef>
              <a:defRPr sz="1400">
                <a:solidFill>
                  <a:srgbClr val="FFFFFF"/>
                </a:solidFill>
              </a:defRPr>
            </a:lvl1pPr>
            <a:lvl2pPr marL="0" indent="-285750">
              <a:spcBef>
                <a:spcPts val="300"/>
              </a:spcBef>
              <a:defRPr sz="1400">
                <a:solidFill>
                  <a:srgbClr val="FFFFFF"/>
                </a:solidFill>
              </a:defRPr>
            </a:lvl2pPr>
            <a:lvl3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3pPr>
            <a:lvl4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4pPr>
            <a:lvl5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7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Rectangle 6"/>
          <p:cNvSpPr/>
          <p:nvPr/>
        </p:nvSpPr>
        <p:spPr>
          <a:xfrm>
            <a:off x="2997199" y="1"/>
            <a:ext cx="6146801" cy="5143501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91" name="Rectangle 6"/>
          <p:cNvSpPr/>
          <p:nvPr/>
        </p:nvSpPr>
        <p:spPr>
          <a:xfrm>
            <a:off x="1301749" y="4776787"/>
            <a:ext cx="7842251" cy="366712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92" name="Rectangle 8"/>
          <p:cNvSpPr/>
          <p:nvPr/>
        </p:nvSpPr>
        <p:spPr>
          <a:xfrm>
            <a:off x="0" y="0"/>
            <a:ext cx="9144000" cy="796925"/>
          </a:xfrm>
          <a:prstGeom prst="rect">
            <a:avLst/>
          </a:prstGeom>
          <a:solidFill>
            <a:srgbClr val="003366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93" name="Rectangle 7"/>
          <p:cNvSpPr/>
          <p:nvPr/>
        </p:nvSpPr>
        <p:spPr>
          <a:xfrm>
            <a:off x="1" y="0"/>
            <a:ext cx="1376363" cy="796926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94" name="Rectangle 5"/>
          <p:cNvSpPr/>
          <p:nvPr/>
        </p:nvSpPr>
        <p:spPr>
          <a:xfrm>
            <a:off x="-1" y="4783499"/>
            <a:ext cx="1375200" cy="360001"/>
          </a:xfrm>
          <a:prstGeom prst="rect">
            <a:avLst/>
          </a:prstGeom>
          <a:solidFill>
            <a:srgbClr val="003366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9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496" name="Line 16"/>
          <p:cNvSpPr/>
          <p:nvPr/>
        </p:nvSpPr>
        <p:spPr>
          <a:xfrm>
            <a:off x="0" y="4771595"/>
            <a:ext cx="9144000" cy="1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97" name="Line 15"/>
          <p:cNvSpPr/>
          <p:nvPr/>
        </p:nvSpPr>
        <p:spPr>
          <a:xfrm>
            <a:off x="0" y="801687"/>
            <a:ext cx="9144000" cy="1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98" name="Line 9"/>
          <p:cNvSpPr/>
          <p:nvPr/>
        </p:nvSpPr>
        <p:spPr>
          <a:xfrm flipH="1">
            <a:off x="1371599" y="0"/>
            <a:ext cx="1" cy="802482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499" name="Рисунок 13" descr="Рисунок 13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44000" y="107999"/>
            <a:ext cx="1058401" cy="575623"/>
          </a:xfrm>
          <a:prstGeom prst="rect">
            <a:avLst/>
          </a:prstGeom>
          <a:ln w="12700">
            <a:miter lim="400000"/>
          </a:ln>
        </p:spPr>
      </p:pic>
      <p:sp>
        <p:nvSpPr>
          <p:cNvPr id="500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51599" y="76199"/>
            <a:ext cx="7321552" cy="66104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501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51599" y="4859754"/>
            <a:ext cx="7321551" cy="215445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>
              <a:spcBef>
                <a:spcPts val="300"/>
              </a:spcBef>
              <a:defRPr sz="1400">
                <a:solidFill>
                  <a:srgbClr val="FFFFFF"/>
                </a:solidFill>
              </a:defRPr>
            </a:lvl1pPr>
            <a:lvl2pPr marL="0" indent="-285750">
              <a:spcBef>
                <a:spcPts val="300"/>
              </a:spcBef>
              <a:defRPr sz="1400">
                <a:solidFill>
                  <a:srgbClr val="FFFFFF"/>
                </a:solidFill>
              </a:defRPr>
            </a:lvl2pPr>
            <a:lvl3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3pPr>
            <a:lvl4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4pPr>
            <a:lvl5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ectangle 6"/>
          <p:cNvSpPr/>
          <p:nvPr/>
        </p:nvSpPr>
        <p:spPr>
          <a:xfrm>
            <a:off x="-1" y="4783499"/>
            <a:ext cx="9144001" cy="360001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58" name="Rectangle 8"/>
          <p:cNvSpPr/>
          <p:nvPr/>
        </p:nvSpPr>
        <p:spPr>
          <a:xfrm>
            <a:off x="0" y="0"/>
            <a:ext cx="9144000" cy="796925"/>
          </a:xfrm>
          <a:prstGeom prst="rect">
            <a:avLst/>
          </a:prstGeom>
          <a:solidFill>
            <a:srgbClr val="003366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59" name="Rectangle 7"/>
          <p:cNvSpPr/>
          <p:nvPr/>
        </p:nvSpPr>
        <p:spPr>
          <a:xfrm>
            <a:off x="1" y="0"/>
            <a:ext cx="1376363" cy="796926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60" name="Rectangle 5"/>
          <p:cNvSpPr/>
          <p:nvPr/>
        </p:nvSpPr>
        <p:spPr>
          <a:xfrm>
            <a:off x="-2" y="4783499"/>
            <a:ext cx="1380339" cy="360001"/>
          </a:xfrm>
          <a:prstGeom prst="rect">
            <a:avLst/>
          </a:prstGeom>
          <a:solidFill>
            <a:srgbClr val="003366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6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62" name="Line 16"/>
          <p:cNvSpPr/>
          <p:nvPr/>
        </p:nvSpPr>
        <p:spPr>
          <a:xfrm>
            <a:off x="0" y="4771595"/>
            <a:ext cx="9144000" cy="1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3" name="Line 7"/>
          <p:cNvSpPr/>
          <p:nvPr/>
        </p:nvSpPr>
        <p:spPr>
          <a:xfrm>
            <a:off x="1371600" y="4772025"/>
            <a:ext cx="0" cy="371475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4" name="Line 9"/>
          <p:cNvSpPr/>
          <p:nvPr/>
        </p:nvSpPr>
        <p:spPr>
          <a:xfrm flipH="1">
            <a:off x="1371599" y="0"/>
            <a:ext cx="1" cy="802482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5" name="Line 15"/>
          <p:cNvSpPr/>
          <p:nvPr/>
        </p:nvSpPr>
        <p:spPr>
          <a:xfrm>
            <a:off x="0" y="801687"/>
            <a:ext cx="9144000" cy="1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66" name="Рисунок 12" descr="Рисунок 12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44000" y="107999"/>
            <a:ext cx="1058401" cy="575623"/>
          </a:xfrm>
          <a:prstGeom prst="rect">
            <a:avLst/>
          </a:prstGeom>
          <a:ln w="12700">
            <a:miter lim="400000"/>
          </a:ln>
        </p:spPr>
      </p:pic>
      <p:sp>
        <p:nvSpPr>
          <p:cNvPr id="67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51599" y="76199"/>
            <a:ext cx="7321552" cy="66104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68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51599" y="4859754"/>
            <a:ext cx="7321551" cy="2154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spcBef>
                <a:spcPts val="300"/>
              </a:spcBef>
              <a:defRPr sz="1400">
                <a:solidFill>
                  <a:srgbClr val="FFFFFF"/>
                </a:solidFill>
              </a:defRPr>
            </a:lvl1pPr>
            <a:lvl2pPr marL="0" indent="-285750">
              <a:spcBef>
                <a:spcPts val="300"/>
              </a:spcBef>
              <a:defRPr sz="1400">
                <a:solidFill>
                  <a:srgbClr val="FFFFFF"/>
                </a:solidFill>
              </a:defRPr>
            </a:lvl2pPr>
            <a:lvl3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3pPr>
            <a:lvl4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4pPr>
            <a:lvl5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Rectangle 6"/>
          <p:cNvSpPr/>
          <p:nvPr/>
        </p:nvSpPr>
        <p:spPr>
          <a:xfrm>
            <a:off x="-1" y="2073275"/>
            <a:ext cx="9144001" cy="3070225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509" name="Rectangle 8"/>
          <p:cNvSpPr/>
          <p:nvPr/>
        </p:nvSpPr>
        <p:spPr>
          <a:xfrm>
            <a:off x="0" y="0"/>
            <a:ext cx="9144000" cy="796925"/>
          </a:xfrm>
          <a:prstGeom prst="rect">
            <a:avLst/>
          </a:prstGeom>
          <a:solidFill>
            <a:srgbClr val="003366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510" name="Rectangle 5"/>
          <p:cNvSpPr/>
          <p:nvPr/>
        </p:nvSpPr>
        <p:spPr>
          <a:xfrm>
            <a:off x="-2" y="4783499"/>
            <a:ext cx="1380339" cy="360001"/>
          </a:xfrm>
          <a:prstGeom prst="rect">
            <a:avLst/>
          </a:prstGeom>
          <a:solidFill>
            <a:srgbClr val="003366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51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512" name="Line 16"/>
          <p:cNvSpPr/>
          <p:nvPr/>
        </p:nvSpPr>
        <p:spPr>
          <a:xfrm>
            <a:off x="0" y="4771595"/>
            <a:ext cx="9144000" cy="1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513" name="Line 7"/>
          <p:cNvSpPr/>
          <p:nvPr/>
        </p:nvSpPr>
        <p:spPr>
          <a:xfrm>
            <a:off x="1371600" y="4772025"/>
            <a:ext cx="0" cy="371475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514" name="Line 15"/>
          <p:cNvSpPr/>
          <p:nvPr/>
        </p:nvSpPr>
        <p:spPr>
          <a:xfrm>
            <a:off x="0" y="801687"/>
            <a:ext cx="9144000" cy="1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515" name="Rectangle 8"/>
          <p:cNvSpPr/>
          <p:nvPr/>
        </p:nvSpPr>
        <p:spPr>
          <a:xfrm>
            <a:off x="0" y="0"/>
            <a:ext cx="9144000" cy="796925"/>
          </a:xfrm>
          <a:prstGeom prst="rect">
            <a:avLst/>
          </a:prstGeom>
          <a:solidFill>
            <a:srgbClr val="003366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516" name="Rectangle 7"/>
          <p:cNvSpPr/>
          <p:nvPr/>
        </p:nvSpPr>
        <p:spPr>
          <a:xfrm>
            <a:off x="1" y="0"/>
            <a:ext cx="1376363" cy="796926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517" name="Line 9"/>
          <p:cNvSpPr/>
          <p:nvPr/>
        </p:nvSpPr>
        <p:spPr>
          <a:xfrm flipH="1">
            <a:off x="1371599" y="0"/>
            <a:ext cx="1" cy="802482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518" name="Рисунок 13" descr="Рисунок 13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44000" y="107999"/>
            <a:ext cx="1058401" cy="575623"/>
          </a:xfrm>
          <a:prstGeom prst="rect">
            <a:avLst/>
          </a:prstGeom>
          <a:ln w="12700">
            <a:miter lim="400000"/>
          </a:ln>
        </p:spPr>
      </p:pic>
      <p:sp>
        <p:nvSpPr>
          <p:cNvPr id="519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150812" y="910907"/>
            <a:ext cx="8828088" cy="1162368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520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51599" y="76199"/>
            <a:ext cx="7321552" cy="66104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521" name="Текст 14"/>
          <p:cNvSpPr>
            <a:spLocks noGrp="1"/>
          </p:cNvSpPr>
          <p:nvPr>
            <p:ph type="body" sz="quarter" idx="13"/>
          </p:nvPr>
        </p:nvSpPr>
        <p:spPr>
          <a:xfrm>
            <a:off x="1551599" y="4859754"/>
            <a:ext cx="7321551" cy="215445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marL="0" indent="0">
              <a:spcBef>
                <a:spcPts val="300"/>
              </a:spcBef>
              <a:defRPr sz="1400"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Rectangle 6"/>
          <p:cNvSpPr/>
          <p:nvPr/>
        </p:nvSpPr>
        <p:spPr>
          <a:xfrm>
            <a:off x="-1" y="2073275"/>
            <a:ext cx="9144001" cy="3070225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529" name="Rectangle 8"/>
          <p:cNvSpPr/>
          <p:nvPr/>
        </p:nvSpPr>
        <p:spPr>
          <a:xfrm>
            <a:off x="0" y="0"/>
            <a:ext cx="9144000" cy="796925"/>
          </a:xfrm>
          <a:prstGeom prst="rect">
            <a:avLst/>
          </a:prstGeom>
          <a:solidFill>
            <a:srgbClr val="003366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530" name="Rectangle 5"/>
          <p:cNvSpPr/>
          <p:nvPr/>
        </p:nvSpPr>
        <p:spPr>
          <a:xfrm>
            <a:off x="-2" y="4783499"/>
            <a:ext cx="1380339" cy="360001"/>
          </a:xfrm>
          <a:prstGeom prst="rect">
            <a:avLst/>
          </a:prstGeom>
          <a:solidFill>
            <a:srgbClr val="003366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5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532" name="Line 16"/>
          <p:cNvSpPr/>
          <p:nvPr/>
        </p:nvSpPr>
        <p:spPr>
          <a:xfrm>
            <a:off x="0" y="4771595"/>
            <a:ext cx="9144000" cy="1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533" name="Line 7"/>
          <p:cNvSpPr/>
          <p:nvPr/>
        </p:nvSpPr>
        <p:spPr>
          <a:xfrm>
            <a:off x="1371600" y="4772025"/>
            <a:ext cx="0" cy="371475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534" name="Line 15"/>
          <p:cNvSpPr/>
          <p:nvPr/>
        </p:nvSpPr>
        <p:spPr>
          <a:xfrm>
            <a:off x="0" y="801687"/>
            <a:ext cx="9144000" cy="1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535" name="Rectangle 8"/>
          <p:cNvSpPr/>
          <p:nvPr/>
        </p:nvSpPr>
        <p:spPr>
          <a:xfrm>
            <a:off x="0" y="0"/>
            <a:ext cx="9144000" cy="796925"/>
          </a:xfrm>
          <a:prstGeom prst="rect">
            <a:avLst/>
          </a:prstGeom>
          <a:solidFill>
            <a:srgbClr val="003366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536" name="Rectangle 7"/>
          <p:cNvSpPr/>
          <p:nvPr/>
        </p:nvSpPr>
        <p:spPr>
          <a:xfrm>
            <a:off x="1" y="0"/>
            <a:ext cx="1376363" cy="796926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537" name="Line 9"/>
          <p:cNvSpPr/>
          <p:nvPr/>
        </p:nvSpPr>
        <p:spPr>
          <a:xfrm flipH="1">
            <a:off x="1371599" y="0"/>
            <a:ext cx="1" cy="802482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538" name="Рисунок 13" descr="Рисунок 13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44000" y="107999"/>
            <a:ext cx="1058401" cy="575623"/>
          </a:xfrm>
          <a:prstGeom prst="rect">
            <a:avLst/>
          </a:prstGeom>
          <a:ln w="12700">
            <a:miter lim="400000"/>
          </a:ln>
        </p:spPr>
      </p:pic>
      <p:sp>
        <p:nvSpPr>
          <p:cNvPr id="539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150812" y="910907"/>
            <a:ext cx="8828088" cy="1162368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540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51599" y="76199"/>
            <a:ext cx="7321552" cy="66104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541" name="Текст 14"/>
          <p:cNvSpPr>
            <a:spLocks noGrp="1"/>
          </p:cNvSpPr>
          <p:nvPr>
            <p:ph type="body" sz="quarter" idx="13"/>
          </p:nvPr>
        </p:nvSpPr>
        <p:spPr>
          <a:xfrm>
            <a:off x="1551599" y="4859754"/>
            <a:ext cx="7321551" cy="215445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marL="0" indent="0">
              <a:spcBef>
                <a:spcPts val="300"/>
              </a:spcBef>
              <a:defRPr sz="1400"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549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51599" y="76199"/>
            <a:ext cx="7321552" cy="66104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550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51599" y="4859754"/>
            <a:ext cx="7321551" cy="215445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>
              <a:spcBef>
                <a:spcPts val="300"/>
              </a:spcBef>
              <a:defRPr sz="1400">
                <a:solidFill>
                  <a:srgbClr val="FFFFFF"/>
                </a:solidFill>
              </a:defRPr>
            </a:lvl1pPr>
            <a:lvl2pPr marL="0" indent="-285750">
              <a:spcBef>
                <a:spcPts val="300"/>
              </a:spcBef>
              <a:defRPr sz="1400">
                <a:solidFill>
                  <a:srgbClr val="FFFFFF"/>
                </a:solidFill>
              </a:defRPr>
            </a:lvl2pPr>
            <a:lvl3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3pPr>
            <a:lvl4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4pPr>
            <a:lvl5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558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51599" y="76199"/>
            <a:ext cx="7321552" cy="66104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559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51599" y="4859754"/>
            <a:ext cx="7321551" cy="215445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>
              <a:spcBef>
                <a:spcPts val="300"/>
              </a:spcBef>
              <a:defRPr sz="1400">
                <a:solidFill>
                  <a:srgbClr val="FFFFFF"/>
                </a:solidFill>
              </a:defRPr>
            </a:lvl1pPr>
            <a:lvl2pPr marL="0" indent="-285750">
              <a:spcBef>
                <a:spcPts val="300"/>
              </a:spcBef>
              <a:defRPr sz="1400">
                <a:solidFill>
                  <a:srgbClr val="FFFFFF"/>
                </a:solidFill>
              </a:defRPr>
            </a:lvl2pPr>
            <a:lvl3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3pPr>
            <a:lvl4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4pPr>
            <a:lvl5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567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51599" y="76199"/>
            <a:ext cx="7321552" cy="66104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568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51599" y="4859754"/>
            <a:ext cx="7321551" cy="215445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>
              <a:spcBef>
                <a:spcPts val="300"/>
              </a:spcBef>
              <a:defRPr sz="1400">
                <a:solidFill>
                  <a:srgbClr val="FFFFFF"/>
                </a:solidFill>
              </a:defRPr>
            </a:lvl1pPr>
            <a:lvl2pPr marL="0" indent="-285750">
              <a:spcBef>
                <a:spcPts val="300"/>
              </a:spcBef>
              <a:defRPr sz="1400">
                <a:solidFill>
                  <a:srgbClr val="FFFFFF"/>
                </a:solidFill>
              </a:defRPr>
            </a:lvl2pPr>
            <a:lvl3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3pPr>
            <a:lvl4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4pPr>
            <a:lvl5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576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150812" y="910907"/>
            <a:ext cx="8828088" cy="116236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577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51599" y="76199"/>
            <a:ext cx="7321552" cy="66104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578" name="Текст 14"/>
          <p:cNvSpPr>
            <a:spLocks noGrp="1"/>
          </p:cNvSpPr>
          <p:nvPr>
            <p:ph type="body" sz="quarter" idx="13"/>
          </p:nvPr>
        </p:nvSpPr>
        <p:spPr>
          <a:xfrm>
            <a:off x="1551599" y="4859754"/>
            <a:ext cx="7321551" cy="215445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marL="0" indent="0">
              <a:spcBef>
                <a:spcPts val="300"/>
              </a:spcBef>
              <a:defRPr sz="1400"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586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51599" y="76199"/>
            <a:ext cx="7321552" cy="66104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587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51599" y="4859754"/>
            <a:ext cx="7321551" cy="215445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>
              <a:spcBef>
                <a:spcPts val="300"/>
              </a:spcBef>
              <a:defRPr sz="1400">
                <a:solidFill>
                  <a:srgbClr val="FFFFFF"/>
                </a:solidFill>
              </a:defRPr>
            </a:lvl1pPr>
            <a:lvl2pPr marL="0" indent="-285750">
              <a:spcBef>
                <a:spcPts val="300"/>
              </a:spcBef>
              <a:defRPr sz="1400">
                <a:solidFill>
                  <a:srgbClr val="FFFFFF"/>
                </a:solidFill>
              </a:defRPr>
            </a:lvl2pPr>
            <a:lvl3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3pPr>
            <a:lvl4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4pPr>
            <a:lvl5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6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595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51599" y="76199"/>
            <a:ext cx="7321552" cy="66104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596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51599" y="4859754"/>
            <a:ext cx="7321551" cy="215445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>
              <a:spcBef>
                <a:spcPts val="300"/>
              </a:spcBef>
              <a:defRPr sz="1400">
                <a:solidFill>
                  <a:srgbClr val="FFFFFF"/>
                </a:solidFill>
              </a:defRPr>
            </a:lvl1pPr>
            <a:lvl2pPr marL="0" indent="-285750">
              <a:spcBef>
                <a:spcPts val="300"/>
              </a:spcBef>
              <a:defRPr sz="1400">
                <a:solidFill>
                  <a:srgbClr val="FFFFFF"/>
                </a:solidFill>
              </a:defRPr>
            </a:lvl2pPr>
            <a:lvl3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3pPr>
            <a:lvl4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4pPr>
            <a:lvl5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7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604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51599" y="76199"/>
            <a:ext cx="7321552" cy="66104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605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51599" y="4859754"/>
            <a:ext cx="7321551" cy="215445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>
              <a:spcBef>
                <a:spcPts val="300"/>
              </a:spcBef>
              <a:defRPr sz="1400">
                <a:solidFill>
                  <a:srgbClr val="FFFFFF"/>
                </a:solidFill>
              </a:defRPr>
            </a:lvl1pPr>
            <a:lvl2pPr marL="0" indent="-285750">
              <a:spcBef>
                <a:spcPts val="300"/>
              </a:spcBef>
              <a:defRPr sz="1400">
                <a:solidFill>
                  <a:srgbClr val="FFFFFF"/>
                </a:solidFill>
              </a:defRPr>
            </a:lvl2pPr>
            <a:lvl3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3pPr>
            <a:lvl4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4pPr>
            <a:lvl5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6"/>
          <p:cNvSpPr/>
          <p:nvPr/>
        </p:nvSpPr>
        <p:spPr>
          <a:xfrm>
            <a:off x="-1" y="4783499"/>
            <a:ext cx="9144001" cy="360001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76" name="Rectangle 8"/>
          <p:cNvSpPr/>
          <p:nvPr/>
        </p:nvSpPr>
        <p:spPr>
          <a:xfrm>
            <a:off x="0" y="0"/>
            <a:ext cx="9144000" cy="796925"/>
          </a:xfrm>
          <a:prstGeom prst="rect">
            <a:avLst/>
          </a:prstGeom>
          <a:solidFill>
            <a:srgbClr val="003366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77" name="Rectangle 7"/>
          <p:cNvSpPr/>
          <p:nvPr/>
        </p:nvSpPr>
        <p:spPr>
          <a:xfrm>
            <a:off x="1" y="0"/>
            <a:ext cx="1376363" cy="796926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78" name="Rectangle 5"/>
          <p:cNvSpPr/>
          <p:nvPr/>
        </p:nvSpPr>
        <p:spPr>
          <a:xfrm>
            <a:off x="-2" y="4783499"/>
            <a:ext cx="1380339" cy="360001"/>
          </a:xfrm>
          <a:prstGeom prst="rect">
            <a:avLst/>
          </a:prstGeom>
          <a:solidFill>
            <a:srgbClr val="003366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79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80" name="Line 16"/>
          <p:cNvSpPr/>
          <p:nvPr/>
        </p:nvSpPr>
        <p:spPr>
          <a:xfrm>
            <a:off x="0" y="4771595"/>
            <a:ext cx="9144000" cy="1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81" name="Line 7"/>
          <p:cNvSpPr/>
          <p:nvPr/>
        </p:nvSpPr>
        <p:spPr>
          <a:xfrm>
            <a:off x="1371600" y="4772025"/>
            <a:ext cx="0" cy="371475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82" name="Line 9"/>
          <p:cNvSpPr/>
          <p:nvPr/>
        </p:nvSpPr>
        <p:spPr>
          <a:xfrm flipH="1">
            <a:off x="1371599" y="0"/>
            <a:ext cx="1" cy="802482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83" name="Line 15"/>
          <p:cNvSpPr/>
          <p:nvPr/>
        </p:nvSpPr>
        <p:spPr>
          <a:xfrm>
            <a:off x="0" y="801687"/>
            <a:ext cx="9144000" cy="1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84" name="Рисунок 12" descr="Рисунок 12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44000" y="107999"/>
            <a:ext cx="1058401" cy="575623"/>
          </a:xfrm>
          <a:prstGeom prst="rect">
            <a:avLst/>
          </a:prstGeom>
          <a:ln w="12700">
            <a:miter lim="400000"/>
          </a:ln>
        </p:spPr>
      </p:pic>
      <p:sp>
        <p:nvSpPr>
          <p:cNvPr id="85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150812" y="910907"/>
            <a:ext cx="8828088" cy="116236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86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51599" y="76199"/>
            <a:ext cx="7321552" cy="66104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87" name="Текст 14"/>
          <p:cNvSpPr>
            <a:spLocks noGrp="1"/>
          </p:cNvSpPr>
          <p:nvPr>
            <p:ph type="body" sz="quarter" idx="13"/>
          </p:nvPr>
        </p:nvSpPr>
        <p:spPr>
          <a:xfrm>
            <a:off x="1551599" y="4859754"/>
            <a:ext cx="7321551" cy="21544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indent="0">
              <a:spcBef>
                <a:spcPts val="300"/>
              </a:spcBef>
              <a:defRPr sz="1400"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Rectangle 6"/>
          <p:cNvSpPr/>
          <p:nvPr/>
        </p:nvSpPr>
        <p:spPr>
          <a:xfrm>
            <a:off x="-1" y="2073275"/>
            <a:ext cx="9144001" cy="3070225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620" name="Rectangle 8"/>
          <p:cNvSpPr/>
          <p:nvPr/>
        </p:nvSpPr>
        <p:spPr>
          <a:xfrm>
            <a:off x="0" y="0"/>
            <a:ext cx="9144000" cy="796925"/>
          </a:xfrm>
          <a:prstGeom prst="rect">
            <a:avLst/>
          </a:prstGeom>
          <a:solidFill>
            <a:srgbClr val="003366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621" name="Rectangle 5"/>
          <p:cNvSpPr/>
          <p:nvPr/>
        </p:nvSpPr>
        <p:spPr>
          <a:xfrm>
            <a:off x="-2" y="4783499"/>
            <a:ext cx="1380339" cy="360001"/>
          </a:xfrm>
          <a:prstGeom prst="rect">
            <a:avLst/>
          </a:prstGeom>
          <a:solidFill>
            <a:srgbClr val="003366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62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623" name="Line 16"/>
          <p:cNvSpPr/>
          <p:nvPr/>
        </p:nvSpPr>
        <p:spPr>
          <a:xfrm>
            <a:off x="0" y="4771595"/>
            <a:ext cx="9144000" cy="1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24" name="Line 7"/>
          <p:cNvSpPr/>
          <p:nvPr/>
        </p:nvSpPr>
        <p:spPr>
          <a:xfrm>
            <a:off x="1371600" y="4772025"/>
            <a:ext cx="0" cy="371475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25" name="Line 15"/>
          <p:cNvSpPr/>
          <p:nvPr/>
        </p:nvSpPr>
        <p:spPr>
          <a:xfrm>
            <a:off x="0" y="801687"/>
            <a:ext cx="9144000" cy="1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26" name="Rectangle 8"/>
          <p:cNvSpPr/>
          <p:nvPr/>
        </p:nvSpPr>
        <p:spPr>
          <a:xfrm>
            <a:off x="0" y="0"/>
            <a:ext cx="9144000" cy="796925"/>
          </a:xfrm>
          <a:prstGeom prst="rect">
            <a:avLst/>
          </a:prstGeom>
          <a:solidFill>
            <a:srgbClr val="003366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627" name="Rectangle 7"/>
          <p:cNvSpPr/>
          <p:nvPr/>
        </p:nvSpPr>
        <p:spPr>
          <a:xfrm>
            <a:off x="1" y="0"/>
            <a:ext cx="1376363" cy="796926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628" name="Line 9"/>
          <p:cNvSpPr/>
          <p:nvPr/>
        </p:nvSpPr>
        <p:spPr>
          <a:xfrm flipH="1">
            <a:off x="1371599" y="0"/>
            <a:ext cx="1" cy="802482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629" name="Рисунок 13" descr="Рисунок 13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44000" y="107999"/>
            <a:ext cx="1058401" cy="575623"/>
          </a:xfrm>
          <a:prstGeom prst="rect">
            <a:avLst/>
          </a:prstGeom>
          <a:ln w="12700">
            <a:miter lim="400000"/>
          </a:ln>
        </p:spPr>
      </p:pic>
      <p:sp>
        <p:nvSpPr>
          <p:cNvPr id="630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150812" y="910907"/>
            <a:ext cx="8828088" cy="1162368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63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51599" y="76199"/>
            <a:ext cx="7321552" cy="66104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632" name="Текст 14"/>
          <p:cNvSpPr>
            <a:spLocks noGrp="1"/>
          </p:cNvSpPr>
          <p:nvPr>
            <p:ph type="body" sz="quarter" idx="13"/>
          </p:nvPr>
        </p:nvSpPr>
        <p:spPr>
          <a:xfrm>
            <a:off x="1551599" y="4859754"/>
            <a:ext cx="7321551" cy="215445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marL="0" indent="0">
              <a:spcBef>
                <a:spcPts val="300"/>
              </a:spcBef>
              <a:defRPr sz="1400"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Rectangle 6"/>
          <p:cNvSpPr/>
          <p:nvPr/>
        </p:nvSpPr>
        <p:spPr>
          <a:xfrm>
            <a:off x="-1" y="2073275"/>
            <a:ext cx="9144001" cy="3070225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640" name="Rectangle 8"/>
          <p:cNvSpPr/>
          <p:nvPr/>
        </p:nvSpPr>
        <p:spPr>
          <a:xfrm>
            <a:off x="0" y="0"/>
            <a:ext cx="9144000" cy="796925"/>
          </a:xfrm>
          <a:prstGeom prst="rect">
            <a:avLst/>
          </a:prstGeom>
          <a:solidFill>
            <a:srgbClr val="003366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641" name="Rectangle 5"/>
          <p:cNvSpPr/>
          <p:nvPr/>
        </p:nvSpPr>
        <p:spPr>
          <a:xfrm>
            <a:off x="-2" y="4783499"/>
            <a:ext cx="1380339" cy="360001"/>
          </a:xfrm>
          <a:prstGeom prst="rect">
            <a:avLst/>
          </a:prstGeom>
          <a:solidFill>
            <a:srgbClr val="003366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64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643" name="Line 16"/>
          <p:cNvSpPr/>
          <p:nvPr/>
        </p:nvSpPr>
        <p:spPr>
          <a:xfrm>
            <a:off x="0" y="4771595"/>
            <a:ext cx="9144000" cy="1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44" name="Line 7"/>
          <p:cNvSpPr/>
          <p:nvPr/>
        </p:nvSpPr>
        <p:spPr>
          <a:xfrm>
            <a:off x="1371600" y="4772025"/>
            <a:ext cx="0" cy="371475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45" name="Line 15"/>
          <p:cNvSpPr/>
          <p:nvPr/>
        </p:nvSpPr>
        <p:spPr>
          <a:xfrm>
            <a:off x="0" y="801687"/>
            <a:ext cx="9144000" cy="1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46" name="Rectangle 8"/>
          <p:cNvSpPr/>
          <p:nvPr/>
        </p:nvSpPr>
        <p:spPr>
          <a:xfrm>
            <a:off x="0" y="0"/>
            <a:ext cx="9144000" cy="796925"/>
          </a:xfrm>
          <a:prstGeom prst="rect">
            <a:avLst/>
          </a:prstGeom>
          <a:solidFill>
            <a:srgbClr val="003366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647" name="Rectangle 7"/>
          <p:cNvSpPr/>
          <p:nvPr/>
        </p:nvSpPr>
        <p:spPr>
          <a:xfrm>
            <a:off x="1" y="0"/>
            <a:ext cx="1376363" cy="796926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648" name="Line 9"/>
          <p:cNvSpPr/>
          <p:nvPr/>
        </p:nvSpPr>
        <p:spPr>
          <a:xfrm flipH="1">
            <a:off x="1371599" y="0"/>
            <a:ext cx="1" cy="802482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649" name="Рисунок 13" descr="Рисунок 13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44000" y="107999"/>
            <a:ext cx="1058401" cy="575623"/>
          </a:xfrm>
          <a:prstGeom prst="rect">
            <a:avLst/>
          </a:prstGeom>
          <a:ln w="12700">
            <a:miter lim="400000"/>
          </a:ln>
        </p:spPr>
      </p:pic>
      <p:sp>
        <p:nvSpPr>
          <p:cNvPr id="650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150812" y="910907"/>
            <a:ext cx="8828088" cy="1162368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65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51599" y="76199"/>
            <a:ext cx="7321552" cy="66104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652" name="Текст 14"/>
          <p:cNvSpPr>
            <a:spLocks noGrp="1"/>
          </p:cNvSpPr>
          <p:nvPr>
            <p:ph type="body" sz="quarter" idx="13"/>
          </p:nvPr>
        </p:nvSpPr>
        <p:spPr>
          <a:xfrm>
            <a:off x="1551599" y="4859754"/>
            <a:ext cx="7321551" cy="215445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marL="0" indent="0">
              <a:spcBef>
                <a:spcPts val="300"/>
              </a:spcBef>
              <a:defRPr sz="1400"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660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51599" y="76199"/>
            <a:ext cx="7321552" cy="66104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661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51599" y="4859754"/>
            <a:ext cx="7321551" cy="215445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>
              <a:spcBef>
                <a:spcPts val="300"/>
              </a:spcBef>
              <a:defRPr sz="1400">
                <a:solidFill>
                  <a:srgbClr val="FFFFFF"/>
                </a:solidFill>
              </a:defRPr>
            </a:lvl1pPr>
            <a:lvl2pPr marL="0" indent="-285750">
              <a:spcBef>
                <a:spcPts val="300"/>
              </a:spcBef>
              <a:defRPr sz="1400">
                <a:solidFill>
                  <a:srgbClr val="FFFFFF"/>
                </a:solidFill>
              </a:defRPr>
            </a:lvl2pPr>
            <a:lvl3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3pPr>
            <a:lvl4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4pPr>
            <a:lvl5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669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51599" y="76199"/>
            <a:ext cx="7321552" cy="66104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670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51599" y="4859754"/>
            <a:ext cx="7321551" cy="215445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>
              <a:spcBef>
                <a:spcPts val="300"/>
              </a:spcBef>
              <a:defRPr sz="1400">
                <a:solidFill>
                  <a:srgbClr val="FFFFFF"/>
                </a:solidFill>
              </a:defRPr>
            </a:lvl1pPr>
            <a:lvl2pPr marL="0" indent="-285750">
              <a:spcBef>
                <a:spcPts val="300"/>
              </a:spcBef>
              <a:defRPr sz="1400">
                <a:solidFill>
                  <a:srgbClr val="FFFFFF"/>
                </a:solidFill>
              </a:defRPr>
            </a:lvl2pPr>
            <a:lvl3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3pPr>
            <a:lvl4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4pPr>
            <a:lvl5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678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51599" y="76199"/>
            <a:ext cx="7321552" cy="66104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679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51599" y="4859754"/>
            <a:ext cx="7321551" cy="215445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>
              <a:spcBef>
                <a:spcPts val="300"/>
              </a:spcBef>
              <a:defRPr sz="1400">
                <a:solidFill>
                  <a:srgbClr val="FFFFFF"/>
                </a:solidFill>
              </a:defRPr>
            </a:lvl1pPr>
            <a:lvl2pPr marL="0" indent="-285750">
              <a:spcBef>
                <a:spcPts val="300"/>
              </a:spcBef>
              <a:defRPr sz="1400">
                <a:solidFill>
                  <a:srgbClr val="FFFFFF"/>
                </a:solidFill>
              </a:defRPr>
            </a:lvl2pPr>
            <a:lvl3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3pPr>
            <a:lvl4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4pPr>
            <a:lvl5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687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150812" y="910907"/>
            <a:ext cx="8828088" cy="116236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688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51599" y="76199"/>
            <a:ext cx="7321552" cy="66104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689" name="Текст 14"/>
          <p:cNvSpPr>
            <a:spLocks noGrp="1"/>
          </p:cNvSpPr>
          <p:nvPr>
            <p:ph type="body" sz="quarter" idx="13"/>
          </p:nvPr>
        </p:nvSpPr>
        <p:spPr>
          <a:xfrm>
            <a:off x="1551599" y="4859754"/>
            <a:ext cx="7321551" cy="215445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marL="0" indent="0">
              <a:spcBef>
                <a:spcPts val="300"/>
              </a:spcBef>
              <a:defRPr sz="1400"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697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51599" y="76199"/>
            <a:ext cx="7321552" cy="66104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698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51599" y="4859754"/>
            <a:ext cx="7321551" cy="215445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>
              <a:spcBef>
                <a:spcPts val="300"/>
              </a:spcBef>
              <a:defRPr sz="1400">
                <a:solidFill>
                  <a:srgbClr val="FFFFFF"/>
                </a:solidFill>
              </a:defRPr>
            </a:lvl1pPr>
            <a:lvl2pPr marL="0" indent="-285750">
              <a:spcBef>
                <a:spcPts val="300"/>
              </a:spcBef>
              <a:defRPr sz="1400">
                <a:solidFill>
                  <a:srgbClr val="FFFFFF"/>
                </a:solidFill>
              </a:defRPr>
            </a:lvl2pPr>
            <a:lvl3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3pPr>
            <a:lvl4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4pPr>
            <a:lvl5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Rectangle 6"/>
          <p:cNvSpPr/>
          <p:nvPr/>
        </p:nvSpPr>
        <p:spPr>
          <a:xfrm>
            <a:off x="-1" y="2073275"/>
            <a:ext cx="9144001" cy="3070225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706" name="Rectangle 8"/>
          <p:cNvSpPr/>
          <p:nvPr/>
        </p:nvSpPr>
        <p:spPr>
          <a:xfrm>
            <a:off x="0" y="0"/>
            <a:ext cx="9144000" cy="796925"/>
          </a:xfrm>
          <a:prstGeom prst="rect">
            <a:avLst/>
          </a:prstGeom>
          <a:solidFill>
            <a:srgbClr val="003366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707" name="Rectangle 5"/>
          <p:cNvSpPr/>
          <p:nvPr/>
        </p:nvSpPr>
        <p:spPr>
          <a:xfrm>
            <a:off x="-2" y="4783499"/>
            <a:ext cx="1380339" cy="360001"/>
          </a:xfrm>
          <a:prstGeom prst="rect">
            <a:avLst/>
          </a:prstGeom>
          <a:solidFill>
            <a:srgbClr val="003366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70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709" name="Line 16"/>
          <p:cNvSpPr/>
          <p:nvPr/>
        </p:nvSpPr>
        <p:spPr>
          <a:xfrm>
            <a:off x="0" y="4771595"/>
            <a:ext cx="9144000" cy="1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10" name="Line 7"/>
          <p:cNvSpPr/>
          <p:nvPr/>
        </p:nvSpPr>
        <p:spPr>
          <a:xfrm>
            <a:off x="1371600" y="4772025"/>
            <a:ext cx="0" cy="371475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11" name="Line 15"/>
          <p:cNvSpPr/>
          <p:nvPr/>
        </p:nvSpPr>
        <p:spPr>
          <a:xfrm>
            <a:off x="0" y="801687"/>
            <a:ext cx="9144000" cy="1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12" name="Rectangle 8"/>
          <p:cNvSpPr/>
          <p:nvPr/>
        </p:nvSpPr>
        <p:spPr>
          <a:xfrm>
            <a:off x="0" y="0"/>
            <a:ext cx="9144000" cy="796925"/>
          </a:xfrm>
          <a:prstGeom prst="rect">
            <a:avLst/>
          </a:prstGeom>
          <a:solidFill>
            <a:srgbClr val="003366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713" name="Rectangle 7"/>
          <p:cNvSpPr/>
          <p:nvPr/>
        </p:nvSpPr>
        <p:spPr>
          <a:xfrm>
            <a:off x="1" y="0"/>
            <a:ext cx="1376363" cy="796926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714" name="Line 9"/>
          <p:cNvSpPr/>
          <p:nvPr/>
        </p:nvSpPr>
        <p:spPr>
          <a:xfrm flipH="1">
            <a:off x="1371599" y="0"/>
            <a:ext cx="1" cy="802482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715" name="Рисунок 13" descr="Рисунок 13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44000" y="107999"/>
            <a:ext cx="1058401" cy="575623"/>
          </a:xfrm>
          <a:prstGeom prst="rect">
            <a:avLst/>
          </a:prstGeom>
          <a:ln w="12700">
            <a:miter lim="400000"/>
          </a:ln>
        </p:spPr>
      </p:pic>
      <p:sp>
        <p:nvSpPr>
          <p:cNvPr id="716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150812" y="910907"/>
            <a:ext cx="8828088" cy="1162368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717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51599" y="76199"/>
            <a:ext cx="7321552" cy="66104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718" name="Текст 14"/>
          <p:cNvSpPr>
            <a:spLocks noGrp="1"/>
          </p:cNvSpPr>
          <p:nvPr>
            <p:ph type="body" sz="quarter" idx="13"/>
          </p:nvPr>
        </p:nvSpPr>
        <p:spPr>
          <a:xfrm>
            <a:off x="1551599" y="4859754"/>
            <a:ext cx="7321551" cy="215445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marL="0" indent="0">
              <a:spcBef>
                <a:spcPts val="300"/>
              </a:spcBef>
              <a:defRPr sz="1400"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Rectangle 6"/>
          <p:cNvSpPr/>
          <p:nvPr/>
        </p:nvSpPr>
        <p:spPr>
          <a:xfrm>
            <a:off x="-1" y="2073275"/>
            <a:ext cx="9144001" cy="3070225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726" name="Rectangle 8"/>
          <p:cNvSpPr/>
          <p:nvPr/>
        </p:nvSpPr>
        <p:spPr>
          <a:xfrm>
            <a:off x="0" y="0"/>
            <a:ext cx="9144000" cy="796925"/>
          </a:xfrm>
          <a:prstGeom prst="rect">
            <a:avLst/>
          </a:prstGeom>
          <a:solidFill>
            <a:srgbClr val="003366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727" name="Rectangle 5"/>
          <p:cNvSpPr/>
          <p:nvPr/>
        </p:nvSpPr>
        <p:spPr>
          <a:xfrm>
            <a:off x="-2" y="4783499"/>
            <a:ext cx="1380339" cy="360001"/>
          </a:xfrm>
          <a:prstGeom prst="rect">
            <a:avLst/>
          </a:prstGeom>
          <a:solidFill>
            <a:srgbClr val="003366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72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729" name="Line 16"/>
          <p:cNvSpPr/>
          <p:nvPr/>
        </p:nvSpPr>
        <p:spPr>
          <a:xfrm>
            <a:off x="0" y="4771595"/>
            <a:ext cx="9144000" cy="1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30" name="Line 7"/>
          <p:cNvSpPr/>
          <p:nvPr/>
        </p:nvSpPr>
        <p:spPr>
          <a:xfrm>
            <a:off x="1371600" y="4772025"/>
            <a:ext cx="0" cy="371475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31" name="Line 15"/>
          <p:cNvSpPr/>
          <p:nvPr/>
        </p:nvSpPr>
        <p:spPr>
          <a:xfrm>
            <a:off x="0" y="801687"/>
            <a:ext cx="9144000" cy="1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32" name="Rectangle 8"/>
          <p:cNvSpPr/>
          <p:nvPr/>
        </p:nvSpPr>
        <p:spPr>
          <a:xfrm>
            <a:off x="0" y="0"/>
            <a:ext cx="9144000" cy="796925"/>
          </a:xfrm>
          <a:prstGeom prst="rect">
            <a:avLst/>
          </a:prstGeom>
          <a:solidFill>
            <a:srgbClr val="003366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733" name="Rectangle 7"/>
          <p:cNvSpPr/>
          <p:nvPr/>
        </p:nvSpPr>
        <p:spPr>
          <a:xfrm>
            <a:off x="1" y="0"/>
            <a:ext cx="1376363" cy="796926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734" name="Line 9"/>
          <p:cNvSpPr/>
          <p:nvPr/>
        </p:nvSpPr>
        <p:spPr>
          <a:xfrm flipH="1">
            <a:off x="1371599" y="0"/>
            <a:ext cx="1" cy="802482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735" name="Рисунок 13" descr="Рисунок 13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44000" y="107999"/>
            <a:ext cx="1058401" cy="575623"/>
          </a:xfrm>
          <a:prstGeom prst="rect">
            <a:avLst/>
          </a:prstGeom>
          <a:ln w="12700">
            <a:miter lim="400000"/>
          </a:ln>
        </p:spPr>
      </p:pic>
      <p:sp>
        <p:nvSpPr>
          <p:cNvPr id="736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150812" y="910907"/>
            <a:ext cx="8828088" cy="1162368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737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51599" y="76199"/>
            <a:ext cx="7321552" cy="66104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738" name="Текст 14"/>
          <p:cNvSpPr>
            <a:spLocks noGrp="1"/>
          </p:cNvSpPr>
          <p:nvPr>
            <p:ph type="body" sz="quarter" idx="13"/>
          </p:nvPr>
        </p:nvSpPr>
        <p:spPr>
          <a:xfrm>
            <a:off x="1551599" y="4859754"/>
            <a:ext cx="7321551" cy="215445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marL="0" indent="0">
              <a:spcBef>
                <a:spcPts val="300"/>
              </a:spcBef>
              <a:defRPr sz="1400"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746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51599" y="76199"/>
            <a:ext cx="7321552" cy="66104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747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51599" y="4859754"/>
            <a:ext cx="7321551" cy="215445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>
              <a:spcBef>
                <a:spcPts val="300"/>
              </a:spcBef>
              <a:defRPr sz="1400">
                <a:solidFill>
                  <a:srgbClr val="FFFFFF"/>
                </a:solidFill>
              </a:defRPr>
            </a:lvl1pPr>
            <a:lvl2pPr marL="0" indent="-285750">
              <a:spcBef>
                <a:spcPts val="300"/>
              </a:spcBef>
              <a:defRPr sz="1400">
                <a:solidFill>
                  <a:srgbClr val="FFFFFF"/>
                </a:solidFill>
              </a:defRPr>
            </a:lvl2pPr>
            <a:lvl3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3pPr>
            <a:lvl4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4pPr>
            <a:lvl5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Rectangle 6"/>
          <p:cNvSpPr/>
          <p:nvPr/>
        </p:nvSpPr>
        <p:spPr>
          <a:xfrm>
            <a:off x="-1" y="4783499"/>
            <a:ext cx="9144001" cy="360001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95" name="Rectangle 8"/>
          <p:cNvSpPr/>
          <p:nvPr/>
        </p:nvSpPr>
        <p:spPr>
          <a:xfrm>
            <a:off x="0" y="0"/>
            <a:ext cx="9144000" cy="796925"/>
          </a:xfrm>
          <a:prstGeom prst="rect">
            <a:avLst/>
          </a:prstGeom>
          <a:solidFill>
            <a:srgbClr val="003366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96" name="Rectangle 7"/>
          <p:cNvSpPr/>
          <p:nvPr/>
        </p:nvSpPr>
        <p:spPr>
          <a:xfrm>
            <a:off x="1" y="0"/>
            <a:ext cx="1376363" cy="796926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97" name="Rectangle 5"/>
          <p:cNvSpPr/>
          <p:nvPr/>
        </p:nvSpPr>
        <p:spPr>
          <a:xfrm>
            <a:off x="-2" y="4783499"/>
            <a:ext cx="1380339" cy="360001"/>
          </a:xfrm>
          <a:prstGeom prst="rect">
            <a:avLst/>
          </a:prstGeom>
          <a:solidFill>
            <a:srgbClr val="003366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9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99" name="Line 16"/>
          <p:cNvSpPr/>
          <p:nvPr/>
        </p:nvSpPr>
        <p:spPr>
          <a:xfrm>
            <a:off x="0" y="4771595"/>
            <a:ext cx="9144000" cy="1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0" name="Line 7"/>
          <p:cNvSpPr/>
          <p:nvPr/>
        </p:nvSpPr>
        <p:spPr>
          <a:xfrm>
            <a:off x="1371600" y="4772025"/>
            <a:ext cx="0" cy="371475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1" name="Line 9"/>
          <p:cNvSpPr/>
          <p:nvPr/>
        </p:nvSpPr>
        <p:spPr>
          <a:xfrm flipH="1">
            <a:off x="1371599" y="0"/>
            <a:ext cx="1" cy="802482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2" name="Line 15"/>
          <p:cNvSpPr/>
          <p:nvPr/>
        </p:nvSpPr>
        <p:spPr>
          <a:xfrm>
            <a:off x="0" y="801687"/>
            <a:ext cx="9144000" cy="1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103" name="Рисунок 12" descr="Рисунок 12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44000" y="107999"/>
            <a:ext cx="1058401" cy="575623"/>
          </a:xfrm>
          <a:prstGeom prst="rect">
            <a:avLst/>
          </a:prstGeom>
          <a:ln w="12700">
            <a:miter lim="400000"/>
          </a:ln>
        </p:spPr>
      </p:pic>
      <p:sp>
        <p:nvSpPr>
          <p:cNvPr id="104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51599" y="76199"/>
            <a:ext cx="7321552" cy="66104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105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51599" y="4859754"/>
            <a:ext cx="7321551" cy="2154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spcBef>
                <a:spcPts val="300"/>
              </a:spcBef>
              <a:defRPr sz="1400">
                <a:solidFill>
                  <a:srgbClr val="FFFFFF"/>
                </a:solidFill>
              </a:defRPr>
            </a:lvl1pPr>
            <a:lvl2pPr marL="0" indent="-285750">
              <a:spcBef>
                <a:spcPts val="300"/>
              </a:spcBef>
              <a:defRPr sz="1400">
                <a:solidFill>
                  <a:srgbClr val="FFFFFF"/>
                </a:solidFill>
              </a:defRPr>
            </a:lvl2pPr>
            <a:lvl3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3pPr>
            <a:lvl4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4pPr>
            <a:lvl5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755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51599" y="76199"/>
            <a:ext cx="7321552" cy="66104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756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51599" y="4859754"/>
            <a:ext cx="7321551" cy="215445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>
              <a:spcBef>
                <a:spcPts val="300"/>
              </a:spcBef>
              <a:defRPr sz="1400">
                <a:solidFill>
                  <a:srgbClr val="FFFFFF"/>
                </a:solidFill>
              </a:defRPr>
            </a:lvl1pPr>
            <a:lvl2pPr marL="0" indent="-285750">
              <a:spcBef>
                <a:spcPts val="300"/>
              </a:spcBef>
              <a:defRPr sz="1400">
                <a:solidFill>
                  <a:srgbClr val="FFFFFF"/>
                </a:solidFill>
              </a:defRPr>
            </a:lvl2pPr>
            <a:lvl3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3pPr>
            <a:lvl4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4pPr>
            <a:lvl5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764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51599" y="76199"/>
            <a:ext cx="7321552" cy="66104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765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51599" y="4859754"/>
            <a:ext cx="7321551" cy="215445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>
              <a:spcBef>
                <a:spcPts val="300"/>
              </a:spcBef>
              <a:defRPr sz="1400">
                <a:solidFill>
                  <a:srgbClr val="FFFFFF"/>
                </a:solidFill>
              </a:defRPr>
            </a:lvl1pPr>
            <a:lvl2pPr marL="0" indent="-285750">
              <a:spcBef>
                <a:spcPts val="300"/>
              </a:spcBef>
              <a:defRPr sz="1400">
                <a:solidFill>
                  <a:srgbClr val="FFFFFF"/>
                </a:solidFill>
              </a:defRPr>
            </a:lvl2pPr>
            <a:lvl3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3pPr>
            <a:lvl4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4pPr>
            <a:lvl5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773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150812" y="910907"/>
            <a:ext cx="8828088" cy="116236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774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51599" y="76199"/>
            <a:ext cx="7321552" cy="66104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775" name="Текст 14"/>
          <p:cNvSpPr>
            <a:spLocks noGrp="1"/>
          </p:cNvSpPr>
          <p:nvPr>
            <p:ph type="body" sz="quarter" idx="13"/>
          </p:nvPr>
        </p:nvSpPr>
        <p:spPr>
          <a:xfrm>
            <a:off x="1551599" y="4859754"/>
            <a:ext cx="7321551" cy="215445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marL="0" indent="0">
              <a:spcBef>
                <a:spcPts val="300"/>
              </a:spcBef>
              <a:defRPr sz="1400"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78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51599" y="76199"/>
            <a:ext cx="7321552" cy="66104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78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51599" y="4859754"/>
            <a:ext cx="7321551" cy="215445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>
              <a:spcBef>
                <a:spcPts val="300"/>
              </a:spcBef>
              <a:defRPr sz="1400">
                <a:solidFill>
                  <a:srgbClr val="FFFFFF"/>
                </a:solidFill>
              </a:defRPr>
            </a:lvl1pPr>
            <a:lvl2pPr marL="0" indent="-285750">
              <a:spcBef>
                <a:spcPts val="300"/>
              </a:spcBef>
              <a:defRPr sz="1400">
                <a:solidFill>
                  <a:srgbClr val="FFFFFF"/>
                </a:solidFill>
              </a:defRPr>
            </a:lvl2pPr>
            <a:lvl3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3pPr>
            <a:lvl4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4pPr>
            <a:lvl5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Rectangle 6"/>
          <p:cNvSpPr/>
          <p:nvPr/>
        </p:nvSpPr>
        <p:spPr>
          <a:xfrm>
            <a:off x="1386161" y="2079099"/>
            <a:ext cx="7753075" cy="3070226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792" name="Rectangle 5"/>
          <p:cNvSpPr/>
          <p:nvPr/>
        </p:nvSpPr>
        <p:spPr>
          <a:xfrm>
            <a:off x="-2" y="4783499"/>
            <a:ext cx="1380339" cy="360001"/>
          </a:xfrm>
          <a:prstGeom prst="rect">
            <a:avLst/>
          </a:prstGeom>
          <a:solidFill>
            <a:srgbClr val="003366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79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794" name="Line 16"/>
          <p:cNvSpPr/>
          <p:nvPr/>
        </p:nvSpPr>
        <p:spPr>
          <a:xfrm>
            <a:off x="0" y="4771595"/>
            <a:ext cx="9144000" cy="1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95" name="Line 9"/>
          <p:cNvSpPr/>
          <p:nvPr/>
        </p:nvSpPr>
        <p:spPr>
          <a:xfrm flipH="1">
            <a:off x="1371599" y="0"/>
            <a:ext cx="2" cy="5143500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96" name="Line 15"/>
          <p:cNvSpPr/>
          <p:nvPr/>
        </p:nvSpPr>
        <p:spPr>
          <a:xfrm>
            <a:off x="0" y="801687"/>
            <a:ext cx="9144000" cy="1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97" name="Rectangle 8"/>
          <p:cNvSpPr/>
          <p:nvPr/>
        </p:nvSpPr>
        <p:spPr>
          <a:xfrm>
            <a:off x="0" y="0"/>
            <a:ext cx="9144000" cy="796925"/>
          </a:xfrm>
          <a:prstGeom prst="rect">
            <a:avLst/>
          </a:prstGeom>
          <a:solidFill>
            <a:srgbClr val="003366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798" name="Rectangle 7"/>
          <p:cNvSpPr/>
          <p:nvPr/>
        </p:nvSpPr>
        <p:spPr>
          <a:xfrm>
            <a:off x="1" y="0"/>
            <a:ext cx="1376363" cy="796926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799" name="Line 9"/>
          <p:cNvSpPr/>
          <p:nvPr/>
        </p:nvSpPr>
        <p:spPr>
          <a:xfrm flipH="1">
            <a:off x="1371599" y="0"/>
            <a:ext cx="1" cy="802482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800" name="Рисунок 12" descr="Рисунок 12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44000" y="107999"/>
            <a:ext cx="1058401" cy="575623"/>
          </a:xfrm>
          <a:prstGeom prst="rect">
            <a:avLst/>
          </a:prstGeom>
          <a:ln w="12700">
            <a:miter lim="400000"/>
          </a:ln>
        </p:spPr>
      </p:pic>
      <p:sp>
        <p:nvSpPr>
          <p:cNvPr id="801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51599" y="4859754"/>
            <a:ext cx="7321551" cy="215445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>
              <a:spcBef>
                <a:spcPts val="300"/>
              </a:spcBef>
              <a:defRPr sz="1400">
                <a:solidFill>
                  <a:srgbClr val="FFFFFF"/>
                </a:solidFill>
              </a:defRPr>
            </a:lvl1pPr>
            <a:lvl2pPr marL="0" indent="-285750">
              <a:spcBef>
                <a:spcPts val="300"/>
              </a:spcBef>
              <a:defRPr sz="1400">
                <a:solidFill>
                  <a:srgbClr val="FFFFFF"/>
                </a:solidFill>
              </a:defRPr>
            </a:lvl2pPr>
            <a:lvl3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3pPr>
            <a:lvl4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4pPr>
            <a:lvl5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802" name="Текст 4"/>
          <p:cNvSpPr>
            <a:spLocks noGrp="1"/>
          </p:cNvSpPr>
          <p:nvPr>
            <p:ph type="body" sz="half" idx="13"/>
          </p:nvPr>
        </p:nvSpPr>
        <p:spPr>
          <a:xfrm>
            <a:off x="150812" y="910907"/>
            <a:ext cx="8828089" cy="1162368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/>
          </a:p>
        </p:txBody>
      </p:sp>
      <p:sp>
        <p:nvSpPr>
          <p:cNvPr id="80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51599" y="76199"/>
            <a:ext cx="7321552" cy="66104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</p:spTree>
  </p:cSld>
  <p:clrMapOvr>
    <a:masterClrMapping/>
  </p:clrMapOvr>
  <p:transition spd="med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Rectangle 6"/>
          <p:cNvSpPr/>
          <p:nvPr/>
        </p:nvSpPr>
        <p:spPr>
          <a:xfrm>
            <a:off x="1386161" y="2079099"/>
            <a:ext cx="7753075" cy="3070226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811" name="Rectangle 5"/>
          <p:cNvSpPr/>
          <p:nvPr/>
        </p:nvSpPr>
        <p:spPr>
          <a:xfrm>
            <a:off x="-2" y="4783499"/>
            <a:ext cx="1380339" cy="360001"/>
          </a:xfrm>
          <a:prstGeom prst="rect">
            <a:avLst/>
          </a:prstGeom>
          <a:solidFill>
            <a:srgbClr val="003366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81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813" name="Line 16"/>
          <p:cNvSpPr/>
          <p:nvPr/>
        </p:nvSpPr>
        <p:spPr>
          <a:xfrm>
            <a:off x="0" y="4771595"/>
            <a:ext cx="9144000" cy="1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814" name="Line 9"/>
          <p:cNvSpPr/>
          <p:nvPr/>
        </p:nvSpPr>
        <p:spPr>
          <a:xfrm flipH="1">
            <a:off x="1371599" y="0"/>
            <a:ext cx="2" cy="5143500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815" name="Line 15"/>
          <p:cNvSpPr/>
          <p:nvPr/>
        </p:nvSpPr>
        <p:spPr>
          <a:xfrm>
            <a:off x="0" y="801687"/>
            <a:ext cx="9144000" cy="1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816" name="Rectangle 8"/>
          <p:cNvSpPr/>
          <p:nvPr/>
        </p:nvSpPr>
        <p:spPr>
          <a:xfrm>
            <a:off x="0" y="0"/>
            <a:ext cx="9144000" cy="796925"/>
          </a:xfrm>
          <a:prstGeom prst="rect">
            <a:avLst/>
          </a:prstGeom>
          <a:solidFill>
            <a:srgbClr val="003366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817" name="Rectangle 7"/>
          <p:cNvSpPr/>
          <p:nvPr/>
        </p:nvSpPr>
        <p:spPr>
          <a:xfrm>
            <a:off x="1" y="0"/>
            <a:ext cx="1376363" cy="796926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818" name="Line 9"/>
          <p:cNvSpPr/>
          <p:nvPr/>
        </p:nvSpPr>
        <p:spPr>
          <a:xfrm flipH="1">
            <a:off x="1371599" y="0"/>
            <a:ext cx="1" cy="802482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819" name="Рисунок 12" descr="Рисунок 12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44000" y="107999"/>
            <a:ext cx="1058401" cy="575623"/>
          </a:xfrm>
          <a:prstGeom prst="rect">
            <a:avLst/>
          </a:prstGeom>
          <a:ln w="12700">
            <a:miter lim="400000"/>
          </a:ln>
        </p:spPr>
      </p:pic>
      <p:sp>
        <p:nvSpPr>
          <p:cNvPr id="820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150812" y="910907"/>
            <a:ext cx="8828088" cy="1162368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82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51599" y="76199"/>
            <a:ext cx="7321552" cy="66104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822" name="Текст 14"/>
          <p:cNvSpPr>
            <a:spLocks noGrp="1"/>
          </p:cNvSpPr>
          <p:nvPr>
            <p:ph type="body" sz="quarter" idx="13"/>
          </p:nvPr>
        </p:nvSpPr>
        <p:spPr>
          <a:xfrm>
            <a:off x="1551599" y="4859754"/>
            <a:ext cx="7321551" cy="215445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marL="0" indent="0">
              <a:spcBef>
                <a:spcPts val="300"/>
              </a:spcBef>
              <a:defRPr sz="1400"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Rectangle 6"/>
          <p:cNvSpPr/>
          <p:nvPr/>
        </p:nvSpPr>
        <p:spPr>
          <a:xfrm>
            <a:off x="-1" y="2073275"/>
            <a:ext cx="9144001" cy="3070225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33" name="Rectangle 8"/>
          <p:cNvSpPr/>
          <p:nvPr/>
        </p:nvSpPr>
        <p:spPr>
          <a:xfrm>
            <a:off x="0" y="0"/>
            <a:ext cx="9144000" cy="796925"/>
          </a:xfrm>
          <a:prstGeom prst="rect">
            <a:avLst/>
          </a:prstGeom>
          <a:solidFill>
            <a:srgbClr val="003366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34" name="Rectangle 5"/>
          <p:cNvSpPr/>
          <p:nvPr/>
        </p:nvSpPr>
        <p:spPr>
          <a:xfrm>
            <a:off x="-2" y="4783499"/>
            <a:ext cx="1380339" cy="360001"/>
          </a:xfrm>
          <a:prstGeom prst="rect">
            <a:avLst/>
          </a:prstGeom>
          <a:solidFill>
            <a:srgbClr val="003366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3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36" name="Line 16"/>
          <p:cNvSpPr/>
          <p:nvPr/>
        </p:nvSpPr>
        <p:spPr>
          <a:xfrm>
            <a:off x="0" y="4771595"/>
            <a:ext cx="9144000" cy="1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37" name="Line 7"/>
          <p:cNvSpPr/>
          <p:nvPr/>
        </p:nvSpPr>
        <p:spPr>
          <a:xfrm>
            <a:off x="1371600" y="4772025"/>
            <a:ext cx="0" cy="371475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38" name="Line 15"/>
          <p:cNvSpPr/>
          <p:nvPr/>
        </p:nvSpPr>
        <p:spPr>
          <a:xfrm>
            <a:off x="0" y="801687"/>
            <a:ext cx="9144000" cy="1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39" name="Rectangle 8"/>
          <p:cNvSpPr/>
          <p:nvPr/>
        </p:nvSpPr>
        <p:spPr>
          <a:xfrm>
            <a:off x="0" y="0"/>
            <a:ext cx="9144000" cy="796925"/>
          </a:xfrm>
          <a:prstGeom prst="rect">
            <a:avLst/>
          </a:prstGeom>
          <a:solidFill>
            <a:srgbClr val="003366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40" name="Rectangle 7"/>
          <p:cNvSpPr/>
          <p:nvPr/>
        </p:nvSpPr>
        <p:spPr>
          <a:xfrm>
            <a:off x="1" y="0"/>
            <a:ext cx="1376363" cy="796926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41" name="Line 9"/>
          <p:cNvSpPr/>
          <p:nvPr/>
        </p:nvSpPr>
        <p:spPr>
          <a:xfrm flipH="1">
            <a:off x="1371599" y="0"/>
            <a:ext cx="1" cy="802482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142" name="Рисунок 13" descr="Рисунок 13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44000" y="107999"/>
            <a:ext cx="1058401" cy="575623"/>
          </a:xfrm>
          <a:prstGeom prst="rect">
            <a:avLst/>
          </a:prstGeom>
          <a:ln w="12700">
            <a:miter lim="400000"/>
          </a:ln>
        </p:spPr>
      </p:pic>
      <p:sp>
        <p:nvSpPr>
          <p:cNvPr id="143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150812" y="910907"/>
            <a:ext cx="8828088" cy="1162368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44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51599" y="76199"/>
            <a:ext cx="7321552" cy="66104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145" name="Текст 14"/>
          <p:cNvSpPr>
            <a:spLocks noGrp="1"/>
          </p:cNvSpPr>
          <p:nvPr>
            <p:ph type="body" sz="quarter" idx="13"/>
          </p:nvPr>
        </p:nvSpPr>
        <p:spPr>
          <a:xfrm>
            <a:off x="1551599" y="4859754"/>
            <a:ext cx="7321551" cy="215445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marL="0" indent="0">
              <a:spcBef>
                <a:spcPts val="300"/>
              </a:spcBef>
              <a:defRPr sz="1400"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Rectangle 6"/>
          <p:cNvSpPr/>
          <p:nvPr/>
        </p:nvSpPr>
        <p:spPr>
          <a:xfrm>
            <a:off x="1386161" y="2079099"/>
            <a:ext cx="7753075" cy="3070226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53" name="Rectangle 5"/>
          <p:cNvSpPr/>
          <p:nvPr/>
        </p:nvSpPr>
        <p:spPr>
          <a:xfrm>
            <a:off x="-2" y="4783499"/>
            <a:ext cx="1380339" cy="360001"/>
          </a:xfrm>
          <a:prstGeom prst="rect">
            <a:avLst/>
          </a:prstGeom>
          <a:solidFill>
            <a:srgbClr val="003366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5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55" name="Line 16"/>
          <p:cNvSpPr/>
          <p:nvPr/>
        </p:nvSpPr>
        <p:spPr>
          <a:xfrm>
            <a:off x="0" y="4771595"/>
            <a:ext cx="9144000" cy="1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56" name="Line 9"/>
          <p:cNvSpPr/>
          <p:nvPr/>
        </p:nvSpPr>
        <p:spPr>
          <a:xfrm flipH="1">
            <a:off x="1371599" y="0"/>
            <a:ext cx="2" cy="5143500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57" name="Line 15"/>
          <p:cNvSpPr/>
          <p:nvPr/>
        </p:nvSpPr>
        <p:spPr>
          <a:xfrm>
            <a:off x="0" y="801687"/>
            <a:ext cx="9144000" cy="1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58" name="Rectangle 8"/>
          <p:cNvSpPr/>
          <p:nvPr/>
        </p:nvSpPr>
        <p:spPr>
          <a:xfrm>
            <a:off x="0" y="0"/>
            <a:ext cx="9144000" cy="796925"/>
          </a:xfrm>
          <a:prstGeom prst="rect">
            <a:avLst/>
          </a:prstGeom>
          <a:solidFill>
            <a:srgbClr val="003366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59" name="Rectangle 7"/>
          <p:cNvSpPr/>
          <p:nvPr/>
        </p:nvSpPr>
        <p:spPr>
          <a:xfrm>
            <a:off x="1" y="0"/>
            <a:ext cx="1376363" cy="796926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60" name="Line 9"/>
          <p:cNvSpPr/>
          <p:nvPr/>
        </p:nvSpPr>
        <p:spPr>
          <a:xfrm flipH="1">
            <a:off x="1371599" y="0"/>
            <a:ext cx="1" cy="802482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161" name="Рисунок 12" descr="Рисунок 12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44000" y="107999"/>
            <a:ext cx="1058401" cy="575623"/>
          </a:xfrm>
          <a:prstGeom prst="rect">
            <a:avLst/>
          </a:prstGeom>
          <a:ln w="12700">
            <a:miter lim="400000"/>
          </a:ln>
        </p:spPr>
      </p:pic>
      <p:sp>
        <p:nvSpPr>
          <p:cNvPr id="162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51599" y="4859754"/>
            <a:ext cx="7321551" cy="215445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>
              <a:spcBef>
                <a:spcPts val="300"/>
              </a:spcBef>
              <a:defRPr sz="1400">
                <a:solidFill>
                  <a:srgbClr val="FFFFFF"/>
                </a:solidFill>
              </a:defRPr>
            </a:lvl1pPr>
            <a:lvl2pPr marL="0" indent="-285750">
              <a:spcBef>
                <a:spcPts val="300"/>
              </a:spcBef>
              <a:defRPr sz="1400">
                <a:solidFill>
                  <a:srgbClr val="FFFFFF"/>
                </a:solidFill>
              </a:defRPr>
            </a:lvl2pPr>
            <a:lvl3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3pPr>
            <a:lvl4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4pPr>
            <a:lvl5pPr marL="0" indent="-228600">
              <a:spcBef>
                <a:spcPts val="300"/>
              </a:spcBef>
              <a:defRPr sz="1400">
                <a:solidFill>
                  <a:srgbClr val="FFFFFF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63" name="Текст 4"/>
          <p:cNvSpPr>
            <a:spLocks noGrp="1"/>
          </p:cNvSpPr>
          <p:nvPr>
            <p:ph type="body" sz="half" idx="13"/>
          </p:nvPr>
        </p:nvSpPr>
        <p:spPr>
          <a:xfrm>
            <a:off x="150812" y="910907"/>
            <a:ext cx="8828089" cy="1162368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/>
          </a:p>
        </p:txBody>
      </p:sp>
      <p:sp>
        <p:nvSpPr>
          <p:cNvPr id="164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51599" y="76199"/>
            <a:ext cx="7321552" cy="66104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Rectangle 6"/>
          <p:cNvSpPr/>
          <p:nvPr/>
        </p:nvSpPr>
        <p:spPr>
          <a:xfrm>
            <a:off x="1386161" y="2079099"/>
            <a:ext cx="7753075" cy="3070226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72" name="Rectangle 5"/>
          <p:cNvSpPr/>
          <p:nvPr/>
        </p:nvSpPr>
        <p:spPr>
          <a:xfrm>
            <a:off x="-2" y="4783499"/>
            <a:ext cx="1380339" cy="360001"/>
          </a:xfrm>
          <a:prstGeom prst="rect">
            <a:avLst/>
          </a:prstGeom>
          <a:solidFill>
            <a:srgbClr val="003366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7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74" name="Line 16"/>
          <p:cNvSpPr/>
          <p:nvPr/>
        </p:nvSpPr>
        <p:spPr>
          <a:xfrm>
            <a:off x="0" y="4771595"/>
            <a:ext cx="9144000" cy="1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75" name="Line 9"/>
          <p:cNvSpPr/>
          <p:nvPr/>
        </p:nvSpPr>
        <p:spPr>
          <a:xfrm flipH="1">
            <a:off x="1371599" y="0"/>
            <a:ext cx="2" cy="5143500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76" name="Line 15"/>
          <p:cNvSpPr/>
          <p:nvPr/>
        </p:nvSpPr>
        <p:spPr>
          <a:xfrm>
            <a:off x="0" y="801687"/>
            <a:ext cx="9144000" cy="1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77" name="Rectangle 8"/>
          <p:cNvSpPr/>
          <p:nvPr/>
        </p:nvSpPr>
        <p:spPr>
          <a:xfrm>
            <a:off x="0" y="0"/>
            <a:ext cx="9144000" cy="796925"/>
          </a:xfrm>
          <a:prstGeom prst="rect">
            <a:avLst/>
          </a:prstGeom>
          <a:solidFill>
            <a:srgbClr val="003366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78" name="Rectangle 7"/>
          <p:cNvSpPr/>
          <p:nvPr/>
        </p:nvSpPr>
        <p:spPr>
          <a:xfrm>
            <a:off x="1" y="0"/>
            <a:ext cx="1376363" cy="796926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79" name="Line 9"/>
          <p:cNvSpPr/>
          <p:nvPr/>
        </p:nvSpPr>
        <p:spPr>
          <a:xfrm flipH="1">
            <a:off x="1371599" y="0"/>
            <a:ext cx="1" cy="802482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180" name="Рисунок 12" descr="Рисунок 12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44000" y="107999"/>
            <a:ext cx="1058401" cy="575623"/>
          </a:xfrm>
          <a:prstGeom prst="rect">
            <a:avLst/>
          </a:prstGeom>
          <a:ln w="12700">
            <a:miter lim="400000"/>
          </a:ln>
        </p:spPr>
      </p:pic>
      <p:sp>
        <p:nvSpPr>
          <p:cNvPr id="181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150812" y="910907"/>
            <a:ext cx="8828088" cy="1162368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8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51599" y="76199"/>
            <a:ext cx="7321552" cy="66104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183" name="Текст 14"/>
          <p:cNvSpPr>
            <a:spLocks noGrp="1"/>
          </p:cNvSpPr>
          <p:nvPr>
            <p:ph type="body" sz="quarter" idx="13"/>
          </p:nvPr>
        </p:nvSpPr>
        <p:spPr>
          <a:xfrm>
            <a:off x="1551599" y="4859754"/>
            <a:ext cx="7321551" cy="215445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marL="0" indent="0">
              <a:spcBef>
                <a:spcPts val="300"/>
              </a:spcBef>
              <a:defRPr sz="1400"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6"/>
          <p:cNvSpPr/>
          <p:nvPr/>
        </p:nvSpPr>
        <p:spPr>
          <a:xfrm>
            <a:off x="2997199" y="1"/>
            <a:ext cx="6146801" cy="5143501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91" name="Rectangle 6"/>
          <p:cNvSpPr/>
          <p:nvPr/>
        </p:nvSpPr>
        <p:spPr>
          <a:xfrm>
            <a:off x="1301749" y="4776787"/>
            <a:ext cx="7842251" cy="366712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92" name="Rectangle 8"/>
          <p:cNvSpPr/>
          <p:nvPr/>
        </p:nvSpPr>
        <p:spPr>
          <a:xfrm>
            <a:off x="0" y="0"/>
            <a:ext cx="9144000" cy="796925"/>
          </a:xfrm>
          <a:prstGeom prst="rect">
            <a:avLst/>
          </a:prstGeom>
          <a:solidFill>
            <a:srgbClr val="003366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93" name="Rectangle 7"/>
          <p:cNvSpPr/>
          <p:nvPr/>
        </p:nvSpPr>
        <p:spPr>
          <a:xfrm>
            <a:off x="1" y="0"/>
            <a:ext cx="1376363" cy="796926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94" name="Rectangle 5"/>
          <p:cNvSpPr/>
          <p:nvPr/>
        </p:nvSpPr>
        <p:spPr>
          <a:xfrm>
            <a:off x="-1" y="4783499"/>
            <a:ext cx="1375200" cy="360001"/>
          </a:xfrm>
          <a:prstGeom prst="rect">
            <a:avLst/>
          </a:prstGeom>
          <a:solidFill>
            <a:srgbClr val="003366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9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96" name="Line 16"/>
          <p:cNvSpPr/>
          <p:nvPr/>
        </p:nvSpPr>
        <p:spPr>
          <a:xfrm>
            <a:off x="0" y="4771595"/>
            <a:ext cx="9144000" cy="1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97" name="Line 15"/>
          <p:cNvSpPr/>
          <p:nvPr/>
        </p:nvSpPr>
        <p:spPr>
          <a:xfrm>
            <a:off x="0" y="801687"/>
            <a:ext cx="9144000" cy="1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98" name="Line 9"/>
          <p:cNvSpPr/>
          <p:nvPr/>
        </p:nvSpPr>
        <p:spPr>
          <a:xfrm flipH="1">
            <a:off x="1371599" y="0"/>
            <a:ext cx="1" cy="802482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199" name="Рисунок 13" descr="Рисунок 13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44000" y="107999"/>
            <a:ext cx="1058401" cy="575623"/>
          </a:xfrm>
          <a:prstGeom prst="rect">
            <a:avLst/>
          </a:prstGeom>
          <a:ln w="12700">
            <a:miter lim="400000"/>
          </a:ln>
        </p:spPr>
      </p:pic>
      <p:sp>
        <p:nvSpPr>
          <p:cNvPr id="200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150812" y="910907"/>
            <a:ext cx="2664000" cy="3691256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0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51599" y="76199"/>
            <a:ext cx="7321552" cy="66104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202" name="Текст 14"/>
          <p:cNvSpPr>
            <a:spLocks noGrp="1"/>
          </p:cNvSpPr>
          <p:nvPr>
            <p:ph type="body" sz="quarter" idx="13"/>
          </p:nvPr>
        </p:nvSpPr>
        <p:spPr>
          <a:xfrm>
            <a:off x="1551599" y="4859754"/>
            <a:ext cx="7321551" cy="215445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marL="0" indent="0">
              <a:spcBef>
                <a:spcPts val="300"/>
              </a:spcBef>
              <a:defRPr sz="1400"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/>
          <p:nvPr/>
        </p:nvSpPr>
        <p:spPr>
          <a:xfrm>
            <a:off x="-1" y="0"/>
            <a:ext cx="9144001" cy="5143500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3" name="Rectangle 7"/>
          <p:cNvSpPr/>
          <p:nvPr/>
        </p:nvSpPr>
        <p:spPr>
          <a:xfrm>
            <a:off x="1" y="0"/>
            <a:ext cx="1478756" cy="796926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" name="Rectangle 5"/>
          <p:cNvSpPr/>
          <p:nvPr/>
        </p:nvSpPr>
        <p:spPr>
          <a:xfrm>
            <a:off x="-2" y="4783499"/>
            <a:ext cx="1374515" cy="360001"/>
          </a:xfrm>
          <a:prstGeom prst="rect">
            <a:avLst/>
          </a:prstGeom>
          <a:solidFill>
            <a:srgbClr val="003366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5" name="Line 16"/>
          <p:cNvSpPr/>
          <p:nvPr/>
        </p:nvSpPr>
        <p:spPr>
          <a:xfrm>
            <a:off x="0" y="4771595"/>
            <a:ext cx="9144000" cy="1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" name="Line 7"/>
          <p:cNvSpPr/>
          <p:nvPr/>
        </p:nvSpPr>
        <p:spPr>
          <a:xfrm>
            <a:off x="1371600" y="4772025"/>
            <a:ext cx="0" cy="371475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66687" y="4865877"/>
            <a:ext cx="174875" cy="20320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>
              <a:defRPr sz="1400" b="1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8" name="Line 15"/>
          <p:cNvSpPr/>
          <p:nvPr/>
        </p:nvSpPr>
        <p:spPr>
          <a:xfrm>
            <a:off x="0" y="801687"/>
            <a:ext cx="9144000" cy="1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796925"/>
          </a:xfrm>
          <a:prstGeom prst="rect">
            <a:avLst/>
          </a:prstGeom>
          <a:solidFill>
            <a:srgbClr val="003366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0" name="Rectangle 7"/>
          <p:cNvSpPr/>
          <p:nvPr/>
        </p:nvSpPr>
        <p:spPr>
          <a:xfrm>
            <a:off x="1" y="0"/>
            <a:ext cx="1376363" cy="796926"/>
          </a:xfrm>
          <a:prstGeom prst="rect">
            <a:avLst/>
          </a:prstGeom>
          <a:solidFill>
            <a:srgbClr val="0079C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1" name="Line 9"/>
          <p:cNvSpPr/>
          <p:nvPr/>
        </p:nvSpPr>
        <p:spPr>
          <a:xfrm flipH="1">
            <a:off x="1371599" y="0"/>
            <a:ext cx="1" cy="802482"/>
          </a:xfrm>
          <a:prstGeom prst="line">
            <a:avLst/>
          </a:prstGeom>
          <a:ln w="158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12" name="Рисунок 15" descr="Рисунок 15"/>
          <p:cNvPicPr>
            <a:picLocks noChangeAspect="1"/>
          </p:cNvPicPr>
          <p:nvPr/>
        </p:nvPicPr>
        <p:blipFill>
          <a:blip r:embed="rId57" cstate="print">
            <a:extLst/>
          </a:blip>
          <a:stretch>
            <a:fillRect/>
          </a:stretch>
        </p:blipFill>
        <p:spPr>
          <a:xfrm>
            <a:off x="144000" y="107999"/>
            <a:ext cx="1058401" cy="575623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10632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b"/>
          <a:lstStyle/>
          <a:p>
            <a:r>
              <a:t>Текст заголовка</a:t>
            </a:r>
          </a:p>
        </p:txBody>
      </p:sp>
      <p:sp>
        <p:nvSpPr>
          <p:cNvPr id="14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943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4" r:id="rId15"/>
    <p:sldLayoutId id="2147483665" r:id="rId16"/>
    <p:sldLayoutId id="2147483666" r:id="rId17"/>
    <p:sldLayoutId id="2147483667" r:id="rId18"/>
    <p:sldLayoutId id="2147483668" r:id="rId19"/>
    <p:sldLayoutId id="2147483669" r:id="rId20"/>
    <p:sldLayoutId id="2147483670" r:id="rId21"/>
    <p:sldLayoutId id="2147483672" r:id="rId22"/>
    <p:sldLayoutId id="2147483673" r:id="rId23"/>
    <p:sldLayoutId id="2147483674" r:id="rId24"/>
    <p:sldLayoutId id="2147483675" r:id="rId25"/>
    <p:sldLayoutId id="2147483676" r:id="rId26"/>
    <p:sldLayoutId id="2147483677" r:id="rId27"/>
    <p:sldLayoutId id="2147483678" r:id="rId28"/>
    <p:sldLayoutId id="2147483679" r:id="rId29"/>
    <p:sldLayoutId id="2147483680" r:id="rId30"/>
    <p:sldLayoutId id="2147483681" r:id="rId31"/>
    <p:sldLayoutId id="2147483682" r:id="rId32"/>
    <p:sldLayoutId id="2147483683" r:id="rId33"/>
    <p:sldLayoutId id="2147483684" r:id="rId34"/>
    <p:sldLayoutId id="2147483685" r:id="rId35"/>
    <p:sldLayoutId id="2147483686" r:id="rId36"/>
    <p:sldLayoutId id="2147483687" r:id="rId37"/>
    <p:sldLayoutId id="2147483688" r:id="rId38"/>
    <p:sldLayoutId id="2147483689" r:id="rId39"/>
    <p:sldLayoutId id="2147483690" r:id="rId40"/>
    <p:sldLayoutId id="2147483691" r:id="rId41"/>
    <p:sldLayoutId id="2147483692" r:id="rId42"/>
    <p:sldLayoutId id="2147483693" r:id="rId43"/>
    <p:sldLayoutId id="2147483694" r:id="rId44"/>
    <p:sldLayoutId id="2147483695" r:id="rId45"/>
    <p:sldLayoutId id="2147483696" r:id="rId46"/>
    <p:sldLayoutId id="2147483697" r:id="rId47"/>
    <p:sldLayoutId id="2147483698" r:id="rId48"/>
    <p:sldLayoutId id="2147483699" r:id="rId49"/>
    <p:sldLayoutId id="2147483700" r:id="rId50"/>
    <p:sldLayoutId id="2147483701" r:id="rId51"/>
    <p:sldLayoutId id="2147483702" r:id="rId52"/>
    <p:sldLayoutId id="2147483703" r:id="rId53"/>
    <p:sldLayoutId id="2147483704" r:id="rId54"/>
    <p:sldLayoutId id="2147483705" r:id="rId55"/>
  </p:sldLayoutIdLst>
  <p:transition spd="med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900" b="0" i="0" u="none" strike="noStrike" cap="none" spc="0" baseline="0">
          <a:ln>
            <a:noFill/>
          </a:ln>
          <a:solidFill>
            <a:srgbClr val="FFFFFF"/>
          </a:solidFill>
          <a:uFillTx/>
          <a:latin typeface="Arial Narrow"/>
          <a:ea typeface="Arial Narrow"/>
          <a:cs typeface="Arial Narrow"/>
          <a:sym typeface="Arial Narrow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900" b="0" i="0" u="none" strike="noStrike" cap="none" spc="0" baseline="0">
          <a:ln>
            <a:noFill/>
          </a:ln>
          <a:solidFill>
            <a:srgbClr val="FFFFFF"/>
          </a:solidFill>
          <a:uFillTx/>
          <a:latin typeface="Arial Narrow"/>
          <a:ea typeface="Arial Narrow"/>
          <a:cs typeface="Arial Narrow"/>
          <a:sym typeface="Arial Narrow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900" b="0" i="0" u="none" strike="noStrike" cap="none" spc="0" baseline="0">
          <a:ln>
            <a:noFill/>
          </a:ln>
          <a:solidFill>
            <a:srgbClr val="FFFFFF"/>
          </a:solidFill>
          <a:uFillTx/>
          <a:latin typeface="Arial Narrow"/>
          <a:ea typeface="Arial Narrow"/>
          <a:cs typeface="Arial Narrow"/>
          <a:sym typeface="Arial Narrow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900" b="0" i="0" u="none" strike="noStrike" cap="none" spc="0" baseline="0">
          <a:ln>
            <a:noFill/>
          </a:ln>
          <a:solidFill>
            <a:srgbClr val="FFFFFF"/>
          </a:solidFill>
          <a:uFillTx/>
          <a:latin typeface="Arial Narrow"/>
          <a:ea typeface="Arial Narrow"/>
          <a:cs typeface="Arial Narrow"/>
          <a:sym typeface="Arial Narrow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900" b="0" i="0" u="none" strike="noStrike" cap="none" spc="0" baseline="0">
          <a:ln>
            <a:noFill/>
          </a:ln>
          <a:solidFill>
            <a:srgbClr val="FFFFFF"/>
          </a:solidFill>
          <a:uFillTx/>
          <a:latin typeface="Arial Narrow"/>
          <a:ea typeface="Arial Narrow"/>
          <a:cs typeface="Arial Narrow"/>
          <a:sym typeface="Arial Narrow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900" b="0" i="0" u="none" strike="noStrike" cap="none" spc="0" baseline="0">
          <a:ln>
            <a:noFill/>
          </a:ln>
          <a:solidFill>
            <a:srgbClr val="FFFFFF"/>
          </a:solidFill>
          <a:uFillTx/>
          <a:latin typeface="Arial Narrow"/>
          <a:ea typeface="Arial Narrow"/>
          <a:cs typeface="Arial Narrow"/>
          <a:sym typeface="Arial Narrow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900" b="0" i="0" u="none" strike="noStrike" cap="none" spc="0" baseline="0">
          <a:ln>
            <a:noFill/>
          </a:ln>
          <a:solidFill>
            <a:srgbClr val="FFFFFF"/>
          </a:solidFill>
          <a:uFillTx/>
          <a:latin typeface="Arial Narrow"/>
          <a:ea typeface="Arial Narrow"/>
          <a:cs typeface="Arial Narrow"/>
          <a:sym typeface="Arial Narrow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900" b="0" i="0" u="none" strike="noStrike" cap="none" spc="0" baseline="0">
          <a:ln>
            <a:noFill/>
          </a:ln>
          <a:solidFill>
            <a:srgbClr val="FFFFFF"/>
          </a:solidFill>
          <a:uFillTx/>
          <a:latin typeface="Arial Narrow"/>
          <a:ea typeface="Arial Narrow"/>
          <a:cs typeface="Arial Narrow"/>
          <a:sym typeface="Arial Narrow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900" b="0" i="0" u="none" strike="noStrike" cap="none" spc="0" baseline="0">
          <a:ln>
            <a:noFill/>
          </a:ln>
          <a:solidFill>
            <a:srgbClr val="FFFFFF"/>
          </a:solidFill>
          <a:uFillTx/>
          <a:latin typeface="Arial Narrow"/>
          <a:ea typeface="Arial Narrow"/>
          <a:cs typeface="Arial Narrow"/>
          <a:sym typeface="Arial Narrow"/>
        </a:defRPr>
      </a:lvl9pPr>
    </p:titleStyle>
    <p:bodyStyle>
      <a:lvl1pPr marL="342900" marR="0" indent="-68580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1900" b="0" i="0" u="none" strike="noStrike" cap="none" spc="0" baseline="0">
          <a:ln>
            <a:noFill/>
          </a:ln>
          <a:solidFill>
            <a:srgbClr val="003366"/>
          </a:solidFill>
          <a:uFillTx/>
          <a:latin typeface="Arial Narrow"/>
          <a:ea typeface="Arial Narrow"/>
          <a:cs typeface="Arial Narrow"/>
          <a:sym typeface="Arial Narrow"/>
        </a:defRPr>
      </a:lvl1pPr>
      <a:lvl2pPr marL="342900" marR="0" indent="-62865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1900" b="0" i="0" u="none" strike="noStrike" cap="none" spc="0" baseline="0">
          <a:ln>
            <a:noFill/>
          </a:ln>
          <a:solidFill>
            <a:srgbClr val="003366"/>
          </a:solidFill>
          <a:uFillTx/>
          <a:latin typeface="Arial Narrow"/>
          <a:ea typeface="Arial Narrow"/>
          <a:cs typeface="Arial Narrow"/>
          <a:sym typeface="Arial Narrow"/>
        </a:defRPr>
      </a:lvl2pPr>
      <a:lvl3pPr marL="342900" marR="0" indent="-57150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1900" b="0" i="0" u="none" strike="noStrike" cap="none" spc="0" baseline="0">
          <a:ln>
            <a:noFill/>
          </a:ln>
          <a:solidFill>
            <a:srgbClr val="003366"/>
          </a:solidFill>
          <a:uFillTx/>
          <a:latin typeface="Arial Narrow"/>
          <a:ea typeface="Arial Narrow"/>
          <a:cs typeface="Arial Narrow"/>
          <a:sym typeface="Arial Narrow"/>
        </a:defRPr>
      </a:lvl3pPr>
      <a:lvl4pPr marL="342900" marR="0" indent="-57150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1900" b="0" i="0" u="none" strike="noStrike" cap="none" spc="0" baseline="0">
          <a:ln>
            <a:noFill/>
          </a:ln>
          <a:solidFill>
            <a:srgbClr val="003366"/>
          </a:solidFill>
          <a:uFillTx/>
          <a:latin typeface="Arial Narrow"/>
          <a:ea typeface="Arial Narrow"/>
          <a:cs typeface="Arial Narrow"/>
          <a:sym typeface="Arial Narrow"/>
        </a:defRPr>
      </a:lvl4pPr>
      <a:lvl5pPr marL="342900" marR="0" indent="-57150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1900" b="0" i="0" u="none" strike="noStrike" cap="none" spc="0" baseline="0">
          <a:ln>
            <a:noFill/>
          </a:ln>
          <a:solidFill>
            <a:srgbClr val="003366"/>
          </a:solidFill>
          <a:uFillTx/>
          <a:latin typeface="Arial Narrow"/>
          <a:ea typeface="Arial Narrow"/>
          <a:cs typeface="Arial Narrow"/>
          <a:sym typeface="Arial Narrow"/>
        </a:defRPr>
      </a:lvl5pPr>
      <a:lvl6pPr marL="2503170" marR="0" indent="-21717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Pct val="100000"/>
        <a:buFontTx/>
        <a:buChar char="•"/>
        <a:tabLst/>
        <a:defRPr sz="1900" b="0" i="0" u="none" strike="noStrike" cap="none" spc="0" baseline="0">
          <a:ln>
            <a:noFill/>
          </a:ln>
          <a:solidFill>
            <a:srgbClr val="003366"/>
          </a:solidFill>
          <a:uFillTx/>
          <a:latin typeface="Arial Narrow"/>
          <a:ea typeface="Arial Narrow"/>
          <a:cs typeface="Arial Narrow"/>
          <a:sym typeface="Arial Narrow"/>
        </a:defRPr>
      </a:lvl6pPr>
      <a:lvl7pPr marL="2960370" marR="0" indent="-21717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Pct val="100000"/>
        <a:buFontTx/>
        <a:buChar char="•"/>
        <a:tabLst/>
        <a:defRPr sz="1900" b="0" i="0" u="none" strike="noStrike" cap="none" spc="0" baseline="0">
          <a:ln>
            <a:noFill/>
          </a:ln>
          <a:solidFill>
            <a:srgbClr val="003366"/>
          </a:solidFill>
          <a:uFillTx/>
          <a:latin typeface="Arial Narrow"/>
          <a:ea typeface="Arial Narrow"/>
          <a:cs typeface="Arial Narrow"/>
          <a:sym typeface="Arial Narrow"/>
        </a:defRPr>
      </a:lvl7pPr>
      <a:lvl8pPr marL="3417570" marR="0" indent="-21717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Pct val="100000"/>
        <a:buFontTx/>
        <a:buChar char="•"/>
        <a:tabLst/>
        <a:defRPr sz="1900" b="0" i="0" u="none" strike="noStrike" cap="none" spc="0" baseline="0">
          <a:ln>
            <a:noFill/>
          </a:ln>
          <a:solidFill>
            <a:srgbClr val="003366"/>
          </a:solidFill>
          <a:uFillTx/>
          <a:latin typeface="Arial Narrow"/>
          <a:ea typeface="Arial Narrow"/>
          <a:cs typeface="Arial Narrow"/>
          <a:sym typeface="Arial Narrow"/>
        </a:defRPr>
      </a:lvl8pPr>
      <a:lvl9pPr marL="3874770" marR="0" indent="-21717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Pct val="100000"/>
        <a:buFontTx/>
        <a:buChar char="•"/>
        <a:tabLst/>
        <a:defRPr sz="1900" b="0" i="0" u="none" strike="noStrike" cap="none" spc="0" baseline="0">
          <a:ln>
            <a:noFill/>
          </a:ln>
          <a:solidFill>
            <a:srgbClr val="003366"/>
          </a:solidFill>
          <a:uFillTx/>
          <a:latin typeface="Arial Narrow"/>
          <a:ea typeface="Arial Narrow"/>
          <a:cs typeface="Arial Narrow"/>
          <a:sym typeface="Arial Narrow"/>
        </a:defRPr>
      </a:lvl9pPr>
    </p:bodyStyle>
    <p:other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 Narrow"/>
        </a:defRPr>
      </a:lvl1pPr>
      <a:lvl2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 Narrow"/>
        </a:defRPr>
      </a:lvl2pPr>
      <a:lvl3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 Narrow"/>
        </a:defRPr>
      </a:lvl3pPr>
      <a:lvl4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 Narrow"/>
        </a:defRPr>
      </a:lvl4pPr>
      <a:lvl5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 Narrow"/>
        </a:defRPr>
      </a:lvl5pPr>
      <a:lvl6pPr marL="0" marR="0" indent="22860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 Narrow"/>
        </a:defRPr>
      </a:lvl6pPr>
      <a:lvl7pPr marL="0" marR="0" indent="2743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 Narrow"/>
        </a:defRPr>
      </a:lvl7pPr>
      <a:lvl8pPr marL="0" marR="0" indent="3200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 Narrow"/>
        </a:defRPr>
      </a:lvl8pPr>
      <a:lvl9pPr marL="0" marR="0" indent="3657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 Narrow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Номер слайда 3"/>
          <p:cNvSpPr txBox="1">
            <a:spLocks noGrp="1"/>
          </p:cNvSpPr>
          <p:nvPr>
            <p:ph type="sldNum" sz="quarter" idx="2"/>
          </p:nvPr>
        </p:nvSpPr>
        <p:spPr>
          <a:xfrm>
            <a:off x="166688" y="4865877"/>
            <a:ext cx="127001" cy="2032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</a:t>
            </a:fld>
            <a:endParaRPr/>
          </a:p>
        </p:txBody>
      </p:sp>
      <p:sp>
        <p:nvSpPr>
          <p:cNvPr id="838" name="Заголовок 1"/>
          <p:cNvSpPr txBox="1">
            <a:spLocks noGrp="1"/>
          </p:cNvSpPr>
          <p:nvPr>
            <p:ph type="title"/>
          </p:nvPr>
        </p:nvSpPr>
        <p:spPr>
          <a:xfrm>
            <a:off x="1381667" y="66635"/>
            <a:ext cx="7321551" cy="661041"/>
          </a:xfrm>
          <a:prstGeom prst="rect">
            <a:avLst/>
          </a:prstGeom>
        </p:spPr>
        <p:txBody>
          <a:bodyPr/>
          <a:lstStyle/>
          <a:p>
            <a:r>
              <a:t>   СМГ «Бованенково – Ухта 1,2» </a:t>
            </a:r>
          </a:p>
        </p:txBody>
      </p:sp>
      <p:pic>
        <p:nvPicPr>
          <p:cNvPr id="839" name="Рисунок 9" descr="Рисунок 9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1385887" y="834232"/>
            <a:ext cx="7758113" cy="3902876"/>
          </a:xfrm>
          <a:prstGeom prst="rect">
            <a:avLst/>
          </a:prstGeom>
          <a:ln w="12700">
            <a:miter lim="400000"/>
          </a:ln>
        </p:spPr>
      </p:pic>
      <p:sp>
        <p:nvSpPr>
          <p:cNvPr id="840" name="Овал 9"/>
          <p:cNvSpPr/>
          <p:nvPr/>
        </p:nvSpPr>
        <p:spPr>
          <a:xfrm rot="19732022">
            <a:off x="5871803" y="1929272"/>
            <a:ext cx="3362061" cy="588963"/>
          </a:xfrm>
          <a:prstGeom prst="ellipse">
            <a:avLst/>
          </a:prstGeom>
          <a:ln w="57150">
            <a:solidFill>
              <a:srgbClr val="FF0000"/>
            </a:solidFill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841" name="Rectangle 3"/>
          <p:cNvSpPr txBox="1"/>
          <p:nvPr/>
        </p:nvSpPr>
        <p:spPr>
          <a:xfrm>
            <a:off x="-76200" y="4789556"/>
            <a:ext cx="9220200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lnSpc>
                <a:spcPct val="85000"/>
              </a:lnSpc>
              <a:defRPr sz="200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r>
              <a:t>ОТРАСЛЕВОЕ СОВЕЩАНИЕ. СОЧИ. 2019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Номер слайда 3"/>
          <p:cNvSpPr txBox="1">
            <a:spLocks noGrp="1"/>
          </p:cNvSpPr>
          <p:nvPr>
            <p:ph type="sldNum" sz="quarter" idx="2"/>
          </p:nvPr>
        </p:nvSpPr>
        <p:spPr>
          <a:xfrm>
            <a:off x="166688" y="4865877"/>
            <a:ext cx="174874" cy="2032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10</a:t>
            </a:fld>
            <a:endParaRPr/>
          </a:p>
        </p:txBody>
      </p:sp>
      <p:sp>
        <p:nvSpPr>
          <p:cNvPr id="926" name="Заголовок 8"/>
          <p:cNvSpPr txBox="1">
            <a:spLocks noGrp="1"/>
          </p:cNvSpPr>
          <p:nvPr>
            <p:ph type="title"/>
          </p:nvPr>
        </p:nvSpPr>
        <p:spPr>
          <a:xfrm>
            <a:off x="1397852" y="82790"/>
            <a:ext cx="7321551" cy="661041"/>
          </a:xfrm>
          <a:prstGeom prst="rect">
            <a:avLst/>
          </a:prstGeom>
        </p:spPr>
        <p:txBody>
          <a:bodyPr/>
          <a:lstStyle/>
          <a:p>
            <a:r>
              <a:rPr dirty="0"/>
              <a:t> </a:t>
            </a:r>
            <a:r>
              <a:rPr lang="ru-RU" dirty="0" smtClean="0"/>
              <a:t>Эксплуатация эстакад</a:t>
            </a:r>
            <a:endParaRPr dirty="0"/>
          </a:p>
        </p:txBody>
      </p:sp>
      <p:pic>
        <p:nvPicPr>
          <p:cNvPr id="927" name="Рисунок 5" descr="Рисунок 5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2078832" y="828674"/>
            <a:ext cx="6143625" cy="3956368"/>
          </a:xfrm>
          <a:prstGeom prst="rect">
            <a:avLst/>
          </a:prstGeom>
          <a:ln w="12700">
            <a:miter lim="400000"/>
          </a:ln>
        </p:spPr>
      </p:pic>
      <p:sp>
        <p:nvSpPr>
          <p:cNvPr id="928" name="Rectangle 3"/>
          <p:cNvSpPr txBox="1"/>
          <p:nvPr/>
        </p:nvSpPr>
        <p:spPr>
          <a:xfrm>
            <a:off x="-76200" y="4789556"/>
            <a:ext cx="9220200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lnSpc>
                <a:spcPct val="85000"/>
              </a:lnSpc>
              <a:defRPr sz="200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r>
              <a:t>ОТРАСЛЕВОЕ СОВЕЩАНИЕ. СОЧИ. 2019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3" name="Номер слайда 3"/>
          <p:cNvSpPr txBox="1">
            <a:spLocks noGrp="1"/>
          </p:cNvSpPr>
          <p:nvPr>
            <p:ph type="sldNum" sz="quarter" idx="2"/>
          </p:nvPr>
        </p:nvSpPr>
        <p:spPr>
          <a:xfrm>
            <a:off x="166688" y="4865877"/>
            <a:ext cx="174874" cy="2032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11</a:t>
            </a:fld>
            <a:endParaRPr/>
          </a:p>
        </p:txBody>
      </p:sp>
      <p:sp>
        <p:nvSpPr>
          <p:cNvPr id="964" name="Заголовок 1"/>
          <p:cNvSpPr txBox="1">
            <a:spLocks noGrp="1"/>
          </p:cNvSpPr>
          <p:nvPr>
            <p:ph type="title"/>
          </p:nvPr>
        </p:nvSpPr>
        <p:spPr>
          <a:xfrm>
            <a:off x="1389760" y="90882"/>
            <a:ext cx="7321551" cy="661041"/>
          </a:xfrm>
          <a:prstGeom prst="rect">
            <a:avLst/>
          </a:prstGeom>
        </p:spPr>
        <p:txBody>
          <a:bodyPr/>
          <a:lstStyle/>
          <a:p>
            <a:r>
              <a:rPr dirty="0"/>
              <a:t>   </a:t>
            </a:r>
            <a:r>
              <a:rPr lang="ru-RU" dirty="0" smtClean="0"/>
              <a:t>Эксплуатация воздушных ЛЭП</a:t>
            </a:r>
            <a:endParaRPr dirty="0"/>
          </a:p>
        </p:txBody>
      </p:sp>
      <p:pic>
        <p:nvPicPr>
          <p:cNvPr id="965" name="Picture 3" descr="Picture 3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6372225" y="840131"/>
            <a:ext cx="2671764" cy="3900368"/>
          </a:xfrm>
          <a:prstGeom prst="rect">
            <a:avLst/>
          </a:prstGeom>
          <a:ln w="12700">
            <a:miter lim="400000"/>
          </a:ln>
        </p:spPr>
      </p:pic>
      <p:pic>
        <p:nvPicPr>
          <p:cNvPr id="966" name="Picture 5" descr="Picture 5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3250407" y="864394"/>
            <a:ext cx="2878932" cy="3838576"/>
          </a:xfrm>
          <a:prstGeom prst="rect">
            <a:avLst/>
          </a:prstGeom>
          <a:ln w="12700">
            <a:miter lim="400000"/>
          </a:ln>
        </p:spPr>
      </p:pic>
      <p:pic>
        <p:nvPicPr>
          <p:cNvPr id="967" name="Picture 6" descr="Picture 6"/>
          <p:cNvPicPr>
            <a:picLocks noChangeAspect="1"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0" y="814387"/>
            <a:ext cx="2964657" cy="3952876"/>
          </a:xfrm>
          <a:prstGeom prst="rect">
            <a:avLst/>
          </a:prstGeom>
          <a:ln w="12700">
            <a:miter lim="400000"/>
          </a:ln>
        </p:spPr>
      </p:pic>
      <p:sp>
        <p:nvSpPr>
          <p:cNvPr id="968" name="Rectangle 3"/>
          <p:cNvSpPr txBox="1"/>
          <p:nvPr/>
        </p:nvSpPr>
        <p:spPr>
          <a:xfrm>
            <a:off x="-76200" y="4789556"/>
            <a:ext cx="9220200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lnSpc>
                <a:spcPct val="85000"/>
              </a:lnSpc>
              <a:defRPr sz="200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r>
              <a:t>ОТРАСЛЕВОЕ СОВЕЩАНИЕ. СОЧИ. 2019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" name="Номер слайда 3"/>
          <p:cNvSpPr txBox="1">
            <a:spLocks noGrp="1"/>
          </p:cNvSpPr>
          <p:nvPr>
            <p:ph type="sldNum" sz="quarter" idx="2"/>
          </p:nvPr>
        </p:nvSpPr>
        <p:spPr>
          <a:xfrm>
            <a:off x="166688" y="4865877"/>
            <a:ext cx="174874" cy="2032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12</a:t>
            </a:fld>
            <a:endParaRPr/>
          </a:p>
        </p:txBody>
      </p:sp>
      <p:sp>
        <p:nvSpPr>
          <p:cNvPr id="973" name="Заголовок 1"/>
          <p:cNvSpPr txBox="1">
            <a:spLocks noGrp="1"/>
          </p:cNvSpPr>
          <p:nvPr>
            <p:ph type="title"/>
          </p:nvPr>
        </p:nvSpPr>
        <p:spPr>
          <a:xfrm>
            <a:off x="1551600" y="76198"/>
            <a:ext cx="7321551" cy="661041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Эксплуатация воздушных ЛЭП в период паводка</a:t>
            </a:r>
            <a:endParaRPr dirty="0"/>
          </a:p>
        </p:txBody>
      </p:sp>
      <p:pic>
        <p:nvPicPr>
          <p:cNvPr id="974" name="Рисунок 3" descr="Рисунок 3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1562100" y="819150"/>
            <a:ext cx="7353300" cy="3924300"/>
          </a:xfrm>
          <a:prstGeom prst="rect">
            <a:avLst/>
          </a:prstGeom>
          <a:ln w="12700">
            <a:miter lim="400000"/>
          </a:ln>
        </p:spPr>
      </p:pic>
      <p:sp>
        <p:nvSpPr>
          <p:cNvPr id="975" name="Rectangle 3"/>
          <p:cNvSpPr txBox="1"/>
          <p:nvPr/>
        </p:nvSpPr>
        <p:spPr>
          <a:xfrm>
            <a:off x="-76200" y="4789556"/>
            <a:ext cx="9220200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lnSpc>
                <a:spcPct val="85000"/>
              </a:lnSpc>
              <a:defRPr sz="200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r>
              <a:t>ОТРАСЛЕВОЕ СОВЕЩАНИЕ. СОЧИ. 2019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9" name="Номер слайда 3"/>
          <p:cNvSpPr txBox="1">
            <a:spLocks noGrp="1"/>
          </p:cNvSpPr>
          <p:nvPr>
            <p:ph type="sldNum" sz="quarter" idx="2"/>
          </p:nvPr>
        </p:nvSpPr>
        <p:spPr>
          <a:xfrm>
            <a:off x="166688" y="4865877"/>
            <a:ext cx="174874" cy="2032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13</a:t>
            </a:fld>
            <a:endParaRPr/>
          </a:p>
        </p:txBody>
      </p:sp>
      <p:sp>
        <p:nvSpPr>
          <p:cNvPr id="980" name="Заголовок 1"/>
          <p:cNvSpPr txBox="1">
            <a:spLocks noGrp="1"/>
          </p:cNvSpPr>
          <p:nvPr>
            <p:ph type="title"/>
          </p:nvPr>
        </p:nvSpPr>
        <p:spPr>
          <a:xfrm>
            <a:off x="1551600" y="76198"/>
            <a:ext cx="7321551" cy="661041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Расчет нормативной численности</a:t>
            </a:r>
            <a:endParaRPr dirty="0"/>
          </a:p>
        </p:txBody>
      </p:sp>
      <p:pic>
        <p:nvPicPr>
          <p:cNvPr id="981" name="Picture 2" descr="Picture 2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1514474" y="858768"/>
            <a:ext cx="2738437" cy="3871981"/>
          </a:xfrm>
          <a:prstGeom prst="rect">
            <a:avLst/>
          </a:prstGeom>
          <a:ln w="12700">
            <a:miter lim="400000"/>
          </a:ln>
        </p:spPr>
      </p:pic>
      <p:pic>
        <p:nvPicPr>
          <p:cNvPr id="982" name="Picture 3" descr="Picture 3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5177918" y="847724"/>
            <a:ext cx="2737357" cy="3870453"/>
          </a:xfrm>
          <a:prstGeom prst="rect">
            <a:avLst/>
          </a:prstGeom>
          <a:ln w="12700">
            <a:miter lim="400000"/>
          </a:ln>
        </p:spPr>
      </p:pic>
      <p:sp>
        <p:nvSpPr>
          <p:cNvPr id="983" name="Rectangle 3"/>
          <p:cNvSpPr txBox="1"/>
          <p:nvPr/>
        </p:nvSpPr>
        <p:spPr>
          <a:xfrm>
            <a:off x="-76200" y="4789556"/>
            <a:ext cx="9220200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lnSpc>
                <a:spcPct val="85000"/>
              </a:lnSpc>
              <a:defRPr sz="200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r>
              <a:t>ОТРАСЛЕВОЕ СОВЕЩАНИЕ. СОЧИ. 2019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" name="Номер слайда 3"/>
          <p:cNvSpPr txBox="1">
            <a:spLocks noGrp="1"/>
          </p:cNvSpPr>
          <p:nvPr>
            <p:ph type="sldNum" sz="quarter" idx="2"/>
          </p:nvPr>
        </p:nvSpPr>
        <p:spPr>
          <a:xfrm>
            <a:off x="166688" y="4865877"/>
            <a:ext cx="174874" cy="2032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14</a:t>
            </a:fld>
            <a:endParaRPr/>
          </a:p>
        </p:txBody>
      </p:sp>
      <p:sp>
        <p:nvSpPr>
          <p:cNvPr id="988" name="Текст 8"/>
          <p:cNvSpPr txBox="1">
            <a:spLocks noGrp="1"/>
          </p:cNvSpPr>
          <p:nvPr>
            <p:ph type="body" sz="quarter" idx="1"/>
          </p:nvPr>
        </p:nvSpPr>
        <p:spPr>
          <a:xfrm>
            <a:off x="1407067" y="809303"/>
            <a:ext cx="7563365" cy="1162369"/>
          </a:xfrm>
          <a:prstGeom prst="rect">
            <a:avLst/>
          </a:prstGeom>
        </p:spPr>
        <p:txBody>
          <a:bodyPr anchor="t"/>
          <a:lstStyle/>
          <a:p>
            <a:pPr marL="342900" indent="-685800">
              <a:spcBef>
                <a:spcPts val="400"/>
              </a:spcBef>
              <a:defRPr sz="2800">
                <a:solidFill>
                  <a:srgbClr val="376092"/>
                </a:solidFill>
              </a:defRPr>
            </a:pPr>
            <a:endParaRPr/>
          </a:p>
          <a:p>
            <a:pPr marL="342900" indent="-685800">
              <a:spcBef>
                <a:spcPts val="0"/>
              </a:spcBef>
              <a:defRPr sz="2800" b="1">
                <a:solidFill>
                  <a:srgbClr val="003366"/>
                </a:solidFill>
              </a:defRPr>
            </a:pPr>
            <a:r>
              <a:t>СПАСИБО ЗА ВНИМАНИЕ</a:t>
            </a:r>
          </a:p>
        </p:txBody>
      </p:sp>
      <p:sp>
        <p:nvSpPr>
          <p:cNvPr id="989" name="Прямоугольник 1"/>
          <p:cNvSpPr txBox="1"/>
          <p:nvPr/>
        </p:nvSpPr>
        <p:spPr>
          <a:xfrm>
            <a:off x="1551598" y="2310528"/>
            <a:ext cx="6928855" cy="161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spcBef>
                <a:spcPts val="1200"/>
              </a:spcBef>
              <a:defRPr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Кардаш Евгений Евгеньевич</a:t>
            </a:r>
          </a:p>
          <a:p>
            <a:pPr>
              <a:spcBef>
                <a:spcPts val="1200"/>
              </a:spcBef>
              <a:defRPr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Начальник производственного отдела защиты от коррозии </a:t>
            </a:r>
          </a:p>
          <a:p>
            <a:pPr>
              <a:spcBef>
                <a:spcPts val="1200"/>
              </a:spcBef>
              <a:defRPr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Тел.: (8216) 77-22-04 </a:t>
            </a:r>
          </a:p>
          <a:p>
            <a:pPr>
              <a:defRPr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Е-mail: e_kardash@sgp.gazprom.ru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" name="Номер слайда 3"/>
          <p:cNvSpPr txBox="1">
            <a:spLocks noGrp="1"/>
          </p:cNvSpPr>
          <p:nvPr>
            <p:ph type="sldNum" sz="quarter" idx="2"/>
          </p:nvPr>
        </p:nvSpPr>
        <p:spPr>
          <a:xfrm>
            <a:off x="166688" y="4865877"/>
            <a:ext cx="127001" cy="2032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2</a:t>
            </a:fld>
            <a:endParaRPr/>
          </a:p>
        </p:txBody>
      </p:sp>
      <p:sp>
        <p:nvSpPr>
          <p:cNvPr id="853" name="Заголовок 1"/>
          <p:cNvSpPr txBox="1">
            <a:spLocks noGrp="1"/>
          </p:cNvSpPr>
          <p:nvPr>
            <p:ph type="title"/>
          </p:nvPr>
        </p:nvSpPr>
        <p:spPr>
          <a:xfrm>
            <a:off x="1351369" y="76198"/>
            <a:ext cx="7521783" cy="661041"/>
          </a:xfrm>
          <a:prstGeom prst="rect">
            <a:avLst/>
          </a:prstGeom>
        </p:spPr>
        <p:txBody>
          <a:bodyPr/>
          <a:lstStyle/>
          <a:p>
            <a:r>
              <a:rPr dirty="0"/>
              <a:t> </a:t>
            </a:r>
            <a:r>
              <a:rPr lang="ru-RU" dirty="0" smtClean="0"/>
              <a:t>СМГ Бованенково - Ухта</a:t>
            </a:r>
            <a:endParaRPr dirty="0"/>
          </a:p>
        </p:txBody>
      </p:sp>
      <p:pic>
        <p:nvPicPr>
          <p:cNvPr id="854" name="Picture 2" descr="Picture 2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128585" y="889000"/>
            <a:ext cx="4364835" cy="2901365"/>
          </a:xfrm>
          <a:prstGeom prst="rect">
            <a:avLst/>
          </a:prstGeom>
          <a:ln w="12700">
            <a:miter lim="400000"/>
          </a:ln>
        </p:spPr>
      </p:pic>
      <p:pic>
        <p:nvPicPr>
          <p:cNvPr id="855" name="Picture 3" descr="Picture 3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4650580" y="1838826"/>
            <a:ext cx="4357688" cy="2896648"/>
          </a:xfrm>
          <a:prstGeom prst="rect">
            <a:avLst/>
          </a:prstGeom>
          <a:ln w="12700">
            <a:miter lim="400000"/>
          </a:ln>
        </p:spPr>
      </p:pic>
      <p:sp>
        <p:nvSpPr>
          <p:cNvPr id="856" name="Rectangle 3"/>
          <p:cNvSpPr txBox="1"/>
          <p:nvPr/>
        </p:nvSpPr>
        <p:spPr>
          <a:xfrm>
            <a:off x="-76200" y="4789556"/>
            <a:ext cx="9220200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lnSpc>
                <a:spcPct val="85000"/>
              </a:lnSpc>
              <a:defRPr sz="200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r>
              <a:t>ОТРАСЛЕВОЕ СОВЕЩАНИЕ. СОЧИ. 2019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Номер слайда 3"/>
          <p:cNvSpPr txBox="1">
            <a:spLocks noGrp="1"/>
          </p:cNvSpPr>
          <p:nvPr>
            <p:ph type="sldNum" sz="quarter" idx="2"/>
          </p:nvPr>
        </p:nvSpPr>
        <p:spPr>
          <a:xfrm>
            <a:off x="166688" y="4865877"/>
            <a:ext cx="127001" cy="2032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3</a:t>
            </a:fld>
            <a:endParaRPr/>
          </a:p>
        </p:txBody>
      </p:sp>
      <p:pic>
        <p:nvPicPr>
          <p:cNvPr id="861" name="Picture 4" descr="Picture 4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2506167" y="917575"/>
            <a:ext cx="4997151" cy="3747294"/>
          </a:xfrm>
          <a:prstGeom prst="rect">
            <a:avLst/>
          </a:prstGeom>
          <a:ln w="12700">
            <a:miter lim="400000"/>
          </a:ln>
        </p:spPr>
      </p:pic>
      <p:sp>
        <p:nvSpPr>
          <p:cNvPr id="862" name="Прямая соединительная линия 5"/>
          <p:cNvSpPr/>
          <p:nvPr/>
        </p:nvSpPr>
        <p:spPr>
          <a:xfrm>
            <a:off x="3233738" y="1875631"/>
            <a:ext cx="3665537" cy="1046164"/>
          </a:xfrm>
          <a:prstGeom prst="line">
            <a:avLst/>
          </a:prstGeom>
          <a:ln w="57150">
            <a:solidFill>
              <a:srgbClr val="FFFF00"/>
            </a:solidFill>
            <a:prstDash val="dash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863" name="TextBox 37"/>
          <p:cNvSpPr txBox="1"/>
          <p:nvPr/>
        </p:nvSpPr>
        <p:spPr>
          <a:xfrm>
            <a:off x="3764755" y="1624807"/>
            <a:ext cx="1787499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FF00"/>
                </a:solidFill>
              </a:defRPr>
            </a:lvl1pPr>
          </a:lstStyle>
          <a:p>
            <a:r>
              <a:t>Насыпной грунт</a:t>
            </a:r>
          </a:p>
        </p:txBody>
      </p:sp>
      <p:sp>
        <p:nvSpPr>
          <p:cNvPr id="864" name="TextBox 37"/>
          <p:cNvSpPr txBox="1"/>
          <p:nvPr/>
        </p:nvSpPr>
        <p:spPr>
          <a:xfrm>
            <a:off x="3943350" y="2755900"/>
            <a:ext cx="1686481" cy="3581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FF00"/>
                </a:solidFill>
              </a:defRPr>
            </a:lvl1pPr>
          </a:lstStyle>
          <a:p>
            <a:r>
              <a:t>Мёрзлый грунт</a:t>
            </a:r>
          </a:p>
        </p:txBody>
      </p:sp>
      <p:sp>
        <p:nvSpPr>
          <p:cNvPr id="865" name="Прямоугольник 14"/>
          <p:cNvSpPr txBox="1"/>
          <p:nvPr/>
        </p:nvSpPr>
        <p:spPr>
          <a:xfrm>
            <a:off x="1720056" y="163512"/>
            <a:ext cx="7216776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16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ru-RU" dirty="0" smtClean="0"/>
              <a:t>Структура грунта на трассе СМГ Бованенково - Ухта</a:t>
            </a:r>
            <a:endParaRPr lang="ru-RU" dirty="0"/>
          </a:p>
        </p:txBody>
      </p:sp>
      <p:sp>
        <p:nvSpPr>
          <p:cNvPr id="866" name="Rectangle 3"/>
          <p:cNvSpPr txBox="1"/>
          <p:nvPr/>
        </p:nvSpPr>
        <p:spPr>
          <a:xfrm>
            <a:off x="-76200" y="4789556"/>
            <a:ext cx="9220200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lnSpc>
                <a:spcPct val="85000"/>
              </a:lnSpc>
              <a:defRPr sz="200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r>
              <a:t>ОТРАСЛЕВОЕ СОВЕЩАНИЕ. СОЧИ. 2019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4" grpId="1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Номер слайда 3"/>
          <p:cNvSpPr txBox="1">
            <a:spLocks noGrp="1"/>
          </p:cNvSpPr>
          <p:nvPr>
            <p:ph type="sldNum" sz="quarter" idx="2"/>
          </p:nvPr>
        </p:nvSpPr>
        <p:spPr>
          <a:xfrm>
            <a:off x="166688" y="4865877"/>
            <a:ext cx="127001" cy="2032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4</a:t>
            </a:fld>
            <a:endParaRPr/>
          </a:p>
        </p:txBody>
      </p:sp>
      <p:sp>
        <p:nvSpPr>
          <p:cNvPr id="871" name="Заголовок 7"/>
          <p:cNvSpPr txBox="1"/>
          <p:nvPr/>
        </p:nvSpPr>
        <p:spPr>
          <a:xfrm>
            <a:off x="1405944" y="150589"/>
            <a:ext cx="7321551" cy="584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190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r>
              <a:rPr dirty="0"/>
              <a:t>   </a:t>
            </a:r>
            <a:r>
              <a:rPr lang="ru-RU" dirty="0" smtClean="0"/>
              <a:t>Дефекты контрольно-измерительных пунктов</a:t>
            </a:r>
          </a:p>
          <a:p>
            <a:endParaRPr dirty="0"/>
          </a:p>
        </p:txBody>
      </p:sp>
      <p:pic>
        <p:nvPicPr>
          <p:cNvPr id="872" name="Picture 2" descr="Picture 2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285750" y="823913"/>
            <a:ext cx="2430661" cy="3933825"/>
          </a:xfrm>
          <a:prstGeom prst="rect">
            <a:avLst/>
          </a:prstGeom>
          <a:ln w="12700">
            <a:miter lim="400000"/>
          </a:ln>
        </p:spPr>
      </p:pic>
      <p:pic>
        <p:nvPicPr>
          <p:cNvPr id="873" name="Picture 3" descr="Picture 3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6529389" y="835851"/>
            <a:ext cx="2214562" cy="3943846"/>
          </a:xfrm>
          <a:prstGeom prst="rect">
            <a:avLst/>
          </a:prstGeom>
          <a:ln w="12700">
            <a:miter lim="400000"/>
          </a:ln>
        </p:spPr>
      </p:pic>
      <p:pic>
        <p:nvPicPr>
          <p:cNvPr id="874" name="Picture 4" descr="Picture 4"/>
          <p:cNvPicPr>
            <a:picLocks noChangeAspect="1"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3471862" y="814390"/>
            <a:ext cx="2343150" cy="3907631"/>
          </a:xfrm>
          <a:prstGeom prst="rect">
            <a:avLst/>
          </a:prstGeom>
          <a:ln w="12700">
            <a:miter lim="400000"/>
          </a:ln>
        </p:spPr>
      </p:pic>
      <p:sp>
        <p:nvSpPr>
          <p:cNvPr id="875" name="Rectangle 3"/>
          <p:cNvSpPr txBox="1"/>
          <p:nvPr/>
        </p:nvSpPr>
        <p:spPr>
          <a:xfrm>
            <a:off x="-76200" y="4789556"/>
            <a:ext cx="9220200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lnSpc>
                <a:spcPct val="85000"/>
              </a:lnSpc>
              <a:defRPr sz="200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r>
              <a:t>ОТРАСЛЕВОЕ СОВЕЩАНИЕ. СОЧИ. 2019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Номер слайда 3"/>
          <p:cNvSpPr txBox="1">
            <a:spLocks noGrp="1"/>
          </p:cNvSpPr>
          <p:nvPr>
            <p:ph type="sldNum" sz="quarter" idx="2"/>
          </p:nvPr>
        </p:nvSpPr>
        <p:spPr>
          <a:xfrm>
            <a:off x="166688" y="4865877"/>
            <a:ext cx="127001" cy="2032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5</a:t>
            </a:fld>
            <a:endParaRPr/>
          </a:p>
        </p:txBody>
      </p:sp>
      <p:sp>
        <p:nvSpPr>
          <p:cNvPr id="880" name="Заголовок 1"/>
          <p:cNvSpPr txBox="1">
            <a:spLocks noGrp="1"/>
          </p:cNvSpPr>
          <p:nvPr>
            <p:ph type="title"/>
          </p:nvPr>
        </p:nvSpPr>
        <p:spPr>
          <a:xfrm>
            <a:off x="1551600" y="76198"/>
            <a:ext cx="7321551" cy="661041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Эксплуатация контрольно-измерительных пунктов</a:t>
            </a:r>
            <a:endParaRPr dirty="0"/>
          </a:p>
        </p:txBody>
      </p:sp>
      <p:pic>
        <p:nvPicPr>
          <p:cNvPr id="881" name="Рисунок 3" descr="Рисунок 3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-2" y="840622"/>
            <a:ext cx="2981326" cy="3921879"/>
          </a:xfrm>
          <a:prstGeom prst="rect">
            <a:avLst/>
          </a:prstGeom>
          <a:ln w="12700">
            <a:miter lim="400000"/>
          </a:ln>
        </p:spPr>
      </p:pic>
      <p:pic>
        <p:nvPicPr>
          <p:cNvPr id="882" name="Рисунок 5" descr="Рисунок 5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3071674" y="844365"/>
            <a:ext cx="2786201" cy="3918136"/>
          </a:xfrm>
          <a:prstGeom prst="rect">
            <a:avLst/>
          </a:prstGeom>
          <a:ln w="12700">
            <a:miter lim="400000"/>
          </a:ln>
        </p:spPr>
      </p:pic>
      <p:pic>
        <p:nvPicPr>
          <p:cNvPr id="883" name="Рисунок 6" descr="Рисунок 6"/>
          <p:cNvPicPr>
            <a:picLocks noChangeAspect="1"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5997280" y="836749"/>
            <a:ext cx="3146720" cy="3887651"/>
          </a:xfrm>
          <a:prstGeom prst="rect">
            <a:avLst/>
          </a:prstGeom>
          <a:ln w="12700">
            <a:miter lim="400000"/>
          </a:ln>
        </p:spPr>
      </p:pic>
      <p:sp>
        <p:nvSpPr>
          <p:cNvPr id="884" name="Rectangle 3"/>
          <p:cNvSpPr txBox="1"/>
          <p:nvPr/>
        </p:nvSpPr>
        <p:spPr>
          <a:xfrm>
            <a:off x="-76200" y="4789556"/>
            <a:ext cx="9220200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lnSpc>
                <a:spcPct val="85000"/>
              </a:lnSpc>
              <a:defRPr sz="200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r>
              <a:t>ОТРАСЛЕВОЕ СОВЕЩАНИЕ. СОЧИ. 2019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Номер слайда 3"/>
          <p:cNvSpPr txBox="1">
            <a:spLocks noGrp="1"/>
          </p:cNvSpPr>
          <p:nvPr>
            <p:ph type="sldNum" sz="quarter" idx="2"/>
          </p:nvPr>
        </p:nvSpPr>
        <p:spPr>
          <a:xfrm>
            <a:off x="166688" y="4865877"/>
            <a:ext cx="127001" cy="2032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6</a:t>
            </a:fld>
            <a:endParaRPr/>
          </a:p>
        </p:txBody>
      </p:sp>
      <p:sp>
        <p:nvSpPr>
          <p:cNvPr id="889" name="Заголовок 1"/>
          <p:cNvSpPr txBox="1">
            <a:spLocks noGrp="1"/>
          </p:cNvSpPr>
          <p:nvPr>
            <p:ph type="title"/>
          </p:nvPr>
        </p:nvSpPr>
        <p:spPr>
          <a:xfrm>
            <a:off x="1551600" y="76198"/>
            <a:ext cx="7321551" cy="661041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Замена электродов сравнения длительного действия</a:t>
            </a:r>
            <a:endParaRPr dirty="0"/>
          </a:p>
        </p:txBody>
      </p:sp>
      <p:pic>
        <p:nvPicPr>
          <p:cNvPr id="890" name="Picture 3" descr="Picture 3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0" y="814387"/>
            <a:ext cx="4214813" cy="3161111"/>
          </a:xfrm>
          <a:prstGeom prst="rect">
            <a:avLst/>
          </a:prstGeom>
          <a:ln w="12700">
            <a:miter lim="400000"/>
          </a:ln>
        </p:spPr>
      </p:pic>
      <p:pic>
        <p:nvPicPr>
          <p:cNvPr id="891" name="Picture 2" descr="Picture 2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4307680" y="1136880"/>
            <a:ext cx="4836320" cy="3628002"/>
          </a:xfrm>
          <a:prstGeom prst="rect">
            <a:avLst/>
          </a:prstGeom>
          <a:ln w="12700">
            <a:miter lim="400000"/>
          </a:ln>
        </p:spPr>
      </p:pic>
      <p:sp>
        <p:nvSpPr>
          <p:cNvPr id="892" name="Rectangle 3"/>
          <p:cNvSpPr txBox="1"/>
          <p:nvPr/>
        </p:nvSpPr>
        <p:spPr>
          <a:xfrm>
            <a:off x="-76200" y="4789556"/>
            <a:ext cx="9220200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lnSpc>
                <a:spcPct val="85000"/>
              </a:lnSpc>
              <a:defRPr sz="200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r>
              <a:t>ОТРАСЛЕВОЕ СОВЕЩАНИЕ. СОЧИ. 2019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Номер слайда 3"/>
          <p:cNvSpPr txBox="1">
            <a:spLocks noGrp="1"/>
          </p:cNvSpPr>
          <p:nvPr>
            <p:ph type="sldNum" sz="quarter" idx="2"/>
          </p:nvPr>
        </p:nvSpPr>
        <p:spPr>
          <a:xfrm>
            <a:off x="166688" y="4865877"/>
            <a:ext cx="127001" cy="2032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7</a:t>
            </a:fld>
            <a:endParaRPr/>
          </a:p>
        </p:txBody>
      </p:sp>
      <p:sp>
        <p:nvSpPr>
          <p:cNvPr id="897" name="Заголовок 1"/>
          <p:cNvSpPr txBox="1">
            <a:spLocks noGrp="1"/>
          </p:cNvSpPr>
          <p:nvPr>
            <p:ph type="title"/>
          </p:nvPr>
        </p:nvSpPr>
        <p:spPr>
          <a:xfrm>
            <a:off x="1551600" y="76198"/>
            <a:ext cx="7321551" cy="661041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Блочно-контейнерное устройство электроснабжения</a:t>
            </a:r>
            <a:endParaRPr dirty="0"/>
          </a:p>
        </p:txBody>
      </p:sp>
      <p:pic>
        <p:nvPicPr>
          <p:cNvPr id="898" name="Рисунок 7" descr="Рисунок 7"/>
          <p:cNvPicPr>
            <a:picLocks noChangeAspect="1"/>
          </p:cNvPicPr>
          <p:nvPr/>
        </p:nvPicPr>
        <p:blipFill>
          <a:blip r:embed="rId3" cstate="print">
            <a:extLst/>
          </a:blip>
          <a:srcRect t="19953"/>
          <a:stretch>
            <a:fillRect/>
          </a:stretch>
        </p:blipFill>
        <p:spPr>
          <a:xfrm>
            <a:off x="1657350" y="847724"/>
            <a:ext cx="6686550" cy="3838578"/>
          </a:xfrm>
          <a:prstGeom prst="rect">
            <a:avLst/>
          </a:prstGeom>
          <a:ln w="12700">
            <a:miter lim="400000"/>
          </a:ln>
        </p:spPr>
      </p:pic>
      <p:sp>
        <p:nvSpPr>
          <p:cNvPr id="899" name="Rectangle 3"/>
          <p:cNvSpPr txBox="1"/>
          <p:nvPr/>
        </p:nvSpPr>
        <p:spPr>
          <a:xfrm>
            <a:off x="-76200" y="4789556"/>
            <a:ext cx="9220200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lnSpc>
                <a:spcPct val="85000"/>
              </a:lnSpc>
              <a:defRPr sz="200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r>
              <a:t>ОТРАСЛЕВОЕ СОВЕЩАНИЕ. СОЧИ. 2019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3" name="Номер слайда 3"/>
          <p:cNvSpPr txBox="1">
            <a:spLocks noGrp="1"/>
          </p:cNvSpPr>
          <p:nvPr>
            <p:ph type="sldNum" sz="quarter" idx="2"/>
          </p:nvPr>
        </p:nvSpPr>
        <p:spPr>
          <a:xfrm>
            <a:off x="166688" y="4865877"/>
            <a:ext cx="174874" cy="2032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8</a:t>
            </a:fld>
            <a:endParaRPr/>
          </a:p>
        </p:txBody>
      </p:sp>
      <p:sp>
        <p:nvSpPr>
          <p:cNvPr id="904" name="Заголовок 1"/>
          <p:cNvSpPr txBox="1">
            <a:spLocks noGrp="1"/>
          </p:cNvSpPr>
          <p:nvPr>
            <p:ph type="title"/>
          </p:nvPr>
        </p:nvSpPr>
        <p:spPr>
          <a:xfrm>
            <a:off x="1551600" y="76198"/>
            <a:ext cx="7321551" cy="661041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Обеспечение доступа в БКЭС в зимний период</a:t>
            </a:r>
            <a:endParaRPr dirty="0"/>
          </a:p>
        </p:txBody>
      </p:sp>
      <p:pic>
        <p:nvPicPr>
          <p:cNvPr id="905" name="Рисунок 3" descr="Рисунок 3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0" y="821530"/>
            <a:ext cx="3529013" cy="2178844"/>
          </a:xfrm>
          <a:prstGeom prst="rect">
            <a:avLst/>
          </a:prstGeom>
          <a:ln w="12700">
            <a:miter lim="400000"/>
          </a:ln>
        </p:spPr>
      </p:pic>
      <p:pic>
        <p:nvPicPr>
          <p:cNvPr id="906" name="Рисунок 4" descr="Рисунок 4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3536157" y="1943100"/>
            <a:ext cx="3357563" cy="2450308"/>
          </a:xfrm>
          <a:prstGeom prst="rect">
            <a:avLst/>
          </a:prstGeom>
          <a:ln w="12700">
            <a:miter lim="400000"/>
          </a:ln>
        </p:spPr>
      </p:pic>
      <p:pic>
        <p:nvPicPr>
          <p:cNvPr id="907" name="Рисунок 5" descr="Рисунок 5"/>
          <p:cNvPicPr>
            <a:picLocks noChangeAspect="1"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6879431" y="800101"/>
            <a:ext cx="2264570" cy="3914774"/>
          </a:xfrm>
          <a:prstGeom prst="rect">
            <a:avLst/>
          </a:prstGeom>
          <a:ln w="12700">
            <a:miter lim="400000"/>
          </a:ln>
        </p:spPr>
      </p:pic>
      <p:sp>
        <p:nvSpPr>
          <p:cNvPr id="908" name="Rectangle 3"/>
          <p:cNvSpPr txBox="1"/>
          <p:nvPr/>
        </p:nvSpPr>
        <p:spPr>
          <a:xfrm>
            <a:off x="-76200" y="4789556"/>
            <a:ext cx="9220200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lnSpc>
                <a:spcPct val="85000"/>
              </a:lnSpc>
              <a:defRPr sz="200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r>
              <a:t>ОТРАСЛЕВОЕ СОВЕЩАНИЕ. СОЧИ. 2019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Номер слайда 3"/>
          <p:cNvSpPr txBox="1">
            <a:spLocks noGrp="1"/>
          </p:cNvSpPr>
          <p:nvPr>
            <p:ph type="sldNum" sz="quarter" idx="2"/>
          </p:nvPr>
        </p:nvSpPr>
        <p:spPr>
          <a:xfrm>
            <a:off x="166688" y="4865877"/>
            <a:ext cx="166886" cy="2032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9</a:t>
            </a:fld>
            <a:endParaRPr/>
          </a:p>
        </p:txBody>
      </p:sp>
      <p:sp>
        <p:nvSpPr>
          <p:cNvPr id="913" name="Text Box 4"/>
          <p:cNvSpPr/>
          <p:nvPr/>
        </p:nvSpPr>
        <p:spPr>
          <a:xfrm>
            <a:off x="1" y="800099"/>
            <a:ext cx="9144001" cy="3942369"/>
          </a:xfrm>
          <a:prstGeom prst="rect">
            <a:avLst/>
          </a:prstGeom>
          <a:solidFill>
            <a:srgbClr val="3366FF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defRPr sz="2400" b="1"/>
            </a:pPr>
            <a:endParaRPr/>
          </a:p>
        </p:txBody>
      </p:sp>
      <p:sp>
        <p:nvSpPr>
          <p:cNvPr id="914" name="Номер слайда 2"/>
          <p:cNvSpPr txBox="1"/>
          <p:nvPr/>
        </p:nvSpPr>
        <p:spPr>
          <a:xfrm>
            <a:off x="204789" y="4772025"/>
            <a:ext cx="1487488" cy="3581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r>
              <a:t>11</a:t>
            </a:r>
          </a:p>
        </p:txBody>
      </p:sp>
      <p:sp>
        <p:nvSpPr>
          <p:cNvPr id="915" name="Номер слайда 1"/>
          <p:cNvSpPr txBox="1"/>
          <p:nvPr/>
        </p:nvSpPr>
        <p:spPr>
          <a:xfrm>
            <a:off x="204789" y="4804569"/>
            <a:ext cx="1487488" cy="292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2000" b="1"/>
            </a:lvl1pPr>
          </a:lstStyle>
          <a:p>
            <a:r>
              <a:t>11</a:t>
            </a:r>
          </a:p>
        </p:txBody>
      </p:sp>
      <p:graphicFrame>
        <p:nvGraphicFramePr>
          <p:cNvPr id="916" name="Таблица 20"/>
          <p:cNvGraphicFramePr/>
          <p:nvPr/>
        </p:nvGraphicFramePr>
        <p:xfrm>
          <a:off x="359231" y="1183825"/>
          <a:ext cx="8436424" cy="1737359"/>
        </p:xfrm>
        <a:graphic>
          <a:graphicData uri="http://schemas.openxmlformats.org/drawingml/2006/table">
            <a:tbl>
              <a:tblPr firstRow="1" bandRow="1">
                <a:tableStyleId>{4C3C2611-4C71-4FC5-86AE-919BDF0F9419}</a:tableStyleId>
              </a:tblPr>
              <a:tblGrid>
                <a:gridCol w="410104"/>
                <a:gridCol w="2189636"/>
                <a:gridCol w="1440055"/>
                <a:gridCol w="1529263"/>
                <a:gridCol w="1389080"/>
                <a:gridCol w="1478286"/>
              </a:tblGrid>
              <a:tr h="891539"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ym typeface="Calibri"/>
                        </a:rPr>
                        <a:t>№</a:t>
                      </a:r>
                    </a:p>
                  </a:txBody>
                  <a:tcPr marL="34290" marR="34290" marT="34290" marB="3429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ym typeface="Calibri"/>
                        </a:rPr>
                        <a:t>Тип основного источника</a:t>
                      </a:r>
                    </a:p>
                  </a:txBody>
                  <a:tcPr marL="34290" marR="34290" marT="34290" marB="3429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ym typeface="Calibri"/>
                        </a:rPr>
                        <a:t>Мощность одного агрегата, кВт.</a:t>
                      </a:r>
                    </a:p>
                  </a:txBody>
                  <a:tcPr marL="34290" marR="34290" marT="34290" marB="3429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ym typeface="Calibri"/>
                        </a:rPr>
                        <a:t>Количество агрегатов, шт.</a:t>
                      </a:r>
                    </a:p>
                  </a:txBody>
                  <a:tcPr marL="34290" marR="34290" marT="34290" marB="3429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ym typeface="Calibri"/>
                        </a:rPr>
                        <a:t>Степень загрузки, % </a:t>
                      </a:r>
                    </a:p>
                  </a:txBody>
                  <a:tcPr marL="34290" marR="34290" marT="34290" marB="3429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ym typeface="Calibri"/>
                        </a:rPr>
                        <a:t>Наличие резервной ДЭС</a:t>
                      </a:r>
                    </a:p>
                  </a:txBody>
                  <a:tcPr marL="34290" marR="34290" marT="34290" marB="34290" horzOverflow="overflow"/>
                </a:tc>
              </a:tr>
              <a:tr h="27432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sym typeface="Calibri"/>
                        </a:rPr>
                        <a:t>1.</a:t>
                      </a:r>
                    </a:p>
                  </a:txBody>
                  <a:tcPr marL="34290" marR="34290" marT="34290" marB="34290" horzOverflow="overflow"/>
                </a:tc>
                <a:tc>
                  <a:txBody>
                    <a:bodyPr/>
                    <a:lstStyle/>
                    <a:p>
                      <a:pPr algn="ctr">
                        <a:defRPr>
                          <a:sym typeface="Calibri"/>
                        </a:defRPr>
                      </a:pPr>
                      <a:r>
                        <a:t>МТУ Capstone C30</a:t>
                      </a:r>
                    </a:p>
                  </a:txBody>
                  <a:tcPr marL="34290" marR="34290" marT="34290" marB="3429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sym typeface="Calibri"/>
                        </a:rPr>
                        <a:t>30</a:t>
                      </a:r>
                    </a:p>
                  </a:txBody>
                  <a:tcPr marL="34290" marR="34290" marT="34290" marB="3429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sym typeface="Calibri"/>
                        </a:rPr>
                        <a:t>29</a:t>
                      </a:r>
                    </a:p>
                  </a:txBody>
                  <a:tcPr marL="34290" marR="34290" marT="34290" marB="3429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sym typeface="Calibri"/>
                        </a:rPr>
                        <a:t>17 - 83</a:t>
                      </a:r>
                    </a:p>
                  </a:txBody>
                  <a:tcPr marL="34290" marR="34290" marT="34290" marB="3429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sym typeface="Calibri"/>
                        </a:rPr>
                        <a:t>Да</a:t>
                      </a:r>
                    </a:p>
                  </a:txBody>
                  <a:tcPr marL="34290" marR="34290" marT="34290" marB="34290" horzOverflow="overflow"/>
                </a:tc>
              </a:tr>
              <a:tr h="27432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sym typeface="Calibri"/>
                        </a:rPr>
                        <a:t>2.</a:t>
                      </a:r>
                    </a:p>
                  </a:txBody>
                  <a:tcPr marL="34290" marR="34290" marT="34290" marB="34290" horzOverflow="overflow"/>
                </a:tc>
                <a:tc>
                  <a:txBody>
                    <a:bodyPr/>
                    <a:lstStyle/>
                    <a:p>
                      <a:pPr algn="ctr">
                        <a:defRPr>
                          <a:sym typeface="Calibri"/>
                        </a:defRPr>
                      </a:pPr>
                      <a:r>
                        <a:t>МТУ Capstone C65</a:t>
                      </a:r>
                    </a:p>
                  </a:txBody>
                  <a:tcPr marL="34290" marR="34290" marT="34290" marB="3429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sym typeface="Calibri"/>
                        </a:rPr>
                        <a:t>65</a:t>
                      </a:r>
                    </a:p>
                  </a:txBody>
                  <a:tcPr marL="34290" marR="34290" marT="34290" marB="3429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sym typeface="Calibri"/>
                        </a:rPr>
                        <a:t>59</a:t>
                      </a:r>
                    </a:p>
                  </a:txBody>
                  <a:tcPr marL="34290" marR="34290" marT="34290" marB="34290" horzOverflow="overflow"/>
                </a:tc>
                <a:tc>
                  <a:txBody>
                    <a:bodyPr/>
                    <a:lstStyle/>
                    <a:p>
                      <a:pPr algn="ctr">
                        <a:defRPr>
                          <a:sym typeface="Calibri"/>
                        </a:defRPr>
                      </a:pPr>
                      <a:r>
                        <a:t>13,4 – 63</a:t>
                      </a:r>
                    </a:p>
                  </a:txBody>
                  <a:tcPr marL="34290" marR="34290" marT="34290" marB="3429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>
                          <a:sym typeface="Calibri"/>
                        </a:rPr>
                        <a:t>Да</a:t>
                      </a:r>
                    </a:p>
                  </a:txBody>
                  <a:tcPr marL="34290" marR="34290" marT="34290" marB="34290" horzOverflow="overflow"/>
                </a:tc>
              </a:tr>
              <a:tr h="281353">
                <a:tc>
                  <a:txBody>
                    <a:bodyPr/>
                    <a:lstStyle/>
                    <a:p>
                      <a:pPr>
                        <a:defRPr>
                          <a:sym typeface="Calibri"/>
                        </a:defRPr>
                      </a:pPr>
                      <a:endParaRPr/>
                    </a:p>
                  </a:txBody>
                  <a:tcPr marL="34290" marR="34290" marT="34290" marB="3429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 b="1">
                          <a:sym typeface="Calibri"/>
                        </a:rPr>
                        <a:t>Итого:</a:t>
                      </a:r>
                    </a:p>
                  </a:txBody>
                  <a:tcPr marL="34290" marR="34290" marT="34290" marB="34290" horzOverflow="overflow"/>
                </a:tc>
                <a:tc>
                  <a:txBody>
                    <a:bodyPr/>
                    <a:lstStyle/>
                    <a:p>
                      <a:pPr algn="ctr">
                        <a:defRPr b="1">
                          <a:sym typeface="Calibri"/>
                        </a:defRPr>
                      </a:pPr>
                      <a:endParaRPr/>
                    </a:p>
                  </a:txBody>
                  <a:tcPr marL="34290" marR="34290" marT="34290" marB="3429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 b="1">
                          <a:sym typeface="Calibri"/>
                        </a:rPr>
                        <a:t>88</a:t>
                      </a:r>
                    </a:p>
                  </a:txBody>
                  <a:tcPr marL="34290" marR="34290" marT="34290" marB="34290" horzOverflow="overflow"/>
                </a:tc>
                <a:tc>
                  <a:txBody>
                    <a:bodyPr/>
                    <a:lstStyle/>
                    <a:p>
                      <a:pPr>
                        <a:defRPr>
                          <a:sym typeface="Calibri"/>
                        </a:defRPr>
                      </a:pPr>
                      <a:endParaRPr/>
                    </a:p>
                  </a:txBody>
                  <a:tcPr marL="34290" marR="34290" marT="34290" marB="34290" horzOverflow="overflow"/>
                </a:tc>
                <a:tc>
                  <a:txBody>
                    <a:bodyPr/>
                    <a:lstStyle/>
                    <a:p>
                      <a:pPr>
                        <a:defRPr>
                          <a:sym typeface="Calibri"/>
                        </a:defRPr>
                      </a:pPr>
                      <a:endParaRPr/>
                    </a:p>
                  </a:txBody>
                  <a:tcPr marL="34290" marR="34290" marT="34290" marB="34290" horzOverflow="overflow"/>
                </a:tc>
              </a:tr>
            </a:tbl>
          </a:graphicData>
        </a:graphic>
      </p:graphicFrame>
      <p:sp>
        <p:nvSpPr>
          <p:cNvPr id="917" name="Прямоугольник 22"/>
          <p:cNvSpPr txBox="1"/>
          <p:nvPr/>
        </p:nvSpPr>
        <p:spPr>
          <a:xfrm>
            <a:off x="1952169" y="97972"/>
            <a:ext cx="7191831" cy="675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000">
                <a:solidFill>
                  <a:srgbClr val="FFFFFF"/>
                </a:solidFill>
              </a:defRPr>
            </a:pPr>
            <a:r>
              <a:t>Информация  по микротурбинным установкам                       </a:t>
            </a:r>
          </a:p>
          <a:p>
            <a:pPr>
              <a:defRPr sz="2000">
                <a:solidFill>
                  <a:srgbClr val="FFFFFF"/>
                </a:solidFill>
              </a:defRPr>
            </a:pPr>
            <a:r>
              <a:t>СМГ «Бованенково-Ухта»  ООО «Газпром трансгаз Ухта»</a:t>
            </a:r>
          </a:p>
        </p:txBody>
      </p:sp>
      <p:pic>
        <p:nvPicPr>
          <p:cNvPr id="918" name="Picture 3" descr="Picture 3"/>
          <p:cNvPicPr>
            <a:picLocks noChangeAspect="1"/>
          </p:cNvPicPr>
          <p:nvPr/>
        </p:nvPicPr>
        <p:blipFill>
          <a:blip r:embed="rId3" cstate="print">
            <a:extLst/>
          </a:blip>
          <a:srcRect l="52304"/>
          <a:stretch>
            <a:fillRect/>
          </a:stretch>
        </p:blipFill>
        <p:spPr>
          <a:xfrm>
            <a:off x="970885" y="3047478"/>
            <a:ext cx="1456631" cy="1506106"/>
          </a:xfrm>
          <a:prstGeom prst="rect">
            <a:avLst/>
          </a:prstGeom>
          <a:ln w="12700">
            <a:miter lim="400000"/>
          </a:ln>
        </p:spPr>
      </p:pic>
      <p:pic>
        <p:nvPicPr>
          <p:cNvPr id="919" name="Рисунок 10" descr="Рисунок 10"/>
          <p:cNvPicPr>
            <a:picLocks noChangeAspect="1"/>
          </p:cNvPicPr>
          <p:nvPr/>
        </p:nvPicPr>
        <p:blipFill>
          <a:blip r:embed="rId4" cstate="print">
            <a:extLst/>
          </a:blip>
          <a:srcRect l="1687" t="1237" r="1067" b="1330"/>
          <a:stretch>
            <a:fillRect/>
          </a:stretch>
        </p:blipFill>
        <p:spPr>
          <a:xfrm>
            <a:off x="2711905" y="3069628"/>
            <a:ext cx="2317296" cy="1453387"/>
          </a:xfrm>
          <a:prstGeom prst="rect">
            <a:avLst/>
          </a:prstGeom>
          <a:ln w="12700">
            <a:miter lim="400000"/>
          </a:ln>
        </p:spPr>
      </p:pic>
      <p:pic>
        <p:nvPicPr>
          <p:cNvPr id="920" name="Picture 1" descr="Picture 1"/>
          <p:cNvPicPr>
            <a:picLocks noChangeAspect="1"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5291182" y="3059974"/>
            <a:ext cx="2542904" cy="1430384"/>
          </a:xfrm>
          <a:prstGeom prst="rect">
            <a:avLst/>
          </a:prstGeom>
          <a:ln w="12700">
            <a:miter lim="400000"/>
          </a:ln>
        </p:spPr>
      </p:pic>
      <p:sp>
        <p:nvSpPr>
          <p:cNvPr id="921" name="Rectangle 3"/>
          <p:cNvSpPr txBox="1"/>
          <p:nvPr/>
        </p:nvSpPr>
        <p:spPr>
          <a:xfrm>
            <a:off x="-76200" y="4789556"/>
            <a:ext cx="9220200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lnSpc>
                <a:spcPct val="85000"/>
              </a:lnSpc>
              <a:defRPr sz="200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r>
              <a:t>ОТРАСЛЕВОЕ СОВЕЩАНИЕ. СОЧИ. 2019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_Специальное оформление">
  <a:themeElements>
    <a:clrScheme name="4_Специальное оформление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4_Специальное оформление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4_Специальное оформление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4_Специальное оформление">
  <a:themeElements>
    <a:clrScheme name="4_Специальное оформление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4_Специальное оформление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4_Специальное оформление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1712</Words>
  <Application>Microsoft Office PowerPoint</Application>
  <PresentationFormat>Экран (16:9)</PresentationFormat>
  <Paragraphs>100</Paragraphs>
  <Slides>14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4_Специальное оформление</vt:lpstr>
      <vt:lpstr>   СМГ «Бованенково – Ухта 1,2» </vt:lpstr>
      <vt:lpstr> СМГ Бованенково - Ухта</vt:lpstr>
      <vt:lpstr>Презентация PowerPoint</vt:lpstr>
      <vt:lpstr>Презентация PowerPoint</vt:lpstr>
      <vt:lpstr>Эксплуатация контрольно-измерительных пунктов</vt:lpstr>
      <vt:lpstr>Замена электродов сравнения длительного действия</vt:lpstr>
      <vt:lpstr>Блочно-контейнерное устройство электроснабжения</vt:lpstr>
      <vt:lpstr>Обеспечение доступа в БКЭС в зимний период</vt:lpstr>
      <vt:lpstr>Презентация PowerPoint</vt:lpstr>
      <vt:lpstr> Эксплуатация эстакад</vt:lpstr>
      <vt:lpstr>   Эксплуатация воздушных ЛЭП</vt:lpstr>
      <vt:lpstr>Эксплуатация воздушных ЛЭП в период паводка</vt:lpstr>
      <vt:lpstr>Расчет нормативной численности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OZKY566</dc:creator>
  <cp:lastModifiedBy>Наталья Хлебная</cp:lastModifiedBy>
  <cp:revision>13</cp:revision>
  <dcterms:modified xsi:type="dcterms:W3CDTF">2019-08-06T08:57:05Z</dcterms:modified>
</cp:coreProperties>
</file>