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3" r:id="rId3"/>
    <p:sldId id="272" r:id="rId4"/>
    <p:sldId id="278" r:id="rId5"/>
    <p:sldId id="274" r:id="rId6"/>
    <p:sldId id="277" r:id="rId7"/>
    <p:sldId id="275" r:id="rId8"/>
    <p:sldId id="268" r:id="rId9"/>
    <p:sldId id="264" r:id="rId10"/>
    <p:sldId id="276" r:id="rId11"/>
    <p:sldId id="281" r:id="rId12"/>
    <p:sldId id="279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00B0F0"/>
    <a:srgbClr val="969696"/>
    <a:srgbClr val="EC383A"/>
    <a:srgbClr val="44546A"/>
    <a:srgbClr val="424632"/>
    <a:srgbClr val="C6393A"/>
    <a:srgbClr val="FF0000"/>
    <a:srgbClr val="09D1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4651" autoAdjust="0"/>
  </p:normalViewPr>
  <p:slideViewPr>
    <p:cSldViewPr snapToGrid="0">
      <p:cViewPr varScale="1">
        <p:scale>
          <a:sx n="101" d="100"/>
          <a:sy n="101" d="100"/>
        </p:scale>
        <p:origin x="60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201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DE55BB-2912-453C-B171-0AE79B2F660E}" type="doc">
      <dgm:prSet loTypeId="urn:microsoft.com/office/officeart/2008/layout/AlternatingPictureBlocks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F7E94BB-3B06-481B-9285-F3F04BA031A1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Защита от коррозии запорной арматуры</a:t>
          </a:r>
        </a:p>
      </dgm:t>
    </dgm:pt>
    <dgm:pt modelId="{3FCD8AC4-3D43-4C8A-B285-47EEBD55BE9A}" type="parTrans" cxnId="{E00D1566-ECE9-4CC8-87D8-CDA7F3A1BA6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113DA95-D944-4895-AEDC-FAB4DE7F567A}" type="sibTrans" cxnId="{E00D1566-ECE9-4CC8-87D8-CDA7F3A1BA6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8E7D7DB-6851-45A7-BA24-CB6F7DE3B0F0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Ремонт и </a:t>
          </a:r>
          <a:r>
            <a:rPr lang="ru-RU" sz="1800" dirty="0" err="1">
              <a:solidFill>
                <a:schemeClr val="tx1"/>
              </a:solidFill>
            </a:rPr>
            <a:t>переизоляция</a:t>
          </a:r>
          <a:r>
            <a:rPr lang="ru-RU" sz="1800" dirty="0">
              <a:solidFill>
                <a:schemeClr val="tx1"/>
              </a:solidFill>
            </a:rPr>
            <a:t> в трассовых условиях</a:t>
          </a:r>
        </a:p>
      </dgm:t>
    </dgm:pt>
    <dgm:pt modelId="{EABAD6AB-2DBC-4153-B24E-D53BE9821635}" type="parTrans" cxnId="{F6FAA6B6-9596-49C5-89FD-24DCC4DA49C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080D7A5-3334-43AC-8741-80655B9C8814}" type="sibTrans" cxnId="{F6FAA6B6-9596-49C5-89FD-24DCC4DA49C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90A22080-C340-4E7E-B067-06BC7D3EE610}" type="pres">
      <dgm:prSet presAssocID="{66DE55BB-2912-453C-B171-0AE79B2F660E}" presName="linearFlow" presStyleCnt="0">
        <dgm:presLayoutVars>
          <dgm:dir/>
          <dgm:resizeHandles val="exact"/>
        </dgm:presLayoutVars>
      </dgm:prSet>
      <dgm:spPr/>
    </dgm:pt>
    <dgm:pt modelId="{50ACFA59-D63A-4A26-81DC-50B9E53089B5}" type="pres">
      <dgm:prSet presAssocID="{3F7E94BB-3B06-481B-9285-F3F04BA031A1}" presName="comp" presStyleCnt="0"/>
      <dgm:spPr/>
    </dgm:pt>
    <dgm:pt modelId="{4C7FE5BC-B35B-499C-B4B3-91C1F434CA8F}" type="pres">
      <dgm:prSet presAssocID="{3F7E94BB-3B06-481B-9285-F3F04BA031A1}" presName="rect2" presStyleLbl="node1" presStyleIdx="0" presStyleCnt="2">
        <dgm:presLayoutVars>
          <dgm:bulletEnabled val="1"/>
        </dgm:presLayoutVars>
      </dgm:prSet>
      <dgm:spPr/>
    </dgm:pt>
    <dgm:pt modelId="{4FD18A0B-3847-4A21-AA42-E5434D3FC092}" type="pres">
      <dgm:prSet presAssocID="{3F7E94BB-3B06-481B-9285-F3F04BA031A1}" presName="rect1" presStyleLbl="ln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</dgm:pt>
    <dgm:pt modelId="{48B1126F-C487-440F-A71C-F24206C24E05}" type="pres">
      <dgm:prSet presAssocID="{A113DA95-D944-4895-AEDC-FAB4DE7F567A}" presName="sibTrans" presStyleCnt="0"/>
      <dgm:spPr/>
    </dgm:pt>
    <dgm:pt modelId="{7D828E2D-1CEE-4B28-A144-648134BC6DC9}" type="pres">
      <dgm:prSet presAssocID="{E8E7D7DB-6851-45A7-BA24-CB6F7DE3B0F0}" presName="comp" presStyleCnt="0"/>
      <dgm:spPr/>
    </dgm:pt>
    <dgm:pt modelId="{CE6BBAD0-D7DB-4735-BEE0-2BA823E16B56}" type="pres">
      <dgm:prSet presAssocID="{E8E7D7DB-6851-45A7-BA24-CB6F7DE3B0F0}" presName="rect2" presStyleLbl="node1" presStyleIdx="1" presStyleCnt="2" custLinFactNeighborX="49254" custLinFactNeighborY="192">
        <dgm:presLayoutVars>
          <dgm:bulletEnabled val="1"/>
        </dgm:presLayoutVars>
      </dgm:prSet>
      <dgm:spPr/>
    </dgm:pt>
    <dgm:pt modelId="{55A745A7-51F1-45EC-A196-CAFD46D4D0E0}" type="pres">
      <dgm:prSet presAssocID="{E8E7D7DB-6851-45A7-BA24-CB6F7DE3B0F0}" presName="rect1" presStyleLbl="lnNode1" presStyleIdx="1" presStyleCnt="2" custAng="5400000" custLinFactX="-100000" custLinFactNeighborX="-132579" custLinFactNeighborY="-28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1C37E706-094B-4025-876D-F0568C0A1174}" type="presOf" srcId="{66DE55BB-2912-453C-B171-0AE79B2F660E}" destId="{90A22080-C340-4E7E-B067-06BC7D3EE610}" srcOrd="0" destOrd="0" presId="urn:microsoft.com/office/officeart/2008/layout/AlternatingPictureBlocks"/>
    <dgm:cxn modelId="{E00D1566-ECE9-4CC8-87D8-CDA7F3A1BA66}" srcId="{66DE55BB-2912-453C-B171-0AE79B2F660E}" destId="{3F7E94BB-3B06-481B-9285-F3F04BA031A1}" srcOrd="0" destOrd="0" parTransId="{3FCD8AC4-3D43-4C8A-B285-47EEBD55BE9A}" sibTransId="{A113DA95-D944-4895-AEDC-FAB4DE7F567A}"/>
    <dgm:cxn modelId="{D1F1ED90-7125-4C53-8761-79614A5EA969}" type="presOf" srcId="{3F7E94BB-3B06-481B-9285-F3F04BA031A1}" destId="{4C7FE5BC-B35B-499C-B4B3-91C1F434CA8F}" srcOrd="0" destOrd="0" presId="urn:microsoft.com/office/officeart/2008/layout/AlternatingPictureBlocks"/>
    <dgm:cxn modelId="{F6FAA6B6-9596-49C5-89FD-24DCC4DA49CE}" srcId="{66DE55BB-2912-453C-B171-0AE79B2F660E}" destId="{E8E7D7DB-6851-45A7-BA24-CB6F7DE3B0F0}" srcOrd="1" destOrd="0" parTransId="{EABAD6AB-2DBC-4153-B24E-D53BE9821635}" sibTransId="{A080D7A5-3334-43AC-8741-80655B9C8814}"/>
    <dgm:cxn modelId="{E17CE9D7-8D55-49A6-AEA7-F64F6DBD2FC4}" type="presOf" srcId="{E8E7D7DB-6851-45A7-BA24-CB6F7DE3B0F0}" destId="{CE6BBAD0-D7DB-4735-BEE0-2BA823E16B56}" srcOrd="0" destOrd="0" presId="urn:microsoft.com/office/officeart/2008/layout/AlternatingPictureBlocks"/>
    <dgm:cxn modelId="{90C29C62-D6C8-47B7-AFDF-A79F58B43220}" type="presParOf" srcId="{90A22080-C340-4E7E-B067-06BC7D3EE610}" destId="{50ACFA59-D63A-4A26-81DC-50B9E53089B5}" srcOrd="0" destOrd="0" presId="urn:microsoft.com/office/officeart/2008/layout/AlternatingPictureBlocks"/>
    <dgm:cxn modelId="{2F46E8AE-D39F-47F2-AEE0-38CD137A84BF}" type="presParOf" srcId="{50ACFA59-D63A-4A26-81DC-50B9E53089B5}" destId="{4C7FE5BC-B35B-499C-B4B3-91C1F434CA8F}" srcOrd="0" destOrd="0" presId="urn:microsoft.com/office/officeart/2008/layout/AlternatingPictureBlocks"/>
    <dgm:cxn modelId="{280D5F22-EC8A-4703-95BB-1735CBF192B7}" type="presParOf" srcId="{50ACFA59-D63A-4A26-81DC-50B9E53089B5}" destId="{4FD18A0B-3847-4A21-AA42-E5434D3FC092}" srcOrd="1" destOrd="0" presId="urn:microsoft.com/office/officeart/2008/layout/AlternatingPictureBlocks"/>
    <dgm:cxn modelId="{2E215A03-890D-4ACF-928D-43F57053EE76}" type="presParOf" srcId="{90A22080-C340-4E7E-B067-06BC7D3EE610}" destId="{48B1126F-C487-440F-A71C-F24206C24E05}" srcOrd="1" destOrd="0" presId="urn:microsoft.com/office/officeart/2008/layout/AlternatingPictureBlocks"/>
    <dgm:cxn modelId="{4AB44794-49CD-4284-9202-6068A30611F7}" type="presParOf" srcId="{90A22080-C340-4E7E-B067-06BC7D3EE610}" destId="{7D828E2D-1CEE-4B28-A144-648134BC6DC9}" srcOrd="2" destOrd="0" presId="urn:microsoft.com/office/officeart/2008/layout/AlternatingPictureBlocks"/>
    <dgm:cxn modelId="{C03FEE9D-56FE-4F6D-A207-D05162174C05}" type="presParOf" srcId="{7D828E2D-1CEE-4B28-A144-648134BC6DC9}" destId="{CE6BBAD0-D7DB-4735-BEE0-2BA823E16B56}" srcOrd="0" destOrd="0" presId="urn:microsoft.com/office/officeart/2008/layout/AlternatingPictureBlocks"/>
    <dgm:cxn modelId="{D0FA710D-41C1-4E28-8DD0-397204E4D2D5}" type="presParOf" srcId="{7D828E2D-1CEE-4B28-A144-648134BC6DC9}" destId="{55A745A7-51F1-45EC-A196-CAFD46D4D0E0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DE55BB-2912-453C-B171-0AE79B2F660E}" type="doc">
      <dgm:prSet loTypeId="urn:microsoft.com/office/officeart/2008/layout/AlternatingPictureBlocks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3F7E94BB-3B06-481B-9285-F3F04BA031A1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Антикоррозионные покрытия под теплоизоляцию</a:t>
          </a:r>
        </a:p>
      </dgm:t>
    </dgm:pt>
    <dgm:pt modelId="{3FCD8AC4-3D43-4C8A-B285-47EEBD55BE9A}" type="parTrans" cxnId="{E00D1566-ECE9-4CC8-87D8-CDA7F3A1BA6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113DA95-D944-4895-AEDC-FAB4DE7F567A}" type="sibTrans" cxnId="{E00D1566-ECE9-4CC8-87D8-CDA7F3A1BA66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E8E7D7DB-6851-45A7-BA24-CB6F7DE3B0F0}">
      <dgm:prSet phldrT="[Text]" custT="1"/>
      <dgm:spPr>
        <a:ln>
          <a:solidFill>
            <a:srgbClr val="FF0000"/>
          </a:solidFill>
        </a:ln>
      </dgm:spPr>
      <dgm:t>
        <a:bodyPr/>
        <a:lstStyle/>
        <a:p>
          <a:r>
            <a:rPr lang="ru-RU" sz="1800" dirty="0">
              <a:solidFill>
                <a:schemeClr val="tx1"/>
              </a:solidFill>
            </a:rPr>
            <a:t>Антикоррозионное покрытие емкостного оборудования</a:t>
          </a:r>
        </a:p>
      </dgm:t>
    </dgm:pt>
    <dgm:pt modelId="{EABAD6AB-2DBC-4153-B24E-D53BE9821635}" type="parTrans" cxnId="{F6FAA6B6-9596-49C5-89FD-24DCC4DA49C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A080D7A5-3334-43AC-8741-80655B9C8814}" type="sibTrans" cxnId="{F6FAA6B6-9596-49C5-89FD-24DCC4DA49CE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90A22080-C340-4E7E-B067-06BC7D3EE610}" type="pres">
      <dgm:prSet presAssocID="{66DE55BB-2912-453C-B171-0AE79B2F660E}" presName="linearFlow" presStyleCnt="0">
        <dgm:presLayoutVars>
          <dgm:dir/>
          <dgm:resizeHandles val="exact"/>
        </dgm:presLayoutVars>
      </dgm:prSet>
      <dgm:spPr/>
    </dgm:pt>
    <dgm:pt modelId="{50ACFA59-D63A-4A26-81DC-50B9E53089B5}" type="pres">
      <dgm:prSet presAssocID="{3F7E94BB-3B06-481B-9285-F3F04BA031A1}" presName="comp" presStyleCnt="0"/>
      <dgm:spPr/>
    </dgm:pt>
    <dgm:pt modelId="{4C7FE5BC-B35B-499C-B4B3-91C1F434CA8F}" type="pres">
      <dgm:prSet presAssocID="{3F7E94BB-3B06-481B-9285-F3F04BA031A1}" presName="rect2" presStyleLbl="node1" presStyleIdx="0" presStyleCnt="2" custLinFactNeighborX="-49254" custLinFactNeighborY="743">
        <dgm:presLayoutVars>
          <dgm:bulletEnabled val="1"/>
        </dgm:presLayoutVars>
      </dgm:prSet>
      <dgm:spPr/>
    </dgm:pt>
    <dgm:pt modelId="{4FD18A0B-3847-4A21-AA42-E5434D3FC092}" type="pres">
      <dgm:prSet presAssocID="{3F7E94BB-3B06-481B-9285-F3F04BA031A1}" presName="rect1" presStyleLbl="lnNode1" presStyleIdx="0" presStyleCnt="2" custScaleY="100291" custLinFactX="100000" custLinFactNeighborX="131199" custLinFactNeighborY="64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8B1126F-C487-440F-A71C-F24206C24E05}" type="pres">
      <dgm:prSet presAssocID="{A113DA95-D944-4895-AEDC-FAB4DE7F567A}" presName="sibTrans" presStyleCnt="0"/>
      <dgm:spPr/>
    </dgm:pt>
    <dgm:pt modelId="{7D828E2D-1CEE-4B28-A144-648134BC6DC9}" type="pres">
      <dgm:prSet presAssocID="{E8E7D7DB-6851-45A7-BA24-CB6F7DE3B0F0}" presName="comp" presStyleCnt="0"/>
      <dgm:spPr/>
    </dgm:pt>
    <dgm:pt modelId="{CE6BBAD0-D7DB-4735-BEE0-2BA823E16B56}" type="pres">
      <dgm:prSet presAssocID="{E8E7D7DB-6851-45A7-BA24-CB6F7DE3B0F0}" presName="rect2" presStyleLbl="node1" presStyleIdx="1" presStyleCnt="2">
        <dgm:presLayoutVars>
          <dgm:bulletEnabled val="1"/>
        </dgm:presLayoutVars>
      </dgm:prSet>
      <dgm:spPr/>
    </dgm:pt>
    <dgm:pt modelId="{55A745A7-51F1-45EC-A196-CAFD46D4D0E0}" type="pres">
      <dgm:prSet presAssocID="{E8E7D7DB-6851-45A7-BA24-CB6F7DE3B0F0}" presName="rect1" presStyleLbl="ln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59DC8861-34D7-4DD5-89A1-8B27CD90E368}" type="presOf" srcId="{3F7E94BB-3B06-481B-9285-F3F04BA031A1}" destId="{4C7FE5BC-B35B-499C-B4B3-91C1F434CA8F}" srcOrd="0" destOrd="0" presId="urn:microsoft.com/office/officeart/2008/layout/AlternatingPictureBlocks"/>
    <dgm:cxn modelId="{E00D1566-ECE9-4CC8-87D8-CDA7F3A1BA66}" srcId="{66DE55BB-2912-453C-B171-0AE79B2F660E}" destId="{3F7E94BB-3B06-481B-9285-F3F04BA031A1}" srcOrd="0" destOrd="0" parTransId="{3FCD8AC4-3D43-4C8A-B285-47EEBD55BE9A}" sibTransId="{A113DA95-D944-4895-AEDC-FAB4DE7F567A}"/>
    <dgm:cxn modelId="{D2AEF478-6E69-4E1C-BE33-8202C2E32860}" type="presOf" srcId="{66DE55BB-2912-453C-B171-0AE79B2F660E}" destId="{90A22080-C340-4E7E-B067-06BC7D3EE610}" srcOrd="0" destOrd="0" presId="urn:microsoft.com/office/officeart/2008/layout/AlternatingPictureBlocks"/>
    <dgm:cxn modelId="{F6FAA6B6-9596-49C5-89FD-24DCC4DA49CE}" srcId="{66DE55BB-2912-453C-B171-0AE79B2F660E}" destId="{E8E7D7DB-6851-45A7-BA24-CB6F7DE3B0F0}" srcOrd="1" destOrd="0" parTransId="{EABAD6AB-2DBC-4153-B24E-D53BE9821635}" sibTransId="{A080D7A5-3334-43AC-8741-80655B9C8814}"/>
    <dgm:cxn modelId="{C5CD9FD7-A82B-452E-868A-7ADB8054EAF7}" type="presOf" srcId="{E8E7D7DB-6851-45A7-BA24-CB6F7DE3B0F0}" destId="{CE6BBAD0-D7DB-4735-BEE0-2BA823E16B56}" srcOrd="0" destOrd="0" presId="urn:microsoft.com/office/officeart/2008/layout/AlternatingPictureBlocks"/>
    <dgm:cxn modelId="{CF504027-8D18-4942-9075-521533F014D2}" type="presParOf" srcId="{90A22080-C340-4E7E-B067-06BC7D3EE610}" destId="{50ACFA59-D63A-4A26-81DC-50B9E53089B5}" srcOrd="0" destOrd="0" presId="urn:microsoft.com/office/officeart/2008/layout/AlternatingPictureBlocks"/>
    <dgm:cxn modelId="{033F2B8B-15A7-4B97-92E4-0A3B05FD87A5}" type="presParOf" srcId="{50ACFA59-D63A-4A26-81DC-50B9E53089B5}" destId="{4C7FE5BC-B35B-499C-B4B3-91C1F434CA8F}" srcOrd="0" destOrd="0" presId="urn:microsoft.com/office/officeart/2008/layout/AlternatingPictureBlocks"/>
    <dgm:cxn modelId="{8D9B1161-50B4-43DA-8861-DFA86AF6266F}" type="presParOf" srcId="{50ACFA59-D63A-4A26-81DC-50B9E53089B5}" destId="{4FD18A0B-3847-4A21-AA42-E5434D3FC092}" srcOrd="1" destOrd="0" presId="urn:microsoft.com/office/officeart/2008/layout/AlternatingPictureBlocks"/>
    <dgm:cxn modelId="{C96CE37B-100E-45AC-A969-A7F7F4C8D3E8}" type="presParOf" srcId="{90A22080-C340-4E7E-B067-06BC7D3EE610}" destId="{48B1126F-C487-440F-A71C-F24206C24E05}" srcOrd="1" destOrd="0" presId="urn:microsoft.com/office/officeart/2008/layout/AlternatingPictureBlocks"/>
    <dgm:cxn modelId="{B9CF1159-3901-464C-976C-F5C3BE6F38FF}" type="presParOf" srcId="{90A22080-C340-4E7E-B067-06BC7D3EE610}" destId="{7D828E2D-1CEE-4B28-A144-648134BC6DC9}" srcOrd="2" destOrd="0" presId="urn:microsoft.com/office/officeart/2008/layout/AlternatingPictureBlocks"/>
    <dgm:cxn modelId="{65D7FFD7-517D-428F-8CBC-5748F35E4092}" type="presParOf" srcId="{7D828E2D-1CEE-4B28-A144-648134BC6DC9}" destId="{CE6BBAD0-D7DB-4735-BEE0-2BA823E16B56}" srcOrd="0" destOrd="0" presId="urn:microsoft.com/office/officeart/2008/layout/AlternatingPictureBlocks"/>
    <dgm:cxn modelId="{8CFD5FF8-FC42-439B-B46B-C419027E2ED0}" type="presParOf" srcId="{7D828E2D-1CEE-4B28-A144-648134BC6DC9}" destId="{55A745A7-51F1-45EC-A196-CAFD46D4D0E0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B4CF2A-5DB3-47AB-8E01-3FD1BAE6B71E}" type="doc">
      <dgm:prSet loTypeId="urn:microsoft.com/office/officeart/2005/8/layout/vList3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1178C857-8934-4762-A4D6-82C056893817}">
      <dgm:prSet phldrT="[Текст]" custT="1"/>
      <dgm:spPr>
        <a:solidFill>
          <a:schemeClr val="bg1">
            <a:alpha val="45098"/>
          </a:schemeClr>
        </a:solidFill>
        <a:ln>
          <a:solidFill>
            <a:srgbClr val="FF0000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/>
            <a:t>Тонкослойное покрытие</a:t>
          </a:r>
          <a:br>
            <a:rPr lang="ru-RU" sz="1800" dirty="0"/>
          </a:br>
          <a:r>
            <a:rPr lang="ru-RU" sz="1800" dirty="0"/>
            <a:t>(</a:t>
          </a:r>
          <a:r>
            <a:rPr lang="ru-RU" sz="1800" i="1" dirty="0">
              <a:cs typeface="Arial"/>
            </a:rPr>
            <a:t>рабочая толщина 1 мм)</a:t>
          </a:r>
          <a:endParaRPr lang="ru-RU" sz="1800" b="1" i="0" dirty="0"/>
        </a:p>
      </dgm:t>
    </dgm:pt>
    <dgm:pt modelId="{55DAE5B6-B1F3-40F2-A7A4-904E3FBED881}" type="parTrans" cxnId="{E2CB0E42-15AD-4FD6-9247-E2A5F7D76D6C}">
      <dgm:prSet/>
      <dgm:spPr/>
      <dgm:t>
        <a:bodyPr/>
        <a:lstStyle/>
        <a:p>
          <a:endParaRPr lang="ru-RU"/>
        </a:p>
      </dgm:t>
    </dgm:pt>
    <dgm:pt modelId="{CFF893C5-053E-4032-8D0D-DB808FFA537F}" type="sibTrans" cxnId="{E2CB0E42-15AD-4FD6-9247-E2A5F7D76D6C}">
      <dgm:prSet/>
      <dgm:spPr/>
      <dgm:t>
        <a:bodyPr/>
        <a:lstStyle/>
        <a:p>
          <a:endParaRPr lang="ru-RU"/>
        </a:p>
      </dgm:t>
    </dgm:pt>
    <dgm:pt modelId="{83C87B0A-4B7E-4AAB-B57A-3009C0B57B3C}">
      <dgm:prSet phldrT="[Текст]"/>
      <dgm:spPr>
        <a:solidFill>
          <a:schemeClr val="bg1">
            <a:alpha val="45098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b="0" dirty="0"/>
            <a:t>Малое </a:t>
          </a:r>
          <a:r>
            <a:rPr lang="ru-RU" b="1" dirty="0"/>
            <a:t>время отверждения</a:t>
          </a:r>
          <a:r>
            <a:rPr lang="ru-RU" b="0" dirty="0"/>
            <a:t> </a:t>
          </a:r>
          <a:r>
            <a:rPr lang="ru-RU" dirty="0"/>
            <a:t>до степени 3</a:t>
          </a:r>
          <a:endParaRPr lang="ru-RU" b="1" i="0" dirty="0"/>
        </a:p>
      </dgm:t>
    </dgm:pt>
    <dgm:pt modelId="{13C3EB67-E310-4137-992B-7A3F552C8DEC}" type="parTrans" cxnId="{735E62F6-F398-488F-9626-133E7F2D7E60}">
      <dgm:prSet/>
      <dgm:spPr/>
      <dgm:t>
        <a:bodyPr/>
        <a:lstStyle/>
        <a:p>
          <a:endParaRPr lang="ru-RU"/>
        </a:p>
      </dgm:t>
    </dgm:pt>
    <dgm:pt modelId="{83303A96-363C-419F-80C1-7E6021AF0C21}" type="sibTrans" cxnId="{735E62F6-F398-488F-9626-133E7F2D7E60}">
      <dgm:prSet/>
      <dgm:spPr/>
      <dgm:t>
        <a:bodyPr/>
        <a:lstStyle/>
        <a:p>
          <a:endParaRPr lang="ru-RU"/>
        </a:p>
      </dgm:t>
    </dgm:pt>
    <dgm:pt modelId="{B6C9813E-163C-44DA-A853-09D16E3BE197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ru-RU" b="1" dirty="0"/>
            <a:t>Не требуют грунтования </a:t>
          </a:r>
          <a:r>
            <a:rPr lang="ru-RU" dirty="0"/>
            <a:t>металлических поверхностей</a:t>
          </a:r>
          <a:r>
            <a:rPr lang="ru-RU" b="1" i="0" dirty="0">
              <a:cs typeface="Arial"/>
            </a:rPr>
            <a:t> </a:t>
          </a:r>
          <a:endParaRPr lang="ru-RU" b="1" i="0" dirty="0"/>
        </a:p>
      </dgm:t>
    </dgm:pt>
    <dgm:pt modelId="{72BE1DB1-7F2F-40D0-92A7-AFCDAA6E6F4D}" type="parTrans" cxnId="{9050D71F-A99E-4C6D-8448-96A94BD09112}">
      <dgm:prSet/>
      <dgm:spPr/>
      <dgm:t>
        <a:bodyPr/>
        <a:lstStyle/>
        <a:p>
          <a:endParaRPr lang="ru-RU"/>
        </a:p>
      </dgm:t>
    </dgm:pt>
    <dgm:pt modelId="{32251BAB-4B4C-4AC5-8754-11130726AD68}" type="sibTrans" cxnId="{9050D71F-A99E-4C6D-8448-96A94BD09112}">
      <dgm:prSet/>
      <dgm:spPr/>
      <dgm:t>
        <a:bodyPr/>
        <a:lstStyle/>
        <a:p>
          <a:endParaRPr lang="ru-RU"/>
        </a:p>
      </dgm:t>
    </dgm:pt>
    <dgm:pt modelId="{AAF7A4BB-0293-4376-884F-4A31926AC184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ru-RU" b="0" i="0" dirty="0"/>
            <a:t>Температура эксплуатации   до</a:t>
          </a:r>
          <a:r>
            <a:rPr lang="ru-RU" b="1" i="0" dirty="0"/>
            <a:t> 60</a:t>
          </a:r>
          <a:r>
            <a:rPr lang="ru-RU" b="1" i="0" dirty="0">
              <a:cs typeface="Arial"/>
            </a:rPr>
            <a:t>°</a:t>
          </a:r>
          <a:r>
            <a:rPr lang="en-US" b="1" i="0" dirty="0">
              <a:cs typeface="Arial"/>
            </a:rPr>
            <a:t>             </a:t>
          </a:r>
          <a:endParaRPr lang="ru-RU" b="1" i="0" dirty="0">
            <a:cs typeface="Arial"/>
          </a:endParaRPr>
        </a:p>
      </dgm:t>
    </dgm:pt>
    <dgm:pt modelId="{98EC59A6-BA77-436F-825D-DA910D26299A}" type="parTrans" cxnId="{698E715D-DCB5-45B5-93EF-1519446B838A}">
      <dgm:prSet/>
      <dgm:spPr/>
      <dgm:t>
        <a:bodyPr/>
        <a:lstStyle/>
        <a:p>
          <a:endParaRPr lang="ru-RU"/>
        </a:p>
      </dgm:t>
    </dgm:pt>
    <dgm:pt modelId="{83CC7423-9BBC-4746-8306-82C05DFB8BE2}" type="sibTrans" cxnId="{698E715D-DCB5-45B5-93EF-1519446B838A}">
      <dgm:prSet/>
      <dgm:spPr/>
      <dgm:t>
        <a:bodyPr/>
        <a:lstStyle/>
        <a:p>
          <a:endParaRPr lang="ru-RU"/>
        </a:p>
      </dgm:t>
    </dgm:pt>
    <dgm:pt modelId="{44982295-7C34-4074-A91F-82AB319D2407}" type="pres">
      <dgm:prSet presAssocID="{6BB4CF2A-5DB3-47AB-8E01-3FD1BAE6B71E}" presName="linearFlow" presStyleCnt="0">
        <dgm:presLayoutVars>
          <dgm:dir/>
          <dgm:resizeHandles val="exact"/>
        </dgm:presLayoutVars>
      </dgm:prSet>
      <dgm:spPr/>
    </dgm:pt>
    <dgm:pt modelId="{4C02D7C6-63A2-4518-8985-5E953AE440B1}" type="pres">
      <dgm:prSet presAssocID="{1178C857-8934-4762-A4D6-82C056893817}" presName="composite" presStyleCnt="0"/>
      <dgm:spPr/>
    </dgm:pt>
    <dgm:pt modelId="{43394387-E331-4FF9-B757-1A28A3009DE3}" type="pres">
      <dgm:prSet presAssocID="{1178C857-8934-4762-A4D6-82C056893817}" presName="imgShp" presStyleLbl="fgImgPlace1" presStyleIdx="0" presStyleCnt="4"/>
      <dgm:spPr>
        <a:blipFill rotWithShape="1">
          <a:blip xmlns:r="http://schemas.openxmlformats.org/officeDocument/2006/relationships" r:embed="rId1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D948646E-2DC3-4058-8248-5D9C1108E115}" type="pres">
      <dgm:prSet presAssocID="{1178C857-8934-4762-A4D6-82C056893817}" presName="txShp" presStyleLbl="node1" presStyleIdx="0" presStyleCnt="4">
        <dgm:presLayoutVars>
          <dgm:bulletEnabled val="1"/>
        </dgm:presLayoutVars>
      </dgm:prSet>
      <dgm:spPr/>
    </dgm:pt>
    <dgm:pt modelId="{5336D65D-9DAE-42AD-89A5-72C6EE676085}" type="pres">
      <dgm:prSet presAssocID="{CFF893C5-053E-4032-8D0D-DB808FFA537F}" presName="spacing" presStyleCnt="0"/>
      <dgm:spPr/>
    </dgm:pt>
    <dgm:pt modelId="{2C796521-FD05-4EDB-9A6E-BB74929CF32E}" type="pres">
      <dgm:prSet presAssocID="{83C87B0A-4B7E-4AAB-B57A-3009C0B57B3C}" presName="composite" presStyleCnt="0"/>
      <dgm:spPr/>
    </dgm:pt>
    <dgm:pt modelId="{A4BF462B-21E0-4EEF-9F53-B67DBD862E8F}" type="pres">
      <dgm:prSet presAssocID="{83C87B0A-4B7E-4AAB-B57A-3009C0B57B3C}" presName="imgShp" presStyleLbl="fgImgPlace1" presStyleIdx="1" presStyleCnt="4"/>
      <dgm:spPr>
        <a:blipFill rotWithShape="1">
          <a:blip xmlns:r="http://schemas.openxmlformats.org/officeDocument/2006/relationships" r:embed="rId2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358DDF85-09FA-489E-B2CB-C591C82FFDDE}" type="pres">
      <dgm:prSet presAssocID="{83C87B0A-4B7E-4AAB-B57A-3009C0B57B3C}" presName="txShp" presStyleLbl="node1" presStyleIdx="1" presStyleCnt="4">
        <dgm:presLayoutVars>
          <dgm:bulletEnabled val="1"/>
        </dgm:presLayoutVars>
      </dgm:prSet>
      <dgm:spPr/>
    </dgm:pt>
    <dgm:pt modelId="{C1B5843C-97AB-407A-A876-ADB492E93CCB}" type="pres">
      <dgm:prSet presAssocID="{83303A96-363C-419F-80C1-7E6021AF0C21}" presName="spacing" presStyleCnt="0"/>
      <dgm:spPr/>
    </dgm:pt>
    <dgm:pt modelId="{CFA09F4E-6B56-41C7-800E-5F6355D9BB53}" type="pres">
      <dgm:prSet presAssocID="{AAF7A4BB-0293-4376-884F-4A31926AC184}" presName="composite" presStyleCnt="0"/>
      <dgm:spPr/>
    </dgm:pt>
    <dgm:pt modelId="{96E65F8D-A846-4029-91AE-61AA16608746}" type="pres">
      <dgm:prSet presAssocID="{AAF7A4BB-0293-4376-884F-4A31926AC184}" presName="imgShp" presStyleLbl="fgImgPlace1" presStyleIdx="2" presStyleCnt="4"/>
      <dgm:spPr>
        <a:blipFill rotWithShape="1">
          <a:blip xmlns:r="http://schemas.openxmlformats.org/officeDocument/2006/relationships" r:embed="rId3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CE0D04F0-A87E-49D8-9C73-1D4B47175490}" type="pres">
      <dgm:prSet presAssocID="{AAF7A4BB-0293-4376-884F-4A31926AC184}" presName="txShp" presStyleLbl="node1" presStyleIdx="2" presStyleCnt="4">
        <dgm:presLayoutVars>
          <dgm:bulletEnabled val="1"/>
        </dgm:presLayoutVars>
      </dgm:prSet>
      <dgm:spPr/>
    </dgm:pt>
    <dgm:pt modelId="{907C570D-A217-4515-9793-58AFD8194ACA}" type="pres">
      <dgm:prSet presAssocID="{83CC7423-9BBC-4746-8306-82C05DFB8BE2}" presName="spacing" presStyleCnt="0"/>
      <dgm:spPr/>
    </dgm:pt>
    <dgm:pt modelId="{0EDB4287-067E-45F2-950D-4F183BCF4FC2}" type="pres">
      <dgm:prSet presAssocID="{B6C9813E-163C-44DA-A853-09D16E3BE197}" presName="composite" presStyleCnt="0"/>
      <dgm:spPr/>
    </dgm:pt>
    <dgm:pt modelId="{43D31B29-1ECE-45CE-B428-301CD4AA2702}" type="pres">
      <dgm:prSet presAssocID="{B6C9813E-163C-44DA-A853-09D16E3BE197}" presName="imgShp" presStyleLbl="fgImgPlace1" presStyleIdx="3" presStyleCnt="4"/>
      <dgm:spPr>
        <a:blipFill rotWithShape="1">
          <a:blip xmlns:r="http://schemas.openxmlformats.org/officeDocument/2006/relationships" r:embed="rId4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3B45F43C-80C6-4328-8E82-4D5AE68A865C}" type="pres">
      <dgm:prSet presAssocID="{B6C9813E-163C-44DA-A853-09D16E3BE197}" presName="txShp" presStyleLbl="node1" presStyleIdx="3" presStyleCnt="4">
        <dgm:presLayoutVars>
          <dgm:bulletEnabled val="1"/>
        </dgm:presLayoutVars>
      </dgm:prSet>
      <dgm:spPr/>
    </dgm:pt>
  </dgm:ptLst>
  <dgm:cxnLst>
    <dgm:cxn modelId="{F1285B03-ADF7-4D64-B9F4-EEC962AA8D97}" type="presOf" srcId="{6BB4CF2A-5DB3-47AB-8E01-3FD1BAE6B71E}" destId="{44982295-7C34-4074-A91F-82AB319D2407}" srcOrd="0" destOrd="0" presId="urn:microsoft.com/office/officeart/2005/8/layout/vList3"/>
    <dgm:cxn modelId="{9050D71F-A99E-4C6D-8448-96A94BD09112}" srcId="{6BB4CF2A-5DB3-47AB-8E01-3FD1BAE6B71E}" destId="{B6C9813E-163C-44DA-A853-09D16E3BE197}" srcOrd="3" destOrd="0" parTransId="{72BE1DB1-7F2F-40D0-92A7-AFCDAA6E6F4D}" sibTransId="{32251BAB-4B4C-4AC5-8754-11130726AD68}"/>
    <dgm:cxn modelId="{698E715D-DCB5-45B5-93EF-1519446B838A}" srcId="{6BB4CF2A-5DB3-47AB-8E01-3FD1BAE6B71E}" destId="{AAF7A4BB-0293-4376-884F-4A31926AC184}" srcOrd="2" destOrd="0" parTransId="{98EC59A6-BA77-436F-825D-DA910D26299A}" sibTransId="{83CC7423-9BBC-4746-8306-82C05DFB8BE2}"/>
    <dgm:cxn modelId="{E2CB0E42-15AD-4FD6-9247-E2A5F7D76D6C}" srcId="{6BB4CF2A-5DB3-47AB-8E01-3FD1BAE6B71E}" destId="{1178C857-8934-4762-A4D6-82C056893817}" srcOrd="0" destOrd="0" parTransId="{55DAE5B6-B1F3-40F2-A7A4-904E3FBED881}" sibTransId="{CFF893C5-053E-4032-8D0D-DB808FFA537F}"/>
    <dgm:cxn modelId="{99BFAE44-478B-469D-BA0C-7CC4210567E3}" type="presOf" srcId="{83C87B0A-4B7E-4AAB-B57A-3009C0B57B3C}" destId="{358DDF85-09FA-489E-B2CB-C591C82FFDDE}" srcOrd="0" destOrd="0" presId="urn:microsoft.com/office/officeart/2005/8/layout/vList3"/>
    <dgm:cxn modelId="{3C5120A5-0B0C-415C-9535-5D1BA35D553C}" type="presOf" srcId="{1178C857-8934-4762-A4D6-82C056893817}" destId="{D948646E-2DC3-4058-8248-5D9C1108E115}" srcOrd="0" destOrd="0" presId="urn:microsoft.com/office/officeart/2005/8/layout/vList3"/>
    <dgm:cxn modelId="{1953F3D6-0833-45B8-A19B-5FF8B206B3D4}" type="presOf" srcId="{AAF7A4BB-0293-4376-884F-4A31926AC184}" destId="{CE0D04F0-A87E-49D8-9C73-1D4B47175490}" srcOrd="0" destOrd="0" presId="urn:microsoft.com/office/officeart/2005/8/layout/vList3"/>
    <dgm:cxn modelId="{8F090EE9-EACE-4319-98E2-E78297669AC8}" type="presOf" srcId="{B6C9813E-163C-44DA-A853-09D16E3BE197}" destId="{3B45F43C-80C6-4328-8E82-4D5AE68A865C}" srcOrd="0" destOrd="0" presId="urn:microsoft.com/office/officeart/2005/8/layout/vList3"/>
    <dgm:cxn modelId="{735E62F6-F398-488F-9626-133E7F2D7E60}" srcId="{6BB4CF2A-5DB3-47AB-8E01-3FD1BAE6B71E}" destId="{83C87B0A-4B7E-4AAB-B57A-3009C0B57B3C}" srcOrd="1" destOrd="0" parTransId="{13C3EB67-E310-4137-992B-7A3F552C8DEC}" sibTransId="{83303A96-363C-419F-80C1-7E6021AF0C21}"/>
    <dgm:cxn modelId="{DB9D2774-5DB5-493A-B3AA-CFCD4B7AE708}" type="presParOf" srcId="{44982295-7C34-4074-A91F-82AB319D2407}" destId="{4C02D7C6-63A2-4518-8985-5E953AE440B1}" srcOrd="0" destOrd="0" presId="urn:microsoft.com/office/officeart/2005/8/layout/vList3"/>
    <dgm:cxn modelId="{2647A163-BE72-46E5-A1B4-FBBD7B69BE0E}" type="presParOf" srcId="{4C02D7C6-63A2-4518-8985-5E953AE440B1}" destId="{43394387-E331-4FF9-B757-1A28A3009DE3}" srcOrd="0" destOrd="0" presId="urn:microsoft.com/office/officeart/2005/8/layout/vList3"/>
    <dgm:cxn modelId="{70010065-E10C-40E9-9B03-F0650A23EF72}" type="presParOf" srcId="{4C02D7C6-63A2-4518-8985-5E953AE440B1}" destId="{D948646E-2DC3-4058-8248-5D9C1108E115}" srcOrd="1" destOrd="0" presId="urn:microsoft.com/office/officeart/2005/8/layout/vList3"/>
    <dgm:cxn modelId="{A58EAB04-A453-4E80-A385-E8EBEBD28682}" type="presParOf" srcId="{44982295-7C34-4074-A91F-82AB319D2407}" destId="{5336D65D-9DAE-42AD-89A5-72C6EE676085}" srcOrd="1" destOrd="0" presId="urn:microsoft.com/office/officeart/2005/8/layout/vList3"/>
    <dgm:cxn modelId="{C3029A59-C060-4842-AF0C-D2E5D539997E}" type="presParOf" srcId="{44982295-7C34-4074-A91F-82AB319D2407}" destId="{2C796521-FD05-4EDB-9A6E-BB74929CF32E}" srcOrd="2" destOrd="0" presId="urn:microsoft.com/office/officeart/2005/8/layout/vList3"/>
    <dgm:cxn modelId="{7249766C-FCCE-489B-8988-69D03016A5E7}" type="presParOf" srcId="{2C796521-FD05-4EDB-9A6E-BB74929CF32E}" destId="{A4BF462B-21E0-4EEF-9F53-B67DBD862E8F}" srcOrd="0" destOrd="0" presId="urn:microsoft.com/office/officeart/2005/8/layout/vList3"/>
    <dgm:cxn modelId="{4DE8A36E-A294-4F32-9646-4BE8EBA467CE}" type="presParOf" srcId="{2C796521-FD05-4EDB-9A6E-BB74929CF32E}" destId="{358DDF85-09FA-489E-B2CB-C591C82FFDDE}" srcOrd="1" destOrd="0" presId="urn:microsoft.com/office/officeart/2005/8/layout/vList3"/>
    <dgm:cxn modelId="{0DCD67E1-7185-4888-B3F8-23CA641C8066}" type="presParOf" srcId="{44982295-7C34-4074-A91F-82AB319D2407}" destId="{C1B5843C-97AB-407A-A876-ADB492E93CCB}" srcOrd="3" destOrd="0" presId="urn:microsoft.com/office/officeart/2005/8/layout/vList3"/>
    <dgm:cxn modelId="{F7EF9127-1C17-4759-8EE6-61C5B7F28352}" type="presParOf" srcId="{44982295-7C34-4074-A91F-82AB319D2407}" destId="{CFA09F4E-6B56-41C7-800E-5F6355D9BB53}" srcOrd="4" destOrd="0" presId="urn:microsoft.com/office/officeart/2005/8/layout/vList3"/>
    <dgm:cxn modelId="{703157D4-E09F-4565-A533-66C8F1BC85A3}" type="presParOf" srcId="{CFA09F4E-6B56-41C7-800E-5F6355D9BB53}" destId="{96E65F8D-A846-4029-91AE-61AA16608746}" srcOrd="0" destOrd="0" presId="urn:microsoft.com/office/officeart/2005/8/layout/vList3"/>
    <dgm:cxn modelId="{776B3223-F5BF-4919-ABE5-2FE0B3910945}" type="presParOf" srcId="{CFA09F4E-6B56-41C7-800E-5F6355D9BB53}" destId="{CE0D04F0-A87E-49D8-9C73-1D4B47175490}" srcOrd="1" destOrd="0" presId="urn:microsoft.com/office/officeart/2005/8/layout/vList3"/>
    <dgm:cxn modelId="{E8137D2F-F61D-44E2-A03D-E544CCBD7994}" type="presParOf" srcId="{44982295-7C34-4074-A91F-82AB319D2407}" destId="{907C570D-A217-4515-9793-58AFD8194ACA}" srcOrd="5" destOrd="0" presId="urn:microsoft.com/office/officeart/2005/8/layout/vList3"/>
    <dgm:cxn modelId="{A4A733A2-6270-490B-B05F-A60224504366}" type="presParOf" srcId="{44982295-7C34-4074-A91F-82AB319D2407}" destId="{0EDB4287-067E-45F2-950D-4F183BCF4FC2}" srcOrd="6" destOrd="0" presId="urn:microsoft.com/office/officeart/2005/8/layout/vList3"/>
    <dgm:cxn modelId="{0BC75421-6384-4C31-BF04-D4EC42B81D2C}" type="presParOf" srcId="{0EDB4287-067E-45F2-950D-4F183BCF4FC2}" destId="{43D31B29-1ECE-45CE-B428-301CD4AA2702}" srcOrd="0" destOrd="0" presId="urn:microsoft.com/office/officeart/2005/8/layout/vList3"/>
    <dgm:cxn modelId="{85E21240-DAA8-4789-A1B7-775857AE5612}" type="presParOf" srcId="{0EDB4287-067E-45F2-950D-4F183BCF4FC2}" destId="{3B45F43C-80C6-4328-8E82-4D5AE68A865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B4CF2A-5DB3-47AB-8E01-3FD1BAE6B71E}" type="doc">
      <dgm:prSet loTypeId="urn:microsoft.com/office/officeart/2005/8/layout/vList3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1178C857-8934-4762-A4D6-82C056893817}">
      <dgm:prSet phldrT="[Текст]" custT="1"/>
      <dgm:spPr>
        <a:solidFill>
          <a:schemeClr val="bg1">
            <a:alpha val="45098"/>
          </a:schemeClr>
        </a:solidFill>
        <a:ln>
          <a:solidFill>
            <a:srgbClr val="FF0000"/>
          </a:solidFill>
        </a:ln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dirty="0">
              <a:solidFill>
                <a:srgbClr val="44546A"/>
              </a:solidFill>
            </a:rPr>
            <a:t>Возможность нанесения силами </a:t>
          </a:r>
          <a:r>
            <a:rPr lang="ru-RU" sz="1800" b="1" dirty="0">
              <a:solidFill>
                <a:srgbClr val="44546A"/>
              </a:solidFill>
            </a:rPr>
            <a:t>УАВР</a:t>
          </a:r>
          <a:endParaRPr lang="ru-RU" sz="1800" b="1" i="0" dirty="0">
            <a:solidFill>
              <a:srgbClr val="44546A"/>
            </a:solidFill>
          </a:endParaRPr>
        </a:p>
      </dgm:t>
    </dgm:pt>
    <dgm:pt modelId="{55DAE5B6-B1F3-40F2-A7A4-904E3FBED881}" type="parTrans" cxnId="{E2CB0E42-15AD-4FD6-9247-E2A5F7D76D6C}">
      <dgm:prSet/>
      <dgm:spPr/>
      <dgm:t>
        <a:bodyPr/>
        <a:lstStyle/>
        <a:p>
          <a:endParaRPr lang="ru-RU"/>
        </a:p>
      </dgm:t>
    </dgm:pt>
    <dgm:pt modelId="{CFF893C5-053E-4032-8D0D-DB808FFA537F}" type="sibTrans" cxnId="{E2CB0E42-15AD-4FD6-9247-E2A5F7D76D6C}">
      <dgm:prSet/>
      <dgm:spPr/>
      <dgm:t>
        <a:bodyPr/>
        <a:lstStyle/>
        <a:p>
          <a:endParaRPr lang="ru-RU"/>
        </a:p>
      </dgm:t>
    </dgm:pt>
    <dgm:pt modelId="{83C87B0A-4B7E-4AAB-B57A-3009C0B57B3C}">
      <dgm:prSet phldrT="[Текст]"/>
      <dgm:spPr>
        <a:solidFill>
          <a:schemeClr val="bg1">
            <a:alpha val="45098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b="1" i="0" dirty="0">
              <a:cs typeface="Arial"/>
            </a:rPr>
            <a:t>Не требует дорогостоящего оборудования </a:t>
          </a:r>
          <a:r>
            <a:rPr lang="ru-RU" b="0" i="0" dirty="0">
              <a:cs typeface="Arial"/>
            </a:rPr>
            <a:t>для н</a:t>
          </a:r>
          <a:r>
            <a:rPr lang="ru-RU" b="0" i="0" dirty="0">
              <a:solidFill>
                <a:srgbClr val="44546A"/>
              </a:solidFill>
              <a:cs typeface="Arial"/>
            </a:rPr>
            <a:t>а</a:t>
          </a:r>
          <a:r>
            <a:rPr lang="ru-RU" b="0" i="0" dirty="0">
              <a:cs typeface="Arial"/>
            </a:rPr>
            <a:t>несения</a:t>
          </a:r>
          <a:endParaRPr lang="ru-RU" b="1" i="0" dirty="0"/>
        </a:p>
      </dgm:t>
    </dgm:pt>
    <dgm:pt modelId="{13C3EB67-E310-4137-992B-7A3F552C8DEC}" type="parTrans" cxnId="{735E62F6-F398-488F-9626-133E7F2D7E60}">
      <dgm:prSet/>
      <dgm:spPr/>
      <dgm:t>
        <a:bodyPr/>
        <a:lstStyle/>
        <a:p>
          <a:endParaRPr lang="ru-RU"/>
        </a:p>
      </dgm:t>
    </dgm:pt>
    <dgm:pt modelId="{83303A96-363C-419F-80C1-7E6021AF0C21}" type="sibTrans" cxnId="{735E62F6-F398-488F-9626-133E7F2D7E60}">
      <dgm:prSet/>
      <dgm:spPr/>
      <dgm:t>
        <a:bodyPr/>
        <a:lstStyle/>
        <a:p>
          <a:endParaRPr lang="ru-RU"/>
        </a:p>
      </dgm:t>
    </dgm:pt>
    <dgm:pt modelId="{B6C9813E-163C-44DA-A853-09D16E3BE197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ru-RU" b="1" dirty="0"/>
            <a:t>Не требуют грунтования </a:t>
          </a:r>
          <a:r>
            <a:rPr lang="ru-RU" dirty="0"/>
            <a:t>металлических поверхностей</a:t>
          </a:r>
          <a:r>
            <a:rPr lang="ru-RU" b="1" i="0" dirty="0">
              <a:cs typeface="Arial"/>
            </a:rPr>
            <a:t> </a:t>
          </a:r>
          <a:endParaRPr lang="ru-RU" b="1" i="0" dirty="0"/>
        </a:p>
      </dgm:t>
    </dgm:pt>
    <dgm:pt modelId="{72BE1DB1-7F2F-40D0-92A7-AFCDAA6E6F4D}" type="parTrans" cxnId="{9050D71F-A99E-4C6D-8448-96A94BD09112}">
      <dgm:prSet/>
      <dgm:spPr/>
      <dgm:t>
        <a:bodyPr/>
        <a:lstStyle/>
        <a:p>
          <a:endParaRPr lang="ru-RU"/>
        </a:p>
      </dgm:t>
    </dgm:pt>
    <dgm:pt modelId="{32251BAB-4B4C-4AC5-8754-11130726AD68}" type="sibTrans" cxnId="{9050D71F-A99E-4C6D-8448-96A94BD09112}">
      <dgm:prSet/>
      <dgm:spPr/>
      <dgm:t>
        <a:bodyPr/>
        <a:lstStyle/>
        <a:p>
          <a:endParaRPr lang="ru-RU"/>
        </a:p>
      </dgm:t>
    </dgm:pt>
    <dgm:pt modelId="{AAF7A4BB-0293-4376-884F-4A31926AC184}">
      <dgm:prSet/>
      <dgm:spPr>
        <a:ln>
          <a:solidFill>
            <a:srgbClr val="FF0000"/>
          </a:solidFill>
        </a:ln>
      </dgm:spPr>
      <dgm:t>
        <a:bodyPr/>
        <a:lstStyle/>
        <a:p>
          <a:r>
            <a:rPr lang="ru-RU" b="0" i="0" dirty="0"/>
            <a:t>Температура эксплуатации    от</a:t>
          </a:r>
          <a:r>
            <a:rPr lang="ru-RU" b="1" i="0" dirty="0"/>
            <a:t> -50</a:t>
          </a:r>
          <a:r>
            <a:rPr lang="ru-RU" b="1" i="0" dirty="0">
              <a:cs typeface="Arial"/>
            </a:rPr>
            <a:t>°</a:t>
          </a:r>
          <a:r>
            <a:rPr lang="ru-RU" b="1" i="0" dirty="0"/>
            <a:t> </a:t>
          </a:r>
          <a:r>
            <a:rPr lang="ru-RU" b="0" i="0" dirty="0"/>
            <a:t>до</a:t>
          </a:r>
          <a:r>
            <a:rPr lang="ru-RU" b="1" i="0" dirty="0"/>
            <a:t> +60</a:t>
          </a:r>
          <a:r>
            <a:rPr lang="ru-RU" b="1" i="0" dirty="0">
              <a:cs typeface="Arial"/>
            </a:rPr>
            <a:t>°</a:t>
          </a:r>
          <a:r>
            <a:rPr lang="en-US" b="1" i="0" dirty="0">
              <a:cs typeface="Arial"/>
            </a:rPr>
            <a:t>             </a:t>
          </a:r>
          <a:endParaRPr lang="ru-RU" b="1" i="0" dirty="0">
            <a:cs typeface="Arial"/>
          </a:endParaRPr>
        </a:p>
      </dgm:t>
    </dgm:pt>
    <dgm:pt modelId="{98EC59A6-BA77-436F-825D-DA910D26299A}" type="parTrans" cxnId="{698E715D-DCB5-45B5-93EF-1519446B838A}">
      <dgm:prSet/>
      <dgm:spPr/>
      <dgm:t>
        <a:bodyPr/>
        <a:lstStyle/>
        <a:p>
          <a:endParaRPr lang="ru-RU"/>
        </a:p>
      </dgm:t>
    </dgm:pt>
    <dgm:pt modelId="{83CC7423-9BBC-4746-8306-82C05DFB8BE2}" type="sibTrans" cxnId="{698E715D-DCB5-45B5-93EF-1519446B838A}">
      <dgm:prSet/>
      <dgm:spPr/>
      <dgm:t>
        <a:bodyPr/>
        <a:lstStyle/>
        <a:p>
          <a:endParaRPr lang="ru-RU"/>
        </a:p>
      </dgm:t>
    </dgm:pt>
    <dgm:pt modelId="{44982295-7C34-4074-A91F-82AB319D2407}" type="pres">
      <dgm:prSet presAssocID="{6BB4CF2A-5DB3-47AB-8E01-3FD1BAE6B71E}" presName="linearFlow" presStyleCnt="0">
        <dgm:presLayoutVars>
          <dgm:dir/>
          <dgm:resizeHandles val="exact"/>
        </dgm:presLayoutVars>
      </dgm:prSet>
      <dgm:spPr/>
    </dgm:pt>
    <dgm:pt modelId="{4C02D7C6-63A2-4518-8985-5E953AE440B1}" type="pres">
      <dgm:prSet presAssocID="{1178C857-8934-4762-A4D6-82C056893817}" presName="composite" presStyleCnt="0"/>
      <dgm:spPr/>
    </dgm:pt>
    <dgm:pt modelId="{43394387-E331-4FF9-B757-1A28A3009DE3}" type="pres">
      <dgm:prSet presAssocID="{1178C857-8934-4762-A4D6-82C056893817}" presName="imgShp" presStyleLbl="fgImgPlace1" presStyleIdx="0" presStyleCnt="4"/>
      <dgm:spPr>
        <a:blipFill rotWithShape="1">
          <a:blip xmlns:r="http://schemas.openxmlformats.org/officeDocument/2006/relationships" r:embed="rId1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D948646E-2DC3-4058-8248-5D9C1108E115}" type="pres">
      <dgm:prSet presAssocID="{1178C857-8934-4762-A4D6-82C056893817}" presName="txShp" presStyleLbl="node1" presStyleIdx="0" presStyleCnt="4">
        <dgm:presLayoutVars>
          <dgm:bulletEnabled val="1"/>
        </dgm:presLayoutVars>
      </dgm:prSet>
      <dgm:spPr/>
    </dgm:pt>
    <dgm:pt modelId="{5336D65D-9DAE-42AD-89A5-72C6EE676085}" type="pres">
      <dgm:prSet presAssocID="{CFF893C5-053E-4032-8D0D-DB808FFA537F}" presName="spacing" presStyleCnt="0"/>
      <dgm:spPr/>
    </dgm:pt>
    <dgm:pt modelId="{2C796521-FD05-4EDB-9A6E-BB74929CF32E}" type="pres">
      <dgm:prSet presAssocID="{83C87B0A-4B7E-4AAB-B57A-3009C0B57B3C}" presName="composite" presStyleCnt="0"/>
      <dgm:spPr/>
    </dgm:pt>
    <dgm:pt modelId="{A4BF462B-21E0-4EEF-9F53-B67DBD862E8F}" type="pres">
      <dgm:prSet presAssocID="{83C87B0A-4B7E-4AAB-B57A-3009C0B57B3C}" presName="imgShp" presStyleLbl="fgImgPlace1" presStyleIdx="1" presStyleCnt="4"/>
      <dgm:spPr>
        <a:blipFill rotWithShape="1">
          <a:blip xmlns:r="http://schemas.openxmlformats.org/officeDocument/2006/relationships" r:embed="rId2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358DDF85-09FA-489E-B2CB-C591C82FFDDE}" type="pres">
      <dgm:prSet presAssocID="{83C87B0A-4B7E-4AAB-B57A-3009C0B57B3C}" presName="txShp" presStyleLbl="node1" presStyleIdx="1" presStyleCnt="4">
        <dgm:presLayoutVars>
          <dgm:bulletEnabled val="1"/>
        </dgm:presLayoutVars>
      </dgm:prSet>
      <dgm:spPr/>
    </dgm:pt>
    <dgm:pt modelId="{C1B5843C-97AB-407A-A876-ADB492E93CCB}" type="pres">
      <dgm:prSet presAssocID="{83303A96-363C-419F-80C1-7E6021AF0C21}" presName="spacing" presStyleCnt="0"/>
      <dgm:spPr/>
    </dgm:pt>
    <dgm:pt modelId="{CFA09F4E-6B56-41C7-800E-5F6355D9BB53}" type="pres">
      <dgm:prSet presAssocID="{AAF7A4BB-0293-4376-884F-4A31926AC184}" presName="composite" presStyleCnt="0"/>
      <dgm:spPr/>
    </dgm:pt>
    <dgm:pt modelId="{96E65F8D-A846-4029-91AE-61AA16608746}" type="pres">
      <dgm:prSet presAssocID="{AAF7A4BB-0293-4376-884F-4A31926AC184}" presName="imgShp" presStyleLbl="fgImgPlace1" presStyleIdx="2" presStyleCnt="4"/>
      <dgm:spPr>
        <a:blipFill rotWithShape="1">
          <a:blip xmlns:r="http://schemas.openxmlformats.org/officeDocument/2006/relationships" r:embed="rId3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CE0D04F0-A87E-49D8-9C73-1D4B47175490}" type="pres">
      <dgm:prSet presAssocID="{AAF7A4BB-0293-4376-884F-4A31926AC184}" presName="txShp" presStyleLbl="node1" presStyleIdx="2" presStyleCnt="4">
        <dgm:presLayoutVars>
          <dgm:bulletEnabled val="1"/>
        </dgm:presLayoutVars>
      </dgm:prSet>
      <dgm:spPr/>
    </dgm:pt>
    <dgm:pt modelId="{907C570D-A217-4515-9793-58AFD8194ACA}" type="pres">
      <dgm:prSet presAssocID="{83CC7423-9BBC-4746-8306-82C05DFB8BE2}" presName="spacing" presStyleCnt="0"/>
      <dgm:spPr/>
    </dgm:pt>
    <dgm:pt modelId="{0EDB4287-067E-45F2-950D-4F183BCF4FC2}" type="pres">
      <dgm:prSet presAssocID="{B6C9813E-163C-44DA-A853-09D16E3BE197}" presName="composite" presStyleCnt="0"/>
      <dgm:spPr/>
    </dgm:pt>
    <dgm:pt modelId="{43D31B29-1ECE-45CE-B428-301CD4AA2702}" type="pres">
      <dgm:prSet presAssocID="{B6C9813E-163C-44DA-A853-09D16E3BE197}" presName="imgShp" presStyleLbl="fgImgPlace1" presStyleIdx="3" presStyleCnt="4"/>
      <dgm:spPr>
        <a:blipFill rotWithShape="1">
          <a:blip xmlns:r="http://schemas.openxmlformats.org/officeDocument/2006/relationships" r:embed="rId4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</dgm:spPr>
    </dgm:pt>
    <dgm:pt modelId="{3B45F43C-80C6-4328-8E82-4D5AE68A865C}" type="pres">
      <dgm:prSet presAssocID="{B6C9813E-163C-44DA-A853-09D16E3BE197}" presName="txShp" presStyleLbl="node1" presStyleIdx="3" presStyleCnt="4">
        <dgm:presLayoutVars>
          <dgm:bulletEnabled val="1"/>
        </dgm:presLayoutVars>
      </dgm:prSet>
      <dgm:spPr/>
    </dgm:pt>
  </dgm:ptLst>
  <dgm:cxnLst>
    <dgm:cxn modelId="{F1285B03-ADF7-4D64-B9F4-EEC962AA8D97}" type="presOf" srcId="{6BB4CF2A-5DB3-47AB-8E01-3FD1BAE6B71E}" destId="{44982295-7C34-4074-A91F-82AB319D2407}" srcOrd="0" destOrd="0" presId="urn:microsoft.com/office/officeart/2005/8/layout/vList3"/>
    <dgm:cxn modelId="{9050D71F-A99E-4C6D-8448-96A94BD09112}" srcId="{6BB4CF2A-5DB3-47AB-8E01-3FD1BAE6B71E}" destId="{B6C9813E-163C-44DA-A853-09D16E3BE197}" srcOrd="3" destOrd="0" parTransId="{72BE1DB1-7F2F-40D0-92A7-AFCDAA6E6F4D}" sibTransId="{32251BAB-4B4C-4AC5-8754-11130726AD68}"/>
    <dgm:cxn modelId="{698E715D-DCB5-45B5-93EF-1519446B838A}" srcId="{6BB4CF2A-5DB3-47AB-8E01-3FD1BAE6B71E}" destId="{AAF7A4BB-0293-4376-884F-4A31926AC184}" srcOrd="2" destOrd="0" parTransId="{98EC59A6-BA77-436F-825D-DA910D26299A}" sibTransId="{83CC7423-9BBC-4746-8306-82C05DFB8BE2}"/>
    <dgm:cxn modelId="{E2CB0E42-15AD-4FD6-9247-E2A5F7D76D6C}" srcId="{6BB4CF2A-5DB3-47AB-8E01-3FD1BAE6B71E}" destId="{1178C857-8934-4762-A4D6-82C056893817}" srcOrd="0" destOrd="0" parTransId="{55DAE5B6-B1F3-40F2-A7A4-904E3FBED881}" sibTransId="{CFF893C5-053E-4032-8D0D-DB808FFA537F}"/>
    <dgm:cxn modelId="{99BFAE44-478B-469D-BA0C-7CC4210567E3}" type="presOf" srcId="{83C87B0A-4B7E-4AAB-B57A-3009C0B57B3C}" destId="{358DDF85-09FA-489E-B2CB-C591C82FFDDE}" srcOrd="0" destOrd="0" presId="urn:microsoft.com/office/officeart/2005/8/layout/vList3"/>
    <dgm:cxn modelId="{3C5120A5-0B0C-415C-9535-5D1BA35D553C}" type="presOf" srcId="{1178C857-8934-4762-A4D6-82C056893817}" destId="{D948646E-2DC3-4058-8248-5D9C1108E115}" srcOrd="0" destOrd="0" presId="urn:microsoft.com/office/officeart/2005/8/layout/vList3"/>
    <dgm:cxn modelId="{1953F3D6-0833-45B8-A19B-5FF8B206B3D4}" type="presOf" srcId="{AAF7A4BB-0293-4376-884F-4A31926AC184}" destId="{CE0D04F0-A87E-49D8-9C73-1D4B47175490}" srcOrd="0" destOrd="0" presId="urn:microsoft.com/office/officeart/2005/8/layout/vList3"/>
    <dgm:cxn modelId="{8F090EE9-EACE-4319-98E2-E78297669AC8}" type="presOf" srcId="{B6C9813E-163C-44DA-A853-09D16E3BE197}" destId="{3B45F43C-80C6-4328-8E82-4D5AE68A865C}" srcOrd="0" destOrd="0" presId="urn:microsoft.com/office/officeart/2005/8/layout/vList3"/>
    <dgm:cxn modelId="{735E62F6-F398-488F-9626-133E7F2D7E60}" srcId="{6BB4CF2A-5DB3-47AB-8E01-3FD1BAE6B71E}" destId="{83C87B0A-4B7E-4AAB-B57A-3009C0B57B3C}" srcOrd="1" destOrd="0" parTransId="{13C3EB67-E310-4137-992B-7A3F552C8DEC}" sibTransId="{83303A96-363C-419F-80C1-7E6021AF0C21}"/>
    <dgm:cxn modelId="{DB9D2774-5DB5-493A-B3AA-CFCD4B7AE708}" type="presParOf" srcId="{44982295-7C34-4074-A91F-82AB319D2407}" destId="{4C02D7C6-63A2-4518-8985-5E953AE440B1}" srcOrd="0" destOrd="0" presId="urn:microsoft.com/office/officeart/2005/8/layout/vList3"/>
    <dgm:cxn modelId="{2647A163-BE72-46E5-A1B4-FBBD7B69BE0E}" type="presParOf" srcId="{4C02D7C6-63A2-4518-8985-5E953AE440B1}" destId="{43394387-E331-4FF9-B757-1A28A3009DE3}" srcOrd="0" destOrd="0" presId="urn:microsoft.com/office/officeart/2005/8/layout/vList3"/>
    <dgm:cxn modelId="{70010065-E10C-40E9-9B03-F0650A23EF72}" type="presParOf" srcId="{4C02D7C6-63A2-4518-8985-5E953AE440B1}" destId="{D948646E-2DC3-4058-8248-5D9C1108E115}" srcOrd="1" destOrd="0" presId="urn:microsoft.com/office/officeart/2005/8/layout/vList3"/>
    <dgm:cxn modelId="{A58EAB04-A453-4E80-A385-E8EBEBD28682}" type="presParOf" srcId="{44982295-7C34-4074-A91F-82AB319D2407}" destId="{5336D65D-9DAE-42AD-89A5-72C6EE676085}" srcOrd="1" destOrd="0" presId="urn:microsoft.com/office/officeart/2005/8/layout/vList3"/>
    <dgm:cxn modelId="{C3029A59-C060-4842-AF0C-D2E5D539997E}" type="presParOf" srcId="{44982295-7C34-4074-A91F-82AB319D2407}" destId="{2C796521-FD05-4EDB-9A6E-BB74929CF32E}" srcOrd="2" destOrd="0" presId="urn:microsoft.com/office/officeart/2005/8/layout/vList3"/>
    <dgm:cxn modelId="{7249766C-FCCE-489B-8988-69D03016A5E7}" type="presParOf" srcId="{2C796521-FD05-4EDB-9A6E-BB74929CF32E}" destId="{A4BF462B-21E0-4EEF-9F53-B67DBD862E8F}" srcOrd="0" destOrd="0" presId="urn:microsoft.com/office/officeart/2005/8/layout/vList3"/>
    <dgm:cxn modelId="{4DE8A36E-A294-4F32-9646-4BE8EBA467CE}" type="presParOf" srcId="{2C796521-FD05-4EDB-9A6E-BB74929CF32E}" destId="{358DDF85-09FA-489E-B2CB-C591C82FFDDE}" srcOrd="1" destOrd="0" presId="urn:microsoft.com/office/officeart/2005/8/layout/vList3"/>
    <dgm:cxn modelId="{0DCD67E1-7185-4888-B3F8-23CA641C8066}" type="presParOf" srcId="{44982295-7C34-4074-A91F-82AB319D2407}" destId="{C1B5843C-97AB-407A-A876-ADB492E93CCB}" srcOrd="3" destOrd="0" presId="urn:microsoft.com/office/officeart/2005/8/layout/vList3"/>
    <dgm:cxn modelId="{F7EF9127-1C17-4759-8EE6-61C5B7F28352}" type="presParOf" srcId="{44982295-7C34-4074-A91F-82AB319D2407}" destId="{CFA09F4E-6B56-41C7-800E-5F6355D9BB53}" srcOrd="4" destOrd="0" presId="urn:microsoft.com/office/officeart/2005/8/layout/vList3"/>
    <dgm:cxn modelId="{703157D4-E09F-4565-A533-66C8F1BC85A3}" type="presParOf" srcId="{CFA09F4E-6B56-41C7-800E-5F6355D9BB53}" destId="{96E65F8D-A846-4029-91AE-61AA16608746}" srcOrd="0" destOrd="0" presId="urn:microsoft.com/office/officeart/2005/8/layout/vList3"/>
    <dgm:cxn modelId="{776B3223-F5BF-4919-ABE5-2FE0B3910945}" type="presParOf" srcId="{CFA09F4E-6B56-41C7-800E-5F6355D9BB53}" destId="{CE0D04F0-A87E-49D8-9C73-1D4B47175490}" srcOrd="1" destOrd="0" presId="urn:microsoft.com/office/officeart/2005/8/layout/vList3"/>
    <dgm:cxn modelId="{E8137D2F-F61D-44E2-A03D-E544CCBD7994}" type="presParOf" srcId="{44982295-7C34-4074-A91F-82AB319D2407}" destId="{907C570D-A217-4515-9793-58AFD8194ACA}" srcOrd="5" destOrd="0" presId="urn:microsoft.com/office/officeart/2005/8/layout/vList3"/>
    <dgm:cxn modelId="{A4A733A2-6270-490B-B05F-A60224504366}" type="presParOf" srcId="{44982295-7C34-4074-A91F-82AB319D2407}" destId="{0EDB4287-067E-45F2-950D-4F183BCF4FC2}" srcOrd="6" destOrd="0" presId="urn:microsoft.com/office/officeart/2005/8/layout/vList3"/>
    <dgm:cxn modelId="{0BC75421-6384-4C31-BF04-D4EC42B81D2C}" type="presParOf" srcId="{0EDB4287-067E-45F2-950D-4F183BCF4FC2}" destId="{43D31B29-1ECE-45CE-B428-301CD4AA2702}" srcOrd="0" destOrd="0" presId="urn:microsoft.com/office/officeart/2005/8/layout/vList3"/>
    <dgm:cxn modelId="{85E21240-DAA8-4789-A1B7-775857AE5612}" type="presParOf" srcId="{0EDB4287-067E-45F2-950D-4F183BCF4FC2}" destId="{3B45F43C-80C6-4328-8E82-4D5AE68A865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FE5BC-B35B-499C-B4B3-91C1F434CA8F}">
      <dsp:nvSpPr>
        <dsp:cNvPr id="0" name=""/>
        <dsp:cNvSpPr/>
      </dsp:nvSpPr>
      <dsp:spPr>
        <a:xfrm>
          <a:off x="1361337" y="1032093"/>
          <a:ext cx="2763927" cy="12500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Защита от коррозии запорной арматуры</a:t>
          </a:r>
        </a:p>
      </dsp:txBody>
      <dsp:txXfrm>
        <a:off x="1361337" y="1032093"/>
        <a:ext cx="2763927" cy="1250080"/>
      </dsp:txXfrm>
    </dsp:sp>
    <dsp:sp modelId="{4FD18A0B-3847-4A21-AA42-E5434D3FC092}">
      <dsp:nvSpPr>
        <dsp:cNvPr id="0" name=""/>
        <dsp:cNvSpPr/>
      </dsp:nvSpPr>
      <dsp:spPr>
        <a:xfrm>
          <a:off x="0" y="1032093"/>
          <a:ext cx="1237579" cy="125008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E6BBAD0-D7DB-4735-BEE0-2BA823E16B56}">
      <dsp:nvSpPr>
        <dsp:cNvPr id="0" name=""/>
        <dsp:cNvSpPr/>
      </dsp:nvSpPr>
      <dsp:spPr>
        <a:xfrm>
          <a:off x="1361337" y="2490837"/>
          <a:ext cx="2763927" cy="12500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Ремонт и </a:t>
          </a:r>
          <a:r>
            <a:rPr lang="ru-RU" sz="1800" kern="1200" dirty="0" err="1">
              <a:solidFill>
                <a:schemeClr val="tx1"/>
              </a:solidFill>
            </a:rPr>
            <a:t>переизоляция</a:t>
          </a:r>
          <a:r>
            <a:rPr lang="ru-RU" sz="1800" kern="1200" dirty="0">
              <a:solidFill>
                <a:schemeClr val="tx1"/>
              </a:solidFill>
            </a:rPr>
            <a:t> в трассовых условиях</a:t>
          </a:r>
        </a:p>
      </dsp:txBody>
      <dsp:txXfrm>
        <a:off x="1361337" y="2490837"/>
        <a:ext cx="2763927" cy="1250080"/>
      </dsp:txXfrm>
    </dsp:sp>
    <dsp:sp modelId="{55A745A7-51F1-45EC-A196-CAFD46D4D0E0}">
      <dsp:nvSpPr>
        <dsp:cNvPr id="0" name=""/>
        <dsp:cNvSpPr/>
      </dsp:nvSpPr>
      <dsp:spPr>
        <a:xfrm rot="5400000">
          <a:off x="9335" y="2484886"/>
          <a:ext cx="1237579" cy="125008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FE5BC-B35B-499C-B4B3-91C1F434CA8F}">
      <dsp:nvSpPr>
        <dsp:cNvPr id="0" name=""/>
        <dsp:cNvSpPr/>
      </dsp:nvSpPr>
      <dsp:spPr>
        <a:xfrm>
          <a:off x="0" y="998089"/>
          <a:ext cx="2776061" cy="12555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Антикоррозионные покрытия под теплоизоляцию</a:t>
          </a:r>
        </a:p>
      </dsp:txBody>
      <dsp:txXfrm>
        <a:off x="0" y="998089"/>
        <a:ext cx="2776061" cy="1255568"/>
      </dsp:txXfrm>
    </dsp:sp>
    <dsp:sp modelId="{4FD18A0B-3847-4A21-AA42-E5434D3FC092}">
      <dsp:nvSpPr>
        <dsp:cNvPr id="0" name=""/>
        <dsp:cNvSpPr/>
      </dsp:nvSpPr>
      <dsp:spPr>
        <a:xfrm>
          <a:off x="2873832" y="995032"/>
          <a:ext cx="1243012" cy="1259221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E6BBAD0-D7DB-4735-BEE0-2BA823E16B56}">
      <dsp:nvSpPr>
        <dsp:cNvPr id="0" name=""/>
        <dsp:cNvSpPr/>
      </dsp:nvSpPr>
      <dsp:spPr>
        <a:xfrm>
          <a:off x="0" y="2453324"/>
          <a:ext cx="2776061" cy="12555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</a:rPr>
            <a:t>Антикоррозионное покрытие емкостного оборудования</a:t>
          </a:r>
        </a:p>
      </dsp:txBody>
      <dsp:txXfrm>
        <a:off x="0" y="2453324"/>
        <a:ext cx="2776061" cy="1255568"/>
      </dsp:txXfrm>
    </dsp:sp>
    <dsp:sp modelId="{55A745A7-51F1-45EC-A196-CAFD46D4D0E0}">
      <dsp:nvSpPr>
        <dsp:cNvPr id="0" name=""/>
        <dsp:cNvSpPr/>
      </dsp:nvSpPr>
      <dsp:spPr>
        <a:xfrm>
          <a:off x="2900362" y="2453324"/>
          <a:ext cx="1243012" cy="1255568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8646E-2DC3-4058-8248-5D9C1108E115}">
      <dsp:nvSpPr>
        <dsp:cNvPr id="0" name=""/>
        <dsp:cNvSpPr/>
      </dsp:nvSpPr>
      <dsp:spPr>
        <a:xfrm rot="10800000">
          <a:off x="1145279" y="1323"/>
          <a:ext cx="3676318" cy="877158"/>
        </a:xfrm>
        <a:prstGeom prst="homePlate">
          <a:avLst/>
        </a:prstGeom>
        <a:solidFill>
          <a:schemeClr val="bg1">
            <a:alpha val="45098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dirty="0"/>
            <a:t>Тонкослойное покрытие</a:t>
          </a:r>
          <a:br>
            <a:rPr lang="ru-RU" sz="1800" kern="1200" dirty="0"/>
          </a:br>
          <a:r>
            <a:rPr lang="ru-RU" sz="1800" kern="1200" dirty="0"/>
            <a:t>(</a:t>
          </a:r>
          <a:r>
            <a:rPr lang="ru-RU" sz="1800" i="1" kern="1200" dirty="0">
              <a:cs typeface="Arial"/>
            </a:rPr>
            <a:t>рабочая толщина 1 мм)</a:t>
          </a:r>
          <a:endParaRPr lang="ru-RU" sz="1800" b="1" i="0" kern="1200" dirty="0"/>
        </a:p>
      </dsp:txBody>
      <dsp:txXfrm rot="10800000">
        <a:off x="1364568" y="1323"/>
        <a:ext cx="3457029" cy="877158"/>
      </dsp:txXfrm>
    </dsp:sp>
    <dsp:sp modelId="{43394387-E331-4FF9-B757-1A28A3009DE3}">
      <dsp:nvSpPr>
        <dsp:cNvPr id="0" name=""/>
        <dsp:cNvSpPr/>
      </dsp:nvSpPr>
      <dsp:spPr>
        <a:xfrm>
          <a:off x="706700" y="1323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8DDF85-09FA-489E-B2CB-C591C82FFDDE}">
      <dsp:nvSpPr>
        <dsp:cNvPr id="0" name=""/>
        <dsp:cNvSpPr/>
      </dsp:nvSpPr>
      <dsp:spPr>
        <a:xfrm rot="10800000">
          <a:off x="1145279" y="1140319"/>
          <a:ext cx="3676318" cy="877158"/>
        </a:xfrm>
        <a:prstGeom prst="homePlate">
          <a:avLst/>
        </a:prstGeom>
        <a:solidFill>
          <a:schemeClr val="bg1">
            <a:alpha val="45098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kern="1200" dirty="0"/>
            <a:t>Малое </a:t>
          </a:r>
          <a:r>
            <a:rPr lang="ru-RU" sz="1800" b="1" kern="1200" dirty="0"/>
            <a:t>время отверждения</a:t>
          </a:r>
          <a:r>
            <a:rPr lang="ru-RU" sz="1800" b="0" kern="1200" dirty="0"/>
            <a:t> </a:t>
          </a:r>
          <a:r>
            <a:rPr lang="ru-RU" sz="1800" kern="1200" dirty="0"/>
            <a:t>до степени 3</a:t>
          </a:r>
          <a:endParaRPr lang="ru-RU" sz="1800" b="1" i="0" kern="1200" dirty="0"/>
        </a:p>
      </dsp:txBody>
      <dsp:txXfrm rot="10800000">
        <a:off x="1364568" y="1140319"/>
        <a:ext cx="3457029" cy="877158"/>
      </dsp:txXfrm>
    </dsp:sp>
    <dsp:sp modelId="{A4BF462B-21E0-4EEF-9F53-B67DBD862E8F}">
      <dsp:nvSpPr>
        <dsp:cNvPr id="0" name=""/>
        <dsp:cNvSpPr/>
      </dsp:nvSpPr>
      <dsp:spPr>
        <a:xfrm>
          <a:off x="706700" y="1140319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2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0D04F0-A87E-49D8-9C73-1D4B47175490}">
      <dsp:nvSpPr>
        <dsp:cNvPr id="0" name=""/>
        <dsp:cNvSpPr/>
      </dsp:nvSpPr>
      <dsp:spPr>
        <a:xfrm rot="10800000">
          <a:off x="1145279" y="2279316"/>
          <a:ext cx="3676318" cy="877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Температура эксплуатации   до</a:t>
          </a:r>
          <a:r>
            <a:rPr lang="ru-RU" sz="1800" b="1" i="0" kern="1200" dirty="0"/>
            <a:t> 60</a:t>
          </a:r>
          <a:r>
            <a:rPr lang="ru-RU" sz="1800" b="1" i="0" kern="1200" dirty="0">
              <a:cs typeface="Arial"/>
            </a:rPr>
            <a:t>°</a:t>
          </a:r>
          <a:r>
            <a:rPr lang="en-US" sz="1800" b="1" i="0" kern="1200" dirty="0">
              <a:cs typeface="Arial"/>
            </a:rPr>
            <a:t>             </a:t>
          </a:r>
          <a:endParaRPr lang="ru-RU" sz="1800" b="1" i="0" kern="1200" dirty="0">
            <a:cs typeface="Arial"/>
          </a:endParaRPr>
        </a:p>
      </dsp:txBody>
      <dsp:txXfrm rot="10800000">
        <a:off x="1364568" y="2279316"/>
        <a:ext cx="3457029" cy="877158"/>
      </dsp:txXfrm>
    </dsp:sp>
    <dsp:sp modelId="{96E65F8D-A846-4029-91AE-61AA16608746}">
      <dsp:nvSpPr>
        <dsp:cNvPr id="0" name=""/>
        <dsp:cNvSpPr/>
      </dsp:nvSpPr>
      <dsp:spPr>
        <a:xfrm>
          <a:off x="706700" y="2279316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3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45F43C-80C6-4328-8E82-4D5AE68A865C}">
      <dsp:nvSpPr>
        <dsp:cNvPr id="0" name=""/>
        <dsp:cNvSpPr/>
      </dsp:nvSpPr>
      <dsp:spPr>
        <a:xfrm rot="10800000">
          <a:off x="1145279" y="3418313"/>
          <a:ext cx="3676318" cy="877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Не требуют грунтования </a:t>
          </a:r>
          <a:r>
            <a:rPr lang="ru-RU" sz="1800" kern="1200" dirty="0"/>
            <a:t>металлических поверхностей</a:t>
          </a:r>
          <a:r>
            <a:rPr lang="ru-RU" sz="1800" b="1" i="0" kern="1200" dirty="0">
              <a:cs typeface="Arial"/>
            </a:rPr>
            <a:t> </a:t>
          </a:r>
          <a:endParaRPr lang="ru-RU" sz="1800" b="1" i="0" kern="1200" dirty="0"/>
        </a:p>
      </dsp:txBody>
      <dsp:txXfrm rot="10800000">
        <a:off x="1364568" y="3418313"/>
        <a:ext cx="3457029" cy="877158"/>
      </dsp:txXfrm>
    </dsp:sp>
    <dsp:sp modelId="{43D31B29-1ECE-45CE-B428-301CD4AA2702}">
      <dsp:nvSpPr>
        <dsp:cNvPr id="0" name=""/>
        <dsp:cNvSpPr/>
      </dsp:nvSpPr>
      <dsp:spPr>
        <a:xfrm>
          <a:off x="706700" y="3418313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4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8646E-2DC3-4058-8248-5D9C1108E115}">
      <dsp:nvSpPr>
        <dsp:cNvPr id="0" name=""/>
        <dsp:cNvSpPr/>
      </dsp:nvSpPr>
      <dsp:spPr>
        <a:xfrm rot="10800000">
          <a:off x="1145279" y="1323"/>
          <a:ext cx="3676318" cy="877158"/>
        </a:xfrm>
        <a:prstGeom prst="homePlate">
          <a:avLst/>
        </a:prstGeom>
        <a:solidFill>
          <a:schemeClr val="bg1">
            <a:alpha val="45098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kern="1200" dirty="0">
              <a:solidFill>
                <a:srgbClr val="44546A"/>
              </a:solidFill>
            </a:rPr>
            <a:t>Возможность нанесения силами </a:t>
          </a:r>
          <a:r>
            <a:rPr lang="ru-RU" sz="1800" b="1" kern="1200" dirty="0">
              <a:solidFill>
                <a:srgbClr val="44546A"/>
              </a:solidFill>
            </a:rPr>
            <a:t>УАВР</a:t>
          </a:r>
          <a:endParaRPr lang="ru-RU" sz="1800" b="1" i="0" kern="1200" dirty="0">
            <a:solidFill>
              <a:srgbClr val="44546A"/>
            </a:solidFill>
          </a:endParaRPr>
        </a:p>
      </dsp:txBody>
      <dsp:txXfrm rot="10800000">
        <a:off x="1364568" y="1323"/>
        <a:ext cx="3457029" cy="877158"/>
      </dsp:txXfrm>
    </dsp:sp>
    <dsp:sp modelId="{43394387-E331-4FF9-B757-1A28A3009DE3}">
      <dsp:nvSpPr>
        <dsp:cNvPr id="0" name=""/>
        <dsp:cNvSpPr/>
      </dsp:nvSpPr>
      <dsp:spPr>
        <a:xfrm>
          <a:off x="706700" y="1323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1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58DDF85-09FA-489E-B2CB-C591C82FFDDE}">
      <dsp:nvSpPr>
        <dsp:cNvPr id="0" name=""/>
        <dsp:cNvSpPr/>
      </dsp:nvSpPr>
      <dsp:spPr>
        <a:xfrm rot="10800000">
          <a:off x="1145279" y="1140319"/>
          <a:ext cx="3676318" cy="877158"/>
        </a:xfrm>
        <a:prstGeom prst="homePlate">
          <a:avLst/>
        </a:prstGeom>
        <a:solidFill>
          <a:schemeClr val="bg1">
            <a:alpha val="45098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kern="1200" dirty="0">
              <a:cs typeface="Arial"/>
            </a:rPr>
            <a:t>Не требует дорогостоящего оборудования </a:t>
          </a:r>
          <a:r>
            <a:rPr lang="ru-RU" sz="1800" b="0" i="0" kern="1200" dirty="0">
              <a:cs typeface="Arial"/>
            </a:rPr>
            <a:t>для н</a:t>
          </a:r>
          <a:r>
            <a:rPr lang="ru-RU" sz="1800" b="0" i="0" kern="1200" dirty="0">
              <a:solidFill>
                <a:srgbClr val="44546A"/>
              </a:solidFill>
              <a:cs typeface="Arial"/>
            </a:rPr>
            <a:t>а</a:t>
          </a:r>
          <a:r>
            <a:rPr lang="ru-RU" sz="1800" b="0" i="0" kern="1200" dirty="0">
              <a:cs typeface="Arial"/>
            </a:rPr>
            <a:t>несения</a:t>
          </a:r>
          <a:endParaRPr lang="ru-RU" sz="1800" b="1" i="0" kern="1200" dirty="0"/>
        </a:p>
      </dsp:txBody>
      <dsp:txXfrm rot="10800000">
        <a:off x="1364568" y="1140319"/>
        <a:ext cx="3457029" cy="877158"/>
      </dsp:txXfrm>
    </dsp:sp>
    <dsp:sp modelId="{A4BF462B-21E0-4EEF-9F53-B67DBD862E8F}">
      <dsp:nvSpPr>
        <dsp:cNvPr id="0" name=""/>
        <dsp:cNvSpPr/>
      </dsp:nvSpPr>
      <dsp:spPr>
        <a:xfrm>
          <a:off x="706700" y="1140319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2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0D04F0-A87E-49D8-9C73-1D4B47175490}">
      <dsp:nvSpPr>
        <dsp:cNvPr id="0" name=""/>
        <dsp:cNvSpPr/>
      </dsp:nvSpPr>
      <dsp:spPr>
        <a:xfrm rot="10800000">
          <a:off x="1145279" y="2279316"/>
          <a:ext cx="3676318" cy="877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0" i="0" kern="1200" dirty="0"/>
            <a:t>Температура эксплуатации    от</a:t>
          </a:r>
          <a:r>
            <a:rPr lang="ru-RU" sz="1800" b="1" i="0" kern="1200" dirty="0"/>
            <a:t> -50</a:t>
          </a:r>
          <a:r>
            <a:rPr lang="ru-RU" sz="1800" b="1" i="0" kern="1200" dirty="0">
              <a:cs typeface="Arial"/>
            </a:rPr>
            <a:t>°</a:t>
          </a:r>
          <a:r>
            <a:rPr lang="ru-RU" sz="1800" b="1" i="0" kern="1200" dirty="0"/>
            <a:t> </a:t>
          </a:r>
          <a:r>
            <a:rPr lang="ru-RU" sz="1800" b="0" i="0" kern="1200" dirty="0"/>
            <a:t>до</a:t>
          </a:r>
          <a:r>
            <a:rPr lang="ru-RU" sz="1800" b="1" i="0" kern="1200" dirty="0"/>
            <a:t> +60</a:t>
          </a:r>
          <a:r>
            <a:rPr lang="ru-RU" sz="1800" b="1" i="0" kern="1200" dirty="0">
              <a:cs typeface="Arial"/>
            </a:rPr>
            <a:t>°</a:t>
          </a:r>
          <a:r>
            <a:rPr lang="en-US" sz="1800" b="1" i="0" kern="1200" dirty="0">
              <a:cs typeface="Arial"/>
            </a:rPr>
            <a:t>             </a:t>
          </a:r>
          <a:endParaRPr lang="ru-RU" sz="1800" b="1" i="0" kern="1200" dirty="0">
            <a:cs typeface="Arial"/>
          </a:endParaRPr>
        </a:p>
      </dsp:txBody>
      <dsp:txXfrm rot="10800000">
        <a:off x="1364568" y="2279316"/>
        <a:ext cx="3457029" cy="877158"/>
      </dsp:txXfrm>
    </dsp:sp>
    <dsp:sp modelId="{96E65F8D-A846-4029-91AE-61AA16608746}">
      <dsp:nvSpPr>
        <dsp:cNvPr id="0" name=""/>
        <dsp:cNvSpPr/>
      </dsp:nvSpPr>
      <dsp:spPr>
        <a:xfrm>
          <a:off x="706700" y="2279316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3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45F43C-80C6-4328-8E82-4D5AE68A865C}">
      <dsp:nvSpPr>
        <dsp:cNvPr id="0" name=""/>
        <dsp:cNvSpPr/>
      </dsp:nvSpPr>
      <dsp:spPr>
        <a:xfrm rot="10800000">
          <a:off x="1145279" y="3418313"/>
          <a:ext cx="3676318" cy="877158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680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Не требуют грунтования </a:t>
          </a:r>
          <a:r>
            <a:rPr lang="ru-RU" sz="1800" kern="1200" dirty="0"/>
            <a:t>металлических поверхностей</a:t>
          </a:r>
          <a:r>
            <a:rPr lang="ru-RU" sz="1800" b="1" i="0" kern="1200" dirty="0">
              <a:cs typeface="Arial"/>
            </a:rPr>
            <a:t> </a:t>
          </a:r>
          <a:endParaRPr lang="ru-RU" sz="1800" b="1" i="0" kern="1200" dirty="0"/>
        </a:p>
      </dsp:txBody>
      <dsp:txXfrm rot="10800000">
        <a:off x="1364568" y="3418313"/>
        <a:ext cx="3457029" cy="877158"/>
      </dsp:txXfrm>
    </dsp:sp>
    <dsp:sp modelId="{43D31B29-1ECE-45CE-B428-301CD4AA2702}">
      <dsp:nvSpPr>
        <dsp:cNvPr id="0" name=""/>
        <dsp:cNvSpPr/>
      </dsp:nvSpPr>
      <dsp:spPr>
        <a:xfrm>
          <a:off x="706700" y="3418313"/>
          <a:ext cx="877158" cy="877158"/>
        </a:xfrm>
        <a:prstGeom prst="ellipse">
          <a:avLst/>
        </a:prstGeom>
        <a:blipFill rotWithShape="1">
          <a:blip xmlns:r="http://schemas.openxmlformats.org/officeDocument/2006/relationships" r:embed="rId4">
            <a:duotone>
              <a:schemeClr val="dk2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dk2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54D0C-A926-4FD7-B998-F584580DB189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18DEF-4CCD-4385-8A4F-49F553672B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5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E4766-D532-4E31-BFC4-5E3A92660434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9C32A-815D-4BE3-BFCB-F7EEDFFCE3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10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9C32A-815D-4BE3-BFCB-F7EEDFFCE3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378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9C32A-815D-4BE3-BFCB-F7EEDFFCE3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4926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E9C32A-815D-4BE3-BFCB-F7EEDFFCE3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284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9F3CF-3BD7-409B-BE54-FF117538425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424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9F3CF-3BD7-409B-BE54-FF117538425D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624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ea typeface="Times New Roman" panose="02020603050405020304" pitchFamily="18" charset="0"/>
              </a:rPr>
              <a:t>М</a:t>
            </a:r>
            <a:r>
              <a:rPr lang="ru-RU" sz="1200" dirty="0">
                <a:effectLst/>
                <a:ea typeface="Times New Roman" panose="02020603050405020304" pitchFamily="18" charset="0"/>
              </a:rPr>
              <a:t>астика антикоррозионная «</a:t>
            </a:r>
            <a:r>
              <a:rPr lang="ru-RU" sz="1200" dirty="0" err="1">
                <a:effectLst/>
                <a:ea typeface="Times New Roman" panose="02020603050405020304" pitchFamily="18" charset="0"/>
              </a:rPr>
              <a:t>Поликрон</a:t>
            </a:r>
            <a:r>
              <a:rPr lang="ru-RU" sz="1200" dirty="0">
                <a:effectLst/>
                <a:ea typeface="Times New Roman" panose="02020603050405020304" pitchFamily="18" charset="0"/>
              </a:rPr>
              <a:t>-Р» </a:t>
            </a:r>
            <a:r>
              <a:rPr lang="ru-RU" sz="1200" dirty="0"/>
              <a:t>предназначена для формирования наружного противокоррозионного термореактивного покрытия в процессе защиты от коррозии труб.</a:t>
            </a: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Нанесение мастики «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Поликрон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-Р» осуществляется на предварительно очищенную наружную поверхность газопроводов (труб, отводов, кранов, фасонных деталей) в заводских и трассовых условиях.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E9F3CF-3BD7-409B-BE54-FF117538425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244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ti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/>
              <a:t>КРОНОС СПб </a:t>
            </a:r>
            <a:r>
              <a:rPr lang="en-US"/>
              <a:t>| </a:t>
            </a:r>
            <a:fld id="{605EFC1D-21E8-4072-A85C-9C9E6199105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189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7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63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EFC1D-21E8-4072-A85C-9C9E61991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441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814481" cy="13345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5492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8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" t="4515" r="1488" b="2566"/>
          <a:stretch/>
        </p:blipFill>
        <p:spPr>
          <a:xfrm>
            <a:off x="8012392" y="46654"/>
            <a:ext cx="678395" cy="686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 rotWithShape="1">
          <a:blip r:embed="rId4"/>
          <a:srcRect l="8118" t="14084" r="7990" b="74174"/>
          <a:stretch/>
        </p:blipFill>
        <p:spPr>
          <a:xfrm>
            <a:off x="7622387" y="835025"/>
            <a:ext cx="1452154" cy="20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39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7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9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18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814480" cy="133453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266825"/>
            <a:ext cx="3886200" cy="49101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266825"/>
            <a:ext cx="3886200" cy="49101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8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5492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92" y="112734"/>
            <a:ext cx="969905" cy="1009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72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583313"/>
          </a:xfrm>
        </p:spPr>
        <p:txBody>
          <a:bodyPr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2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 userDrawn="1"/>
        </p:nvCxnSpPr>
        <p:spPr>
          <a:xfrm>
            <a:off x="385948" y="1009404"/>
            <a:ext cx="8372104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8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6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0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5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74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8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4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8" name="Прямая соединительная линия 9"/>
          <p:cNvCxnSpPr/>
          <p:nvPr userDrawn="1"/>
        </p:nvCxnSpPr>
        <p:spPr>
          <a:xfrm>
            <a:off x="8566352" y="6522320"/>
            <a:ext cx="0" cy="14400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10"/>
          <p:cNvSpPr/>
          <p:nvPr userDrawn="1"/>
        </p:nvSpPr>
        <p:spPr>
          <a:xfrm>
            <a:off x="8633637" y="6469800"/>
            <a:ext cx="304660" cy="173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algn="l"/>
            <a:fld id="{AF528B6D-1001-487C-8FFE-85B114390330}" type="slidenum">
              <a:rPr lang="ru-RU" sz="1600" b="1" smtClean="0">
                <a:solidFill>
                  <a:schemeClr val="tx1"/>
                </a:solidFill>
              </a:rPr>
              <a:pPr algn="l"/>
              <a:t>‹#›</a:t>
            </a:fld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LogoRus"/>
          <p:cNvSpPr/>
          <p:nvPr userDrawn="1"/>
        </p:nvSpPr>
        <p:spPr>
          <a:xfrm>
            <a:off x="5436096" y="6465926"/>
            <a:ext cx="3096717" cy="24686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 algn="r"/>
            <a:r>
              <a:rPr lang="ru-RU" sz="1600" noProof="0" dirty="0">
                <a:solidFill>
                  <a:srgbClr val="FF0000"/>
                </a:solidFill>
              </a:rPr>
              <a:t>КРОНОС</a:t>
            </a:r>
            <a:r>
              <a:rPr lang="ru-RU" sz="1600" baseline="0" noProof="0" dirty="0">
                <a:solidFill>
                  <a:srgbClr val="FF0000"/>
                </a:solidFill>
              </a:rPr>
              <a:t> СПб</a:t>
            </a:r>
            <a:endParaRPr lang="ru-RU" sz="1600" noProof="0" dirty="0">
              <a:solidFill>
                <a:srgbClr val="FF000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449" y="6415827"/>
            <a:ext cx="343855" cy="35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9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1B616B-D1C7-4E43-A850-D4172E19CBCB}" type="datetimeFigureOut">
              <a:rPr lang="ru-RU" smtClean="0"/>
              <a:t>30.04.2019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EFC1D-21E8-4072-A85C-9C9E619910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12.jpeg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6750" y="2136933"/>
            <a:ext cx="7810500" cy="238760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+mn-lt"/>
                <a:ea typeface="Gungsuh" panose="02030600000101010101" pitchFamily="18" charset="-127"/>
              </a:rPr>
              <a:t>Высокотемпературные наружные защитные покрытия и пути снижения стоимости изоляционных материалов в последних разработках АО «КРОНОС СПб»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962019"/>
            <a:ext cx="6858000" cy="1655762"/>
          </a:xfrm>
        </p:spPr>
        <p:txBody>
          <a:bodyPr/>
          <a:lstStyle/>
          <a:p>
            <a:r>
              <a:rPr lang="ru-RU" b="1" u="sng" dirty="0"/>
              <a:t>Г. М. Мурашов</a:t>
            </a:r>
            <a:r>
              <a:rPr lang="ru-RU" b="1" dirty="0"/>
              <a:t>, В. В. Зуев, А. А. Керестень</a:t>
            </a:r>
          </a:p>
          <a:p>
            <a:r>
              <a:rPr lang="ru-RU" b="1" dirty="0"/>
              <a:t>АО «КРОНОС СПб»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325" y="279401"/>
            <a:ext cx="2171700" cy="226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37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33629041"/>
              </p:ext>
            </p:extLst>
          </p:nvPr>
        </p:nvGraphicFramePr>
        <p:xfrm>
          <a:off x="-444500" y="2159000"/>
          <a:ext cx="5528298" cy="4296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/>
              <a:t>Поликрон</a:t>
            </a:r>
            <a:r>
              <a:rPr lang="ru-RU" sz="2800" b="1" dirty="0"/>
              <a:t>-Р. Основные характеристики</a:t>
            </a:r>
            <a:endParaRPr lang="ru-RU" sz="28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150725" y="1292730"/>
            <a:ext cx="2842550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Поликрон-Р</a:t>
            </a:r>
          </a:p>
        </p:txBody>
      </p:sp>
      <p:sp>
        <p:nvSpPr>
          <p:cNvPr id="23" name="Пятиугольник 22"/>
          <p:cNvSpPr/>
          <p:nvPr/>
        </p:nvSpPr>
        <p:spPr>
          <a:xfrm rot="10800000">
            <a:off x="5488225" y="2159001"/>
            <a:ext cx="3035035" cy="893687"/>
          </a:xfrm>
          <a:prstGeom prst="rect">
            <a:avLst/>
          </a:prstGeom>
          <a:solidFill>
            <a:schemeClr val="bg1">
              <a:alpha val="45098"/>
            </a:schemeClr>
          </a:solidFill>
          <a:ln>
            <a:solidFill>
              <a:srgbClr val="FF0000"/>
            </a:solidFill>
          </a:ln>
        </p:spPr>
        <p:style>
          <a:lnRef idx="3">
            <a:scrgbClr r="0" g="0" b="0"/>
          </a:lnRef>
          <a:fillRef idx="1">
            <a:scrgbClr r="0" g="0" b="0"/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4498613" y="2283680"/>
            <a:ext cx="886179" cy="607327"/>
            <a:chOff x="4456896" y="2278308"/>
            <a:chExt cx="886179" cy="607327"/>
          </a:xfrm>
        </p:grpSpPr>
        <p:sp>
          <p:nvSpPr>
            <p:cNvPr id="13" name="Шеврон 12"/>
            <p:cNvSpPr/>
            <p:nvPr/>
          </p:nvSpPr>
          <p:spPr>
            <a:xfrm>
              <a:off x="4456896" y="2284171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4" name="Шеврон 13"/>
            <p:cNvSpPr/>
            <p:nvPr/>
          </p:nvSpPr>
          <p:spPr>
            <a:xfrm>
              <a:off x="4917027" y="2278308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88225" y="2159001"/>
            <a:ext cx="3035035" cy="893688"/>
            <a:chOff x="1041310" y="921582"/>
            <a:chExt cx="3429918" cy="709534"/>
          </a:xfrm>
        </p:grpSpPr>
        <p:sp>
          <p:nvSpPr>
            <p:cNvPr id="16" name="Пятиугольник 22"/>
            <p:cNvSpPr/>
            <p:nvPr/>
          </p:nvSpPr>
          <p:spPr>
            <a:xfrm rot="10800000">
              <a:off x="1041310" y="921582"/>
              <a:ext cx="3429918" cy="709533"/>
            </a:xfrm>
            <a:prstGeom prst="rect">
              <a:avLst/>
            </a:prstGeom>
            <a:solidFill>
              <a:schemeClr val="bg1">
                <a:alpha val="45098"/>
              </a:schemeClr>
            </a:solidFill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ятиугольник 4"/>
            <p:cNvSpPr txBox="1"/>
            <p:nvPr/>
          </p:nvSpPr>
          <p:spPr>
            <a:xfrm>
              <a:off x="1041310" y="921583"/>
              <a:ext cx="3341226" cy="709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2885" tIns="68580" rIns="128016" bIns="68580" numCol="1" spcCol="1270" anchor="ctr" anchorCtr="0">
              <a:no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lang="ru-RU" dirty="0"/>
                <a:t>Сокращает </a:t>
              </a:r>
              <a:r>
                <a:rPr lang="ru-RU" b="1" dirty="0"/>
                <a:t>время ввода в эксплуатацию </a:t>
              </a:r>
              <a:r>
                <a:rPr lang="ru-RU" dirty="0"/>
                <a:t>ремонтируемых изделий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5480315" y="4443534"/>
            <a:ext cx="3042946" cy="1917077"/>
            <a:chOff x="5178312" y="3702167"/>
            <a:chExt cx="3662990" cy="1141909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5187834" y="3702167"/>
              <a:ext cx="3653468" cy="1141909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178312" y="3998130"/>
              <a:ext cx="3662990" cy="54998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dirty="0">
                  <a:ea typeface="Calibri" panose="020F0502020204030204" pitchFamily="34" charset="0"/>
                </a:rPr>
                <a:t>Полное соответствие требованиям СТО Газпром 9.1-018-2012 </a:t>
              </a:r>
            </a:p>
            <a:p>
              <a:pPr algn="ctr"/>
              <a:r>
                <a:rPr lang="ru-RU" dirty="0">
                  <a:ea typeface="Calibri" panose="020F0502020204030204" pitchFamily="34" charset="0"/>
                </a:rPr>
                <a:t>  по классу Пк-60	</a:t>
              </a:r>
              <a:endParaRPr lang="ru-RU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5480315" y="3301269"/>
            <a:ext cx="3035035" cy="893688"/>
            <a:chOff x="1041310" y="921582"/>
            <a:chExt cx="3429918" cy="709534"/>
          </a:xfrm>
        </p:grpSpPr>
        <p:sp>
          <p:nvSpPr>
            <p:cNvPr id="25" name="Пятиугольник 22"/>
            <p:cNvSpPr/>
            <p:nvPr/>
          </p:nvSpPr>
          <p:spPr>
            <a:xfrm rot="10800000">
              <a:off x="1041310" y="921582"/>
              <a:ext cx="3429918" cy="709533"/>
            </a:xfrm>
            <a:prstGeom prst="rect">
              <a:avLst/>
            </a:prstGeom>
            <a:solidFill>
              <a:schemeClr val="bg1">
                <a:alpha val="45098"/>
              </a:schemeClr>
            </a:solidFill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Пятиугольник 4"/>
            <p:cNvSpPr txBox="1"/>
            <p:nvPr/>
          </p:nvSpPr>
          <p:spPr>
            <a:xfrm>
              <a:off x="1041310" y="921583"/>
              <a:ext cx="3341226" cy="709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2885" tIns="68580" rIns="128016" bIns="68580" numCol="1" spcCol="1270" anchor="ctr" anchorCtr="0">
              <a:noAutofit/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lang="ru-RU" dirty="0"/>
                <a:t>Снижает </a:t>
              </a:r>
              <a:r>
                <a:rPr lang="ru-RU" b="1" dirty="0"/>
                <a:t>капитальные затраты</a:t>
              </a:r>
              <a:r>
                <a:rPr lang="ru-RU" dirty="0"/>
                <a:t> и </a:t>
              </a:r>
              <a:r>
                <a:rPr lang="ru-RU" b="1" dirty="0"/>
                <a:t>операционные расходы</a:t>
              </a:r>
              <a:r>
                <a:rPr lang="ru-RU" dirty="0"/>
                <a:t> при изоляции </a:t>
              </a:r>
              <a:endParaRPr lang="ru-RU" b="1" dirty="0"/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515655" y="3444448"/>
            <a:ext cx="886179" cy="607327"/>
            <a:chOff x="4456896" y="2278308"/>
            <a:chExt cx="886179" cy="607327"/>
          </a:xfrm>
        </p:grpSpPr>
        <p:sp>
          <p:nvSpPr>
            <p:cNvPr id="28" name="Шеврон 27"/>
            <p:cNvSpPr/>
            <p:nvPr/>
          </p:nvSpPr>
          <p:spPr>
            <a:xfrm>
              <a:off x="4456896" y="2284171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9" name="Шеврон 28"/>
            <p:cNvSpPr/>
            <p:nvPr/>
          </p:nvSpPr>
          <p:spPr>
            <a:xfrm>
              <a:off x="4917027" y="2278308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6614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615898"/>
          </a:xfrm>
        </p:spPr>
        <p:txBody>
          <a:bodyPr>
            <a:noAutofit/>
          </a:bodyPr>
          <a:lstStyle/>
          <a:p>
            <a:r>
              <a:rPr lang="ru-RU" sz="3200" b="1" dirty="0"/>
              <a:t>Не требуется грунтование</a:t>
            </a:r>
            <a:br>
              <a:rPr lang="ru-RU" sz="3200" b="1" dirty="0"/>
            </a:br>
            <a:r>
              <a:rPr lang="ru-RU" sz="3200" b="1" dirty="0"/>
              <a:t>металлических поверхностей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5208404" y="1783400"/>
            <a:ext cx="2285548" cy="1019096"/>
            <a:chOff x="1657844" y="4824696"/>
            <a:chExt cx="4022241" cy="1708259"/>
          </a:xfrm>
        </p:grpSpPr>
        <p:sp>
          <p:nvSpPr>
            <p:cNvPr id="35" name="Wave 30"/>
            <p:cNvSpPr/>
            <p:nvPr/>
          </p:nvSpPr>
          <p:spPr>
            <a:xfrm>
              <a:off x="1657844" y="4824696"/>
              <a:ext cx="4022241" cy="879406"/>
            </a:xfrm>
            <a:custGeom>
              <a:avLst/>
              <a:gdLst>
                <a:gd name="connsiteX0" fmla="*/ 0 w 3749040"/>
                <a:gd name="connsiteY0" fmla="*/ 220599 h 1764792"/>
                <a:gd name="connsiteX1" fmla="*/ 3749040 w 3749040"/>
                <a:gd name="connsiteY1" fmla="*/ 220599 h 1764792"/>
                <a:gd name="connsiteX2" fmla="*/ 3749040 w 3749040"/>
                <a:gd name="connsiteY2" fmla="*/ 1544193 h 1764792"/>
                <a:gd name="connsiteX3" fmla="*/ 0 w 3749040"/>
                <a:gd name="connsiteY3" fmla="*/ 1544193 h 1764792"/>
                <a:gd name="connsiteX4" fmla="*/ 0 w 3749040"/>
                <a:gd name="connsiteY4" fmla="*/ 220599 h 1764792"/>
                <a:gd name="connsiteX0" fmla="*/ 0 w 3749040"/>
                <a:gd name="connsiteY0" fmla="*/ 212272 h 1738131"/>
                <a:gd name="connsiteX1" fmla="*/ 3749040 w 3749040"/>
                <a:gd name="connsiteY1" fmla="*/ 212272 h 1738131"/>
                <a:gd name="connsiteX2" fmla="*/ 3749040 w 3749040"/>
                <a:gd name="connsiteY2" fmla="*/ 1535866 h 1738131"/>
                <a:gd name="connsiteX3" fmla="*/ 73152 w 3749040"/>
                <a:gd name="connsiteY3" fmla="*/ 1444426 h 1738131"/>
                <a:gd name="connsiteX4" fmla="*/ 0 w 3749040"/>
                <a:gd name="connsiteY4" fmla="*/ 212272 h 1738131"/>
                <a:gd name="connsiteX0" fmla="*/ 0 w 3749040"/>
                <a:gd name="connsiteY0" fmla="*/ 212272 h 1791536"/>
                <a:gd name="connsiteX1" fmla="*/ 3749040 w 3749040"/>
                <a:gd name="connsiteY1" fmla="*/ 212272 h 1791536"/>
                <a:gd name="connsiteX2" fmla="*/ 3749040 w 3749040"/>
                <a:gd name="connsiteY2" fmla="*/ 1535866 h 1791536"/>
                <a:gd name="connsiteX3" fmla="*/ 73152 w 3749040"/>
                <a:gd name="connsiteY3" fmla="*/ 1444426 h 1791536"/>
                <a:gd name="connsiteX4" fmla="*/ 0 w 3749040"/>
                <a:gd name="connsiteY4" fmla="*/ 212272 h 1791536"/>
                <a:gd name="connsiteX0" fmla="*/ 0 w 3749040"/>
                <a:gd name="connsiteY0" fmla="*/ 212272 h 1866574"/>
                <a:gd name="connsiteX1" fmla="*/ 3749040 w 3749040"/>
                <a:gd name="connsiteY1" fmla="*/ 212272 h 1866574"/>
                <a:gd name="connsiteX2" fmla="*/ 3749040 w 3749040"/>
                <a:gd name="connsiteY2" fmla="*/ 1535866 h 1866574"/>
                <a:gd name="connsiteX3" fmla="*/ 73152 w 3749040"/>
                <a:gd name="connsiteY3" fmla="*/ 1444426 h 1866574"/>
                <a:gd name="connsiteX4" fmla="*/ 0 w 3749040"/>
                <a:gd name="connsiteY4" fmla="*/ 212272 h 1866574"/>
                <a:gd name="connsiteX0" fmla="*/ 0 w 3931920"/>
                <a:gd name="connsiteY0" fmla="*/ 212272 h 1833156"/>
                <a:gd name="connsiteX1" fmla="*/ 3749040 w 3931920"/>
                <a:gd name="connsiteY1" fmla="*/ 212272 h 1833156"/>
                <a:gd name="connsiteX2" fmla="*/ 3931920 w 3931920"/>
                <a:gd name="connsiteY2" fmla="*/ 1490146 h 1833156"/>
                <a:gd name="connsiteX3" fmla="*/ 73152 w 3931920"/>
                <a:gd name="connsiteY3" fmla="*/ 1444426 h 1833156"/>
                <a:gd name="connsiteX4" fmla="*/ 0 w 3931920"/>
                <a:gd name="connsiteY4" fmla="*/ 212272 h 1833156"/>
                <a:gd name="connsiteX0" fmla="*/ 0 w 3931920"/>
                <a:gd name="connsiteY0" fmla="*/ 212272 h 1626644"/>
                <a:gd name="connsiteX1" fmla="*/ 3749040 w 3931920"/>
                <a:gd name="connsiteY1" fmla="*/ 212272 h 1626644"/>
                <a:gd name="connsiteX2" fmla="*/ 3931920 w 3931920"/>
                <a:gd name="connsiteY2" fmla="*/ 1490146 h 1626644"/>
                <a:gd name="connsiteX3" fmla="*/ 73152 w 3931920"/>
                <a:gd name="connsiteY3" fmla="*/ 1444426 h 1626644"/>
                <a:gd name="connsiteX4" fmla="*/ 0 w 3931920"/>
                <a:gd name="connsiteY4" fmla="*/ 212272 h 1626644"/>
                <a:gd name="connsiteX0" fmla="*/ 0 w 3968496"/>
                <a:gd name="connsiteY0" fmla="*/ 218790 h 1633162"/>
                <a:gd name="connsiteX1" fmla="*/ 3968496 w 3968496"/>
                <a:gd name="connsiteY1" fmla="*/ 163926 h 1633162"/>
                <a:gd name="connsiteX2" fmla="*/ 3931920 w 3968496"/>
                <a:gd name="connsiteY2" fmla="*/ 1496664 h 1633162"/>
                <a:gd name="connsiteX3" fmla="*/ 73152 w 3968496"/>
                <a:gd name="connsiteY3" fmla="*/ 1450944 h 1633162"/>
                <a:gd name="connsiteX4" fmla="*/ 0 w 3968496"/>
                <a:gd name="connsiteY4" fmla="*/ 218790 h 1633162"/>
                <a:gd name="connsiteX0" fmla="*/ 0 w 3968496"/>
                <a:gd name="connsiteY0" fmla="*/ 347399 h 1761771"/>
                <a:gd name="connsiteX1" fmla="*/ 3968496 w 3968496"/>
                <a:gd name="connsiteY1" fmla="*/ 292535 h 1761771"/>
                <a:gd name="connsiteX2" fmla="*/ 3931920 w 3968496"/>
                <a:gd name="connsiteY2" fmla="*/ 1625273 h 1761771"/>
                <a:gd name="connsiteX3" fmla="*/ 73152 w 3968496"/>
                <a:gd name="connsiteY3" fmla="*/ 1579553 h 1761771"/>
                <a:gd name="connsiteX4" fmla="*/ 0 w 3968496"/>
                <a:gd name="connsiteY4" fmla="*/ 347399 h 1761771"/>
                <a:gd name="connsiteX0" fmla="*/ 0 w 3968496"/>
                <a:gd name="connsiteY0" fmla="*/ 73215 h 1487587"/>
                <a:gd name="connsiteX1" fmla="*/ 3968496 w 3968496"/>
                <a:gd name="connsiteY1" fmla="*/ 18351 h 1487587"/>
                <a:gd name="connsiteX2" fmla="*/ 3931920 w 3968496"/>
                <a:gd name="connsiteY2" fmla="*/ 1351089 h 1487587"/>
                <a:gd name="connsiteX3" fmla="*/ 73152 w 3968496"/>
                <a:gd name="connsiteY3" fmla="*/ 1305369 h 1487587"/>
                <a:gd name="connsiteX4" fmla="*/ 0 w 3968496"/>
                <a:gd name="connsiteY4" fmla="*/ 73215 h 1487587"/>
                <a:gd name="connsiteX0" fmla="*/ 0 w 3968496"/>
                <a:gd name="connsiteY0" fmla="*/ 73215 h 1487587"/>
                <a:gd name="connsiteX1" fmla="*/ 3968496 w 3968496"/>
                <a:gd name="connsiteY1" fmla="*/ 18351 h 1487587"/>
                <a:gd name="connsiteX2" fmla="*/ 3931920 w 3968496"/>
                <a:gd name="connsiteY2" fmla="*/ 1351089 h 1487587"/>
                <a:gd name="connsiteX3" fmla="*/ 73152 w 3968496"/>
                <a:gd name="connsiteY3" fmla="*/ 1305369 h 1487587"/>
                <a:gd name="connsiteX4" fmla="*/ 0 w 3968496"/>
                <a:gd name="connsiteY4" fmla="*/ 73215 h 1487587"/>
                <a:gd name="connsiteX0" fmla="*/ 0 w 4180043"/>
                <a:gd name="connsiteY0" fmla="*/ 73215 h 1487587"/>
                <a:gd name="connsiteX1" fmla="*/ 3968496 w 4180043"/>
                <a:gd name="connsiteY1" fmla="*/ 18351 h 1487587"/>
                <a:gd name="connsiteX2" fmla="*/ 3931920 w 4180043"/>
                <a:gd name="connsiteY2" fmla="*/ 1351089 h 1487587"/>
                <a:gd name="connsiteX3" fmla="*/ 73152 w 4180043"/>
                <a:gd name="connsiteY3" fmla="*/ 1305369 h 1487587"/>
                <a:gd name="connsiteX4" fmla="*/ 0 w 4180043"/>
                <a:gd name="connsiteY4" fmla="*/ 73215 h 1487587"/>
                <a:gd name="connsiteX0" fmla="*/ 0 w 4084358"/>
                <a:gd name="connsiteY0" fmla="*/ 73215 h 1487587"/>
                <a:gd name="connsiteX1" fmla="*/ 3968496 w 4084358"/>
                <a:gd name="connsiteY1" fmla="*/ 18351 h 1487587"/>
                <a:gd name="connsiteX2" fmla="*/ 3931920 w 4084358"/>
                <a:gd name="connsiteY2" fmla="*/ 1351089 h 1487587"/>
                <a:gd name="connsiteX3" fmla="*/ 73152 w 4084358"/>
                <a:gd name="connsiteY3" fmla="*/ 1305369 h 1487587"/>
                <a:gd name="connsiteX4" fmla="*/ 0 w 4084358"/>
                <a:gd name="connsiteY4" fmla="*/ 73215 h 1487587"/>
                <a:gd name="connsiteX0" fmla="*/ 80995 w 4165353"/>
                <a:gd name="connsiteY0" fmla="*/ 73215 h 1487587"/>
                <a:gd name="connsiteX1" fmla="*/ 4049491 w 4165353"/>
                <a:gd name="connsiteY1" fmla="*/ 18351 h 1487587"/>
                <a:gd name="connsiteX2" fmla="*/ 4012915 w 4165353"/>
                <a:gd name="connsiteY2" fmla="*/ 1351089 h 1487587"/>
                <a:gd name="connsiteX3" fmla="*/ 154147 w 4165353"/>
                <a:gd name="connsiteY3" fmla="*/ 1305369 h 1487587"/>
                <a:gd name="connsiteX4" fmla="*/ 80995 w 4165353"/>
                <a:gd name="connsiteY4" fmla="*/ 73215 h 1487587"/>
                <a:gd name="connsiteX0" fmla="*/ 80995 w 4165353"/>
                <a:gd name="connsiteY0" fmla="*/ 73215 h 1457438"/>
                <a:gd name="connsiteX1" fmla="*/ 4049491 w 4165353"/>
                <a:gd name="connsiteY1" fmla="*/ 18351 h 1457438"/>
                <a:gd name="connsiteX2" fmla="*/ 4012915 w 4165353"/>
                <a:gd name="connsiteY2" fmla="*/ 1351089 h 1457438"/>
                <a:gd name="connsiteX3" fmla="*/ 154147 w 4165353"/>
                <a:gd name="connsiteY3" fmla="*/ 1305369 h 1457438"/>
                <a:gd name="connsiteX4" fmla="*/ 80995 w 4165353"/>
                <a:gd name="connsiteY4" fmla="*/ 73215 h 1457438"/>
                <a:gd name="connsiteX0" fmla="*/ 80995 w 4165353"/>
                <a:gd name="connsiteY0" fmla="*/ 73215 h 1351089"/>
                <a:gd name="connsiteX1" fmla="*/ 4049491 w 4165353"/>
                <a:gd name="connsiteY1" fmla="*/ 18351 h 1351089"/>
                <a:gd name="connsiteX2" fmla="*/ 4012915 w 4165353"/>
                <a:gd name="connsiteY2" fmla="*/ 1351089 h 1351089"/>
                <a:gd name="connsiteX3" fmla="*/ 154147 w 4165353"/>
                <a:gd name="connsiteY3" fmla="*/ 1305369 h 1351089"/>
                <a:gd name="connsiteX4" fmla="*/ 80995 w 4165353"/>
                <a:gd name="connsiteY4" fmla="*/ 73215 h 1351089"/>
                <a:gd name="connsiteX0" fmla="*/ 80995 w 4165353"/>
                <a:gd name="connsiteY0" fmla="*/ 155253 h 1433127"/>
                <a:gd name="connsiteX1" fmla="*/ 2129252 w 4165353"/>
                <a:gd name="connsiteY1" fmla="*/ 107575 h 1433127"/>
                <a:gd name="connsiteX2" fmla="*/ 4049491 w 4165353"/>
                <a:gd name="connsiteY2" fmla="*/ 100389 h 1433127"/>
                <a:gd name="connsiteX3" fmla="*/ 4012915 w 4165353"/>
                <a:gd name="connsiteY3" fmla="*/ 1433127 h 1433127"/>
                <a:gd name="connsiteX4" fmla="*/ 154147 w 4165353"/>
                <a:gd name="connsiteY4" fmla="*/ 1387407 h 1433127"/>
                <a:gd name="connsiteX5" fmla="*/ 80995 w 4165353"/>
                <a:gd name="connsiteY5" fmla="*/ 155253 h 1433127"/>
                <a:gd name="connsiteX0" fmla="*/ 80995 w 4165353"/>
                <a:gd name="connsiteY0" fmla="*/ 155253 h 1433127"/>
                <a:gd name="connsiteX1" fmla="*/ 2129252 w 4165353"/>
                <a:gd name="connsiteY1" fmla="*/ 107575 h 1433127"/>
                <a:gd name="connsiteX2" fmla="*/ 4049491 w 4165353"/>
                <a:gd name="connsiteY2" fmla="*/ 100389 h 1433127"/>
                <a:gd name="connsiteX3" fmla="*/ 4012915 w 4165353"/>
                <a:gd name="connsiteY3" fmla="*/ 1433127 h 1433127"/>
                <a:gd name="connsiteX4" fmla="*/ 154147 w 4165353"/>
                <a:gd name="connsiteY4" fmla="*/ 1387407 h 1433127"/>
                <a:gd name="connsiteX5" fmla="*/ 80995 w 4165353"/>
                <a:gd name="connsiteY5" fmla="*/ 155253 h 1433127"/>
                <a:gd name="connsiteX0" fmla="*/ 80995 w 4165353"/>
                <a:gd name="connsiteY0" fmla="*/ 54864 h 1332738"/>
                <a:gd name="connsiteX1" fmla="*/ 2129252 w 4165353"/>
                <a:gd name="connsiteY1" fmla="*/ 7186 h 1332738"/>
                <a:gd name="connsiteX2" fmla="*/ 4049491 w 4165353"/>
                <a:gd name="connsiteY2" fmla="*/ 0 h 1332738"/>
                <a:gd name="connsiteX3" fmla="*/ 4012915 w 4165353"/>
                <a:gd name="connsiteY3" fmla="*/ 1332738 h 1332738"/>
                <a:gd name="connsiteX4" fmla="*/ 154147 w 4165353"/>
                <a:gd name="connsiteY4" fmla="*/ 1287018 h 1332738"/>
                <a:gd name="connsiteX5" fmla="*/ 80995 w 4165353"/>
                <a:gd name="connsiteY5" fmla="*/ 54864 h 1332738"/>
                <a:gd name="connsiteX0" fmla="*/ 80995 w 4163964"/>
                <a:gd name="connsiteY0" fmla="*/ 54864 h 1287018"/>
                <a:gd name="connsiteX1" fmla="*/ 2129252 w 4163964"/>
                <a:gd name="connsiteY1" fmla="*/ 7186 h 1287018"/>
                <a:gd name="connsiteX2" fmla="*/ 4049491 w 4163964"/>
                <a:gd name="connsiteY2" fmla="*/ 0 h 1287018"/>
                <a:gd name="connsiteX3" fmla="*/ 3994627 w 4163964"/>
                <a:gd name="connsiteY3" fmla="*/ 1241298 h 1287018"/>
                <a:gd name="connsiteX4" fmla="*/ 154147 w 4163964"/>
                <a:gd name="connsiteY4" fmla="*/ 1287018 h 1287018"/>
                <a:gd name="connsiteX5" fmla="*/ 80995 w 4163964"/>
                <a:gd name="connsiteY5" fmla="*/ 54864 h 1287018"/>
                <a:gd name="connsiteX0" fmla="*/ 80995 w 4163964"/>
                <a:gd name="connsiteY0" fmla="*/ 54864 h 1287018"/>
                <a:gd name="connsiteX1" fmla="*/ 2129252 w 4163964"/>
                <a:gd name="connsiteY1" fmla="*/ 7186 h 1287018"/>
                <a:gd name="connsiteX2" fmla="*/ 4049491 w 4163964"/>
                <a:gd name="connsiteY2" fmla="*/ 0 h 1287018"/>
                <a:gd name="connsiteX3" fmla="*/ 3994627 w 4163964"/>
                <a:gd name="connsiteY3" fmla="*/ 1241298 h 1287018"/>
                <a:gd name="connsiteX4" fmla="*/ 154147 w 4163964"/>
                <a:gd name="connsiteY4" fmla="*/ 1287018 h 1287018"/>
                <a:gd name="connsiteX5" fmla="*/ 80995 w 4163964"/>
                <a:gd name="connsiteY5" fmla="*/ 54864 h 1287018"/>
                <a:gd name="connsiteX0" fmla="*/ 80995 w 4163964"/>
                <a:gd name="connsiteY0" fmla="*/ 54864 h 1287018"/>
                <a:gd name="connsiteX1" fmla="*/ 2129252 w 4163964"/>
                <a:gd name="connsiteY1" fmla="*/ 7186 h 1287018"/>
                <a:gd name="connsiteX2" fmla="*/ 4049491 w 4163964"/>
                <a:gd name="connsiteY2" fmla="*/ 0 h 1287018"/>
                <a:gd name="connsiteX3" fmla="*/ 3994627 w 4163964"/>
                <a:gd name="connsiteY3" fmla="*/ 1287018 h 1287018"/>
                <a:gd name="connsiteX4" fmla="*/ 154147 w 4163964"/>
                <a:gd name="connsiteY4" fmla="*/ 1287018 h 1287018"/>
                <a:gd name="connsiteX5" fmla="*/ 80995 w 4163964"/>
                <a:gd name="connsiteY5" fmla="*/ 54864 h 1287018"/>
                <a:gd name="connsiteX0" fmla="*/ 96935 w 4161616"/>
                <a:gd name="connsiteY0" fmla="*/ 27432 h 1287018"/>
                <a:gd name="connsiteX1" fmla="*/ 2126904 w 4161616"/>
                <a:gd name="connsiteY1" fmla="*/ 7186 h 1287018"/>
                <a:gd name="connsiteX2" fmla="*/ 4047143 w 4161616"/>
                <a:gd name="connsiteY2" fmla="*/ 0 h 1287018"/>
                <a:gd name="connsiteX3" fmla="*/ 3992279 w 4161616"/>
                <a:gd name="connsiteY3" fmla="*/ 1287018 h 1287018"/>
                <a:gd name="connsiteX4" fmla="*/ 151799 w 4161616"/>
                <a:gd name="connsiteY4" fmla="*/ 1287018 h 1287018"/>
                <a:gd name="connsiteX5" fmla="*/ 96935 w 4161616"/>
                <a:gd name="connsiteY5" fmla="*/ 27432 h 1287018"/>
                <a:gd name="connsiteX0" fmla="*/ 96935 w 4161616"/>
                <a:gd name="connsiteY0" fmla="*/ 18288 h 1287018"/>
                <a:gd name="connsiteX1" fmla="*/ 2126904 w 4161616"/>
                <a:gd name="connsiteY1" fmla="*/ 7186 h 1287018"/>
                <a:gd name="connsiteX2" fmla="*/ 4047143 w 4161616"/>
                <a:gd name="connsiteY2" fmla="*/ 0 h 1287018"/>
                <a:gd name="connsiteX3" fmla="*/ 3992279 w 4161616"/>
                <a:gd name="connsiteY3" fmla="*/ 1287018 h 1287018"/>
                <a:gd name="connsiteX4" fmla="*/ 151799 w 4161616"/>
                <a:gd name="connsiteY4" fmla="*/ 1287018 h 1287018"/>
                <a:gd name="connsiteX5" fmla="*/ 96935 w 4161616"/>
                <a:gd name="connsiteY5" fmla="*/ 18288 h 1287018"/>
                <a:gd name="connsiteX0" fmla="*/ 112947 w 4159340"/>
                <a:gd name="connsiteY0" fmla="*/ 0 h 1287018"/>
                <a:gd name="connsiteX1" fmla="*/ 2124628 w 4159340"/>
                <a:gd name="connsiteY1" fmla="*/ 7186 h 1287018"/>
                <a:gd name="connsiteX2" fmla="*/ 4044867 w 4159340"/>
                <a:gd name="connsiteY2" fmla="*/ 0 h 1287018"/>
                <a:gd name="connsiteX3" fmla="*/ 3990003 w 4159340"/>
                <a:gd name="connsiteY3" fmla="*/ 1287018 h 1287018"/>
                <a:gd name="connsiteX4" fmla="*/ 149523 w 4159340"/>
                <a:gd name="connsiteY4" fmla="*/ 1287018 h 1287018"/>
                <a:gd name="connsiteX5" fmla="*/ 112947 w 4159340"/>
                <a:gd name="connsiteY5" fmla="*/ 0 h 1287018"/>
                <a:gd name="connsiteX0" fmla="*/ 121578 w 4167971"/>
                <a:gd name="connsiteY0" fmla="*/ 0 h 1287018"/>
                <a:gd name="connsiteX1" fmla="*/ 2133259 w 4167971"/>
                <a:gd name="connsiteY1" fmla="*/ 7186 h 1287018"/>
                <a:gd name="connsiteX2" fmla="*/ 4053498 w 4167971"/>
                <a:gd name="connsiteY2" fmla="*/ 0 h 1287018"/>
                <a:gd name="connsiteX3" fmla="*/ 3998634 w 4167971"/>
                <a:gd name="connsiteY3" fmla="*/ 1287018 h 1287018"/>
                <a:gd name="connsiteX4" fmla="*/ 158154 w 4167971"/>
                <a:gd name="connsiteY4" fmla="*/ 1287018 h 1287018"/>
                <a:gd name="connsiteX5" fmla="*/ 121578 w 4167971"/>
                <a:gd name="connsiteY5" fmla="*/ 0 h 1287018"/>
                <a:gd name="connsiteX0" fmla="*/ 91853 w 4138246"/>
                <a:gd name="connsiteY0" fmla="*/ 0 h 1287018"/>
                <a:gd name="connsiteX1" fmla="*/ 2103534 w 4138246"/>
                <a:gd name="connsiteY1" fmla="*/ 7186 h 1287018"/>
                <a:gd name="connsiteX2" fmla="*/ 4023773 w 4138246"/>
                <a:gd name="connsiteY2" fmla="*/ 0 h 1287018"/>
                <a:gd name="connsiteX3" fmla="*/ 3968909 w 4138246"/>
                <a:gd name="connsiteY3" fmla="*/ 1287018 h 1287018"/>
                <a:gd name="connsiteX4" fmla="*/ 128429 w 4138246"/>
                <a:gd name="connsiteY4" fmla="*/ 1287018 h 1287018"/>
                <a:gd name="connsiteX5" fmla="*/ 91853 w 4138246"/>
                <a:gd name="connsiteY5" fmla="*/ 0 h 1287018"/>
                <a:gd name="connsiteX0" fmla="*/ 91853 w 4159400"/>
                <a:gd name="connsiteY0" fmla="*/ 0 h 1287018"/>
                <a:gd name="connsiteX1" fmla="*/ 2103534 w 4159400"/>
                <a:gd name="connsiteY1" fmla="*/ 7186 h 1287018"/>
                <a:gd name="connsiteX2" fmla="*/ 4023773 w 4159400"/>
                <a:gd name="connsiteY2" fmla="*/ 0 h 1287018"/>
                <a:gd name="connsiteX3" fmla="*/ 3968909 w 4159400"/>
                <a:gd name="connsiteY3" fmla="*/ 1287018 h 1287018"/>
                <a:gd name="connsiteX4" fmla="*/ 128429 w 4159400"/>
                <a:gd name="connsiteY4" fmla="*/ 1287018 h 1287018"/>
                <a:gd name="connsiteX5" fmla="*/ 91853 w 4159400"/>
                <a:gd name="connsiteY5" fmla="*/ 0 h 1287018"/>
                <a:gd name="connsiteX0" fmla="*/ 91853 w 4166855"/>
                <a:gd name="connsiteY0" fmla="*/ 0 h 1287018"/>
                <a:gd name="connsiteX1" fmla="*/ 2103534 w 4166855"/>
                <a:gd name="connsiteY1" fmla="*/ 7186 h 1287018"/>
                <a:gd name="connsiteX2" fmla="*/ 4023773 w 4166855"/>
                <a:gd name="connsiteY2" fmla="*/ 0 h 1287018"/>
                <a:gd name="connsiteX3" fmla="*/ 3968909 w 4166855"/>
                <a:gd name="connsiteY3" fmla="*/ 1287018 h 1287018"/>
                <a:gd name="connsiteX4" fmla="*/ 128429 w 4166855"/>
                <a:gd name="connsiteY4" fmla="*/ 1287018 h 1287018"/>
                <a:gd name="connsiteX5" fmla="*/ 91853 w 4166855"/>
                <a:gd name="connsiteY5" fmla="*/ 0 h 1287018"/>
                <a:gd name="connsiteX0" fmla="*/ 24455 w 4099457"/>
                <a:gd name="connsiteY0" fmla="*/ 0 h 1287018"/>
                <a:gd name="connsiteX1" fmla="*/ 2036136 w 4099457"/>
                <a:gd name="connsiteY1" fmla="*/ 7186 h 1287018"/>
                <a:gd name="connsiteX2" fmla="*/ 3956375 w 4099457"/>
                <a:gd name="connsiteY2" fmla="*/ 0 h 1287018"/>
                <a:gd name="connsiteX3" fmla="*/ 3901511 w 4099457"/>
                <a:gd name="connsiteY3" fmla="*/ 1287018 h 1287018"/>
                <a:gd name="connsiteX4" fmla="*/ 61031 w 4099457"/>
                <a:gd name="connsiteY4" fmla="*/ 1287018 h 1287018"/>
                <a:gd name="connsiteX5" fmla="*/ 24455 w 4099457"/>
                <a:gd name="connsiteY5" fmla="*/ 0 h 1287018"/>
                <a:gd name="connsiteX0" fmla="*/ 35103 w 4110105"/>
                <a:gd name="connsiteY0" fmla="*/ 0 h 1287018"/>
                <a:gd name="connsiteX1" fmla="*/ 2046784 w 4110105"/>
                <a:gd name="connsiteY1" fmla="*/ 7186 h 1287018"/>
                <a:gd name="connsiteX2" fmla="*/ 3967023 w 4110105"/>
                <a:gd name="connsiteY2" fmla="*/ 0 h 1287018"/>
                <a:gd name="connsiteX3" fmla="*/ 3912159 w 4110105"/>
                <a:gd name="connsiteY3" fmla="*/ 1287018 h 1287018"/>
                <a:gd name="connsiteX4" fmla="*/ 71679 w 4110105"/>
                <a:gd name="connsiteY4" fmla="*/ 1287018 h 1287018"/>
                <a:gd name="connsiteX5" fmla="*/ 35103 w 4110105"/>
                <a:gd name="connsiteY5" fmla="*/ 0 h 1287018"/>
                <a:gd name="connsiteX0" fmla="*/ 35103 w 4129878"/>
                <a:gd name="connsiteY0" fmla="*/ 0 h 1287018"/>
                <a:gd name="connsiteX1" fmla="*/ 2046784 w 4129878"/>
                <a:gd name="connsiteY1" fmla="*/ 7186 h 1287018"/>
                <a:gd name="connsiteX2" fmla="*/ 3967023 w 4129878"/>
                <a:gd name="connsiteY2" fmla="*/ 0 h 1287018"/>
                <a:gd name="connsiteX3" fmla="*/ 3912159 w 4129878"/>
                <a:gd name="connsiteY3" fmla="*/ 1287018 h 1287018"/>
                <a:gd name="connsiteX4" fmla="*/ 71679 w 4129878"/>
                <a:gd name="connsiteY4" fmla="*/ 1287018 h 1287018"/>
                <a:gd name="connsiteX5" fmla="*/ 35103 w 4129878"/>
                <a:gd name="connsiteY5" fmla="*/ 0 h 1287018"/>
                <a:gd name="connsiteX0" fmla="*/ 35103 w 4027740"/>
                <a:gd name="connsiteY0" fmla="*/ 0 h 1287018"/>
                <a:gd name="connsiteX1" fmla="*/ 2046784 w 4027740"/>
                <a:gd name="connsiteY1" fmla="*/ 7186 h 1287018"/>
                <a:gd name="connsiteX2" fmla="*/ 3967023 w 4027740"/>
                <a:gd name="connsiteY2" fmla="*/ 0 h 1287018"/>
                <a:gd name="connsiteX3" fmla="*/ 3912159 w 4027740"/>
                <a:gd name="connsiteY3" fmla="*/ 1287018 h 1287018"/>
                <a:gd name="connsiteX4" fmla="*/ 71679 w 4027740"/>
                <a:gd name="connsiteY4" fmla="*/ 1287018 h 1287018"/>
                <a:gd name="connsiteX5" fmla="*/ 35103 w 4027740"/>
                <a:gd name="connsiteY5" fmla="*/ 0 h 128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27740" h="1287018">
                  <a:moveTo>
                    <a:pt x="35103" y="0"/>
                  </a:moveTo>
                  <a:lnTo>
                    <a:pt x="2046784" y="7186"/>
                  </a:lnTo>
                  <a:cubicBezTo>
                    <a:pt x="2708200" y="-1958"/>
                    <a:pt x="3531159" y="12247"/>
                    <a:pt x="3967023" y="0"/>
                  </a:cubicBezTo>
                  <a:cubicBezTo>
                    <a:pt x="4202684" y="661438"/>
                    <a:pt x="3658556" y="747621"/>
                    <a:pt x="3912159" y="1287018"/>
                  </a:cubicBezTo>
                  <a:lnTo>
                    <a:pt x="71679" y="1287018"/>
                  </a:lnTo>
                  <a:cubicBezTo>
                    <a:pt x="-181971" y="806167"/>
                    <a:pt x="343410" y="582612"/>
                    <a:pt x="3510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Wave 30"/>
            <p:cNvSpPr/>
            <p:nvPr/>
          </p:nvSpPr>
          <p:spPr>
            <a:xfrm>
              <a:off x="1705663" y="5708091"/>
              <a:ext cx="3894521" cy="824864"/>
            </a:xfrm>
            <a:custGeom>
              <a:avLst/>
              <a:gdLst>
                <a:gd name="connsiteX0" fmla="*/ 0 w 3749040"/>
                <a:gd name="connsiteY0" fmla="*/ 220599 h 1764792"/>
                <a:gd name="connsiteX1" fmla="*/ 3749040 w 3749040"/>
                <a:gd name="connsiteY1" fmla="*/ 220599 h 1764792"/>
                <a:gd name="connsiteX2" fmla="*/ 3749040 w 3749040"/>
                <a:gd name="connsiteY2" fmla="*/ 1544193 h 1764792"/>
                <a:gd name="connsiteX3" fmla="*/ 0 w 3749040"/>
                <a:gd name="connsiteY3" fmla="*/ 1544193 h 1764792"/>
                <a:gd name="connsiteX4" fmla="*/ 0 w 3749040"/>
                <a:gd name="connsiteY4" fmla="*/ 220599 h 1764792"/>
                <a:gd name="connsiteX0" fmla="*/ 0 w 3749040"/>
                <a:gd name="connsiteY0" fmla="*/ 212272 h 1738131"/>
                <a:gd name="connsiteX1" fmla="*/ 3749040 w 3749040"/>
                <a:gd name="connsiteY1" fmla="*/ 212272 h 1738131"/>
                <a:gd name="connsiteX2" fmla="*/ 3749040 w 3749040"/>
                <a:gd name="connsiteY2" fmla="*/ 1535866 h 1738131"/>
                <a:gd name="connsiteX3" fmla="*/ 73152 w 3749040"/>
                <a:gd name="connsiteY3" fmla="*/ 1444426 h 1738131"/>
                <a:gd name="connsiteX4" fmla="*/ 0 w 3749040"/>
                <a:gd name="connsiteY4" fmla="*/ 212272 h 1738131"/>
                <a:gd name="connsiteX0" fmla="*/ 0 w 3749040"/>
                <a:gd name="connsiteY0" fmla="*/ 212272 h 1791536"/>
                <a:gd name="connsiteX1" fmla="*/ 3749040 w 3749040"/>
                <a:gd name="connsiteY1" fmla="*/ 212272 h 1791536"/>
                <a:gd name="connsiteX2" fmla="*/ 3749040 w 3749040"/>
                <a:gd name="connsiteY2" fmla="*/ 1535866 h 1791536"/>
                <a:gd name="connsiteX3" fmla="*/ 73152 w 3749040"/>
                <a:gd name="connsiteY3" fmla="*/ 1444426 h 1791536"/>
                <a:gd name="connsiteX4" fmla="*/ 0 w 3749040"/>
                <a:gd name="connsiteY4" fmla="*/ 212272 h 1791536"/>
                <a:gd name="connsiteX0" fmla="*/ 0 w 3749040"/>
                <a:gd name="connsiteY0" fmla="*/ 212272 h 1866574"/>
                <a:gd name="connsiteX1" fmla="*/ 3749040 w 3749040"/>
                <a:gd name="connsiteY1" fmla="*/ 212272 h 1866574"/>
                <a:gd name="connsiteX2" fmla="*/ 3749040 w 3749040"/>
                <a:gd name="connsiteY2" fmla="*/ 1535866 h 1866574"/>
                <a:gd name="connsiteX3" fmla="*/ 73152 w 3749040"/>
                <a:gd name="connsiteY3" fmla="*/ 1444426 h 1866574"/>
                <a:gd name="connsiteX4" fmla="*/ 0 w 3749040"/>
                <a:gd name="connsiteY4" fmla="*/ 212272 h 1866574"/>
                <a:gd name="connsiteX0" fmla="*/ 0 w 3931920"/>
                <a:gd name="connsiteY0" fmla="*/ 212272 h 1833156"/>
                <a:gd name="connsiteX1" fmla="*/ 3749040 w 3931920"/>
                <a:gd name="connsiteY1" fmla="*/ 212272 h 1833156"/>
                <a:gd name="connsiteX2" fmla="*/ 3931920 w 3931920"/>
                <a:gd name="connsiteY2" fmla="*/ 1490146 h 1833156"/>
                <a:gd name="connsiteX3" fmla="*/ 73152 w 3931920"/>
                <a:gd name="connsiteY3" fmla="*/ 1444426 h 1833156"/>
                <a:gd name="connsiteX4" fmla="*/ 0 w 3931920"/>
                <a:gd name="connsiteY4" fmla="*/ 212272 h 1833156"/>
                <a:gd name="connsiteX0" fmla="*/ 0 w 3931920"/>
                <a:gd name="connsiteY0" fmla="*/ 212272 h 1626644"/>
                <a:gd name="connsiteX1" fmla="*/ 3749040 w 3931920"/>
                <a:gd name="connsiteY1" fmla="*/ 212272 h 1626644"/>
                <a:gd name="connsiteX2" fmla="*/ 3931920 w 3931920"/>
                <a:gd name="connsiteY2" fmla="*/ 1490146 h 1626644"/>
                <a:gd name="connsiteX3" fmla="*/ 73152 w 3931920"/>
                <a:gd name="connsiteY3" fmla="*/ 1444426 h 1626644"/>
                <a:gd name="connsiteX4" fmla="*/ 0 w 3931920"/>
                <a:gd name="connsiteY4" fmla="*/ 212272 h 1626644"/>
                <a:gd name="connsiteX0" fmla="*/ 0 w 3968496"/>
                <a:gd name="connsiteY0" fmla="*/ 218790 h 1633162"/>
                <a:gd name="connsiteX1" fmla="*/ 3968496 w 3968496"/>
                <a:gd name="connsiteY1" fmla="*/ 163926 h 1633162"/>
                <a:gd name="connsiteX2" fmla="*/ 3931920 w 3968496"/>
                <a:gd name="connsiteY2" fmla="*/ 1496664 h 1633162"/>
                <a:gd name="connsiteX3" fmla="*/ 73152 w 3968496"/>
                <a:gd name="connsiteY3" fmla="*/ 1450944 h 1633162"/>
                <a:gd name="connsiteX4" fmla="*/ 0 w 3968496"/>
                <a:gd name="connsiteY4" fmla="*/ 218790 h 1633162"/>
                <a:gd name="connsiteX0" fmla="*/ 0 w 3968496"/>
                <a:gd name="connsiteY0" fmla="*/ 347399 h 1761771"/>
                <a:gd name="connsiteX1" fmla="*/ 3968496 w 3968496"/>
                <a:gd name="connsiteY1" fmla="*/ 292535 h 1761771"/>
                <a:gd name="connsiteX2" fmla="*/ 3931920 w 3968496"/>
                <a:gd name="connsiteY2" fmla="*/ 1625273 h 1761771"/>
                <a:gd name="connsiteX3" fmla="*/ 73152 w 3968496"/>
                <a:gd name="connsiteY3" fmla="*/ 1579553 h 1761771"/>
                <a:gd name="connsiteX4" fmla="*/ 0 w 3968496"/>
                <a:gd name="connsiteY4" fmla="*/ 347399 h 1761771"/>
                <a:gd name="connsiteX0" fmla="*/ 0 w 3968496"/>
                <a:gd name="connsiteY0" fmla="*/ 73215 h 1487587"/>
                <a:gd name="connsiteX1" fmla="*/ 3968496 w 3968496"/>
                <a:gd name="connsiteY1" fmla="*/ 18351 h 1487587"/>
                <a:gd name="connsiteX2" fmla="*/ 3931920 w 3968496"/>
                <a:gd name="connsiteY2" fmla="*/ 1351089 h 1487587"/>
                <a:gd name="connsiteX3" fmla="*/ 73152 w 3968496"/>
                <a:gd name="connsiteY3" fmla="*/ 1305369 h 1487587"/>
                <a:gd name="connsiteX4" fmla="*/ 0 w 3968496"/>
                <a:gd name="connsiteY4" fmla="*/ 73215 h 1487587"/>
                <a:gd name="connsiteX0" fmla="*/ 0 w 3968496"/>
                <a:gd name="connsiteY0" fmla="*/ 73215 h 1487587"/>
                <a:gd name="connsiteX1" fmla="*/ 3968496 w 3968496"/>
                <a:gd name="connsiteY1" fmla="*/ 18351 h 1487587"/>
                <a:gd name="connsiteX2" fmla="*/ 3931920 w 3968496"/>
                <a:gd name="connsiteY2" fmla="*/ 1351089 h 1487587"/>
                <a:gd name="connsiteX3" fmla="*/ 73152 w 3968496"/>
                <a:gd name="connsiteY3" fmla="*/ 1305369 h 1487587"/>
                <a:gd name="connsiteX4" fmla="*/ 0 w 3968496"/>
                <a:gd name="connsiteY4" fmla="*/ 73215 h 1487587"/>
                <a:gd name="connsiteX0" fmla="*/ 0 w 4180043"/>
                <a:gd name="connsiteY0" fmla="*/ 73215 h 1487587"/>
                <a:gd name="connsiteX1" fmla="*/ 3968496 w 4180043"/>
                <a:gd name="connsiteY1" fmla="*/ 18351 h 1487587"/>
                <a:gd name="connsiteX2" fmla="*/ 3931920 w 4180043"/>
                <a:gd name="connsiteY2" fmla="*/ 1351089 h 1487587"/>
                <a:gd name="connsiteX3" fmla="*/ 73152 w 4180043"/>
                <a:gd name="connsiteY3" fmla="*/ 1305369 h 1487587"/>
                <a:gd name="connsiteX4" fmla="*/ 0 w 4180043"/>
                <a:gd name="connsiteY4" fmla="*/ 73215 h 1487587"/>
                <a:gd name="connsiteX0" fmla="*/ 0 w 4084358"/>
                <a:gd name="connsiteY0" fmla="*/ 73215 h 1487587"/>
                <a:gd name="connsiteX1" fmla="*/ 3968496 w 4084358"/>
                <a:gd name="connsiteY1" fmla="*/ 18351 h 1487587"/>
                <a:gd name="connsiteX2" fmla="*/ 3931920 w 4084358"/>
                <a:gd name="connsiteY2" fmla="*/ 1351089 h 1487587"/>
                <a:gd name="connsiteX3" fmla="*/ 73152 w 4084358"/>
                <a:gd name="connsiteY3" fmla="*/ 1305369 h 1487587"/>
                <a:gd name="connsiteX4" fmla="*/ 0 w 4084358"/>
                <a:gd name="connsiteY4" fmla="*/ 73215 h 1487587"/>
                <a:gd name="connsiteX0" fmla="*/ 80995 w 4165353"/>
                <a:gd name="connsiteY0" fmla="*/ 73215 h 1487587"/>
                <a:gd name="connsiteX1" fmla="*/ 4049491 w 4165353"/>
                <a:gd name="connsiteY1" fmla="*/ 18351 h 1487587"/>
                <a:gd name="connsiteX2" fmla="*/ 4012915 w 4165353"/>
                <a:gd name="connsiteY2" fmla="*/ 1351089 h 1487587"/>
                <a:gd name="connsiteX3" fmla="*/ 154147 w 4165353"/>
                <a:gd name="connsiteY3" fmla="*/ 1305369 h 1487587"/>
                <a:gd name="connsiteX4" fmla="*/ 80995 w 4165353"/>
                <a:gd name="connsiteY4" fmla="*/ 73215 h 1487587"/>
                <a:gd name="connsiteX0" fmla="*/ 80995 w 4165353"/>
                <a:gd name="connsiteY0" fmla="*/ 73215 h 1457438"/>
                <a:gd name="connsiteX1" fmla="*/ 4049491 w 4165353"/>
                <a:gd name="connsiteY1" fmla="*/ 18351 h 1457438"/>
                <a:gd name="connsiteX2" fmla="*/ 4012915 w 4165353"/>
                <a:gd name="connsiteY2" fmla="*/ 1351089 h 1457438"/>
                <a:gd name="connsiteX3" fmla="*/ 154147 w 4165353"/>
                <a:gd name="connsiteY3" fmla="*/ 1305369 h 1457438"/>
                <a:gd name="connsiteX4" fmla="*/ 80995 w 4165353"/>
                <a:gd name="connsiteY4" fmla="*/ 73215 h 1457438"/>
                <a:gd name="connsiteX0" fmla="*/ 80995 w 4165353"/>
                <a:gd name="connsiteY0" fmla="*/ 73215 h 1351089"/>
                <a:gd name="connsiteX1" fmla="*/ 4049491 w 4165353"/>
                <a:gd name="connsiteY1" fmla="*/ 18351 h 1351089"/>
                <a:gd name="connsiteX2" fmla="*/ 4012915 w 4165353"/>
                <a:gd name="connsiteY2" fmla="*/ 1351089 h 1351089"/>
                <a:gd name="connsiteX3" fmla="*/ 154147 w 4165353"/>
                <a:gd name="connsiteY3" fmla="*/ 1305369 h 1351089"/>
                <a:gd name="connsiteX4" fmla="*/ 80995 w 4165353"/>
                <a:gd name="connsiteY4" fmla="*/ 73215 h 1351089"/>
                <a:gd name="connsiteX0" fmla="*/ 80995 w 4165353"/>
                <a:gd name="connsiteY0" fmla="*/ 155253 h 1433127"/>
                <a:gd name="connsiteX1" fmla="*/ 2129252 w 4165353"/>
                <a:gd name="connsiteY1" fmla="*/ 107575 h 1433127"/>
                <a:gd name="connsiteX2" fmla="*/ 4049491 w 4165353"/>
                <a:gd name="connsiteY2" fmla="*/ 100389 h 1433127"/>
                <a:gd name="connsiteX3" fmla="*/ 4012915 w 4165353"/>
                <a:gd name="connsiteY3" fmla="*/ 1433127 h 1433127"/>
                <a:gd name="connsiteX4" fmla="*/ 154147 w 4165353"/>
                <a:gd name="connsiteY4" fmla="*/ 1387407 h 1433127"/>
                <a:gd name="connsiteX5" fmla="*/ 80995 w 4165353"/>
                <a:gd name="connsiteY5" fmla="*/ 155253 h 1433127"/>
                <a:gd name="connsiteX0" fmla="*/ 80995 w 4165353"/>
                <a:gd name="connsiteY0" fmla="*/ 155253 h 1433127"/>
                <a:gd name="connsiteX1" fmla="*/ 2129252 w 4165353"/>
                <a:gd name="connsiteY1" fmla="*/ 107575 h 1433127"/>
                <a:gd name="connsiteX2" fmla="*/ 4049491 w 4165353"/>
                <a:gd name="connsiteY2" fmla="*/ 100389 h 1433127"/>
                <a:gd name="connsiteX3" fmla="*/ 4012915 w 4165353"/>
                <a:gd name="connsiteY3" fmla="*/ 1433127 h 1433127"/>
                <a:gd name="connsiteX4" fmla="*/ 154147 w 4165353"/>
                <a:gd name="connsiteY4" fmla="*/ 1387407 h 1433127"/>
                <a:gd name="connsiteX5" fmla="*/ 80995 w 4165353"/>
                <a:gd name="connsiteY5" fmla="*/ 155253 h 1433127"/>
                <a:gd name="connsiteX0" fmla="*/ 80995 w 4165353"/>
                <a:gd name="connsiteY0" fmla="*/ 54864 h 1332738"/>
                <a:gd name="connsiteX1" fmla="*/ 2129252 w 4165353"/>
                <a:gd name="connsiteY1" fmla="*/ 7186 h 1332738"/>
                <a:gd name="connsiteX2" fmla="*/ 4049491 w 4165353"/>
                <a:gd name="connsiteY2" fmla="*/ 0 h 1332738"/>
                <a:gd name="connsiteX3" fmla="*/ 4012915 w 4165353"/>
                <a:gd name="connsiteY3" fmla="*/ 1332738 h 1332738"/>
                <a:gd name="connsiteX4" fmla="*/ 154147 w 4165353"/>
                <a:gd name="connsiteY4" fmla="*/ 1287018 h 1332738"/>
                <a:gd name="connsiteX5" fmla="*/ 80995 w 4165353"/>
                <a:gd name="connsiteY5" fmla="*/ 54864 h 1332738"/>
                <a:gd name="connsiteX0" fmla="*/ 80995 w 4163964"/>
                <a:gd name="connsiteY0" fmla="*/ 54864 h 1287018"/>
                <a:gd name="connsiteX1" fmla="*/ 2129252 w 4163964"/>
                <a:gd name="connsiteY1" fmla="*/ 7186 h 1287018"/>
                <a:gd name="connsiteX2" fmla="*/ 4049491 w 4163964"/>
                <a:gd name="connsiteY2" fmla="*/ 0 h 1287018"/>
                <a:gd name="connsiteX3" fmla="*/ 3994627 w 4163964"/>
                <a:gd name="connsiteY3" fmla="*/ 1241298 h 1287018"/>
                <a:gd name="connsiteX4" fmla="*/ 154147 w 4163964"/>
                <a:gd name="connsiteY4" fmla="*/ 1287018 h 1287018"/>
                <a:gd name="connsiteX5" fmla="*/ 80995 w 4163964"/>
                <a:gd name="connsiteY5" fmla="*/ 54864 h 1287018"/>
                <a:gd name="connsiteX0" fmla="*/ 80995 w 4163964"/>
                <a:gd name="connsiteY0" fmla="*/ 54864 h 1287018"/>
                <a:gd name="connsiteX1" fmla="*/ 2129252 w 4163964"/>
                <a:gd name="connsiteY1" fmla="*/ 7186 h 1287018"/>
                <a:gd name="connsiteX2" fmla="*/ 4049491 w 4163964"/>
                <a:gd name="connsiteY2" fmla="*/ 0 h 1287018"/>
                <a:gd name="connsiteX3" fmla="*/ 3994627 w 4163964"/>
                <a:gd name="connsiteY3" fmla="*/ 1241298 h 1287018"/>
                <a:gd name="connsiteX4" fmla="*/ 154147 w 4163964"/>
                <a:gd name="connsiteY4" fmla="*/ 1287018 h 1287018"/>
                <a:gd name="connsiteX5" fmla="*/ 80995 w 4163964"/>
                <a:gd name="connsiteY5" fmla="*/ 54864 h 1287018"/>
                <a:gd name="connsiteX0" fmla="*/ 80995 w 4163964"/>
                <a:gd name="connsiteY0" fmla="*/ 54864 h 1287018"/>
                <a:gd name="connsiteX1" fmla="*/ 2129252 w 4163964"/>
                <a:gd name="connsiteY1" fmla="*/ 7186 h 1287018"/>
                <a:gd name="connsiteX2" fmla="*/ 4049491 w 4163964"/>
                <a:gd name="connsiteY2" fmla="*/ 0 h 1287018"/>
                <a:gd name="connsiteX3" fmla="*/ 3994627 w 4163964"/>
                <a:gd name="connsiteY3" fmla="*/ 1287018 h 1287018"/>
                <a:gd name="connsiteX4" fmla="*/ 154147 w 4163964"/>
                <a:gd name="connsiteY4" fmla="*/ 1287018 h 1287018"/>
                <a:gd name="connsiteX5" fmla="*/ 80995 w 4163964"/>
                <a:gd name="connsiteY5" fmla="*/ 54864 h 1287018"/>
                <a:gd name="connsiteX0" fmla="*/ 96935 w 4161616"/>
                <a:gd name="connsiteY0" fmla="*/ 27432 h 1287018"/>
                <a:gd name="connsiteX1" fmla="*/ 2126904 w 4161616"/>
                <a:gd name="connsiteY1" fmla="*/ 7186 h 1287018"/>
                <a:gd name="connsiteX2" fmla="*/ 4047143 w 4161616"/>
                <a:gd name="connsiteY2" fmla="*/ 0 h 1287018"/>
                <a:gd name="connsiteX3" fmla="*/ 3992279 w 4161616"/>
                <a:gd name="connsiteY3" fmla="*/ 1287018 h 1287018"/>
                <a:gd name="connsiteX4" fmla="*/ 151799 w 4161616"/>
                <a:gd name="connsiteY4" fmla="*/ 1287018 h 1287018"/>
                <a:gd name="connsiteX5" fmla="*/ 96935 w 4161616"/>
                <a:gd name="connsiteY5" fmla="*/ 27432 h 1287018"/>
                <a:gd name="connsiteX0" fmla="*/ 96935 w 4161616"/>
                <a:gd name="connsiteY0" fmla="*/ 18288 h 1287018"/>
                <a:gd name="connsiteX1" fmla="*/ 2126904 w 4161616"/>
                <a:gd name="connsiteY1" fmla="*/ 7186 h 1287018"/>
                <a:gd name="connsiteX2" fmla="*/ 4047143 w 4161616"/>
                <a:gd name="connsiteY2" fmla="*/ 0 h 1287018"/>
                <a:gd name="connsiteX3" fmla="*/ 3992279 w 4161616"/>
                <a:gd name="connsiteY3" fmla="*/ 1287018 h 1287018"/>
                <a:gd name="connsiteX4" fmla="*/ 151799 w 4161616"/>
                <a:gd name="connsiteY4" fmla="*/ 1287018 h 1287018"/>
                <a:gd name="connsiteX5" fmla="*/ 96935 w 4161616"/>
                <a:gd name="connsiteY5" fmla="*/ 18288 h 1287018"/>
                <a:gd name="connsiteX0" fmla="*/ 112947 w 4159340"/>
                <a:gd name="connsiteY0" fmla="*/ 0 h 1287018"/>
                <a:gd name="connsiteX1" fmla="*/ 2124628 w 4159340"/>
                <a:gd name="connsiteY1" fmla="*/ 7186 h 1287018"/>
                <a:gd name="connsiteX2" fmla="*/ 4044867 w 4159340"/>
                <a:gd name="connsiteY2" fmla="*/ 0 h 1287018"/>
                <a:gd name="connsiteX3" fmla="*/ 3990003 w 4159340"/>
                <a:gd name="connsiteY3" fmla="*/ 1287018 h 1287018"/>
                <a:gd name="connsiteX4" fmla="*/ 149523 w 4159340"/>
                <a:gd name="connsiteY4" fmla="*/ 1287018 h 1287018"/>
                <a:gd name="connsiteX5" fmla="*/ 112947 w 4159340"/>
                <a:gd name="connsiteY5" fmla="*/ 0 h 1287018"/>
                <a:gd name="connsiteX0" fmla="*/ 121578 w 4167971"/>
                <a:gd name="connsiteY0" fmla="*/ 0 h 1287018"/>
                <a:gd name="connsiteX1" fmla="*/ 2133259 w 4167971"/>
                <a:gd name="connsiteY1" fmla="*/ 7186 h 1287018"/>
                <a:gd name="connsiteX2" fmla="*/ 4053498 w 4167971"/>
                <a:gd name="connsiteY2" fmla="*/ 0 h 1287018"/>
                <a:gd name="connsiteX3" fmla="*/ 3998634 w 4167971"/>
                <a:gd name="connsiteY3" fmla="*/ 1287018 h 1287018"/>
                <a:gd name="connsiteX4" fmla="*/ 158154 w 4167971"/>
                <a:gd name="connsiteY4" fmla="*/ 1287018 h 1287018"/>
                <a:gd name="connsiteX5" fmla="*/ 121578 w 4167971"/>
                <a:gd name="connsiteY5" fmla="*/ 0 h 1287018"/>
                <a:gd name="connsiteX0" fmla="*/ 91853 w 4138246"/>
                <a:gd name="connsiteY0" fmla="*/ 0 h 1287018"/>
                <a:gd name="connsiteX1" fmla="*/ 2103534 w 4138246"/>
                <a:gd name="connsiteY1" fmla="*/ 7186 h 1287018"/>
                <a:gd name="connsiteX2" fmla="*/ 4023773 w 4138246"/>
                <a:gd name="connsiteY2" fmla="*/ 0 h 1287018"/>
                <a:gd name="connsiteX3" fmla="*/ 3968909 w 4138246"/>
                <a:gd name="connsiteY3" fmla="*/ 1287018 h 1287018"/>
                <a:gd name="connsiteX4" fmla="*/ 128429 w 4138246"/>
                <a:gd name="connsiteY4" fmla="*/ 1287018 h 1287018"/>
                <a:gd name="connsiteX5" fmla="*/ 91853 w 4138246"/>
                <a:gd name="connsiteY5" fmla="*/ 0 h 1287018"/>
                <a:gd name="connsiteX0" fmla="*/ 91853 w 4159400"/>
                <a:gd name="connsiteY0" fmla="*/ 0 h 1287018"/>
                <a:gd name="connsiteX1" fmla="*/ 2103534 w 4159400"/>
                <a:gd name="connsiteY1" fmla="*/ 7186 h 1287018"/>
                <a:gd name="connsiteX2" fmla="*/ 4023773 w 4159400"/>
                <a:gd name="connsiteY2" fmla="*/ 0 h 1287018"/>
                <a:gd name="connsiteX3" fmla="*/ 3968909 w 4159400"/>
                <a:gd name="connsiteY3" fmla="*/ 1287018 h 1287018"/>
                <a:gd name="connsiteX4" fmla="*/ 128429 w 4159400"/>
                <a:gd name="connsiteY4" fmla="*/ 1287018 h 1287018"/>
                <a:gd name="connsiteX5" fmla="*/ 91853 w 4159400"/>
                <a:gd name="connsiteY5" fmla="*/ 0 h 1287018"/>
                <a:gd name="connsiteX0" fmla="*/ 91853 w 4166855"/>
                <a:gd name="connsiteY0" fmla="*/ 0 h 1287018"/>
                <a:gd name="connsiteX1" fmla="*/ 2103534 w 4166855"/>
                <a:gd name="connsiteY1" fmla="*/ 7186 h 1287018"/>
                <a:gd name="connsiteX2" fmla="*/ 4023773 w 4166855"/>
                <a:gd name="connsiteY2" fmla="*/ 0 h 1287018"/>
                <a:gd name="connsiteX3" fmla="*/ 3968909 w 4166855"/>
                <a:gd name="connsiteY3" fmla="*/ 1287018 h 1287018"/>
                <a:gd name="connsiteX4" fmla="*/ 128429 w 4166855"/>
                <a:gd name="connsiteY4" fmla="*/ 1287018 h 1287018"/>
                <a:gd name="connsiteX5" fmla="*/ 91853 w 4166855"/>
                <a:gd name="connsiteY5" fmla="*/ 0 h 1287018"/>
                <a:gd name="connsiteX0" fmla="*/ 91853 w 4091805"/>
                <a:gd name="connsiteY0" fmla="*/ 0 h 1287018"/>
                <a:gd name="connsiteX1" fmla="*/ 2103534 w 4091805"/>
                <a:gd name="connsiteY1" fmla="*/ 7186 h 1287018"/>
                <a:gd name="connsiteX2" fmla="*/ 4023773 w 4091805"/>
                <a:gd name="connsiteY2" fmla="*/ 0 h 1287018"/>
                <a:gd name="connsiteX3" fmla="*/ 3968909 w 4091805"/>
                <a:gd name="connsiteY3" fmla="*/ 1287018 h 1287018"/>
                <a:gd name="connsiteX4" fmla="*/ 128429 w 4091805"/>
                <a:gd name="connsiteY4" fmla="*/ 1287018 h 1287018"/>
                <a:gd name="connsiteX5" fmla="*/ 91853 w 4091805"/>
                <a:gd name="connsiteY5" fmla="*/ 0 h 1287018"/>
                <a:gd name="connsiteX0" fmla="*/ 91853 w 4047043"/>
                <a:gd name="connsiteY0" fmla="*/ 0 h 1287018"/>
                <a:gd name="connsiteX1" fmla="*/ 2103534 w 4047043"/>
                <a:gd name="connsiteY1" fmla="*/ 7186 h 1287018"/>
                <a:gd name="connsiteX2" fmla="*/ 4023773 w 4047043"/>
                <a:gd name="connsiteY2" fmla="*/ 0 h 1287018"/>
                <a:gd name="connsiteX3" fmla="*/ 3968909 w 4047043"/>
                <a:gd name="connsiteY3" fmla="*/ 1287018 h 1287018"/>
                <a:gd name="connsiteX4" fmla="*/ 128429 w 4047043"/>
                <a:gd name="connsiteY4" fmla="*/ 1287018 h 1287018"/>
                <a:gd name="connsiteX5" fmla="*/ 91853 w 4047043"/>
                <a:gd name="connsiteY5" fmla="*/ 0 h 1287018"/>
                <a:gd name="connsiteX0" fmla="*/ 91853 w 4051949"/>
                <a:gd name="connsiteY0" fmla="*/ 0 h 1287018"/>
                <a:gd name="connsiteX1" fmla="*/ 2103534 w 4051949"/>
                <a:gd name="connsiteY1" fmla="*/ 7186 h 1287018"/>
                <a:gd name="connsiteX2" fmla="*/ 4023773 w 4051949"/>
                <a:gd name="connsiteY2" fmla="*/ 0 h 1287018"/>
                <a:gd name="connsiteX3" fmla="*/ 3968909 w 4051949"/>
                <a:gd name="connsiteY3" fmla="*/ 1287018 h 1287018"/>
                <a:gd name="connsiteX4" fmla="*/ 128429 w 4051949"/>
                <a:gd name="connsiteY4" fmla="*/ 1287018 h 1287018"/>
                <a:gd name="connsiteX5" fmla="*/ 91853 w 4051949"/>
                <a:gd name="connsiteY5" fmla="*/ 0 h 1287018"/>
                <a:gd name="connsiteX0" fmla="*/ 14070 w 3974166"/>
                <a:gd name="connsiteY0" fmla="*/ 0 h 1287018"/>
                <a:gd name="connsiteX1" fmla="*/ 2025751 w 3974166"/>
                <a:gd name="connsiteY1" fmla="*/ 7186 h 1287018"/>
                <a:gd name="connsiteX2" fmla="*/ 3945990 w 3974166"/>
                <a:gd name="connsiteY2" fmla="*/ 0 h 1287018"/>
                <a:gd name="connsiteX3" fmla="*/ 3891126 w 3974166"/>
                <a:gd name="connsiteY3" fmla="*/ 1287018 h 1287018"/>
                <a:gd name="connsiteX4" fmla="*/ 50646 w 3974166"/>
                <a:gd name="connsiteY4" fmla="*/ 1287018 h 1287018"/>
                <a:gd name="connsiteX5" fmla="*/ 14070 w 3974166"/>
                <a:gd name="connsiteY5" fmla="*/ 0 h 1287018"/>
                <a:gd name="connsiteX0" fmla="*/ 23367 w 3983463"/>
                <a:gd name="connsiteY0" fmla="*/ 0 h 1287018"/>
                <a:gd name="connsiteX1" fmla="*/ 2035048 w 3983463"/>
                <a:gd name="connsiteY1" fmla="*/ 7186 h 1287018"/>
                <a:gd name="connsiteX2" fmla="*/ 3955287 w 3983463"/>
                <a:gd name="connsiteY2" fmla="*/ 0 h 1287018"/>
                <a:gd name="connsiteX3" fmla="*/ 3900423 w 3983463"/>
                <a:gd name="connsiteY3" fmla="*/ 1287018 h 1287018"/>
                <a:gd name="connsiteX4" fmla="*/ 59943 w 3983463"/>
                <a:gd name="connsiteY4" fmla="*/ 1287018 h 1287018"/>
                <a:gd name="connsiteX5" fmla="*/ 23367 w 3983463"/>
                <a:gd name="connsiteY5" fmla="*/ 0 h 1287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3463" h="1287018">
                  <a:moveTo>
                    <a:pt x="23367" y="0"/>
                  </a:moveTo>
                  <a:lnTo>
                    <a:pt x="2035048" y="7186"/>
                  </a:lnTo>
                  <a:cubicBezTo>
                    <a:pt x="2696464" y="-1958"/>
                    <a:pt x="3519423" y="12247"/>
                    <a:pt x="3955287" y="0"/>
                  </a:cubicBezTo>
                  <a:cubicBezTo>
                    <a:pt x="4102980" y="572516"/>
                    <a:pt x="3607587" y="787782"/>
                    <a:pt x="3900423" y="1287018"/>
                  </a:cubicBezTo>
                  <a:lnTo>
                    <a:pt x="59943" y="1287018"/>
                  </a:lnTo>
                  <a:cubicBezTo>
                    <a:pt x="-164003" y="918616"/>
                    <a:pt x="334631" y="560222"/>
                    <a:pt x="23367" y="0"/>
                  </a:cubicBezTo>
                  <a:close/>
                </a:path>
              </a:pathLst>
            </a:custGeom>
            <a:blipFill>
              <a:blip r:embed="rId2">
                <a:alphaModFix amt="99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artisticBlur/>
                        </a14:imgEffect>
                      </a14:imgLayer>
                    </a14:imgProps>
                  </a:ext>
                </a:extLst>
              </a:blip>
              <a:stretch>
                <a:fillRect t="-71000" r="-7000"/>
              </a:stretch>
            </a:blipFill>
            <a:ln w="190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/>
            </a:p>
          </p:txBody>
        </p:sp>
      </p:grpSp>
      <p:sp>
        <p:nvSpPr>
          <p:cNvPr id="102" name="Rounded Rectangle 101"/>
          <p:cNvSpPr/>
          <p:nvPr/>
        </p:nvSpPr>
        <p:spPr>
          <a:xfrm>
            <a:off x="874428" y="1342684"/>
            <a:ext cx="3710390" cy="783193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a typeface="Times New Roman" panose="02020603050405020304" pitchFamily="18" charset="0"/>
              </a:rPr>
              <a:t>Полиуретановые мастики</a:t>
            </a:r>
            <a:br>
              <a:rPr lang="ru-RU" sz="2000" dirty="0">
                <a:ea typeface="Times New Roman" panose="02020603050405020304" pitchFamily="18" charset="0"/>
              </a:rPr>
            </a:br>
            <a:r>
              <a:rPr lang="ru-RU" sz="2000" dirty="0">
                <a:ea typeface="Times New Roman" panose="02020603050405020304" pitchFamily="18" charset="0"/>
              </a:rPr>
              <a:t>«</a:t>
            </a:r>
            <a:r>
              <a:rPr lang="ru-RU" sz="2000" dirty="0" err="1">
                <a:solidFill>
                  <a:schemeClr val="accent6">
                    <a:lumMod val="50000"/>
                  </a:schemeClr>
                </a:solidFill>
                <a:ea typeface="Times New Roman" panose="02020603050405020304" pitchFamily="18" charset="0"/>
              </a:rPr>
              <a:t>ЭтонСАП</a:t>
            </a:r>
            <a:r>
              <a:rPr lang="ru-RU" sz="2000" dirty="0">
                <a:ea typeface="Times New Roman" panose="02020603050405020304" pitchFamily="18" charset="0"/>
              </a:rPr>
              <a:t>» и «Поликрон-Р»</a:t>
            </a:r>
            <a:endParaRPr lang="ru-RU" sz="2000" dirty="0"/>
          </a:p>
        </p:txBody>
      </p:sp>
      <p:sp>
        <p:nvSpPr>
          <p:cNvPr id="104" name="Rounded Rectangle 103"/>
          <p:cNvSpPr/>
          <p:nvPr/>
        </p:nvSpPr>
        <p:spPr>
          <a:xfrm>
            <a:off x="861610" y="2523486"/>
            <a:ext cx="3710390" cy="442674"/>
          </a:xfrm>
          <a:prstGeom prst="round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a typeface="Times New Roman" panose="02020603050405020304" pitchFamily="18" charset="0"/>
              </a:rPr>
              <a:t>Металлическая поверхность</a:t>
            </a:r>
          </a:p>
        </p:txBody>
      </p:sp>
      <p:sp>
        <p:nvSpPr>
          <p:cNvPr id="18" name="Rounded Rectangle 101"/>
          <p:cNvSpPr/>
          <p:nvPr/>
        </p:nvSpPr>
        <p:spPr>
          <a:xfrm>
            <a:off x="3549239" y="3125194"/>
            <a:ext cx="5019363" cy="783193"/>
          </a:xfrm>
          <a:prstGeom prst="roundRect">
            <a:avLst/>
          </a:prstGeom>
          <a:solidFill>
            <a:srgbClr val="EC383A"/>
          </a:solidFill>
          <a:ln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ea typeface="Times New Roman" panose="02020603050405020304" pitchFamily="18" charset="0"/>
              </a:rPr>
              <a:t>Требования к подготовке поверхности по СТО Газпром </a:t>
            </a:r>
            <a:r>
              <a:rPr lang="ru-RU" sz="2000" dirty="0">
                <a:solidFill>
                  <a:schemeClr val="bg1"/>
                </a:solidFill>
                <a:cs typeface="Arial" panose="020B0604020202020204" pitchFamily="34" charset="0"/>
              </a:rPr>
              <a:t>9.1-018-2012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4314825" y="2617816"/>
            <a:ext cx="761624" cy="144282"/>
          </a:xfrm>
          <a:prstGeom prst="straightConnector1">
            <a:avLst/>
          </a:prstGeom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246685" y="1783398"/>
            <a:ext cx="829764" cy="197251"/>
          </a:xfrm>
          <a:prstGeom prst="straightConnector1">
            <a:avLst/>
          </a:prstGeom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202641" y="4090909"/>
            <a:ext cx="4338356" cy="646331"/>
          </a:xfrm>
          <a:prstGeom prst="rect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dirty="0">
                <a:ea typeface="Times New Roman" panose="02020603050405020304" pitchFamily="18" charset="0"/>
              </a:rPr>
              <a:t>Степень очистки не менее </a:t>
            </a:r>
            <a:r>
              <a:rPr lang="ru-RU" dirty="0" err="1">
                <a:ea typeface="Times New Roman" panose="02020603050405020304" pitchFamily="18" charset="0"/>
              </a:rPr>
              <a:t>Sa</a:t>
            </a:r>
            <a:r>
              <a:rPr lang="ru-RU" dirty="0">
                <a:ea typeface="Times New Roman" panose="02020603050405020304" pitchFamily="18" charset="0"/>
              </a:rPr>
              <a:t> 2,5 </a:t>
            </a:r>
          </a:p>
          <a:p>
            <a:pPr lvl="0"/>
            <a:r>
              <a:rPr lang="ru-RU" dirty="0">
                <a:ea typeface="Times New Roman" panose="02020603050405020304" pitchFamily="18" charset="0"/>
              </a:rPr>
              <a:t>по стандарту ИСО 8501-1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202641" y="4829330"/>
            <a:ext cx="4338356" cy="646331"/>
          </a:xfrm>
          <a:prstGeom prst="rect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pc="-90" dirty="0">
                <a:ea typeface="Times New Roman" panose="02020603050405020304" pitchFamily="18" charset="0"/>
              </a:rPr>
              <a:t>Шероховатость</a:t>
            </a:r>
            <a:r>
              <a:rPr lang="ru-RU" dirty="0">
                <a:ea typeface="Times New Roman" panose="02020603050405020304" pitchFamily="18" charset="0"/>
              </a:rPr>
              <a:t> поверхности</a:t>
            </a:r>
            <a:r>
              <a:rPr lang="en-US" dirty="0">
                <a:ea typeface="Times New Roman" panose="02020603050405020304" pitchFamily="18" charset="0"/>
              </a:rPr>
              <a:t> </a:t>
            </a:r>
            <a:r>
              <a:rPr lang="ru-RU" dirty="0">
                <a:ea typeface="Times New Roman" panose="02020603050405020304" pitchFamily="18" charset="0"/>
              </a:rPr>
              <a:t>40</a:t>
            </a:r>
            <a:r>
              <a:rPr lang="en-US" dirty="0">
                <a:ea typeface="Times New Roman" panose="02020603050405020304" pitchFamily="18" charset="0"/>
              </a:rPr>
              <a:t>-</a:t>
            </a:r>
            <a:r>
              <a:rPr lang="ru-RU" dirty="0">
                <a:ea typeface="Times New Roman" panose="02020603050405020304" pitchFamily="18" charset="0"/>
              </a:rPr>
              <a:t>120 мкм</a:t>
            </a:r>
            <a:r>
              <a:rPr lang="en-US" dirty="0">
                <a:ea typeface="Times New Roman" panose="02020603050405020304" pitchFamily="18" charset="0"/>
              </a:rPr>
              <a:t> </a:t>
            </a:r>
          </a:p>
          <a:p>
            <a:r>
              <a:rPr lang="ru-RU" dirty="0">
                <a:ea typeface="Times New Roman" panose="02020603050405020304" pitchFamily="18" charset="0"/>
              </a:rPr>
              <a:t>по стандарту ИСО 8503-4 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02641" y="5567751"/>
            <a:ext cx="4338356" cy="646331"/>
          </a:xfrm>
          <a:prstGeom prst="rect">
            <a:avLst/>
          </a:prstGeom>
          <a:ln w="1905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>
                <a:ea typeface="Times New Roman" panose="02020603050405020304" pitchFamily="18" charset="0"/>
              </a:rPr>
              <a:t>Степень запыленности не более 3 </a:t>
            </a:r>
          </a:p>
          <a:p>
            <a:r>
              <a:rPr lang="ru-RU" dirty="0">
                <a:ea typeface="Times New Roman" panose="02020603050405020304" pitchFamily="18" charset="0"/>
              </a:rPr>
              <a:t>по стандарту ИСО 8502-3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72" y="4143661"/>
            <a:ext cx="529506" cy="52950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72" y="4887742"/>
            <a:ext cx="529506" cy="52950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072" y="5631823"/>
            <a:ext cx="529506" cy="529506"/>
          </a:xfrm>
          <a:prstGeom prst="rect">
            <a:avLst/>
          </a:prstGeom>
        </p:spPr>
      </p:pic>
      <p:sp>
        <p:nvSpPr>
          <p:cNvPr id="24" name="Wave 30"/>
          <p:cNvSpPr/>
          <p:nvPr/>
        </p:nvSpPr>
        <p:spPr>
          <a:xfrm>
            <a:off x="5204770" y="1783372"/>
            <a:ext cx="1221763" cy="511557"/>
          </a:xfrm>
          <a:custGeom>
            <a:avLst/>
            <a:gdLst>
              <a:gd name="connsiteX0" fmla="*/ 0 w 3749040"/>
              <a:gd name="connsiteY0" fmla="*/ 220599 h 1764792"/>
              <a:gd name="connsiteX1" fmla="*/ 3749040 w 3749040"/>
              <a:gd name="connsiteY1" fmla="*/ 220599 h 1764792"/>
              <a:gd name="connsiteX2" fmla="*/ 3749040 w 3749040"/>
              <a:gd name="connsiteY2" fmla="*/ 1544193 h 1764792"/>
              <a:gd name="connsiteX3" fmla="*/ 0 w 3749040"/>
              <a:gd name="connsiteY3" fmla="*/ 1544193 h 1764792"/>
              <a:gd name="connsiteX4" fmla="*/ 0 w 3749040"/>
              <a:gd name="connsiteY4" fmla="*/ 220599 h 1764792"/>
              <a:gd name="connsiteX0" fmla="*/ 0 w 3749040"/>
              <a:gd name="connsiteY0" fmla="*/ 212272 h 1738131"/>
              <a:gd name="connsiteX1" fmla="*/ 3749040 w 3749040"/>
              <a:gd name="connsiteY1" fmla="*/ 212272 h 1738131"/>
              <a:gd name="connsiteX2" fmla="*/ 3749040 w 3749040"/>
              <a:gd name="connsiteY2" fmla="*/ 1535866 h 1738131"/>
              <a:gd name="connsiteX3" fmla="*/ 73152 w 3749040"/>
              <a:gd name="connsiteY3" fmla="*/ 1444426 h 1738131"/>
              <a:gd name="connsiteX4" fmla="*/ 0 w 3749040"/>
              <a:gd name="connsiteY4" fmla="*/ 212272 h 1738131"/>
              <a:gd name="connsiteX0" fmla="*/ 0 w 3749040"/>
              <a:gd name="connsiteY0" fmla="*/ 212272 h 1791536"/>
              <a:gd name="connsiteX1" fmla="*/ 3749040 w 3749040"/>
              <a:gd name="connsiteY1" fmla="*/ 212272 h 1791536"/>
              <a:gd name="connsiteX2" fmla="*/ 3749040 w 3749040"/>
              <a:gd name="connsiteY2" fmla="*/ 1535866 h 1791536"/>
              <a:gd name="connsiteX3" fmla="*/ 73152 w 3749040"/>
              <a:gd name="connsiteY3" fmla="*/ 1444426 h 1791536"/>
              <a:gd name="connsiteX4" fmla="*/ 0 w 3749040"/>
              <a:gd name="connsiteY4" fmla="*/ 212272 h 1791536"/>
              <a:gd name="connsiteX0" fmla="*/ 0 w 3749040"/>
              <a:gd name="connsiteY0" fmla="*/ 212272 h 1866574"/>
              <a:gd name="connsiteX1" fmla="*/ 3749040 w 3749040"/>
              <a:gd name="connsiteY1" fmla="*/ 212272 h 1866574"/>
              <a:gd name="connsiteX2" fmla="*/ 3749040 w 3749040"/>
              <a:gd name="connsiteY2" fmla="*/ 1535866 h 1866574"/>
              <a:gd name="connsiteX3" fmla="*/ 73152 w 3749040"/>
              <a:gd name="connsiteY3" fmla="*/ 1444426 h 1866574"/>
              <a:gd name="connsiteX4" fmla="*/ 0 w 3749040"/>
              <a:gd name="connsiteY4" fmla="*/ 212272 h 1866574"/>
              <a:gd name="connsiteX0" fmla="*/ 0 w 3931920"/>
              <a:gd name="connsiteY0" fmla="*/ 212272 h 1833156"/>
              <a:gd name="connsiteX1" fmla="*/ 3749040 w 3931920"/>
              <a:gd name="connsiteY1" fmla="*/ 212272 h 1833156"/>
              <a:gd name="connsiteX2" fmla="*/ 3931920 w 3931920"/>
              <a:gd name="connsiteY2" fmla="*/ 1490146 h 1833156"/>
              <a:gd name="connsiteX3" fmla="*/ 73152 w 3931920"/>
              <a:gd name="connsiteY3" fmla="*/ 1444426 h 1833156"/>
              <a:gd name="connsiteX4" fmla="*/ 0 w 3931920"/>
              <a:gd name="connsiteY4" fmla="*/ 212272 h 1833156"/>
              <a:gd name="connsiteX0" fmla="*/ 0 w 3931920"/>
              <a:gd name="connsiteY0" fmla="*/ 212272 h 1626644"/>
              <a:gd name="connsiteX1" fmla="*/ 3749040 w 3931920"/>
              <a:gd name="connsiteY1" fmla="*/ 212272 h 1626644"/>
              <a:gd name="connsiteX2" fmla="*/ 3931920 w 3931920"/>
              <a:gd name="connsiteY2" fmla="*/ 1490146 h 1626644"/>
              <a:gd name="connsiteX3" fmla="*/ 73152 w 3931920"/>
              <a:gd name="connsiteY3" fmla="*/ 1444426 h 1626644"/>
              <a:gd name="connsiteX4" fmla="*/ 0 w 3931920"/>
              <a:gd name="connsiteY4" fmla="*/ 212272 h 1626644"/>
              <a:gd name="connsiteX0" fmla="*/ 0 w 3968496"/>
              <a:gd name="connsiteY0" fmla="*/ 218790 h 1633162"/>
              <a:gd name="connsiteX1" fmla="*/ 3968496 w 3968496"/>
              <a:gd name="connsiteY1" fmla="*/ 163926 h 1633162"/>
              <a:gd name="connsiteX2" fmla="*/ 3931920 w 3968496"/>
              <a:gd name="connsiteY2" fmla="*/ 1496664 h 1633162"/>
              <a:gd name="connsiteX3" fmla="*/ 73152 w 3968496"/>
              <a:gd name="connsiteY3" fmla="*/ 1450944 h 1633162"/>
              <a:gd name="connsiteX4" fmla="*/ 0 w 3968496"/>
              <a:gd name="connsiteY4" fmla="*/ 218790 h 1633162"/>
              <a:gd name="connsiteX0" fmla="*/ 0 w 3968496"/>
              <a:gd name="connsiteY0" fmla="*/ 347399 h 1761771"/>
              <a:gd name="connsiteX1" fmla="*/ 3968496 w 3968496"/>
              <a:gd name="connsiteY1" fmla="*/ 292535 h 1761771"/>
              <a:gd name="connsiteX2" fmla="*/ 3931920 w 3968496"/>
              <a:gd name="connsiteY2" fmla="*/ 1625273 h 1761771"/>
              <a:gd name="connsiteX3" fmla="*/ 73152 w 3968496"/>
              <a:gd name="connsiteY3" fmla="*/ 1579553 h 1761771"/>
              <a:gd name="connsiteX4" fmla="*/ 0 w 3968496"/>
              <a:gd name="connsiteY4" fmla="*/ 347399 h 1761771"/>
              <a:gd name="connsiteX0" fmla="*/ 0 w 3968496"/>
              <a:gd name="connsiteY0" fmla="*/ 73215 h 1487587"/>
              <a:gd name="connsiteX1" fmla="*/ 3968496 w 3968496"/>
              <a:gd name="connsiteY1" fmla="*/ 18351 h 1487587"/>
              <a:gd name="connsiteX2" fmla="*/ 3931920 w 3968496"/>
              <a:gd name="connsiteY2" fmla="*/ 1351089 h 1487587"/>
              <a:gd name="connsiteX3" fmla="*/ 73152 w 3968496"/>
              <a:gd name="connsiteY3" fmla="*/ 1305369 h 1487587"/>
              <a:gd name="connsiteX4" fmla="*/ 0 w 3968496"/>
              <a:gd name="connsiteY4" fmla="*/ 73215 h 1487587"/>
              <a:gd name="connsiteX0" fmla="*/ 0 w 3968496"/>
              <a:gd name="connsiteY0" fmla="*/ 73215 h 1487587"/>
              <a:gd name="connsiteX1" fmla="*/ 3968496 w 3968496"/>
              <a:gd name="connsiteY1" fmla="*/ 18351 h 1487587"/>
              <a:gd name="connsiteX2" fmla="*/ 3931920 w 3968496"/>
              <a:gd name="connsiteY2" fmla="*/ 1351089 h 1487587"/>
              <a:gd name="connsiteX3" fmla="*/ 73152 w 3968496"/>
              <a:gd name="connsiteY3" fmla="*/ 1305369 h 1487587"/>
              <a:gd name="connsiteX4" fmla="*/ 0 w 3968496"/>
              <a:gd name="connsiteY4" fmla="*/ 73215 h 1487587"/>
              <a:gd name="connsiteX0" fmla="*/ 0 w 4180043"/>
              <a:gd name="connsiteY0" fmla="*/ 73215 h 1487587"/>
              <a:gd name="connsiteX1" fmla="*/ 3968496 w 4180043"/>
              <a:gd name="connsiteY1" fmla="*/ 18351 h 1487587"/>
              <a:gd name="connsiteX2" fmla="*/ 3931920 w 4180043"/>
              <a:gd name="connsiteY2" fmla="*/ 1351089 h 1487587"/>
              <a:gd name="connsiteX3" fmla="*/ 73152 w 4180043"/>
              <a:gd name="connsiteY3" fmla="*/ 1305369 h 1487587"/>
              <a:gd name="connsiteX4" fmla="*/ 0 w 4180043"/>
              <a:gd name="connsiteY4" fmla="*/ 73215 h 1487587"/>
              <a:gd name="connsiteX0" fmla="*/ 0 w 4084358"/>
              <a:gd name="connsiteY0" fmla="*/ 73215 h 1487587"/>
              <a:gd name="connsiteX1" fmla="*/ 3968496 w 4084358"/>
              <a:gd name="connsiteY1" fmla="*/ 18351 h 1487587"/>
              <a:gd name="connsiteX2" fmla="*/ 3931920 w 4084358"/>
              <a:gd name="connsiteY2" fmla="*/ 1351089 h 1487587"/>
              <a:gd name="connsiteX3" fmla="*/ 73152 w 4084358"/>
              <a:gd name="connsiteY3" fmla="*/ 1305369 h 1487587"/>
              <a:gd name="connsiteX4" fmla="*/ 0 w 4084358"/>
              <a:gd name="connsiteY4" fmla="*/ 73215 h 1487587"/>
              <a:gd name="connsiteX0" fmla="*/ 80995 w 4165353"/>
              <a:gd name="connsiteY0" fmla="*/ 73215 h 1487587"/>
              <a:gd name="connsiteX1" fmla="*/ 4049491 w 4165353"/>
              <a:gd name="connsiteY1" fmla="*/ 18351 h 1487587"/>
              <a:gd name="connsiteX2" fmla="*/ 4012915 w 4165353"/>
              <a:gd name="connsiteY2" fmla="*/ 1351089 h 1487587"/>
              <a:gd name="connsiteX3" fmla="*/ 154147 w 4165353"/>
              <a:gd name="connsiteY3" fmla="*/ 1305369 h 1487587"/>
              <a:gd name="connsiteX4" fmla="*/ 80995 w 4165353"/>
              <a:gd name="connsiteY4" fmla="*/ 73215 h 1487587"/>
              <a:gd name="connsiteX0" fmla="*/ 80995 w 4165353"/>
              <a:gd name="connsiteY0" fmla="*/ 73215 h 1457438"/>
              <a:gd name="connsiteX1" fmla="*/ 4049491 w 4165353"/>
              <a:gd name="connsiteY1" fmla="*/ 18351 h 1457438"/>
              <a:gd name="connsiteX2" fmla="*/ 4012915 w 4165353"/>
              <a:gd name="connsiteY2" fmla="*/ 1351089 h 1457438"/>
              <a:gd name="connsiteX3" fmla="*/ 154147 w 4165353"/>
              <a:gd name="connsiteY3" fmla="*/ 1305369 h 1457438"/>
              <a:gd name="connsiteX4" fmla="*/ 80995 w 4165353"/>
              <a:gd name="connsiteY4" fmla="*/ 73215 h 1457438"/>
              <a:gd name="connsiteX0" fmla="*/ 80995 w 4165353"/>
              <a:gd name="connsiteY0" fmla="*/ 73215 h 1351089"/>
              <a:gd name="connsiteX1" fmla="*/ 4049491 w 4165353"/>
              <a:gd name="connsiteY1" fmla="*/ 18351 h 1351089"/>
              <a:gd name="connsiteX2" fmla="*/ 4012915 w 4165353"/>
              <a:gd name="connsiteY2" fmla="*/ 1351089 h 1351089"/>
              <a:gd name="connsiteX3" fmla="*/ 154147 w 4165353"/>
              <a:gd name="connsiteY3" fmla="*/ 1305369 h 1351089"/>
              <a:gd name="connsiteX4" fmla="*/ 80995 w 4165353"/>
              <a:gd name="connsiteY4" fmla="*/ 73215 h 1351089"/>
              <a:gd name="connsiteX0" fmla="*/ 80995 w 4165353"/>
              <a:gd name="connsiteY0" fmla="*/ 155253 h 1433127"/>
              <a:gd name="connsiteX1" fmla="*/ 2129252 w 4165353"/>
              <a:gd name="connsiteY1" fmla="*/ 107575 h 1433127"/>
              <a:gd name="connsiteX2" fmla="*/ 4049491 w 4165353"/>
              <a:gd name="connsiteY2" fmla="*/ 100389 h 1433127"/>
              <a:gd name="connsiteX3" fmla="*/ 4012915 w 4165353"/>
              <a:gd name="connsiteY3" fmla="*/ 1433127 h 1433127"/>
              <a:gd name="connsiteX4" fmla="*/ 154147 w 4165353"/>
              <a:gd name="connsiteY4" fmla="*/ 1387407 h 1433127"/>
              <a:gd name="connsiteX5" fmla="*/ 80995 w 4165353"/>
              <a:gd name="connsiteY5" fmla="*/ 155253 h 1433127"/>
              <a:gd name="connsiteX0" fmla="*/ 80995 w 4165353"/>
              <a:gd name="connsiteY0" fmla="*/ 155253 h 1433127"/>
              <a:gd name="connsiteX1" fmla="*/ 2129252 w 4165353"/>
              <a:gd name="connsiteY1" fmla="*/ 107575 h 1433127"/>
              <a:gd name="connsiteX2" fmla="*/ 4049491 w 4165353"/>
              <a:gd name="connsiteY2" fmla="*/ 100389 h 1433127"/>
              <a:gd name="connsiteX3" fmla="*/ 4012915 w 4165353"/>
              <a:gd name="connsiteY3" fmla="*/ 1433127 h 1433127"/>
              <a:gd name="connsiteX4" fmla="*/ 154147 w 4165353"/>
              <a:gd name="connsiteY4" fmla="*/ 1387407 h 1433127"/>
              <a:gd name="connsiteX5" fmla="*/ 80995 w 4165353"/>
              <a:gd name="connsiteY5" fmla="*/ 155253 h 1433127"/>
              <a:gd name="connsiteX0" fmla="*/ 80995 w 4165353"/>
              <a:gd name="connsiteY0" fmla="*/ 54864 h 1332738"/>
              <a:gd name="connsiteX1" fmla="*/ 2129252 w 4165353"/>
              <a:gd name="connsiteY1" fmla="*/ 7186 h 1332738"/>
              <a:gd name="connsiteX2" fmla="*/ 4049491 w 4165353"/>
              <a:gd name="connsiteY2" fmla="*/ 0 h 1332738"/>
              <a:gd name="connsiteX3" fmla="*/ 4012915 w 4165353"/>
              <a:gd name="connsiteY3" fmla="*/ 1332738 h 1332738"/>
              <a:gd name="connsiteX4" fmla="*/ 154147 w 4165353"/>
              <a:gd name="connsiteY4" fmla="*/ 1287018 h 1332738"/>
              <a:gd name="connsiteX5" fmla="*/ 80995 w 4165353"/>
              <a:gd name="connsiteY5" fmla="*/ 54864 h 1332738"/>
              <a:gd name="connsiteX0" fmla="*/ 80995 w 4163964"/>
              <a:gd name="connsiteY0" fmla="*/ 54864 h 1287018"/>
              <a:gd name="connsiteX1" fmla="*/ 2129252 w 4163964"/>
              <a:gd name="connsiteY1" fmla="*/ 7186 h 1287018"/>
              <a:gd name="connsiteX2" fmla="*/ 4049491 w 4163964"/>
              <a:gd name="connsiteY2" fmla="*/ 0 h 1287018"/>
              <a:gd name="connsiteX3" fmla="*/ 3994627 w 4163964"/>
              <a:gd name="connsiteY3" fmla="*/ 1241298 h 1287018"/>
              <a:gd name="connsiteX4" fmla="*/ 154147 w 4163964"/>
              <a:gd name="connsiteY4" fmla="*/ 1287018 h 1287018"/>
              <a:gd name="connsiteX5" fmla="*/ 80995 w 4163964"/>
              <a:gd name="connsiteY5" fmla="*/ 54864 h 1287018"/>
              <a:gd name="connsiteX0" fmla="*/ 80995 w 4163964"/>
              <a:gd name="connsiteY0" fmla="*/ 54864 h 1287018"/>
              <a:gd name="connsiteX1" fmla="*/ 2129252 w 4163964"/>
              <a:gd name="connsiteY1" fmla="*/ 7186 h 1287018"/>
              <a:gd name="connsiteX2" fmla="*/ 4049491 w 4163964"/>
              <a:gd name="connsiteY2" fmla="*/ 0 h 1287018"/>
              <a:gd name="connsiteX3" fmla="*/ 3994627 w 4163964"/>
              <a:gd name="connsiteY3" fmla="*/ 1241298 h 1287018"/>
              <a:gd name="connsiteX4" fmla="*/ 154147 w 4163964"/>
              <a:gd name="connsiteY4" fmla="*/ 1287018 h 1287018"/>
              <a:gd name="connsiteX5" fmla="*/ 80995 w 4163964"/>
              <a:gd name="connsiteY5" fmla="*/ 54864 h 1287018"/>
              <a:gd name="connsiteX0" fmla="*/ 80995 w 4163964"/>
              <a:gd name="connsiteY0" fmla="*/ 54864 h 1287018"/>
              <a:gd name="connsiteX1" fmla="*/ 2129252 w 4163964"/>
              <a:gd name="connsiteY1" fmla="*/ 7186 h 1287018"/>
              <a:gd name="connsiteX2" fmla="*/ 4049491 w 4163964"/>
              <a:gd name="connsiteY2" fmla="*/ 0 h 1287018"/>
              <a:gd name="connsiteX3" fmla="*/ 3994627 w 4163964"/>
              <a:gd name="connsiteY3" fmla="*/ 1287018 h 1287018"/>
              <a:gd name="connsiteX4" fmla="*/ 154147 w 4163964"/>
              <a:gd name="connsiteY4" fmla="*/ 1287018 h 1287018"/>
              <a:gd name="connsiteX5" fmla="*/ 80995 w 4163964"/>
              <a:gd name="connsiteY5" fmla="*/ 54864 h 1287018"/>
              <a:gd name="connsiteX0" fmla="*/ 96935 w 4161616"/>
              <a:gd name="connsiteY0" fmla="*/ 27432 h 1287018"/>
              <a:gd name="connsiteX1" fmla="*/ 2126904 w 4161616"/>
              <a:gd name="connsiteY1" fmla="*/ 7186 h 1287018"/>
              <a:gd name="connsiteX2" fmla="*/ 4047143 w 4161616"/>
              <a:gd name="connsiteY2" fmla="*/ 0 h 1287018"/>
              <a:gd name="connsiteX3" fmla="*/ 3992279 w 4161616"/>
              <a:gd name="connsiteY3" fmla="*/ 1287018 h 1287018"/>
              <a:gd name="connsiteX4" fmla="*/ 151799 w 4161616"/>
              <a:gd name="connsiteY4" fmla="*/ 1287018 h 1287018"/>
              <a:gd name="connsiteX5" fmla="*/ 96935 w 4161616"/>
              <a:gd name="connsiteY5" fmla="*/ 27432 h 1287018"/>
              <a:gd name="connsiteX0" fmla="*/ 96935 w 4161616"/>
              <a:gd name="connsiteY0" fmla="*/ 18288 h 1287018"/>
              <a:gd name="connsiteX1" fmla="*/ 2126904 w 4161616"/>
              <a:gd name="connsiteY1" fmla="*/ 7186 h 1287018"/>
              <a:gd name="connsiteX2" fmla="*/ 4047143 w 4161616"/>
              <a:gd name="connsiteY2" fmla="*/ 0 h 1287018"/>
              <a:gd name="connsiteX3" fmla="*/ 3992279 w 4161616"/>
              <a:gd name="connsiteY3" fmla="*/ 1287018 h 1287018"/>
              <a:gd name="connsiteX4" fmla="*/ 151799 w 4161616"/>
              <a:gd name="connsiteY4" fmla="*/ 1287018 h 1287018"/>
              <a:gd name="connsiteX5" fmla="*/ 96935 w 4161616"/>
              <a:gd name="connsiteY5" fmla="*/ 18288 h 1287018"/>
              <a:gd name="connsiteX0" fmla="*/ 112947 w 4159340"/>
              <a:gd name="connsiteY0" fmla="*/ 0 h 1287018"/>
              <a:gd name="connsiteX1" fmla="*/ 2124628 w 4159340"/>
              <a:gd name="connsiteY1" fmla="*/ 7186 h 1287018"/>
              <a:gd name="connsiteX2" fmla="*/ 4044867 w 4159340"/>
              <a:gd name="connsiteY2" fmla="*/ 0 h 1287018"/>
              <a:gd name="connsiteX3" fmla="*/ 3990003 w 4159340"/>
              <a:gd name="connsiteY3" fmla="*/ 1287018 h 1287018"/>
              <a:gd name="connsiteX4" fmla="*/ 149523 w 4159340"/>
              <a:gd name="connsiteY4" fmla="*/ 1287018 h 1287018"/>
              <a:gd name="connsiteX5" fmla="*/ 112947 w 4159340"/>
              <a:gd name="connsiteY5" fmla="*/ 0 h 1287018"/>
              <a:gd name="connsiteX0" fmla="*/ 121578 w 4167971"/>
              <a:gd name="connsiteY0" fmla="*/ 0 h 1287018"/>
              <a:gd name="connsiteX1" fmla="*/ 2133259 w 4167971"/>
              <a:gd name="connsiteY1" fmla="*/ 7186 h 1287018"/>
              <a:gd name="connsiteX2" fmla="*/ 4053498 w 4167971"/>
              <a:gd name="connsiteY2" fmla="*/ 0 h 1287018"/>
              <a:gd name="connsiteX3" fmla="*/ 3998634 w 4167971"/>
              <a:gd name="connsiteY3" fmla="*/ 1287018 h 1287018"/>
              <a:gd name="connsiteX4" fmla="*/ 158154 w 4167971"/>
              <a:gd name="connsiteY4" fmla="*/ 1287018 h 1287018"/>
              <a:gd name="connsiteX5" fmla="*/ 121578 w 4167971"/>
              <a:gd name="connsiteY5" fmla="*/ 0 h 1287018"/>
              <a:gd name="connsiteX0" fmla="*/ 91853 w 4138246"/>
              <a:gd name="connsiteY0" fmla="*/ 0 h 1287018"/>
              <a:gd name="connsiteX1" fmla="*/ 2103534 w 4138246"/>
              <a:gd name="connsiteY1" fmla="*/ 7186 h 1287018"/>
              <a:gd name="connsiteX2" fmla="*/ 4023773 w 4138246"/>
              <a:gd name="connsiteY2" fmla="*/ 0 h 1287018"/>
              <a:gd name="connsiteX3" fmla="*/ 3968909 w 4138246"/>
              <a:gd name="connsiteY3" fmla="*/ 1287018 h 1287018"/>
              <a:gd name="connsiteX4" fmla="*/ 128429 w 4138246"/>
              <a:gd name="connsiteY4" fmla="*/ 1287018 h 1287018"/>
              <a:gd name="connsiteX5" fmla="*/ 91853 w 4138246"/>
              <a:gd name="connsiteY5" fmla="*/ 0 h 1287018"/>
              <a:gd name="connsiteX0" fmla="*/ 91853 w 4159400"/>
              <a:gd name="connsiteY0" fmla="*/ 0 h 1287018"/>
              <a:gd name="connsiteX1" fmla="*/ 2103534 w 4159400"/>
              <a:gd name="connsiteY1" fmla="*/ 7186 h 1287018"/>
              <a:gd name="connsiteX2" fmla="*/ 4023773 w 4159400"/>
              <a:gd name="connsiteY2" fmla="*/ 0 h 1287018"/>
              <a:gd name="connsiteX3" fmla="*/ 3968909 w 4159400"/>
              <a:gd name="connsiteY3" fmla="*/ 1287018 h 1287018"/>
              <a:gd name="connsiteX4" fmla="*/ 128429 w 4159400"/>
              <a:gd name="connsiteY4" fmla="*/ 1287018 h 1287018"/>
              <a:gd name="connsiteX5" fmla="*/ 91853 w 4159400"/>
              <a:gd name="connsiteY5" fmla="*/ 0 h 1287018"/>
              <a:gd name="connsiteX0" fmla="*/ 91853 w 4166855"/>
              <a:gd name="connsiteY0" fmla="*/ 0 h 1287018"/>
              <a:gd name="connsiteX1" fmla="*/ 2103534 w 4166855"/>
              <a:gd name="connsiteY1" fmla="*/ 7186 h 1287018"/>
              <a:gd name="connsiteX2" fmla="*/ 4023773 w 4166855"/>
              <a:gd name="connsiteY2" fmla="*/ 0 h 1287018"/>
              <a:gd name="connsiteX3" fmla="*/ 3968909 w 4166855"/>
              <a:gd name="connsiteY3" fmla="*/ 1287018 h 1287018"/>
              <a:gd name="connsiteX4" fmla="*/ 128429 w 4166855"/>
              <a:gd name="connsiteY4" fmla="*/ 1287018 h 1287018"/>
              <a:gd name="connsiteX5" fmla="*/ 91853 w 4166855"/>
              <a:gd name="connsiteY5" fmla="*/ 0 h 1287018"/>
              <a:gd name="connsiteX0" fmla="*/ 24455 w 4099457"/>
              <a:gd name="connsiteY0" fmla="*/ 0 h 1287018"/>
              <a:gd name="connsiteX1" fmla="*/ 2036136 w 4099457"/>
              <a:gd name="connsiteY1" fmla="*/ 7186 h 1287018"/>
              <a:gd name="connsiteX2" fmla="*/ 3956375 w 4099457"/>
              <a:gd name="connsiteY2" fmla="*/ 0 h 1287018"/>
              <a:gd name="connsiteX3" fmla="*/ 3901511 w 4099457"/>
              <a:gd name="connsiteY3" fmla="*/ 1287018 h 1287018"/>
              <a:gd name="connsiteX4" fmla="*/ 61031 w 4099457"/>
              <a:gd name="connsiteY4" fmla="*/ 1287018 h 1287018"/>
              <a:gd name="connsiteX5" fmla="*/ 24455 w 4099457"/>
              <a:gd name="connsiteY5" fmla="*/ 0 h 1287018"/>
              <a:gd name="connsiteX0" fmla="*/ 35103 w 4110105"/>
              <a:gd name="connsiteY0" fmla="*/ 0 h 1287018"/>
              <a:gd name="connsiteX1" fmla="*/ 2046784 w 4110105"/>
              <a:gd name="connsiteY1" fmla="*/ 7186 h 1287018"/>
              <a:gd name="connsiteX2" fmla="*/ 3967023 w 4110105"/>
              <a:gd name="connsiteY2" fmla="*/ 0 h 1287018"/>
              <a:gd name="connsiteX3" fmla="*/ 3912159 w 4110105"/>
              <a:gd name="connsiteY3" fmla="*/ 1287018 h 1287018"/>
              <a:gd name="connsiteX4" fmla="*/ 71679 w 4110105"/>
              <a:gd name="connsiteY4" fmla="*/ 1287018 h 1287018"/>
              <a:gd name="connsiteX5" fmla="*/ 35103 w 4110105"/>
              <a:gd name="connsiteY5" fmla="*/ 0 h 1287018"/>
              <a:gd name="connsiteX0" fmla="*/ 35103 w 4129878"/>
              <a:gd name="connsiteY0" fmla="*/ 0 h 1287018"/>
              <a:gd name="connsiteX1" fmla="*/ 2046784 w 4129878"/>
              <a:gd name="connsiteY1" fmla="*/ 7186 h 1287018"/>
              <a:gd name="connsiteX2" fmla="*/ 3967023 w 4129878"/>
              <a:gd name="connsiteY2" fmla="*/ 0 h 1287018"/>
              <a:gd name="connsiteX3" fmla="*/ 3912159 w 4129878"/>
              <a:gd name="connsiteY3" fmla="*/ 1287018 h 1287018"/>
              <a:gd name="connsiteX4" fmla="*/ 71679 w 4129878"/>
              <a:gd name="connsiteY4" fmla="*/ 1287018 h 1287018"/>
              <a:gd name="connsiteX5" fmla="*/ 35103 w 4129878"/>
              <a:gd name="connsiteY5" fmla="*/ 0 h 1287018"/>
              <a:gd name="connsiteX0" fmla="*/ 35103 w 4027740"/>
              <a:gd name="connsiteY0" fmla="*/ 0 h 1287018"/>
              <a:gd name="connsiteX1" fmla="*/ 2046784 w 4027740"/>
              <a:gd name="connsiteY1" fmla="*/ 7186 h 1287018"/>
              <a:gd name="connsiteX2" fmla="*/ 3967023 w 4027740"/>
              <a:gd name="connsiteY2" fmla="*/ 0 h 1287018"/>
              <a:gd name="connsiteX3" fmla="*/ 3912159 w 4027740"/>
              <a:gd name="connsiteY3" fmla="*/ 1287018 h 1287018"/>
              <a:gd name="connsiteX4" fmla="*/ 71679 w 4027740"/>
              <a:gd name="connsiteY4" fmla="*/ 1287018 h 1287018"/>
              <a:gd name="connsiteX5" fmla="*/ 35103 w 4027740"/>
              <a:gd name="connsiteY5" fmla="*/ 0 h 1287018"/>
              <a:gd name="connsiteX0" fmla="*/ 35103 w 3983124"/>
              <a:gd name="connsiteY0" fmla="*/ 0 h 1318174"/>
              <a:gd name="connsiteX1" fmla="*/ 2046784 w 3983124"/>
              <a:gd name="connsiteY1" fmla="*/ 7186 h 1318174"/>
              <a:gd name="connsiteX2" fmla="*/ 3967023 w 3983124"/>
              <a:gd name="connsiteY2" fmla="*/ 0 h 1318174"/>
              <a:gd name="connsiteX3" fmla="*/ 2023025 w 3983124"/>
              <a:gd name="connsiteY3" fmla="*/ 1318174 h 1318174"/>
              <a:gd name="connsiteX4" fmla="*/ 71679 w 3983124"/>
              <a:gd name="connsiteY4" fmla="*/ 1287018 h 1318174"/>
              <a:gd name="connsiteX5" fmla="*/ 35103 w 3983124"/>
              <a:gd name="connsiteY5" fmla="*/ 0 h 1318174"/>
              <a:gd name="connsiteX0" fmla="*/ 35103 w 2261012"/>
              <a:gd name="connsiteY0" fmla="*/ 31156 h 1349330"/>
              <a:gd name="connsiteX1" fmla="*/ 2046784 w 2261012"/>
              <a:gd name="connsiteY1" fmla="*/ 38342 h 1349330"/>
              <a:gd name="connsiteX2" fmla="*/ 2021997 w 2261012"/>
              <a:gd name="connsiteY2" fmla="*/ 0 h 1349330"/>
              <a:gd name="connsiteX3" fmla="*/ 2023025 w 2261012"/>
              <a:gd name="connsiteY3" fmla="*/ 1349330 h 1349330"/>
              <a:gd name="connsiteX4" fmla="*/ 71679 w 2261012"/>
              <a:gd name="connsiteY4" fmla="*/ 1318174 h 1349330"/>
              <a:gd name="connsiteX5" fmla="*/ 35103 w 2261012"/>
              <a:gd name="connsiteY5" fmla="*/ 31156 h 1349330"/>
              <a:gd name="connsiteX0" fmla="*/ 35103 w 2261014"/>
              <a:gd name="connsiteY0" fmla="*/ 31156 h 1349330"/>
              <a:gd name="connsiteX1" fmla="*/ 2046784 w 2261014"/>
              <a:gd name="connsiteY1" fmla="*/ 38342 h 1349330"/>
              <a:gd name="connsiteX2" fmla="*/ 2021997 w 2261014"/>
              <a:gd name="connsiteY2" fmla="*/ 0 h 1349330"/>
              <a:gd name="connsiteX3" fmla="*/ 2023025 w 2261014"/>
              <a:gd name="connsiteY3" fmla="*/ 1349330 h 1349330"/>
              <a:gd name="connsiteX4" fmla="*/ 71679 w 2261014"/>
              <a:gd name="connsiteY4" fmla="*/ 1318174 h 1349330"/>
              <a:gd name="connsiteX5" fmla="*/ 35103 w 2261014"/>
              <a:gd name="connsiteY5" fmla="*/ 31156 h 1349330"/>
              <a:gd name="connsiteX0" fmla="*/ 35103 w 2261012"/>
              <a:gd name="connsiteY0" fmla="*/ 31156 h 1349330"/>
              <a:gd name="connsiteX1" fmla="*/ 2046784 w 2261012"/>
              <a:gd name="connsiteY1" fmla="*/ 38342 h 1349330"/>
              <a:gd name="connsiteX2" fmla="*/ 2021997 w 2261012"/>
              <a:gd name="connsiteY2" fmla="*/ 0 h 1349330"/>
              <a:gd name="connsiteX3" fmla="*/ 2023025 w 2261012"/>
              <a:gd name="connsiteY3" fmla="*/ 1349330 h 1349330"/>
              <a:gd name="connsiteX4" fmla="*/ 71679 w 2261012"/>
              <a:gd name="connsiteY4" fmla="*/ 1318174 h 1349330"/>
              <a:gd name="connsiteX5" fmla="*/ 35103 w 2261012"/>
              <a:gd name="connsiteY5" fmla="*/ 31156 h 1349330"/>
              <a:gd name="connsiteX0" fmla="*/ 35103 w 2381703"/>
              <a:gd name="connsiteY0" fmla="*/ 258980 h 1577154"/>
              <a:gd name="connsiteX1" fmla="*/ 2046784 w 2381703"/>
              <a:gd name="connsiteY1" fmla="*/ 266166 h 1577154"/>
              <a:gd name="connsiteX2" fmla="*/ 2286085 w 2381703"/>
              <a:gd name="connsiteY2" fmla="*/ 0 h 1577154"/>
              <a:gd name="connsiteX3" fmla="*/ 2023025 w 2381703"/>
              <a:gd name="connsiteY3" fmla="*/ 1577154 h 1577154"/>
              <a:gd name="connsiteX4" fmla="*/ 71679 w 2381703"/>
              <a:gd name="connsiteY4" fmla="*/ 1545998 h 1577154"/>
              <a:gd name="connsiteX5" fmla="*/ 35103 w 2381703"/>
              <a:gd name="connsiteY5" fmla="*/ 258980 h 1577154"/>
              <a:gd name="connsiteX0" fmla="*/ 35103 w 2381703"/>
              <a:gd name="connsiteY0" fmla="*/ 258980 h 1577154"/>
              <a:gd name="connsiteX1" fmla="*/ 1040736 w 2381703"/>
              <a:gd name="connsiteY1" fmla="*/ 248640 h 1577154"/>
              <a:gd name="connsiteX2" fmla="*/ 2286085 w 2381703"/>
              <a:gd name="connsiteY2" fmla="*/ 0 h 1577154"/>
              <a:gd name="connsiteX3" fmla="*/ 2023025 w 2381703"/>
              <a:gd name="connsiteY3" fmla="*/ 1577154 h 1577154"/>
              <a:gd name="connsiteX4" fmla="*/ 71679 w 2381703"/>
              <a:gd name="connsiteY4" fmla="*/ 1545998 h 1577154"/>
              <a:gd name="connsiteX5" fmla="*/ 35103 w 2381703"/>
              <a:gd name="connsiteY5" fmla="*/ 258980 h 1577154"/>
              <a:gd name="connsiteX0" fmla="*/ 35103 w 2150868"/>
              <a:gd name="connsiteY0" fmla="*/ 25312 h 1343486"/>
              <a:gd name="connsiteX1" fmla="*/ 1040736 w 2150868"/>
              <a:gd name="connsiteY1" fmla="*/ 14972 h 1343486"/>
              <a:gd name="connsiteX2" fmla="*/ 2026190 w 2150868"/>
              <a:gd name="connsiteY2" fmla="*/ 0 h 1343486"/>
              <a:gd name="connsiteX3" fmla="*/ 2023025 w 2150868"/>
              <a:gd name="connsiteY3" fmla="*/ 1343486 h 1343486"/>
              <a:gd name="connsiteX4" fmla="*/ 71679 w 2150868"/>
              <a:gd name="connsiteY4" fmla="*/ 1312330 h 1343486"/>
              <a:gd name="connsiteX5" fmla="*/ 35103 w 2150868"/>
              <a:gd name="connsiteY5" fmla="*/ 25312 h 1343486"/>
              <a:gd name="connsiteX0" fmla="*/ 35103 w 2147296"/>
              <a:gd name="connsiteY0" fmla="*/ 11670 h 1329844"/>
              <a:gd name="connsiteX1" fmla="*/ 1040736 w 2147296"/>
              <a:gd name="connsiteY1" fmla="*/ 1330 h 1329844"/>
              <a:gd name="connsiteX2" fmla="*/ 2021997 w 2147296"/>
              <a:gd name="connsiteY2" fmla="*/ 21407 h 1329844"/>
              <a:gd name="connsiteX3" fmla="*/ 2023025 w 2147296"/>
              <a:gd name="connsiteY3" fmla="*/ 1329844 h 1329844"/>
              <a:gd name="connsiteX4" fmla="*/ 71679 w 2147296"/>
              <a:gd name="connsiteY4" fmla="*/ 1298688 h 1329844"/>
              <a:gd name="connsiteX5" fmla="*/ 35103 w 2147296"/>
              <a:gd name="connsiteY5" fmla="*/ 11670 h 1329844"/>
              <a:gd name="connsiteX0" fmla="*/ 35103 w 2147296"/>
              <a:gd name="connsiteY0" fmla="*/ 12475 h 1330649"/>
              <a:gd name="connsiteX1" fmla="*/ 1040736 w 2147296"/>
              <a:gd name="connsiteY1" fmla="*/ 2135 h 1330649"/>
              <a:gd name="connsiteX2" fmla="*/ 2021997 w 2147296"/>
              <a:gd name="connsiteY2" fmla="*/ 4686 h 1330649"/>
              <a:gd name="connsiteX3" fmla="*/ 2023025 w 2147296"/>
              <a:gd name="connsiteY3" fmla="*/ 1330649 h 1330649"/>
              <a:gd name="connsiteX4" fmla="*/ 71679 w 2147296"/>
              <a:gd name="connsiteY4" fmla="*/ 1299493 h 1330649"/>
              <a:gd name="connsiteX5" fmla="*/ 35103 w 2147296"/>
              <a:gd name="connsiteY5" fmla="*/ 12475 h 1330649"/>
              <a:gd name="connsiteX0" fmla="*/ 35103 w 2147296"/>
              <a:gd name="connsiteY0" fmla="*/ 25315 h 1343489"/>
              <a:gd name="connsiteX1" fmla="*/ 1040736 w 2147296"/>
              <a:gd name="connsiteY1" fmla="*/ 14975 h 1343489"/>
              <a:gd name="connsiteX2" fmla="*/ 2021997 w 2147296"/>
              <a:gd name="connsiteY2" fmla="*/ 0 h 1343489"/>
              <a:gd name="connsiteX3" fmla="*/ 2023025 w 2147296"/>
              <a:gd name="connsiteY3" fmla="*/ 1343489 h 1343489"/>
              <a:gd name="connsiteX4" fmla="*/ 71679 w 2147296"/>
              <a:gd name="connsiteY4" fmla="*/ 1312333 h 1343489"/>
              <a:gd name="connsiteX5" fmla="*/ 35103 w 2147296"/>
              <a:gd name="connsiteY5" fmla="*/ 25315 h 1343489"/>
              <a:gd name="connsiteX0" fmla="*/ 35103 w 2147296"/>
              <a:gd name="connsiteY0" fmla="*/ 11859 h 1330033"/>
              <a:gd name="connsiteX1" fmla="*/ 1040736 w 2147296"/>
              <a:gd name="connsiteY1" fmla="*/ 1519 h 1330033"/>
              <a:gd name="connsiteX2" fmla="*/ 2021997 w 2147296"/>
              <a:gd name="connsiteY2" fmla="*/ 15754 h 1330033"/>
              <a:gd name="connsiteX3" fmla="*/ 2023025 w 2147296"/>
              <a:gd name="connsiteY3" fmla="*/ 1330033 h 1330033"/>
              <a:gd name="connsiteX4" fmla="*/ 71679 w 2147296"/>
              <a:gd name="connsiteY4" fmla="*/ 1298877 h 1330033"/>
              <a:gd name="connsiteX5" fmla="*/ 35103 w 2147296"/>
              <a:gd name="connsiteY5" fmla="*/ 11859 h 1330033"/>
              <a:gd name="connsiteX0" fmla="*/ 35103 w 2140174"/>
              <a:gd name="connsiteY0" fmla="*/ 11859 h 1330033"/>
              <a:gd name="connsiteX1" fmla="*/ 1040736 w 2140174"/>
              <a:gd name="connsiteY1" fmla="*/ 1519 h 1330033"/>
              <a:gd name="connsiteX2" fmla="*/ 2013614 w 2140174"/>
              <a:gd name="connsiteY2" fmla="*/ 15754 h 1330033"/>
              <a:gd name="connsiteX3" fmla="*/ 2023025 w 2140174"/>
              <a:gd name="connsiteY3" fmla="*/ 1330033 h 1330033"/>
              <a:gd name="connsiteX4" fmla="*/ 71679 w 2140174"/>
              <a:gd name="connsiteY4" fmla="*/ 1298877 h 1330033"/>
              <a:gd name="connsiteX5" fmla="*/ 35103 w 2140174"/>
              <a:gd name="connsiteY5" fmla="*/ 11859 h 1330033"/>
              <a:gd name="connsiteX0" fmla="*/ 35103 w 2140172"/>
              <a:gd name="connsiteY0" fmla="*/ 0 h 1318174"/>
              <a:gd name="connsiteX1" fmla="*/ 1036545 w 2140172"/>
              <a:gd name="connsiteY1" fmla="*/ 7185 h 1318174"/>
              <a:gd name="connsiteX2" fmla="*/ 2013614 w 2140172"/>
              <a:gd name="connsiteY2" fmla="*/ 3895 h 1318174"/>
              <a:gd name="connsiteX3" fmla="*/ 2023025 w 2140172"/>
              <a:gd name="connsiteY3" fmla="*/ 1318174 h 1318174"/>
              <a:gd name="connsiteX4" fmla="*/ 71679 w 2140172"/>
              <a:gd name="connsiteY4" fmla="*/ 1287018 h 1318174"/>
              <a:gd name="connsiteX5" fmla="*/ 35103 w 2140172"/>
              <a:gd name="connsiteY5" fmla="*/ 0 h 1318174"/>
              <a:gd name="connsiteX0" fmla="*/ 35103 w 2140174"/>
              <a:gd name="connsiteY0" fmla="*/ 2988 h 1321162"/>
              <a:gd name="connsiteX1" fmla="*/ 1036545 w 2140174"/>
              <a:gd name="connsiteY1" fmla="*/ 10173 h 1321162"/>
              <a:gd name="connsiteX2" fmla="*/ 2013614 w 2140174"/>
              <a:gd name="connsiteY2" fmla="*/ 6883 h 1321162"/>
              <a:gd name="connsiteX3" fmla="*/ 2023025 w 2140174"/>
              <a:gd name="connsiteY3" fmla="*/ 1321162 h 1321162"/>
              <a:gd name="connsiteX4" fmla="*/ 71679 w 2140174"/>
              <a:gd name="connsiteY4" fmla="*/ 1290006 h 1321162"/>
              <a:gd name="connsiteX5" fmla="*/ 35103 w 2140174"/>
              <a:gd name="connsiteY5" fmla="*/ 2988 h 1321162"/>
              <a:gd name="connsiteX0" fmla="*/ 35103 w 2139540"/>
              <a:gd name="connsiteY0" fmla="*/ 2988 h 1291954"/>
              <a:gd name="connsiteX1" fmla="*/ 1036545 w 2139540"/>
              <a:gd name="connsiteY1" fmla="*/ 10173 h 1291954"/>
              <a:gd name="connsiteX2" fmla="*/ 2013614 w 2139540"/>
              <a:gd name="connsiteY2" fmla="*/ 6883 h 1291954"/>
              <a:gd name="connsiteX3" fmla="*/ 2018834 w 2139540"/>
              <a:gd name="connsiteY3" fmla="*/ 1291954 h 1291954"/>
              <a:gd name="connsiteX4" fmla="*/ 71679 w 2139540"/>
              <a:gd name="connsiteY4" fmla="*/ 1290006 h 1291954"/>
              <a:gd name="connsiteX5" fmla="*/ 35103 w 2139540"/>
              <a:gd name="connsiteY5" fmla="*/ 2988 h 1291954"/>
              <a:gd name="connsiteX0" fmla="*/ 35103 w 2139540"/>
              <a:gd name="connsiteY0" fmla="*/ 2988 h 1290006"/>
              <a:gd name="connsiteX1" fmla="*/ 1036545 w 2139540"/>
              <a:gd name="connsiteY1" fmla="*/ 10173 h 1290006"/>
              <a:gd name="connsiteX2" fmla="*/ 2013614 w 2139540"/>
              <a:gd name="connsiteY2" fmla="*/ 6883 h 1290006"/>
              <a:gd name="connsiteX3" fmla="*/ 2018834 w 2139540"/>
              <a:gd name="connsiteY3" fmla="*/ 1251062 h 1290006"/>
              <a:gd name="connsiteX4" fmla="*/ 71679 w 2139540"/>
              <a:gd name="connsiteY4" fmla="*/ 1290006 h 1290006"/>
              <a:gd name="connsiteX5" fmla="*/ 35103 w 2139540"/>
              <a:gd name="connsiteY5" fmla="*/ 2988 h 1290006"/>
              <a:gd name="connsiteX0" fmla="*/ 46311 w 2150748"/>
              <a:gd name="connsiteY0" fmla="*/ 2988 h 1254955"/>
              <a:gd name="connsiteX1" fmla="*/ 1047753 w 2150748"/>
              <a:gd name="connsiteY1" fmla="*/ 10173 h 1254955"/>
              <a:gd name="connsiteX2" fmla="*/ 2024822 w 2150748"/>
              <a:gd name="connsiteY2" fmla="*/ 6883 h 1254955"/>
              <a:gd name="connsiteX3" fmla="*/ 2030042 w 2150748"/>
              <a:gd name="connsiteY3" fmla="*/ 1251062 h 1254955"/>
              <a:gd name="connsiteX4" fmla="*/ 70310 w 2150748"/>
              <a:gd name="connsiteY4" fmla="*/ 1254955 h 1254955"/>
              <a:gd name="connsiteX5" fmla="*/ 46311 w 2150748"/>
              <a:gd name="connsiteY5" fmla="*/ 2988 h 1254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50748" h="1254955">
                <a:moveTo>
                  <a:pt x="46311" y="2988"/>
                </a:moveTo>
                <a:lnTo>
                  <a:pt x="1047753" y="10173"/>
                </a:lnTo>
                <a:cubicBezTo>
                  <a:pt x="1717552" y="-16498"/>
                  <a:pt x="1588958" y="19130"/>
                  <a:pt x="2024822" y="6883"/>
                </a:cubicBezTo>
                <a:cubicBezTo>
                  <a:pt x="2405802" y="559276"/>
                  <a:pt x="1776439" y="711665"/>
                  <a:pt x="2030042" y="1251062"/>
                </a:cubicBezTo>
                <a:lnTo>
                  <a:pt x="70310" y="1254955"/>
                </a:lnTo>
                <a:cubicBezTo>
                  <a:pt x="-183340" y="774104"/>
                  <a:pt x="354618" y="585600"/>
                  <a:pt x="46311" y="2988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453" y="3322012"/>
            <a:ext cx="2797560" cy="2797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96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549274"/>
          </a:xfrm>
        </p:spPr>
        <p:txBody>
          <a:bodyPr>
            <a:noAutofit/>
          </a:bodyPr>
          <a:lstStyle/>
          <a:p>
            <a:r>
              <a:rPr lang="ru-RU" sz="2800" b="1" dirty="0"/>
              <a:t>Выводы</a:t>
            </a:r>
          </a:p>
        </p:txBody>
      </p:sp>
      <p:grpSp>
        <p:nvGrpSpPr>
          <p:cNvPr id="24" name="Группа 23"/>
          <p:cNvGrpSpPr/>
          <p:nvPr/>
        </p:nvGrpSpPr>
        <p:grpSpPr>
          <a:xfrm>
            <a:off x="974860" y="1624826"/>
            <a:ext cx="7026139" cy="877158"/>
            <a:chOff x="1145279" y="1323"/>
            <a:chExt cx="3676318" cy="877158"/>
          </a:xfrm>
        </p:grpSpPr>
        <p:sp>
          <p:nvSpPr>
            <p:cNvPr id="38" name="Пятиугольник 37"/>
            <p:cNvSpPr/>
            <p:nvPr/>
          </p:nvSpPr>
          <p:spPr>
            <a:xfrm rot="10800000">
              <a:off x="1145279" y="1323"/>
              <a:ext cx="3676318" cy="877158"/>
            </a:xfrm>
            <a:prstGeom prst="homePlate">
              <a:avLst/>
            </a:prstGeom>
            <a:solidFill>
              <a:schemeClr val="bg1">
                <a:alpha val="45098"/>
              </a:schemeClr>
            </a:solidFill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Пятиугольник 4"/>
            <p:cNvSpPr txBox="1"/>
            <p:nvPr/>
          </p:nvSpPr>
          <p:spPr>
            <a:xfrm rot="21600000">
              <a:off x="1364568" y="1323"/>
              <a:ext cx="3457029" cy="8771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6802" tIns="68580" rIns="128016" bIns="6858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kern="1200" dirty="0"/>
                <a:t>Наличие </a:t>
              </a:r>
              <a:r>
                <a:rPr lang="ru-RU" sz="1800" b="1" kern="1200" dirty="0"/>
                <a:t>собственной</a:t>
              </a:r>
              <a:r>
                <a:rPr lang="ru-RU" b="1" dirty="0"/>
                <a:t> </a:t>
              </a:r>
              <a:r>
                <a:rPr lang="en-US" b="1" dirty="0"/>
                <a:t>R&amp;D </a:t>
              </a:r>
              <a:r>
                <a:rPr lang="ru-RU" b="1" dirty="0"/>
                <a:t>базы </a:t>
              </a:r>
              <a:r>
                <a:rPr lang="ru-RU" dirty="0"/>
                <a:t>позволяет АО «КРОНОС СПб» систематически выпускать инновационные материалы</a:t>
              </a:r>
              <a:endParaRPr lang="ru-RU" sz="1800" b="1" i="0" kern="1200" dirty="0"/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974861" y="2763822"/>
            <a:ext cx="7026138" cy="877158"/>
            <a:chOff x="1145279" y="1140319"/>
            <a:chExt cx="3676318" cy="877158"/>
          </a:xfrm>
        </p:grpSpPr>
        <p:sp>
          <p:nvSpPr>
            <p:cNvPr id="36" name="Пятиугольник 35"/>
            <p:cNvSpPr/>
            <p:nvPr/>
          </p:nvSpPr>
          <p:spPr>
            <a:xfrm rot="10800000">
              <a:off x="1145279" y="1140319"/>
              <a:ext cx="3676318" cy="877158"/>
            </a:xfrm>
            <a:prstGeom prst="homePlate">
              <a:avLst/>
            </a:prstGeom>
            <a:solidFill>
              <a:schemeClr val="bg1">
                <a:alpha val="45098"/>
              </a:schemeClr>
            </a:solidFill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Пятиугольник 7"/>
            <p:cNvSpPr txBox="1"/>
            <p:nvPr/>
          </p:nvSpPr>
          <p:spPr>
            <a:xfrm>
              <a:off x="1364568" y="1140319"/>
              <a:ext cx="3457029" cy="8771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6802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i="0" kern="1200" dirty="0">
                  <a:cs typeface="Arial"/>
                </a:rPr>
                <a:t>Модификация эпоксидными смолами ПУ-покрытий </a:t>
              </a:r>
              <a:r>
                <a:rPr lang="ru-RU" dirty="0">
                  <a:cs typeface="Arial"/>
                </a:rPr>
                <a:t>обеспечивае</a:t>
              </a:r>
              <a:r>
                <a:rPr lang="ru-RU" sz="1800" i="0" kern="1200" dirty="0">
                  <a:cs typeface="Arial"/>
                </a:rPr>
                <a:t>т повышение температуры эксплуатации и уменьшение толщины покрытия</a:t>
              </a:r>
              <a:endParaRPr lang="ru-RU" sz="1800" i="0" kern="1200" dirty="0"/>
            </a:p>
          </p:txBody>
        </p:sp>
      </p:grpSp>
      <p:sp>
        <p:nvSpPr>
          <p:cNvPr id="27" name="Овал 26"/>
          <p:cNvSpPr/>
          <p:nvPr/>
        </p:nvSpPr>
        <p:spPr>
          <a:xfrm>
            <a:off x="536282" y="2763822"/>
            <a:ext cx="877158" cy="877158"/>
          </a:xfrm>
          <a:prstGeom prst="ellipse">
            <a:avLst/>
          </a:prstGeom>
          <a:blipFill rotWithShape="1">
            <a:blip r:embed="rId2">
              <a:duotone>
                <a:schemeClr val="dk2">
                  <a:hueOff val="0"/>
                  <a:satOff val="0"/>
                  <a:lumOff val="0"/>
                  <a:alphaOff val="0"/>
                  <a:shade val="20000"/>
                  <a:satMod val="200000"/>
                </a:schemeClr>
                <a:schemeClr val="dk2">
                  <a:hueOff val="0"/>
                  <a:satOff val="0"/>
                  <a:lumOff val="0"/>
                  <a:alphaOff val="0"/>
                  <a:tint val="12000"/>
                  <a:satMod val="190000"/>
                </a:schemeClr>
              </a:duotone>
            </a:blip>
            <a:stretch>
              <a:fillRect/>
            </a:stretch>
          </a:blipFill>
        </p:spPr>
        <p:style>
          <a:lnRef idx="3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dk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8" name="Группа 27"/>
          <p:cNvGrpSpPr/>
          <p:nvPr/>
        </p:nvGrpSpPr>
        <p:grpSpPr>
          <a:xfrm>
            <a:off x="974861" y="3902819"/>
            <a:ext cx="7026138" cy="877158"/>
            <a:chOff x="1145279" y="2279316"/>
            <a:chExt cx="3676318" cy="877158"/>
          </a:xfrm>
        </p:grpSpPr>
        <p:sp>
          <p:nvSpPr>
            <p:cNvPr id="34" name="Пятиугольник 33"/>
            <p:cNvSpPr/>
            <p:nvPr/>
          </p:nvSpPr>
          <p:spPr>
            <a:xfrm rot="10800000">
              <a:off x="1145279" y="2279316"/>
              <a:ext cx="3676318" cy="877158"/>
            </a:xfrm>
            <a:prstGeom prst="homePlat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5" name="Пятиугольник 10"/>
            <p:cNvSpPr txBox="1"/>
            <p:nvPr/>
          </p:nvSpPr>
          <p:spPr>
            <a:xfrm>
              <a:off x="1364568" y="2279316"/>
              <a:ext cx="3457029" cy="8771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6802" tIns="68580" rIns="128016" bIns="6858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i="0" kern="1200" dirty="0"/>
                <a:t>Использование </a:t>
              </a:r>
              <a:r>
                <a:rPr lang="ru-RU" sz="1800" b="1" i="0" kern="1200" dirty="0"/>
                <a:t>Этон-САП</a:t>
              </a:r>
              <a:r>
                <a:rPr lang="ru-RU" sz="1800" i="0" kern="1200" dirty="0"/>
                <a:t> </a:t>
              </a:r>
              <a:r>
                <a:rPr lang="ru-RU" dirty="0"/>
                <a:t>сокращает затраты на противокоррозионную защиту объектов газотранспортной системы</a:t>
              </a:r>
              <a:r>
                <a:rPr lang="ru-RU" sz="1800" i="0" kern="1200" dirty="0"/>
                <a:t> не менее чем </a:t>
              </a:r>
              <a:r>
                <a:rPr lang="ru-RU" b="1" dirty="0"/>
                <a:t>на</a:t>
              </a:r>
              <a:r>
                <a:rPr lang="ru-RU" sz="1800" b="1" i="0" kern="1200" dirty="0"/>
                <a:t> 20%</a:t>
              </a:r>
              <a:endParaRPr lang="ru-RU" sz="1800" i="0" kern="1200" dirty="0">
                <a:cs typeface="Arial"/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974860" y="5041816"/>
            <a:ext cx="7026139" cy="877158"/>
            <a:chOff x="1145279" y="3418313"/>
            <a:chExt cx="3676318" cy="877158"/>
          </a:xfrm>
        </p:grpSpPr>
        <p:sp>
          <p:nvSpPr>
            <p:cNvPr id="32" name="Пятиугольник 31"/>
            <p:cNvSpPr/>
            <p:nvPr/>
          </p:nvSpPr>
          <p:spPr>
            <a:xfrm rot="10800000">
              <a:off x="1145279" y="3418313"/>
              <a:ext cx="3676318" cy="877158"/>
            </a:xfrm>
            <a:prstGeom prst="homePlate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Пятиугольник 13"/>
            <p:cNvSpPr txBox="1"/>
            <p:nvPr/>
          </p:nvSpPr>
          <p:spPr>
            <a:xfrm>
              <a:off x="1364568" y="3418313"/>
              <a:ext cx="3457029" cy="87715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86802" tIns="68580" rIns="128016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/>
                <a:t>Применение </a:t>
              </a:r>
              <a:r>
                <a:rPr lang="ru-RU" sz="1800" b="1" kern="1200" dirty="0"/>
                <a:t>Поликрон</a:t>
              </a:r>
              <a:r>
                <a:rPr lang="ru-RU" b="1" dirty="0"/>
                <a:t>-Р </a:t>
              </a:r>
              <a:r>
                <a:rPr lang="ru-RU" dirty="0"/>
                <a:t>сокращает затраты на противокоррозионную защиту объектов газотранспортной системы не менее чем </a:t>
              </a:r>
              <a:r>
                <a:rPr lang="ru-RU" b="1" dirty="0"/>
                <a:t>на 25%</a:t>
              </a:r>
              <a:endParaRPr lang="ru-RU" dirty="0">
                <a:cs typeface="Arial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282" y="2762250"/>
            <a:ext cx="878730" cy="878730"/>
          </a:xfrm>
          <a:prstGeom prst="ellipse">
            <a:avLst/>
          </a:prstGeom>
          <a:ln w="22225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295" y="1624825"/>
            <a:ext cx="909128" cy="909128"/>
          </a:xfrm>
          <a:prstGeom prst="ellipse">
            <a:avLst/>
          </a:prstGeom>
          <a:solidFill>
            <a:schemeClr val="bg1"/>
          </a:solidFill>
          <a:ln w="22225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451" y="5031987"/>
            <a:ext cx="896816" cy="896816"/>
          </a:xfrm>
          <a:prstGeom prst="ellipse">
            <a:avLst/>
          </a:prstGeom>
          <a:solidFill>
            <a:schemeClr val="bg1"/>
          </a:solidFill>
          <a:ln w="22225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578" y="3892989"/>
            <a:ext cx="890689" cy="890689"/>
          </a:xfrm>
          <a:prstGeom prst="ellipse">
            <a:avLst/>
          </a:prstGeom>
          <a:solidFill>
            <a:schemeClr val="bg1"/>
          </a:solidFill>
          <a:ln w="2222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320401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0528"/>
            <a:ext cx="7886700" cy="549274"/>
          </a:xfrm>
        </p:spPr>
        <p:txBody>
          <a:bodyPr>
            <a:noAutofit/>
          </a:bodyPr>
          <a:lstStyle/>
          <a:p>
            <a:r>
              <a:rPr lang="ru-RU" sz="2800" b="1" dirty="0"/>
              <a:t>Сфера применений покрытий </a:t>
            </a:r>
            <a:br>
              <a:rPr lang="ru-RU" sz="2800" b="1" dirty="0"/>
            </a:br>
            <a:r>
              <a:rPr lang="ru-RU" sz="2800" b="1" dirty="0"/>
              <a:t>АО «КРОНОС СПБ»</a:t>
            </a:r>
          </a:p>
        </p:txBody>
      </p:sp>
      <p:graphicFrame>
        <p:nvGraphicFramePr>
          <p:cNvPr id="7" name="Diagram 2"/>
          <p:cNvGraphicFramePr/>
          <p:nvPr>
            <p:extLst>
              <p:ext uri="{D42A27DB-BD31-4B8C-83A1-F6EECF244321}">
                <p14:modId xmlns:p14="http://schemas.microsoft.com/office/powerpoint/2010/main" val="1511943239"/>
              </p:ext>
            </p:extLst>
          </p:nvPr>
        </p:nvGraphicFramePr>
        <p:xfrm>
          <a:off x="291535" y="649532"/>
          <a:ext cx="4125265" cy="4770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2"/>
          <p:cNvGraphicFramePr/>
          <p:nvPr>
            <p:extLst>
              <p:ext uri="{D42A27DB-BD31-4B8C-83A1-F6EECF244321}">
                <p14:modId xmlns:p14="http://schemas.microsoft.com/office/powerpoint/2010/main" val="4244746678"/>
              </p:ext>
            </p:extLst>
          </p:nvPr>
        </p:nvGraphicFramePr>
        <p:xfrm>
          <a:off x="4616825" y="686925"/>
          <a:ext cx="4143375" cy="4695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3157060" y="4569954"/>
            <a:ext cx="2763927" cy="1250080"/>
            <a:chOff x="1361337" y="3216608"/>
            <a:chExt cx="2763927" cy="125008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361337" y="3216608"/>
              <a:ext cx="2763927" cy="125008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3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Прямоугольник 14"/>
            <p:cNvSpPr/>
            <p:nvPr/>
          </p:nvSpPr>
          <p:spPr>
            <a:xfrm>
              <a:off x="1361337" y="3216608"/>
              <a:ext cx="2763927" cy="1250080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/>
                <a:t>Защита от коррозии соединительных отводных трубопроводов </a:t>
              </a:r>
            </a:p>
          </p:txBody>
        </p:sp>
      </p:grpSp>
      <p:pic>
        <p:nvPicPr>
          <p:cNvPr id="21" name="Picture 6" descr="https://lkzkronos.ru/catalog/oil/001/photo/2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06390" y="3152315"/>
            <a:ext cx="60959" cy="45719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lkzkronos.ru/catalog/oil/001/photo/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467" y="4577884"/>
            <a:ext cx="1677543" cy="124215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lkzkronos.ru/catalog/oil/004/photo/3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1012" y="4561877"/>
            <a:ext cx="1677543" cy="1258157"/>
          </a:xfrm>
          <a:prstGeom prst="rect">
            <a:avLst/>
          </a:prstGeom>
          <a:noFill/>
          <a:ln w="1905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821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/>
          <p:cNvSpPr/>
          <p:nvPr/>
        </p:nvSpPr>
        <p:spPr>
          <a:xfrm>
            <a:off x="439615" y="1397000"/>
            <a:ext cx="6205205" cy="3565525"/>
          </a:xfrm>
          <a:prstGeom prst="roundRect">
            <a:avLst/>
          </a:prstGeom>
          <a:noFill/>
          <a:ln w="76200">
            <a:solidFill>
              <a:srgbClr val="00B0F0"/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94895" y="3591718"/>
            <a:ext cx="9620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Impact" panose="020B0806030902050204" pitchFamily="34" charset="0"/>
              </a:rPr>
              <a:t>2009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27538" y="2255841"/>
            <a:ext cx="17685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Выпуск системы «Форпол-Ойл»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571340" y="1711816"/>
            <a:ext cx="20760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20" dirty="0"/>
              <a:t>Выпуск </a:t>
            </a:r>
          </a:p>
          <a:p>
            <a:r>
              <a:rPr lang="ru-RU" spc="-20" dirty="0"/>
              <a:t>«Форпол-Нафта 80» с добавлением эпоксидных смол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38814" y="2266644"/>
            <a:ext cx="18749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Выпуск мастики «</a:t>
            </a:r>
            <a:r>
              <a:rPr lang="ru-RU" dirty="0" err="1"/>
              <a:t>Форпол-Нафта</a:t>
            </a:r>
            <a:r>
              <a:rPr lang="ru-RU" dirty="0"/>
              <a:t>»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930559" y="1713302"/>
            <a:ext cx="1582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Разработка эпоксидной мастики  «</a:t>
            </a:r>
            <a:r>
              <a:rPr lang="ru-RU" dirty="0" err="1"/>
              <a:t>ЭпоксиЭОН</a:t>
            </a:r>
            <a:r>
              <a:rPr lang="ru-RU" dirty="0"/>
              <a:t>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991729" y="3625608"/>
            <a:ext cx="821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Impact" panose="020B0806030902050204" pitchFamily="34" charset="0"/>
              </a:rPr>
              <a:t>2015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5191445" y="3626656"/>
            <a:ext cx="821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Impact" panose="020B0806030902050204" pitchFamily="34" charset="0"/>
              </a:rPr>
              <a:t>2017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7258263" y="3625608"/>
            <a:ext cx="8216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Impact" panose="020B0806030902050204" pitchFamily="34" charset="0"/>
              </a:rPr>
              <a:t>2019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602894" y="3003243"/>
            <a:ext cx="7828772" cy="519326"/>
            <a:chOff x="745952" y="3039288"/>
            <a:chExt cx="5965392" cy="400957"/>
          </a:xfrm>
        </p:grpSpPr>
        <p:sp>
          <p:nvSpPr>
            <p:cNvPr id="9" name="Шеврон 8"/>
            <p:cNvSpPr/>
            <p:nvPr/>
          </p:nvSpPr>
          <p:spPr>
            <a:xfrm>
              <a:off x="745952" y="3039289"/>
              <a:ext cx="1114773" cy="381000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9E1C3F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>
                <a:solidFill>
                  <a:schemeClr val="tx1"/>
                </a:solidFill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 rot="2700000">
              <a:off x="1976229" y="3095927"/>
              <a:ext cx="271092" cy="267724"/>
            </a:xfrm>
            <a:prstGeom prst="rect">
              <a:avLst/>
            </a:prstGeom>
            <a:solidFill>
              <a:srgbClr val="EC383A"/>
            </a:solidFill>
            <a:ln>
              <a:solidFill>
                <a:srgbClr val="9E1C3F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3" name="Шеврон 12"/>
            <p:cNvSpPr/>
            <p:nvPr/>
          </p:nvSpPr>
          <p:spPr>
            <a:xfrm>
              <a:off x="2362825" y="3039288"/>
              <a:ext cx="1114773" cy="381000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9E1C3F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>
                <a:solidFill>
                  <a:schemeClr val="tx1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 rot="2700000">
              <a:off x="3593102" y="3095927"/>
              <a:ext cx="271092" cy="267724"/>
            </a:xfrm>
            <a:prstGeom prst="rect">
              <a:avLst/>
            </a:prstGeom>
            <a:solidFill>
              <a:srgbClr val="EC383A"/>
            </a:solidFill>
            <a:ln>
              <a:solidFill>
                <a:srgbClr val="9E1C3F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5" name="Шеврон 14"/>
            <p:cNvSpPr/>
            <p:nvPr/>
          </p:nvSpPr>
          <p:spPr>
            <a:xfrm>
              <a:off x="3979698" y="3039288"/>
              <a:ext cx="1114773" cy="381000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9E1C3F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>
                <a:solidFill>
                  <a:schemeClr val="tx1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 rot="2700000">
              <a:off x="5209975" y="3095927"/>
              <a:ext cx="271092" cy="267724"/>
            </a:xfrm>
            <a:prstGeom prst="rect">
              <a:avLst/>
            </a:prstGeom>
            <a:solidFill>
              <a:srgbClr val="EC383A"/>
            </a:solidFill>
            <a:ln>
              <a:solidFill>
                <a:srgbClr val="9E1C3F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7" name="Шеврон 16"/>
            <p:cNvSpPr/>
            <p:nvPr/>
          </p:nvSpPr>
          <p:spPr>
            <a:xfrm>
              <a:off x="5596571" y="3039288"/>
              <a:ext cx="1114773" cy="381000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9E1C3F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>
                <a:solidFill>
                  <a:schemeClr val="tx1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577123" y="3082483"/>
              <a:ext cx="623029" cy="3089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ea typeface="Calibri" panose="020F0502020204030204" pitchFamily="34" charset="0"/>
                </a:rPr>
                <a:t>Пк-60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4225191" y="3081090"/>
              <a:ext cx="623029" cy="3089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ea typeface="Calibri" panose="020F0502020204030204" pitchFamily="34" charset="0"/>
                </a:rPr>
                <a:t>Пк-80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807233" y="3081164"/>
              <a:ext cx="722723" cy="30891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chemeClr val="bg1"/>
                  </a:solidFill>
                  <a:ea typeface="Calibri" panose="020F0502020204030204" pitchFamily="34" charset="0"/>
                </a:rPr>
                <a:t>Пк-100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84047" y="3048163"/>
              <a:ext cx="875202" cy="39208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75000"/>
                </a:lnSpc>
              </a:pPr>
              <a:r>
                <a:rPr lang="ru-RU" b="1" dirty="0">
                  <a:solidFill>
                    <a:schemeClr val="bg1"/>
                  </a:solidFill>
                  <a:ea typeface="Calibri" panose="020F0502020204030204" pitchFamily="34" charset="0"/>
                </a:rPr>
                <a:t>Пк-60</a:t>
              </a:r>
            </a:p>
            <a:p>
              <a:pPr>
                <a:lnSpc>
                  <a:spcPct val="75000"/>
                </a:lnSpc>
              </a:pPr>
              <a:r>
                <a:rPr lang="ru-RU" b="1" dirty="0">
                  <a:solidFill>
                    <a:schemeClr val="bg1"/>
                  </a:solidFill>
                </a:rPr>
                <a:t>с грунтом</a:t>
              </a:r>
            </a:p>
          </p:txBody>
        </p:sp>
      </p:grpSp>
      <p:sp>
        <p:nvSpPr>
          <p:cNvPr id="41" name="Прямоугольник 40"/>
          <p:cNvSpPr/>
          <p:nvPr/>
        </p:nvSpPr>
        <p:spPr>
          <a:xfrm>
            <a:off x="1725313" y="4229488"/>
            <a:ext cx="3671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полное соответствие требованиям СТО Газпром 9.1-018-2012</a:t>
            </a:r>
            <a:endParaRPr lang="ru-RU" dirty="0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47446" y="5330594"/>
            <a:ext cx="2696845" cy="999868"/>
          </a:xfrm>
          <a:prstGeom prst="roundRect">
            <a:avLst/>
          </a:prstGeom>
          <a:solidFill>
            <a:srgbClr val="EC383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3 производственных линии различной мощности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549274"/>
          </a:xfrm>
        </p:spPr>
        <p:txBody>
          <a:bodyPr>
            <a:noAutofit/>
          </a:bodyPr>
          <a:lstStyle/>
          <a:p>
            <a:r>
              <a:rPr lang="ru-RU" sz="2800" b="1" dirty="0"/>
              <a:t>Высокотемпературные наружные </a:t>
            </a:r>
            <a:br>
              <a:rPr lang="ru-RU" sz="2800" b="1" dirty="0"/>
            </a:br>
            <a:r>
              <a:rPr lang="ru-RU" sz="2800" b="1" dirty="0"/>
              <a:t>защитные покрытия АО «КРОНОС СПб»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203789" y="5330594"/>
            <a:ext cx="2696845" cy="999868"/>
          </a:xfrm>
          <a:prstGeom prst="roundRect">
            <a:avLst/>
          </a:prstGeom>
          <a:solidFill>
            <a:srgbClr val="EC383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Собственные лаборатории, позволяющие определять соответствие требованиям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СТО Газпром 9.1-018-2012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160132" y="5330594"/>
            <a:ext cx="2696845" cy="999868"/>
          </a:xfrm>
          <a:prstGeom prst="roundRect">
            <a:avLst/>
          </a:prstGeom>
          <a:solidFill>
            <a:srgbClr val="EC383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Более 600 тонн мастики «Форпол-Нафта»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за 2018 год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966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6844812" cy="622154"/>
          </a:xfrm>
        </p:spPr>
        <p:txBody>
          <a:bodyPr>
            <a:noAutofit/>
          </a:bodyPr>
          <a:lstStyle/>
          <a:p>
            <a:r>
              <a:rPr lang="ru-RU" sz="2400" b="1" dirty="0"/>
              <a:t>Модификация материалов эпоксидными смолами позволяет улучшать их характеристики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08836" y="1284594"/>
            <a:ext cx="3897472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ПУ-покрытие класса ПК-60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956435" y="1942347"/>
            <a:ext cx="545124" cy="161853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47014" y="3643701"/>
            <a:ext cx="3009523" cy="6096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</a:rPr>
              <a:t>Повышение температуры эксплуатации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250830" y="3696618"/>
            <a:ext cx="3009600" cy="572292"/>
          </a:xfrm>
          <a:prstGeom prst="roundRect">
            <a:avLst/>
          </a:prstGeom>
          <a:noFill/>
          <a:ln w="19050">
            <a:solidFill>
              <a:srgbClr val="EC383A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</a:rPr>
              <a:t>Снижение рабочей толщины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250830" y="4268909"/>
            <a:ext cx="3009600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Этон-САП </a:t>
            </a:r>
            <a:r>
              <a:rPr lang="en-US" sz="2000" dirty="0"/>
              <a:t>(</a:t>
            </a:r>
            <a:r>
              <a:rPr lang="ru-RU" sz="2000" dirty="0"/>
              <a:t>Пк-60)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947015" y="4257352"/>
            <a:ext cx="3009522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Форпол-Нафта 80</a:t>
            </a:r>
            <a:r>
              <a:rPr lang="en-US" sz="2000" dirty="0"/>
              <a:t> (</a:t>
            </a:r>
            <a:r>
              <a:rPr lang="ru-RU" sz="2000" dirty="0"/>
              <a:t>Пк-80)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947015" y="5904993"/>
            <a:ext cx="2842550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/>
              <a:t>ЭпоксиЭОН</a:t>
            </a:r>
            <a:r>
              <a:rPr lang="ru-RU" sz="2000" dirty="0"/>
              <a:t> </a:t>
            </a:r>
            <a:r>
              <a:rPr lang="en-US" sz="2000" dirty="0"/>
              <a:t>(</a:t>
            </a:r>
            <a:r>
              <a:rPr lang="ru-RU" sz="2000" dirty="0"/>
              <a:t>Пк-100)</a:t>
            </a:r>
          </a:p>
        </p:txBody>
      </p:sp>
      <p:sp>
        <p:nvSpPr>
          <p:cNvPr id="36" name="Стрелка вниз 35"/>
          <p:cNvSpPr/>
          <p:nvPr/>
        </p:nvSpPr>
        <p:spPr>
          <a:xfrm>
            <a:off x="2127744" y="4916434"/>
            <a:ext cx="481092" cy="942353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92116" y="2242039"/>
            <a:ext cx="1794283" cy="884565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3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1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rtlCol="0" anchor="ctr"/>
          <a:lstStyle/>
          <a:p>
            <a:pPr algn="ctr"/>
            <a:r>
              <a:rPr lang="ru-RU" i="1" dirty="0">
                <a:solidFill>
                  <a:schemeClr val="tx1"/>
                </a:solidFill>
              </a:rPr>
              <a:t>Использование эпоксидных смол</a:t>
            </a:r>
          </a:p>
        </p:txBody>
      </p:sp>
      <p:sp>
        <p:nvSpPr>
          <p:cNvPr id="25" name="Стрелка вниз 24"/>
          <p:cNvSpPr/>
          <p:nvPr/>
        </p:nvSpPr>
        <p:spPr>
          <a:xfrm>
            <a:off x="5678073" y="1937054"/>
            <a:ext cx="545124" cy="162383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314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0" r="16301"/>
          <a:stretch/>
        </p:blipFill>
        <p:spPr>
          <a:xfrm>
            <a:off x="529048" y="4302636"/>
            <a:ext cx="1850393" cy="2154382"/>
          </a:xfrm>
        </p:spPr>
      </p:pic>
      <p:sp>
        <p:nvSpPr>
          <p:cNvPr id="16" name="Oval 15"/>
          <p:cNvSpPr/>
          <p:nvPr/>
        </p:nvSpPr>
        <p:spPr>
          <a:xfrm>
            <a:off x="6342959" y="4226119"/>
            <a:ext cx="2121077" cy="212107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04341" y="3349350"/>
            <a:ext cx="1828745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EC383A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Основа 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«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Этон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-САП»</a:t>
            </a:r>
            <a:endParaRPr lang="ru-RU" dirty="0"/>
          </a:p>
        </p:txBody>
      </p:sp>
      <p:sp>
        <p:nvSpPr>
          <p:cNvPr id="46" name="Rectangle 45"/>
          <p:cNvSpPr/>
          <p:nvPr/>
        </p:nvSpPr>
        <p:spPr>
          <a:xfrm>
            <a:off x="6309334" y="4993027"/>
            <a:ext cx="2198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Мастика </a:t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«Этон-САП»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549274"/>
          </a:xfrm>
        </p:spPr>
        <p:txBody>
          <a:bodyPr>
            <a:noAutofit/>
          </a:bodyPr>
          <a:lstStyle/>
          <a:p>
            <a:r>
              <a:rPr lang="ru-RU" sz="2800" b="1" dirty="0"/>
              <a:t>Пути снижения стоимости.</a:t>
            </a:r>
            <a:br>
              <a:rPr lang="ru-RU" sz="2800" b="1" dirty="0"/>
            </a:br>
            <a:r>
              <a:rPr lang="ru-RU" sz="2800" b="1" dirty="0"/>
              <a:t>Снижение рабочей толщины покрытия</a:t>
            </a:r>
            <a:endParaRPr lang="ru-RU" sz="2800" dirty="0"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" contrast="9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201">
            <a:off x="3282017" y="4130940"/>
            <a:ext cx="1740810" cy="2184682"/>
          </a:xfrm>
          <a:prstGeom prst="rect">
            <a:avLst/>
          </a:prstGeom>
          <a:noFill/>
          <a:effectLst>
            <a:reflection endPos="0" dist="50800" dir="5400000" sy="-100000" algn="bl" rotWithShape="0"/>
          </a:effectLst>
        </p:spPr>
      </p:pic>
      <p:sp>
        <p:nvSpPr>
          <p:cNvPr id="5" name="Плюс 4"/>
          <p:cNvSpPr/>
          <p:nvPr/>
        </p:nvSpPr>
        <p:spPr>
          <a:xfrm>
            <a:off x="2553358" y="5059572"/>
            <a:ext cx="545632" cy="590357"/>
          </a:xfrm>
          <a:prstGeom prst="mathPl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Rounded Rectangle 42"/>
          <p:cNvSpPr/>
          <p:nvPr/>
        </p:nvSpPr>
        <p:spPr>
          <a:xfrm>
            <a:off x="3449665" y="3349349"/>
            <a:ext cx="1887094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Отвердитель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«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Этон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-САП»</a:t>
            </a:r>
            <a:endParaRPr lang="ru-RU" dirty="0"/>
          </a:p>
        </p:txBody>
      </p:sp>
      <p:sp>
        <p:nvSpPr>
          <p:cNvPr id="6" name="Равно 5"/>
          <p:cNvSpPr/>
          <p:nvPr/>
        </p:nvSpPr>
        <p:spPr>
          <a:xfrm>
            <a:off x="5398303" y="5059572"/>
            <a:ext cx="582216" cy="576566"/>
          </a:xfrm>
          <a:prstGeom prst="mathEqua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6" t="59899"/>
          <a:stretch/>
        </p:blipFill>
        <p:spPr>
          <a:xfrm rot="16200000" flipV="1">
            <a:off x="6741711" y="1843653"/>
            <a:ext cx="1254244" cy="3360415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6159011" y="3170275"/>
            <a:ext cx="23035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600" dirty="0">
                <a:solidFill>
                  <a:schemeClr val="bg1"/>
                </a:solidFill>
              </a:rPr>
              <a:t>Время отверждения до степени 3</a:t>
            </a:r>
            <a:r>
              <a:rPr lang="en-US" sz="1600" dirty="0">
                <a:solidFill>
                  <a:schemeClr val="bg1"/>
                </a:solidFill>
              </a:rPr>
              <a:t> -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&lt;15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мин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6" t="59899"/>
          <a:stretch/>
        </p:blipFill>
        <p:spPr>
          <a:xfrm rot="16200000" flipV="1">
            <a:off x="6732919" y="527738"/>
            <a:ext cx="1254244" cy="336041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031461" y="1900227"/>
            <a:ext cx="2593730" cy="593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</a:rPr>
              <a:t>Рабочая толщина </a:t>
            </a:r>
          </a:p>
          <a:p>
            <a:pPr algn="ctr">
              <a:lnSpc>
                <a:spcPct val="75000"/>
              </a:lnSpc>
              <a:spcAft>
                <a:spcPts val="600"/>
              </a:spcAft>
            </a:pPr>
            <a:r>
              <a:rPr lang="ru-RU" b="1" dirty="0">
                <a:solidFill>
                  <a:schemeClr val="bg1"/>
                </a:solidFill>
              </a:rPr>
              <a:t>1 мм</a:t>
            </a:r>
          </a:p>
        </p:txBody>
      </p:sp>
      <p:sp>
        <p:nvSpPr>
          <p:cNvPr id="23" name="Rounded Rectangle 41"/>
          <p:cNvSpPr/>
          <p:nvPr/>
        </p:nvSpPr>
        <p:spPr>
          <a:xfrm>
            <a:off x="504341" y="2132151"/>
            <a:ext cx="4832418" cy="1107996"/>
          </a:xfrm>
          <a:prstGeom prst="rect">
            <a:avLst/>
          </a:prstGeom>
          <a:solidFill>
            <a:schemeClr val="bg1"/>
          </a:solidFill>
          <a:ln w="19050">
            <a:solidFill>
              <a:srgbClr val="EC383A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</a:rPr>
              <a:t>Сочетание </a:t>
            </a:r>
            <a:r>
              <a:rPr lang="ru-RU" sz="1600" i="1" dirty="0" err="1">
                <a:latin typeface="Arial" panose="020B0604020202020204" pitchFamily="34" charset="0"/>
                <a:ea typeface="Times New Roman" panose="02020603050405020304" pitchFamily="18" charset="0"/>
              </a:rPr>
              <a:t>полимочевинуретановых</a:t>
            </a:r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</a:rPr>
              <a:t> и эпоксидных смол оказывает синергетический эффект и </a:t>
            </a:r>
            <a:r>
              <a:rPr lang="ru-RU" i="1" dirty="0"/>
              <a:t>позволяет</a:t>
            </a:r>
            <a:r>
              <a:rPr lang="ru-RU" sz="1600" i="1" dirty="0">
                <a:latin typeface="Arial" panose="020B0604020202020204" pitchFamily="34" charset="0"/>
                <a:ea typeface="Times New Roman" panose="02020603050405020304" pitchFamily="18" charset="0"/>
              </a:rPr>
              <a:t> использовать преимущества обоих материалов</a:t>
            </a:r>
            <a:endParaRPr lang="ru-RU" sz="1600" i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404899" y="1319650"/>
            <a:ext cx="2842550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Этон-САП</a:t>
            </a:r>
          </a:p>
        </p:txBody>
      </p:sp>
    </p:spTree>
    <p:extLst>
      <p:ext uri="{BB962C8B-B14F-4D97-AF65-F5344CB8AC3E}">
        <p14:creationId xmlns:p14="http://schemas.microsoft.com/office/powerpoint/2010/main" val="3929145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536714"/>
              </p:ext>
            </p:extLst>
          </p:nvPr>
        </p:nvGraphicFramePr>
        <p:xfrm>
          <a:off x="448408" y="1296125"/>
          <a:ext cx="8066942" cy="5141260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5855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7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7128">
                  <a:extLst>
                    <a:ext uri="{9D8B030D-6E8A-4147-A177-3AD203B41FA5}">
                      <a16:colId xmlns:a16="http://schemas.microsoft.com/office/drawing/2014/main" val="3378084791"/>
                    </a:ext>
                  </a:extLst>
                </a:gridCol>
                <a:gridCol w="1827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94745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Показатели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rgbClr val="EC38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Эпоксидные материалы</a:t>
                      </a:r>
                      <a:endParaRPr lang="ru-RU" sz="1600" b="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rgbClr val="EC38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ПУ-материалы</a:t>
                      </a:r>
                    </a:p>
                  </a:txBody>
                  <a:tcPr anchor="ctr">
                    <a:solidFill>
                      <a:srgbClr val="EC38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lt1"/>
                          </a:solidFill>
                        </a:rPr>
                        <a:t>Этон-САП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rgbClr val="EC38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877"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/>
                        <a:t>Рабочая толщина, мм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i="0" u="none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87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spc="0" baseline="0" dirty="0">
                          <a:latin typeface="+mn-lt"/>
                        </a:rPr>
                        <a:t>Адгезия покрытия к стали, МПа</a:t>
                      </a:r>
                      <a:endParaRPr lang="ru-RU" sz="1800" spc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none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b="0" u="none" baseline="0" dirty="0">
                          <a:solidFill>
                            <a:schemeClr val="tx1"/>
                          </a:solidFill>
                        </a:rPr>
                        <a:t> 10</a:t>
                      </a:r>
                      <a:endParaRPr lang="ru-RU" b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&gt; </a:t>
                      </a:r>
                      <a:r>
                        <a:rPr lang="ru-RU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&gt; 2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826106"/>
                  </a:ext>
                </a:extLst>
              </a:tr>
              <a:tr h="90457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Время</a:t>
                      </a:r>
                      <a:r>
                        <a:rPr lang="ru-RU" sz="1800" baseline="0" dirty="0"/>
                        <a:t> отверждения до степени 3, мин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&lt; 300</a:t>
                      </a:r>
                      <a:r>
                        <a:rPr lang="en-US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</a:t>
                      </a:r>
                      <a:endParaRPr lang="ru-RU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none" dirty="0">
                          <a:solidFill>
                            <a:schemeClr val="tx1"/>
                          </a:solidFill>
                        </a:rPr>
                        <a:t>&lt; 15</a:t>
                      </a:r>
                      <a:endParaRPr lang="ru-RU" b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&lt; 15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877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Относительное удлинение при разрыве, %</a:t>
                      </a:r>
                      <a:endParaRPr lang="ru-RU" sz="18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&gt;</a:t>
                      </a:r>
                      <a:r>
                        <a:rPr lang="ru-RU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5</a:t>
                      </a:r>
                      <a:endParaRPr lang="ru-RU" b="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u="none" baseline="0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ru-RU" b="0" u="none" baseline="0" dirty="0">
                          <a:solidFill>
                            <a:schemeClr val="tx1"/>
                          </a:solidFill>
                        </a:rPr>
                        <a:t> 20</a:t>
                      </a:r>
                      <a:endParaRPr lang="ru-RU" b="0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 25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457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Прочность</a:t>
                      </a:r>
                      <a:r>
                        <a:rPr lang="ru-RU" sz="1800" baseline="0" dirty="0"/>
                        <a:t> покрытия при разрыве, Мпа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baseline="0" dirty="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lang="ru-RU" b="0" baseline="0" dirty="0">
                          <a:solidFill>
                            <a:schemeClr val="tx1"/>
                          </a:solidFill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&gt; </a:t>
                      </a:r>
                      <a:r>
                        <a:rPr lang="ru-RU" b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&gt; </a:t>
                      </a:r>
                      <a:r>
                        <a:rPr lang="ru-RU" b="1" baseline="0" dirty="0">
                          <a:solidFill>
                            <a:schemeClr val="tx1"/>
                          </a:solidFill>
                        </a:rPr>
                        <a:t>25</a:t>
                      </a: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549274"/>
          </a:xfrm>
        </p:spPr>
        <p:txBody>
          <a:bodyPr>
            <a:noAutofit/>
          </a:bodyPr>
          <a:lstStyle/>
          <a:p>
            <a:r>
              <a:rPr lang="ru-RU" sz="2800" b="1" dirty="0"/>
              <a:t>Этон-САП сочетает в себе преимущества </a:t>
            </a:r>
            <a:br>
              <a:rPr lang="ru-RU" sz="2800" b="1" dirty="0"/>
            </a:br>
            <a:r>
              <a:rPr lang="ru-RU" sz="2800" b="1" dirty="0"/>
              <a:t>обоих типов соединений</a:t>
            </a:r>
          </a:p>
        </p:txBody>
      </p:sp>
    </p:spTree>
    <p:extLst>
      <p:ext uri="{BB962C8B-B14F-4D97-AF65-F5344CB8AC3E}">
        <p14:creationId xmlns:p14="http://schemas.microsoft.com/office/powerpoint/2010/main" val="3886755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744124558"/>
              </p:ext>
            </p:extLst>
          </p:nvPr>
        </p:nvGraphicFramePr>
        <p:xfrm>
          <a:off x="-444500" y="2159000"/>
          <a:ext cx="5528298" cy="4296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/>
              <a:t>Этон</a:t>
            </a:r>
            <a:r>
              <a:rPr lang="ru-RU" sz="2800" b="1" dirty="0"/>
              <a:t>-САП. Основные характеристики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5488225" y="2159001"/>
            <a:ext cx="3035035" cy="893688"/>
            <a:chOff x="1041310" y="921582"/>
            <a:chExt cx="3429918" cy="709534"/>
          </a:xfrm>
        </p:grpSpPr>
        <p:sp>
          <p:nvSpPr>
            <p:cNvPr id="23" name="Пятиугольник 22"/>
            <p:cNvSpPr/>
            <p:nvPr/>
          </p:nvSpPr>
          <p:spPr>
            <a:xfrm rot="10800000">
              <a:off x="1041310" y="921582"/>
              <a:ext cx="3429918" cy="709533"/>
            </a:xfrm>
            <a:prstGeom prst="rect">
              <a:avLst/>
            </a:prstGeom>
            <a:solidFill>
              <a:schemeClr val="bg1">
                <a:alpha val="45098"/>
              </a:schemeClr>
            </a:solidFill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ятиугольник 4"/>
            <p:cNvSpPr txBox="1"/>
            <p:nvPr/>
          </p:nvSpPr>
          <p:spPr>
            <a:xfrm>
              <a:off x="1041310" y="921583"/>
              <a:ext cx="3341226" cy="709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2885" tIns="68580" rIns="128016" bIns="68580" numCol="1" spcCol="1270" anchor="ctr" anchorCtr="0">
              <a:noAutofit/>
            </a:bodyPr>
            <a:lstStyle/>
            <a:p>
              <a:pPr lvl="0" algn="ctr">
                <a:spcBef>
                  <a:spcPct val="0"/>
                </a:spcBef>
                <a:defRPr/>
              </a:pPr>
              <a:r>
                <a:rPr lang="ru-RU" dirty="0"/>
                <a:t>Снижение расхода материала до </a:t>
              </a:r>
              <a:r>
                <a:rPr lang="ru-RU" b="1" dirty="0"/>
                <a:t>2 раз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5480315" y="4443534"/>
            <a:ext cx="3042946" cy="1917077"/>
            <a:chOff x="5178312" y="3702167"/>
            <a:chExt cx="3662990" cy="1141909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5187834" y="3702167"/>
              <a:ext cx="3653468" cy="1141909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178312" y="3998130"/>
              <a:ext cx="3662990" cy="549982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ru-RU" dirty="0">
                  <a:ea typeface="Calibri" panose="020F0502020204030204" pitchFamily="34" charset="0"/>
                </a:rPr>
                <a:t>Полное соответствие требованиям СТО Газпром 9.1-018-2012 </a:t>
              </a:r>
            </a:p>
            <a:p>
              <a:pPr algn="ctr"/>
              <a:r>
                <a:rPr lang="ru-RU" dirty="0">
                  <a:ea typeface="Calibri" panose="020F0502020204030204" pitchFamily="34" charset="0"/>
                </a:rPr>
                <a:t>  по классу Пк-60	</a:t>
              </a:r>
              <a:endParaRPr lang="ru-RU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480315" y="3301269"/>
            <a:ext cx="3035035" cy="893688"/>
            <a:chOff x="1041310" y="921582"/>
            <a:chExt cx="3429918" cy="709534"/>
          </a:xfrm>
        </p:grpSpPr>
        <p:sp>
          <p:nvSpPr>
            <p:cNvPr id="19" name="Пятиугольник 22"/>
            <p:cNvSpPr/>
            <p:nvPr/>
          </p:nvSpPr>
          <p:spPr>
            <a:xfrm rot="10800000">
              <a:off x="1041310" y="921582"/>
              <a:ext cx="3429918" cy="709533"/>
            </a:xfrm>
            <a:prstGeom prst="rect">
              <a:avLst/>
            </a:prstGeom>
            <a:solidFill>
              <a:schemeClr val="bg1">
                <a:alpha val="45098"/>
              </a:schemeClr>
            </a:solidFill>
            <a:ln>
              <a:solidFill>
                <a:srgbClr val="FF0000"/>
              </a:solidFill>
            </a:ln>
          </p:spPr>
          <p:style>
            <a:lnRef idx="3">
              <a:scrgbClr r="0" g="0" b="0"/>
            </a:lnRef>
            <a:fillRef idx="1">
              <a:scrgbClr r="0" g="0" b="0"/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ятиугольник 4"/>
            <p:cNvSpPr txBox="1"/>
            <p:nvPr/>
          </p:nvSpPr>
          <p:spPr>
            <a:xfrm>
              <a:off x="1041310" y="921583"/>
              <a:ext cx="3341226" cy="70953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2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2885" tIns="68580" rIns="128016" bIns="68580" numCol="1" spcCol="1270" anchor="ctr" anchorCtr="0">
              <a:noAutofit/>
            </a:bodyPr>
            <a:lstStyle/>
            <a:p>
              <a:pPr algn="ctr">
                <a:spcAft>
                  <a:spcPts val="600"/>
                </a:spcAft>
              </a:pPr>
              <a:r>
                <a:rPr lang="ru-RU" b="1" dirty="0"/>
                <a:t>Ускоренный ввод в эксплуатацию </a:t>
              </a:r>
              <a:r>
                <a:rPr lang="ru-RU" dirty="0"/>
                <a:t>изделий с покрытием</a:t>
              </a: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4498613" y="2283680"/>
            <a:ext cx="886179" cy="607327"/>
            <a:chOff x="4456896" y="2278308"/>
            <a:chExt cx="886179" cy="607327"/>
          </a:xfrm>
        </p:grpSpPr>
        <p:sp>
          <p:nvSpPr>
            <p:cNvPr id="3" name="Шеврон 2"/>
            <p:cNvSpPr/>
            <p:nvPr/>
          </p:nvSpPr>
          <p:spPr>
            <a:xfrm>
              <a:off x="4456896" y="2284171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5" name="Шеврон 24"/>
            <p:cNvSpPr/>
            <p:nvPr/>
          </p:nvSpPr>
          <p:spPr>
            <a:xfrm>
              <a:off x="4917027" y="2278308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515655" y="3444448"/>
            <a:ext cx="886179" cy="607327"/>
            <a:chOff x="4456896" y="2278308"/>
            <a:chExt cx="886179" cy="607327"/>
          </a:xfrm>
        </p:grpSpPr>
        <p:sp>
          <p:nvSpPr>
            <p:cNvPr id="27" name="Шеврон 26"/>
            <p:cNvSpPr/>
            <p:nvPr/>
          </p:nvSpPr>
          <p:spPr>
            <a:xfrm>
              <a:off x="4456896" y="2284171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8" name="Шеврон 27"/>
            <p:cNvSpPr/>
            <p:nvPr/>
          </p:nvSpPr>
          <p:spPr>
            <a:xfrm>
              <a:off x="4917027" y="2278308"/>
              <a:ext cx="426048" cy="601464"/>
            </a:xfrm>
            <a:prstGeom prst="chevron">
              <a:avLst/>
            </a:prstGeom>
            <a:solidFill>
              <a:srgbClr val="EC383A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22" name="Скругленный прямоугольник 21"/>
          <p:cNvSpPr/>
          <p:nvPr/>
        </p:nvSpPr>
        <p:spPr>
          <a:xfrm>
            <a:off x="3077338" y="1318664"/>
            <a:ext cx="2842550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Этон-САП</a:t>
            </a:r>
          </a:p>
        </p:txBody>
      </p:sp>
    </p:spTree>
    <p:extLst>
      <p:ext uri="{BB962C8B-B14F-4D97-AF65-F5344CB8AC3E}">
        <p14:creationId xmlns:p14="http://schemas.microsoft.com/office/powerpoint/2010/main" val="1801236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0" r="16301"/>
          <a:stretch/>
        </p:blipFill>
        <p:spPr>
          <a:xfrm>
            <a:off x="520256" y="4302636"/>
            <a:ext cx="1850393" cy="2154382"/>
          </a:xfrm>
        </p:spPr>
      </p:pic>
      <p:sp>
        <p:nvSpPr>
          <p:cNvPr id="16" name="Oval 15"/>
          <p:cNvSpPr/>
          <p:nvPr/>
        </p:nvSpPr>
        <p:spPr>
          <a:xfrm>
            <a:off x="6422087" y="4226119"/>
            <a:ext cx="2121077" cy="2121077"/>
          </a:xfrm>
          <a:prstGeom prst="ellipse">
            <a:avLst/>
          </a:prstGeom>
          <a:solidFill>
            <a:srgbClr val="0000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Rounded Rectangle 41"/>
          <p:cNvSpPr/>
          <p:nvPr/>
        </p:nvSpPr>
        <p:spPr>
          <a:xfrm>
            <a:off x="504341" y="3477910"/>
            <a:ext cx="1828745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EC383A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Основа 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«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Поликрон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-Р»</a:t>
            </a:r>
            <a:endParaRPr lang="ru-RU" dirty="0"/>
          </a:p>
        </p:txBody>
      </p:sp>
      <p:sp>
        <p:nvSpPr>
          <p:cNvPr id="46" name="Rectangle 45"/>
          <p:cNvSpPr/>
          <p:nvPr/>
        </p:nvSpPr>
        <p:spPr>
          <a:xfrm>
            <a:off x="6407565" y="4987199"/>
            <a:ext cx="2198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Мастика </a:t>
            </a:r>
            <a:b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«Поликрон-Р»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5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7886700" cy="549274"/>
          </a:xfrm>
        </p:spPr>
        <p:txBody>
          <a:bodyPr>
            <a:noAutofit/>
          </a:bodyPr>
          <a:lstStyle/>
          <a:p>
            <a:r>
              <a:rPr lang="ru-RU" sz="2800" b="1" dirty="0"/>
              <a:t>Пути снижения стоимости.</a:t>
            </a:r>
            <a:br>
              <a:rPr lang="ru-RU" sz="2800" b="1" dirty="0"/>
            </a:br>
            <a:r>
              <a:rPr lang="ru-RU" sz="2800" b="1" dirty="0"/>
              <a:t>Использование ручного нанесения</a:t>
            </a:r>
            <a:endParaRPr lang="ru-RU" sz="2800" dirty="0">
              <a:latin typeface="+mn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7" b="100000" l="100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1201">
            <a:off x="3529597" y="4104705"/>
            <a:ext cx="1740810" cy="2184682"/>
          </a:xfrm>
          <a:prstGeom prst="rect">
            <a:avLst/>
          </a:prstGeom>
        </p:spPr>
      </p:pic>
      <p:sp>
        <p:nvSpPr>
          <p:cNvPr id="5" name="Плюс 4"/>
          <p:cNvSpPr/>
          <p:nvPr/>
        </p:nvSpPr>
        <p:spPr>
          <a:xfrm>
            <a:off x="2676454" y="5059572"/>
            <a:ext cx="545632" cy="590357"/>
          </a:xfrm>
          <a:prstGeom prst="mathPlus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6393A"/>
              </a:solidFill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3640407" y="3477909"/>
            <a:ext cx="1787906" cy="646331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Отвердитель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«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</a:rPr>
              <a:t>Поликрон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</a:rPr>
              <a:t>-Р»</a:t>
            </a:r>
            <a:endParaRPr lang="ru-RU" dirty="0"/>
          </a:p>
        </p:txBody>
      </p:sp>
      <p:sp>
        <p:nvSpPr>
          <p:cNvPr id="6" name="Равно 5"/>
          <p:cNvSpPr/>
          <p:nvPr/>
        </p:nvSpPr>
        <p:spPr>
          <a:xfrm>
            <a:off x="5512603" y="5059572"/>
            <a:ext cx="582216" cy="576566"/>
          </a:xfrm>
          <a:prstGeom prst="mathEqual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12" t="60277" b="1"/>
          <a:stretch/>
        </p:blipFill>
        <p:spPr>
          <a:xfrm rot="16200000" flipV="1">
            <a:off x="6822573" y="474090"/>
            <a:ext cx="1312046" cy="3177911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352175" y="1669005"/>
            <a:ext cx="22540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bg1"/>
                </a:solidFill>
              </a:rPr>
              <a:t>жизнеспособность </a:t>
            </a:r>
            <a:r>
              <a:rPr lang="ru-RU" b="1" dirty="0">
                <a:solidFill>
                  <a:schemeClr val="bg1"/>
                </a:solidFill>
              </a:rPr>
              <a:t>не менее 45 минут</a:t>
            </a:r>
          </a:p>
        </p:txBody>
      </p:sp>
      <p:sp>
        <p:nvSpPr>
          <p:cNvPr id="17" name="Rounded Rectangle 41"/>
          <p:cNvSpPr/>
          <p:nvPr/>
        </p:nvSpPr>
        <p:spPr>
          <a:xfrm>
            <a:off x="472890" y="2180473"/>
            <a:ext cx="4955423" cy="1077218"/>
          </a:xfrm>
          <a:prstGeom prst="rect">
            <a:avLst/>
          </a:prstGeom>
          <a:solidFill>
            <a:schemeClr val="bg1"/>
          </a:solidFill>
          <a:ln w="19050">
            <a:solidFill>
              <a:srgbClr val="EC383A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1600" i="1" dirty="0"/>
              <a:t>Использование</a:t>
            </a:r>
            <a:r>
              <a:rPr lang="en-US" sz="1600" i="1" dirty="0"/>
              <a:t> </a:t>
            </a:r>
            <a:r>
              <a:rPr lang="ru-RU" sz="1600" i="1" dirty="0"/>
              <a:t>материала ручного нанесения обеспечивает экономию при покрытии деталей</a:t>
            </a:r>
            <a:r>
              <a:rPr lang="en-US" sz="1600" i="1" dirty="0"/>
              <a:t> </a:t>
            </a:r>
            <a:r>
              <a:rPr lang="ru-RU" sz="1600" i="1" dirty="0"/>
              <a:t>и оборудования со сложной геометрией, ввиду сокращения потерь при машинном нанесении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27995" y="1353201"/>
            <a:ext cx="2842550" cy="609600"/>
          </a:xfrm>
          <a:prstGeom prst="roundRect">
            <a:avLst/>
          </a:prstGeom>
          <a:solidFill>
            <a:srgbClr val="EC383A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err="1"/>
              <a:t>Поликрон</a:t>
            </a:r>
            <a:r>
              <a:rPr lang="ru-RU" sz="3600" dirty="0"/>
              <a:t>-Р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12" t="60277" b="1"/>
          <a:stretch/>
        </p:blipFill>
        <p:spPr>
          <a:xfrm rot="16200000" flipV="1">
            <a:off x="6735663" y="1703781"/>
            <a:ext cx="1485864" cy="3177911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6422087" y="2778047"/>
            <a:ext cx="206206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300" b="1" dirty="0">
                <a:solidFill>
                  <a:schemeClr val="bg1"/>
                </a:solidFill>
              </a:rPr>
              <a:t>Сокращение потерь </a:t>
            </a:r>
            <a:r>
              <a:rPr lang="ru-RU" sz="1300" dirty="0">
                <a:solidFill>
                  <a:schemeClr val="bg1"/>
                </a:solidFill>
              </a:rPr>
              <a:t>материала при обработке изделий любого диаметра и геометрии</a:t>
            </a:r>
            <a:endParaRPr lang="ru-RU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871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43767"/>
              </p:ext>
            </p:extLst>
          </p:nvPr>
        </p:nvGraphicFramePr>
        <p:xfrm>
          <a:off x="457201" y="1296125"/>
          <a:ext cx="8058150" cy="4863932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743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60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524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Показатели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rgbClr val="EC38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Битумные</a:t>
                      </a:r>
                      <a:r>
                        <a:rPr lang="ru-RU" baseline="0" dirty="0">
                          <a:solidFill>
                            <a:schemeClr val="bg1"/>
                          </a:solidFill>
                        </a:rPr>
                        <a:t> мастики</a:t>
                      </a:r>
                      <a:endParaRPr lang="ru-RU" sz="16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C383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Поликрон-Р</a:t>
                      </a:r>
                      <a:endParaRPr lang="ru-RU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rgbClr val="EC38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3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spc="0" baseline="0" dirty="0">
                          <a:latin typeface="+mn-lt"/>
                        </a:rPr>
                        <a:t>Адгезия покрытия к стали, МПа</a:t>
                      </a:r>
                      <a:endParaRPr lang="ru-RU" sz="1800" spc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14141"/>
                          </a:solidFill>
                        </a:rPr>
                        <a:t>&lt;</a:t>
                      </a:r>
                      <a:r>
                        <a:rPr lang="en-US" baseline="0" dirty="0">
                          <a:solidFill>
                            <a:srgbClr val="414141"/>
                          </a:solidFill>
                        </a:rPr>
                        <a:t> </a:t>
                      </a:r>
                      <a:r>
                        <a:rPr lang="en-US" dirty="0">
                          <a:solidFill>
                            <a:srgbClr val="414141"/>
                          </a:solidFill>
                        </a:rPr>
                        <a:t>1</a:t>
                      </a:r>
                      <a:endParaRPr lang="ru-RU" dirty="0">
                        <a:solidFill>
                          <a:srgbClr val="41414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&gt;</a:t>
                      </a:r>
                      <a:r>
                        <a:rPr lang="ru-RU" b="1" dirty="0"/>
                        <a:t> </a:t>
                      </a:r>
                      <a:r>
                        <a:rPr lang="en-US" b="1" dirty="0"/>
                        <a:t>7</a:t>
                      </a:r>
                      <a:endParaRPr lang="ru-R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8466321"/>
                  </a:ext>
                </a:extLst>
              </a:tr>
              <a:tr h="56534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spc="0" baseline="0" dirty="0">
                          <a:latin typeface="+mn-lt"/>
                        </a:rPr>
                        <a:t>Температура эксплуатации</a:t>
                      </a:r>
                      <a:r>
                        <a:rPr lang="ru-RU" sz="1800" spc="0" dirty="0">
                          <a:latin typeface="+mn-lt"/>
                        </a:rPr>
                        <a:t>, </a:t>
                      </a:r>
                      <a:r>
                        <a:rPr lang="ru-RU" sz="1800" spc="0" dirty="0">
                          <a:latin typeface="+mn-lt"/>
                          <a:sym typeface="Symbol" panose="05050102010706020507" pitchFamily="18" charset="2"/>
                        </a:rPr>
                        <a:t>С</a:t>
                      </a:r>
                      <a:endParaRPr lang="ru-RU" sz="1800" spc="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414141"/>
                          </a:solidFill>
                        </a:rPr>
                        <a:t>От </a:t>
                      </a:r>
                      <a:r>
                        <a:rPr lang="ru-RU" baseline="0" dirty="0">
                          <a:solidFill>
                            <a:srgbClr val="414141"/>
                          </a:solidFill>
                        </a:rPr>
                        <a:t>-10 до +40</a:t>
                      </a:r>
                      <a:endParaRPr lang="ru-RU" dirty="0">
                        <a:solidFill>
                          <a:srgbClr val="41414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/>
                        <a:t>От</a:t>
                      </a:r>
                      <a:r>
                        <a:rPr lang="ru-RU" b="1" baseline="0" dirty="0"/>
                        <a:t> -50 до </a:t>
                      </a:r>
                      <a:r>
                        <a:rPr lang="en-US" b="1" baseline="0" dirty="0"/>
                        <a:t>+60</a:t>
                      </a:r>
                      <a:endParaRPr lang="ru-R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4418467"/>
                  </a:ext>
                </a:extLst>
              </a:tr>
              <a:tr h="514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Продавливан</a:t>
                      </a:r>
                      <a:r>
                        <a:rPr lang="ru-RU" sz="1800" baseline="0" dirty="0"/>
                        <a:t>ие иглой</a:t>
                      </a:r>
                      <a:endParaRPr lang="ru-RU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при</a:t>
                      </a:r>
                      <a:r>
                        <a:rPr lang="ru-RU" sz="1800" baseline="0" dirty="0"/>
                        <a:t> +20 </a:t>
                      </a:r>
                      <a:r>
                        <a:rPr lang="ru-RU" sz="1800" spc="0" dirty="0">
                          <a:latin typeface="+mn-lt"/>
                          <a:sym typeface="Symbol" panose="05050102010706020507" pitchFamily="18" charset="2"/>
                        </a:rPr>
                        <a:t>С, мм</a:t>
                      </a:r>
                      <a:endParaRPr lang="ru-RU" sz="18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baseline="0" dirty="0">
                          <a:solidFill>
                            <a:srgbClr val="414141"/>
                          </a:solidFill>
                        </a:rPr>
                        <a:t>&gt; 20</a:t>
                      </a:r>
                      <a:endParaRPr lang="ru-RU" dirty="0">
                        <a:solidFill>
                          <a:srgbClr val="41414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0,3</a:t>
                      </a:r>
                      <a:endParaRPr lang="ru-R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6924671"/>
                  </a:ext>
                </a:extLst>
              </a:tr>
              <a:tr h="514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 err="1"/>
                        <a:t>Пенетрация</a:t>
                      </a:r>
                      <a:r>
                        <a:rPr lang="ru-RU" sz="1800" baseline="0" dirty="0"/>
                        <a:t> при +60 </a:t>
                      </a:r>
                      <a:r>
                        <a:rPr lang="ru-RU" sz="1800" spc="0" dirty="0">
                          <a:latin typeface="+mn-lt"/>
                          <a:sym typeface="Symbol" panose="05050102010706020507" pitchFamily="18" charset="2"/>
                        </a:rPr>
                        <a:t>С, %</a:t>
                      </a:r>
                      <a:endParaRPr lang="ru-RU" sz="1800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414141"/>
                          </a:solidFill>
                        </a:rPr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&lt; 20</a:t>
                      </a:r>
                      <a:endParaRPr lang="ru-R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3896701"/>
                  </a:ext>
                </a:extLst>
              </a:tr>
              <a:tr h="51482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Прочность</a:t>
                      </a:r>
                      <a:r>
                        <a:rPr lang="ru-RU" sz="1800" baseline="0" dirty="0"/>
                        <a:t> покрытия при разрыве, МПа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414141"/>
                          </a:solidFill>
                        </a:rPr>
                        <a:t>&lt; 1</a:t>
                      </a:r>
                      <a:endParaRPr lang="ru-RU" dirty="0">
                        <a:solidFill>
                          <a:srgbClr val="41414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&gt; 20</a:t>
                      </a:r>
                      <a:endParaRPr lang="ru-RU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543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Время</a:t>
                      </a:r>
                      <a:r>
                        <a:rPr lang="ru-RU" sz="1800" baseline="0" dirty="0"/>
                        <a:t> высыхания, час</a:t>
                      </a:r>
                      <a:endParaRPr lang="ru-RU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b="0" dirty="0">
                          <a:solidFill>
                            <a:srgbClr val="414141"/>
                          </a:solidFill>
                        </a:rPr>
                        <a:t>&gt; 24</a:t>
                      </a:r>
                      <a:endParaRPr lang="ru-RU" b="0" dirty="0">
                        <a:solidFill>
                          <a:srgbClr val="41414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u="none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b="1" u="none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28650" y="184152"/>
            <a:ext cx="6739304" cy="549274"/>
          </a:xfrm>
        </p:spPr>
        <p:txBody>
          <a:bodyPr>
            <a:noAutofit/>
          </a:bodyPr>
          <a:lstStyle/>
          <a:p>
            <a:r>
              <a:rPr lang="ru-RU" sz="2800" b="1" dirty="0"/>
              <a:t>Мастика Поликрон-Р не имеет аналогов среди ручных изоляционных мастик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941748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3532</TotalTime>
  <Words>651</Words>
  <Application>Microsoft Office PowerPoint</Application>
  <PresentationFormat>Экран (4:3)</PresentationFormat>
  <Paragraphs>145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Impact</vt:lpstr>
      <vt:lpstr>Times New Roman</vt:lpstr>
      <vt:lpstr>Wingdings</vt:lpstr>
      <vt:lpstr>Тема Office</vt:lpstr>
      <vt:lpstr>Высокотемпературные наружные защитные покрытия и пути снижения стоимости изоляционных материалов в последних разработках АО «КРОНОС СПб»</vt:lpstr>
      <vt:lpstr>Сфера применений покрытий  АО «КРОНОС СПБ»</vt:lpstr>
      <vt:lpstr>Высокотемпературные наружные  защитные покрытия АО «КРОНОС СПб»</vt:lpstr>
      <vt:lpstr>Модификация материалов эпоксидными смолами позволяет улучшать их характеристики</vt:lpstr>
      <vt:lpstr>Пути снижения стоимости. Снижение рабочей толщины покрытия</vt:lpstr>
      <vt:lpstr>Этон-САП сочетает в себе преимущества  обоих типов соединений</vt:lpstr>
      <vt:lpstr>Этон-САП. Основные характеристики</vt:lpstr>
      <vt:lpstr>Пути снижения стоимости. Использование ручного нанесения</vt:lpstr>
      <vt:lpstr>Мастика Поликрон-Р не имеет аналогов среди ручных изоляционных мастик</vt:lpstr>
      <vt:lpstr>Поликрон-Р. Основные характеристики</vt:lpstr>
      <vt:lpstr>Не требуется грунтование металлических поверхностей</vt:lpstr>
      <vt:lpstr>Выводы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Gregory</cp:lastModifiedBy>
  <cp:revision>219</cp:revision>
  <cp:lastPrinted>2019-04-15T10:56:49Z</cp:lastPrinted>
  <dcterms:created xsi:type="dcterms:W3CDTF">2019-02-27T05:35:52Z</dcterms:created>
  <dcterms:modified xsi:type="dcterms:W3CDTF">2019-04-30T10:38:09Z</dcterms:modified>
</cp:coreProperties>
</file>