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388" r:id="rId3"/>
    <p:sldId id="392" r:id="rId4"/>
    <p:sldId id="389" r:id="rId5"/>
    <p:sldId id="372" r:id="rId6"/>
    <p:sldId id="373" r:id="rId7"/>
    <p:sldId id="393" r:id="rId8"/>
    <p:sldId id="390" r:id="rId9"/>
    <p:sldId id="371" r:id="rId10"/>
    <p:sldId id="370" r:id="rId11"/>
    <p:sldId id="382" r:id="rId12"/>
    <p:sldId id="391" r:id="rId13"/>
    <p:sldId id="381" r:id="rId14"/>
    <p:sldId id="339" r:id="rId15"/>
    <p:sldId id="380" r:id="rId16"/>
    <p:sldId id="375" r:id="rId17"/>
    <p:sldId id="376" r:id="rId18"/>
    <p:sldId id="377" r:id="rId19"/>
    <p:sldId id="383" r:id="rId20"/>
    <p:sldId id="384" r:id="rId21"/>
    <p:sldId id="385" r:id="rId22"/>
    <p:sldId id="359" r:id="rId23"/>
    <p:sldId id="394" r:id="rId24"/>
    <p:sldId id="398" r:id="rId25"/>
    <p:sldId id="396" r:id="rId26"/>
    <p:sldId id="395" r:id="rId27"/>
    <p:sldId id="399" r:id="rId28"/>
    <p:sldId id="397" r:id="rId29"/>
    <p:sldId id="386" r:id="rId30"/>
    <p:sldId id="367" r:id="rId31"/>
  </p:sldIdLst>
  <p:sldSz cx="9144000" cy="6858000" type="screen4x3"/>
  <p:notesSz cx="7102475" cy="102346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94624" autoAdjust="0"/>
  </p:normalViewPr>
  <p:slideViewPr>
    <p:cSldViewPr>
      <p:cViewPr varScale="1">
        <p:scale>
          <a:sx n="51" d="100"/>
          <a:sy n="51" d="100"/>
        </p:scale>
        <p:origin x="-1243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92323CA-2B80-460F-B1BF-BDC348CE07BB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A3823C0-4175-4C06-A329-83B6E52D3B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FAC98-321B-4217-A86F-67A02C79A225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AFA9F-D152-4B00-994D-5DAEFBA2F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1699F4-E9EF-4CB3-9C1C-3F290B5BE9C3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8FD5A-20D4-430B-A8A5-1F2F706A20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F3A1C-7C09-492F-9AA6-E3DAD5DDCC23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E1928-3D13-4574-9533-946C3258C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2630D-2B66-41DB-AB84-6CE114008079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8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FC67F761-476B-49AA-9596-1153A9A80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1B214EA-AED5-4533-B570-CA33132FC0F0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6" name="Номер слайда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BD51BA3-A6A7-4C9D-A32A-5B00CC0EF2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Нижний колонтитул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0F99180-28C6-47D1-B1A0-50FDC776E665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8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70A128A-2445-43FA-AEFD-15ADAEC3E7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93E15-F9D5-4009-9A4F-CBA9EEE7DE99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0BB31-3716-43B6-9FE2-2E7028B71F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CE9A7-194A-4800-BC64-9A57330B0506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42BF197-F6FA-448B-9187-E8E76C60C9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94D4C-63DC-40F8-A5F4-DC80C6E30521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EBAFA-F903-4549-9029-29AA2485B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D2FB468-0A46-447C-8F32-B363909B16D3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10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 rtlCol="0"/>
          <a:lstStyle>
            <a:lvl1pPr>
              <a:defRPr sz="2800"/>
            </a:lvl1pPr>
          </a:lstStyle>
          <a:p>
            <a:pPr>
              <a:defRPr/>
            </a:pPr>
            <a:fld id="{21B472F2-3839-4D85-8B88-A18917A82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9E3EF7-FEAF-43C2-9D09-DF9BA5AEC609}" type="datetimeFigureOut">
              <a:rPr lang="ru-RU"/>
              <a:pPr>
                <a:defRPr/>
              </a:pPr>
              <a:t>26.04.2018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4436C50-C888-40CD-ADBA-A9E5C23E0C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29" r:id="rId2"/>
    <p:sldLayoutId id="2147484434" r:id="rId3"/>
    <p:sldLayoutId id="2147484435" r:id="rId4"/>
    <p:sldLayoutId id="2147484436" r:id="rId5"/>
    <p:sldLayoutId id="2147484430" r:id="rId6"/>
    <p:sldLayoutId id="2147484437" r:id="rId7"/>
    <p:sldLayoutId id="2147484431" r:id="rId8"/>
    <p:sldLayoutId id="2147484438" r:id="rId9"/>
    <p:sldLayoutId id="2147484432" r:id="rId10"/>
    <p:sldLayoutId id="2147484439" r:id="rId11"/>
  </p:sldLayoutIdLst>
  <p:transition spd="med">
    <p:pull dir="d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0BD0D9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10CF9B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708920"/>
            <a:ext cx="8496944" cy="3168352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/>
            </a:r>
            <a:br>
              <a:rPr lang="ru-RU" sz="1800" b="1" dirty="0" smtClean="0"/>
            </a:br>
            <a:r>
              <a:rPr lang="ru-RU" sz="4000" b="1" dirty="0" smtClean="0">
                <a:solidFill>
                  <a:srgbClr val="002060"/>
                </a:solidFill>
              </a:rPr>
              <a:t>Альтернативная энергетика. </a:t>
            </a:r>
            <a:r>
              <a:rPr lang="en-US" sz="2800" b="1" dirty="0" smtClean="0">
                <a:solidFill>
                  <a:srgbClr val="002060"/>
                </a:solidFill>
              </a:rPr>
              <a:t/>
            </a:r>
            <a:br>
              <a:rPr lang="en-US" sz="2800" b="1" dirty="0" smtClean="0">
                <a:solidFill>
                  <a:srgbClr val="002060"/>
                </a:solidFill>
              </a:rPr>
            </a:br>
            <a:r>
              <a:rPr lang="ru-RU" sz="2800" b="1" dirty="0" smtClean="0">
                <a:solidFill>
                  <a:srgbClr val="002060"/>
                </a:solidFill>
              </a:rPr>
              <a:t>Автономные источники питания малой и </a:t>
            </a:r>
            <a:r>
              <a:rPr lang="en-US" sz="2800" b="1" dirty="0" smtClean="0">
                <a:solidFill>
                  <a:srgbClr val="002060"/>
                </a:solidFill>
              </a:rPr>
              <a:t>              </a:t>
            </a:r>
            <a:r>
              <a:rPr lang="ru-RU" sz="2800" b="1" dirty="0" smtClean="0">
                <a:solidFill>
                  <a:srgbClr val="002060"/>
                </a:solidFill>
              </a:rPr>
              <a:t>сверхмалой мощности для оборудования на трассах трубопроводов вне зон гарантированного электроснабжения.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                      Первая международная конференция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       «Энергообеспечение и </a:t>
            </a:r>
            <a:r>
              <a:rPr lang="ru-RU" sz="2000" b="1" dirty="0" err="1" smtClean="0">
                <a:solidFill>
                  <a:srgbClr val="002060"/>
                </a:solidFill>
              </a:rPr>
              <a:t>энергоэффективность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                                                                                  Санкт-Петербург, 25-26 апреля 2018 г.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21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62200" y="6049963"/>
            <a:ext cx="6705600" cy="685800"/>
          </a:xfrm>
        </p:spPr>
        <p:txBody>
          <a:bodyPr>
            <a:normAutofit/>
          </a:bodyPr>
          <a:lstStyle/>
          <a:p>
            <a:pPr algn="r" eaLnBrk="1" hangingPunct="1"/>
            <a:r>
              <a:rPr lang="ru-RU" sz="3200" b="1" dirty="0" smtClean="0">
                <a:solidFill>
                  <a:srgbClr val="FF0000"/>
                </a:solidFill>
              </a:rPr>
              <a:t>Энергия там, где она необходима</a:t>
            </a:r>
          </a:p>
        </p:txBody>
      </p:sp>
      <p:pic>
        <p:nvPicPr>
          <p:cNvPr id="8" name="Рисунок 7" descr="Энергофинстрой Логотип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9131" y="0"/>
            <a:ext cx="3694869" cy="2564904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0256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</a:rPr>
              <a:t>Ветрогенератор</a:t>
            </a:r>
            <a:r>
              <a:rPr lang="ru-RU" sz="3200" b="1" dirty="0" smtClean="0">
                <a:solidFill>
                  <a:srgbClr val="C00000"/>
                </a:solidFill>
              </a:rPr>
              <a:t>: </a:t>
            </a:r>
            <a:r>
              <a:rPr lang="ru-RU" sz="3200" b="1" dirty="0" smtClean="0"/>
              <a:t>поймать слабый ветер</a:t>
            </a:r>
            <a:br>
              <a:rPr lang="ru-RU" sz="3200" b="1" dirty="0" smtClean="0"/>
            </a:br>
            <a:r>
              <a:rPr lang="ru-RU" sz="3200" b="1" dirty="0" smtClean="0"/>
              <a:t>(собственная разработка)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19872" y="1628800"/>
            <a:ext cx="55446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Обеспечение зарядки аккумуляторов в результате вращения </a:t>
            </a:r>
            <a:r>
              <a:rPr lang="ru-RU" b="1" dirty="0" err="1" smtClean="0">
                <a:solidFill>
                  <a:srgbClr val="002060"/>
                </a:solidFill>
              </a:rPr>
              <a:t>ветротурбины</a:t>
            </a:r>
            <a:r>
              <a:rPr lang="ru-RU" b="1" dirty="0" smtClean="0">
                <a:solidFill>
                  <a:srgbClr val="002060"/>
                </a:solidFill>
              </a:rPr>
              <a:t>. </a:t>
            </a:r>
          </a:p>
          <a:p>
            <a:pPr algn="just"/>
            <a:endParaRPr lang="ru-RU" sz="800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Параметры: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исполнение – </a:t>
            </a:r>
            <a:r>
              <a:rPr lang="ru-RU" b="1" dirty="0" err="1" smtClean="0">
                <a:solidFill>
                  <a:srgbClr val="FF0000"/>
                </a:solidFill>
              </a:rPr>
              <a:t>капролон</a:t>
            </a:r>
            <a:r>
              <a:rPr lang="ru-RU" b="1" dirty="0" smtClean="0">
                <a:solidFill>
                  <a:srgbClr val="FF0000"/>
                </a:solidFill>
              </a:rPr>
              <a:t>, нержавеющая сталь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момент </a:t>
            </a:r>
            <a:r>
              <a:rPr lang="ru-RU" b="1" dirty="0" err="1" smtClean="0">
                <a:solidFill>
                  <a:srgbClr val="FF0000"/>
                </a:solidFill>
              </a:rPr>
              <a:t>страгивания</a:t>
            </a:r>
            <a:r>
              <a:rPr lang="ru-RU" b="1" dirty="0" smtClean="0">
                <a:solidFill>
                  <a:srgbClr val="FF0000"/>
                </a:solidFill>
              </a:rPr>
              <a:t> – 0,5 Н*м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вырабатываемая мощность (при скорости ветра 6 м/с и площади </a:t>
            </a:r>
            <a:r>
              <a:rPr lang="ru-RU" b="1" dirty="0" err="1" smtClean="0">
                <a:solidFill>
                  <a:srgbClr val="FF0000"/>
                </a:solidFill>
              </a:rPr>
              <a:t>ветротурбины</a:t>
            </a:r>
            <a:r>
              <a:rPr lang="ru-RU" b="1" dirty="0" smtClean="0">
                <a:solidFill>
                  <a:srgbClr val="FF0000"/>
                </a:solidFill>
              </a:rPr>
              <a:t> 2 кв.м) – 80 Вт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вырабатываемая мощность (при скорости ветра 15 м/с и площади </a:t>
            </a:r>
            <a:r>
              <a:rPr lang="ru-RU" b="1" dirty="0" err="1" smtClean="0">
                <a:solidFill>
                  <a:srgbClr val="FF0000"/>
                </a:solidFill>
              </a:rPr>
              <a:t>ветротурбины</a:t>
            </a:r>
            <a:r>
              <a:rPr lang="ru-RU" b="1" dirty="0" smtClean="0">
                <a:solidFill>
                  <a:srgbClr val="FF0000"/>
                </a:solidFill>
              </a:rPr>
              <a:t> 2 кв.м) – 300 Вт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максимальная сила тока – 11,3 А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генерируемый ток – однофазный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напряжение – 12/24/48 В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срок эксплуатации – более 20 лет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вес – 32 кг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9" name="Рисунок 8" descr="20170906_17045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4365104"/>
            <a:ext cx="3000333" cy="2250250"/>
          </a:xfrm>
          <a:prstGeom prst="rect">
            <a:avLst/>
          </a:prstGeom>
        </p:spPr>
      </p:pic>
      <p:pic>
        <p:nvPicPr>
          <p:cNvPr id="5" name="Рисунок 4" descr="Сборка (катушки - малая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628800"/>
            <a:ext cx="3096344" cy="2505787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025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Фотоэлементы: </a:t>
            </a:r>
            <a:r>
              <a:rPr lang="ru-RU" sz="3200" b="1" dirty="0" smtClean="0"/>
              <a:t>оптимальные решения для ограниченной освещенности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0032" y="2060848"/>
            <a:ext cx="41044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Тип 1 – Монокристаллический кремний («</a:t>
            </a:r>
            <a:r>
              <a:rPr lang="ru-RU" b="1" dirty="0" err="1" smtClean="0">
                <a:solidFill>
                  <a:srgbClr val="002060"/>
                </a:solidFill>
              </a:rPr>
              <a:t>Телеком-СТВ</a:t>
            </a:r>
            <a:r>
              <a:rPr lang="ru-RU" b="1" dirty="0" smtClean="0">
                <a:solidFill>
                  <a:srgbClr val="002060"/>
                </a:solidFill>
              </a:rPr>
              <a:t>», Зеленоград):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высокий КПД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endParaRPr lang="ru-RU" b="1" dirty="0" smtClean="0">
              <a:solidFill>
                <a:srgbClr val="FF0000"/>
              </a:solidFill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Тип 2 – </a:t>
            </a:r>
            <a:r>
              <a:rPr lang="ru-RU" b="1" dirty="0" err="1" smtClean="0">
                <a:solidFill>
                  <a:srgbClr val="002060"/>
                </a:solidFill>
              </a:rPr>
              <a:t>Микроморфный</a:t>
            </a:r>
            <a:r>
              <a:rPr lang="ru-RU" b="1" dirty="0" smtClean="0">
                <a:solidFill>
                  <a:srgbClr val="002060"/>
                </a:solidFill>
              </a:rPr>
              <a:t> кремний</a:t>
            </a:r>
            <a:r>
              <a:rPr lang="en-US" b="1" dirty="0" smtClean="0">
                <a:solidFill>
                  <a:srgbClr val="002060"/>
                </a:solidFill>
              </a:rPr>
              <a:t> (</a:t>
            </a:r>
            <a:r>
              <a:rPr lang="ru-RU" b="1" dirty="0" smtClean="0">
                <a:solidFill>
                  <a:srgbClr val="002060"/>
                </a:solidFill>
              </a:rPr>
              <a:t>ООО «</a:t>
            </a:r>
            <a:r>
              <a:rPr lang="ru-RU" b="1" dirty="0" err="1" smtClean="0">
                <a:solidFill>
                  <a:srgbClr val="002060"/>
                </a:solidFill>
              </a:rPr>
              <a:t>Хевел</a:t>
            </a:r>
            <a:r>
              <a:rPr lang="ru-RU" b="1" dirty="0" smtClean="0">
                <a:solidFill>
                  <a:srgbClr val="002060"/>
                </a:solidFill>
              </a:rPr>
              <a:t>», Новочебоксарск</a:t>
            </a:r>
            <a:r>
              <a:rPr lang="en-US" b="1" dirty="0" smtClean="0">
                <a:solidFill>
                  <a:srgbClr val="002060"/>
                </a:solidFill>
              </a:rPr>
              <a:t>)</a:t>
            </a:r>
            <a:r>
              <a:rPr lang="ru-RU" b="1" dirty="0" smtClean="0">
                <a:solidFill>
                  <a:srgbClr val="002060"/>
                </a:solidFill>
              </a:rPr>
              <a:t>: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восприятие широкого спектра длин волн излучения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just">
              <a:buClr>
                <a:srgbClr val="002060"/>
              </a:buClr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</a:rPr>
              <a:t> работа в пасмурную погоду (улавливают рассеянный свет)</a:t>
            </a:r>
          </a:p>
        </p:txBody>
      </p:sp>
      <p:pic>
        <p:nvPicPr>
          <p:cNvPr id="9" name="Рисунок 8" descr="Фотоэлемент Панел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3095" y="1628799"/>
            <a:ext cx="2570912" cy="3600401"/>
          </a:xfrm>
          <a:prstGeom prst="rect">
            <a:avLst/>
          </a:prstGeom>
        </p:spPr>
      </p:pic>
      <p:pic>
        <p:nvPicPr>
          <p:cNvPr id="6" name="Рисунок 5" descr="Микроморфная фотопанел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695774"/>
            <a:ext cx="3047507" cy="2937798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0256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УММ ВИЭ «</a:t>
            </a:r>
            <a:r>
              <a:rPr lang="ru-RU" sz="3200" b="1" dirty="0" err="1" smtClean="0">
                <a:solidFill>
                  <a:srgbClr val="C00000"/>
                </a:solidFill>
              </a:rPr>
              <a:t>Лоэнгрин</a:t>
            </a:r>
            <a:r>
              <a:rPr lang="ru-RU" sz="3200" b="1" dirty="0" smtClean="0">
                <a:solidFill>
                  <a:srgbClr val="C00000"/>
                </a:solidFill>
              </a:rPr>
              <a:t>»: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/>
              <a:t>Выработка энергии фотоэлементами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1520" y="2276872"/>
          <a:ext cx="8568954" cy="2952328"/>
        </p:xfrm>
        <a:graphic>
          <a:graphicData uri="http://schemas.openxmlformats.org/drawingml/2006/table">
            <a:tbl>
              <a:tblPr/>
              <a:tblGrid>
                <a:gridCol w="1560920"/>
                <a:gridCol w="1179232"/>
                <a:gridCol w="1245613"/>
                <a:gridCol w="1112851"/>
                <a:gridCol w="1112851"/>
                <a:gridCol w="1244636"/>
                <a:gridCol w="1112851"/>
              </a:tblGrid>
              <a:tr h="4920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Октябрь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Ноябрь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Декабрь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Январь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Февраль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Март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76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Calibri"/>
                          <a:ea typeface="Calibri"/>
                          <a:cs typeface="Times New Roman"/>
                        </a:rPr>
                        <a:t>Моно-кристал-лический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ФСМ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15,5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10,5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7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5,5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15,5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28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41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 smtClean="0">
                          <a:latin typeface="Calibri"/>
                          <a:ea typeface="Calibri"/>
                          <a:cs typeface="Times New Roman"/>
                        </a:rPr>
                        <a:t>Микро-морфный</a:t>
                      </a: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ФСМ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14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9,5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6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5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14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25 кВт*ч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0256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Контроллер заряда аккумуляторов от двух источников – </a:t>
            </a:r>
            <a:r>
              <a:rPr lang="ru-RU" sz="3200" b="1" dirty="0" err="1" smtClean="0">
                <a:solidFill>
                  <a:srgbClr val="C00000"/>
                </a:solidFill>
              </a:rPr>
              <a:t>ветрогенератора</a:t>
            </a:r>
            <a:r>
              <a:rPr lang="ru-RU" sz="3200" b="1" dirty="0" smtClean="0">
                <a:solidFill>
                  <a:srgbClr val="C00000"/>
                </a:solidFill>
              </a:rPr>
              <a:t> и фотоэлементов</a:t>
            </a:r>
            <a:endParaRPr lang="ru-RU" sz="3200" b="1" dirty="0" smtClean="0"/>
          </a:p>
        </p:txBody>
      </p:sp>
      <p:pic>
        <p:nvPicPr>
          <p:cNvPr id="6" name="Рисунок 5" descr="Шкаф с контроллерам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3600400" cy="4800533"/>
          </a:xfrm>
          <a:prstGeom prst="rect">
            <a:avLst/>
          </a:prstGeom>
        </p:spPr>
      </p:pic>
      <p:pic>
        <p:nvPicPr>
          <p:cNvPr id="9" name="Рисунок 8" descr="Контроллер заряда батаре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844824"/>
            <a:ext cx="3600400" cy="480053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Аккумуляторы</a:t>
            </a:r>
            <a:r>
              <a:rPr lang="ru-RU" sz="3000" b="1" dirty="0" smtClean="0"/>
              <a:t>: «долгоживущий» источник питания</a:t>
            </a:r>
            <a:br>
              <a:rPr lang="ru-RU" sz="3000" b="1" dirty="0" smtClean="0"/>
            </a:br>
            <a:r>
              <a:rPr lang="ru-RU" sz="3000" b="1" dirty="0" smtClean="0"/>
              <a:t>(производство – «</a:t>
            </a:r>
            <a:r>
              <a:rPr lang="ru-RU" sz="3000" b="1" dirty="0" err="1" smtClean="0"/>
              <a:t>Лиотех</a:t>
            </a:r>
            <a:r>
              <a:rPr lang="ru-RU" sz="3000" b="1" dirty="0" smtClean="0"/>
              <a:t>», Новосибирск, Россия)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39952" y="1844824"/>
            <a:ext cx="48245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Тип - </a:t>
            </a:r>
            <a:r>
              <a:rPr lang="ru-RU" b="1" dirty="0" err="1" smtClean="0">
                <a:solidFill>
                  <a:srgbClr val="FF0000"/>
                </a:solidFill>
              </a:rPr>
              <a:t>Литий-Железо-Фосфатный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en-US" b="1" dirty="0" smtClean="0">
                <a:solidFill>
                  <a:srgbClr val="FF0000"/>
                </a:solidFill>
              </a:rPr>
              <a:t>(LiFePO4, LFP)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аккумулятор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Емкость: </a:t>
            </a:r>
            <a:r>
              <a:rPr lang="ru-RU" b="1" dirty="0" smtClean="0">
                <a:solidFill>
                  <a:srgbClr val="FF0000"/>
                </a:solidFill>
              </a:rPr>
              <a:t>300 - 400 </a:t>
            </a:r>
            <a:r>
              <a:rPr lang="ru-RU" b="1" dirty="0" err="1" smtClean="0">
                <a:solidFill>
                  <a:srgbClr val="FF0000"/>
                </a:solidFill>
              </a:rPr>
              <a:t>Ач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Рабочее напряжение выходное: </a:t>
            </a:r>
            <a:r>
              <a:rPr lang="ru-RU" b="1" dirty="0" smtClean="0">
                <a:solidFill>
                  <a:srgbClr val="FF0000"/>
                </a:solidFill>
              </a:rPr>
              <a:t>12 В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Среднее число циклов заряд/разряд до потери 20% ёмкости: </a:t>
            </a:r>
            <a:r>
              <a:rPr lang="ru-RU" b="1" dirty="0" smtClean="0">
                <a:solidFill>
                  <a:srgbClr val="FF0000"/>
                </a:solidFill>
              </a:rPr>
              <a:t>5000</a:t>
            </a:r>
            <a:endParaRPr lang="ru-RU" b="1" dirty="0" smtClean="0">
              <a:solidFill>
                <a:srgbClr val="002060"/>
              </a:solidFill>
            </a:endParaRP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Автоматическое предотвращение полного заряда/глубокого разряда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Диапазон рабочих температур: </a:t>
            </a:r>
            <a:r>
              <a:rPr lang="ru-RU" b="1" dirty="0" smtClean="0">
                <a:solidFill>
                  <a:srgbClr val="FF0000"/>
                </a:solidFill>
              </a:rPr>
              <a:t>от минус 30°C до плюс 55°C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Вес сборки из 4 блоков – </a:t>
            </a:r>
            <a:r>
              <a:rPr lang="en-US" b="1" dirty="0" smtClean="0">
                <a:solidFill>
                  <a:srgbClr val="FF0000"/>
                </a:solidFill>
              </a:rPr>
              <a:t>40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кг</a:t>
            </a:r>
          </a:p>
          <a:p>
            <a:pPr marL="285750" indent="-28575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b="1" dirty="0" smtClean="0">
                <a:solidFill>
                  <a:srgbClr val="002060"/>
                </a:solidFill>
              </a:rPr>
              <a:t>Комплектуется блоком балансировки заряда-разряда</a:t>
            </a:r>
          </a:p>
        </p:txBody>
      </p:sp>
      <p:pic>
        <p:nvPicPr>
          <p:cNvPr id="8" name="Рисунок 7" descr="Аккумуляторная сбор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700807"/>
            <a:ext cx="3744416" cy="499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0256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Цифровая метеостанция: 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/>
              <a:t>оперативный сбор данных о погодных условиях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39952" y="1988840"/>
            <a:ext cx="47525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Контролируемые параметры: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датчик дождя</a:t>
            </a:r>
            <a:r>
              <a:rPr lang="ru-RU" sz="2400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датчик температуры</a:t>
            </a:r>
            <a:r>
              <a:rPr lang="ru-RU" sz="2400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датчик скорости ветра</a:t>
            </a:r>
            <a:r>
              <a:rPr lang="ru-RU" sz="2400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датчик освещенности (юг, запад, восток).</a:t>
            </a:r>
          </a:p>
          <a:p>
            <a:pPr algn="just"/>
            <a:endParaRPr lang="ru-RU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</a:rPr>
              <a:t>Интерфейс –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RS-485 (</a:t>
            </a:r>
            <a:r>
              <a:rPr lang="en-US" sz="2400" b="1" dirty="0" err="1" smtClean="0">
                <a:solidFill>
                  <a:srgbClr val="FF0000"/>
                </a:solidFill>
              </a:rPr>
              <a:t>Modbus</a:t>
            </a:r>
            <a:r>
              <a:rPr lang="en-US" sz="2400" b="1" dirty="0" smtClean="0">
                <a:solidFill>
                  <a:srgbClr val="FF0000"/>
                </a:solidFill>
              </a:rPr>
              <a:t> RTU</a:t>
            </a:r>
            <a:r>
              <a:rPr lang="en-US" sz="2400" b="1" dirty="0" smtClean="0">
                <a:solidFill>
                  <a:srgbClr val="FF0000"/>
                </a:solidFill>
              </a:rPr>
              <a:t>)</a:t>
            </a:r>
            <a:endParaRPr lang="en-US" sz="2400" b="1" dirty="0" smtClean="0">
              <a:solidFill>
                <a:srgbClr val="FF0000"/>
              </a:solidFill>
            </a:endParaRPr>
          </a:p>
        </p:txBody>
      </p:sp>
      <p:pic>
        <p:nvPicPr>
          <p:cNvPr id="5" name="Рисунок 4" descr="Метеостан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3841190" cy="3744416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УММ ВИЭ </a:t>
            </a:r>
            <a:r>
              <a:rPr lang="ru-RU" sz="2400" b="1" dirty="0" err="1" smtClean="0">
                <a:solidFill>
                  <a:srgbClr val="FF0000"/>
                </a:solidFill>
              </a:rPr>
              <a:t>Лоэнгрин</a:t>
            </a:r>
            <a:r>
              <a:rPr lang="ru-RU" sz="2400" b="1" dirty="0" smtClean="0"/>
              <a:t>: этапы сборки и установки</a:t>
            </a:r>
          </a:p>
        </p:txBody>
      </p:sp>
      <p:pic>
        <p:nvPicPr>
          <p:cNvPr id="5" name="Рисунок 4" descr="Свайное поле Лоэнгрин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700808"/>
            <a:ext cx="3120347" cy="2340260"/>
          </a:xfrm>
          <a:prstGeom prst="rect">
            <a:avLst/>
          </a:prstGeom>
        </p:spPr>
      </p:pic>
      <p:pic>
        <p:nvPicPr>
          <p:cNvPr id="8" name="Рисунок 7" descr="Установка кожухов аккумуляторов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700808"/>
            <a:ext cx="2736304" cy="2333356"/>
          </a:xfrm>
          <a:prstGeom prst="rect">
            <a:avLst/>
          </a:prstGeom>
        </p:spPr>
      </p:pic>
      <p:pic>
        <p:nvPicPr>
          <p:cNvPr id="10" name="Рисунок 9" descr="Сборка опорной колоны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293096"/>
            <a:ext cx="3096344" cy="2304256"/>
          </a:xfrm>
          <a:prstGeom prst="rect">
            <a:avLst/>
          </a:prstGeom>
        </p:spPr>
      </p:pic>
      <p:pic>
        <p:nvPicPr>
          <p:cNvPr id="11" name="Рисунок 10" descr="Опорная колонна и коромысло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214188"/>
            <a:ext cx="2736304" cy="238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УММ ВИЭ </a:t>
            </a:r>
            <a:r>
              <a:rPr lang="ru-RU" sz="2400" b="1" dirty="0" err="1" smtClean="0">
                <a:solidFill>
                  <a:srgbClr val="FF0000"/>
                </a:solidFill>
              </a:rPr>
              <a:t>Лоэнгрин</a:t>
            </a:r>
            <a:r>
              <a:rPr lang="ru-RU" sz="2400" b="1" dirty="0" smtClean="0"/>
              <a:t>: этапы сборки и установки</a:t>
            </a:r>
          </a:p>
        </p:txBody>
      </p:sp>
      <p:pic>
        <p:nvPicPr>
          <p:cNvPr id="4" name="Рисунок 3" descr="Присоединение ветротурбин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348880"/>
            <a:ext cx="3528392" cy="2712458"/>
          </a:xfrm>
          <a:prstGeom prst="rect">
            <a:avLst/>
          </a:prstGeom>
        </p:spPr>
      </p:pic>
      <p:pic>
        <p:nvPicPr>
          <p:cNvPr id="5" name="Рисунок 4" descr="Наклон - вверху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1844824"/>
            <a:ext cx="2304256" cy="4824536"/>
          </a:xfrm>
          <a:prstGeom prst="rect">
            <a:avLst/>
          </a:prstGeom>
        </p:spPr>
      </p:pic>
      <p:pic>
        <p:nvPicPr>
          <p:cNvPr id="6" name="Рисунок 5" descr="Вертикальн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8" y="1844824"/>
            <a:ext cx="234089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УММ ВИЭ </a:t>
            </a:r>
            <a:r>
              <a:rPr lang="ru-RU" sz="2400" b="1" dirty="0" err="1" smtClean="0">
                <a:solidFill>
                  <a:srgbClr val="FF0000"/>
                </a:solidFill>
              </a:rPr>
              <a:t>Лоэнгрин</a:t>
            </a:r>
            <a:r>
              <a:rPr lang="ru-RU" sz="2400" b="1" dirty="0" smtClean="0"/>
              <a:t>: этапы сборки и установки</a:t>
            </a:r>
          </a:p>
        </p:txBody>
      </p:sp>
      <p:pic>
        <p:nvPicPr>
          <p:cNvPr id="4" name="Рисунок 3" descr="Опоры под фотоэлементы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276872"/>
            <a:ext cx="2592288" cy="3456384"/>
          </a:xfrm>
          <a:prstGeom prst="rect">
            <a:avLst/>
          </a:prstGeom>
        </p:spPr>
      </p:pic>
      <p:pic>
        <p:nvPicPr>
          <p:cNvPr id="5" name="Рисунок 4" descr="Финальная сбор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2276872"/>
            <a:ext cx="2592288" cy="3456384"/>
          </a:xfrm>
          <a:prstGeom prst="rect">
            <a:avLst/>
          </a:prstGeom>
        </p:spPr>
      </p:pic>
      <p:pic>
        <p:nvPicPr>
          <p:cNvPr id="6" name="Рисунок 5" descr="Результат с контроллеро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276872"/>
            <a:ext cx="2592288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30961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Диаграммы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солнечной активности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по направлениям 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Восток – Юг - Запад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(дата: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 сентября 2016 г.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dirty="0" smtClean="0">
                <a:latin typeface="Arial" pitchFamily="34" charset="0"/>
                <a:cs typeface="Arial" pitchFamily="34" charset="0"/>
              </a:rPr>
              <a:t>(данные метеостанции, фиксация ПО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СОТКА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Освещенность 1 сентября 2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8712968" cy="507071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990600"/>
          </a:xfrm>
        </p:spPr>
        <p:txBody>
          <a:bodyPr/>
          <a:lstStyle/>
          <a:p>
            <a:pPr algn="ctr"/>
            <a:r>
              <a:rPr lang="ru-RU" sz="2800" b="1" dirty="0" smtClean="0"/>
              <a:t>Потребность в источниках питания малой мощности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1628800"/>
            <a:ext cx="880705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FF0000"/>
              </a:buClr>
            </a:pPr>
            <a:r>
              <a:rPr lang="ru-RU" sz="2300" b="1" dirty="0" smtClean="0">
                <a:solidFill>
                  <a:srgbClr val="FF0000"/>
                </a:solidFill>
              </a:rPr>
              <a:t>Существует значительная потребность в автономных источниках электроснабжения, в том числе, малой мощности (до 1 кВт):</a:t>
            </a:r>
          </a:p>
          <a:p>
            <a:pPr algn="just">
              <a:buClr>
                <a:srgbClr val="FF0000"/>
              </a:buClr>
            </a:pPr>
            <a:endParaRPr lang="ru-RU" sz="800" dirty="0" smtClean="0"/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Установки катодной защиты</a:t>
            </a:r>
            <a:r>
              <a:rPr lang="en-US" sz="2300" b="1" dirty="0" smtClean="0">
                <a:solidFill>
                  <a:srgbClr val="002060"/>
                </a:solidFill>
              </a:rPr>
              <a:t> </a:t>
            </a:r>
            <a:r>
              <a:rPr lang="ru-RU" sz="2300" b="1" dirty="0" smtClean="0">
                <a:solidFill>
                  <a:srgbClr val="002060"/>
                </a:solidFill>
              </a:rPr>
              <a:t>– от 50 до 500 Вт;</a:t>
            </a:r>
            <a:endParaRPr lang="ru-RU" sz="2300" dirty="0" smtClean="0">
              <a:solidFill>
                <a:srgbClr val="002060"/>
              </a:solidFill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ШРП и ГРУ – до 50 Вт;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ГРП – до 80 Вт;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Шкафы связи и телемеханики – до 200 Вт;</a:t>
            </a:r>
            <a:endParaRPr lang="en-US" sz="2300" b="1" dirty="0" smtClean="0">
              <a:solidFill>
                <a:srgbClr val="002060"/>
              </a:solidFill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en-US" sz="2300" b="1" dirty="0" smtClean="0">
                <a:solidFill>
                  <a:srgbClr val="002060"/>
                </a:solidFill>
              </a:rPr>
              <a:t>   </a:t>
            </a:r>
            <a:r>
              <a:rPr lang="ru-RU" sz="2300" b="1" dirty="0" smtClean="0">
                <a:solidFill>
                  <a:srgbClr val="002060"/>
                </a:solidFill>
              </a:rPr>
              <a:t>Радиорелейная связь – до 300 Вт;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Оборудование ИТСО – до 200 Вт;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5301208"/>
            <a:ext cx="864096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FF0000"/>
                </a:solidFill>
              </a:rPr>
              <a:t>Вывод: </a:t>
            </a:r>
            <a:r>
              <a:rPr lang="ru-RU" sz="2300" b="1" dirty="0" smtClean="0">
                <a:solidFill>
                  <a:srgbClr val="002060"/>
                </a:solidFill>
              </a:rPr>
              <a:t>Необходимы автономные источники энергии, так как подвод централизованного электроснабжения экономически нецелесообразен. </a:t>
            </a:r>
            <a:endParaRPr lang="ru-RU" sz="23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4435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Диаграмма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скорости ветра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(период: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Сентябрь 2016 г.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(данные встроенной метеостанции, фиксация ПО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СОТКА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етер Сентябрь 2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8784976" cy="5069460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44357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Диаграмма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тока и напряжения на аккумуляторе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(дата: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 и 2 сентября 2016 г.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фиксация ПО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СОТКА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Ток и напряжение на АКБ 1 и 2 сентября 20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8784976" cy="5093964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3200" b="1" dirty="0" smtClean="0"/>
              <a:t>Землеотвод под </a:t>
            </a:r>
            <a:r>
              <a:rPr lang="ru-RU" sz="3200" b="1" dirty="0" err="1" smtClean="0"/>
              <a:t>ветросолнечные</a:t>
            </a:r>
            <a:r>
              <a:rPr lang="ru-RU" sz="3200" b="1" dirty="0" smtClean="0"/>
              <a:t> установки</a:t>
            </a:r>
            <a:endParaRPr lang="ru-RU" sz="3200" b="1" dirty="0" smtClean="0">
              <a:solidFill>
                <a:srgbClr val="FF000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7504" y="1628800"/>
            <a:ext cx="887906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ПРАВИТЕЛЬСТВО РОССИЙСКОЙ ФЕДЕРАЦИИ ПОСТАНОВЛЕНИЕ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от 3 декабря 2014 года N 1300</a:t>
            </a:r>
          </a:p>
          <a:p>
            <a:pPr marL="285750" indent="-285750" algn="just">
              <a:buClr>
                <a:srgbClr val="FF0000"/>
              </a:buClr>
            </a:pPr>
            <a:endParaRPr lang="ru-RU" sz="2000" dirty="0" smtClean="0">
              <a:solidFill>
                <a:srgbClr val="002060"/>
              </a:solidFill>
            </a:endParaRPr>
          </a:p>
          <a:p>
            <a:pPr indent="-285750" algn="just">
              <a:buClr>
                <a:srgbClr val="FF0000"/>
              </a:buClr>
            </a:pPr>
            <a:r>
              <a:rPr lang="ru-RU" sz="2000" b="1" dirty="0" smtClean="0">
                <a:solidFill>
                  <a:srgbClr val="002060"/>
                </a:solidFill>
              </a:rPr>
              <a:t>«Об утверждении перечня видов объектов, размещение которых может осуществляться на землях или земельных участках, находящихся в государственной или муниципальной собственности, без предоставления земельных участков и установления сервитутов (с изменениями на 30 апреля 2016 года)»</a:t>
            </a:r>
          </a:p>
          <a:p>
            <a:pPr marL="285750" indent="-285750" algn="just">
              <a:buClr>
                <a:srgbClr val="FF0000"/>
              </a:buClr>
            </a:pPr>
            <a:r>
              <a:rPr lang="ru-RU" sz="2000" b="1" dirty="0" smtClean="0">
                <a:solidFill>
                  <a:srgbClr val="002060"/>
                </a:solidFill>
              </a:rPr>
              <a:t>…</a:t>
            </a:r>
          </a:p>
          <a:p>
            <a:pPr marL="285750" indent="-285750" algn="just">
              <a:buClr>
                <a:srgbClr val="FF0000"/>
              </a:buClr>
            </a:pPr>
            <a:endParaRPr lang="ru-RU" sz="2000" b="1" dirty="0" smtClean="0">
              <a:solidFill>
                <a:srgbClr val="002060"/>
              </a:solidFill>
            </a:endParaRPr>
          </a:p>
          <a:p>
            <a:pPr marL="285750" indent="-285750" algn="just">
              <a:buClr>
                <a:srgbClr val="FF0000"/>
              </a:buClr>
            </a:pPr>
            <a:r>
              <a:rPr lang="ru-RU" sz="2000" b="1" dirty="0" smtClean="0">
                <a:solidFill>
                  <a:srgbClr val="002060"/>
                </a:solidFill>
              </a:rPr>
              <a:t>15. Отдельно стоящие ветроэнергетические установки и солнечные батареи, для размещения которых не требуется разрешения на строительство.</a:t>
            </a:r>
          </a:p>
          <a:p>
            <a:pPr marL="285750" indent="-285750" algn="just">
              <a:buClr>
                <a:srgbClr val="FF0000"/>
              </a:buClr>
            </a:pPr>
            <a:r>
              <a:rPr lang="ru-RU" sz="2000" b="1" dirty="0" smtClean="0">
                <a:solidFill>
                  <a:srgbClr val="002060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xmlns="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3200" b="1" dirty="0" smtClean="0"/>
              <a:t>Эффект применения </a:t>
            </a:r>
            <a:r>
              <a:rPr lang="ru-RU" sz="3200" b="1" dirty="0" smtClean="0">
                <a:solidFill>
                  <a:srgbClr val="FF0000"/>
                </a:solidFill>
              </a:rPr>
              <a:t>УММ ВИЭ «</a:t>
            </a:r>
            <a:r>
              <a:rPr lang="ru-RU" sz="3200" b="1" dirty="0" err="1" smtClean="0">
                <a:solidFill>
                  <a:srgbClr val="FF0000"/>
                </a:solidFill>
              </a:rPr>
              <a:t>Лоэнгрин</a:t>
            </a:r>
            <a:r>
              <a:rPr lang="ru-RU" sz="3200" b="1" dirty="0" smtClean="0">
                <a:solidFill>
                  <a:srgbClr val="FF0000"/>
                </a:solidFill>
              </a:rPr>
              <a:t>»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7504" y="1628800"/>
            <a:ext cx="88790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0000"/>
              </a:buClr>
            </a:pPr>
            <a:endParaRPr lang="ru-RU" dirty="0" smtClean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FF0000"/>
                </a:solidFill>
              </a:rPr>
              <a:t>Быстрое и недорогое </a:t>
            </a:r>
            <a:r>
              <a:rPr lang="ru-RU" sz="2400" dirty="0" smtClean="0"/>
              <a:t>создание системы электроснабжения объектов на удаленных территориях со сложными климатическими условиями.</a:t>
            </a:r>
          </a:p>
          <a:p>
            <a:pPr marL="285750" indent="-285750" algn="just">
              <a:buClr>
                <a:srgbClr val="FF0000"/>
              </a:buClr>
            </a:pPr>
            <a:endParaRPr lang="ru-RU" sz="2400" dirty="0" smtClean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FF0000"/>
                </a:solidFill>
              </a:rPr>
              <a:t>Длительная эксплуатация (более 10 лет) </a:t>
            </a:r>
            <a:r>
              <a:rPr lang="ru-RU" sz="2400" dirty="0" smtClean="0"/>
              <a:t>всех элементов установки.</a:t>
            </a:r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ru-RU" sz="2400" dirty="0" smtClean="0"/>
          </a:p>
          <a:p>
            <a:pPr marL="285750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400" b="1" dirty="0" smtClean="0">
                <a:solidFill>
                  <a:srgbClr val="FF0000"/>
                </a:solidFill>
              </a:rPr>
              <a:t>Размещение, не требующее землеотвода </a:t>
            </a:r>
            <a:r>
              <a:rPr lang="ru-RU" sz="2400" dirty="0" smtClean="0"/>
              <a:t>(занимаемая площадь в проекции – менее 2 кв.м).</a:t>
            </a:r>
          </a:p>
        </p:txBody>
      </p:sp>
    </p:spTree>
    <p:extLst>
      <p:ext uri="{BB962C8B-B14F-4D97-AF65-F5344CB8AC3E}">
        <p14:creationId xmlns:p14="http://schemas.microsoft.com/office/powerpoint/2010/main" xmlns="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3200" b="1" dirty="0" smtClean="0"/>
              <a:t>Прогнозирование мощности</a:t>
            </a:r>
            <a:endParaRPr lang="ru-RU" sz="3200" b="1" dirty="0" smtClean="0">
              <a:solidFill>
                <a:srgbClr val="FF000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64940" y="1844824"/>
            <a:ext cx="86995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  Прогноз величины </a:t>
            </a:r>
            <a:r>
              <a:rPr lang="ru-RU" sz="2800" b="1" dirty="0" smtClean="0">
                <a:solidFill>
                  <a:srgbClr val="FF0000"/>
                </a:solidFill>
              </a:rPr>
              <a:t>генерируемой энергии</a:t>
            </a:r>
            <a:r>
              <a:rPr lang="ru-RU" sz="2800" dirty="0" smtClean="0">
                <a:solidFill>
                  <a:srgbClr val="002060"/>
                </a:solidFill>
              </a:rPr>
              <a:t> с шагом до 15 минут и сроком до 3 суток;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  Прогноз величины </a:t>
            </a:r>
            <a:r>
              <a:rPr lang="ru-RU" sz="2800" b="1" dirty="0" smtClean="0">
                <a:solidFill>
                  <a:srgbClr val="FF0000"/>
                </a:solidFill>
              </a:rPr>
              <a:t>накопленной в аккумуляторах энергии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  Прогноз величины </a:t>
            </a:r>
            <a:r>
              <a:rPr lang="ru-RU" sz="2800" b="1" dirty="0" smtClean="0">
                <a:solidFill>
                  <a:srgbClr val="FF0000"/>
                </a:solidFill>
              </a:rPr>
              <a:t>потребляемой энергии</a:t>
            </a:r>
            <a:r>
              <a:rPr lang="ru-RU" sz="2800" dirty="0" smtClean="0">
                <a:solidFill>
                  <a:srgbClr val="002060"/>
                </a:solidFill>
              </a:rPr>
              <a:t> с шагом до 2 часов и сроком до 3 суток;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  Прогноз </a:t>
            </a:r>
            <a:r>
              <a:rPr lang="ru-RU" sz="2800" b="1" dirty="0" smtClean="0">
                <a:solidFill>
                  <a:srgbClr val="FF0000"/>
                </a:solidFill>
              </a:rPr>
              <a:t>дебета произведенной/накопленной и потребленной энергии</a:t>
            </a:r>
            <a:r>
              <a:rPr lang="ru-RU" sz="2800" dirty="0" smtClean="0">
                <a:solidFill>
                  <a:srgbClr val="002060"/>
                </a:solidFill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</a:rPr>
              <a:t>Выбор стратегии</a:t>
            </a:r>
            <a:r>
              <a:rPr lang="ru-RU" sz="2800" dirty="0" smtClean="0">
                <a:solidFill>
                  <a:srgbClr val="002060"/>
                </a:solidFill>
              </a:rPr>
              <a:t> работы всего комплекса «генерация – потребитель».</a:t>
            </a:r>
          </a:p>
        </p:txBody>
      </p:sp>
    </p:spTree>
    <p:extLst>
      <p:ext uri="{BB962C8B-B14F-4D97-AF65-F5344CB8AC3E}">
        <p14:creationId xmlns="" xmlns:p14="http://schemas.microsoft.com/office/powerpoint/2010/main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1219200"/>
          </a:xfrm>
        </p:spPr>
        <p:txBody>
          <a:bodyPr>
            <a:noAutofit/>
          </a:bodyPr>
          <a:lstStyle/>
          <a:p>
            <a:pPr algn="ctr"/>
            <a:r>
              <a:rPr lang="ru-RU" sz="2300" b="1" dirty="0" smtClean="0">
                <a:solidFill>
                  <a:srgbClr val="002060"/>
                </a:solidFill>
              </a:rPr>
              <a:t>Электропитание:</a:t>
            </a:r>
            <a:r>
              <a:rPr lang="ru-RU" sz="2300" b="1" dirty="0" smtClean="0"/>
              <a:t> Автономное электропитание за счет использования катодного тока - </a:t>
            </a:r>
            <a:r>
              <a:rPr lang="ru-RU" sz="2300" b="1" dirty="0" err="1" smtClean="0">
                <a:solidFill>
                  <a:srgbClr val="FF0000"/>
                </a:solidFill>
              </a:rPr>
              <a:t>ПКМ.ЭФС.ЭНР-Капсула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br>
              <a:rPr lang="ru-RU" sz="2300" b="1" dirty="0" smtClean="0">
                <a:solidFill>
                  <a:srgbClr val="FF0000"/>
                </a:solidFill>
              </a:rPr>
            </a:br>
            <a:r>
              <a:rPr lang="ru-RU" sz="2300" b="1" dirty="0" smtClean="0">
                <a:solidFill>
                  <a:srgbClr val="002060"/>
                </a:solidFill>
              </a:rPr>
              <a:t>(на объекте </a:t>
            </a:r>
            <a:r>
              <a:rPr lang="ru-RU" sz="2300" b="1" dirty="0" err="1" smtClean="0">
                <a:solidFill>
                  <a:srgbClr val="002060"/>
                </a:solidFill>
              </a:rPr>
              <a:t>Белоусовского</a:t>
            </a:r>
            <a:r>
              <a:rPr lang="ru-RU" sz="2300" b="1" dirty="0" smtClean="0">
                <a:solidFill>
                  <a:srgbClr val="002060"/>
                </a:solidFill>
              </a:rPr>
              <a:t> ЛПУ МГ ООО «Газпром </a:t>
            </a:r>
            <a:r>
              <a:rPr lang="ru-RU" sz="2300" b="1" dirty="0" err="1" smtClean="0">
                <a:solidFill>
                  <a:srgbClr val="002060"/>
                </a:solidFill>
              </a:rPr>
              <a:t>трансгаз</a:t>
            </a:r>
            <a:r>
              <a:rPr lang="ru-RU" sz="2300" b="1" dirty="0" smtClean="0">
                <a:solidFill>
                  <a:srgbClr val="002060"/>
                </a:solidFill>
              </a:rPr>
              <a:t> Москва»)</a:t>
            </a:r>
            <a:endParaRPr lang="ru-RU" sz="23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20170420_124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988840"/>
            <a:ext cx="3132348" cy="4176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1484784"/>
            <a:ext cx="5724128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Исходные данные:</a:t>
            </a:r>
          </a:p>
          <a:p>
            <a:endParaRPr lang="ru-RU" sz="800" dirty="0" smtClean="0"/>
          </a:p>
          <a:p>
            <a:r>
              <a:rPr lang="ru-RU" sz="1700" dirty="0" smtClean="0"/>
              <a:t>Заземление - сопротивление растеканию тока в грунте (</a:t>
            </a:r>
            <a:r>
              <a:rPr lang="en-US" sz="1700" dirty="0" smtClean="0"/>
              <a:t>R</a:t>
            </a:r>
            <a:r>
              <a:rPr lang="ru-RU" sz="1700" dirty="0" err="1" smtClean="0"/>
              <a:t>з</a:t>
            </a:r>
            <a:r>
              <a:rPr lang="ru-RU" sz="1700" dirty="0" smtClean="0"/>
              <a:t>)   -           	</a:t>
            </a:r>
            <a:r>
              <a:rPr lang="ru-RU" sz="1700" b="1" dirty="0" smtClean="0">
                <a:solidFill>
                  <a:srgbClr val="FF0000"/>
                </a:solidFill>
              </a:rPr>
              <a:t>56,5 Ом</a:t>
            </a:r>
          </a:p>
          <a:p>
            <a:r>
              <a:rPr lang="ru-RU" sz="1700" dirty="0" smtClean="0"/>
              <a:t>Потенциал «труба-земля» до подключения</a:t>
            </a:r>
          </a:p>
          <a:p>
            <a:r>
              <a:rPr lang="ru-RU" sz="1700" b="1" dirty="0" smtClean="0">
                <a:solidFill>
                  <a:srgbClr val="FF0000"/>
                </a:solidFill>
              </a:rPr>
              <a:t>  			- 1,9 В</a:t>
            </a:r>
          </a:p>
          <a:p>
            <a:r>
              <a:rPr lang="ru-RU" sz="1700" dirty="0" smtClean="0"/>
              <a:t>Потенциал относительно заземляющего устройства   -			</a:t>
            </a:r>
            <a:r>
              <a:rPr lang="ru-RU" sz="1700" b="1" dirty="0" smtClean="0">
                <a:solidFill>
                  <a:srgbClr val="FF0000"/>
                </a:solidFill>
              </a:rPr>
              <a:t>- 1,5 В </a:t>
            </a:r>
          </a:p>
          <a:p>
            <a:endParaRPr lang="ru-RU" sz="800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Данные после подключения:</a:t>
            </a:r>
          </a:p>
          <a:p>
            <a:endParaRPr lang="ru-RU" sz="800" b="1" dirty="0" smtClean="0">
              <a:solidFill>
                <a:srgbClr val="FF0000"/>
              </a:solidFill>
            </a:endParaRPr>
          </a:p>
          <a:p>
            <a:r>
              <a:rPr lang="ru-RU" sz="1700" dirty="0" smtClean="0"/>
              <a:t>Потенциал, измеренный относительно медно-сульфатного электрода </a:t>
            </a:r>
            <a:r>
              <a:rPr lang="ru-RU" sz="1700" b="1" dirty="0" smtClean="0">
                <a:solidFill>
                  <a:srgbClr val="FF0000"/>
                </a:solidFill>
              </a:rPr>
              <a:t>НЕ ИЗМЕНИЛСЯ</a:t>
            </a:r>
            <a:r>
              <a:rPr lang="ru-RU" sz="1700" dirty="0" smtClean="0"/>
              <a:t> !</a:t>
            </a:r>
          </a:p>
          <a:p>
            <a:endParaRPr lang="ru-RU" sz="800" dirty="0" smtClean="0"/>
          </a:p>
          <a:p>
            <a:r>
              <a:rPr lang="ru-RU" sz="1700" dirty="0" smtClean="0"/>
              <a:t>Потенциал измеренный относительно заземляющего устройства снизился до </a:t>
            </a:r>
            <a:r>
              <a:rPr lang="ru-RU" sz="1700" b="1" dirty="0" smtClean="0">
                <a:solidFill>
                  <a:srgbClr val="FF0000"/>
                </a:solidFill>
              </a:rPr>
              <a:t>1,3 В</a:t>
            </a:r>
            <a:r>
              <a:rPr lang="ru-RU" sz="1700" dirty="0" smtClean="0"/>
              <a:t>.</a:t>
            </a:r>
          </a:p>
          <a:p>
            <a:endParaRPr lang="ru-RU" sz="800" dirty="0" smtClean="0"/>
          </a:p>
          <a:p>
            <a:r>
              <a:rPr lang="ru-RU" sz="1700" dirty="0" smtClean="0"/>
              <a:t>Ток в цепи «труба - капсула – земля» в ходе испытания изменялся в пределах </a:t>
            </a:r>
            <a:r>
              <a:rPr lang="ru-RU" sz="1700" b="1" dirty="0" smtClean="0">
                <a:solidFill>
                  <a:srgbClr val="FF0000"/>
                </a:solidFill>
              </a:rPr>
              <a:t>от 15 до 25 мА</a:t>
            </a:r>
          </a:p>
          <a:p>
            <a:endParaRPr lang="ru-RU" sz="800" b="1" dirty="0" smtClean="0">
              <a:solidFill>
                <a:srgbClr val="FF0000"/>
              </a:solidFill>
            </a:endParaRPr>
          </a:p>
          <a:p>
            <a:r>
              <a:rPr lang="ru-RU" sz="1700" dirty="0" smtClean="0"/>
              <a:t>Ток заряда аккумулятора стабилен -  </a:t>
            </a:r>
            <a:r>
              <a:rPr lang="ru-RU" sz="1700" b="1" dirty="0" smtClean="0">
                <a:solidFill>
                  <a:srgbClr val="FF0000"/>
                </a:solidFill>
              </a:rPr>
              <a:t>5 мА </a:t>
            </a:r>
          </a:p>
          <a:p>
            <a:r>
              <a:rPr lang="ru-RU" sz="1700" dirty="0" smtClean="0"/>
              <a:t>(время заряда аккумулятора </a:t>
            </a:r>
            <a:r>
              <a:rPr lang="ru-RU" sz="1700" b="1" dirty="0" smtClean="0">
                <a:solidFill>
                  <a:srgbClr val="FF0000"/>
                </a:solidFill>
              </a:rPr>
              <a:t>1,1 </a:t>
            </a:r>
            <a:r>
              <a:rPr lang="ru-RU" sz="1700" b="1" dirty="0" err="1" smtClean="0">
                <a:solidFill>
                  <a:srgbClr val="FF0000"/>
                </a:solidFill>
              </a:rPr>
              <a:t>Ач</a:t>
            </a:r>
            <a:r>
              <a:rPr lang="ru-RU" sz="1700" b="1" dirty="0" smtClean="0">
                <a:solidFill>
                  <a:srgbClr val="FF0000"/>
                </a:solidFill>
              </a:rPr>
              <a:t> </a:t>
            </a:r>
            <a:r>
              <a:rPr lang="ru-RU" sz="1700" dirty="0" smtClean="0"/>
              <a:t>от 0 % до 100 % - </a:t>
            </a:r>
            <a:r>
              <a:rPr lang="ru-RU" sz="1700" b="1" dirty="0" smtClean="0">
                <a:solidFill>
                  <a:srgbClr val="FF0000"/>
                </a:solidFill>
              </a:rPr>
              <a:t>250 часов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0"/>
            <a:ext cx="8928992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Электропитание:</a:t>
            </a:r>
            <a:r>
              <a:rPr lang="ru-RU" sz="2800" b="1" dirty="0" smtClean="0">
                <a:solidFill>
                  <a:srgbClr val="FF0000"/>
                </a:solidFill>
              </a:rPr>
              <a:t>   </a:t>
            </a:r>
            <a:r>
              <a:rPr lang="ru-RU" sz="2800" b="1" dirty="0" err="1" smtClean="0">
                <a:solidFill>
                  <a:srgbClr val="FF0000"/>
                </a:solidFill>
              </a:rPr>
              <a:t>ПКМ.ЭФС.ЭНР-Капсула-БТ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700" b="1" dirty="0" smtClean="0"/>
              <a:t>Автономное электропитание элементов системы мониторинга </a:t>
            </a:r>
            <a:br>
              <a:rPr lang="ru-RU" sz="2700" b="1" dirty="0" smtClean="0"/>
            </a:br>
            <a:r>
              <a:rPr lang="ru-RU" sz="2700" b="1" dirty="0" smtClean="0"/>
              <a:t>на УДЗ за счет использования блуждающих токов</a:t>
            </a:r>
            <a:endParaRPr lang="ru-RU" sz="2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644008" y="1700808"/>
            <a:ext cx="42830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Основные характеристики: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Рабочее входное напряжение («рельс-земля»)</a:t>
            </a:r>
            <a:r>
              <a:rPr lang="ru-RU" dirty="0" smtClean="0"/>
              <a:t> – </a:t>
            </a:r>
            <a:r>
              <a:rPr lang="ru-RU" b="1" dirty="0" smtClean="0">
                <a:solidFill>
                  <a:srgbClr val="002060"/>
                </a:solidFill>
              </a:rPr>
              <a:t>от 8 до 100 В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Допустимое входное напряжение («рельс-земля»)</a:t>
            </a:r>
            <a:r>
              <a:rPr lang="ru-RU" dirty="0" smtClean="0"/>
              <a:t> – </a:t>
            </a:r>
            <a:r>
              <a:rPr lang="ru-RU" b="1" dirty="0" smtClean="0">
                <a:solidFill>
                  <a:srgbClr val="002060"/>
                </a:solidFill>
              </a:rPr>
              <a:t>до 350 В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Выходное напряжение</a:t>
            </a:r>
            <a:r>
              <a:rPr lang="ru-RU" dirty="0" smtClean="0"/>
              <a:t> – </a:t>
            </a:r>
            <a:r>
              <a:rPr lang="ru-RU" b="1" dirty="0" smtClean="0">
                <a:solidFill>
                  <a:srgbClr val="002060"/>
                </a:solidFill>
              </a:rPr>
              <a:t>1</a:t>
            </a:r>
            <a:r>
              <a:rPr lang="en-US" b="1" dirty="0" smtClean="0">
                <a:solidFill>
                  <a:srgbClr val="002060"/>
                </a:solidFill>
              </a:rPr>
              <a:t>2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</a:t>
            </a:r>
            <a:r>
              <a:rPr lang="ru-RU" dirty="0" smtClean="0"/>
              <a:t>;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Время автономной работы</a:t>
            </a:r>
            <a:r>
              <a:rPr lang="ru-RU" dirty="0" smtClean="0"/>
              <a:t> – </a:t>
            </a:r>
            <a:r>
              <a:rPr lang="ru-RU" b="1" dirty="0" smtClean="0">
                <a:solidFill>
                  <a:srgbClr val="002060"/>
                </a:solidFill>
              </a:rPr>
              <a:t>до 30 минут </a:t>
            </a:r>
            <a:r>
              <a:rPr lang="ru-RU" dirty="0" smtClean="0"/>
              <a:t>(в случае пропадания входного напряжения или его пиковых значений);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</a:rPr>
              <a:t>Исполнение</a:t>
            </a:r>
            <a:r>
              <a:rPr lang="ru-RU" dirty="0" smtClean="0"/>
              <a:t> – </a:t>
            </a:r>
            <a:r>
              <a:rPr lang="en-US" b="1" dirty="0" smtClean="0">
                <a:solidFill>
                  <a:srgbClr val="002060"/>
                </a:solidFill>
              </a:rPr>
              <a:t>IP65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pic>
        <p:nvPicPr>
          <p:cNvPr id="5" name="Рисунок 4" descr="Схема Капсула-УДЗ (для презентации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628800"/>
            <a:ext cx="4117385" cy="502850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0"/>
            <a:ext cx="8928992" cy="1219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Электропитание:</a:t>
            </a:r>
            <a:r>
              <a:rPr lang="ru-RU" sz="2800" b="1" dirty="0" smtClean="0">
                <a:solidFill>
                  <a:srgbClr val="FF0000"/>
                </a:solidFill>
              </a:rPr>
              <a:t>   </a:t>
            </a:r>
            <a:r>
              <a:rPr lang="ru-RU" sz="2800" b="1" dirty="0" err="1" smtClean="0">
                <a:solidFill>
                  <a:srgbClr val="FF0000"/>
                </a:solidFill>
              </a:rPr>
              <a:t>ПКМ.ЭФС.ЭНР-Капсула-БТ</a:t>
            </a:r>
            <a:r>
              <a:rPr lang="ru-RU" sz="2800" b="1" dirty="0" smtClean="0"/>
              <a:t> </a:t>
            </a:r>
            <a:br>
              <a:rPr lang="ru-RU" sz="2800" b="1" dirty="0" smtClean="0"/>
            </a:br>
            <a:r>
              <a:rPr lang="ru-RU" sz="2800" b="1" dirty="0" smtClean="0"/>
              <a:t>Исполнение на базе </a:t>
            </a:r>
            <a:r>
              <a:rPr lang="ru-RU" sz="2800" b="1" dirty="0" err="1" smtClean="0"/>
              <a:t>суперконденсаторов</a:t>
            </a:r>
            <a:endParaRPr lang="ru-RU" sz="2700" b="1" dirty="0"/>
          </a:p>
        </p:txBody>
      </p:sp>
      <p:pic>
        <p:nvPicPr>
          <p:cNvPr id="6" name="Рисунок 5" descr="Капсула-Б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03648" y="1628800"/>
            <a:ext cx="6624736" cy="4968552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1025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Электропитание: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2400" b="1" dirty="0" smtClean="0"/>
              <a:t>Автономный генератор переменного тока малой мощности на  основе </a:t>
            </a:r>
            <a:r>
              <a:rPr lang="ru-RU" sz="2400" b="1" dirty="0" err="1" smtClean="0"/>
              <a:t>микротурбодетандере</a:t>
            </a:r>
            <a:r>
              <a:rPr lang="ru-RU" sz="2400" b="1" dirty="0" smtClean="0"/>
              <a:t> (для ГРС и ГРП)</a:t>
            </a:r>
            <a:endParaRPr lang="ru-RU" sz="2400" b="1" dirty="0" smtClean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39952" y="1628800"/>
            <a:ext cx="47160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libri"/>
                <a:cs typeface="Arial" pitchFamily="34" charset="0"/>
              </a:rPr>
              <a:t>Основные характеристики:</a:t>
            </a:r>
          </a:p>
          <a:p>
            <a:endParaRPr lang="ru-RU" b="1" dirty="0" smtClean="0">
              <a:solidFill>
                <a:srgbClr val="00206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Давление –</a:t>
            </a:r>
            <a:r>
              <a:rPr lang="ru-RU" b="1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до 2 МПа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 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Скорость газа –</a:t>
            </a:r>
            <a:r>
              <a:rPr lang="ru-RU" b="1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от</a:t>
            </a:r>
            <a:r>
              <a:rPr lang="ru-RU" b="1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12 м/с </a:t>
            </a:r>
          </a:p>
          <a:p>
            <a:endParaRPr lang="ru-RU" b="1" dirty="0" smtClean="0">
              <a:solidFill>
                <a:srgbClr val="FF000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Диаметр трубопровода –</a:t>
            </a:r>
            <a:r>
              <a:rPr lang="ru-RU" b="1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до</a:t>
            </a:r>
            <a:r>
              <a:rPr lang="ru-RU" b="1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150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мм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 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Выходная мощность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ea typeface="Calibri"/>
                <a:cs typeface="Arial" pitchFamily="34" charset="0"/>
              </a:rPr>
              <a:t>-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ea typeface="Calibri"/>
                <a:cs typeface="Arial" pitchFamily="34" charset="0"/>
              </a:rPr>
              <a:t>не менее 60 Вт</a:t>
            </a:r>
          </a:p>
          <a:p>
            <a:endParaRPr lang="ru-RU" b="1" dirty="0" smtClean="0">
              <a:solidFill>
                <a:srgbClr val="FF0000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Снижение давления –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не более 5%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Турбодетандер 3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556792"/>
            <a:ext cx="3528391" cy="34586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5013176"/>
            <a:ext cx="856895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Основные преимущества:</a:t>
            </a:r>
          </a:p>
          <a:p>
            <a:endParaRPr lang="ru-RU" sz="800" dirty="0" smtClean="0">
              <a:solidFill>
                <a:srgbClr val="002060"/>
              </a:solidFill>
            </a:endParaRP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- отбор малой мощности; </a:t>
            </a:r>
          </a:p>
          <a:p>
            <a:pPr lvl="0"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</a:rPr>
              <a:t> простота изготовления, монтажа и обслуживания;   </a:t>
            </a:r>
          </a:p>
          <a:p>
            <a:pPr lvl="0"/>
            <a:r>
              <a:rPr lang="ru-RU" b="1" dirty="0" smtClean="0">
                <a:solidFill>
                  <a:srgbClr val="FF0000"/>
                </a:solidFill>
              </a:rPr>
              <a:t>- высокая надежность.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- возможность секционной сборки с подбором требуемой мощности.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19664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2800" b="1" dirty="0" smtClean="0"/>
              <a:t>Победа в международном конкурсе </a:t>
            </a:r>
            <a:br>
              <a:rPr lang="ru-RU" sz="2800" b="1" dirty="0" smtClean="0"/>
            </a:br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</a:rPr>
              <a:t>Сколково</a:t>
            </a:r>
            <a:r>
              <a:rPr lang="ru-RU" sz="2800" b="1" dirty="0" smtClean="0">
                <a:solidFill>
                  <a:srgbClr val="FF0000"/>
                </a:solidFill>
              </a:rPr>
              <a:t> Петролеум </a:t>
            </a:r>
            <a:r>
              <a:rPr lang="ru-RU" sz="2800" b="1" dirty="0" err="1" smtClean="0">
                <a:solidFill>
                  <a:srgbClr val="FF0000"/>
                </a:solidFill>
              </a:rPr>
              <a:t>Челлендж</a:t>
            </a:r>
            <a:r>
              <a:rPr lang="ru-RU" sz="2800" b="1" dirty="0" smtClean="0">
                <a:solidFill>
                  <a:srgbClr val="FF0000"/>
                </a:solidFill>
              </a:rPr>
              <a:t> 2016»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 descr="Сколково Награждени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19" y="1844824"/>
            <a:ext cx="7936881" cy="4464496"/>
          </a:xfrm>
          <a:prstGeom prst="rect">
            <a:avLst/>
          </a:prstGeom>
        </p:spPr>
      </p:pic>
      <p:pic>
        <p:nvPicPr>
          <p:cNvPr id="8" name="Рисунок 7" descr="petroleu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202774"/>
            <a:ext cx="3888432" cy="1462621"/>
          </a:xfrm>
          <a:prstGeom prst="rect">
            <a:avLst/>
          </a:prstGeom>
        </p:spPr>
      </p:pic>
      <p:pic>
        <p:nvPicPr>
          <p:cNvPr id="9" name="Рисунок 8" descr="Скан диплома Сколков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3501008"/>
            <a:ext cx="2218303" cy="31409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/>
          <a:lstStyle/>
          <a:p>
            <a:pPr algn="ctr"/>
            <a:r>
              <a:rPr lang="ru-RU" sz="2800" b="1" dirty="0" smtClean="0"/>
              <a:t>Потребность в источниках питания </a:t>
            </a:r>
            <a:br>
              <a:rPr lang="ru-RU" sz="2800" b="1" dirty="0" smtClean="0"/>
            </a:br>
            <a:r>
              <a:rPr lang="ru-RU" sz="2800" b="1" dirty="0" smtClean="0"/>
              <a:t>сверхмалой мощности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36948" y="1844824"/>
            <a:ext cx="855553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rgbClr val="FF0000"/>
              </a:buClr>
            </a:pPr>
            <a:r>
              <a:rPr lang="ru-RU" sz="2300" b="1" dirty="0" smtClean="0">
                <a:solidFill>
                  <a:srgbClr val="FF0000"/>
                </a:solidFill>
              </a:rPr>
              <a:t>Существует значительная потребность в автономных источниках электроснабжения, в том числе, сверхмалой мощности (до 10 Вт):</a:t>
            </a:r>
          </a:p>
          <a:p>
            <a:pPr algn="just">
              <a:buClr>
                <a:srgbClr val="FF0000"/>
              </a:buClr>
            </a:pPr>
            <a:endParaRPr lang="ru-RU" sz="800" dirty="0" smtClean="0"/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Контрольно-измерительные пункты – до 5 Вт;</a:t>
            </a:r>
            <a:endParaRPr lang="ru-RU" sz="2300" dirty="0" smtClean="0">
              <a:solidFill>
                <a:srgbClr val="002060"/>
              </a:solidFill>
            </a:endParaRP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Установки дренажной защиты – до 10 Вт;</a:t>
            </a:r>
          </a:p>
          <a:p>
            <a:pPr marL="742950" lvl="1" indent="-285750" algn="just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ru-RU" sz="2300" b="1" dirty="0" smtClean="0">
                <a:solidFill>
                  <a:srgbClr val="002060"/>
                </a:solidFill>
              </a:rPr>
              <a:t>   Устройства контроля «патрон - труба» до 10 Вт;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4581128"/>
            <a:ext cx="8352928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 smtClean="0">
                <a:solidFill>
                  <a:srgbClr val="FF0000"/>
                </a:solidFill>
              </a:rPr>
              <a:t>Особенность: </a:t>
            </a:r>
            <a:r>
              <a:rPr lang="ru-RU" sz="2300" b="1" dirty="0" smtClean="0">
                <a:solidFill>
                  <a:srgbClr val="002060"/>
                </a:solidFill>
              </a:rPr>
              <a:t>Нахождение в удаленных и труднодоступных местах.</a:t>
            </a:r>
          </a:p>
          <a:p>
            <a:endParaRPr lang="ru-RU" sz="800" b="1" dirty="0" smtClean="0">
              <a:solidFill>
                <a:srgbClr val="FF0000"/>
              </a:solidFill>
            </a:endParaRPr>
          </a:p>
          <a:p>
            <a:r>
              <a:rPr lang="ru-RU" sz="2300" b="1" dirty="0" smtClean="0">
                <a:solidFill>
                  <a:srgbClr val="FF0000"/>
                </a:solidFill>
              </a:rPr>
              <a:t>Вывод: </a:t>
            </a:r>
            <a:r>
              <a:rPr lang="ru-RU" sz="2300" b="1" dirty="0" smtClean="0">
                <a:solidFill>
                  <a:srgbClr val="002060"/>
                </a:solidFill>
              </a:rPr>
              <a:t>Необходимы источники электропитания, способные заряжаться непосредственно на месте установки.</a:t>
            </a:r>
            <a:r>
              <a:rPr lang="ru-RU" sz="2300" b="1" dirty="0" smtClean="0">
                <a:solidFill>
                  <a:srgbClr val="FF0000"/>
                </a:solidFill>
              </a:rPr>
              <a:t> </a:t>
            </a:r>
            <a:endParaRPr lang="ru-RU" sz="2300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smtClean="0"/>
              <a:t>Спасибо за внимание !</a:t>
            </a:r>
          </a:p>
        </p:txBody>
      </p:sp>
      <p:sp>
        <p:nvSpPr>
          <p:cNvPr id="39939" name="Содержимое 2"/>
          <p:cNvSpPr>
            <a:spLocks noGrp="1"/>
          </p:cNvSpPr>
          <p:nvPr>
            <p:ph sz="quarter" idx="1"/>
          </p:nvPr>
        </p:nvSpPr>
        <p:spPr>
          <a:xfrm>
            <a:off x="612775" y="1600200"/>
            <a:ext cx="8153400" cy="4852988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+mj-lt"/>
              </a:rPr>
              <a:t>ООО «</a:t>
            </a:r>
            <a:r>
              <a:rPr lang="ru-RU" sz="4800" b="1" dirty="0" err="1" smtClean="0">
                <a:solidFill>
                  <a:srgbClr val="002060"/>
                </a:solidFill>
                <a:latin typeface="+mj-lt"/>
              </a:rPr>
              <a:t>Энергофинстрой</a:t>
            </a:r>
            <a:r>
              <a:rPr lang="ru-RU" sz="4800" b="1" dirty="0" smtClean="0">
                <a:solidFill>
                  <a:srgbClr val="002060"/>
                </a:solidFill>
                <a:latin typeface="+mj-lt"/>
              </a:rPr>
              <a:t>»</a:t>
            </a:r>
          </a:p>
          <a:p>
            <a:pPr algn="ctr">
              <a:buFont typeface="Wingdings" pitchFamily="2" charset="2"/>
              <a:buNone/>
            </a:pPr>
            <a:endParaRPr lang="ru-RU" sz="4800" b="1" dirty="0" smtClean="0">
              <a:solidFill>
                <a:srgbClr val="002060"/>
              </a:solidFill>
              <a:latin typeface="+mj-lt"/>
            </a:endParaRPr>
          </a:p>
          <a:p>
            <a:pPr algn="ctr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+mj-lt"/>
              </a:rPr>
              <a:t>Исаев Андрей Викторович</a:t>
            </a:r>
          </a:p>
          <a:p>
            <a:pPr algn="ctr">
              <a:buFont typeface="Wingdings" pitchFamily="2" charset="2"/>
              <a:buNone/>
            </a:pPr>
            <a:r>
              <a:rPr lang="en-US" sz="4000" b="1" dirty="0" smtClean="0">
                <a:solidFill>
                  <a:srgbClr val="002060"/>
                </a:solidFill>
                <a:latin typeface="+mj-lt"/>
              </a:rPr>
              <a:t>+7 (985) 643-57-51</a:t>
            </a:r>
            <a:endParaRPr lang="ru-RU" sz="4000" b="1" dirty="0" smtClean="0">
              <a:solidFill>
                <a:srgbClr val="002060"/>
              </a:solidFill>
              <a:latin typeface="+mj-lt"/>
            </a:endParaRPr>
          </a:p>
          <a:p>
            <a:pPr algn="ctr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+mj-lt"/>
              </a:rPr>
              <a:t>+7 (977) 339-92-95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856984" cy="990600"/>
          </a:xfrm>
        </p:spPr>
        <p:txBody>
          <a:bodyPr/>
          <a:lstStyle/>
          <a:p>
            <a:pPr algn="ctr"/>
            <a:r>
              <a:rPr lang="ru-RU" sz="2600" b="1" dirty="0" smtClean="0"/>
              <a:t>Установка малой мощности на базе ВИЭ</a:t>
            </a:r>
            <a:br>
              <a:rPr lang="ru-RU" sz="2600" b="1" dirty="0" smtClean="0"/>
            </a:br>
            <a:r>
              <a:rPr lang="ru-RU" sz="2600" b="1" dirty="0" smtClean="0"/>
              <a:t>(УММ ВИЭ «</a:t>
            </a:r>
            <a:r>
              <a:rPr lang="ru-RU" sz="2600" b="1" dirty="0" err="1" smtClean="0"/>
              <a:t>Лоэнгрин</a:t>
            </a:r>
            <a:r>
              <a:rPr lang="ru-RU" sz="2600" b="1" dirty="0" smtClean="0"/>
              <a:t>» ТУ 27.90.11.-011-57060080-2017)</a:t>
            </a:r>
            <a:endParaRPr lang="ru-RU" sz="2600" b="1" dirty="0"/>
          </a:p>
        </p:txBody>
      </p:sp>
      <p:pic>
        <p:nvPicPr>
          <p:cNvPr id="5" name="Рисунок 4" descr="Лоэнрин (вечер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628800"/>
            <a:ext cx="7200800" cy="4990653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8928992" cy="9906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УММ ВИЭ «</a:t>
            </a:r>
            <a:r>
              <a:rPr lang="ru-RU" sz="3200" b="1" dirty="0" err="1" smtClean="0">
                <a:solidFill>
                  <a:srgbClr val="C00000"/>
                </a:solidFill>
              </a:rPr>
              <a:t>Лоэнгрин</a:t>
            </a:r>
            <a:r>
              <a:rPr lang="ru-RU" sz="3200" b="1" dirty="0" smtClean="0">
                <a:solidFill>
                  <a:srgbClr val="C00000"/>
                </a:solidFill>
              </a:rPr>
              <a:t>»: </a:t>
            </a:r>
            <a:r>
              <a:rPr lang="ru-RU" sz="3200" b="1" dirty="0" smtClean="0"/>
              <a:t>структура установки и основные элементы </a:t>
            </a:r>
            <a:endParaRPr lang="ru-RU" sz="3200" b="1" dirty="0" smtClean="0">
              <a:solidFill>
                <a:srgbClr val="FF0000"/>
              </a:solidFill>
            </a:endParaRPr>
          </a:p>
        </p:txBody>
      </p:sp>
      <p:pic>
        <p:nvPicPr>
          <p:cNvPr id="32" name="Рисунок 31" descr="Схема Лоэнгрин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1916832"/>
            <a:ext cx="3502358" cy="4464496"/>
          </a:xfrm>
          <a:prstGeom prst="rect">
            <a:avLst/>
          </a:prstGeom>
        </p:spPr>
      </p:pic>
      <p:graphicFrame>
        <p:nvGraphicFramePr>
          <p:cNvPr id="34" name="Таблица 33"/>
          <p:cNvGraphicFramePr>
            <a:graphicFrameLocks noGrp="1"/>
          </p:cNvGraphicFramePr>
          <p:nvPr/>
        </p:nvGraphicFramePr>
        <p:xfrm>
          <a:off x="179512" y="1628800"/>
          <a:ext cx="5112568" cy="4968553"/>
        </p:xfrm>
        <a:graphic>
          <a:graphicData uri="http://schemas.openxmlformats.org/drawingml/2006/table">
            <a:tbl>
              <a:tblPr/>
              <a:tblGrid>
                <a:gridCol w="5112568"/>
              </a:tblGrid>
              <a:tr h="292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Основные элементы: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роторная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ветротурбина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с низкооборотным электрогенератором прямого привода для малых ветростанций с корректором мощности;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4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фотоэлектрические модули нового поколения с низким температурным коэффициентом снижения мощности, и сохранением работоспособности в пасмурную погоду;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контроллер заряда аккумуляторных батарей с интегрированной системой балансировки элементов АКБ;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аккумуляторная сборка из </a:t>
                      </a:r>
                      <a:r>
                        <a:rPr lang="ru-RU" sz="1400" dirty="0" err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литий-железо-фосфатных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элементов;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43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интегрированная система мониторинга параметров работы и состояния АКБ;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метеостанция с цифровым интерфейсом;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средства передачи данных для удаленного мониторинга;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быстровозводимая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усиленная опорная </a:t>
                      </a: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конструкция; 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7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подземный свайный 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фундамент и подземные герметичные корпуса для аккумуляторных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сборок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1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99196646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07504" y="228600"/>
            <a:ext cx="9036496" cy="99060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УММ ВИЭ </a:t>
            </a:r>
            <a:r>
              <a:rPr lang="ru-RU" sz="3200" b="1" dirty="0" err="1" smtClean="0">
                <a:solidFill>
                  <a:srgbClr val="FF0000"/>
                </a:solidFill>
              </a:rPr>
              <a:t>Лоэнгрин</a:t>
            </a:r>
            <a:r>
              <a:rPr lang="ru-RU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 smtClean="0"/>
              <a:t> </a:t>
            </a:r>
            <a:br>
              <a:rPr lang="ru-RU" sz="3200" b="1" dirty="0" smtClean="0"/>
            </a:br>
            <a:r>
              <a:rPr lang="ru-RU" sz="3200" b="1" dirty="0" smtClean="0"/>
              <a:t>основные конструктивные особенности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79512" y="1844824"/>
          <a:ext cx="8784976" cy="4676201"/>
        </p:xfrm>
        <a:graphic>
          <a:graphicData uri="http://schemas.openxmlformats.org/drawingml/2006/table">
            <a:tbl>
              <a:tblPr/>
              <a:tblGrid>
                <a:gridCol w="8784976"/>
              </a:tblGrid>
              <a:tr h="397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трехсторонняя ориентация фотоэлектрических модулей (на восток, юг, запад) позволяет более эффективно использовать энергию солнца в течении всего светового дня;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возможность доставки к месту монтажа и размещения отдельных узлов без использования грузоподъемной спецтехники;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сборка без применения вспомогательных подъемных механизмов; 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минимизация подготовительных строительных работ за счет использования свайного фундамента, устанавливаемого вручную; 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размещение аккумуляторов в герметичном подземном корпусе на уровне ниже точки промерзания грунта;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подземный корпус для размещения аккумуляторов выдерживает высокое давление грунта (</a:t>
                      </a: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кольцевая жесткость (SN) – до 12 кН/м</a:t>
                      </a:r>
                      <a:r>
                        <a:rPr lang="ru-RU" sz="1300" b="1" baseline="3000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Arial"/>
                        </a:rPr>
                        <a:t>2</a:t>
                      </a: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монтаж собранной конструкции без использования подъемной техники;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занимаемая площадь установки в проекции - менее 2 кв.м (не требуется оформления землеотвода при размещении);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выдерживаемая ветровая нагрузка – </a:t>
                      </a:r>
                      <a:r>
                        <a:rPr lang="en-US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V</a:t>
                      </a: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ветровой район (нормативное значение ветрового давления  до Wo = 0,60 кПа)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выдерживаемый вес снегового  покрова – район </a:t>
                      </a:r>
                      <a:r>
                        <a:rPr lang="en-US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VI</a:t>
                      </a: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(масса нормативного снегового покрова – до 480 кг/м²)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6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общая масса установки – менее 1200 кг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оцинкованные фундаментные сваи являются заземляющим контуром;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основные элементы конструкции выполнены из стали марки С345-3 (применение при температуре до – 60 °С).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8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- поверхности обработаны специальным гидрофобным составом, препятствующим налипанию снега и запылению (требуется периодическая обработка с интервалом не реже 6 месяцев)</a:t>
                      </a:r>
                    </a:p>
                  </a:txBody>
                  <a:tcPr marL="37067" marR="3706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931764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0256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УММ ВИЭ «</a:t>
            </a:r>
            <a:r>
              <a:rPr lang="ru-RU" sz="3200" b="1" dirty="0" err="1" smtClean="0">
                <a:solidFill>
                  <a:srgbClr val="C00000"/>
                </a:solidFill>
              </a:rPr>
              <a:t>Лоэнгрин</a:t>
            </a:r>
            <a:r>
              <a:rPr lang="ru-RU" sz="3200" b="1" dirty="0" smtClean="0">
                <a:solidFill>
                  <a:srgbClr val="C00000"/>
                </a:solidFill>
              </a:rPr>
              <a:t>»: </a:t>
            </a:r>
            <a:r>
              <a:rPr lang="ru-RU" sz="3200" b="1" dirty="0" smtClean="0"/>
              <a:t>Металлоконструкция</a:t>
            </a:r>
          </a:p>
        </p:txBody>
      </p:sp>
      <p:pic>
        <p:nvPicPr>
          <p:cNvPr id="4" name="Рисунок 3" descr="Конструкторская документац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7056784" cy="5115715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0256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Энергетические характеристики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79512" y="2060848"/>
          <a:ext cx="8784976" cy="3828936"/>
        </p:xfrm>
        <a:graphic>
          <a:graphicData uri="http://schemas.openxmlformats.org/drawingml/2006/table">
            <a:tbl>
              <a:tblPr/>
              <a:tblGrid>
                <a:gridCol w="7848872"/>
                <a:gridCol w="936104"/>
              </a:tblGrid>
              <a:tr h="42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Пиковая выходная мощность, кВт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Напряжение максимальной мощности фотоэлементов при нормальных условиях, В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Напряжение холостого хода фотоэлементов, В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4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Суммарная выходная мощность фотоэлементов расположенных в одной плоскости при нормальных условиях, Вт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Выходное напряжение генератора при стартовых оборотах, В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Выходное напряжение генератора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при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максимальных оборотах, В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7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Выходная мощность </a:t>
                      </a:r>
                      <a:r>
                        <a:rPr lang="ru-RU" sz="2000" b="1" dirty="0" err="1">
                          <a:latin typeface="Times New Roman"/>
                          <a:ea typeface="Calibri"/>
                          <a:cs typeface="Times New Roman"/>
                        </a:rPr>
                        <a:t>ветроустановки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 при скорости ветра 10 м/с, кВт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0,155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0256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 smtClean="0">
                <a:solidFill>
                  <a:srgbClr val="C00000"/>
                </a:solidFill>
              </a:rPr>
              <a:t>Ветротурбина</a:t>
            </a:r>
            <a:r>
              <a:rPr lang="ru-RU" sz="3200" b="1" dirty="0" smtClean="0">
                <a:solidFill>
                  <a:srgbClr val="C00000"/>
                </a:solidFill>
              </a:rPr>
              <a:t>: </a:t>
            </a:r>
            <a:r>
              <a:rPr lang="ru-RU" sz="3200" b="1" dirty="0" smtClean="0"/>
              <a:t>уникальные технические характеристики (производство - Россия)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87824" y="1772816"/>
            <a:ext cx="59766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Параметры: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диаметр – 1 м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высота – 2 м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вес – 40 кг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материал – армированный пластик с широким температурным диапазоном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</a:rPr>
              <a:t>Преимущества: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Не шумит. (пропеллерные </a:t>
            </a:r>
            <a:r>
              <a:rPr lang="ru-RU" b="1" dirty="0" err="1" smtClean="0">
                <a:solidFill>
                  <a:srgbClr val="FF0000"/>
                </a:solidFill>
              </a:rPr>
              <a:t>ветрогенераторы</a:t>
            </a:r>
            <a:r>
              <a:rPr lang="ru-RU" b="1" dirty="0" smtClean="0">
                <a:solidFill>
                  <a:srgbClr val="FF0000"/>
                </a:solidFill>
              </a:rPr>
              <a:t> начинают шуметь со скорости ветра 7 м/с).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Не создает вибрации.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Безвреден для людей и птиц.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Работает на малых ветрах.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Не боится порывистых ветров.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Не раскручивается до опасных высоких оборотов.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Безопасен, нет разлетающихся частей.</a:t>
            </a:r>
          </a:p>
          <a:p>
            <a:pPr algn="just">
              <a:buClr>
                <a:srgbClr val="002060"/>
              </a:buClr>
              <a:buFont typeface="Wingdings" pitchFamily="2" charset="2"/>
              <a:buChar char="q"/>
            </a:pPr>
            <a:r>
              <a:rPr lang="ru-RU" b="1" dirty="0" smtClean="0">
                <a:solidFill>
                  <a:srgbClr val="FF0000"/>
                </a:solidFill>
              </a:rPr>
              <a:t> Прост в установке.</a:t>
            </a:r>
          </a:p>
        </p:txBody>
      </p:sp>
      <p:pic>
        <p:nvPicPr>
          <p:cNvPr id="5" name="Рисунок 4" descr="Ветроколесо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44823"/>
            <a:ext cx="2664296" cy="4753809"/>
          </a:xfrm>
          <a:prstGeom prst="rect">
            <a:avLst/>
          </a:prstGeom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7473</TotalTime>
  <Words>1378</Words>
  <Application>Microsoft Office PowerPoint</Application>
  <PresentationFormat>Экран (4:3)</PresentationFormat>
  <Paragraphs>227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Обычная</vt:lpstr>
      <vt:lpstr> Альтернативная энергетика.  Автономные источники питания малой и               сверхмалой мощности для оборудования на трассах трубопроводов вне зон гарантированного электроснабжения.                                                                             Первая международная конференция                                                              «Энергообеспечение и энергоэффективность»                                                                                   Санкт-Петербург, 25-26 апреля 2018 г.</vt:lpstr>
      <vt:lpstr>Потребность в источниках питания малой мощности</vt:lpstr>
      <vt:lpstr>Потребность в источниках питания  сверхмалой мощности</vt:lpstr>
      <vt:lpstr>Установка малой мощности на базе ВИЭ (УММ ВИЭ «Лоэнгрин» ТУ 27.90.11.-011-57060080-2017)</vt:lpstr>
      <vt:lpstr>УММ ВИЭ «Лоэнгрин»: структура установки и основные элементы </vt:lpstr>
      <vt:lpstr>УММ ВИЭ Лоэнгрин:  основные конструктивные особенности</vt:lpstr>
      <vt:lpstr>УММ ВИЭ «Лоэнгрин»: Металлоконструкция</vt:lpstr>
      <vt:lpstr>Энергетические характеристики</vt:lpstr>
      <vt:lpstr>Ветротурбина: уникальные технические характеристики (производство - Россия)</vt:lpstr>
      <vt:lpstr>Ветрогенератор: поймать слабый ветер (собственная разработка)</vt:lpstr>
      <vt:lpstr>Фотоэлементы: оптимальные решения для ограниченной освещенности</vt:lpstr>
      <vt:lpstr>УММ ВИЭ «Лоэнгрин»:  Выработка энергии фотоэлементами</vt:lpstr>
      <vt:lpstr>Контроллер заряда аккумуляторов от двух источников – ветрогенератора и фотоэлементов</vt:lpstr>
      <vt:lpstr>Аккумуляторы: «долгоживущий» источник питания (производство – «Лиотех», Новосибирск, Россия) </vt:lpstr>
      <vt:lpstr>Цифровая метеостанция:  оперативный сбор данных о погодных условиях</vt:lpstr>
      <vt:lpstr>УММ ВИЭ Лоэнгрин: этапы сборки и установки</vt:lpstr>
      <vt:lpstr>УММ ВИЭ Лоэнгрин: этапы сборки и установки</vt:lpstr>
      <vt:lpstr>УММ ВИЭ Лоэнгрин: этапы сборки и установки</vt:lpstr>
      <vt:lpstr>Диаграммы солнечной активности по направлениям  Восток – Юг - Запад (дата: 1 сентября 2016 г.) (данные метеостанции, фиксация ПО СОТКА)</vt:lpstr>
      <vt:lpstr>Диаграмма скорости ветра (период: Сентябрь 2016 г.) (данные встроенной метеостанции, фиксация ПО СОТКА)</vt:lpstr>
      <vt:lpstr>Диаграмма тока и напряжения на аккумуляторе  (дата: 1 и 2 сентября 2016 г., фиксация ПО СОТКА)</vt:lpstr>
      <vt:lpstr>Землеотвод под ветросолнечные установки</vt:lpstr>
      <vt:lpstr>Эффект применения УММ ВИЭ «Лоэнгрин»</vt:lpstr>
      <vt:lpstr>Прогнозирование мощности</vt:lpstr>
      <vt:lpstr>Электропитание: Автономное электропитание за счет использования катодного тока - ПКМ.ЭФС.ЭНР-Капсула  (на объекте Белоусовского ЛПУ МГ ООО «Газпром трансгаз Москва»)</vt:lpstr>
      <vt:lpstr>Электропитание:   ПКМ.ЭФС.ЭНР-Капсула-БТ  Автономное электропитание элементов системы мониторинга  на УДЗ за счет использования блуждающих токов</vt:lpstr>
      <vt:lpstr>Электропитание:   ПКМ.ЭФС.ЭНР-Капсула-БТ  Исполнение на базе суперконденсаторов</vt:lpstr>
      <vt:lpstr>Электропитание:  Автономный генератор переменного тока малой мощности на  основе микротурбодетандере (для ГРС и ГРП)</vt:lpstr>
      <vt:lpstr>Победа в международном конкурсе  «Сколково Петролеум Челлендж 2016»</vt:lpstr>
      <vt:lpstr>Спасибо за внимание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Модульная система мониторинга ЭХЗ трубопроводных систем</dc:title>
  <dc:creator>Андрей</dc:creator>
  <cp:lastModifiedBy>Андрей</cp:lastModifiedBy>
  <cp:revision>901</cp:revision>
  <cp:lastPrinted>2014-08-25T14:58:12Z</cp:lastPrinted>
  <dcterms:created xsi:type="dcterms:W3CDTF">2012-07-28T02:16:29Z</dcterms:created>
  <dcterms:modified xsi:type="dcterms:W3CDTF">2018-04-26T07:13:46Z</dcterms:modified>
</cp:coreProperties>
</file>