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625" r:id="rId2"/>
    <p:sldId id="642" r:id="rId3"/>
    <p:sldId id="595" r:id="rId4"/>
    <p:sldId id="627" r:id="rId5"/>
    <p:sldId id="628" r:id="rId6"/>
    <p:sldId id="623" r:id="rId7"/>
    <p:sldId id="640" r:id="rId8"/>
    <p:sldId id="618" r:id="rId9"/>
    <p:sldId id="632" r:id="rId10"/>
    <p:sldId id="633" r:id="rId11"/>
    <p:sldId id="643" r:id="rId12"/>
  </p:sldIdLst>
  <p:sldSz cx="9144000" cy="5143500" type="screen16x9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100" kern="1200">
        <a:solidFill>
          <a:srgbClr val="00517A"/>
        </a:solidFill>
        <a:latin typeface="Tahoma" charset="0"/>
        <a:ea typeface="+mn-ea"/>
        <a:cs typeface="+mn-cs"/>
      </a:defRPr>
    </a:lvl1pPr>
    <a:lvl2pPr marL="387350" indent="-15875" algn="l" rtl="0" fontAlgn="base">
      <a:spcBef>
        <a:spcPct val="0"/>
      </a:spcBef>
      <a:spcAft>
        <a:spcPct val="0"/>
      </a:spcAft>
      <a:defRPr sz="1100" kern="1200">
        <a:solidFill>
          <a:srgbClr val="00517A"/>
        </a:solidFill>
        <a:latin typeface="Tahoma" charset="0"/>
        <a:ea typeface="+mn-ea"/>
        <a:cs typeface="+mn-cs"/>
      </a:defRPr>
    </a:lvl2pPr>
    <a:lvl3pPr marL="774700" indent="-33338" algn="l" rtl="0" fontAlgn="base">
      <a:spcBef>
        <a:spcPct val="0"/>
      </a:spcBef>
      <a:spcAft>
        <a:spcPct val="0"/>
      </a:spcAft>
      <a:defRPr sz="1100" kern="1200">
        <a:solidFill>
          <a:srgbClr val="00517A"/>
        </a:solidFill>
        <a:latin typeface="Tahoma" charset="0"/>
        <a:ea typeface="+mn-ea"/>
        <a:cs typeface="+mn-cs"/>
      </a:defRPr>
    </a:lvl3pPr>
    <a:lvl4pPr marL="1165225" indent="-53975" algn="l" rtl="0" fontAlgn="base">
      <a:spcBef>
        <a:spcPct val="0"/>
      </a:spcBef>
      <a:spcAft>
        <a:spcPct val="0"/>
      </a:spcAft>
      <a:defRPr sz="1100" kern="1200">
        <a:solidFill>
          <a:srgbClr val="00517A"/>
        </a:solidFill>
        <a:latin typeface="Tahoma" charset="0"/>
        <a:ea typeface="+mn-ea"/>
        <a:cs typeface="+mn-cs"/>
      </a:defRPr>
    </a:lvl4pPr>
    <a:lvl5pPr marL="1552575" indent="-71438" algn="l" rtl="0" fontAlgn="base">
      <a:spcBef>
        <a:spcPct val="0"/>
      </a:spcBef>
      <a:spcAft>
        <a:spcPct val="0"/>
      </a:spcAft>
      <a:defRPr sz="1100" kern="1200">
        <a:solidFill>
          <a:srgbClr val="00517A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sz="1100" kern="1200">
        <a:solidFill>
          <a:srgbClr val="00517A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sz="1100" kern="1200">
        <a:solidFill>
          <a:srgbClr val="00517A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sz="1100" kern="1200">
        <a:solidFill>
          <a:srgbClr val="00517A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sz="1100" kern="1200">
        <a:solidFill>
          <a:srgbClr val="00517A"/>
        </a:solidFill>
        <a:latin typeface="Tahoma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>
          <p15:clr>
            <a:srgbClr val="A4A3A4"/>
          </p15:clr>
        </p15:guide>
        <p15:guide id="2" orient="horz" pos="624">
          <p15:clr>
            <a:srgbClr val="A4A3A4"/>
          </p15:clr>
        </p15:guide>
        <p15:guide id="3" orient="horz" pos="884">
          <p15:clr>
            <a:srgbClr val="A4A3A4"/>
          </p15:clr>
        </p15:guide>
        <p15:guide id="4" orient="horz" pos="1647">
          <p15:clr>
            <a:srgbClr val="A4A3A4"/>
          </p15:clr>
        </p15:guide>
        <p15:guide id="5" orient="horz" pos="2507">
          <p15:clr>
            <a:srgbClr val="A4A3A4"/>
          </p15:clr>
        </p15:guide>
        <p15:guide id="6" pos="129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7A"/>
    <a:srgbClr val="99CCFF"/>
    <a:srgbClr val="FF3300"/>
    <a:srgbClr val="004162"/>
    <a:srgbClr val="FFFFFF"/>
    <a:srgbClr val="CCECFF"/>
    <a:srgbClr val="C0C0C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6" autoAdjust="0"/>
    <p:restoredTop sz="96270" autoAdjust="0"/>
  </p:normalViewPr>
  <p:slideViewPr>
    <p:cSldViewPr snapToGrid="0">
      <p:cViewPr varScale="1">
        <p:scale>
          <a:sx n="97" d="100"/>
          <a:sy n="97" d="100"/>
        </p:scale>
        <p:origin x="738" y="78"/>
      </p:cViewPr>
      <p:guideLst>
        <p:guide orient="horz" pos="576"/>
        <p:guide orient="horz" pos="624"/>
        <p:guide orient="horz" pos="884"/>
        <p:guide orient="horz" pos="1647"/>
        <p:guide orient="horz" pos="2507"/>
        <p:guide pos="129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-2598" y="-96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13" tIns="45905" rIns="91813" bIns="45905" numCol="1" anchor="t" anchorCtr="0" compatLnSpc="1">
            <a:prstTxWarp prst="textNoShape">
              <a:avLst/>
            </a:prstTxWarp>
          </a:bodyPr>
          <a:lstStyle>
            <a:lvl1pPr defTabSz="915789">
              <a:defRPr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13" tIns="45905" rIns="91813" bIns="45905" numCol="1" anchor="t" anchorCtr="0" compatLnSpc="1">
            <a:prstTxWarp prst="textNoShape">
              <a:avLst/>
            </a:prstTxWarp>
          </a:bodyPr>
          <a:lstStyle>
            <a:lvl1pPr algn="r" defTabSz="915789">
              <a:defRPr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13" tIns="45905" rIns="91813" bIns="45905" numCol="1" anchor="b" anchorCtr="0" compatLnSpc="1">
            <a:prstTxWarp prst="textNoShape">
              <a:avLst/>
            </a:prstTxWarp>
          </a:bodyPr>
          <a:lstStyle>
            <a:lvl1pPr defTabSz="915789">
              <a:defRPr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13" tIns="45905" rIns="91813" bIns="45905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Times New Roman" charset="0"/>
              </a:defRPr>
            </a:lvl1pPr>
          </a:lstStyle>
          <a:p>
            <a:fld id="{9191D9F1-3F92-A24C-ACF9-2312219D720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424736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13" tIns="45905" rIns="91813" bIns="45905" numCol="1" anchor="t" anchorCtr="0" compatLnSpc="1">
            <a:prstTxWarp prst="textNoShape">
              <a:avLst/>
            </a:prstTxWarp>
          </a:bodyPr>
          <a:lstStyle>
            <a:lvl1pPr defTabSz="915789">
              <a:defRPr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897187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13" tIns="45905" rIns="91813" bIns="45905" numCol="1" anchor="t" anchorCtr="0" compatLnSpc="1">
            <a:prstTxWarp prst="textNoShape">
              <a:avLst/>
            </a:prstTxWarp>
          </a:bodyPr>
          <a:lstStyle>
            <a:lvl1pPr algn="r" defTabSz="915789">
              <a:defRPr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3025" y="760413"/>
            <a:ext cx="6637338" cy="3733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2813" y="4724400"/>
            <a:ext cx="4954587" cy="449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13" tIns="45905" rIns="91813" bIns="459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213"/>
            <a:ext cx="2970213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13" tIns="45905" rIns="91813" bIns="45905" numCol="1" anchor="b" anchorCtr="0" compatLnSpc="1">
            <a:prstTxWarp prst="textNoShape">
              <a:avLst/>
            </a:prstTxWarp>
          </a:bodyPr>
          <a:lstStyle>
            <a:lvl1pPr defTabSz="915789">
              <a:defRPr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7213"/>
            <a:ext cx="289718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13" tIns="45905" rIns="91813" bIns="45905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Times New Roman" charset="0"/>
              </a:defRPr>
            </a:lvl1pPr>
          </a:lstStyle>
          <a:p>
            <a:fld id="{B539A974-ECA3-6D47-8846-80496E5A66D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355365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1pPr>
    <a:lvl2pPr marL="38735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2pPr>
    <a:lvl3pPr marL="7747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16522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55257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5pPr>
    <a:lvl6pPr marL="1944470" algn="l" defTabSz="77778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333363" algn="l" defTabSz="77778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722258" algn="l" defTabSz="77778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111151" algn="l" defTabSz="77778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defTabSz="91281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defTabSz="91281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defTabSz="91281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defTabSz="91281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D8C4DD-5075-C64D-BA9F-07966CD3E677}" type="slidenum">
              <a:rPr lang="ru-RU" altLang="ru-RU" sz="120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913" y="762000"/>
            <a:ext cx="6619875" cy="3724275"/>
          </a:xfrm>
          <a:solidFill>
            <a:srgbClr val="FFFFFF"/>
          </a:solidFill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722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  <p:sp>
        <p:nvSpPr>
          <p:cNvPr id="21509" name="Footer Placeholder 7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defTabSz="91281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defTabSz="91281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defTabSz="91281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defTabSz="91281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ru-RU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756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defTabSz="915988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defTabSz="915988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defTabSz="915988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defTabSz="915988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1FAA8D7-B5C3-9941-B77A-475A30D01459}" type="slidenum">
              <a:rPr lang="ru-RU" altLang="ru-RU" sz="1300">
                <a:solidFill>
                  <a:srgbClr val="000000"/>
                </a:solidFill>
                <a:ea typeface="Arial" charset="0"/>
                <a:cs typeface="Arial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ru-RU" altLang="ru-RU" sz="13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27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defTabSz="915988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defTabSz="915988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defTabSz="915988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defTabSz="915988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7ACA71B-6F08-AE42-94D9-C863634D2513}" type="slidenum">
              <a:rPr lang="ru-RU" altLang="ru-RU" sz="1300">
                <a:solidFill>
                  <a:srgbClr val="000000"/>
                </a:solidFill>
                <a:ea typeface="Arial" charset="0"/>
                <a:cs typeface="Arial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ru-RU" altLang="ru-RU" sz="13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643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24580" name="Нижний колонтитул 3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4400"/>
            <a:endParaRPr lang="en-US" altLang="ru-RU">
              <a:latin typeface="Times New Roman" charset="0"/>
            </a:endParaRPr>
          </a:p>
        </p:txBody>
      </p:sp>
      <p:sp>
        <p:nvSpPr>
          <p:cNvPr id="24581" name="Номер слайда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3BFAC72-BE2F-7D48-BB22-A1BA1BB3D1A5}" type="slidenum">
              <a:rPr lang="ru-RU" altLang="ru-RU"/>
              <a:pPr/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0407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77779" tIns="38890" rIns="77779" bIns="38890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lIns="77779" tIns="38890" rIns="77779" bIns="3889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02639A-9B85-B54F-906C-BFDE1BB4114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3589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435" y="3305188"/>
            <a:ext cx="7772400" cy="1021556"/>
          </a:xfrm>
        </p:spPr>
        <p:txBody>
          <a:bodyPr lIns="77779" tIns="38890" rIns="77779" bIns="38890" anchor="t"/>
          <a:lstStyle>
            <a:lvl1pPr algn="l">
              <a:defRPr sz="34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435" y="2180035"/>
            <a:ext cx="7772400" cy="1125140"/>
          </a:xfrm>
          <a:prstGeom prst="rect">
            <a:avLst/>
          </a:prstGeom>
        </p:spPr>
        <p:txBody>
          <a:bodyPr lIns="77779" tIns="38890" rIns="77779" bIns="38890" anchor="b"/>
          <a:lstStyle>
            <a:lvl1pPr marL="0" indent="0">
              <a:buNone/>
              <a:defRPr sz="1700"/>
            </a:lvl1pPr>
            <a:lvl2pPr marL="388896" indent="0">
              <a:buNone/>
              <a:defRPr sz="1500"/>
            </a:lvl2pPr>
            <a:lvl3pPr marL="777789" indent="0">
              <a:buNone/>
              <a:defRPr sz="1400"/>
            </a:lvl3pPr>
            <a:lvl4pPr marL="1166682" indent="0">
              <a:buNone/>
              <a:defRPr sz="1200"/>
            </a:lvl4pPr>
            <a:lvl5pPr marL="1555576" indent="0">
              <a:buNone/>
              <a:defRPr sz="1200"/>
            </a:lvl5pPr>
            <a:lvl6pPr marL="1944470" indent="0">
              <a:buNone/>
              <a:defRPr sz="1200"/>
            </a:lvl6pPr>
            <a:lvl7pPr marL="2333363" indent="0">
              <a:buNone/>
              <a:defRPr sz="1200"/>
            </a:lvl7pPr>
            <a:lvl8pPr marL="2722258" indent="0">
              <a:buNone/>
              <a:defRPr sz="1200"/>
            </a:lvl8pPr>
            <a:lvl9pPr marL="3111151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81E17D-E6B0-5742-8B22-DE1D7F5EFD4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7485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E21FFF-7133-BD4E-8A41-B54F9E25555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12721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857250"/>
          </a:xfrm>
          <a:prstGeom prst="rect">
            <a:avLst/>
          </a:prstGeom>
        </p:spPr>
        <p:txBody>
          <a:bodyPr lIns="77779" tIns="38890" rIns="77779" bIns="3889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lIns="77779" tIns="38890" rIns="77779" bIns="38890"/>
          <a:lstStyle/>
          <a:p>
            <a:pPr lvl="0"/>
            <a:endParaRPr lang="ru-RU" noProof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4CA75F-6105-B545-A054-70B7D3EAECD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11835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Line 11"/>
          <p:cNvSpPr>
            <a:spLocks noChangeShapeType="1"/>
          </p:cNvSpPr>
          <p:nvPr/>
        </p:nvSpPr>
        <p:spPr bwMode="auto">
          <a:xfrm flipV="1">
            <a:off x="700088" y="4903788"/>
            <a:ext cx="8339137" cy="0"/>
          </a:xfrm>
          <a:prstGeom prst="line">
            <a:avLst/>
          </a:prstGeom>
          <a:noFill/>
          <a:ln w="19050">
            <a:solidFill>
              <a:srgbClr val="004162"/>
            </a:solidFill>
            <a:round/>
            <a:headEnd/>
            <a:tailEnd/>
          </a:ln>
          <a:effectLst/>
        </p:spPr>
        <p:txBody>
          <a:bodyPr lIns="77779" tIns="38890" rIns="77779" bIns="38890"/>
          <a:lstStyle/>
          <a:p>
            <a:pPr algn="ctr" eaLnBrk="0" hangingPunct="0">
              <a:defRPr/>
            </a:pPr>
            <a:endParaRPr lang="ru-RU" sz="1200" b="1">
              <a:solidFill>
                <a:srgbClr val="004F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1040" name="Freeform 16"/>
          <p:cNvSpPr>
            <a:spLocks/>
          </p:cNvSpPr>
          <p:nvPr/>
        </p:nvSpPr>
        <p:spPr bwMode="auto">
          <a:xfrm>
            <a:off x="703263" y="520700"/>
            <a:ext cx="8315325" cy="77788"/>
          </a:xfrm>
          <a:custGeom>
            <a:avLst/>
            <a:gdLst/>
            <a:ahLst/>
            <a:cxnLst>
              <a:cxn ang="0">
                <a:pos x="0" y="116"/>
              </a:cxn>
              <a:cxn ang="0">
                <a:pos x="0" y="0"/>
              </a:cxn>
              <a:cxn ang="0">
                <a:pos x="5010" y="0"/>
              </a:cxn>
            </a:cxnLst>
            <a:rect l="0" t="0" r="r" b="b"/>
            <a:pathLst>
              <a:path w="5011" h="117">
                <a:moveTo>
                  <a:pt x="0" y="116"/>
                </a:moveTo>
                <a:lnTo>
                  <a:pt x="0" y="0"/>
                </a:lnTo>
                <a:lnTo>
                  <a:pt x="5010" y="0"/>
                </a:lnTo>
              </a:path>
            </a:pathLst>
          </a:custGeom>
          <a:noFill/>
          <a:ln w="12700" cap="rnd" cmpd="sng">
            <a:solidFill>
              <a:srgbClr val="004162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lIns="77779" tIns="38890" rIns="77779" bIns="38890"/>
          <a:lstStyle/>
          <a:p>
            <a:pPr algn="ctr" eaLnBrk="0" hangingPunct="0">
              <a:defRPr/>
            </a:pPr>
            <a:endParaRPr lang="ru-RU" sz="1200" b="1">
              <a:solidFill>
                <a:srgbClr val="004F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1028" name="Rectangle 9"/>
          <p:cNvSpPr>
            <a:spLocks noChangeArrowheads="1"/>
          </p:cNvSpPr>
          <p:nvPr userDrawn="1"/>
        </p:nvSpPr>
        <p:spPr bwMode="auto">
          <a:xfrm>
            <a:off x="-171450" y="0"/>
            <a:ext cx="523875" cy="5143500"/>
          </a:xfrm>
          <a:prstGeom prst="rect">
            <a:avLst/>
          </a:prstGeom>
          <a:solidFill>
            <a:srgbClr val="144D6A"/>
          </a:solidFill>
          <a:ln w="9525">
            <a:solidFill>
              <a:srgbClr val="144D6A"/>
            </a:solidFill>
            <a:miter lim="800000"/>
            <a:headEnd/>
            <a:tailEnd/>
          </a:ln>
        </p:spPr>
        <p:txBody>
          <a:bodyPr wrap="none" lIns="77779" tIns="38890" rIns="77779" bIns="38890" anchor="ctr"/>
          <a:lstStyle>
            <a:lvl1pPr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1pPr>
            <a:lvl2pPr marL="742950" indent="-28575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2pPr>
            <a:lvl3pPr marL="11430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3pPr>
            <a:lvl4pPr marL="16002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4pPr>
            <a:lvl5pPr marL="20574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/>
          </a:p>
        </p:txBody>
      </p:sp>
      <p:sp>
        <p:nvSpPr>
          <p:cNvPr id="922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00563" y="4978400"/>
            <a:ext cx="458787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0" hangingPunct="0">
              <a:defRPr sz="700">
                <a:solidFill>
                  <a:srgbClr val="004162"/>
                </a:solidFill>
              </a:defRPr>
            </a:lvl1pPr>
          </a:lstStyle>
          <a:p>
            <a:fld id="{83BD13F2-872C-1E40-8F72-7F50763057C4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031" name="Rectangle 15"/>
          <p:cNvSpPr>
            <a:spLocks noChangeArrowheads="1"/>
          </p:cNvSpPr>
          <p:nvPr userDrawn="1"/>
        </p:nvSpPr>
        <p:spPr bwMode="auto">
          <a:xfrm>
            <a:off x="7756525" y="4937125"/>
            <a:ext cx="1266825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7779" tIns="38890" rIns="77779" bIns="38890" anchor="ctr"/>
          <a:lstStyle>
            <a:lvl1pPr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1pPr>
            <a:lvl2pPr marL="742950" indent="-28575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2pPr>
            <a:lvl3pPr marL="11430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3pPr>
            <a:lvl4pPr marL="16002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4pPr>
            <a:lvl5pPr marL="20574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900" dirty="0" smtClean="0">
                <a:solidFill>
                  <a:srgbClr val="144D6A"/>
                </a:solidFill>
              </a:rPr>
              <a:t>©</a:t>
            </a:r>
            <a:r>
              <a:rPr lang="ru-RU" altLang="ru-RU" sz="900" dirty="0" smtClean="0"/>
              <a:t> </a:t>
            </a:r>
            <a:r>
              <a:rPr lang="ru-RU" altLang="ru-RU" sz="900" dirty="0" smtClean="0">
                <a:solidFill>
                  <a:srgbClr val="144D6A"/>
                </a:solidFill>
              </a:rPr>
              <a:t>Криогенмаш 2018</a:t>
            </a:r>
            <a:endParaRPr lang="en-US" altLang="ru-RU" sz="900" dirty="0" smtClean="0">
              <a:solidFill>
                <a:srgbClr val="144D6A"/>
              </a:solidFill>
            </a:endParaRPr>
          </a:p>
        </p:txBody>
      </p:sp>
      <p:pic>
        <p:nvPicPr>
          <p:cNvPr id="8" name="Picture 14" descr="TM061020_big_ru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534" y="95768"/>
            <a:ext cx="16748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marL="74613" indent="-74613" algn="l" rtl="0" eaLnBrk="0" fontAlgn="base" hangingPunct="0">
        <a:spcBef>
          <a:spcPct val="0"/>
        </a:spcBef>
        <a:spcAft>
          <a:spcPct val="0"/>
        </a:spcAft>
        <a:defRPr sz="1400" b="1">
          <a:solidFill>
            <a:srgbClr val="004162"/>
          </a:solidFill>
          <a:latin typeface="+mj-lt"/>
          <a:ea typeface="+mj-ea"/>
          <a:cs typeface="+mj-cs"/>
        </a:defRPr>
      </a:lvl1pPr>
      <a:lvl2pPr marL="74613" indent="-74613" algn="l" rtl="0" eaLnBrk="0" fontAlgn="base" hangingPunct="0">
        <a:spcBef>
          <a:spcPct val="0"/>
        </a:spcBef>
        <a:spcAft>
          <a:spcPct val="0"/>
        </a:spcAft>
        <a:defRPr sz="1400" b="1">
          <a:solidFill>
            <a:srgbClr val="004162"/>
          </a:solidFill>
          <a:latin typeface="Tahoma" pitchFamily="34" charset="0"/>
        </a:defRPr>
      </a:lvl2pPr>
      <a:lvl3pPr marL="74613" indent="-74613" algn="l" rtl="0" eaLnBrk="0" fontAlgn="base" hangingPunct="0">
        <a:spcBef>
          <a:spcPct val="0"/>
        </a:spcBef>
        <a:spcAft>
          <a:spcPct val="0"/>
        </a:spcAft>
        <a:defRPr sz="1400" b="1">
          <a:solidFill>
            <a:srgbClr val="004162"/>
          </a:solidFill>
          <a:latin typeface="Tahoma" pitchFamily="34" charset="0"/>
        </a:defRPr>
      </a:lvl3pPr>
      <a:lvl4pPr marL="74613" indent="-74613" algn="l" rtl="0" eaLnBrk="0" fontAlgn="base" hangingPunct="0">
        <a:spcBef>
          <a:spcPct val="0"/>
        </a:spcBef>
        <a:spcAft>
          <a:spcPct val="0"/>
        </a:spcAft>
        <a:defRPr sz="1400" b="1">
          <a:solidFill>
            <a:srgbClr val="004162"/>
          </a:solidFill>
          <a:latin typeface="Tahoma" pitchFamily="34" charset="0"/>
        </a:defRPr>
      </a:lvl4pPr>
      <a:lvl5pPr marL="74613" indent="-74613" algn="l" rtl="0" eaLnBrk="0" fontAlgn="base" hangingPunct="0">
        <a:spcBef>
          <a:spcPct val="0"/>
        </a:spcBef>
        <a:spcAft>
          <a:spcPct val="0"/>
        </a:spcAft>
        <a:defRPr sz="1400" b="1">
          <a:solidFill>
            <a:srgbClr val="004162"/>
          </a:solidFill>
          <a:latin typeface="Tahoma" pitchFamily="34" charset="0"/>
        </a:defRPr>
      </a:lvl5pPr>
      <a:lvl6pPr marL="465863" algn="l" rtl="0" fontAlgn="base">
        <a:spcBef>
          <a:spcPct val="0"/>
        </a:spcBef>
        <a:spcAft>
          <a:spcPct val="0"/>
        </a:spcAft>
        <a:defRPr sz="1400" b="1">
          <a:solidFill>
            <a:srgbClr val="004162"/>
          </a:solidFill>
          <a:latin typeface="Tahoma" pitchFamily="34" charset="0"/>
        </a:defRPr>
      </a:lvl6pPr>
      <a:lvl7pPr marL="854756" algn="l" rtl="0" fontAlgn="base">
        <a:spcBef>
          <a:spcPct val="0"/>
        </a:spcBef>
        <a:spcAft>
          <a:spcPct val="0"/>
        </a:spcAft>
        <a:defRPr sz="1400" b="1">
          <a:solidFill>
            <a:srgbClr val="004162"/>
          </a:solidFill>
          <a:latin typeface="Tahoma" pitchFamily="34" charset="0"/>
        </a:defRPr>
      </a:lvl7pPr>
      <a:lvl8pPr marL="1243651" algn="l" rtl="0" fontAlgn="base">
        <a:spcBef>
          <a:spcPct val="0"/>
        </a:spcBef>
        <a:spcAft>
          <a:spcPct val="0"/>
        </a:spcAft>
        <a:defRPr sz="1400" b="1">
          <a:solidFill>
            <a:srgbClr val="004162"/>
          </a:solidFill>
          <a:latin typeface="Tahoma" pitchFamily="34" charset="0"/>
        </a:defRPr>
      </a:lvl8pPr>
      <a:lvl9pPr marL="1632543" algn="l" rtl="0" fontAlgn="base">
        <a:spcBef>
          <a:spcPct val="0"/>
        </a:spcBef>
        <a:spcAft>
          <a:spcPct val="0"/>
        </a:spcAft>
        <a:defRPr sz="1400" b="1">
          <a:solidFill>
            <a:srgbClr val="004162"/>
          </a:solidFill>
          <a:latin typeface="Tahoma" pitchFamily="34" charset="0"/>
        </a:defRPr>
      </a:lvl9pPr>
    </p:titleStyle>
    <p:bodyStyle>
      <a:lvl1pPr marL="288925" indent="-288925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30238" indent="-2413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969963" indent="-192088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358900" indent="-192088" algn="l" rtl="0" eaLnBrk="0" fontAlgn="base" hangingPunct="0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4pPr>
      <a:lvl5pPr marL="1747838" indent="-192088" algn="l" rtl="0" eaLnBrk="0" fontAlgn="base" hangingPunct="0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5pPr>
      <a:lvl6pPr marL="2138919" indent="-194449" algn="l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6pPr>
      <a:lvl7pPr marL="2527811" indent="-194449" algn="l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7pPr>
      <a:lvl8pPr marL="2916707" indent="-194449" algn="l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8pPr>
      <a:lvl9pPr marL="3305598" indent="-194449" algn="l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77778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8896" algn="l" defTabSz="77778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7789" algn="l" defTabSz="77778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6682" algn="l" defTabSz="77778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5576" algn="l" defTabSz="77778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4470" algn="l" defTabSz="77778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3363" algn="l" defTabSz="77778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2258" algn="l" defTabSz="77778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1151" algn="l" defTabSz="77778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8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41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0"/>
          <p:cNvSpPr txBox="1">
            <a:spLocks noChangeArrowheads="1"/>
          </p:cNvSpPr>
          <p:nvPr/>
        </p:nvSpPr>
        <p:spPr bwMode="auto">
          <a:xfrm>
            <a:off x="1328738" y="2589213"/>
            <a:ext cx="7499350" cy="634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316" tIns="39822" rIns="15316" bIns="39822">
            <a:spAutoFit/>
          </a:bodyPr>
          <a:lstStyle>
            <a:lvl1pPr eaLnBrk="0" hangingPunct="0">
              <a:defRPr sz="1100">
                <a:solidFill>
                  <a:srgbClr val="00517A"/>
                </a:solidFill>
                <a:latin typeface="Tahoma" charset="0"/>
              </a:defRPr>
            </a:lvl1pPr>
            <a:lvl2pPr marL="742950" indent="-285750" eaLnBrk="0" hangingPunct="0">
              <a:defRPr sz="1100">
                <a:solidFill>
                  <a:srgbClr val="00517A"/>
                </a:solidFill>
                <a:latin typeface="Tahoma" charset="0"/>
              </a:defRPr>
            </a:lvl2pPr>
            <a:lvl3pPr marL="11430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3pPr>
            <a:lvl4pPr marL="16002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4pPr>
            <a:lvl5pPr marL="20574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9pPr>
          </a:lstStyle>
          <a:p>
            <a:r>
              <a:rPr lang="ru-RU" altLang="ru-RU" sz="1800" b="1" dirty="0" smtClean="0">
                <a:solidFill>
                  <a:schemeClr val="bg1"/>
                </a:solidFill>
              </a:rPr>
              <a:t>Об успешном опыте поставки оборудования малотоннажного СПГ в страны Азии</a:t>
            </a:r>
            <a:endParaRPr lang="en-US" altLang="ru-RU" sz="1800" b="1" dirty="0">
              <a:solidFill>
                <a:schemeClr val="bg1"/>
              </a:solidFill>
            </a:endParaRPr>
          </a:p>
        </p:txBody>
      </p:sp>
      <p:sp>
        <p:nvSpPr>
          <p:cNvPr id="2051" name="Line 31"/>
          <p:cNvSpPr>
            <a:spLocks noChangeShapeType="1"/>
          </p:cNvSpPr>
          <p:nvPr/>
        </p:nvSpPr>
        <p:spPr bwMode="auto">
          <a:xfrm flipV="1">
            <a:off x="1328738" y="3155950"/>
            <a:ext cx="7499350" cy="23813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38898" rIns="77795" bIns="38898" anchor="b"/>
          <a:lstStyle/>
          <a:p>
            <a:endParaRPr lang="ru-RU"/>
          </a:p>
        </p:txBody>
      </p:sp>
      <p:sp>
        <p:nvSpPr>
          <p:cNvPr id="2052" name="Rectangle 37"/>
          <p:cNvSpPr>
            <a:spLocks noChangeArrowheads="1"/>
          </p:cNvSpPr>
          <p:nvPr/>
        </p:nvSpPr>
        <p:spPr bwMode="auto">
          <a:xfrm>
            <a:off x="152400" y="114300"/>
            <a:ext cx="8839200" cy="4914900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7804" tIns="38901" rIns="77804" bIns="38901" anchor="ctr"/>
          <a:lstStyle>
            <a:lvl1pPr eaLnBrk="0" hangingPunct="0">
              <a:defRPr sz="1100">
                <a:solidFill>
                  <a:srgbClr val="00517A"/>
                </a:solidFill>
                <a:latin typeface="Tahoma" charset="0"/>
              </a:defRPr>
            </a:lvl1pPr>
            <a:lvl2pPr marL="742950" indent="-285750" eaLnBrk="0" hangingPunct="0">
              <a:defRPr sz="1100">
                <a:solidFill>
                  <a:srgbClr val="00517A"/>
                </a:solidFill>
                <a:latin typeface="Tahoma" charset="0"/>
              </a:defRPr>
            </a:lvl2pPr>
            <a:lvl3pPr marL="11430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3pPr>
            <a:lvl4pPr marL="16002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4pPr>
            <a:lvl5pPr marL="20574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9pPr>
          </a:lstStyle>
          <a:p>
            <a:pPr eaLnBrk="1" hangingPunct="1"/>
            <a:endParaRPr lang="ru-RU" altLang="ru-RU" sz="1000"/>
          </a:p>
        </p:txBody>
      </p:sp>
      <p:pic>
        <p:nvPicPr>
          <p:cNvPr id="2053" name="Picture 2" descr="C:\Users\mazin\Desktop\Plasma2013-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1257300"/>
            <a:ext cx="2587625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8" descr="C:\Users\mazin\Desktop\68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5" r="-6079"/>
          <a:stretch>
            <a:fillRect/>
          </a:stretch>
        </p:blipFill>
        <p:spPr bwMode="auto">
          <a:xfrm>
            <a:off x="1328738" y="1257300"/>
            <a:ext cx="2757487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10" descr="C:\Users\mazin\Desktop\IMG_057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1257300"/>
            <a:ext cx="2020888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30"/>
          <p:cNvSpPr txBox="1">
            <a:spLocks noChangeArrowheads="1"/>
          </p:cNvSpPr>
          <p:nvPr/>
        </p:nvSpPr>
        <p:spPr bwMode="auto">
          <a:xfrm>
            <a:off x="1328738" y="3179763"/>
            <a:ext cx="7499350" cy="511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316" tIns="39822" rIns="15316" bIns="39822">
            <a:spAutoFit/>
          </a:bodyPr>
          <a:lstStyle>
            <a:lvl1pPr eaLnBrk="0" hangingPunct="0">
              <a:defRPr sz="1100">
                <a:solidFill>
                  <a:srgbClr val="00517A"/>
                </a:solidFill>
                <a:latin typeface="Tahoma" charset="0"/>
              </a:defRPr>
            </a:lvl1pPr>
            <a:lvl2pPr marL="742950" indent="-285750" eaLnBrk="0" hangingPunct="0">
              <a:defRPr sz="1100">
                <a:solidFill>
                  <a:srgbClr val="00517A"/>
                </a:solidFill>
                <a:latin typeface="Tahoma" charset="0"/>
              </a:defRPr>
            </a:lvl2pPr>
            <a:lvl3pPr marL="11430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3pPr>
            <a:lvl4pPr marL="16002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4pPr>
            <a:lvl5pPr marL="20574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9pPr>
          </a:lstStyle>
          <a:p>
            <a:r>
              <a:rPr lang="ru-RU" altLang="ru-RU" sz="1400" b="1" dirty="0" smtClean="0">
                <a:solidFill>
                  <a:schemeClr val="bg1"/>
                </a:solidFill>
              </a:rPr>
              <a:t>ПАО «</a:t>
            </a:r>
            <a:r>
              <a:rPr lang="ru-RU" altLang="ru-RU" sz="1400" b="1" dirty="0" err="1" smtClean="0">
                <a:solidFill>
                  <a:schemeClr val="bg1"/>
                </a:solidFill>
              </a:rPr>
              <a:t>Криогенмаш</a:t>
            </a:r>
            <a:r>
              <a:rPr lang="ru-RU" altLang="ru-RU" sz="1400" b="1" dirty="0" smtClean="0">
                <a:solidFill>
                  <a:schemeClr val="bg1"/>
                </a:solidFill>
              </a:rPr>
              <a:t>»</a:t>
            </a:r>
          </a:p>
          <a:p>
            <a:r>
              <a:rPr lang="ru-RU" altLang="ru-RU" sz="1400" b="1" dirty="0" smtClean="0">
                <a:solidFill>
                  <a:schemeClr val="bg1"/>
                </a:solidFill>
              </a:rPr>
              <a:t>Мазин А.Н., директор по стратегическому развитию</a:t>
            </a:r>
            <a:endParaRPr lang="en-US" altLang="ru-RU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/>
        </p:nvSpPr>
        <p:spPr bwMode="auto">
          <a:xfrm>
            <a:off x="723900" y="91745"/>
            <a:ext cx="6216650" cy="30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8948" rIns="77896" bIns="38948" anchor="b"/>
          <a:lstStyle>
            <a:lvl1pPr marL="90488" indent="-90488" defTabSz="912813" eaLnBrk="0" hangingPunct="0">
              <a:defRPr sz="1100">
                <a:solidFill>
                  <a:srgbClr val="00517A"/>
                </a:solidFill>
                <a:latin typeface="Tahoma" charset="0"/>
              </a:defRPr>
            </a:lvl1pPr>
            <a:lvl2pPr marL="742950" indent="-285750" defTabSz="912813" eaLnBrk="0" hangingPunct="0">
              <a:defRPr sz="1100">
                <a:solidFill>
                  <a:srgbClr val="00517A"/>
                </a:solidFill>
                <a:latin typeface="Tahoma" charset="0"/>
              </a:defRPr>
            </a:lvl2pPr>
            <a:lvl3pPr marL="1143000" indent="-228600" defTabSz="912813" eaLnBrk="0" hangingPunct="0">
              <a:defRPr sz="1100">
                <a:solidFill>
                  <a:srgbClr val="00517A"/>
                </a:solidFill>
                <a:latin typeface="Tahoma" charset="0"/>
              </a:defRPr>
            </a:lvl3pPr>
            <a:lvl4pPr marL="1600200" indent="-228600" defTabSz="912813" eaLnBrk="0" hangingPunct="0">
              <a:defRPr sz="1100">
                <a:solidFill>
                  <a:srgbClr val="00517A"/>
                </a:solidFill>
                <a:latin typeface="Tahoma" charset="0"/>
              </a:defRPr>
            </a:lvl4pPr>
            <a:lvl5pPr marL="2057400" indent="-228600" defTabSz="912813" eaLnBrk="0" hangingPunct="0">
              <a:defRPr sz="1100">
                <a:solidFill>
                  <a:srgbClr val="00517A"/>
                </a:solidFill>
                <a:latin typeface="Tahoma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9pPr>
          </a:lstStyle>
          <a:p>
            <a:r>
              <a:rPr lang="ru-RU" altLang="ru-RU" sz="1400" b="1" dirty="0" smtClean="0"/>
              <a:t>Что приобрел Криогенмаш?</a:t>
            </a:r>
            <a:endParaRPr lang="ru-RU" altLang="ru-RU" sz="1400" b="1" dirty="0"/>
          </a:p>
        </p:txBody>
      </p:sp>
      <p:sp>
        <p:nvSpPr>
          <p:cNvPr id="11267" name="TextBox 15"/>
          <p:cNvSpPr txBox="1">
            <a:spLocks noChangeArrowheads="1"/>
          </p:cNvSpPr>
          <p:nvPr/>
        </p:nvSpPr>
        <p:spPr bwMode="auto">
          <a:xfrm>
            <a:off x="440883" y="741800"/>
            <a:ext cx="3046596" cy="3808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7919" tIns="38959" rIns="77919" bIns="38959" anchor="ctr">
            <a:spAutoFit/>
          </a:bodyPr>
          <a:lstStyle>
            <a:lvl1pPr defTabSz="912813" eaLnBrk="0" hangingPunct="0">
              <a:defRPr sz="1100">
                <a:solidFill>
                  <a:srgbClr val="00517A"/>
                </a:solidFill>
                <a:latin typeface="Tahoma" charset="0"/>
              </a:defRPr>
            </a:lvl1pPr>
            <a:lvl2pPr marL="742950" indent="-285750" defTabSz="912813" eaLnBrk="0" hangingPunct="0">
              <a:defRPr sz="1100">
                <a:solidFill>
                  <a:srgbClr val="00517A"/>
                </a:solidFill>
                <a:latin typeface="Tahoma" charset="0"/>
              </a:defRPr>
            </a:lvl2pPr>
            <a:lvl3pPr marL="1143000" indent="-228600" defTabSz="912813" eaLnBrk="0" hangingPunct="0">
              <a:defRPr sz="1100">
                <a:solidFill>
                  <a:srgbClr val="00517A"/>
                </a:solidFill>
                <a:latin typeface="Tahoma" charset="0"/>
              </a:defRPr>
            </a:lvl3pPr>
            <a:lvl4pPr marL="1600200" indent="-228600" defTabSz="912813" eaLnBrk="0" hangingPunct="0">
              <a:defRPr sz="1100">
                <a:solidFill>
                  <a:srgbClr val="00517A"/>
                </a:solidFill>
                <a:latin typeface="Tahoma" charset="0"/>
              </a:defRPr>
            </a:lvl4pPr>
            <a:lvl5pPr marL="2057400" indent="-228600" defTabSz="912813" eaLnBrk="0" hangingPunct="0">
              <a:defRPr sz="1100">
                <a:solidFill>
                  <a:srgbClr val="00517A"/>
                </a:solidFill>
                <a:latin typeface="Tahoma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9pPr>
          </a:lstStyle>
          <a:p>
            <a:pPr marL="285750" indent="-285750">
              <a:spcBef>
                <a:spcPct val="20000"/>
              </a:spcBef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ru-RU" altLang="ru-RU" sz="1200" dirty="0" smtClean="0">
                <a:solidFill>
                  <a:srgbClr val="004162"/>
                </a:solidFill>
                <a:ea typeface="Arial" charset="0"/>
                <a:cs typeface="Arial" charset="0"/>
              </a:rPr>
              <a:t>Модульность конструкции, взаимодействие с остальными элементами системы малотоннажного завода СПГ;</a:t>
            </a:r>
          </a:p>
          <a:p>
            <a:pPr marL="285750" indent="-285750">
              <a:spcBef>
                <a:spcPct val="20000"/>
              </a:spcBef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ru-RU" altLang="ru-RU" sz="1200" dirty="0" smtClean="0">
                <a:solidFill>
                  <a:srgbClr val="004162"/>
                </a:solidFill>
                <a:ea typeface="Arial" charset="0"/>
                <a:cs typeface="Arial" charset="0"/>
              </a:rPr>
              <a:t>Анализ китайской продукции (системы хранения СПГ, транспортные системы, системы подготовки природного газа);</a:t>
            </a:r>
          </a:p>
          <a:p>
            <a:pPr marL="285750" indent="-285750">
              <a:spcBef>
                <a:spcPct val="20000"/>
              </a:spcBef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ru-RU" altLang="ru-RU" sz="1200" dirty="0" smtClean="0">
                <a:solidFill>
                  <a:srgbClr val="004162"/>
                </a:solidFill>
                <a:ea typeface="Arial" charset="0"/>
                <a:cs typeface="Arial" charset="0"/>
              </a:rPr>
              <a:t>Опыт реализации проектов </a:t>
            </a:r>
            <a:r>
              <a:rPr lang="en-US" altLang="ru-RU" sz="1200" dirty="0" smtClean="0">
                <a:solidFill>
                  <a:srgbClr val="004162"/>
                </a:solidFill>
                <a:ea typeface="Arial" charset="0"/>
                <a:cs typeface="Arial" charset="0"/>
              </a:rPr>
              <a:t>EP</a:t>
            </a:r>
            <a:r>
              <a:rPr lang="ru-RU" altLang="ru-RU" sz="1200" dirty="0" smtClean="0">
                <a:solidFill>
                  <a:srgbClr val="004162"/>
                </a:solidFill>
                <a:ea typeface="Arial" charset="0"/>
                <a:cs typeface="Arial" charset="0"/>
              </a:rPr>
              <a:t> в КНР, аутсорсинг части работ; </a:t>
            </a:r>
          </a:p>
          <a:p>
            <a:pPr marL="285750" indent="-285750">
              <a:spcBef>
                <a:spcPct val="20000"/>
              </a:spcBef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ru-RU" altLang="ru-RU" sz="1200" dirty="0" smtClean="0">
                <a:solidFill>
                  <a:srgbClr val="004162"/>
                </a:solidFill>
                <a:ea typeface="Arial" charset="0"/>
                <a:cs typeface="Arial" charset="0"/>
              </a:rPr>
              <a:t>Референции в области малотоннажного СПГ;</a:t>
            </a:r>
          </a:p>
          <a:p>
            <a:pPr marL="285750" indent="-285750">
              <a:spcBef>
                <a:spcPct val="20000"/>
              </a:spcBef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ru-RU" altLang="ru-RU" sz="1200" dirty="0" smtClean="0">
                <a:solidFill>
                  <a:srgbClr val="004162"/>
                </a:solidFill>
                <a:ea typeface="Arial" charset="0"/>
                <a:cs typeface="Arial" charset="0"/>
              </a:rPr>
              <a:t>Статистика и работа над ошибками;</a:t>
            </a:r>
          </a:p>
          <a:p>
            <a:pPr marL="285750" indent="-285750">
              <a:spcBef>
                <a:spcPct val="20000"/>
              </a:spcBef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ru-RU" altLang="ru-RU" sz="1200" dirty="0">
                <a:solidFill>
                  <a:srgbClr val="004162"/>
                </a:solidFill>
                <a:ea typeface="Arial" charset="0"/>
                <a:cs typeface="Arial" charset="0"/>
              </a:rPr>
              <a:t>Выход на рынок </a:t>
            </a:r>
            <a:r>
              <a:rPr lang="ru-RU" altLang="ru-RU" sz="1200" dirty="0" smtClean="0">
                <a:solidFill>
                  <a:srgbClr val="004162"/>
                </a:solidFill>
                <a:ea typeface="Arial" charset="0"/>
                <a:cs typeface="Arial" charset="0"/>
              </a:rPr>
              <a:t>Африки;</a:t>
            </a:r>
            <a:endParaRPr lang="ru-RU" altLang="ru-RU" sz="1200" dirty="0">
              <a:solidFill>
                <a:srgbClr val="004162"/>
              </a:solidFill>
              <a:ea typeface="Arial" charset="0"/>
              <a:cs typeface="Arial" charset="0"/>
            </a:endParaRPr>
          </a:p>
          <a:p>
            <a:pPr marL="285750" indent="-285750">
              <a:spcBef>
                <a:spcPct val="20000"/>
              </a:spcBef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ru-RU" altLang="ru-RU" sz="1200" dirty="0" smtClean="0">
                <a:solidFill>
                  <a:srgbClr val="004162"/>
                </a:solidFill>
                <a:ea typeface="Arial" charset="0"/>
                <a:cs typeface="Arial" charset="0"/>
              </a:rPr>
              <a:t>Новые продукты для </a:t>
            </a:r>
            <a:r>
              <a:rPr lang="ru-RU" altLang="ru-RU" sz="1200" dirty="0">
                <a:solidFill>
                  <a:srgbClr val="004162"/>
                </a:solidFill>
                <a:ea typeface="Arial" charset="0"/>
                <a:cs typeface="Arial" charset="0"/>
              </a:rPr>
              <a:t>р</a:t>
            </a:r>
            <a:r>
              <a:rPr lang="ru-RU" altLang="ru-RU" sz="1200" dirty="0" smtClean="0">
                <a:solidFill>
                  <a:srgbClr val="004162"/>
                </a:solidFill>
                <a:ea typeface="Arial" charset="0"/>
                <a:cs typeface="Arial" charset="0"/>
              </a:rPr>
              <a:t>оссийского рынка – системы хранения СПГ объемом 70 и 250 м</a:t>
            </a:r>
            <a:r>
              <a:rPr lang="ru-RU" altLang="ru-RU" sz="1200" baseline="30000" dirty="0" smtClean="0">
                <a:solidFill>
                  <a:srgbClr val="004162"/>
                </a:solidFill>
                <a:ea typeface="Arial" charset="0"/>
                <a:cs typeface="Arial" charset="0"/>
              </a:rPr>
              <a:t>3</a:t>
            </a:r>
            <a:r>
              <a:rPr lang="ru-RU" altLang="ru-RU" sz="1200" dirty="0" smtClean="0">
                <a:solidFill>
                  <a:srgbClr val="004162"/>
                </a:solidFill>
                <a:ea typeface="Arial" charset="0"/>
                <a:cs typeface="Arial" charset="0"/>
              </a:rPr>
              <a:t>, полуприцеп-цистерна ППЦ-50, транспортная цистерна ЦТСПГ, </a:t>
            </a:r>
            <a:r>
              <a:rPr lang="ru-RU" altLang="ru-RU" sz="1200" dirty="0" err="1" smtClean="0">
                <a:solidFill>
                  <a:srgbClr val="004162"/>
                </a:solidFill>
                <a:ea typeface="Arial" charset="0"/>
                <a:cs typeface="Arial" charset="0"/>
              </a:rPr>
              <a:t>КриоПАГЗ</a:t>
            </a:r>
            <a:r>
              <a:rPr lang="ru-RU" altLang="ru-RU" sz="1200" dirty="0" smtClean="0">
                <a:solidFill>
                  <a:srgbClr val="004162"/>
                </a:solidFill>
                <a:ea typeface="Arial" charset="0"/>
                <a:cs typeface="Arial" charset="0"/>
              </a:rPr>
              <a:t>.</a:t>
            </a:r>
            <a:endParaRPr lang="ru-RU" altLang="ru-RU" sz="1400" dirty="0">
              <a:solidFill>
                <a:srgbClr val="004162"/>
              </a:solidFill>
              <a:ea typeface="Arial" charset="0"/>
              <a:cs typeface="Arial" charset="0"/>
            </a:endParaRPr>
          </a:p>
        </p:txBody>
      </p:sp>
      <p:sp>
        <p:nvSpPr>
          <p:cNvPr id="11268" name="Rectangle 13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47700" eaLnBrk="0" hangingPunct="0">
              <a:defRPr sz="1100">
                <a:solidFill>
                  <a:srgbClr val="00517A"/>
                </a:solidFill>
                <a:latin typeface="Tahoma" charset="0"/>
              </a:defRPr>
            </a:lvl1pPr>
            <a:lvl2pPr marL="631825" indent="-242888" defTabSz="647700" eaLnBrk="0" hangingPunct="0">
              <a:defRPr sz="1100">
                <a:solidFill>
                  <a:srgbClr val="00517A"/>
                </a:solidFill>
                <a:latin typeface="Tahoma" charset="0"/>
              </a:defRPr>
            </a:lvl2pPr>
            <a:lvl3pPr marL="973138" indent="-193675" defTabSz="647700" eaLnBrk="0" hangingPunct="0">
              <a:defRPr sz="1100">
                <a:solidFill>
                  <a:srgbClr val="00517A"/>
                </a:solidFill>
                <a:latin typeface="Tahoma" charset="0"/>
              </a:defRPr>
            </a:lvl3pPr>
            <a:lvl4pPr marL="1362075" indent="-193675" defTabSz="647700" eaLnBrk="0" hangingPunct="0">
              <a:defRPr sz="1100">
                <a:solidFill>
                  <a:srgbClr val="00517A"/>
                </a:solidFill>
                <a:latin typeface="Tahoma" charset="0"/>
              </a:defRPr>
            </a:lvl4pPr>
            <a:lvl5pPr marL="1752600" indent="-193675" defTabSz="647700" eaLnBrk="0" hangingPunct="0">
              <a:defRPr sz="1100">
                <a:solidFill>
                  <a:srgbClr val="00517A"/>
                </a:solidFill>
                <a:latin typeface="Tahoma" charset="0"/>
              </a:defRPr>
            </a:lvl5pPr>
            <a:lvl6pPr marL="2209800" indent="-193675" defTabSz="6477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6pPr>
            <a:lvl7pPr marL="2667000" indent="-193675" defTabSz="6477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7pPr>
            <a:lvl8pPr marL="3124200" indent="-193675" defTabSz="6477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8pPr>
            <a:lvl9pPr marL="3581400" indent="-193675" defTabSz="6477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9pPr>
          </a:lstStyle>
          <a:p>
            <a:fld id="{7D2A60E5-0358-9346-9462-953AC2036C21}" type="slidenum">
              <a:rPr lang="ru-RU" altLang="ru-RU" sz="700">
                <a:solidFill>
                  <a:srgbClr val="004162"/>
                </a:solidFill>
              </a:rPr>
              <a:pPr/>
              <a:t>10</a:t>
            </a:fld>
            <a:endParaRPr lang="ru-RU" altLang="ru-RU" sz="700">
              <a:solidFill>
                <a:srgbClr val="004162"/>
              </a:solidFill>
            </a:endParaRPr>
          </a:p>
        </p:txBody>
      </p:sp>
      <p:pic>
        <p:nvPicPr>
          <p:cNvPr id="11269" name="Picture 16" descr="C:\Users\mazin\Desktop\7\IMG_87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348" y="965504"/>
            <a:ext cx="2559469" cy="1575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306" y="965504"/>
            <a:ext cx="2758902" cy="1575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071" y="2619970"/>
            <a:ext cx="2703604" cy="1611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348" y="2646266"/>
            <a:ext cx="2568692" cy="1585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13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47700" eaLnBrk="0" hangingPunct="0">
              <a:defRPr sz="1100">
                <a:solidFill>
                  <a:srgbClr val="00517A"/>
                </a:solidFill>
                <a:latin typeface="Tahoma" charset="0"/>
              </a:defRPr>
            </a:lvl1pPr>
            <a:lvl2pPr marL="631825" indent="-242888" defTabSz="647700" eaLnBrk="0" hangingPunct="0">
              <a:defRPr sz="1100">
                <a:solidFill>
                  <a:srgbClr val="00517A"/>
                </a:solidFill>
                <a:latin typeface="Tahoma" charset="0"/>
              </a:defRPr>
            </a:lvl2pPr>
            <a:lvl3pPr marL="973138" indent="-193675" defTabSz="647700" eaLnBrk="0" hangingPunct="0">
              <a:defRPr sz="1100">
                <a:solidFill>
                  <a:srgbClr val="00517A"/>
                </a:solidFill>
                <a:latin typeface="Tahoma" charset="0"/>
              </a:defRPr>
            </a:lvl3pPr>
            <a:lvl4pPr marL="1362075" indent="-193675" defTabSz="647700" eaLnBrk="0" hangingPunct="0">
              <a:defRPr sz="1100">
                <a:solidFill>
                  <a:srgbClr val="00517A"/>
                </a:solidFill>
                <a:latin typeface="Tahoma" charset="0"/>
              </a:defRPr>
            </a:lvl4pPr>
            <a:lvl5pPr marL="1752600" indent="-193675" defTabSz="647700" eaLnBrk="0" hangingPunct="0">
              <a:defRPr sz="1100">
                <a:solidFill>
                  <a:srgbClr val="00517A"/>
                </a:solidFill>
                <a:latin typeface="Tahoma" charset="0"/>
              </a:defRPr>
            </a:lvl5pPr>
            <a:lvl6pPr marL="2209800" indent="-193675" defTabSz="6477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6pPr>
            <a:lvl7pPr marL="2667000" indent="-193675" defTabSz="6477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7pPr>
            <a:lvl8pPr marL="3124200" indent="-193675" defTabSz="6477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8pPr>
            <a:lvl9pPr marL="3581400" indent="-193675" defTabSz="6477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9pPr>
          </a:lstStyle>
          <a:p>
            <a:fld id="{7D2A60E5-0358-9346-9462-953AC2036C21}" type="slidenum">
              <a:rPr lang="ru-RU" altLang="ru-RU" sz="700">
                <a:solidFill>
                  <a:srgbClr val="004162"/>
                </a:solidFill>
              </a:rPr>
              <a:pPr/>
              <a:t>11</a:t>
            </a:fld>
            <a:endParaRPr lang="ru-RU" altLang="ru-RU" sz="700">
              <a:solidFill>
                <a:srgbClr val="00416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88289" y="1913860"/>
            <a:ext cx="56884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+mj-lt"/>
              </a:rPr>
              <a:t>Спасибо за внимание!</a:t>
            </a:r>
            <a:endParaRPr lang="ru-RU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1616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3"/>
          <p:cNvSpPr txBox="1">
            <a:spLocks noGrp="1" noChangeArrowheads="1"/>
          </p:cNvSpPr>
          <p:nvPr/>
        </p:nvSpPr>
        <p:spPr bwMode="auto">
          <a:xfrm>
            <a:off x="4501662" y="4970860"/>
            <a:ext cx="45720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20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1pPr>
            <a:lvl2pPr marL="742950" indent="-285750" defTabSz="7620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2pPr>
            <a:lvl3pPr marL="1143000" indent="-228600" defTabSz="7620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3pPr>
            <a:lvl4pPr marL="1600200" indent="-228600" defTabSz="7620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4pPr>
            <a:lvl5pPr marL="2057400" indent="-228600" defTabSz="7620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9pPr>
          </a:lstStyle>
          <a:p>
            <a:pPr algn="r"/>
            <a:fld id="{7013AA42-D6E4-4B2E-A103-2849FCD94542}" type="slidenum">
              <a:rPr lang="ru-RU" altLang="ru-RU" sz="800">
                <a:solidFill>
                  <a:srgbClr val="004162"/>
                </a:solidFill>
              </a:rPr>
              <a:pPr algn="r"/>
              <a:t>2</a:t>
            </a:fld>
            <a:endParaRPr lang="ru-RU" altLang="ru-RU" sz="800">
              <a:solidFill>
                <a:srgbClr val="004162"/>
              </a:solidFill>
            </a:endParaRPr>
          </a:p>
        </p:txBody>
      </p:sp>
      <p:sp>
        <p:nvSpPr>
          <p:cNvPr id="63491" name="Line 2"/>
          <p:cNvSpPr>
            <a:spLocks noChangeShapeType="1"/>
          </p:cNvSpPr>
          <p:nvPr/>
        </p:nvSpPr>
        <p:spPr bwMode="auto">
          <a:xfrm>
            <a:off x="4519247" y="1858566"/>
            <a:ext cx="1465" cy="1930003"/>
          </a:xfrm>
          <a:prstGeom prst="line">
            <a:avLst/>
          </a:prstGeom>
          <a:noFill/>
          <a:ln w="12700">
            <a:solidFill>
              <a:srgbClr val="5F5F5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7925" tIns="38963" rIns="77925" bIns="38963"/>
          <a:lstStyle/>
          <a:p>
            <a:endParaRPr lang="ru-RU"/>
          </a:p>
        </p:txBody>
      </p:sp>
      <p:sp>
        <p:nvSpPr>
          <p:cNvPr id="63492" name="Line 3"/>
          <p:cNvSpPr>
            <a:spLocks noChangeShapeType="1"/>
          </p:cNvSpPr>
          <p:nvPr/>
        </p:nvSpPr>
        <p:spPr bwMode="auto">
          <a:xfrm>
            <a:off x="4932485" y="1858566"/>
            <a:ext cx="0" cy="848915"/>
          </a:xfrm>
          <a:prstGeom prst="line">
            <a:avLst/>
          </a:prstGeom>
          <a:noFill/>
          <a:ln w="12700">
            <a:solidFill>
              <a:srgbClr val="5F5F5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7925" tIns="38963" rIns="77925" bIns="38963"/>
          <a:lstStyle/>
          <a:p>
            <a:endParaRPr lang="ru-RU"/>
          </a:p>
        </p:txBody>
      </p:sp>
      <p:sp>
        <p:nvSpPr>
          <p:cNvPr id="63493" name="Line 4"/>
          <p:cNvSpPr>
            <a:spLocks noChangeShapeType="1"/>
          </p:cNvSpPr>
          <p:nvPr/>
        </p:nvSpPr>
        <p:spPr bwMode="auto">
          <a:xfrm flipH="1">
            <a:off x="4377103" y="1858566"/>
            <a:ext cx="1" cy="851297"/>
          </a:xfrm>
          <a:prstGeom prst="line">
            <a:avLst/>
          </a:prstGeom>
          <a:noFill/>
          <a:ln w="12700">
            <a:solidFill>
              <a:srgbClr val="5F5F5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7925" tIns="38963" rIns="77925" bIns="38963"/>
          <a:lstStyle/>
          <a:p>
            <a:endParaRPr lang="ru-RU"/>
          </a:p>
        </p:txBody>
      </p:sp>
      <p:sp>
        <p:nvSpPr>
          <p:cNvPr id="63494" name="Line 6"/>
          <p:cNvSpPr>
            <a:spLocks noChangeShapeType="1"/>
          </p:cNvSpPr>
          <p:nvPr/>
        </p:nvSpPr>
        <p:spPr bwMode="auto">
          <a:xfrm>
            <a:off x="4932484" y="2707481"/>
            <a:ext cx="2088174" cy="0"/>
          </a:xfrm>
          <a:prstGeom prst="line">
            <a:avLst/>
          </a:prstGeom>
          <a:noFill/>
          <a:ln w="12700">
            <a:solidFill>
              <a:srgbClr val="5F5F5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7925" tIns="38963" rIns="77925" bIns="38963"/>
          <a:lstStyle/>
          <a:p>
            <a:endParaRPr lang="ru-RU"/>
          </a:p>
        </p:txBody>
      </p:sp>
      <p:sp>
        <p:nvSpPr>
          <p:cNvPr id="63495" name="Line 7"/>
          <p:cNvSpPr>
            <a:spLocks noChangeShapeType="1"/>
          </p:cNvSpPr>
          <p:nvPr/>
        </p:nvSpPr>
        <p:spPr bwMode="auto">
          <a:xfrm>
            <a:off x="4777154" y="1858566"/>
            <a:ext cx="10258" cy="1932385"/>
          </a:xfrm>
          <a:prstGeom prst="line">
            <a:avLst/>
          </a:prstGeom>
          <a:noFill/>
          <a:ln w="12700">
            <a:solidFill>
              <a:srgbClr val="5F5F5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7925" tIns="38963" rIns="77925" bIns="38963"/>
          <a:lstStyle/>
          <a:p>
            <a:endParaRPr lang="ru-RU"/>
          </a:p>
        </p:txBody>
      </p:sp>
      <p:sp>
        <p:nvSpPr>
          <p:cNvPr id="63496" name="Line 8"/>
          <p:cNvSpPr>
            <a:spLocks noChangeShapeType="1"/>
          </p:cNvSpPr>
          <p:nvPr/>
        </p:nvSpPr>
        <p:spPr bwMode="auto">
          <a:xfrm>
            <a:off x="2388578" y="3788569"/>
            <a:ext cx="2130669" cy="0"/>
          </a:xfrm>
          <a:prstGeom prst="line">
            <a:avLst/>
          </a:prstGeom>
          <a:noFill/>
          <a:ln w="12700">
            <a:solidFill>
              <a:srgbClr val="5F5F5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7925" tIns="38963" rIns="77925" bIns="38963"/>
          <a:lstStyle/>
          <a:p>
            <a:endParaRPr lang="ru-RU"/>
          </a:p>
        </p:txBody>
      </p:sp>
      <p:sp>
        <p:nvSpPr>
          <p:cNvPr id="63497" name="Line 9"/>
          <p:cNvSpPr>
            <a:spLocks noChangeShapeType="1"/>
          </p:cNvSpPr>
          <p:nvPr/>
        </p:nvSpPr>
        <p:spPr bwMode="auto">
          <a:xfrm>
            <a:off x="4787412" y="3788569"/>
            <a:ext cx="2233246" cy="0"/>
          </a:xfrm>
          <a:prstGeom prst="line">
            <a:avLst/>
          </a:prstGeom>
          <a:noFill/>
          <a:ln w="12700">
            <a:solidFill>
              <a:srgbClr val="5F5F5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7925" tIns="38963" rIns="77925" bIns="38963"/>
          <a:lstStyle/>
          <a:p>
            <a:endParaRPr lang="ru-RU"/>
          </a:p>
        </p:txBody>
      </p:sp>
      <p:sp>
        <p:nvSpPr>
          <p:cNvPr id="63498" name="Rectangle 10"/>
          <p:cNvSpPr>
            <a:spLocks noChangeArrowheads="1"/>
          </p:cNvSpPr>
          <p:nvPr/>
        </p:nvSpPr>
        <p:spPr bwMode="auto">
          <a:xfrm>
            <a:off x="2366189" y="2920238"/>
            <a:ext cx="1916723" cy="709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25" tIns="38963" rIns="77925" bIns="38963" anchor="ctr"/>
          <a:lstStyle/>
          <a:p>
            <a:pPr eaLnBrk="0" hangingPunct="0"/>
            <a:r>
              <a:rPr lang="ru-RU" altLang="ru-RU" sz="1000" dirty="0">
                <a:solidFill>
                  <a:srgbClr val="004162"/>
                </a:solidFill>
                <a:latin typeface="Tahoma" pitchFamily="34" charset="0"/>
              </a:rPr>
              <a:t>Мембранные газоразделительные системы, КЦА. </a:t>
            </a:r>
          </a:p>
          <a:p>
            <a:pPr eaLnBrk="0" hangingPunct="0"/>
            <a:r>
              <a:rPr lang="ru-RU" altLang="ru-RU" sz="1000" b="1" dirty="0">
                <a:solidFill>
                  <a:srgbClr val="004162"/>
                </a:solidFill>
                <a:latin typeface="Tahoma" pitchFamily="34" charset="0"/>
              </a:rPr>
              <a:t>Более 300 установок</a:t>
            </a:r>
          </a:p>
        </p:txBody>
      </p:sp>
      <p:sp>
        <p:nvSpPr>
          <p:cNvPr id="63499" name="Rectangle 11"/>
          <p:cNvSpPr>
            <a:spLocks noChangeArrowheads="1"/>
          </p:cNvSpPr>
          <p:nvPr/>
        </p:nvSpPr>
        <p:spPr bwMode="auto">
          <a:xfrm>
            <a:off x="4958862" y="1716621"/>
            <a:ext cx="2351943" cy="1032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25" tIns="38963" rIns="77925" bIns="38963" anchor="ctr"/>
          <a:lstStyle/>
          <a:p>
            <a:pPr eaLnBrk="0" hangingPunct="0"/>
            <a:r>
              <a:rPr lang="ru-RU" altLang="ru-RU" sz="1000" dirty="0">
                <a:solidFill>
                  <a:srgbClr val="004162"/>
                </a:solidFill>
                <a:latin typeface="Tahoma" pitchFamily="34" charset="0"/>
              </a:rPr>
              <a:t>Оборудование </a:t>
            </a:r>
            <a:br>
              <a:rPr lang="ru-RU" altLang="ru-RU" sz="1000" dirty="0">
                <a:solidFill>
                  <a:srgbClr val="004162"/>
                </a:solidFill>
                <a:latin typeface="Tahoma" pitchFamily="34" charset="0"/>
              </a:rPr>
            </a:br>
            <a:r>
              <a:rPr lang="ru-RU" altLang="ru-RU" sz="1000" dirty="0">
                <a:solidFill>
                  <a:srgbClr val="004162"/>
                </a:solidFill>
                <a:latin typeface="Tahoma" pitchFamily="34" charset="0"/>
              </a:rPr>
              <a:t>и технологии сжижения и хранения природного и попутного газов, СПГ.</a:t>
            </a:r>
          </a:p>
          <a:p>
            <a:pPr eaLnBrk="0" hangingPunct="0"/>
            <a:r>
              <a:rPr lang="ru-RU" altLang="ru-RU" sz="1000" b="1" dirty="0">
                <a:solidFill>
                  <a:srgbClr val="004162"/>
                </a:solidFill>
                <a:latin typeface="Tahoma" pitchFamily="34" charset="0"/>
              </a:rPr>
              <a:t>Более 20 ожижителей природного газа</a:t>
            </a:r>
          </a:p>
        </p:txBody>
      </p:sp>
      <p:sp>
        <p:nvSpPr>
          <p:cNvPr id="63500" name="Rectangle 12"/>
          <p:cNvSpPr>
            <a:spLocks noChangeArrowheads="1"/>
          </p:cNvSpPr>
          <p:nvPr/>
        </p:nvSpPr>
        <p:spPr bwMode="auto">
          <a:xfrm>
            <a:off x="2264735" y="1858566"/>
            <a:ext cx="2236926" cy="75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25" tIns="38963" rIns="77925" bIns="38963" anchor="ctr"/>
          <a:lstStyle>
            <a:lvl1pPr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1pPr>
            <a:lvl2pPr marL="742950" indent="-28575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2pPr>
            <a:lvl3pPr marL="11430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3pPr>
            <a:lvl4pPr marL="16002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4pPr>
            <a:lvl5pPr marL="20574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9pPr>
          </a:lstStyle>
          <a:p>
            <a:r>
              <a:rPr lang="ru-RU" altLang="ru-RU" sz="1000" dirty="0">
                <a:solidFill>
                  <a:srgbClr val="004162"/>
                </a:solidFill>
              </a:rPr>
              <a:t>Криогенные воздухоразделительные установки.</a:t>
            </a:r>
          </a:p>
          <a:p>
            <a:r>
              <a:rPr lang="ru-RU" altLang="ru-RU" sz="1000" b="1" dirty="0">
                <a:solidFill>
                  <a:srgbClr val="004162"/>
                </a:solidFill>
              </a:rPr>
              <a:t>Более 600 ВРУ в 25 странах мира</a:t>
            </a:r>
          </a:p>
        </p:txBody>
      </p:sp>
      <p:sp>
        <p:nvSpPr>
          <p:cNvPr id="63501" name="Rectangle 13"/>
          <p:cNvSpPr>
            <a:spLocks noChangeArrowheads="1"/>
          </p:cNvSpPr>
          <p:nvPr/>
        </p:nvSpPr>
        <p:spPr bwMode="auto">
          <a:xfrm>
            <a:off x="4882662" y="3064809"/>
            <a:ext cx="2265485" cy="555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25" tIns="38963" rIns="77925" bIns="38963" anchor="ctr"/>
          <a:lstStyle/>
          <a:p>
            <a:pPr eaLnBrk="0" hangingPunct="0"/>
            <a:r>
              <a:rPr lang="ru-RU" altLang="ru-RU" sz="1000" dirty="0">
                <a:solidFill>
                  <a:srgbClr val="004162"/>
                </a:solidFill>
                <a:latin typeface="Tahoma" pitchFamily="34" charset="0"/>
              </a:rPr>
              <a:t>Системы хранения, транспортирования и газификации. </a:t>
            </a:r>
          </a:p>
          <a:p>
            <a:pPr eaLnBrk="0" hangingPunct="0"/>
            <a:r>
              <a:rPr lang="ru-RU" altLang="ru-RU" sz="1000" b="1" dirty="0">
                <a:solidFill>
                  <a:srgbClr val="004162"/>
                </a:solidFill>
                <a:latin typeface="Tahoma" pitchFamily="34" charset="0"/>
              </a:rPr>
              <a:t>Более 2000 </a:t>
            </a:r>
            <a:r>
              <a:rPr lang="ru-RU" altLang="ru-RU" sz="1000" b="1" dirty="0" smtClean="0">
                <a:solidFill>
                  <a:srgbClr val="004162"/>
                </a:solidFill>
                <a:latin typeface="Tahoma" pitchFamily="34" charset="0"/>
              </a:rPr>
              <a:t>единиц</a:t>
            </a:r>
            <a:endParaRPr lang="ru-RU" altLang="ru-RU" sz="1000" b="1" dirty="0">
              <a:solidFill>
                <a:srgbClr val="004162"/>
              </a:solidFill>
              <a:latin typeface="Tahoma" pitchFamily="34" charset="0"/>
            </a:endParaRPr>
          </a:p>
        </p:txBody>
      </p:sp>
      <p:sp>
        <p:nvSpPr>
          <p:cNvPr id="63502" name="Rectangle 20"/>
          <p:cNvSpPr>
            <a:spLocks noChangeArrowheads="1"/>
          </p:cNvSpPr>
          <p:nvPr/>
        </p:nvSpPr>
        <p:spPr bwMode="auto">
          <a:xfrm>
            <a:off x="701920" y="192882"/>
            <a:ext cx="4193931" cy="221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8952" rIns="77902" bIns="38952" anchor="b"/>
          <a:lstStyle>
            <a:lvl1pPr marL="90488" indent="-90488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1pPr>
            <a:lvl2pPr marL="742950" indent="-28575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2pPr>
            <a:lvl3pPr marL="11430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3pPr>
            <a:lvl4pPr marL="16002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4pPr>
            <a:lvl5pPr marL="20574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9pPr>
          </a:lstStyle>
          <a:p>
            <a:r>
              <a:rPr lang="ru-RU" altLang="ru-RU" sz="1400" b="1">
                <a:solidFill>
                  <a:srgbClr val="004162"/>
                </a:solidFill>
              </a:rPr>
              <a:t>ПАО «Криогенмаш»</a:t>
            </a:r>
          </a:p>
        </p:txBody>
      </p:sp>
      <p:sp>
        <p:nvSpPr>
          <p:cNvPr id="63503" name="Rectangle 23"/>
          <p:cNvSpPr>
            <a:spLocks noChangeArrowheads="1"/>
          </p:cNvSpPr>
          <p:nvPr/>
        </p:nvSpPr>
        <p:spPr bwMode="auto">
          <a:xfrm>
            <a:off x="2363667" y="3832867"/>
            <a:ext cx="2239108" cy="1002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25" tIns="38963" rIns="77925" bIns="38963" anchor="ctr"/>
          <a:lstStyle/>
          <a:p>
            <a:pPr eaLnBrk="0" hangingPunct="0"/>
            <a:r>
              <a:rPr lang="ru-RU" altLang="ru-RU" sz="1000" dirty="0">
                <a:solidFill>
                  <a:srgbClr val="004162"/>
                </a:solidFill>
                <a:latin typeface="Tahoma" pitchFamily="34" charset="0"/>
              </a:rPr>
              <a:t>Оперирование </a:t>
            </a:r>
            <a:r>
              <a:rPr lang="ru-RU" altLang="ru-RU" sz="1000" b="1" dirty="0">
                <a:solidFill>
                  <a:srgbClr val="004162"/>
                </a:solidFill>
                <a:latin typeface="Tahoma" pitchFamily="34" charset="0"/>
              </a:rPr>
              <a:t>пятью </a:t>
            </a:r>
            <a:r>
              <a:rPr lang="ru-RU" altLang="ru-RU" sz="1000" dirty="0">
                <a:solidFill>
                  <a:srgbClr val="004162"/>
                </a:solidFill>
                <a:latin typeface="Tahoma" pitchFamily="34" charset="0"/>
              </a:rPr>
              <a:t>собственными воздухоразделительными заводами. Ещё </a:t>
            </a:r>
            <a:r>
              <a:rPr lang="ru-RU" altLang="ru-RU" sz="1000" b="1" dirty="0">
                <a:solidFill>
                  <a:srgbClr val="004162"/>
                </a:solidFill>
                <a:latin typeface="Tahoma" pitchFamily="34" charset="0"/>
              </a:rPr>
              <a:t>три</a:t>
            </a:r>
            <a:r>
              <a:rPr lang="ru-RU" altLang="ru-RU" sz="1000" dirty="0">
                <a:solidFill>
                  <a:srgbClr val="004162"/>
                </a:solidFill>
                <a:latin typeface="Tahoma" pitchFamily="34" charset="0"/>
              </a:rPr>
              <a:t> на </a:t>
            </a:r>
          </a:p>
          <a:p>
            <a:pPr eaLnBrk="0" hangingPunct="0"/>
            <a:r>
              <a:rPr lang="ru-RU" altLang="ru-RU" sz="1000" dirty="0">
                <a:solidFill>
                  <a:srgbClr val="004162"/>
                </a:solidFill>
                <a:latin typeface="Tahoma" pitchFamily="34" charset="0"/>
              </a:rPr>
              <a:t>этапе строительства. Поставки технических и медицинских газов.</a:t>
            </a:r>
          </a:p>
        </p:txBody>
      </p:sp>
      <p:sp>
        <p:nvSpPr>
          <p:cNvPr id="63504" name="Line 24"/>
          <p:cNvSpPr>
            <a:spLocks noChangeShapeType="1"/>
          </p:cNvSpPr>
          <p:nvPr/>
        </p:nvSpPr>
        <p:spPr bwMode="auto">
          <a:xfrm flipH="1">
            <a:off x="4655527" y="1858566"/>
            <a:ext cx="0" cy="2996803"/>
          </a:xfrm>
          <a:prstGeom prst="line">
            <a:avLst/>
          </a:prstGeom>
          <a:noFill/>
          <a:ln w="12700">
            <a:solidFill>
              <a:srgbClr val="5F5F5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7925" tIns="38963" rIns="77925" bIns="38963"/>
          <a:lstStyle/>
          <a:p>
            <a:endParaRPr lang="ru-RU"/>
          </a:p>
        </p:txBody>
      </p:sp>
      <p:sp>
        <p:nvSpPr>
          <p:cNvPr id="63505" name="Line 27"/>
          <p:cNvSpPr>
            <a:spLocks noChangeShapeType="1"/>
          </p:cNvSpPr>
          <p:nvPr/>
        </p:nvSpPr>
        <p:spPr bwMode="auto">
          <a:xfrm>
            <a:off x="2363667" y="2709863"/>
            <a:ext cx="2013438" cy="0"/>
          </a:xfrm>
          <a:prstGeom prst="line">
            <a:avLst/>
          </a:prstGeom>
          <a:noFill/>
          <a:ln w="12700">
            <a:solidFill>
              <a:srgbClr val="5F5F5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7925" tIns="38963" rIns="77925" bIns="38963"/>
          <a:lstStyle/>
          <a:p>
            <a:endParaRPr lang="ru-RU"/>
          </a:p>
        </p:txBody>
      </p:sp>
      <p:sp>
        <p:nvSpPr>
          <p:cNvPr id="63506" name="Rectangle 29"/>
          <p:cNvSpPr>
            <a:spLocks noChangeArrowheads="1"/>
          </p:cNvSpPr>
          <p:nvPr/>
        </p:nvSpPr>
        <p:spPr bwMode="auto">
          <a:xfrm>
            <a:off x="4848224" y="3920709"/>
            <a:ext cx="2497015" cy="848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25" tIns="38963" rIns="77925" bIns="38963" anchor="ctr"/>
          <a:lstStyle/>
          <a:p>
            <a:pPr eaLnBrk="0" hangingPunct="0"/>
            <a:r>
              <a:rPr lang="ru-RU" altLang="ru-RU" sz="1000" dirty="0">
                <a:solidFill>
                  <a:srgbClr val="004162"/>
                </a:solidFill>
                <a:latin typeface="Tahoma" pitchFamily="34" charset="0"/>
              </a:rPr>
              <a:t>Оборудование</a:t>
            </a:r>
          </a:p>
          <a:p>
            <a:pPr eaLnBrk="0" hangingPunct="0"/>
            <a:r>
              <a:rPr lang="ru-RU" altLang="ru-RU" sz="1000" dirty="0">
                <a:solidFill>
                  <a:srgbClr val="004162"/>
                </a:solidFill>
                <a:latin typeface="Tahoma" pitchFamily="34" charset="0"/>
              </a:rPr>
              <a:t> для стартовых ракетных комплексов</a:t>
            </a:r>
            <a:r>
              <a:rPr lang="en-US" altLang="ru-RU" sz="1000" dirty="0">
                <a:solidFill>
                  <a:srgbClr val="004162"/>
                </a:solidFill>
                <a:latin typeface="Tahoma" pitchFamily="34" charset="0"/>
              </a:rPr>
              <a:t> </a:t>
            </a:r>
            <a:r>
              <a:rPr lang="ru-RU" altLang="ru-RU" sz="1000" dirty="0">
                <a:solidFill>
                  <a:srgbClr val="004162"/>
                </a:solidFill>
                <a:latin typeface="Tahoma" pitchFamily="34" charset="0"/>
              </a:rPr>
              <a:t>на </a:t>
            </a:r>
            <a:r>
              <a:rPr lang="ru-RU" altLang="ru-RU" sz="1000" b="1" dirty="0">
                <a:solidFill>
                  <a:srgbClr val="004162"/>
                </a:solidFill>
                <a:latin typeface="Tahoma" pitchFamily="34" charset="0"/>
              </a:rPr>
              <a:t>1/3  космодромов мира</a:t>
            </a:r>
            <a:r>
              <a:rPr lang="ru-RU" altLang="ru-RU" sz="1000" dirty="0">
                <a:solidFill>
                  <a:srgbClr val="004162"/>
                </a:solidFill>
                <a:latin typeface="Tahoma" pitchFamily="34" charset="0"/>
              </a:rPr>
              <a:t>, гелиевое, водородное оборудование</a:t>
            </a:r>
            <a:r>
              <a:rPr lang="en-US" altLang="ru-RU" sz="1000" dirty="0">
                <a:solidFill>
                  <a:srgbClr val="004162"/>
                </a:solidFill>
                <a:latin typeface="Tahoma" pitchFamily="34" charset="0"/>
              </a:rPr>
              <a:t> </a:t>
            </a:r>
            <a:r>
              <a:rPr lang="ru-RU" altLang="ru-RU" sz="1000" dirty="0">
                <a:solidFill>
                  <a:srgbClr val="004162"/>
                </a:solidFill>
                <a:latin typeface="Tahoma" pitchFamily="34" charset="0"/>
              </a:rPr>
              <a:t>для фундаментальной науки. </a:t>
            </a:r>
          </a:p>
        </p:txBody>
      </p:sp>
      <p:sp>
        <p:nvSpPr>
          <p:cNvPr id="63507" name="Line 31"/>
          <p:cNvSpPr>
            <a:spLocks noChangeShapeType="1"/>
          </p:cNvSpPr>
          <p:nvPr/>
        </p:nvSpPr>
        <p:spPr bwMode="auto">
          <a:xfrm>
            <a:off x="4665785" y="4855369"/>
            <a:ext cx="2233246" cy="0"/>
          </a:xfrm>
          <a:prstGeom prst="line">
            <a:avLst/>
          </a:prstGeom>
          <a:noFill/>
          <a:ln w="12700">
            <a:solidFill>
              <a:srgbClr val="5F5F5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7925" tIns="38963" rIns="77925" bIns="38963"/>
          <a:lstStyle/>
          <a:p>
            <a:endParaRPr lang="ru-RU"/>
          </a:p>
        </p:txBody>
      </p:sp>
      <p:sp>
        <p:nvSpPr>
          <p:cNvPr id="63508" name="Line 32"/>
          <p:cNvSpPr>
            <a:spLocks noChangeShapeType="1"/>
          </p:cNvSpPr>
          <p:nvPr/>
        </p:nvSpPr>
        <p:spPr bwMode="auto">
          <a:xfrm>
            <a:off x="2526324" y="4855369"/>
            <a:ext cx="2130669" cy="0"/>
          </a:xfrm>
          <a:prstGeom prst="line">
            <a:avLst/>
          </a:prstGeom>
          <a:noFill/>
          <a:ln w="12700">
            <a:solidFill>
              <a:srgbClr val="5F5F5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7925" tIns="38963" rIns="77925" bIns="38963"/>
          <a:lstStyle/>
          <a:p>
            <a:endParaRPr lang="ru-RU"/>
          </a:p>
        </p:txBody>
      </p:sp>
      <p:pic>
        <p:nvPicPr>
          <p:cNvPr id="63509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69" y="3849291"/>
            <a:ext cx="1541533" cy="903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510" name="Rectangle 12"/>
          <p:cNvSpPr>
            <a:spLocks noChangeArrowheads="1"/>
          </p:cNvSpPr>
          <p:nvPr/>
        </p:nvSpPr>
        <p:spPr bwMode="auto">
          <a:xfrm>
            <a:off x="872049" y="581092"/>
            <a:ext cx="7261866" cy="75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25" tIns="38963" rIns="77925" bIns="38963" anchor="ctr"/>
          <a:lstStyle>
            <a:lvl1pPr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1pPr>
            <a:lvl2pPr marL="742950" indent="-28575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2pPr>
            <a:lvl3pPr marL="11430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3pPr>
            <a:lvl4pPr marL="16002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4pPr>
            <a:lvl5pPr marL="20574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9pPr>
          </a:lstStyle>
          <a:p>
            <a:pPr algn="ctr"/>
            <a:r>
              <a:rPr lang="ru-RU" altLang="ru-RU" sz="1100" b="1" dirty="0">
                <a:solidFill>
                  <a:srgbClr val="004162"/>
                </a:solidFill>
              </a:rPr>
              <a:t>Предприятие основано нобелевским лауреатом, академиком П.Л. </a:t>
            </a:r>
            <a:r>
              <a:rPr lang="ru-RU" altLang="ru-RU" sz="1100" b="1" dirty="0" err="1">
                <a:solidFill>
                  <a:srgbClr val="004162"/>
                </a:solidFill>
              </a:rPr>
              <a:t>Капицей</a:t>
            </a:r>
            <a:r>
              <a:rPr lang="ru-RU" altLang="ru-RU" sz="1100" b="1" dirty="0">
                <a:solidFill>
                  <a:srgbClr val="004162"/>
                </a:solidFill>
              </a:rPr>
              <a:t>.</a:t>
            </a:r>
          </a:p>
          <a:p>
            <a:pPr algn="ctr"/>
            <a:r>
              <a:rPr lang="ru-RU" altLang="ru-RU" sz="1100" b="1" dirty="0">
                <a:solidFill>
                  <a:srgbClr val="004162"/>
                </a:solidFill>
              </a:rPr>
              <a:t>ПАО «Криогенмаш» – единственный в России и один из </a:t>
            </a:r>
            <a:r>
              <a:rPr lang="ru-RU" altLang="ru-RU" sz="1100" b="1" dirty="0" smtClean="0">
                <a:solidFill>
                  <a:srgbClr val="FF0000"/>
                </a:solidFill>
              </a:rPr>
              <a:t>10 </a:t>
            </a:r>
            <a:r>
              <a:rPr lang="ru-RU" altLang="ru-RU" sz="1100" b="1" dirty="0">
                <a:solidFill>
                  <a:srgbClr val="FF0000"/>
                </a:solidFill>
              </a:rPr>
              <a:t>крупнейших мировых </a:t>
            </a:r>
            <a:r>
              <a:rPr lang="ru-RU" altLang="ru-RU" sz="1100" b="1" dirty="0">
                <a:solidFill>
                  <a:srgbClr val="004162"/>
                </a:solidFill>
              </a:rPr>
              <a:t>производителей крупнотоннажного криогенного оборудования собственной </a:t>
            </a:r>
            <a:r>
              <a:rPr lang="ru-RU" altLang="ru-RU" sz="1100" b="1" dirty="0" smtClean="0">
                <a:solidFill>
                  <a:srgbClr val="004162"/>
                </a:solidFill>
              </a:rPr>
              <a:t>разработки</a:t>
            </a:r>
            <a:r>
              <a:rPr lang="ru-RU" altLang="ru-RU" sz="1100" b="1" dirty="0">
                <a:solidFill>
                  <a:srgbClr val="004162"/>
                </a:solidFill>
              </a:rPr>
              <a:t>. </a:t>
            </a:r>
            <a:endParaRPr lang="ru-RU" altLang="ru-RU" sz="1100" b="1" dirty="0" smtClean="0">
              <a:solidFill>
                <a:srgbClr val="004162"/>
              </a:solidFill>
            </a:endParaRPr>
          </a:p>
          <a:p>
            <a:pPr algn="ctr"/>
            <a:r>
              <a:rPr lang="ru-RU" altLang="ru-RU" sz="1100" b="1" dirty="0" smtClean="0">
                <a:solidFill>
                  <a:srgbClr val="004162"/>
                </a:solidFill>
              </a:rPr>
              <a:t>Продукция </a:t>
            </a:r>
            <a:r>
              <a:rPr lang="ru-RU" altLang="ru-RU" sz="1100" b="1" dirty="0">
                <a:solidFill>
                  <a:srgbClr val="004162"/>
                </a:solidFill>
              </a:rPr>
              <a:t>предприятия поставлена в </a:t>
            </a:r>
            <a:r>
              <a:rPr lang="ru-RU" altLang="ru-RU" sz="1100" b="1" dirty="0">
                <a:solidFill>
                  <a:srgbClr val="FF0000"/>
                </a:solidFill>
              </a:rPr>
              <a:t>35 стран мира.</a:t>
            </a:r>
            <a:r>
              <a:rPr lang="ru-RU" altLang="ru-RU" sz="1100" b="1" dirty="0">
                <a:solidFill>
                  <a:srgbClr val="004162"/>
                </a:solidFill>
              </a:rPr>
              <a:t> </a:t>
            </a:r>
          </a:p>
          <a:p>
            <a:endParaRPr lang="ru-RU" altLang="ru-RU" dirty="0">
              <a:solidFill>
                <a:srgbClr val="004162"/>
              </a:solidFill>
            </a:endParaRPr>
          </a:p>
        </p:txBody>
      </p:sp>
      <p:sp>
        <p:nvSpPr>
          <p:cNvPr id="63511" name="Rectangle 12"/>
          <p:cNvSpPr>
            <a:spLocks noChangeArrowheads="1"/>
          </p:cNvSpPr>
          <p:nvPr/>
        </p:nvSpPr>
        <p:spPr bwMode="auto">
          <a:xfrm>
            <a:off x="2388578" y="1163241"/>
            <a:ext cx="4922227" cy="75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25" tIns="38963" rIns="77925" bIns="38963" anchor="ctr"/>
          <a:lstStyle>
            <a:lvl1pPr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1pPr>
            <a:lvl2pPr marL="742950" indent="-28575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2pPr>
            <a:lvl3pPr marL="11430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3pPr>
            <a:lvl4pPr marL="16002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4pPr>
            <a:lvl5pPr marL="20574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9pPr>
          </a:lstStyle>
          <a:p>
            <a:pPr algn="just"/>
            <a:r>
              <a:rPr lang="ru-RU" altLang="ru-RU" sz="1100" b="1" dirty="0">
                <a:solidFill>
                  <a:srgbClr val="004162"/>
                </a:solidFill>
              </a:rPr>
              <a:t>В 201</a:t>
            </a:r>
            <a:r>
              <a:rPr lang="en-US" altLang="ru-RU" sz="1100" b="1" dirty="0">
                <a:solidFill>
                  <a:srgbClr val="004162"/>
                </a:solidFill>
              </a:rPr>
              <a:t>4</a:t>
            </a:r>
            <a:r>
              <a:rPr lang="ru-RU" altLang="ru-RU" sz="1100" b="1" dirty="0" smtClean="0">
                <a:solidFill>
                  <a:srgbClr val="004162"/>
                </a:solidFill>
              </a:rPr>
              <a:t>-2017 </a:t>
            </a:r>
            <a:r>
              <a:rPr lang="ru-RU" altLang="ru-RU" sz="1100" b="1" dirty="0">
                <a:solidFill>
                  <a:srgbClr val="004162"/>
                </a:solidFill>
              </a:rPr>
              <a:t>годах Криогенмаш выиграл более 50% тендеров на поставку криогенных ВРУ в РФ</a:t>
            </a:r>
            <a:r>
              <a:rPr lang="en-US" altLang="ru-RU" sz="1100" b="1" dirty="0">
                <a:solidFill>
                  <a:srgbClr val="004162"/>
                </a:solidFill>
              </a:rPr>
              <a:t> </a:t>
            </a:r>
            <a:r>
              <a:rPr lang="ru-RU" altLang="ru-RU" sz="1100" b="1" dirty="0">
                <a:solidFill>
                  <a:srgbClr val="004162"/>
                </a:solidFill>
              </a:rPr>
              <a:t>и СНГ. </a:t>
            </a:r>
          </a:p>
          <a:p>
            <a:pPr algn="just"/>
            <a:endParaRPr lang="ru-RU" altLang="ru-RU" sz="300" b="1" dirty="0">
              <a:solidFill>
                <a:srgbClr val="004162"/>
              </a:solidFill>
            </a:endParaRPr>
          </a:p>
        </p:txBody>
      </p:sp>
      <p:pic>
        <p:nvPicPr>
          <p:cNvPr id="63512" name="Рисунок 34" descr="asp_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06" y="1187120"/>
            <a:ext cx="1507796" cy="1607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5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717" y="581092"/>
            <a:ext cx="1018375" cy="1212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514" name="Picture 29" descr="C:\Users\mazin\Desktop\Plesetsk-Angara-start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44" b="11584"/>
          <a:stretch>
            <a:fillRect/>
          </a:stretch>
        </p:blipFill>
        <p:spPr bwMode="auto">
          <a:xfrm>
            <a:off x="7389715" y="3729038"/>
            <a:ext cx="1496377" cy="105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515" name="Picture 30" descr="C:\Users\mazin\Desktop\EVG_446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69" y="2833688"/>
            <a:ext cx="1541533" cy="882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516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686" y="1814512"/>
            <a:ext cx="1472406" cy="811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517" name="Рисунок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15" y="2720578"/>
            <a:ext cx="1496377" cy="911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929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3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47700" eaLnBrk="0" hangingPunct="0">
              <a:defRPr sz="1100">
                <a:solidFill>
                  <a:srgbClr val="00517A"/>
                </a:solidFill>
                <a:latin typeface="Tahoma" charset="0"/>
              </a:defRPr>
            </a:lvl1pPr>
            <a:lvl2pPr marL="630238" indent="-241300" defTabSz="647700" eaLnBrk="0" hangingPunct="0">
              <a:defRPr sz="1100">
                <a:solidFill>
                  <a:srgbClr val="00517A"/>
                </a:solidFill>
                <a:latin typeface="Tahoma" charset="0"/>
              </a:defRPr>
            </a:lvl2pPr>
            <a:lvl3pPr marL="969963" indent="-192088" defTabSz="647700" eaLnBrk="0" hangingPunct="0">
              <a:defRPr sz="1100">
                <a:solidFill>
                  <a:srgbClr val="00517A"/>
                </a:solidFill>
                <a:latin typeface="Tahoma" charset="0"/>
              </a:defRPr>
            </a:lvl3pPr>
            <a:lvl4pPr marL="1358900" indent="-192088" defTabSz="647700" eaLnBrk="0" hangingPunct="0">
              <a:defRPr sz="1100">
                <a:solidFill>
                  <a:srgbClr val="00517A"/>
                </a:solidFill>
                <a:latin typeface="Tahoma" charset="0"/>
              </a:defRPr>
            </a:lvl4pPr>
            <a:lvl5pPr marL="1747838" indent="-192088" defTabSz="647700" eaLnBrk="0" hangingPunct="0">
              <a:defRPr sz="1100">
                <a:solidFill>
                  <a:srgbClr val="00517A"/>
                </a:solidFill>
                <a:latin typeface="Tahoma" charset="0"/>
              </a:defRPr>
            </a:lvl5pPr>
            <a:lvl6pPr marL="2205038" indent="-192088" defTabSz="6477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6pPr>
            <a:lvl7pPr marL="2662238" indent="-192088" defTabSz="6477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7pPr>
            <a:lvl8pPr marL="3119438" indent="-192088" defTabSz="6477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8pPr>
            <a:lvl9pPr marL="3576638" indent="-192088" defTabSz="6477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9pPr>
          </a:lstStyle>
          <a:p>
            <a:fld id="{89352942-0C8A-554E-8E4B-4FAD15BA48A1}" type="slidenum">
              <a:rPr lang="ru-RU" altLang="ru-RU" sz="700">
                <a:solidFill>
                  <a:srgbClr val="004162"/>
                </a:solidFill>
              </a:rPr>
              <a:pPr/>
              <a:t>3</a:t>
            </a:fld>
            <a:endParaRPr lang="ru-RU" altLang="ru-RU" sz="700">
              <a:solidFill>
                <a:srgbClr val="004162"/>
              </a:solidFill>
            </a:endParaRPr>
          </a:p>
        </p:txBody>
      </p:sp>
      <p:sp>
        <p:nvSpPr>
          <p:cNvPr id="3075" name="Rectangle 10"/>
          <p:cNvSpPr>
            <a:spLocks noChangeArrowheads="1"/>
          </p:cNvSpPr>
          <p:nvPr/>
        </p:nvSpPr>
        <p:spPr bwMode="auto">
          <a:xfrm>
            <a:off x="701675" y="247649"/>
            <a:ext cx="5900737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8877" rIns="77756" bIns="38877" anchor="b"/>
          <a:lstStyle>
            <a:lvl1pPr marL="90488" indent="-90488" eaLnBrk="0" hangingPunct="0">
              <a:defRPr sz="1100">
                <a:solidFill>
                  <a:srgbClr val="00517A"/>
                </a:solidFill>
                <a:latin typeface="Tahoma" charset="0"/>
              </a:defRPr>
            </a:lvl1pPr>
            <a:lvl2pPr marL="742950" indent="-285750" eaLnBrk="0" hangingPunct="0">
              <a:defRPr sz="1100">
                <a:solidFill>
                  <a:srgbClr val="00517A"/>
                </a:solidFill>
                <a:latin typeface="Tahoma" charset="0"/>
              </a:defRPr>
            </a:lvl2pPr>
            <a:lvl3pPr marL="11430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3pPr>
            <a:lvl4pPr marL="16002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4pPr>
            <a:lvl5pPr marL="20574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9pPr>
          </a:lstStyle>
          <a:p>
            <a:r>
              <a:rPr lang="ru-RU" altLang="ru-RU" sz="1400" b="1">
                <a:solidFill>
                  <a:srgbClr val="004162"/>
                </a:solidFill>
              </a:rPr>
              <a:t>Оборудование СПГ</a:t>
            </a:r>
          </a:p>
        </p:txBody>
      </p:sp>
      <p:pic>
        <p:nvPicPr>
          <p:cNvPr id="3076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475" y="987425"/>
            <a:ext cx="2665413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1A598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" y="987425"/>
            <a:ext cx="2662238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1A598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25" y="3181350"/>
            <a:ext cx="261620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1A598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475" y="3181350"/>
            <a:ext cx="2665413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1A598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25" y="987425"/>
            <a:ext cx="2616200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1A598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TextBox 1"/>
          <p:cNvSpPr txBox="1">
            <a:spLocks noChangeArrowheads="1"/>
          </p:cNvSpPr>
          <p:nvPr/>
        </p:nvSpPr>
        <p:spPr bwMode="auto">
          <a:xfrm>
            <a:off x="668338" y="557212"/>
            <a:ext cx="799465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779" tIns="38890" rIns="77779" bIns="38890">
            <a:spAutoFit/>
          </a:bodyPr>
          <a:lstStyle>
            <a:lvl1pPr eaLnBrk="0" hangingPunct="0">
              <a:defRPr sz="1100">
                <a:solidFill>
                  <a:srgbClr val="00517A"/>
                </a:solidFill>
                <a:latin typeface="Tahoma" charset="0"/>
              </a:defRPr>
            </a:lvl1pPr>
            <a:lvl2pPr marL="742950" indent="-285750" eaLnBrk="0" hangingPunct="0">
              <a:defRPr sz="1100">
                <a:solidFill>
                  <a:srgbClr val="00517A"/>
                </a:solidFill>
                <a:latin typeface="Tahoma" charset="0"/>
              </a:defRPr>
            </a:lvl2pPr>
            <a:lvl3pPr marL="11430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3pPr>
            <a:lvl4pPr marL="16002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4pPr>
            <a:lvl5pPr marL="20574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9pPr>
          </a:lstStyle>
          <a:p>
            <a:pPr eaLnBrk="1" hangingPunct="1"/>
            <a:r>
              <a:rPr lang="ru-RU" altLang="ru-RU" b="1" dirty="0" err="1">
                <a:solidFill>
                  <a:srgbClr val="004162"/>
                </a:solidFill>
              </a:rPr>
              <a:t>Криогенмаш</a:t>
            </a:r>
            <a:r>
              <a:rPr lang="ru-RU" altLang="ru-RU" b="1" dirty="0">
                <a:solidFill>
                  <a:srgbClr val="004162"/>
                </a:solidFill>
              </a:rPr>
              <a:t> изготовил </a:t>
            </a:r>
            <a:r>
              <a:rPr lang="ru-RU" altLang="ru-RU" b="1" dirty="0" smtClean="0">
                <a:solidFill>
                  <a:srgbClr val="004162"/>
                </a:solidFill>
              </a:rPr>
              <a:t>около 30 </a:t>
            </a:r>
            <a:r>
              <a:rPr lang="ru-RU" altLang="ru-RU" b="1" dirty="0">
                <a:solidFill>
                  <a:srgbClr val="004162"/>
                </a:solidFill>
              </a:rPr>
              <a:t>систем хранения и газификации СПГ. С 2006 года поставлено заказчикам </a:t>
            </a:r>
            <a:r>
              <a:rPr lang="ru-RU" altLang="ru-RU" b="1" dirty="0" smtClean="0">
                <a:solidFill>
                  <a:srgbClr val="004162"/>
                </a:solidFill>
              </a:rPr>
              <a:t>19 </a:t>
            </a:r>
            <a:r>
              <a:rPr lang="ru-RU" altLang="ru-RU" b="1" dirty="0">
                <a:solidFill>
                  <a:srgbClr val="004162"/>
                </a:solidFill>
              </a:rPr>
              <a:t>ожижителей природного газа, ещё 7 находится в производстве.</a:t>
            </a:r>
          </a:p>
        </p:txBody>
      </p:sp>
      <p:sp>
        <p:nvSpPr>
          <p:cNvPr id="3083" name="TextBox 2"/>
          <p:cNvSpPr txBox="1">
            <a:spLocks noChangeArrowheads="1"/>
          </p:cNvSpPr>
          <p:nvPr/>
        </p:nvSpPr>
        <p:spPr bwMode="auto">
          <a:xfrm>
            <a:off x="668338" y="2562225"/>
            <a:ext cx="269557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779" tIns="38890" rIns="77779" bIns="38890">
            <a:spAutoFit/>
          </a:bodyPr>
          <a:lstStyle>
            <a:lvl1pPr eaLnBrk="0" hangingPunct="0">
              <a:defRPr sz="1100">
                <a:solidFill>
                  <a:srgbClr val="00517A"/>
                </a:solidFill>
                <a:latin typeface="Tahoma" charset="0"/>
              </a:defRPr>
            </a:lvl1pPr>
            <a:lvl2pPr marL="742950" indent="-285750" eaLnBrk="0" hangingPunct="0">
              <a:defRPr sz="1100">
                <a:solidFill>
                  <a:srgbClr val="00517A"/>
                </a:solidFill>
                <a:latin typeface="Tahoma" charset="0"/>
              </a:defRPr>
            </a:lvl2pPr>
            <a:lvl3pPr marL="11430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3pPr>
            <a:lvl4pPr marL="16002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4pPr>
            <a:lvl5pPr marL="20574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9pPr>
          </a:lstStyle>
          <a:p>
            <a:pPr eaLnBrk="1" hangingPunct="1"/>
            <a:r>
              <a:rPr lang="ru-RU" altLang="ru-RU" sz="900">
                <a:solidFill>
                  <a:srgbClr val="004162"/>
                </a:solidFill>
              </a:rPr>
              <a:t>Система приема, хранения, регазификации СПГ на базе БСХП-63/0,7 - 5 шт. </a:t>
            </a:r>
          </a:p>
          <a:p>
            <a:pPr eaLnBrk="1" hangingPunct="1"/>
            <a:r>
              <a:rPr lang="ru-RU" altLang="ru-RU" sz="900">
                <a:solidFill>
                  <a:srgbClr val="004162"/>
                </a:solidFill>
              </a:rPr>
              <a:t>Приморск, Ленинградская обл., 2005 г.</a:t>
            </a:r>
          </a:p>
        </p:txBody>
      </p:sp>
      <p:sp>
        <p:nvSpPr>
          <p:cNvPr id="3084" name="TextBox 3"/>
          <p:cNvSpPr txBox="1">
            <a:spLocks noChangeArrowheads="1"/>
          </p:cNvSpPr>
          <p:nvPr/>
        </p:nvSpPr>
        <p:spPr bwMode="auto">
          <a:xfrm>
            <a:off x="3476625" y="2613025"/>
            <a:ext cx="2616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779" tIns="38890" rIns="77779" bIns="38890">
            <a:spAutoFit/>
          </a:bodyPr>
          <a:lstStyle>
            <a:lvl1pPr eaLnBrk="0" hangingPunct="0">
              <a:defRPr sz="1100">
                <a:solidFill>
                  <a:srgbClr val="00517A"/>
                </a:solidFill>
                <a:latin typeface="Tahoma" charset="0"/>
              </a:defRPr>
            </a:lvl1pPr>
            <a:lvl2pPr marL="742950" indent="-285750" eaLnBrk="0" hangingPunct="0">
              <a:defRPr sz="1100">
                <a:solidFill>
                  <a:srgbClr val="00517A"/>
                </a:solidFill>
                <a:latin typeface="Tahoma" charset="0"/>
              </a:defRPr>
            </a:lvl2pPr>
            <a:lvl3pPr marL="11430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3pPr>
            <a:lvl4pPr marL="16002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4pPr>
            <a:lvl5pPr marL="20574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9pPr>
          </a:lstStyle>
          <a:p>
            <a:pPr eaLnBrk="1" hangingPunct="1"/>
            <a:r>
              <a:rPr lang="ru-RU" altLang="ru-RU" sz="900">
                <a:solidFill>
                  <a:srgbClr val="004162"/>
                </a:solidFill>
              </a:rPr>
              <a:t>Ожижитель природного газа ОП-3, Китай, </a:t>
            </a:r>
          </a:p>
          <a:p>
            <a:pPr eaLnBrk="1" hangingPunct="1"/>
            <a:r>
              <a:rPr lang="ru-RU" altLang="ru-RU" sz="900">
                <a:solidFill>
                  <a:srgbClr val="004162"/>
                </a:solidFill>
              </a:rPr>
              <a:t>2012 г.</a:t>
            </a:r>
          </a:p>
        </p:txBody>
      </p:sp>
      <p:sp>
        <p:nvSpPr>
          <p:cNvPr id="3085" name="TextBox 17"/>
          <p:cNvSpPr txBox="1">
            <a:spLocks noChangeArrowheads="1"/>
          </p:cNvSpPr>
          <p:nvPr/>
        </p:nvSpPr>
        <p:spPr bwMode="auto">
          <a:xfrm>
            <a:off x="6202363" y="2603500"/>
            <a:ext cx="2613025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779" tIns="38890" rIns="77779" bIns="38890">
            <a:spAutoFit/>
          </a:bodyPr>
          <a:lstStyle>
            <a:lvl1pPr eaLnBrk="0" hangingPunct="0">
              <a:defRPr sz="1100">
                <a:solidFill>
                  <a:srgbClr val="00517A"/>
                </a:solidFill>
                <a:latin typeface="Tahoma" charset="0"/>
              </a:defRPr>
            </a:lvl1pPr>
            <a:lvl2pPr marL="742950" indent="-285750" eaLnBrk="0" hangingPunct="0">
              <a:defRPr sz="1100">
                <a:solidFill>
                  <a:srgbClr val="00517A"/>
                </a:solidFill>
                <a:latin typeface="Tahoma" charset="0"/>
              </a:defRPr>
            </a:lvl2pPr>
            <a:lvl3pPr marL="11430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3pPr>
            <a:lvl4pPr marL="16002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4pPr>
            <a:lvl5pPr marL="20574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9pPr>
          </a:lstStyle>
          <a:p>
            <a:pPr eaLnBrk="1" hangingPunct="1"/>
            <a:r>
              <a:rPr lang="ru-RU" altLang="ru-RU" sz="900">
                <a:solidFill>
                  <a:srgbClr val="004162"/>
                </a:solidFill>
              </a:rPr>
              <a:t>Завод СПГ на базе двух блоков ожижения </a:t>
            </a:r>
          </a:p>
          <a:p>
            <a:pPr eaLnBrk="1" hangingPunct="1"/>
            <a:r>
              <a:rPr lang="ru-RU" altLang="ru-RU" sz="900">
                <a:solidFill>
                  <a:srgbClr val="004162"/>
                </a:solidFill>
              </a:rPr>
              <a:t>ОП-2,5, Китай, 2012 г.</a:t>
            </a:r>
          </a:p>
        </p:txBody>
      </p:sp>
      <p:sp>
        <p:nvSpPr>
          <p:cNvPr id="3086" name="Прямоугольник 4"/>
          <p:cNvSpPr>
            <a:spLocks noChangeArrowheads="1"/>
          </p:cNvSpPr>
          <p:nvPr/>
        </p:nvSpPr>
        <p:spPr bwMode="auto">
          <a:xfrm>
            <a:off x="655638" y="4706938"/>
            <a:ext cx="26638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779" tIns="38890" rIns="77779" bIns="38890">
            <a:spAutoFit/>
          </a:bodyPr>
          <a:lstStyle>
            <a:lvl1pPr eaLnBrk="0" hangingPunct="0">
              <a:defRPr sz="1100">
                <a:solidFill>
                  <a:srgbClr val="00517A"/>
                </a:solidFill>
                <a:latin typeface="Tahoma" charset="0"/>
              </a:defRPr>
            </a:lvl1pPr>
            <a:lvl2pPr marL="742950" indent="-285750" eaLnBrk="0" hangingPunct="0">
              <a:defRPr sz="1100">
                <a:solidFill>
                  <a:srgbClr val="00517A"/>
                </a:solidFill>
                <a:latin typeface="Tahoma" charset="0"/>
              </a:defRPr>
            </a:lvl2pPr>
            <a:lvl3pPr marL="11430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3pPr>
            <a:lvl4pPr marL="16002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4pPr>
            <a:lvl5pPr marL="20574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9pPr>
          </a:lstStyle>
          <a:p>
            <a:pPr eaLnBrk="1" hangingPunct="1"/>
            <a:r>
              <a:rPr lang="ru-RU" altLang="ru-RU" sz="900">
                <a:solidFill>
                  <a:srgbClr val="004162"/>
                </a:solidFill>
              </a:rPr>
              <a:t>Блок ожижения ОП-2,5, Китай, 2011 г.</a:t>
            </a:r>
          </a:p>
        </p:txBody>
      </p:sp>
      <p:sp>
        <p:nvSpPr>
          <p:cNvPr id="3087" name="TextBox 19"/>
          <p:cNvSpPr txBox="1">
            <a:spLocks noChangeArrowheads="1"/>
          </p:cNvSpPr>
          <p:nvPr/>
        </p:nvSpPr>
        <p:spPr bwMode="auto">
          <a:xfrm>
            <a:off x="3421063" y="4706938"/>
            <a:ext cx="26130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779" tIns="38890" rIns="77779" bIns="38890">
            <a:spAutoFit/>
          </a:bodyPr>
          <a:lstStyle>
            <a:lvl1pPr eaLnBrk="0" hangingPunct="0">
              <a:defRPr sz="1100">
                <a:solidFill>
                  <a:srgbClr val="00517A"/>
                </a:solidFill>
                <a:latin typeface="Tahoma" charset="0"/>
              </a:defRPr>
            </a:lvl1pPr>
            <a:lvl2pPr marL="742950" indent="-285750" eaLnBrk="0" hangingPunct="0">
              <a:defRPr sz="1100">
                <a:solidFill>
                  <a:srgbClr val="00517A"/>
                </a:solidFill>
                <a:latin typeface="Tahoma" charset="0"/>
              </a:defRPr>
            </a:lvl2pPr>
            <a:lvl3pPr marL="11430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3pPr>
            <a:lvl4pPr marL="16002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4pPr>
            <a:lvl5pPr marL="20574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9pPr>
          </a:lstStyle>
          <a:p>
            <a:pPr eaLnBrk="1" hangingPunct="1"/>
            <a:r>
              <a:rPr lang="ru-RU" altLang="ru-RU" sz="900">
                <a:solidFill>
                  <a:srgbClr val="004162"/>
                </a:solidFill>
              </a:rPr>
              <a:t>Блок ожижения ОП-1,5, Китай, 2013 г.</a:t>
            </a:r>
          </a:p>
        </p:txBody>
      </p:sp>
      <p:sp>
        <p:nvSpPr>
          <p:cNvPr id="3088" name="TextBox 20"/>
          <p:cNvSpPr txBox="1">
            <a:spLocks noChangeArrowheads="1"/>
          </p:cNvSpPr>
          <p:nvPr/>
        </p:nvSpPr>
        <p:spPr bwMode="auto">
          <a:xfrm>
            <a:off x="6156325" y="4703763"/>
            <a:ext cx="2613025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779" tIns="38890" rIns="77779" bIns="38890">
            <a:spAutoFit/>
          </a:bodyPr>
          <a:lstStyle>
            <a:lvl1pPr eaLnBrk="0" hangingPunct="0">
              <a:defRPr sz="1100">
                <a:solidFill>
                  <a:srgbClr val="00517A"/>
                </a:solidFill>
                <a:latin typeface="Tahoma" charset="0"/>
              </a:defRPr>
            </a:lvl1pPr>
            <a:lvl2pPr marL="742950" indent="-285750" eaLnBrk="0" hangingPunct="0">
              <a:defRPr sz="1100">
                <a:solidFill>
                  <a:srgbClr val="00517A"/>
                </a:solidFill>
                <a:latin typeface="Tahoma" charset="0"/>
              </a:defRPr>
            </a:lvl2pPr>
            <a:lvl3pPr marL="11430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3pPr>
            <a:lvl4pPr marL="16002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4pPr>
            <a:lvl5pPr marL="20574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9pPr>
          </a:lstStyle>
          <a:p>
            <a:pPr eaLnBrk="1" hangingPunct="1"/>
            <a:r>
              <a:rPr lang="ru-RU" altLang="ru-RU" sz="900">
                <a:solidFill>
                  <a:srgbClr val="004162"/>
                </a:solidFill>
              </a:rPr>
              <a:t>Блок ожижения ОП-1,5, Китай, 2013 г.</a:t>
            </a:r>
          </a:p>
        </p:txBody>
      </p:sp>
      <p:pic>
        <p:nvPicPr>
          <p:cNvPr id="17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60" y="3191273"/>
            <a:ext cx="2604667" cy="1495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 bwMode="auto">
          <a:xfrm>
            <a:off x="615247" y="158750"/>
            <a:ext cx="7627937" cy="39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7919" tIns="38959" rIns="77919" bIns="38959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dirty="0"/>
              <a:t>Решения для  получения СПГ малой производительности</a:t>
            </a:r>
          </a:p>
        </p:txBody>
      </p:sp>
      <p:sp>
        <p:nvSpPr>
          <p:cNvPr id="4099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6288" eaLnBrk="0" hangingPunct="0">
              <a:defRPr sz="1100">
                <a:solidFill>
                  <a:srgbClr val="00517A"/>
                </a:solidFill>
                <a:latin typeface="Tahoma" charset="0"/>
              </a:defRPr>
            </a:lvl1pPr>
            <a:lvl2pPr marL="631825" indent="-242888" defTabSz="776288" eaLnBrk="0" hangingPunct="0">
              <a:defRPr sz="1100">
                <a:solidFill>
                  <a:srgbClr val="00517A"/>
                </a:solidFill>
                <a:latin typeface="Tahoma" charset="0"/>
              </a:defRPr>
            </a:lvl2pPr>
            <a:lvl3pPr marL="973138" indent="-193675" defTabSz="776288" eaLnBrk="0" hangingPunct="0">
              <a:defRPr sz="1100">
                <a:solidFill>
                  <a:srgbClr val="00517A"/>
                </a:solidFill>
                <a:latin typeface="Tahoma" charset="0"/>
              </a:defRPr>
            </a:lvl3pPr>
            <a:lvl4pPr marL="1362075" indent="-193675" defTabSz="776288" eaLnBrk="0" hangingPunct="0">
              <a:defRPr sz="1100">
                <a:solidFill>
                  <a:srgbClr val="00517A"/>
                </a:solidFill>
                <a:latin typeface="Tahoma" charset="0"/>
              </a:defRPr>
            </a:lvl4pPr>
            <a:lvl5pPr marL="1752600" indent="-193675" defTabSz="776288" eaLnBrk="0" hangingPunct="0">
              <a:defRPr sz="1100">
                <a:solidFill>
                  <a:srgbClr val="00517A"/>
                </a:solidFill>
                <a:latin typeface="Tahoma" charset="0"/>
              </a:defRPr>
            </a:lvl5pPr>
            <a:lvl6pPr marL="2209800" indent="-193675" defTabSz="776288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6pPr>
            <a:lvl7pPr marL="2667000" indent="-193675" defTabSz="776288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7pPr>
            <a:lvl8pPr marL="3124200" indent="-193675" defTabSz="776288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8pPr>
            <a:lvl9pPr marL="3581400" indent="-193675" defTabSz="776288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9pPr>
          </a:lstStyle>
          <a:p>
            <a:fld id="{FC0B5AD7-43FD-BD47-A420-7D2FCCE243F6}" type="slidenum">
              <a:rPr lang="ru-RU" altLang="ru-RU" sz="700">
                <a:solidFill>
                  <a:srgbClr val="004162"/>
                </a:solidFill>
                <a:latin typeface="Arial" charset="0"/>
              </a:rPr>
              <a:pPr/>
              <a:t>4</a:t>
            </a:fld>
            <a:endParaRPr lang="ru-RU" altLang="ru-RU" sz="700">
              <a:solidFill>
                <a:srgbClr val="004162"/>
              </a:solidFill>
              <a:latin typeface="Arial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4206" y="506707"/>
            <a:ext cx="4430598" cy="4310607"/>
          </a:xfrm>
          <a:prstGeom prst="rect">
            <a:avLst/>
          </a:prstGeom>
        </p:spPr>
        <p:txBody>
          <a:bodyPr wrap="square" lIns="77919" tIns="38959" rIns="77919" bIns="38959">
            <a:spAutoFit/>
          </a:bodyPr>
          <a:lstStyle/>
          <a:p>
            <a:pPr algn="just">
              <a:spcAft>
                <a:spcPts val="0"/>
              </a:spcAft>
              <a:defRPr/>
            </a:pPr>
            <a:r>
              <a:rPr lang="ru-RU" b="1" dirty="0">
                <a:latin typeface="+mj-lt"/>
              </a:rPr>
              <a:t>Технология ПАО «Криогенмаш»: </a:t>
            </a:r>
            <a:r>
              <a:rPr lang="ru-RU" dirty="0" smtClean="0">
                <a:latin typeface="+mj-lt"/>
              </a:rPr>
              <a:t>Дроссельно-</a:t>
            </a:r>
            <a:r>
              <a:rPr lang="ru-RU" dirty="0" err="1" smtClean="0">
                <a:latin typeface="+mj-lt"/>
              </a:rPr>
              <a:t>эжекторный</a:t>
            </a:r>
            <a:r>
              <a:rPr lang="ru-RU" dirty="0" smtClean="0">
                <a:latin typeface="+mj-lt"/>
              </a:rPr>
              <a:t> </a:t>
            </a:r>
            <a:r>
              <a:rPr lang="ru-RU" dirty="0">
                <a:latin typeface="+mj-lt"/>
              </a:rPr>
              <a:t>цикл (</a:t>
            </a:r>
            <a:r>
              <a:rPr lang="ru-RU" b="1" dirty="0">
                <a:latin typeface="+mj-lt"/>
              </a:rPr>
              <a:t>0,3 – 3 тонны СПГ в час  на одной линии</a:t>
            </a:r>
            <a:r>
              <a:rPr lang="ru-RU" dirty="0">
                <a:latin typeface="+mj-lt"/>
              </a:rPr>
              <a:t>) оптимален для создания мини-заводов СПГ как альтернативы прокладке газопроводов для обеспечения природным газом удаленных инфраструктурных объектов и газомоторного автотранспорта в радиусе 150-250 км.  </a:t>
            </a:r>
            <a:r>
              <a:rPr lang="en-US" dirty="0" smtClean="0">
                <a:latin typeface="+mj-lt"/>
              </a:rPr>
              <a:t>19</a:t>
            </a:r>
            <a:r>
              <a:rPr lang="ru-RU" dirty="0" smtClean="0">
                <a:latin typeface="+mj-lt"/>
              </a:rPr>
              <a:t> </a:t>
            </a:r>
            <a:r>
              <a:rPr lang="ru-RU" dirty="0">
                <a:latin typeface="+mj-lt"/>
              </a:rPr>
              <a:t>успешных референций в КНР. </a:t>
            </a:r>
          </a:p>
          <a:p>
            <a:pPr marL="146098" indent="-146098" algn="just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j-lt"/>
              </a:rPr>
              <a:t>установки базируются на достаточно эффективном и простом холодильном цикле высокого давления сжижаемого природного газа</a:t>
            </a:r>
          </a:p>
          <a:p>
            <a:pPr marL="146098" indent="-146098" algn="just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j-lt"/>
              </a:rPr>
              <a:t>для повышения термодинамической эффективности ожижения применяется внешнее </a:t>
            </a:r>
            <a:r>
              <a:rPr lang="ru-RU" dirty="0" err="1">
                <a:latin typeface="+mj-lt"/>
              </a:rPr>
              <a:t>фреоновое</a:t>
            </a:r>
            <a:r>
              <a:rPr lang="ru-RU" dirty="0">
                <a:latin typeface="+mj-lt"/>
              </a:rPr>
              <a:t> предварительное охлаждение на температурном уровне минус 40ºС</a:t>
            </a:r>
          </a:p>
          <a:p>
            <a:pPr marL="146098" indent="-146098" algn="just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j-lt"/>
              </a:rPr>
              <a:t>для расширения газа высокого давления вместо дросселя применяются эжекторы, полезно использующие энергию давления газа для организации циркуляционного холодильного контура при повышенном давлении в обратном потоке</a:t>
            </a:r>
          </a:p>
          <a:p>
            <a:pPr marL="146098" indent="-146098" algn="just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j-lt"/>
              </a:rPr>
              <a:t>сочетание высокого давления прямого потока с повышенным давлением в обратном потоке снижает потери от необратимости в теплообменнике и удельный расход энергии на ожижение на килограмм СПГ</a:t>
            </a:r>
          </a:p>
          <a:p>
            <a:pPr marL="146098" indent="-146098" algn="just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j-lt"/>
              </a:rPr>
              <a:t>трехступенчатая сепарация двухфазного потока позволяет эффективно отделить и вывести из холодильного контура легкокипящие примеси водорода, гелия, азота без потерь </a:t>
            </a:r>
            <a:r>
              <a:rPr lang="ru-RU" dirty="0" smtClean="0">
                <a:latin typeface="+mj-lt"/>
              </a:rPr>
              <a:t>метана</a:t>
            </a:r>
            <a:endParaRPr lang="ru-RU" sz="900" dirty="0">
              <a:latin typeface="Tahoma" pitchFamily="34" charset="0"/>
            </a:endParaRPr>
          </a:p>
        </p:txBody>
      </p:sp>
      <p:pic>
        <p:nvPicPr>
          <p:cNvPr id="4101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775" y="2817813"/>
            <a:ext cx="4040188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" b="7660"/>
          <a:stretch>
            <a:fillRect/>
          </a:stretch>
        </p:blipFill>
        <p:spPr bwMode="auto">
          <a:xfrm>
            <a:off x="4930775" y="552450"/>
            <a:ext cx="4040188" cy="209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1A59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538" y="558800"/>
            <a:ext cx="1812925" cy="209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1A59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 bwMode="auto">
          <a:xfrm>
            <a:off x="700088" y="165100"/>
            <a:ext cx="7627937" cy="39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7919" tIns="38959" rIns="77919" bIns="38959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dirty="0"/>
              <a:t>Решения для  получения СПГ средней производительности</a:t>
            </a:r>
          </a:p>
        </p:txBody>
      </p:sp>
      <p:sp>
        <p:nvSpPr>
          <p:cNvPr id="5123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6288" eaLnBrk="0" hangingPunct="0">
              <a:defRPr sz="1100">
                <a:solidFill>
                  <a:srgbClr val="00517A"/>
                </a:solidFill>
                <a:latin typeface="Tahoma" charset="0"/>
              </a:defRPr>
            </a:lvl1pPr>
            <a:lvl2pPr marL="631825" indent="-242888" defTabSz="776288" eaLnBrk="0" hangingPunct="0">
              <a:defRPr sz="1100">
                <a:solidFill>
                  <a:srgbClr val="00517A"/>
                </a:solidFill>
                <a:latin typeface="Tahoma" charset="0"/>
              </a:defRPr>
            </a:lvl2pPr>
            <a:lvl3pPr marL="973138" indent="-193675" defTabSz="776288" eaLnBrk="0" hangingPunct="0">
              <a:defRPr sz="1100">
                <a:solidFill>
                  <a:srgbClr val="00517A"/>
                </a:solidFill>
                <a:latin typeface="Tahoma" charset="0"/>
              </a:defRPr>
            </a:lvl3pPr>
            <a:lvl4pPr marL="1362075" indent="-193675" defTabSz="776288" eaLnBrk="0" hangingPunct="0">
              <a:defRPr sz="1100">
                <a:solidFill>
                  <a:srgbClr val="00517A"/>
                </a:solidFill>
                <a:latin typeface="Tahoma" charset="0"/>
              </a:defRPr>
            </a:lvl4pPr>
            <a:lvl5pPr marL="1752600" indent="-193675" defTabSz="776288" eaLnBrk="0" hangingPunct="0">
              <a:defRPr sz="1100">
                <a:solidFill>
                  <a:srgbClr val="00517A"/>
                </a:solidFill>
                <a:latin typeface="Tahoma" charset="0"/>
              </a:defRPr>
            </a:lvl5pPr>
            <a:lvl6pPr marL="2209800" indent="-193675" defTabSz="776288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6pPr>
            <a:lvl7pPr marL="2667000" indent="-193675" defTabSz="776288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7pPr>
            <a:lvl8pPr marL="3124200" indent="-193675" defTabSz="776288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8pPr>
            <a:lvl9pPr marL="3581400" indent="-193675" defTabSz="776288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9pPr>
          </a:lstStyle>
          <a:p>
            <a:fld id="{263919DE-AA33-A748-AB9A-9ACD62E1C2EE}" type="slidenum">
              <a:rPr lang="ru-RU" altLang="ru-RU" sz="700">
                <a:solidFill>
                  <a:srgbClr val="004162"/>
                </a:solidFill>
                <a:latin typeface="Arial" charset="0"/>
              </a:rPr>
              <a:pPr/>
              <a:t>5</a:t>
            </a:fld>
            <a:endParaRPr lang="ru-RU" altLang="ru-RU" sz="700">
              <a:solidFill>
                <a:srgbClr val="004162"/>
              </a:solidFill>
              <a:latin typeface="Arial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77824" y="475035"/>
            <a:ext cx="4674943" cy="4479884"/>
          </a:xfrm>
          <a:prstGeom prst="rect">
            <a:avLst/>
          </a:prstGeom>
        </p:spPr>
        <p:txBody>
          <a:bodyPr wrap="square" lIns="77919" tIns="38959" rIns="77919" bIns="38959">
            <a:spAutoFit/>
          </a:bodyPr>
          <a:lstStyle/>
          <a:p>
            <a:pPr algn="just">
              <a:spcAft>
                <a:spcPts val="0"/>
              </a:spcAft>
              <a:defRPr/>
            </a:pPr>
            <a:r>
              <a:rPr lang="ru-RU" b="1" dirty="0">
                <a:latin typeface="+mj-lt"/>
              </a:rPr>
              <a:t>Технология ПАО «Криогенмаш»: </a:t>
            </a:r>
            <a:r>
              <a:rPr lang="ru-RU" dirty="0">
                <a:latin typeface="+mj-lt"/>
              </a:rPr>
              <a:t>Азотный </a:t>
            </a:r>
            <a:r>
              <a:rPr lang="ru-RU" dirty="0" err="1">
                <a:latin typeface="+mj-lt"/>
              </a:rPr>
              <a:t>детандерный</a:t>
            </a:r>
            <a:r>
              <a:rPr lang="ru-RU" dirty="0">
                <a:latin typeface="+mj-lt"/>
              </a:rPr>
              <a:t> цикл (</a:t>
            </a:r>
            <a:r>
              <a:rPr lang="ru-RU" b="1" dirty="0">
                <a:latin typeface="+mj-lt"/>
              </a:rPr>
              <a:t>5-100 тонн СПГ в час</a:t>
            </a:r>
            <a:r>
              <a:rPr lang="ru-RU" dirty="0">
                <a:latin typeface="+mj-lt"/>
              </a:rPr>
              <a:t>) оптимален при реализации проектов комплексного обеспечения регионов природным газом как альтернатива программам газификации со строительством магистральных и региональных газопроводов, а также для создания экспортных терминалов СПГ </a:t>
            </a:r>
          </a:p>
          <a:p>
            <a:pPr marL="146098" indent="-146098" algn="just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j-lt"/>
              </a:rPr>
              <a:t>установки базируются на азотном холодильном цикле с турбодетандер-компрессорными агрегатами и пластинчато-ребристым теплообменником для охлаждения и ожижения ПГ</a:t>
            </a:r>
          </a:p>
          <a:p>
            <a:pPr marL="146098" indent="-146098" algn="just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j-lt"/>
              </a:rPr>
              <a:t>опыт применения аналогичного холодильного цикла в крупных ВРУ: 600+ реализованных проектов в 25 странах мира</a:t>
            </a:r>
          </a:p>
          <a:p>
            <a:pPr marL="146098" indent="-146098" algn="just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j-lt"/>
              </a:rPr>
              <a:t>возможности повышения эффективности за счет числа ступеней расширения и изменения схемы их включения</a:t>
            </a:r>
          </a:p>
          <a:p>
            <a:pPr marL="146098" indent="-146098" algn="just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j-lt"/>
              </a:rPr>
              <a:t>преимущества применения компактных и высокоэффективных пластинчато-ребристых теплообменников (10+ поставщиков в мире), вместо витых </a:t>
            </a:r>
            <a:endParaRPr lang="en-US" dirty="0" smtClean="0">
              <a:latin typeface="+mj-lt"/>
            </a:endParaRPr>
          </a:p>
          <a:p>
            <a:pPr marL="146098" indent="-146098" algn="just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+mj-lt"/>
              </a:rPr>
              <a:t>отсутствие </a:t>
            </a:r>
            <a:r>
              <a:rPr lang="ru-RU" dirty="0">
                <a:latin typeface="+mj-lt"/>
              </a:rPr>
              <a:t>жидкостных и двухфазных потоков и проблем неравномерности</a:t>
            </a:r>
          </a:p>
          <a:p>
            <a:pPr marL="146098" indent="-146098" algn="just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j-lt"/>
              </a:rPr>
              <a:t>возможности адаптации к вариациям параметров ПГ и переохлаждению СПГ</a:t>
            </a:r>
          </a:p>
          <a:p>
            <a:pPr marL="146098" indent="-146098" algn="just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j-lt"/>
              </a:rPr>
              <a:t>полная </a:t>
            </a:r>
            <a:r>
              <a:rPr lang="ru-RU" dirty="0" err="1">
                <a:latin typeface="+mj-lt"/>
              </a:rPr>
              <a:t>взрыво</a:t>
            </a:r>
            <a:r>
              <a:rPr lang="ru-RU" dirty="0">
                <a:latin typeface="+mj-lt"/>
              </a:rPr>
              <a:t>- и пожаробезопасность всего холодильного контура</a:t>
            </a:r>
          </a:p>
          <a:p>
            <a:pPr marL="146098" indent="-146098" algn="just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+mj-lt"/>
              </a:rPr>
              <a:t>удельная себестоимость значительно ниже себестоимости решений на смешанном хладагенте</a:t>
            </a:r>
          </a:p>
          <a:p>
            <a:pPr algn="just">
              <a:defRPr/>
            </a:pPr>
            <a:r>
              <a:rPr lang="ru-RU" dirty="0" smtClean="0">
                <a:latin typeface="+mj-lt"/>
              </a:rPr>
              <a:t>УСПГ-7 </a:t>
            </a:r>
            <a:r>
              <a:rPr lang="ru-RU" dirty="0">
                <a:latin typeface="+mj-lt"/>
              </a:rPr>
              <a:t>(7 тонн СПГ в час) изготовлен для </a:t>
            </a:r>
            <a:r>
              <a:rPr lang="ru-RU" b="1" dirty="0">
                <a:latin typeface="+mj-lt"/>
              </a:rPr>
              <a:t>ООО «</a:t>
            </a:r>
            <a:r>
              <a:rPr lang="ru-RU" b="1" dirty="0" err="1">
                <a:latin typeface="+mj-lt"/>
              </a:rPr>
              <a:t>Криогаз</a:t>
            </a:r>
            <a:r>
              <a:rPr lang="ru-RU" b="1" dirty="0">
                <a:latin typeface="+mj-lt"/>
              </a:rPr>
              <a:t>-Калининград»</a:t>
            </a:r>
            <a:r>
              <a:rPr lang="ru-RU" dirty="0">
                <a:latin typeface="+mj-lt"/>
              </a:rPr>
              <a:t>. </a:t>
            </a:r>
          </a:p>
        </p:txBody>
      </p:sp>
      <p:pic>
        <p:nvPicPr>
          <p:cNvPr id="512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463" y="558800"/>
            <a:ext cx="2395537" cy="165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1A59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12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610" y="2447320"/>
            <a:ext cx="3632200" cy="234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1A598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/>
        </p:nvSpPr>
        <p:spPr bwMode="auto">
          <a:xfrm>
            <a:off x="684213" y="180975"/>
            <a:ext cx="6213475" cy="30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8877" rIns="77756" bIns="38877" anchor="b"/>
          <a:lstStyle>
            <a:lvl1pPr marL="90488" indent="-90488" defTabSz="912813" eaLnBrk="0" hangingPunct="0">
              <a:defRPr sz="1100">
                <a:solidFill>
                  <a:srgbClr val="00517A"/>
                </a:solidFill>
                <a:latin typeface="Tahoma" charset="0"/>
              </a:defRPr>
            </a:lvl1pPr>
            <a:lvl2pPr marL="742950" indent="-285750" defTabSz="912813" eaLnBrk="0" hangingPunct="0">
              <a:defRPr sz="1100">
                <a:solidFill>
                  <a:srgbClr val="00517A"/>
                </a:solidFill>
                <a:latin typeface="Tahoma" charset="0"/>
              </a:defRPr>
            </a:lvl2pPr>
            <a:lvl3pPr marL="1143000" indent="-228600" defTabSz="912813" eaLnBrk="0" hangingPunct="0">
              <a:defRPr sz="1100">
                <a:solidFill>
                  <a:srgbClr val="00517A"/>
                </a:solidFill>
                <a:latin typeface="Tahoma" charset="0"/>
              </a:defRPr>
            </a:lvl3pPr>
            <a:lvl4pPr marL="1600200" indent="-228600" defTabSz="912813" eaLnBrk="0" hangingPunct="0">
              <a:defRPr sz="1100">
                <a:solidFill>
                  <a:srgbClr val="00517A"/>
                </a:solidFill>
                <a:latin typeface="Tahoma" charset="0"/>
              </a:defRPr>
            </a:lvl4pPr>
            <a:lvl5pPr marL="2057400" indent="-228600" defTabSz="912813" eaLnBrk="0" hangingPunct="0">
              <a:defRPr sz="1100">
                <a:solidFill>
                  <a:srgbClr val="00517A"/>
                </a:solidFill>
                <a:latin typeface="Tahoma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9pPr>
          </a:lstStyle>
          <a:p>
            <a:r>
              <a:rPr lang="ru-RU" altLang="ru-RU" sz="1400" b="1"/>
              <a:t>Преимущества и недостатки технологий сжижения</a:t>
            </a:r>
          </a:p>
        </p:txBody>
      </p:sp>
      <p:graphicFrame>
        <p:nvGraphicFramePr>
          <p:cNvPr id="4" name="Объект 4"/>
          <p:cNvGraphicFramePr>
            <a:graphicFrameLocks noGrp="1"/>
          </p:cNvGraphicFramePr>
          <p:nvPr>
            <p:ph idx="1"/>
          </p:nvPr>
        </p:nvGraphicFramePr>
        <p:xfrm>
          <a:off x="501650" y="596900"/>
          <a:ext cx="8507413" cy="3838577"/>
        </p:xfrm>
        <a:graphic>
          <a:graphicData uri="http://schemas.openxmlformats.org/drawingml/2006/table">
            <a:tbl>
              <a:tblPr/>
              <a:tblGrid>
                <a:gridCol w="2127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7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56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7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19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776288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1554163"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0113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4685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29257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3829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charset="0"/>
                          <a:ea typeface="Times New Roman" charset="0"/>
                          <a:cs typeface="Arial" charset="0"/>
                        </a:rPr>
                        <a:t>Цикл</a:t>
                      </a: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416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776288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1554163"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0113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4685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29257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3829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charset="0"/>
                          <a:ea typeface="Times New Roman" charset="0"/>
                          <a:cs typeface="Arial" charset="0"/>
                        </a:rPr>
                        <a:t>Преимущества </a:t>
                      </a: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416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776288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1554163"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0113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4685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29257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3829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charset="0"/>
                          <a:ea typeface="Times New Roman" charset="0"/>
                          <a:cs typeface="Arial" charset="0"/>
                        </a:rPr>
                        <a:t>Недостатки</a:t>
                      </a: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416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776288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1554163"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0113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4685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29257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3829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charset="0"/>
                          <a:ea typeface="Times New Roman" charset="0"/>
                          <a:cs typeface="Arial" charset="0"/>
                        </a:rPr>
                        <a:t>Применения</a:t>
                      </a: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41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91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776288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1554163"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0113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4685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29257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3829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Times New Roman" charset="0"/>
                        </a:rPr>
                        <a:t>Дроссельные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Times New Roman" charset="0"/>
                        </a:rPr>
                        <a:t>и дроссельно-эжекторные</a:t>
                      </a: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776288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1554163"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0113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4685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29257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3829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Times New Roman" charset="0"/>
                        </a:rPr>
                        <a:t>- низкая капитальная стоимость оборудования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Times New Roman" charset="0"/>
                        </a:rPr>
                        <a:t>- простота технологии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Times New Roman" charset="0"/>
                        </a:rPr>
                        <a:t>- </a:t>
                      </a: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Arial" charset="0"/>
                        </a:rPr>
                        <a:t>широкий диапазон регулирования производительности</a:t>
                      </a:r>
                      <a:endParaRPr kumimoji="0" lang="ru-RU" altLang="ru-RU" sz="800" b="0" i="0" u="none" strike="noStrike" cap="none" normalizeH="0" baseline="0">
                        <a:ln>
                          <a:noFill/>
                        </a:ln>
                        <a:solidFill>
                          <a:srgbClr val="004162"/>
                        </a:solidFill>
                        <a:effectLst/>
                        <a:latin typeface="Tahoma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776288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1554163"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0113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4685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29257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3829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Arial" charset="0"/>
                        </a:rPr>
                        <a:t>- высокие удельные затраты электроэнергии на производство СПГ</a:t>
                      </a: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776288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1554163"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0113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4685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29257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3829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Arial" charset="0"/>
                        </a:rPr>
                        <a:t>Небольшие производства СПГ, требующие высокую надежность и простоту эксплуатации (низкие требования к квалификации операторов)</a:t>
                      </a: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61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776288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1554163"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0113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4685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29257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3829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Times New Roman" charset="0"/>
                        </a:rPr>
                        <a:t>Детандерные на перепаде давления ГРС</a:t>
                      </a: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776288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1554163"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0113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4685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29257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3829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Times New Roman" charset="0"/>
                        </a:rPr>
                        <a:t>- </a:t>
                      </a: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Arial" charset="0"/>
                        </a:rPr>
                        <a:t>низкие удельные затраты электроэнергии на производство СПГ</a:t>
                      </a:r>
                      <a:endParaRPr kumimoji="0" lang="ru-RU" altLang="ru-RU" sz="800" b="0" i="0" u="none" strike="noStrike" cap="none" normalizeH="0" baseline="0">
                        <a:ln>
                          <a:noFill/>
                        </a:ln>
                        <a:solidFill>
                          <a:srgbClr val="004162"/>
                        </a:solidFill>
                        <a:effectLst/>
                        <a:latin typeface="Tahoma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776288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1554163"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0113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4685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29257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3829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Times New Roman" charset="0"/>
                        </a:rPr>
                        <a:t>- </a:t>
                      </a: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Arial" charset="0"/>
                        </a:rPr>
                        <a:t>низкий коэффициент сжижения природного газа </a:t>
                      </a:r>
                      <a:endParaRPr kumimoji="0" lang="ru-RU" altLang="ru-RU" sz="800" b="0" i="0" u="none" strike="noStrike" cap="none" normalizeH="0" baseline="0">
                        <a:ln>
                          <a:noFill/>
                        </a:ln>
                        <a:solidFill>
                          <a:srgbClr val="004162"/>
                        </a:solidFill>
                        <a:effectLst/>
                        <a:latin typeface="Tahoma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Times New Roman" charset="0"/>
                        </a:rPr>
                        <a:t>- увеличенный расход газа через блок подготовки </a:t>
                      </a: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776288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1554163"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0113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4685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29257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3829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Arial" charset="0"/>
                        </a:rPr>
                        <a:t>Сезонные производства СПГ для автономной газификации</a:t>
                      </a: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42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776288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1554163"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0113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4685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29257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3829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Times New Roman" charset="0"/>
                        </a:rPr>
                        <a:t>Внешние азотные детандерные </a:t>
                      </a: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776288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1554163"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0113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4685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29257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3829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Times New Roman" charset="0"/>
                        </a:rPr>
                        <a:t>- </a:t>
                      </a: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Arial" charset="0"/>
                        </a:rPr>
                        <a:t>широкий диапазон регулирования производительности</a:t>
                      </a:r>
                      <a:endParaRPr kumimoji="0" lang="ru-RU" altLang="ru-RU" sz="800" b="0" i="0" u="none" strike="noStrike" cap="none" normalizeH="0" baseline="0">
                        <a:ln>
                          <a:noFill/>
                        </a:ln>
                        <a:solidFill>
                          <a:srgbClr val="004162"/>
                        </a:solidFill>
                        <a:effectLst/>
                        <a:latin typeface="Tahoma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776288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1554163"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0113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4685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29257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3829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Arial" charset="0"/>
                        </a:rPr>
                        <a:t>- необходимость восполнения азота, вследствие утечек в машинном оборудовании</a:t>
                      </a: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776288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1554163"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0113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4685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29257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3829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Arial" charset="0"/>
                        </a:rPr>
                        <a:t>Широкая область применений</a:t>
                      </a: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71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776288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1554163"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0113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4685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29257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3829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Times New Roman" charset="0"/>
                        </a:rPr>
                        <a:t>На смешанном хладагенте</a:t>
                      </a: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776288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1554163"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0113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4685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29257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3829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Times New Roman" charset="0"/>
                        </a:rPr>
                        <a:t>- </a:t>
                      </a: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Arial" charset="0"/>
                        </a:rPr>
                        <a:t>низкие удельные затраты электроэнергии на производство СПГ</a:t>
                      </a:r>
                      <a:endParaRPr kumimoji="0" lang="ru-RU" altLang="ru-RU" sz="800" b="0" i="0" u="none" strike="noStrike" cap="none" normalizeH="0" baseline="0">
                        <a:ln>
                          <a:noFill/>
                        </a:ln>
                        <a:solidFill>
                          <a:srgbClr val="004162"/>
                        </a:solidFill>
                        <a:effectLst/>
                        <a:latin typeface="Tahoma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776288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1554163"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0113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4685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29257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3829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Arial" charset="0"/>
                        </a:rPr>
                        <a:t>- сложность технологии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Arial" charset="0"/>
                        </a:rPr>
                        <a:t>- высокая капитальная стоимость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Arial" charset="0"/>
                        </a:rPr>
                        <a:t>- низкий диапазон регулирования произв-ти</a:t>
                      </a: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776288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1554163" eaLnBrk="0" hangingPunct="0">
                        <a:spcBef>
                          <a:spcPct val="20000"/>
                        </a:spcBef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0113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4685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29257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382963" indent="-714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5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4162"/>
                          </a:solidFill>
                          <a:effectLst/>
                          <a:latin typeface="Tahoma" charset="0"/>
                          <a:ea typeface="Times New Roman" charset="0"/>
                          <a:cs typeface="Arial" charset="0"/>
                        </a:rPr>
                        <a:t>Производства с постоянным потреблением СПГ</a:t>
                      </a: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1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203" name="Rectangle 13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46113" eaLnBrk="0" hangingPunct="0">
              <a:defRPr sz="1100">
                <a:solidFill>
                  <a:srgbClr val="00517A"/>
                </a:solidFill>
                <a:latin typeface="Tahoma" charset="0"/>
              </a:defRPr>
            </a:lvl1pPr>
            <a:lvl2pPr marL="630238" indent="-241300" defTabSz="646113" eaLnBrk="0" hangingPunct="0">
              <a:defRPr sz="1100">
                <a:solidFill>
                  <a:srgbClr val="00517A"/>
                </a:solidFill>
                <a:latin typeface="Tahoma" charset="0"/>
              </a:defRPr>
            </a:lvl2pPr>
            <a:lvl3pPr marL="969963" indent="-192088" defTabSz="646113" eaLnBrk="0" hangingPunct="0">
              <a:defRPr sz="1100">
                <a:solidFill>
                  <a:srgbClr val="00517A"/>
                </a:solidFill>
                <a:latin typeface="Tahoma" charset="0"/>
              </a:defRPr>
            </a:lvl3pPr>
            <a:lvl4pPr marL="1358900" indent="-192088" defTabSz="646113" eaLnBrk="0" hangingPunct="0">
              <a:defRPr sz="1100">
                <a:solidFill>
                  <a:srgbClr val="00517A"/>
                </a:solidFill>
                <a:latin typeface="Tahoma" charset="0"/>
              </a:defRPr>
            </a:lvl4pPr>
            <a:lvl5pPr marL="1747838" indent="-192088" defTabSz="646113" eaLnBrk="0" hangingPunct="0">
              <a:defRPr sz="1100">
                <a:solidFill>
                  <a:srgbClr val="00517A"/>
                </a:solidFill>
                <a:latin typeface="Tahoma" charset="0"/>
              </a:defRPr>
            </a:lvl5pPr>
            <a:lvl6pPr marL="2205038" indent="-192088" defTabSz="6461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6pPr>
            <a:lvl7pPr marL="2662238" indent="-192088" defTabSz="6461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7pPr>
            <a:lvl8pPr marL="3119438" indent="-192088" defTabSz="6461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8pPr>
            <a:lvl9pPr marL="3576638" indent="-192088" defTabSz="6461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9pPr>
          </a:lstStyle>
          <a:p>
            <a:fld id="{721D5585-BBE6-3149-91AE-3513A58DEEEA}" type="slidenum">
              <a:rPr lang="ru-RU" altLang="ru-RU" sz="700">
                <a:solidFill>
                  <a:srgbClr val="004162"/>
                </a:solidFill>
              </a:rPr>
              <a:pPr/>
              <a:t>6</a:t>
            </a:fld>
            <a:endParaRPr lang="ru-RU" altLang="ru-RU" sz="700">
              <a:solidFill>
                <a:srgbClr val="004162"/>
              </a:solidFill>
            </a:endParaRPr>
          </a:p>
        </p:txBody>
      </p:sp>
      <p:sp>
        <p:nvSpPr>
          <p:cNvPr id="7204" name="Прямоугольник 4"/>
          <p:cNvSpPr>
            <a:spLocks noChangeArrowheads="1"/>
          </p:cNvSpPr>
          <p:nvPr/>
        </p:nvSpPr>
        <p:spPr bwMode="auto">
          <a:xfrm>
            <a:off x="397956" y="4385380"/>
            <a:ext cx="8611107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7779" tIns="38890" rIns="77779" bIns="38890">
            <a:spAutoFit/>
          </a:bodyPr>
          <a:lstStyle>
            <a:lvl1pPr eaLnBrk="0" hangingPunct="0">
              <a:defRPr sz="1100">
                <a:solidFill>
                  <a:srgbClr val="00517A"/>
                </a:solidFill>
                <a:latin typeface="Tahoma" charset="0"/>
              </a:defRPr>
            </a:lvl1pPr>
            <a:lvl2pPr marL="742950" indent="-285750" eaLnBrk="0" hangingPunct="0">
              <a:defRPr sz="1100">
                <a:solidFill>
                  <a:srgbClr val="00517A"/>
                </a:solidFill>
                <a:latin typeface="Tahoma" charset="0"/>
              </a:defRPr>
            </a:lvl2pPr>
            <a:lvl3pPr marL="11430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3pPr>
            <a:lvl4pPr marL="16002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4pPr>
            <a:lvl5pPr marL="2057400" indent="-228600" eaLnBrk="0" hangingPunct="0">
              <a:defRPr sz="1100">
                <a:solidFill>
                  <a:srgbClr val="00517A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9pPr>
          </a:lstStyle>
          <a:p>
            <a:pPr eaLnBrk="1" hangingPunct="1"/>
            <a:r>
              <a:rPr lang="ru-RU" altLang="ru-RU" sz="1000" dirty="0"/>
              <a:t>Для малотоннажного производства наиболее весомыми критериями являются высокая надежность, простота в эксплуатации и низкая капитальная стоимость. В диапазоне до </a:t>
            </a:r>
            <a:r>
              <a:rPr lang="en-US" altLang="ru-RU" sz="1000" dirty="0" smtClean="0"/>
              <a:t>3</a:t>
            </a:r>
            <a:r>
              <a:rPr lang="ru-RU" altLang="ru-RU" sz="1000" dirty="0" smtClean="0"/>
              <a:t>т/ч </a:t>
            </a:r>
            <a:r>
              <a:rPr lang="ru-RU" altLang="ru-RU" sz="1000" dirty="0"/>
              <a:t>наиболее вероятно применение установок работающих по циклу высокого давления (дроссельных или дроссельно-</a:t>
            </a:r>
            <a:r>
              <a:rPr lang="ru-RU" altLang="ru-RU" sz="1000" dirty="0" err="1"/>
              <a:t>эжекторных</a:t>
            </a:r>
            <a:r>
              <a:rPr lang="ru-RU" altLang="ru-RU" sz="1000" dirty="0"/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500563" y="4978400"/>
            <a:ext cx="458787" cy="12311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48024" eaLnBrk="0" hangingPunct="0">
              <a:defRPr sz="1000">
                <a:solidFill>
                  <a:srgbClr val="00517A"/>
                </a:solidFill>
                <a:latin typeface="Tahoma" pitchFamily="34" charset="0"/>
              </a:defRPr>
            </a:lvl1pPr>
            <a:lvl2pPr marL="631790" indent="-242164" defTabSz="648024" eaLnBrk="0" hangingPunct="0">
              <a:defRPr sz="1000">
                <a:solidFill>
                  <a:srgbClr val="00517A"/>
                </a:solidFill>
                <a:latin typeface="Tahoma" pitchFamily="34" charset="0"/>
              </a:defRPr>
            </a:lvl2pPr>
            <a:lvl3pPr marL="972712" indent="-193460" defTabSz="648024" eaLnBrk="0" hangingPunct="0">
              <a:defRPr sz="1000">
                <a:solidFill>
                  <a:srgbClr val="00517A"/>
                </a:solidFill>
                <a:latin typeface="Tahoma" pitchFamily="34" charset="0"/>
              </a:defRPr>
            </a:lvl3pPr>
            <a:lvl4pPr marL="1362338" indent="-193460" defTabSz="648024" eaLnBrk="0" hangingPunct="0">
              <a:defRPr sz="1000">
                <a:solidFill>
                  <a:srgbClr val="00517A"/>
                </a:solidFill>
                <a:latin typeface="Tahoma" pitchFamily="34" charset="0"/>
              </a:defRPr>
            </a:lvl4pPr>
            <a:lvl5pPr marL="1751964" indent="-193460" defTabSz="648024" eaLnBrk="0" hangingPunct="0">
              <a:defRPr sz="1000">
                <a:solidFill>
                  <a:srgbClr val="00517A"/>
                </a:solidFill>
                <a:latin typeface="Tahoma" pitchFamily="34" charset="0"/>
              </a:defRPr>
            </a:lvl5pPr>
            <a:lvl6pPr marL="2141590" indent="-193460" defTabSz="648024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517A"/>
                </a:solidFill>
                <a:latin typeface="Tahoma" pitchFamily="34" charset="0"/>
              </a:defRPr>
            </a:lvl6pPr>
            <a:lvl7pPr marL="2531216" indent="-193460" defTabSz="648024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517A"/>
                </a:solidFill>
                <a:latin typeface="Tahoma" pitchFamily="34" charset="0"/>
              </a:defRPr>
            </a:lvl7pPr>
            <a:lvl8pPr marL="2920841" indent="-193460" defTabSz="648024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517A"/>
                </a:solidFill>
                <a:latin typeface="Tahoma" pitchFamily="34" charset="0"/>
              </a:defRPr>
            </a:lvl8pPr>
            <a:lvl9pPr marL="3310467" indent="-193460" defTabSz="648024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517A"/>
                </a:solidFill>
                <a:latin typeface="Tahoma" pitchFamily="34" charset="0"/>
              </a:defRPr>
            </a:lvl9pPr>
          </a:lstStyle>
          <a:p>
            <a:fld id="{13D31C95-4276-4EC8-9122-B07E29691E81}" type="slidenum">
              <a:rPr lang="ru-RU" altLang="ru-RU" sz="800">
                <a:solidFill>
                  <a:srgbClr val="004162"/>
                </a:solidFill>
              </a:rPr>
              <a:pPr/>
              <a:t>7</a:t>
            </a:fld>
            <a:endParaRPr lang="ru-RU" altLang="ru-RU" sz="800">
              <a:solidFill>
                <a:srgbClr val="004162"/>
              </a:solidFill>
            </a:endParaRPr>
          </a:p>
        </p:txBody>
      </p:sp>
      <p:sp>
        <p:nvSpPr>
          <p:cNvPr id="75779" name="Rectangle 13"/>
          <p:cNvSpPr txBox="1">
            <a:spLocks noGrp="1" noChangeArrowheads="1"/>
          </p:cNvSpPr>
          <p:nvPr/>
        </p:nvSpPr>
        <p:spPr bwMode="auto">
          <a:xfrm>
            <a:off x="4501662" y="4978004"/>
            <a:ext cx="45720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20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1pPr>
            <a:lvl2pPr marL="742950" indent="-285750" defTabSz="7620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2pPr>
            <a:lvl3pPr marL="1143000" indent="-228600" defTabSz="7620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3pPr>
            <a:lvl4pPr marL="1600200" indent="-228600" defTabSz="7620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4pPr>
            <a:lvl5pPr marL="2057400" indent="-228600" defTabSz="7620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9pPr>
          </a:lstStyle>
          <a:p>
            <a:pPr algn="r"/>
            <a:fld id="{229CC72F-DB63-4808-A2A2-992360BD176A}" type="slidenum">
              <a:rPr lang="ru-RU" altLang="ru-RU" sz="800">
                <a:solidFill>
                  <a:srgbClr val="004162"/>
                </a:solidFill>
              </a:rPr>
              <a:pPr algn="r"/>
              <a:t>7</a:t>
            </a:fld>
            <a:endParaRPr lang="ru-RU" altLang="ru-RU" sz="800">
              <a:solidFill>
                <a:srgbClr val="004162"/>
              </a:solidFill>
            </a:endParaRPr>
          </a:p>
        </p:txBody>
      </p:sp>
      <p:sp>
        <p:nvSpPr>
          <p:cNvPr id="75781" name="Rectangle 3"/>
          <p:cNvSpPr>
            <a:spLocks noChangeArrowheads="1"/>
          </p:cNvSpPr>
          <p:nvPr/>
        </p:nvSpPr>
        <p:spPr bwMode="auto">
          <a:xfrm>
            <a:off x="0" y="0"/>
            <a:ext cx="9067800" cy="465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8926" rIns="77852" bIns="38926" anchor="b"/>
          <a:lstStyle>
            <a:lvl1pPr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1pPr>
            <a:lvl2pPr marL="742950" indent="-28575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2pPr>
            <a:lvl3pPr marL="11430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3pPr>
            <a:lvl4pPr marL="16002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4pPr>
            <a:lvl5pPr marL="20574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9pPr>
          </a:lstStyle>
          <a:p>
            <a:endParaRPr lang="ru-RU" altLang="ru-RU" sz="1400" b="1"/>
          </a:p>
        </p:txBody>
      </p:sp>
      <p:sp>
        <p:nvSpPr>
          <p:cNvPr id="75782" name="Rectangle 4"/>
          <p:cNvSpPr>
            <a:spLocks noChangeArrowheads="1"/>
          </p:cNvSpPr>
          <p:nvPr/>
        </p:nvSpPr>
        <p:spPr bwMode="auto">
          <a:xfrm>
            <a:off x="4189228" y="485611"/>
            <a:ext cx="4763386" cy="2068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877" tIns="38938" rIns="77877" bIns="38938"/>
          <a:lstStyle>
            <a:lvl1pPr marL="285750" indent="-28575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1pPr>
            <a:lvl2pPr marL="742950" indent="-28575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2pPr>
            <a:lvl3pPr marL="11430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3pPr>
            <a:lvl4pPr marL="16002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4pPr>
            <a:lvl5pPr marL="20574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9pPr>
          </a:lstStyle>
          <a:p>
            <a:pPr algn="just" eaLnBrk="1" hangingPunct="1">
              <a:lnSpc>
                <a:spcPct val="115000"/>
              </a:lnSpc>
              <a:buClr>
                <a:srgbClr val="004162"/>
              </a:buClr>
              <a:buFont typeface="Arial" pitchFamily="34" charset="0"/>
              <a:buChar char="•"/>
            </a:pPr>
            <a:r>
              <a:rPr lang="ru-RU" altLang="ru-RU" dirty="0" smtClean="0">
                <a:solidFill>
                  <a:srgbClr val="004162"/>
                </a:solidFill>
              </a:rPr>
              <a:t>Представительство ПАО «Криогенмаш» в КНР (Пекин);</a:t>
            </a:r>
          </a:p>
          <a:p>
            <a:pPr algn="just" eaLnBrk="1" hangingPunct="1">
              <a:lnSpc>
                <a:spcPct val="115000"/>
              </a:lnSpc>
              <a:buClr>
                <a:srgbClr val="004162"/>
              </a:buClr>
              <a:buFont typeface="Arial" pitchFamily="34" charset="0"/>
              <a:buChar char="•"/>
            </a:pPr>
            <a:r>
              <a:rPr lang="ru-RU" altLang="ru-RU" dirty="0" smtClean="0">
                <a:solidFill>
                  <a:srgbClr val="004162"/>
                </a:solidFill>
              </a:rPr>
              <a:t>Международный </a:t>
            </a:r>
            <a:r>
              <a:rPr lang="ru-RU" altLang="ru-RU" dirty="0">
                <a:solidFill>
                  <a:srgbClr val="004162"/>
                </a:solidFill>
              </a:rPr>
              <a:t>сертификат качества МС </a:t>
            </a:r>
            <a:r>
              <a:rPr lang="en-US" altLang="ru-RU" dirty="0">
                <a:solidFill>
                  <a:srgbClr val="004162"/>
                </a:solidFill>
              </a:rPr>
              <a:t>ISO </a:t>
            </a:r>
            <a:r>
              <a:rPr lang="en-US" altLang="ru-RU" dirty="0" smtClean="0">
                <a:solidFill>
                  <a:srgbClr val="004162"/>
                </a:solidFill>
              </a:rPr>
              <a:t>9001:20</a:t>
            </a:r>
            <a:r>
              <a:rPr lang="ru-RU" altLang="ru-RU" dirty="0" smtClean="0">
                <a:solidFill>
                  <a:srgbClr val="004162"/>
                </a:solidFill>
              </a:rPr>
              <a:t>15</a:t>
            </a:r>
            <a:r>
              <a:rPr lang="en-US" altLang="ru-RU" dirty="0" smtClean="0">
                <a:solidFill>
                  <a:srgbClr val="004162"/>
                </a:solidFill>
              </a:rPr>
              <a:t>;</a:t>
            </a:r>
            <a:endParaRPr lang="en-US" altLang="ru-RU" dirty="0">
              <a:solidFill>
                <a:srgbClr val="004162"/>
              </a:solidFill>
            </a:endParaRPr>
          </a:p>
          <a:p>
            <a:pPr algn="just" eaLnBrk="1" hangingPunct="1">
              <a:lnSpc>
                <a:spcPct val="115000"/>
              </a:lnSpc>
              <a:buClr>
                <a:srgbClr val="004162"/>
              </a:buClr>
              <a:buFont typeface="Arial" pitchFamily="34" charset="0"/>
              <a:buChar char="•"/>
            </a:pPr>
            <a:r>
              <a:rPr lang="en-US" altLang="ru-RU" dirty="0">
                <a:solidFill>
                  <a:srgbClr val="004162"/>
                </a:solidFill>
              </a:rPr>
              <a:t>ASME (</a:t>
            </a:r>
            <a:r>
              <a:rPr lang="ru-RU" altLang="ru-RU" dirty="0">
                <a:solidFill>
                  <a:srgbClr val="004162"/>
                </a:solidFill>
              </a:rPr>
              <a:t>США, </a:t>
            </a:r>
            <a:r>
              <a:rPr lang="ru-RU" altLang="ru-RU" dirty="0" smtClean="0">
                <a:solidFill>
                  <a:srgbClr val="004162"/>
                </a:solidFill>
              </a:rPr>
              <a:t>с </a:t>
            </a:r>
            <a:r>
              <a:rPr lang="en-US" altLang="ru-RU" dirty="0" smtClean="0">
                <a:solidFill>
                  <a:srgbClr val="004162"/>
                </a:solidFill>
              </a:rPr>
              <a:t>2006 </a:t>
            </a:r>
            <a:r>
              <a:rPr lang="ru-RU" altLang="ru-RU" dirty="0">
                <a:solidFill>
                  <a:srgbClr val="004162"/>
                </a:solidFill>
              </a:rPr>
              <a:t>г</a:t>
            </a:r>
            <a:r>
              <a:rPr lang="ru-RU" altLang="ru-RU" dirty="0" smtClean="0">
                <a:solidFill>
                  <a:srgbClr val="004162"/>
                </a:solidFill>
              </a:rPr>
              <a:t>.); </a:t>
            </a:r>
            <a:endParaRPr lang="ru-RU" altLang="ru-RU" dirty="0">
              <a:solidFill>
                <a:srgbClr val="004162"/>
              </a:solidFill>
            </a:endParaRPr>
          </a:p>
          <a:p>
            <a:pPr algn="just" eaLnBrk="1" hangingPunct="1">
              <a:lnSpc>
                <a:spcPct val="115000"/>
              </a:lnSpc>
              <a:buClr>
                <a:srgbClr val="004162"/>
              </a:buClr>
              <a:buFont typeface="Arial" pitchFamily="34" charset="0"/>
              <a:buChar char="•"/>
            </a:pPr>
            <a:r>
              <a:rPr lang="en-US" altLang="ru-RU" dirty="0" smtClean="0">
                <a:solidFill>
                  <a:srgbClr val="004162"/>
                </a:solidFill>
              </a:rPr>
              <a:t>AQSIQ </a:t>
            </a:r>
            <a:r>
              <a:rPr lang="en-US" altLang="ru-RU" dirty="0">
                <a:solidFill>
                  <a:srgbClr val="004162"/>
                </a:solidFill>
              </a:rPr>
              <a:t>(</a:t>
            </a:r>
            <a:r>
              <a:rPr lang="ru-RU" altLang="ru-RU" dirty="0">
                <a:solidFill>
                  <a:srgbClr val="004162"/>
                </a:solidFill>
              </a:rPr>
              <a:t>Китай, </a:t>
            </a:r>
            <a:r>
              <a:rPr lang="ru-RU" altLang="ru-RU" dirty="0" smtClean="0">
                <a:solidFill>
                  <a:srgbClr val="004162"/>
                </a:solidFill>
              </a:rPr>
              <a:t>с </a:t>
            </a:r>
            <a:r>
              <a:rPr lang="en-US" altLang="ru-RU" dirty="0" smtClean="0">
                <a:solidFill>
                  <a:srgbClr val="004162"/>
                </a:solidFill>
              </a:rPr>
              <a:t>2008 </a:t>
            </a:r>
            <a:r>
              <a:rPr lang="ru-RU" altLang="ru-RU" dirty="0">
                <a:solidFill>
                  <a:srgbClr val="004162"/>
                </a:solidFill>
              </a:rPr>
              <a:t>г</a:t>
            </a:r>
            <a:r>
              <a:rPr lang="ru-RU" altLang="ru-RU" dirty="0" smtClean="0">
                <a:solidFill>
                  <a:srgbClr val="004162"/>
                </a:solidFill>
              </a:rPr>
              <a:t>., </a:t>
            </a:r>
            <a:r>
              <a:rPr lang="ru-RU" altLang="ru-RU" dirty="0" err="1" smtClean="0">
                <a:solidFill>
                  <a:srgbClr val="004162"/>
                </a:solidFill>
              </a:rPr>
              <a:t>ресертификация</a:t>
            </a:r>
            <a:r>
              <a:rPr lang="ru-RU" altLang="ru-RU" dirty="0" smtClean="0">
                <a:solidFill>
                  <a:srgbClr val="004162"/>
                </a:solidFill>
              </a:rPr>
              <a:t> в 2012 и 2016 </a:t>
            </a:r>
            <a:r>
              <a:rPr lang="ru-RU" altLang="ru-RU" dirty="0" err="1" smtClean="0">
                <a:solidFill>
                  <a:srgbClr val="004162"/>
                </a:solidFill>
              </a:rPr>
              <a:t>г.г</a:t>
            </a:r>
            <a:r>
              <a:rPr lang="ru-RU" altLang="ru-RU" dirty="0" smtClean="0">
                <a:solidFill>
                  <a:srgbClr val="004162"/>
                </a:solidFill>
              </a:rPr>
              <a:t>.);</a:t>
            </a:r>
          </a:p>
          <a:p>
            <a:pPr algn="just" eaLnBrk="1" hangingPunct="1">
              <a:lnSpc>
                <a:spcPct val="115000"/>
              </a:lnSpc>
              <a:buClr>
                <a:srgbClr val="004162"/>
              </a:buClr>
              <a:buFont typeface="Arial" pitchFamily="34" charset="0"/>
              <a:buChar char="•"/>
            </a:pPr>
            <a:r>
              <a:rPr lang="ru-RU" altLang="ru-RU" dirty="0" smtClean="0">
                <a:solidFill>
                  <a:srgbClr val="004162"/>
                </a:solidFill>
              </a:rPr>
              <a:t>Поставки в КНР криогенного воздухоразделительного оборудования и систем хранения жидких криогенных продуктов, включая </a:t>
            </a:r>
            <a:r>
              <a:rPr lang="ru-RU" altLang="ru-RU" dirty="0">
                <a:solidFill>
                  <a:srgbClr val="004162"/>
                </a:solidFill>
              </a:rPr>
              <a:t>ж</a:t>
            </a:r>
            <a:r>
              <a:rPr lang="ru-RU" altLang="ru-RU" dirty="0" smtClean="0">
                <a:solidFill>
                  <a:srgbClr val="004162"/>
                </a:solidFill>
              </a:rPr>
              <a:t>идкий водород;</a:t>
            </a:r>
          </a:p>
          <a:p>
            <a:pPr algn="just" eaLnBrk="1" hangingPunct="1">
              <a:lnSpc>
                <a:spcPct val="115000"/>
              </a:lnSpc>
              <a:buClr>
                <a:srgbClr val="004162"/>
              </a:buClr>
              <a:buFont typeface="Arial" pitchFamily="34" charset="0"/>
              <a:buChar char="•"/>
            </a:pPr>
            <a:r>
              <a:rPr lang="ru-RU" altLang="ru-RU" dirty="0" smtClean="0">
                <a:solidFill>
                  <a:srgbClr val="004162"/>
                </a:solidFill>
              </a:rPr>
              <a:t>Поставки в КНР установок разделения редких газов;</a:t>
            </a:r>
          </a:p>
          <a:p>
            <a:pPr algn="just" eaLnBrk="1" hangingPunct="1">
              <a:lnSpc>
                <a:spcPct val="115000"/>
              </a:lnSpc>
              <a:buClr>
                <a:srgbClr val="004162"/>
              </a:buClr>
              <a:buFont typeface="Arial" pitchFamily="34" charset="0"/>
              <a:buChar char="•"/>
            </a:pPr>
            <a:r>
              <a:rPr lang="ru-RU" altLang="ru-RU" dirty="0" smtClean="0">
                <a:solidFill>
                  <a:srgbClr val="004162"/>
                </a:solidFill>
              </a:rPr>
              <a:t>6 патентов КНР.</a:t>
            </a:r>
            <a:endParaRPr lang="en-US" altLang="ru-RU" dirty="0">
              <a:solidFill>
                <a:srgbClr val="004162"/>
              </a:solidFill>
            </a:endParaRPr>
          </a:p>
        </p:txBody>
      </p:sp>
      <p:sp>
        <p:nvSpPr>
          <p:cNvPr id="75783" name="Rectangle 8"/>
          <p:cNvSpPr>
            <a:spLocks noChangeArrowheads="1"/>
          </p:cNvSpPr>
          <p:nvPr/>
        </p:nvSpPr>
        <p:spPr bwMode="auto">
          <a:xfrm>
            <a:off x="701920" y="164307"/>
            <a:ext cx="4193931" cy="221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8926" rIns="77852" bIns="38926" anchor="b"/>
          <a:lstStyle>
            <a:lvl1pPr marL="90488" indent="-90488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1pPr>
            <a:lvl2pPr marL="742950" indent="-28575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2pPr>
            <a:lvl3pPr marL="11430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3pPr>
            <a:lvl4pPr marL="16002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4pPr>
            <a:lvl5pPr marL="2057400" indent="-228600" eaLnBrk="0" hangingPunct="0">
              <a:defRPr sz="1200">
                <a:solidFill>
                  <a:srgbClr val="00517A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517A"/>
                </a:solidFill>
                <a:latin typeface="Tahoma" pitchFamily="34" charset="0"/>
              </a:defRPr>
            </a:lvl9pPr>
          </a:lstStyle>
          <a:p>
            <a:r>
              <a:rPr lang="ru-RU" altLang="ru-RU" sz="1400" b="1" dirty="0" smtClean="0">
                <a:solidFill>
                  <a:srgbClr val="004162"/>
                </a:solidFill>
              </a:rPr>
              <a:t>Криогенмаш – опыт поставок в КНР</a:t>
            </a:r>
            <a:endParaRPr lang="ru-RU" altLang="ru-RU" sz="1400" b="1" dirty="0">
              <a:solidFill>
                <a:srgbClr val="004162"/>
              </a:solidFill>
            </a:endParaRPr>
          </a:p>
        </p:txBody>
      </p:sp>
      <p:pic>
        <p:nvPicPr>
          <p:cNvPr id="7172" name="Picture 4" descr="C:\Users\mazin\Desktop\ASME-20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37" y="573653"/>
            <a:ext cx="1475965" cy="208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mazin\Desktop\cert_svark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17" y="2626719"/>
            <a:ext cx="1567803" cy="2239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mazin\Desktop\2china_2_ne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969" y="573653"/>
            <a:ext cx="1458155" cy="206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040" y="2672378"/>
            <a:ext cx="1524011" cy="2147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10" descr="C:\Users\mazin\Desktop\7\IMG_860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594" y="2412835"/>
            <a:ext cx="3828334" cy="24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707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/>
        </p:nvSpPr>
        <p:spPr bwMode="auto">
          <a:xfrm>
            <a:off x="723900" y="110199"/>
            <a:ext cx="6216650" cy="30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8877" rIns="77756" bIns="38877" anchor="b"/>
          <a:lstStyle>
            <a:lvl1pPr marL="90488" indent="-90488" defTabSz="912813" eaLnBrk="0" hangingPunct="0">
              <a:defRPr sz="1100">
                <a:solidFill>
                  <a:srgbClr val="00517A"/>
                </a:solidFill>
                <a:latin typeface="Tahoma" charset="0"/>
              </a:defRPr>
            </a:lvl1pPr>
            <a:lvl2pPr marL="742950" indent="-285750" defTabSz="912813" eaLnBrk="0" hangingPunct="0">
              <a:defRPr sz="1100">
                <a:solidFill>
                  <a:srgbClr val="00517A"/>
                </a:solidFill>
                <a:latin typeface="Tahoma" charset="0"/>
              </a:defRPr>
            </a:lvl2pPr>
            <a:lvl3pPr marL="1143000" indent="-228600" defTabSz="912813" eaLnBrk="0" hangingPunct="0">
              <a:defRPr sz="1100">
                <a:solidFill>
                  <a:srgbClr val="00517A"/>
                </a:solidFill>
                <a:latin typeface="Tahoma" charset="0"/>
              </a:defRPr>
            </a:lvl3pPr>
            <a:lvl4pPr marL="1600200" indent="-228600" defTabSz="912813" eaLnBrk="0" hangingPunct="0">
              <a:defRPr sz="1100">
                <a:solidFill>
                  <a:srgbClr val="00517A"/>
                </a:solidFill>
                <a:latin typeface="Tahoma" charset="0"/>
              </a:defRPr>
            </a:lvl4pPr>
            <a:lvl5pPr marL="2057400" indent="-228600" defTabSz="912813" eaLnBrk="0" hangingPunct="0">
              <a:defRPr sz="1100">
                <a:solidFill>
                  <a:srgbClr val="00517A"/>
                </a:solidFill>
                <a:latin typeface="Tahoma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9pPr>
          </a:lstStyle>
          <a:p>
            <a:r>
              <a:rPr lang="ru-RU" altLang="ru-RU" sz="1400" b="1" dirty="0"/>
              <a:t>Производственная инфраструктура (КСПГ)</a:t>
            </a:r>
          </a:p>
        </p:txBody>
      </p:sp>
      <p:sp>
        <p:nvSpPr>
          <p:cNvPr id="6147" name="Rectangle 13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46113" eaLnBrk="0" hangingPunct="0">
              <a:defRPr sz="1100">
                <a:solidFill>
                  <a:srgbClr val="00517A"/>
                </a:solidFill>
                <a:latin typeface="Tahoma" charset="0"/>
              </a:defRPr>
            </a:lvl1pPr>
            <a:lvl2pPr marL="630238" indent="-241300" defTabSz="646113" eaLnBrk="0" hangingPunct="0">
              <a:defRPr sz="1100">
                <a:solidFill>
                  <a:srgbClr val="00517A"/>
                </a:solidFill>
                <a:latin typeface="Tahoma" charset="0"/>
              </a:defRPr>
            </a:lvl2pPr>
            <a:lvl3pPr marL="969963" indent="-192088" defTabSz="646113" eaLnBrk="0" hangingPunct="0">
              <a:defRPr sz="1100">
                <a:solidFill>
                  <a:srgbClr val="00517A"/>
                </a:solidFill>
                <a:latin typeface="Tahoma" charset="0"/>
              </a:defRPr>
            </a:lvl3pPr>
            <a:lvl4pPr marL="1358900" indent="-192088" defTabSz="646113" eaLnBrk="0" hangingPunct="0">
              <a:defRPr sz="1100">
                <a:solidFill>
                  <a:srgbClr val="00517A"/>
                </a:solidFill>
                <a:latin typeface="Tahoma" charset="0"/>
              </a:defRPr>
            </a:lvl4pPr>
            <a:lvl5pPr marL="1747838" indent="-192088" defTabSz="646113" eaLnBrk="0" hangingPunct="0">
              <a:defRPr sz="1100">
                <a:solidFill>
                  <a:srgbClr val="00517A"/>
                </a:solidFill>
                <a:latin typeface="Tahoma" charset="0"/>
              </a:defRPr>
            </a:lvl5pPr>
            <a:lvl6pPr marL="2205038" indent="-192088" defTabSz="6461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6pPr>
            <a:lvl7pPr marL="2662238" indent="-192088" defTabSz="6461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7pPr>
            <a:lvl8pPr marL="3119438" indent="-192088" defTabSz="6461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8pPr>
            <a:lvl9pPr marL="3576638" indent="-192088" defTabSz="6461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9pPr>
          </a:lstStyle>
          <a:p>
            <a:fld id="{134268CF-9844-094C-A840-DF4D237985BF}" type="slidenum">
              <a:rPr lang="ru-RU" altLang="ru-RU" sz="700">
                <a:solidFill>
                  <a:srgbClr val="004162"/>
                </a:solidFill>
              </a:rPr>
              <a:pPr/>
              <a:t>8</a:t>
            </a:fld>
            <a:endParaRPr lang="ru-RU" altLang="ru-RU" sz="700">
              <a:solidFill>
                <a:srgbClr val="004162"/>
              </a:solidFill>
            </a:endParaRPr>
          </a:p>
        </p:txBody>
      </p:sp>
      <p:graphicFrame>
        <p:nvGraphicFramePr>
          <p:cNvPr id="6148" name="Объект 22"/>
          <p:cNvGraphicFramePr>
            <a:graphicFrameLocks noChangeAspect="1"/>
          </p:cNvGraphicFramePr>
          <p:nvPr/>
        </p:nvGraphicFramePr>
        <p:xfrm>
          <a:off x="723900" y="606425"/>
          <a:ext cx="7894638" cy="332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4" name="Visio" r:id="rId4" imgW="12951369" imgH="7560548" progId="Visio.Drawing.11">
                  <p:embed/>
                </p:oleObj>
              </mc:Choice>
              <mc:Fallback>
                <p:oleObj name="Visio" r:id="rId4" imgW="12951369" imgH="7560548" progId="Visio.Drawing.11">
                  <p:embed/>
                  <p:pic>
                    <p:nvPicPr>
                      <p:cNvPr id="0" name="Объект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" y="606425"/>
                        <a:ext cx="7894638" cy="332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62013" y="3927475"/>
            <a:ext cx="4021137" cy="247650"/>
          </a:xfrm>
          <a:prstGeom prst="rect">
            <a:avLst/>
          </a:prstGeom>
          <a:solidFill>
            <a:srgbClr val="99CCFF"/>
          </a:solidFill>
        </p:spPr>
        <p:txBody>
          <a:bodyPr lIns="77779" tIns="38890" rIns="77779" bIns="38890">
            <a:spAutoFit/>
          </a:bodyPr>
          <a:lstStyle/>
          <a:p>
            <a:pPr>
              <a:defRPr/>
            </a:pPr>
            <a:r>
              <a:rPr lang="ru-RU" dirty="0">
                <a:latin typeface="Tahoma" pitchFamily="34" charset="0"/>
              </a:rPr>
              <a:t>Блок фильтрации и учета газа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18088" y="3912137"/>
            <a:ext cx="3885406" cy="247817"/>
          </a:xfrm>
          <a:prstGeom prst="rect">
            <a:avLst/>
          </a:prstGeom>
          <a:solidFill>
            <a:srgbClr val="99CCFF"/>
          </a:solidFill>
        </p:spPr>
        <p:txBody>
          <a:bodyPr lIns="77779" tIns="38890" rIns="77779" bIns="38890">
            <a:spAutoFit/>
          </a:bodyPr>
          <a:lstStyle>
            <a:defPPr>
              <a:defRPr lang="ru-RU"/>
            </a:defPPr>
            <a:lvl1pPr>
              <a:defRPr>
                <a:latin typeface="Tahoma" pitchFamily="34" charset="0"/>
              </a:defRPr>
            </a:lvl1pPr>
          </a:lstStyle>
          <a:p>
            <a:r>
              <a:rPr lang="ru-RU" dirty="0"/>
              <a:t>Блок осушки и очистки газа</a:t>
            </a:r>
          </a:p>
        </p:txBody>
      </p:sp>
      <p:sp>
        <p:nvSpPr>
          <p:cNvPr id="29" name="TextBox 28"/>
          <p:cNvSpPr txBox="1"/>
          <p:nvPr/>
        </p:nvSpPr>
        <p:spPr>
          <a:xfrm flipH="1">
            <a:off x="5018088" y="4201303"/>
            <a:ext cx="3885406" cy="247650"/>
          </a:xfrm>
          <a:prstGeom prst="rect">
            <a:avLst/>
          </a:prstGeom>
          <a:solidFill>
            <a:srgbClr val="99CCFF"/>
          </a:solidFill>
        </p:spPr>
        <p:txBody>
          <a:bodyPr lIns="77779" tIns="38890" rIns="77779" bIns="38890">
            <a:spAutoFit/>
          </a:bodyPr>
          <a:lstStyle>
            <a:defPPr>
              <a:defRPr lang="ru-RU"/>
            </a:defPPr>
            <a:lvl1pPr>
              <a:defRPr>
                <a:latin typeface="Tahoma" pitchFamily="34" charset="0"/>
              </a:defRPr>
            </a:lvl1pPr>
          </a:lstStyle>
          <a:p>
            <a:r>
              <a:rPr lang="ru-RU" dirty="0"/>
              <a:t>Криогенный ожижитель включая компрессию и ХМ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69950" y="4213225"/>
            <a:ext cx="4019550" cy="247650"/>
          </a:xfrm>
          <a:prstGeom prst="rect">
            <a:avLst/>
          </a:prstGeom>
          <a:solidFill>
            <a:srgbClr val="99CCFF"/>
          </a:solidFill>
        </p:spPr>
        <p:txBody>
          <a:bodyPr lIns="77779" tIns="38890" rIns="77779" bIns="38890">
            <a:spAutoFit/>
          </a:bodyPr>
          <a:lstStyle>
            <a:defPPr>
              <a:defRPr lang="ru-RU"/>
            </a:defPPr>
            <a:lvl1pPr>
              <a:defRPr>
                <a:latin typeface="Tahoma" pitchFamily="34" charset="0"/>
              </a:defRPr>
            </a:lvl1pPr>
          </a:lstStyle>
          <a:p>
            <a:r>
              <a:rPr lang="ru-RU" dirty="0"/>
              <a:t>Система хранения и отгрузки СПГ</a:t>
            </a:r>
          </a:p>
        </p:txBody>
      </p:sp>
      <p:sp>
        <p:nvSpPr>
          <p:cNvPr id="31" name="TextBox 30"/>
          <p:cNvSpPr txBox="1"/>
          <p:nvPr/>
        </p:nvSpPr>
        <p:spPr>
          <a:xfrm flipH="1">
            <a:off x="5018088" y="4460875"/>
            <a:ext cx="3885406" cy="415925"/>
          </a:xfrm>
          <a:prstGeom prst="rect">
            <a:avLst/>
          </a:prstGeom>
          <a:solidFill>
            <a:srgbClr val="99CCFF"/>
          </a:solidFill>
        </p:spPr>
        <p:txBody>
          <a:bodyPr lIns="77779" tIns="38890" rIns="77779" bIns="38890">
            <a:spAutoFit/>
          </a:bodyPr>
          <a:lstStyle>
            <a:defPPr>
              <a:defRPr lang="ru-RU"/>
            </a:defPPr>
            <a:lvl1pPr>
              <a:defRPr>
                <a:latin typeface="Tahoma" pitchFamily="34" charset="0"/>
              </a:defRPr>
            </a:lvl1pPr>
          </a:lstStyle>
          <a:p>
            <a:r>
              <a:rPr lang="ru-RU" dirty="0"/>
              <a:t>Опциональные решения: газовая </a:t>
            </a:r>
            <a:r>
              <a:rPr lang="ru-RU" dirty="0" err="1"/>
              <a:t>электрогенерация</a:t>
            </a:r>
            <a:r>
              <a:rPr lang="ru-RU" dirty="0"/>
              <a:t>, мембранная система доочистки газа регенерации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9950" y="4532313"/>
            <a:ext cx="4019550" cy="247650"/>
          </a:xfrm>
          <a:prstGeom prst="rect">
            <a:avLst/>
          </a:prstGeom>
          <a:solidFill>
            <a:srgbClr val="99CCFF"/>
          </a:solidFill>
        </p:spPr>
        <p:txBody>
          <a:bodyPr lIns="77779" tIns="38890" rIns="77779" bIns="38890">
            <a:spAutoFit/>
          </a:bodyPr>
          <a:lstStyle>
            <a:defPPr>
              <a:defRPr lang="ru-RU"/>
            </a:defPPr>
            <a:lvl1pPr>
              <a:defRPr>
                <a:latin typeface="Tahoma" pitchFamily="34" charset="0"/>
              </a:defRPr>
            </a:lvl1pPr>
          </a:lstStyle>
          <a:p>
            <a:r>
              <a:rPr lang="ru-RU" dirty="0"/>
              <a:t>Система обеспечения сухим воздухом и азотом</a:t>
            </a:r>
          </a:p>
        </p:txBody>
      </p:sp>
      <p:sp>
        <p:nvSpPr>
          <p:cNvPr id="3" name="Овал 2"/>
          <p:cNvSpPr/>
          <p:nvPr/>
        </p:nvSpPr>
        <p:spPr bwMode="auto">
          <a:xfrm>
            <a:off x="4015030" y="2062715"/>
            <a:ext cx="2402958" cy="1063256"/>
          </a:xfrm>
          <a:prstGeom prst="ellipse">
            <a:avLst/>
          </a:prstGeom>
          <a:noFill/>
          <a:ln w="76200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7981" tIns="46747" rIns="17981" bIns="46747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smtClean="0">
              <a:ln>
                <a:noFill/>
              </a:ln>
              <a:solidFill>
                <a:srgbClr val="004F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133350"/>
            <a:ext cx="6916738" cy="2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7919" tIns="38959" rIns="77919" bIns="38959" numCol="1" anchorCtr="0" compatLnSpc="1">
            <a:prstTxWarp prst="textNoShape">
              <a:avLst/>
            </a:prstTxWarp>
          </a:bodyPr>
          <a:lstStyle/>
          <a:p>
            <a:pPr defTabSz="776288"/>
            <a:r>
              <a:rPr lang="ru-RU" altLang="ru-RU" sz="1400" cap="none" dirty="0" err="1"/>
              <a:t>Референц</a:t>
            </a:r>
            <a:r>
              <a:rPr lang="ru-RU" altLang="ru-RU" sz="1400" cap="none" dirty="0"/>
              <a:t>-лист </a:t>
            </a:r>
            <a:r>
              <a:rPr lang="ru-RU" altLang="ru-RU" sz="1400" cap="none" dirty="0" smtClean="0"/>
              <a:t>поставок оборудования СПГ в КНР</a:t>
            </a:r>
            <a:endParaRPr lang="ru-RU" altLang="ru-RU" sz="1400" cap="none" dirty="0"/>
          </a:p>
        </p:txBody>
      </p:sp>
      <p:sp>
        <p:nvSpPr>
          <p:cNvPr id="10243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6288" eaLnBrk="0" hangingPunct="0">
              <a:defRPr sz="1100">
                <a:solidFill>
                  <a:srgbClr val="00517A"/>
                </a:solidFill>
                <a:latin typeface="Tahoma" charset="0"/>
              </a:defRPr>
            </a:lvl1pPr>
            <a:lvl2pPr marL="631825" indent="-242888" defTabSz="776288" eaLnBrk="0" hangingPunct="0">
              <a:defRPr sz="1100">
                <a:solidFill>
                  <a:srgbClr val="00517A"/>
                </a:solidFill>
                <a:latin typeface="Tahoma" charset="0"/>
              </a:defRPr>
            </a:lvl2pPr>
            <a:lvl3pPr marL="973138" indent="-193675" defTabSz="776288" eaLnBrk="0" hangingPunct="0">
              <a:defRPr sz="1100">
                <a:solidFill>
                  <a:srgbClr val="00517A"/>
                </a:solidFill>
                <a:latin typeface="Tahoma" charset="0"/>
              </a:defRPr>
            </a:lvl3pPr>
            <a:lvl4pPr marL="1362075" indent="-193675" defTabSz="776288" eaLnBrk="0" hangingPunct="0">
              <a:defRPr sz="1100">
                <a:solidFill>
                  <a:srgbClr val="00517A"/>
                </a:solidFill>
                <a:latin typeface="Tahoma" charset="0"/>
              </a:defRPr>
            </a:lvl4pPr>
            <a:lvl5pPr marL="1752600" indent="-193675" defTabSz="776288" eaLnBrk="0" hangingPunct="0">
              <a:defRPr sz="1100">
                <a:solidFill>
                  <a:srgbClr val="00517A"/>
                </a:solidFill>
                <a:latin typeface="Tahoma" charset="0"/>
              </a:defRPr>
            </a:lvl5pPr>
            <a:lvl6pPr marL="2209800" indent="-193675" defTabSz="776288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6pPr>
            <a:lvl7pPr marL="2667000" indent="-193675" defTabSz="776288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7pPr>
            <a:lvl8pPr marL="3124200" indent="-193675" defTabSz="776288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8pPr>
            <a:lvl9pPr marL="3581400" indent="-193675" defTabSz="776288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00517A"/>
                </a:solidFill>
                <a:latin typeface="Tahoma" charset="0"/>
              </a:defRPr>
            </a:lvl9pPr>
          </a:lstStyle>
          <a:p>
            <a:fld id="{A7902E09-0D51-DE4D-92F3-A63F165CD57C}" type="slidenum">
              <a:rPr lang="ru-RU" altLang="ru-RU" sz="700">
                <a:solidFill>
                  <a:srgbClr val="004162"/>
                </a:solidFill>
              </a:rPr>
              <a:pPr/>
              <a:t>9</a:t>
            </a:fld>
            <a:endParaRPr lang="ru-RU" altLang="ru-RU" sz="700">
              <a:solidFill>
                <a:srgbClr val="004162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659411"/>
              </p:ext>
            </p:extLst>
          </p:nvPr>
        </p:nvGraphicFramePr>
        <p:xfrm>
          <a:off x="441418" y="566929"/>
          <a:ext cx="8601997" cy="4260252"/>
        </p:xfrm>
        <a:graphic>
          <a:graphicData uri="http://schemas.openxmlformats.org/drawingml/2006/table">
            <a:tbl>
              <a:tblPr/>
              <a:tblGrid>
                <a:gridCol w="7718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0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25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54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173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167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Пуск </a:t>
                      </a:r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в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эксплуата-цию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16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К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ол-во </a:t>
                      </a:r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блоков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16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Оборудо-вание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16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Производи-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тельность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блока (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тонн/час</a:t>
                      </a:r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)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16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Покупатель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16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Месторасположение завода </a:t>
                      </a:r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СПГ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1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648">
                <a:tc>
                  <a:txBody>
                    <a:bodyPr/>
                    <a:lstStyle/>
                    <a:p>
                      <a:pPr algn="ctr" fontAlgn="b"/>
                      <a:r>
                        <a:rPr lang="is-IS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2010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ОП-1,5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1,5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CHONGQING ENDURANCE INDUSTRY STOCK CO., LTD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 err="1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Бишань</a:t>
                      </a:r>
                      <a:r>
                        <a:rPr lang="ru-RU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lang="ru-RU" sz="900" b="0" i="0" u="none" strike="noStrike" dirty="0" err="1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Чунчин</a:t>
                      </a:r>
                      <a:endParaRPr lang="ru-RU" sz="900" b="0" i="0" u="none" strike="noStrike" dirty="0">
                        <a:solidFill>
                          <a:srgbClr val="00517A"/>
                        </a:solidFill>
                        <a:effectLst/>
                        <a:latin typeface="+mj-lt"/>
                      </a:endParaRP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648">
                <a:tc>
                  <a:txBody>
                    <a:bodyPr/>
                    <a:lstStyle/>
                    <a:p>
                      <a:pPr algn="ctr" fontAlgn="b"/>
                      <a:r>
                        <a:rPr lang="is-I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2009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ОП-1,5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1,5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CHONGQING ENDURANCE INDUSTRY STOCK CO., LTD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 err="1" smtClean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Хуаншуй</a:t>
                      </a:r>
                      <a:r>
                        <a:rPr lang="ru-RU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, Сычуань 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302">
                <a:tc>
                  <a:txBody>
                    <a:bodyPr/>
                    <a:lstStyle/>
                    <a:p>
                      <a:pPr algn="ctr" fontAlgn="b"/>
                      <a:r>
                        <a:rPr lang="is-I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2013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ОП-1,5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1,5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 smtClean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CHONGQING </a:t>
                      </a:r>
                      <a:r>
                        <a:rPr lang="de-DE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ENDURANCE INDUSTRY STOCK CO., </a:t>
                      </a:r>
                      <a:r>
                        <a:rPr lang="de-DE" sz="900" b="0" i="0" u="none" strike="noStrike" dirty="0" smtClean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LTD</a:t>
                      </a:r>
                      <a:endParaRPr lang="de-DE" sz="900" b="0" i="0" u="none" strike="noStrike" dirty="0">
                        <a:solidFill>
                          <a:srgbClr val="00517A"/>
                        </a:solidFill>
                        <a:effectLst/>
                        <a:latin typeface="+mj-lt"/>
                      </a:endParaRP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Дажу, Сычуань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648">
                <a:tc>
                  <a:txBody>
                    <a:bodyPr/>
                    <a:lstStyle/>
                    <a:p>
                      <a:pPr algn="ctr" fontAlgn="b"/>
                      <a:r>
                        <a:rPr lang="is-I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2019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ОП-1,0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1,0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CHONGQING ENDURANCE INDUSTRY STOCK CO., LTD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 smtClean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Не смонтирован</a:t>
                      </a:r>
                      <a:endParaRPr lang="ru-RU" sz="900" b="0" i="0" u="none" strike="noStrike" dirty="0">
                        <a:solidFill>
                          <a:srgbClr val="00517A"/>
                        </a:solidFill>
                        <a:effectLst/>
                        <a:latin typeface="+mj-lt"/>
                      </a:endParaRP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9648">
                <a:tc>
                  <a:txBody>
                    <a:bodyPr/>
                    <a:lstStyle/>
                    <a:p>
                      <a:pPr algn="ctr" fontAlgn="b"/>
                      <a:r>
                        <a:rPr lang="is-I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2012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ОП-2,5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2,5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CHONGQING ENDURANCE INDUSTRY STOCK CO., LTD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 err="1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Ансу</a:t>
                      </a:r>
                      <a:r>
                        <a:rPr lang="ru-RU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lang="ru-RU" sz="900" b="0" i="0" u="none" strike="noStrike" dirty="0" smtClean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Внутренняя </a:t>
                      </a:r>
                      <a:r>
                        <a:rPr lang="ru-RU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М</a:t>
                      </a:r>
                      <a:r>
                        <a:rPr lang="ru-RU" sz="900" b="0" i="0" u="none" strike="noStrike" dirty="0" smtClean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онголия</a:t>
                      </a:r>
                      <a:endParaRPr lang="ru-RU" sz="900" b="0" i="0" u="none" strike="noStrike" dirty="0">
                        <a:solidFill>
                          <a:srgbClr val="00517A"/>
                        </a:solidFill>
                        <a:effectLst/>
                        <a:latin typeface="+mj-lt"/>
                      </a:endParaRP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0167">
                <a:tc>
                  <a:txBody>
                    <a:bodyPr/>
                    <a:lstStyle/>
                    <a:p>
                      <a:pPr algn="ctr" fontAlgn="b"/>
                      <a:r>
                        <a:rPr lang="is-I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2012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ОП-1,5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1,5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PANZHIHUA HUAYI ENERGY CO., LTD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Ючен, Шандунь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097">
                <a:tc>
                  <a:txBody>
                    <a:bodyPr/>
                    <a:lstStyle/>
                    <a:p>
                      <a:pPr algn="ctr" fontAlgn="b"/>
                      <a:r>
                        <a:rPr lang="is-I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2014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ОП-3,0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3,0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CHONGQING HUARUI PETROLEUM&amp;CHEMICAL STOCK CO. LTD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Юлинь, Шэнси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6782">
                <a:tc>
                  <a:txBody>
                    <a:bodyPr/>
                    <a:lstStyle/>
                    <a:p>
                      <a:pPr algn="ctr" fontAlgn="b"/>
                      <a:r>
                        <a:rPr lang="is-I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2015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ОП-1,5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1,5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SICHUAN HONGDA OIL &amp; NATURAL GAS PROJECT DESIGNING CO. LTD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 err="1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Линши</a:t>
                      </a:r>
                      <a:r>
                        <a:rPr lang="ru-RU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lang="ru-RU" sz="900" b="0" i="0" u="none" strike="noStrike" dirty="0" err="1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Шанси</a:t>
                      </a:r>
                      <a:endParaRPr lang="ru-RU" sz="900" b="0" i="0" u="none" strike="noStrike" dirty="0">
                        <a:solidFill>
                          <a:srgbClr val="00517A"/>
                        </a:solidFill>
                        <a:effectLst/>
                        <a:latin typeface="+mj-lt"/>
                      </a:endParaRP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6076">
                <a:tc>
                  <a:txBody>
                    <a:bodyPr/>
                    <a:lstStyle/>
                    <a:p>
                      <a:pPr algn="ctr" fontAlgn="b"/>
                      <a:r>
                        <a:rPr lang="is-I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2019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ОП-3,0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3,0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SHANDONG XINGBANG INDUSTRIAL EQUIPMENT CO., LTD.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 smtClean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Не смонтирован</a:t>
                      </a:r>
                      <a:endParaRPr lang="ru-RU" sz="900" b="0" i="0" u="none" strike="noStrike" dirty="0">
                        <a:solidFill>
                          <a:srgbClr val="00517A"/>
                        </a:solidFill>
                        <a:effectLst/>
                        <a:latin typeface="+mj-lt"/>
                      </a:endParaRP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9739">
                <a:tc>
                  <a:txBody>
                    <a:bodyPr/>
                    <a:lstStyle/>
                    <a:p>
                      <a:pPr algn="ctr" fontAlgn="b"/>
                      <a:r>
                        <a:rPr lang="is-I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2016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ОП-0,3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0,3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NINGBO BAOSI ENERGY EQUIPMENT CO., LTD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 err="1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Янчуань</a:t>
                      </a:r>
                      <a:r>
                        <a:rPr lang="ru-RU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lang="ru-RU" sz="900" b="0" i="0" u="none" strike="noStrike" dirty="0" err="1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Шэнси</a:t>
                      </a:r>
                      <a:endParaRPr lang="ru-RU" sz="900" b="0" i="0" u="none" strike="noStrike" dirty="0">
                        <a:solidFill>
                          <a:srgbClr val="00517A"/>
                        </a:solidFill>
                        <a:effectLst/>
                        <a:latin typeface="+mj-lt"/>
                      </a:endParaRP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3401">
                <a:tc>
                  <a:txBody>
                    <a:bodyPr/>
                    <a:lstStyle/>
                    <a:p>
                      <a:pPr algn="ctr" fontAlgn="b"/>
                      <a:r>
                        <a:rPr lang="is-I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2016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ОП-1,5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1,5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CHONGQING ENDURANCE INDUSTRY STOCK CO., LTD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 err="1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Хэншань</a:t>
                      </a:r>
                      <a:r>
                        <a:rPr lang="ru-RU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lang="ru-RU" sz="900" b="0" i="0" u="none" strike="noStrike" dirty="0" err="1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Хунань</a:t>
                      </a:r>
                      <a:endParaRPr lang="ru-RU" sz="900" b="0" i="0" u="none" strike="noStrike" dirty="0">
                        <a:solidFill>
                          <a:srgbClr val="00517A"/>
                        </a:solidFill>
                        <a:effectLst/>
                        <a:latin typeface="+mj-lt"/>
                      </a:endParaRP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423">
                <a:tc>
                  <a:txBody>
                    <a:bodyPr/>
                    <a:lstStyle/>
                    <a:p>
                      <a:pPr algn="ctr" fontAlgn="b"/>
                      <a:r>
                        <a:rPr lang="is-I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2018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ОП-3,0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3,0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CHONGQING QIANYAN  OIL AND GAS PROGECT DESIGNING CO.,LTD.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 err="1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Ушенчи</a:t>
                      </a:r>
                      <a:r>
                        <a:rPr lang="ru-RU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lang="ru-RU" sz="900" b="0" i="0" u="none" strike="noStrike" dirty="0" smtClean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Внутренняя </a:t>
                      </a:r>
                      <a:r>
                        <a:rPr lang="ru-RU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М</a:t>
                      </a:r>
                      <a:r>
                        <a:rPr lang="ru-RU" sz="900" b="0" i="0" u="none" strike="noStrike" dirty="0" smtClean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онголия</a:t>
                      </a:r>
                      <a:endParaRPr lang="ru-RU" sz="900" b="0" i="0" u="none" strike="noStrike" dirty="0">
                        <a:solidFill>
                          <a:srgbClr val="00517A"/>
                        </a:solidFill>
                        <a:effectLst/>
                        <a:latin typeface="+mj-lt"/>
                      </a:endParaRP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2093">
                <a:tc>
                  <a:txBody>
                    <a:bodyPr/>
                    <a:lstStyle/>
                    <a:p>
                      <a:pPr algn="ctr" fontAlgn="b"/>
                      <a:r>
                        <a:rPr lang="is-I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2020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ОП-3,0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3,0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Chengdu Wuhuan EAJV  Technology Co. Ltd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Китайская компания </a:t>
                      </a:r>
                      <a:r>
                        <a:rPr lang="ru-RU" sz="900" b="0" i="0" u="none" strike="noStrike" dirty="0" smtClean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для Нигерии</a:t>
                      </a:r>
                      <a:endParaRPr lang="ru-RU" sz="900" b="0" i="0" u="none" strike="noStrike" dirty="0">
                        <a:solidFill>
                          <a:srgbClr val="00517A"/>
                        </a:solidFill>
                        <a:effectLst/>
                        <a:latin typeface="+mj-lt"/>
                      </a:endParaRP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6516">
                <a:tc>
                  <a:txBody>
                    <a:bodyPr/>
                    <a:lstStyle/>
                    <a:p>
                      <a:pPr algn="ctr" fontAlgn="b"/>
                      <a:r>
                        <a:rPr lang="is-IS" sz="900" b="0" i="0" u="none" strike="noStrike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2016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ОП-2,5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2,5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XIUSHAN XIAN YIXING TRADE CO. LTD</a:t>
                      </a: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 err="1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Ансу</a:t>
                      </a:r>
                      <a:r>
                        <a:rPr lang="ru-RU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lang="ru-RU" sz="900" b="0" i="0" u="none" strike="noStrike" dirty="0" smtClean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Внутренняя </a:t>
                      </a:r>
                      <a:r>
                        <a:rPr lang="ru-RU" sz="900" b="0" i="0" u="none" strike="noStrike" dirty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М</a:t>
                      </a:r>
                      <a:r>
                        <a:rPr lang="ru-RU" sz="900" b="0" i="0" u="none" strike="noStrike" dirty="0" smtClean="0">
                          <a:solidFill>
                            <a:srgbClr val="00517A"/>
                          </a:solidFill>
                          <a:effectLst/>
                          <a:latin typeface="+mj-lt"/>
                        </a:rPr>
                        <a:t>онголия</a:t>
                      </a:r>
                      <a:endParaRPr lang="ru-RU" sz="900" b="0" i="0" u="none" strike="noStrike" dirty="0">
                        <a:solidFill>
                          <a:srgbClr val="00517A"/>
                        </a:solidFill>
                        <a:effectLst/>
                        <a:latin typeface="+mj-lt"/>
                      </a:endParaRPr>
                    </a:p>
                  </a:txBody>
                  <a:tcPr marL="8095" marR="8095" marT="80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DDDDDD"/>
      </a:accent1>
      <a:accent2>
        <a:srgbClr val="B2B2B2"/>
      </a:accent2>
      <a:accent3>
        <a:srgbClr val="FFFFFF"/>
      </a:accent3>
      <a:accent4>
        <a:srgbClr val="000000"/>
      </a:accent4>
      <a:accent5>
        <a:srgbClr val="EBEBEB"/>
      </a:accent5>
      <a:accent6>
        <a:srgbClr val="A1A1A1"/>
      </a:accent6>
      <a:hlink>
        <a:srgbClr val="CCCCFF"/>
      </a:hlink>
      <a:folHlink>
        <a:srgbClr val="004162"/>
      </a:folHlink>
    </a:clrScheme>
    <a:fontScheme name="Default Design">
      <a:majorFont>
        <a:latin typeface="Tahoma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17981" tIns="46747" rIns="17981" bIns="46747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400" b="1" i="0" u="none" strike="noStrike" cap="none" normalizeH="0" baseline="0" smtClean="0">
            <a:ln>
              <a:noFill/>
            </a:ln>
            <a:solidFill>
              <a:srgbClr val="004F6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17981" tIns="46747" rIns="17981" bIns="46747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400" b="1" i="0" u="none" strike="noStrike" cap="none" normalizeH="0" baseline="0" smtClean="0">
            <a:ln>
              <a:noFill/>
            </a:ln>
            <a:solidFill>
              <a:srgbClr val="004F6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446</TotalTime>
  <Words>1186</Words>
  <Application>Microsoft Office PowerPoint</Application>
  <PresentationFormat>Экран (16:9)</PresentationFormat>
  <Paragraphs>207</Paragraphs>
  <Slides>11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Tahoma</vt:lpstr>
      <vt:lpstr>Times New Roman</vt:lpstr>
      <vt:lpstr>Default Design</vt:lpstr>
      <vt:lpstr>Visio</vt:lpstr>
      <vt:lpstr>Презентация PowerPoint</vt:lpstr>
      <vt:lpstr>Презентация PowerPoint</vt:lpstr>
      <vt:lpstr>Презентация PowerPoint</vt:lpstr>
      <vt:lpstr>Решения для  получения СПГ малой производительности</vt:lpstr>
      <vt:lpstr>Решения для  получения СПГ средней производительности</vt:lpstr>
      <vt:lpstr>Презентация PowerPoint</vt:lpstr>
      <vt:lpstr>Презентация PowerPoint</vt:lpstr>
      <vt:lpstr>Презентация PowerPoint</vt:lpstr>
      <vt:lpstr>Референц-лист поставок оборудования СПГ в КНР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Microsoft Office</dc:creator>
  <cp:lastModifiedBy>User</cp:lastModifiedBy>
  <cp:revision>42</cp:revision>
  <cp:lastPrinted>2015-02-01T11:13:15Z</cp:lastPrinted>
  <dcterms:created xsi:type="dcterms:W3CDTF">2018-09-30T17:20:57Z</dcterms:created>
  <dcterms:modified xsi:type="dcterms:W3CDTF">2018-10-02T17:41:23Z</dcterms:modified>
</cp:coreProperties>
</file>