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495" r:id="rId3"/>
    <p:sldId id="568" r:id="rId4"/>
    <p:sldId id="607" r:id="rId5"/>
    <p:sldId id="546" r:id="rId6"/>
    <p:sldId id="560" r:id="rId7"/>
    <p:sldId id="613" r:id="rId8"/>
    <p:sldId id="609" r:id="rId9"/>
    <p:sldId id="610" r:id="rId10"/>
    <p:sldId id="627" r:id="rId11"/>
    <p:sldId id="620" r:id="rId12"/>
    <p:sldId id="621" r:id="rId13"/>
    <p:sldId id="624" r:id="rId14"/>
    <p:sldId id="628" r:id="rId15"/>
    <p:sldId id="629" r:id="rId16"/>
    <p:sldId id="630" r:id="rId17"/>
    <p:sldId id="622" r:id="rId18"/>
    <p:sldId id="612" r:id="rId19"/>
    <p:sldId id="631" r:id="rId20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10">
          <p15:clr>
            <a:srgbClr val="A4A3A4"/>
          </p15:clr>
        </p15:guide>
        <p15:guide id="2" orient="horz" pos="2772">
          <p15:clr>
            <a:srgbClr val="A4A3A4"/>
          </p15:clr>
        </p15:guide>
        <p15:guide id="3" orient="horz" pos="2198">
          <p15:clr>
            <a:srgbClr val="A4A3A4"/>
          </p15:clr>
        </p15:guide>
        <p15:guide id="4" orient="horz" pos="868">
          <p15:clr>
            <a:srgbClr val="A4A3A4"/>
          </p15:clr>
        </p15:guide>
        <p15:guide id="5" orient="horz" pos="1244">
          <p15:clr>
            <a:srgbClr val="A4A3A4"/>
          </p15:clr>
        </p15:guide>
        <p15:guide id="6" orient="horz" pos="1668">
          <p15:clr>
            <a:srgbClr val="A4A3A4"/>
          </p15:clr>
        </p15:guide>
        <p15:guide id="7" orient="horz" pos="1972">
          <p15:clr>
            <a:srgbClr val="A4A3A4"/>
          </p15:clr>
        </p15:guide>
        <p15:guide id="8" pos="2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8B3F15"/>
    <a:srgbClr val="021ACA"/>
    <a:srgbClr val="FFFFCC"/>
    <a:srgbClr val="026BCA"/>
    <a:srgbClr val="0068CC"/>
    <a:srgbClr val="FF3333"/>
    <a:srgbClr val="2BCB05"/>
    <a:srgbClr val="0551A7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94762" autoAdjust="0"/>
  </p:normalViewPr>
  <p:slideViewPr>
    <p:cSldViewPr snapToGrid="0" snapToObjects="1">
      <p:cViewPr varScale="1">
        <p:scale>
          <a:sx n="82" d="100"/>
          <a:sy n="82" d="100"/>
        </p:scale>
        <p:origin x="893" y="62"/>
      </p:cViewPr>
      <p:guideLst>
        <p:guide orient="horz" pos="4010"/>
        <p:guide orient="horz" pos="2772"/>
        <p:guide orient="horz" pos="2198"/>
        <p:guide orient="horz" pos="868"/>
        <p:guide orient="horz" pos="1244"/>
        <p:guide orient="horz" pos="1668"/>
        <p:guide orient="horz" pos="1972"/>
        <p:guide pos="2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2944268" cy="496731"/>
          </a:xfrm>
          <a:prstGeom prst="rect">
            <a:avLst/>
          </a:prstGeom>
        </p:spPr>
        <p:txBody>
          <a:bodyPr vert="horz" lIns="92108" tIns="46055" rIns="92108" bIns="4605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806" y="5"/>
            <a:ext cx="2944268" cy="496731"/>
          </a:xfrm>
          <a:prstGeom prst="rect">
            <a:avLst/>
          </a:prstGeom>
        </p:spPr>
        <p:txBody>
          <a:bodyPr vert="horz" lIns="92108" tIns="46055" rIns="92108" bIns="46055" rtlCol="0"/>
          <a:lstStyle>
            <a:lvl1pPr algn="r">
              <a:defRPr sz="1200"/>
            </a:lvl1pPr>
          </a:lstStyle>
          <a:p>
            <a:pPr>
              <a:defRPr/>
            </a:pPr>
            <a:fld id="{69A20238-5CCE-486A-BCD5-E0D9C3BA99A2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5" rIns="92108" bIns="4605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4953"/>
            <a:ext cx="5438783" cy="4468980"/>
          </a:xfrm>
          <a:prstGeom prst="rect">
            <a:avLst/>
          </a:prstGeom>
        </p:spPr>
        <p:txBody>
          <a:bodyPr vert="horz" lIns="92108" tIns="46055" rIns="92108" bIns="46055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903"/>
            <a:ext cx="2944268" cy="496731"/>
          </a:xfrm>
          <a:prstGeom prst="rect">
            <a:avLst/>
          </a:prstGeom>
        </p:spPr>
        <p:txBody>
          <a:bodyPr vert="horz" lIns="92108" tIns="46055" rIns="92108" bIns="4605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806" y="9429903"/>
            <a:ext cx="2944268" cy="496731"/>
          </a:xfrm>
          <a:prstGeom prst="rect">
            <a:avLst/>
          </a:prstGeom>
        </p:spPr>
        <p:txBody>
          <a:bodyPr vert="horz" lIns="92108" tIns="46055" rIns="92108" bIns="46055" rtlCol="0" anchor="b"/>
          <a:lstStyle>
            <a:lvl1pPr algn="r">
              <a:defRPr sz="1200"/>
            </a:lvl1pPr>
          </a:lstStyle>
          <a:p>
            <a:pPr>
              <a:defRPr/>
            </a:pPr>
            <a:fld id="{4DF1ED1F-1A35-4105-86F9-13A47DFE2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32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1ED1F-1A35-4105-86F9-13A47DFE24B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EC75-7E34-4AFF-B12E-429F2201F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41BC3-F810-4A42-A3DD-2F5925DD3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A8363-9A93-416E-9787-C65458075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4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4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4C41-B9A1-482E-BBBB-EBBD42177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769F1-57AB-48FD-A4F7-46BA0AB11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361A0-99F2-4795-8B9B-D99602455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FE1AA-9F0B-409F-9C59-2AC745582A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53A94-E3A2-4FB3-95EE-7663D2D4B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B3C7-F125-462C-A3A8-3EDF2DA3EC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01FA1-1929-4E7B-86F8-57FF02A9D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A239B-05D1-48D8-B0D1-1CB4CFEF0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FAF09C-27C0-45AF-9D3C-737A461CF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85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086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087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078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07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90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000" b="1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&lt;#&gt;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000">
                <a:latin typeface="+mn-lt"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НАЗВАНИЕ ПРЕЗЕНТАЦИИ</a:t>
            </a:r>
          </a:p>
        </p:txBody>
      </p:sp>
      <p:sp>
        <p:nvSpPr>
          <p:cNvPr id="3082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3083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3084" name="Picture 16" descr="TransGazKaz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9863" y="90488"/>
            <a:ext cx="15589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0" descr="shutterstock_22043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2286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19050" y="4837113"/>
            <a:ext cx="9144000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4089400"/>
            <a:ext cx="9163050" cy="314325"/>
            <a:chOff x="0" y="2536"/>
            <a:chExt cx="4443" cy="198"/>
          </a:xfrm>
        </p:grpSpPr>
        <p:sp>
          <p:nvSpPr>
            <p:cNvPr id="4120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121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122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123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4103" name="Rectangle 34"/>
          <p:cNvSpPr>
            <a:spLocks noChangeArrowheads="1"/>
          </p:cNvSpPr>
          <p:nvPr/>
        </p:nvSpPr>
        <p:spPr bwMode="auto">
          <a:xfrm flipV="1">
            <a:off x="-12700" y="3519488"/>
            <a:ext cx="9148763" cy="160337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99CC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 dirty="0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2363769" y="2075823"/>
            <a:ext cx="6764357" cy="2963537"/>
          </a:xfrm>
          <a:prstGeom prst="rect">
            <a:avLst/>
          </a:prstGeom>
          <a:solidFill>
            <a:srgbClr val="0070C0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2371706" y="2821693"/>
            <a:ext cx="67564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 системе опорожнения оборудования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КС «без стравливания газа в атмосферу».</a:t>
            </a:r>
            <a:endParaRPr lang="ru-RU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3" name="Рисунок 32" descr="лого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73" y="2363919"/>
            <a:ext cx="20669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1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1073" y="721912"/>
            <a:ext cx="1820019" cy="1332000"/>
          </a:xfrm>
          <a:prstGeom prst="rect">
            <a:avLst/>
          </a:prstGeom>
        </p:spPr>
      </p:pic>
      <p:pic>
        <p:nvPicPr>
          <p:cNvPr id="50" name="Рисунок 49" descr="2.jp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91679" y="721912"/>
            <a:ext cx="1774926" cy="1332000"/>
          </a:xfrm>
          <a:prstGeom prst="rect">
            <a:avLst/>
          </a:prstGeom>
        </p:spPr>
      </p:pic>
      <p:pic>
        <p:nvPicPr>
          <p:cNvPr id="51" name="Рисунок 50" descr="3.jp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57192" y="721912"/>
            <a:ext cx="1774926" cy="1332000"/>
          </a:xfrm>
          <a:prstGeom prst="rect">
            <a:avLst/>
          </a:prstGeom>
        </p:spPr>
      </p:pic>
      <p:pic>
        <p:nvPicPr>
          <p:cNvPr id="52" name="Рисунок 51" descr="4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2706" y="721912"/>
            <a:ext cx="1774926" cy="1331999"/>
          </a:xfrm>
          <a:prstGeom prst="rect">
            <a:avLst/>
          </a:prstGeom>
        </p:spPr>
      </p:pic>
      <p:sp>
        <p:nvSpPr>
          <p:cNvPr id="1028" name="Line 29"/>
          <p:cNvSpPr>
            <a:spLocks noChangeShapeType="1"/>
          </p:cNvSpPr>
          <p:nvPr/>
        </p:nvSpPr>
        <p:spPr bwMode="auto">
          <a:xfrm>
            <a:off x="-38678" y="717550"/>
            <a:ext cx="8647068" cy="0"/>
          </a:xfrm>
          <a:prstGeom prst="line">
            <a:avLst/>
          </a:prstGeom>
          <a:noFill/>
          <a:ln w="19050" cap="sq">
            <a:solidFill>
              <a:srgbClr val="E1EFFF"/>
            </a:solidFill>
            <a:miter lim="800000"/>
            <a:headEnd/>
            <a:tailEnd/>
          </a:ln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 flipV="1">
            <a:off x="-38678" y="2053912"/>
            <a:ext cx="8647068" cy="2467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  <a:effectLst>
            <a:glow rad="101600">
              <a:schemeClr val="bg2">
                <a:alpha val="6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488395" y="4208366"/>
            <a:ext cx="675642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800" b="1" dirty="0" err="1">
                <a:solidFill>
                  <a:schemeClr val="bg1"/>
                </a:solidFill>
              </a:rPr>
              <a:t>Сорвачев</a:t>
            </a:r>
            <a:r>
              <a:rPr lang="ru-RU" sz="1800" b="1" dirty="0">
                <a:solidFill>
                  <a:schemeClr val="bg1"/>
                </a:solidFill>
              </a:rPr>
              <a:t> Александр Владимирович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Начальник ПОЭКС ООО «Газпром </a:t>
            </a:r>
            <a:r>
              <a:rPr lang="ru-RU" sz="1800" b="1" dirty="0" err="1">
                <a:solidFill>
                  <a:schemeClr val="bg1"/>
                </a:solidFill>
              </a:rPr>
              <a:t>трансгаз</a:t>
            </a:r>
            <a:r>
              <a:rPr lang="ru-RU" sz="1800" b="1" dirty="0">
                <a:solidFill>
                  <a:schemeClr val="bg1"/>
                </a:solidFill>
              </a:rPr>
              <a:t> Казань»</a:t>
            </a:r>
          </a:p>
          <a:p>
            <a:pPr algn="ctr"/>
            <a:endParaRPr lang="ru-RU" sz="1800" b="1" dirty="0">
              <a:solidFill>
                <a:schemeClr val="bg1"/>
              </a:solidFill>
            </a:endParaRPr>
          </a:p>
          <a:p>
            <a:pPr algn="ctr"/>
            <a:endParaRPr lang="ru-RU" sz="1800" b="1" dirty="0">
              <a:solidFill>
                <a:schemeClr val="bg1"/>
              </a:solidFill>
            </a:endParaRPr>
          </a:p>
          <a:p>
            <a:pPr algn="ctr"/>
            <a:endParaRPr lang="ru-RU" sz="1800" b="1" dirty="0">
              <a:solidFill>
                <a:schemeClr val="bg1"/>
              </a:solidFill>
            </a:endParaRPr>
          </a:p>
          <a:p>
            <a:pPr algn="ctr"/>
            <a:endParaRPr lang="ru-RU" sz="1800" b="1" dirty="0">
              <a:solidFill>
                <a:schemeClr val="bg1"/>
              </a:solidFill>
            </a:endParaRPr>
          </a:p>
          <a:p>
            <a:pPr algn="ctr"/>
            <a:endParaRPr lang="ru-RU" sz="1800" b="1" dirty="0">
              <a:solidFill>
                <a:schemeClr val="bg1"/>
              </a:solidFill>
            </a:endParaRPr>
          </a:p>
          <a:p>
            <a:pPr algn="ctr"/>
            <a:endParaRPr lang="ru-RU" sz="1800" b="1" dirty="0">
              <a:solidFill>
                <a:schemeClr val="bg1"/>
              </a:solidFill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Казань 2018</a:t>
            </a:r>
            <a:endParaRPr lang="ru-RU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7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10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Проект врезки агрегатного эжектора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77382"/>
            <a:ext cx="9136064" cy="536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965767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32917" y="6442075"/>
            <a:ext cx="886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11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Проект  врезки цехового эжектора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032916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7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12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Подготовка обвязки КЦ под монтаж эжектора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75"/>
            <a:ext cx="6548437" cy="527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34" y="1006474"/>
            <a:ext cx="4030337" cy="537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08432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7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13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Подготовка обвязки КЦ под монтаж эжектора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431"/>
            <a:ext cx="9144000" cy="553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174145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7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14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1370013" y="280132"/>
            <a:ext cx="7712158" cy="47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Унифицированный эжектора для опорожнения КЦ на </a:t>
            </a:r>
          </a:p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параметры Технического задания ООО «Газпром </a:t>
            </a:r>
            <a:r>
              <a:rPr lang="ru-RU" sz="1800" dirty="0" err="1">
                <a:solidFill>
                  <a:schemeClr val="bg1"/>
                </a:solidFill>
              </a:rPr>
              <a:t>трансгаз</a:t>
            </a:r>
            <a:r>
              <a:rPr lang="ru-RU" sz="1800" dirty="0">
                <a:solidFill>
                  <a:schemeClr val="bg1"/>
                </a:solidFill>
              </a:rPr>
              <a:t> Казань»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981"/>
            <a:ext cx="9085870" cy="532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402944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7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15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1370013" y="280132"/>
            <a:ext cx="7712158" cy="47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Унифицированный эжектор для опорожнения КЦ на</a:t>
            </a:r>
          </a:p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параметры Технического задания ООО «Газпром </a:t>
            </a:r>
            <a:r>
              <a:rPr lang="ru-RU" sz="1800" dirty="0" err="1">
                <a:solidFill>
                  <a:schemeClr val="bg1"/>
                </a:solidFill>
              </a:rPr>
              <a:t>трансгаз</a:t>
            </a:r>
            <a:r>
              <a:rPr lang="ru-RU" sz="1800" dirty="0">
                <a:solidFill>
                  <a:schemeClr val="bg1"/>
                </a:solidFill>
              </a:rPr>
              <a:t> Казань»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929164"/>
            <a:ext cx="9190038" cy="54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935888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7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16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280132"/>
            <a:ext cx="8747192" cy="47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Система и способ откачки газа из компрессора</a:t>
            </a:r>
          </a:p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газоперекачивающего агрегата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006475"/>
            <a:ext cx="4633913" cy="53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191277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89535" y="680113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9525" y="1012825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8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17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Выводы </a:t>
            </a:r>
            <a:r>
              <a:rPr lang="ru-RU" sz="1800">
                <a:solidFill>
                  <a:schemeClr val="bg1"/>
                </a:solidFill>
              </a:rPr>
              <a:t>и предложения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0963" y="1405527"/>
            <a:ext cx="74027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ru-RU" sz="1600" dirty="0"/>
              <a:t>Поддержать ООО «Газпром </a:t>
            </a:r>
            <a:r>
              <a:rPr lang="ru-RU" sz="1600" dirty="0" err="1"/>
              <a:t>трансгаз</a:t>
            </a:r>
            <a:r>
              <a:rPr lang="ru-RU" sz="1600" dirty="0"/>
              <a:t> Казань» и ЗАО «</a:t>
            </a:r>
            <a:r>
              <a:rPr lang="ru-RU" sz="1600" dirty="0" err="1"/>
              <a:t>Турботект</a:t>
            </a:r>
            <a:r>
              <a:rPr lang="ru-RU" sz="1600" dirty="0"/>
              <a:t>» (г.С-Петербург) в инициативной разработке системы опорожнения коммуникаций ГПА и КЦ  «без стравливания газа в атмосферу».</a:t>
            </a:r>
          </a:p>
          <a:p>
            <a:pPr marL="342900" lvl="0" indent="-342900">
              <a:buAutoNum type="arabicPeriod"/>
            </a:pPr>
            <a:endParaRPr lang="ru-RU" sz="1600" dirty="0"/>
          </a:p>
          <a:p>
            <a:pPr marL="342900" indent="-342900" algn="just">
              <a:buFontTx/>
              <a:buAutoNum type="arabicPeriod"/>
            </a:pPr>
            <a:r>
              <a:rPr lang="ru-RU" sz="1600" dirty="0"/>
              <a:t>Предложить ООО «Газпром </a:t>
            </a:r>
            <a:r>
              <a:rPr lang="ru-RU" sz="1600" dirty="0" err="1"/>
              <a:t>трансгаз</a:t>
            </a:r>
            <a:r>
              <a:rPr lang="ru-RU" sz="1600" dirty="0"/>
              <a:t> Казань» и ЗАО «</a:t>
            </a:r>
            <a:r>
              <a:rPr lang="ru-RU" sz="1600" dirty="0" err="1"/>
              <a:t>Турботект</a:t>
            </a:r>
            <a:r>
              <a:rPr lang="ru-RU" sz="1600" dirty="0"/>
              <a:t>» по согласованию с Департаментом 308 провести на КС «Арская» испытания системы опорожнения коммуникаций ГПА и КЦ.</a:t>
            </a:r>
          </a:p>
          <a:p>
            <a:pPr algn="ctr"/>
            <a:r>
              <a:rPr lang="ru-RU" sz="1600" dirty="0"/>
              <a:t>Срок: 2019 год</a:t>
            </a:r>
          </a:p>
          <a:p>
            <a:pPr algn="just"/>
            <a:r>
              <a:rPr lang="ru-RU" sz="1600" dirty="0"/>
              <a:t>3. При положительном результате испытаний: </a:t>
            </a:r>
          </a:p>
          <a:p>
            <a:pPr lvl="0" algn="just"/>
            <a:r>
              <a:rPr lang="ru-RU" sz="1600" dirty="0"/>
              <a:t>	а) разработать и представить на согласование в Департамент 	308 Технические условия (Групповые ТУ);</a:t>
            </a:r>
          </a:p>
          <a:p>
            <a:pPr lvl="0" algn="just"/>
            <a:r>
              <a:rPr lang="ru-RU" sz="1600" dirty="0"/>
              <a:t>	б) представить предложения по формированию Программы 	внедрения систем опорожнения коммуникаций ГПА и КЦ «без 	стравливания газа в атмосферу».</a:t>
            </a:r>
          </a:p>
          <a:p>
            <a:pPr lvl="0" algn="just"/>
            <a:endParaRPr lang="ru-RU" sz="1600" dirty="0"/>
          </a:p>
          <a:p>
            <a:pPr algn="ctr"/>
            <a:r>
              <a:rPr lang="ru-RU" sz="1600" dirty="0"/>
              <a:t>Срок: 2 кв. 2020г.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38129365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28878" y="6442075"/>
            <a:ext cx="89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18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 схемного исполнения цехового эжектора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81520" y="1612900"/>
            <a:ext cx="6391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3200" dirty="0"/>
              <a:t>Благодарю за внимание!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 err="1"/>
              <a:t>Сорвачев</a:t>
            </a:r>
            <a:r>
              <a:rPr lang="ru-RU" sz="2000" dirty="0"/>
              <a:t> Александр Владимирович</a:t>
            </a:r>
            <a:endParaRPr lang="en-US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(843)221-32-73</a:t>
            </a:r>
          </a:p>
          <a:p>
            <a:pPr algn="ctr"/>
            <a:r>
              <a:rPr lang="en-US" sz="2000" dirty="0"/>
              <a:t>A-Sorvachev@tattg.gazprom.ru</a:t>
            </a:r>
          </a:p>
          <a:p>
            <a:pPr algn="ctr"/>
            <a:endParaRPr lang="ru-RU" sz="28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1625143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350963" y="397856"/>
            <a:ext cx="7731207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 схемного исполнения агрегатного эжектора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9754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0013" y="1042989"/>
            <a:ext cx="7793037" cy="52768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2"/>
            <a:ext cx="919762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6234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350963" y="397856"/>
            <a:ext cx="7731207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 схемного исполнения агрегатного эжектора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9754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0013" y="1042989"/>
            <a:ext cx="7793037" cy="52768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545"/>
            <a:ext cx="9186979" cy="564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62348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350963" y="280132"/>
            <a:ext cx="7731207" cy="47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Варианты схемно-расчетного  исполнения эжектора и его размеры для </a:t>
            </a:r>
          </a:p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параметров Технического задания ООО «Газпром </a:t>
            </a:r>
            <a:r>
              <a:rPr lang="ru-RU" sz="1800" dirty="0" err="1">
                <a:solidFill>
                  <a:schemeClr val="bg1"/>
                </a:solidFill>
              </a:rPr>
              <a:t>трансгаз</a:t>
            </a:r>
            <a:r>
              <a:rPr lang="ru-RU" sz="1800" dirty="0">
                <a:solidFill>
                  <a:schemeClr val="bg1"/>
                </a:solidFill>
              </a:rPr>
              <a:t> Казань»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9754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0013" y="1042989"/>
            <a:ext cx="7793037" cy="52768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4" y="992354"/>
            <a:ext cx="9163050" cy="534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0631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350963" y="397856"/>
            <a:ext cx="7731207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Параметры эжектора нагнетателя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9754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5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74"/>
            <a:ext cx="9124950" cy="54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29365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12825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350963" y="397856"/>
            <a:ext cx="7731207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Параметры эжектора нагнетателя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9754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6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7702"/>
              </p:ext>
            </p:extLst>
          </p:nvPr>
        </p:nvGraphicFramePr>
        <p:xfrm>
          <a:off x="57150" y="1012826"/>
          <a:ext cx="9086850" cy="5311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8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4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Параметр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Размерность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Величина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Давление активного газа (избыточное)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кг/см2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Давление нагнетания (избыточное)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кг/см2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Конечное давление откачиваемого газа (избыточное)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кг/см2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 активного газа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кг/с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22,74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9,68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 активного газа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нм3/ч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120381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51255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26719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 топливного газа на откачку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нм3/ч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481,5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205,02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106,87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Объем откачанного газа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нм3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2614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2508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2454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откачанный остаток (потери)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12,9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16,4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18,2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Израсходованный объем активного газа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тыс. нм3/ч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120,4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51,3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26,7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 активного газа на 1 нм3 откачиваемого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46,0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20,4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10,9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откачанный остаток (потери)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нм3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385,8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492,5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545,8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0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Полезный сэкономленный объем газа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(с учетом затраченного топливного газа)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нм3/ч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2132,5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2302,98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2347,13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135683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69754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7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 схемного исполнения цехового эжектора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1010140"/>
            <a:ext cx="9086683" cy="531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29365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69755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8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 схемного исполнения цехового эжектора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421"/>
            <a:ext cx="9281638" cy="547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29365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72" descr="shutterstock_220433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1350963" cy="6858000"/>
          </a:xfrm>
          <a:prstGeom prst="rect">
            <a:avLst/>
          </a:prstGeom>
          <a:gradFill rotWithShape="1">
            <a:gsLst>
              <a:gs pos="0">
                <a:srgbClr val="003366">
                  <a:alpha val="71999"/>
                </a:srgbClr>
              </a:gs>
              <a:gs pos="100000">
                <a:srgbClr val="0160A1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4" name="Rectangle 34"/>
          <p:cNvSpPr>
            <a:spLocks noChangeArrowheads="1"/>
          </p:cNvSpPr>
          <p:nvPr/>
        </p:nvSpPr>
        <p:spPr bwMode="auto">
          <a:xfrm flipV="1">
            <a:off x="0" y="0"/>
            <a:ext cx="1350963" cy="100806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sz="1800"/>
          </a:p>
        </p:txBody>
      </p:sp>
      <p:sp>
        <p:nvSpPr>
          <p:cNvPr id="2055" name="Line 4"/>
          <p:cNvSpPr>
            <a:spLocks noChangeShapeType="1"/>
          </p:cNvSpPr>
          <p:nvPr/>
        </p:nvSpPr>
        <p:spPr bwMode="auto">
          <a:xfrm>
            <a:off x="1350963" y="4773613"/>
            <a:ext cx="7793037" cy="0"/>
          </a:xfrm>
          <a:prstGeom prst="line">
            <a:avLst/>
          </a:prstGeom>
          <a:noFill/>
          <a:ln w="38100">
            <a:solidFill>
              <a:srgbClr val="FFFFFF">
                <a:alpha val="16862"/>
              </a:srgb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50963" y="4025900"/>
            <a:ext cx="7773987" cy="314325"/>
            <a:chOff x="0" y="2536"/>
            <a:chExt cx="4443" cy="198"/>
          </a:xfrm>
        </p:grpSpPr>
        <p:sp>
          <p:nvSpPr>
            <p:cNvPr id="2096" name="Line 6"/>
            <p:cNvSpPr>
              <a:spLocks noChangeShapeType="1"/>
            </p:cNvSpPr>
            <p:nvPr/>
          </p:nvSpPr>
          <p:spPr bwMode="auto">
            <a:xfrm>
              <a:off x="0" y="273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7" name="Line 7"/>
            <p:cNvSpPr>
              <a:spLocks noChangeShapeType="1"/>
            </p:cNvSpPr>
            <p:nvPr/>
          </p:nvSpPr>
          <p:spPr bwMode="auto">
            <a:xfrm>
              <a:off x="0" y="2704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8" name="Line 8"/>
            <p:cNvSpPr>
              <a:spLocks noChangeShapeType="1"/>
            </p:cNvSpPr>
            <p:nvPr/>
          </p:nvSpPr>
          <p:spPr bwMode="auto">
            <a:xfrm>
              <a:off x="0" y="2620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9" name="Line 9"/>
            <p:cNvSpPr>
              <a:spLocks noChangeShapeType="1"/>
            </p:cNvSpPr>
            <p:nvPr/>
          </p:nvSpPr>
          <p:spPr bwMode="auto">
            <a:xfrm>
              <a:off x="0" y="2536"/>
              <a:ext cx="4443" cy="0"/>
            </a:xfrm>
            <a:prstGeom prst="line">
              <a:avLst/>
            </a:prstGeom>
            <a:noFill/>
            <a:ln w="6350">
              <a:solidFill>
                <a:srgbClr val="FFFFFF">
                  <a:alpha val="2901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4708525" y="6121400"/>
            <a:ext cx="4435475" cy="139700"/>
          </a:xfrm>
          <a:prstGeom prst="rect">
            <a:avLst/>
          </a:prstGeom>
          <a:solidFill>
            <a:srgbClr val="080808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4826000" y="6181725"/>
            <a:ext cx="4318000" cy="142875"/>
          </a:xfrm>
          <a:prstGeom prst="rect">
            <a:avLst/>
          </a:prstGeom>
          <a:solidFill>
            <a:srgbClr val="0160A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pic>
        <p:nvPicPr>
          <p:cNvPr id="2059" name="Picture 15" descr="тень_1"/>
          <p:cNvPicPr>
            <a:picLocks noChangeAspect="1" noChangeArrowheads="1"/>
          </p:cNvPicPr>
          <p:nvPr/>
        </p:nvPicPr>
        <p:blipFill>
          <a:blip r:embed="rId4" cstate="print"/>
          <a:srcRect l="14375" t="28177" b="40573"/>
          <a:stretch>
            <a:fillRect/>
          </a:stretch>
        </p:blipFill>
        <p:spPr bwMode="auto">
          <a:xfrm>
            <a:off x="0" y="808038"/>
            <a:ext cx="9163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3884613" y="6254750"/>
            <a:ext cx="5259387" cy="60325"/>
          </a:xfrm>
          <a:prstGeom prst="rect">
            <a:avLst/>
          </a:prstGeom>
          <a:solidFill>
            <a:srgbClr val="0099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1" name="Rectangle 33"/>
          <p:cNvSpPr>
            <a:spLocks noChangeArrowheads="1"/>
          </p:cNvSpPr>
          <p:nvPr/>
        </p:nvSpPr>
        <p:spPr bwMode="auto">
          <a:xfrm rot="10800000" flipV="1">
            <a:off x="1354138" y="414338"/>
            <a:ext cx="7789862" cy="592137"/>
          </a:xfrm>
          <a:prstGeom prst="rect">
            <a:avLst/>
          </a:prstGeom>
          <a:gradFill rotWithShape="1">
            <a:gsLst>
              <a:gs pos="0">
                <a:srgbClr val="0160A1"/>
              </a:gs>
              <a:gs pos="100000">
                <a:srgbClr val="003366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2" name="Rectangle 34"/>
          <p:cNvSpPr>
            <a:spLocks noChangeArrowheads="1"/>
          </p:cNvSpPr>
          <p:nvPr/>
        </p:nvSpPr>
        <p:spPr bwMode="auto">
          <a:xfrm flipV="1">
            <a:off x="1370013" y="414338"/>
            <a:ext cx="7773987" cy="592137"/>
          </a:xfrm>
          <a:prstGeom prst="rect">
            <a:avLst/>
          </a:prstGeom>
          <a:pattFill prst="wdUpDiag">
            <a:fgClr>
              <a:srgbClr val="0160A1">
                <a:alpha val="21960"/>
              </a:srgbClr>
            </a:fgClr>
            <a:bgClr>
              <a:srgbClr val="001C3E">
                <a:alpha val="21960"/>
              </a:srgb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063" name="Line 26"/>
          <p:cNvSpPr>
            <a:spLocks noChangeShapeType="1"/>
          </p:cNvSpPr>
          <p:nvPr/>
        </p:nvSpPr>
        <p:spPr bwMode="auto">
          <a:xfrm flipH="1">
            <a:off x="1352550" y="0"/>
            <a:ext cx="3175" cy="5410200"/>
          </a:xfrm>
          <a:prstGeom prst="line">
            <a:avLst/>
          </a:prstGeom>
          <a:noFill/>
          <a:ln w="63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76" name="Рисунок 48" descr="лого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7325"/>
            <a:ext cx="12382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12"/>
          <p:cNvSpPr>
            <a:spLocks noChangeArrowheads="1"/>
          </p:cNvSpPr>
          <p:nvPr/>
        </p:nvSpPr>
        <p:spPr bwMode="auto">
          <a:xfrm>
            <a:off x="0" y="1006476"/>
            <a:ext cx="9144000" cy="5311775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sp>
        <p:nvSpPr>
          <p:cNvPr id="2081" name="Rectangle 47"/>
          <p:cNvSpPr>
            <a:spLocks noChangeArrowheads="1"/>
          </p:cNvSpPr>
          <p:nvPr/>
        </p:nvSpPr>
        <p:spPr bwMode="auto">
          <a:xfrm>
            <a:off x="1352550" y="6318250"/>
            <a:ext cx="7786688" cy="539750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"ГАЗПРОМ ТРАНСГАЗ КАЗАНЬ"</a:t>
            </a:r>
          </a:p>
        </p:txBody>
      </p:sp>
      <p:sp>
        <p:nvSpPr>
          <p:cNvPr id="2082" name="Line 32"/>
          <p:cNvSpPr>
            <a:spLocks noChangeShapeType="1"/>
          </p:cNvSpPr>
          <p:nvPr/>
        </p:nvSpPr>
        <p:spPr bwMode="auto">
          <a:xfrm rot="5400000">
            <a:off x="1085057" y="6587331"/>
            <a:ext cx="539750" cy="1587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83" name="Line 32"/>
          <p:cNvSpPr>
            <a:spLocks noChangeShapeType="1"/>
          </p:cNvSpPr>
          <p:nvPr/>
        </p:nvSpPr>
        <p:spPr bwMode="auto">
          <a:xfrm>
            <a:off x="0" y="6318250"/>
            <a:ext cx="9144000" cy="1588"/>
          </a:xfrm>
          <a:prstGeom prst="line">
            <a:avLst/>
          </a:prstGeom>
          <a:noFill/>
          <a:ln w="19050">
            <a:solidFill>
              <a:srgbClr val="E1E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69755" y="6442075"/>
            <a:ext cx="813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Слайд  9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34979" y="397856"/>
            <a:ext cx="8747192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dirty="0">
                <a:solidFill>
                  <a:schemeClr val="bg1"/>
                </a:solidFill>
              </a:rPr>
              <a:t>Вариант схемного исполнения цехового эжектора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" y="983078"/>
            <a:ext cx="9139024" cy="545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74935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44639</TotalTime>
  <Words>531</Words>
  <Application>Microsoft Office PowerPoint</Application>
  <PresentationFormat>Экран (4:3)</PresentationFormat>
  <Paragraphs>186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Times New Roman</vt:lpstr>
      <vt:lpstr>Оформление по умолчанию</vt:lpstr>
      <vt:lpstr>3_Специальное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stalipova</dc:creator>
  <cp:lastModifiedBy>Predator</cp:lastModifiedBy>
  <cp:revision>1015</cp:revision>
  <dcterms:created xsi:type="dcterms:W3CDTF">2010-05-06T11:15:26Z</dcterms:created>
  <dcterms:modified xsi:type="dcterms:W3CDTF">2018-12-03T05:22:38Z</dcterms:modified>
</cp:coreProperties>
</file>