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emf" ContentType="image/x-emf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4" r:id="rId2"/>
  </p:sldMasterIdLst>
  <p:notesMasterIdLst>
    <p:notesMasterId r:id="rId25"/>
  </p:notesMasterIdLst>
  <p:handoutMasterIdLst>
    <p:handoutMasterId r:id="rId26"/>
  </p:handoutMasterIdLst>
  <p:sldIdLst>
    <p:sldId id="520" r:id="rId3"/>
    <p:sldId id="529" r:id="rId4"/>
    <p:sldId id="543" r:id="rId5"/>
    <p:sldId id="585" r:id="rId6"/>
    <p:sldId id="589" r:id="rId7"/>
    <p:sldId id="590" r:id="rId8"/>
    <p:sldId id="591" r:id="rId9"/>
    <p:sldId id="592" r:id="rId10"/>
    <p:sldId id="594" r:id="rId11"/>
    <p:sldId id="595" r:id="rId12"/>
    <p:sldId id="596" r:id="rId13"/>
    <p:sldId id="597" r:id="rId14"/>
    <p:sldId id="599" r:id="rId15"/>
    <p:sldId id="598" r:id="rId16"/>
    <p:sldId id="600" r:id="rId17"/>
    <p:sldId id="601" r:id="rId18"/>
    <p:sldId id="602" r:id="rId19"/>
    <p:sldId id="580" r:id="rId20"/>
    <p:sldId id="588" r:id="rId21"/>
    <p:sldId id="603" r:id="rId22"/>
    <p:sldId id="579" r:id="rId23"/>
    <p:sldId id="346" r:id="rId2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</p:showPr>
  <p:clrMru>
    <a:srgbClr val="8BF10F"/>
    <a:srgbClr val="003366"/>
    <a:srgbClr val="365F05"/>
    <a:srgbClr val="006600"/>
    <a:srgbClr val="003300"/>
    <a:srgbClr val="FF9900"/>
    <a:srgbClr val="FF6600"/>
    <a:srgbClr val="88FE5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9" autoAdjust="0"/>
    <p:restoredTop sz="86355" autoAdjust="0"/>
  </p:normalViewPr>
  <p:slideViewPr>
    <p:cSldViewPr snapToGrid="0">
      <p:cViewPr>
        <p:scale>
          <a:sx n="75" d="100"/>
          <a:sy n="75" d="100"/>
        </p:scale>
        <p:origin x="-664" y="-336"/>
      </p:cViewPr>
      <p:guideLst>
        <p:guide orient="horz" pos="2882"/>
        <p:guide orient="horz" pos="3800"/>
        <p:guide orient="horz" pos="4134"/>
        <p:guide orient="horz" pos="3145"/>
        <p:guide orient="horz" pos="888"/>
        <p:guide orient="horz" pos="4319"/>
        <p:guide orient="horz" pos="3822"/>
        <p:guide orient="horz" pos="2558"/>
        <p:guide pos="2785"/>
        <p:guide pos="2327"/>
        <p:guide pos="5465"/>
        <p:guide pos="3020"/>
        <p:guide pos="1544"/>
        <p:guide pos="1453"/>
        <p:guide pos="293"/>
        <p:guide pos="55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72" y="-102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137" tIns="45568" rIns="91137" bIns="45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137" tIns="45568" rIns="91137" bIns="455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1A4AF8-B396-411A-BDF9-1925CEE0A83E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137" tIns="45568" rIns="91137" bIns="45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137" tIns="45568" rIns="91137" bIns="455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6319F4-B604-4CF1-8D4A-0BBAB3A55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137" tIns="45568" rIns="91137" bIns="45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137" tIns="45568" rIns="91137" bIns="455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E0574-1D87-4FA8-88FF-634691073212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7" tIns="45568" rIns="91137" bIns="4556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137" tIns="45568" rIns="91137" bIns="4556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137" tIns="45568" rIns="91137" bIns="45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137" tIns="45568" rIns="91137" bIns="455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CCBEC3-C40D-40C1-ADF7-9AD91C231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A3F7D0-DA61-4626-989E-57FD080AFE5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TT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132856"/>
            <a:ext cx="6550496" cy="17575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6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8428" y="4156364"/>
            <a:ext cx="6550430" cy="14824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TT 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82575" y="6416675"/>
            <a:ext cx="10223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773942A-678D-466A-AEBD-C7B135D4AC08}" type="slidenum">
              <a:rPr lang="ru-RU">
                <a:solidFill>
                  <a:schemeClr val="bg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8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71041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033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115888"/>
            <a:ext cx="15970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6750" y="1079500"/>
            <a:ext cx="68834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9936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07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3082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8" y="115888"/>
            <a:ext cx="15970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 userDrawn="1"/>
        </p:nvSpPr>
        <p:spPr>
          <a:xfrm>
            <a:off x="2051050" y="6262688"/>
            <a:ext cx="6721475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  <a:cs typeface="+mn-cs"/>
              </a:rPr>
              <a:t>ООО «Газпром </a:t>
            </a:r>
            <a:r>
              <a:rPr lang="ru-RU" dirty="0" err="1">
                <a:solidFill>
                  <a:schemeClr val="bg1"/>
                </a:solidFill>
                <a:latin typeface="+mn-lt"/>
                <a:cs typeface="+mn-cs"/>
              </a:rPr>
              <a:t>трансгаз</a:t>
            </a:r>
            <a:r>
              <a:rPr lang="ru-RU" dirty="0">
                <a:solidFill>
                  <a:schemeClr val="bg1"/>
                </a:solidFill>
                <a:latin typeface="+mn-lt"/>
                <a:cs typeface="+mn-cs"/>
              </a:rPr>
              <a:t> Томск» в технологическом развитии газовой отрасли</a:t>
            </a:r>
            <a:endParaRPr lang="ru-RU" cap="all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946275" y="2790825"/>
            <a:ext cx="7197725" cy="246221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ru-RU" sz="2800" smtClean="0"/>
              <a:t>ООО «Газпром трансгаз Томск» в технологическом развитии газовой отрасли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Алексей Станиславович Маслов</a:t>
            </a:r>
            <a:br>
              <a:rPr lang="ru-RU" sz="2800" smtClean="0"/>
            </a:br>
            <a:r>
              <a:rPr lang="ru-RU" sz="2400" smtClean="0"/>
              <a:t>Начальник производственно-технического управления </a:t>
            </a:r>
            <a:br>
              <a:rPr lang="ru-RU" sz="2400" smtClean="0"/>
            </a:br>
            <a:r>
              <a:rPr lang="ru-RU" sz="2400" smtClean="0"/>
              <a:t>ООО «Газпром трансгаз Томск»</a:t>
            </a:r>
            <a:endParaRPr lang="ru-RU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Автономная модульная энергетическая установка мощностью  10 кВт на основе топливных элементов</a:t>
            </a:r>
          </a:p>
        </p:txBody>
      </p:sp>
      <p:sp>
        <p:nvSpPr>
          <p:cNvPr id="17410" name="Прямоугольник 9"/>
          <p:cNvSpPr>
            <a:spLocks noChangeArrowheads="1"/>
          </p:cNvSpPr>
          <p:nvPr/>
        </p:nvSpPr>
        <p:spPr bwMode="auto">
          <a:xfrm>
            <a:off x="5473700" y="2185988"/>
            <a:ext cx="11144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ru-RU" sz="1400">
                <a:solidFill>
                  <a:srgbClr val="003366"/>
                </a:solidFill>
                <a:latin typeface="Arial Narrow" pitchFamily="34" charset="0"/>
              </a:rPr>
              <a:t>Блок из 6 батарей топливных элементов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684338"/>
            <a:ext cx="4837113" cy="460692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/>
          <a:lstStyle/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3366"/>
                </a:solidFill>
                <a:latin typeface="+mn-lt"/>
                <a:cs typeface="+mn-cs"/>
              </a:rPr>
              <a:t> </a:t>
            </a:r>
            <a:r>
              <a:rPr lang="ru-RU" sz="1600" dirty="0">
                <a:solidFill>
                  <a:srgbClr val="003366"/>
                </a:solidFill>
                <a:latin typeface="+mn-lt"/>
                <a:cs typeface="+mn-cs"/>
              </a:rPr>
              <a:t>Обеспечивает прямое преобразование  химической энергии природного газа в электричество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3366"/>
                </a:solidFill>
                <a:latin typeface="+mn-lt"/>
                <a:cs typeface="+mn-cs"/>
              </a:rPr>
              <a:t>Не требует строительства ЛЭП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3366"/>
                </a:solidFill>
                <a:latin typeface="+mn-lt"/>
                <a:cs typeface="+mn-cs"/>
              </a:rPr>
              <a:t> КПД по электричеству 40 %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3366"/>
                </a:solidFill>
                <a:latin typeface="+mn-lt"/>
                <a:cs typeface="+mn-cs"/>
              </a:rPr>
              <a:t>Создана на основе батарей твердо-оксидных  топливных элементов по модульному принципу  (мощность 2, 4 и 6 кВт)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3366"/>
                </a:solidFill>
                <a:latin typeface="+mn-lt"/>
                <a:cs typeface="+mn-cs"/>
              </a:rPr>
              <a:t>Периодичность обслуживания 1 раз в год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3366"/>
                </a:solidFill>
                <a:latin typeface="+mn-lt"/>
                <a:cs typeface="+mn-cs"/>
              </a:rPr>
              <a:t>Отсутствие вредных выбросов и шума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3366"/>
                </a:solidFill>
                <a:latin typeface="+mn-lt"/>
                <a:cs typeface="+mn-cs"/>
              </a:rPr>
              <a:t>Генерация тепловой мощности (через теплоноситель)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3366"/>
                </a:solidFill>
                <a:latin typeface="+mn-lt"/>
                <a:cs typeface="+mn-cs"/>
              </a:rPr>
              <a:t>Широкий диапазон регулировки мощности</a:t>
            </a:r>
          </a:p>
        </p:txBody>
      </p:sp>
      <p:sp>
        <p:nvSpPr>
          <p:cNvPr id="17412" name="Прямоугольник 12"/>
          <p:cNvSpPr>
            <a:spLocks noChangeArrowheads="1"/>
          </p:cNvSpPr>
          <p:nvPr/>
        </p:nvSpPr>
        <p:spPr bwMode="auto">
          <a:xfrm>
            <a:off x="0" y="1406525"/>
            <a:ext cx="4824413" cy="2778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indent="271463"/>
            <a:r>
              <a:rPr lang="ru-RU" b="1">
                <a:solidFill>
                  <a:schemeClr val="bg1"/>
                </a:solidFill>
                <a:latin typeface="Arial Narrow" pitchFamily="34" charset="0"/>
              </a:rPr>
              <a:t>Преимущества:</a:t>
            </a:r>
          </a:p>
        </p:txBody>
      </p:sp>
      <p:sp>
        <p:nvSpPr>
          <p:cNvPr id="17413" name="Нашивка 2"/>
          <p:cNvSpPr>
            <a:spLocks noChangeArrowheads="1"/>
          </p:cNvSpPr>
          <p:nvPr/>
        </p:nvSpPr>
        <p:spPr bwMode="auto">
          <a:xfrm>
            <a:off x="6673850" y="2263775"/>
            <a:ext cx="268288" cy="646113"/>
          </a:xfrm>
          <a:prstGeom prst="chevron">
            <a:avLst>
              <a:gd name="adj" fmla="val 50000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ru-RU" sz="17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414" name="Прямоугольник 13"/>
          <p:cNvSpPr>
            <a:spLocks noChangeArrowheads="1"/>
          </p:cNvSpPr>
          <p:nvPr/>
        </p:nvSpPr>
        <p:spPr bwMode="auto">
          <a:xfrm>
            <a:off x="4981575" y="5222875"/>
            <a:ext cx="10525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ru-RU" sz="1400">
                <a:solidFill>
                  <a:srgbClr val="003366"/>
                </a:solidFill>
                <a:latin typeface="Arial Narrow" pitchFamily="34" charset="0"/>
              </a:rPr>
              <a:t>Блок-бокс с энерго-</a:t>
            </a:r>
          </a:p>
          <a:p>
            <a:r>
              <a:rPr lang="ru-RU" sz="1400">
                <a:solidFill>
                  <a:srgbClr val="003366"/>
                </a:solidFill>
                <a:latin typeface="Arial Narrow" pitchFamily="34" charset="0"/>
              </a:rPr>
              <a:t>установкой</a:t>
            </a:r>
          </a:p>
        </p:txBody>
      </p:sp>
      <p:sp>
        <p:nvSpPr>
          <p:cNvPr id="17415" name="Нашивка 14"/>
          <p:cNvSpPr>
            <a:spLocks noChangeArrowheads="1"/>
          </p:cNvSpPr>
          <p:nvPr/>
        </p:nvSpPr>
        <p:spPr bwMode="auto">
          <a:xfrm>
            <a:off x="6059488" y="5227638"/>
            <a:ext cx="268287" cy="647700"/>
          </a:xfrm>
          <a:prstGeom prst="chevron">
            <a:avLst>
              <a:gd name="adj" fmla="val 50000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ru-RU" sz="170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741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1038" y="1406525"/>
            <a:ext cx="20081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7775" y="4187825"/>
            <a:ext cx="28162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Прямоугольник 10"/>
          <p:cNvSpPr>
            <a:spLocks noChangeArrowheads="1"/>
          </p:cNvSpPr>
          <p:nvPr/>
        </p:nvSpPr>
        <p:spPr bwMode="auto">
          <a:xfrm>
            <a:off x="-444500" y="1036638"/>
            <a:ext cx="8569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66"/>
                </a:solidFill>
                <a:latin typeface="Arial Narrow" pitchFamily="34" charset="0"/>
              </a:rPr>
              <a:t>НИОКР с ФГУП «Центр Келдыша»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Инфразвуковая система дистанционного контроля газопроводов</a:t>
            </a:r>
          </a:p>
        </p:txBody>
      </p:sp>
      <p:sp>
        <p:nvSpPr>
          <p:cNvPr id="4137" name="Прямоугольник 15"/>
          <p:cNvSpPr>
            <a:spLocks noChangeArrowheads="1"/>
          </p:cNvSpPr>
          <p:nvPr/>
        </p:nvSpPr>
        <p:spPr bwMode="auto">
          <a:xfrm>
            <a:off x="244475" y="1281113"/>
            <a:ext cx="8569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66"/>
                </a:solidFill>
                <a:latin typeface="Arial Narrow" pitchFamily="34" charset="0"/>
              </a:rPr>
              <a:t>НИОКР с ООО «НПФ ТОРИ» </a:t>
            </a:r>
          </a:p>
        </p:txBody>
      </p:sp>
      <p:graphicFrame>
        <p:nvGraphicFramePr>
          <p:cNvPr id="4135" name="Object 39"/>
          <p:cNvGraphicFramePr>
            <a:graphicFrameLocks noChangeAspect="1"/>
          </p:cNvGraphicFramePr>
          <p:nvPr/>
        </p:nvGraphicFramePr>
        <p:xfrm>
          <a:off x="4479925" y="2063750"/>
          <a:ext cx="4664075" cy="2922588"/>
        </p:xfrm>
        <a:graphic>
          <a:graphicData uri="http://schemas.openxmlformats.org/presentationml/2006/ole">
            <p:oleObj spid="_x0000_s4135" name="Image" r:id="rId3" imgW="11868690" imgH="7433816" progId="">
              <p:embed/>
            </p:oleObj>
          </a:graphicData>
        </a:graphic>
      </p:graphicFrame>
      <p:sp>
        <p:nvSpPr>
          <p:cNvPr id="4138" name="Прямоугольник 3"/>
          <p:cNvSpPr>
            <a:spLocks noChangeArrowheads="1"/>
          </p:cNvSpPr>
          <p:nvPr/>
        </p:nvSpPr>
        <p:spPr bwMode="auto">
          <a:xfrm>
            <a:off x="244475" y="1651000"/>
            <a:ext cx="3565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3366"/>
                </a:solidFill>
                <a:latin typeface="Arial Narrow" pitchFamily="34" charset="0"/>
              </a:rPr>
              <a:t>Основные технические характеристики:</a:t>
            </a:r>
            <a:endParaRPr lang="ru-RU" sz="1600">
              <a:latin typeface="Arial Narrow" pitchFamily="34" charset="0"/>
            </a:endParaRPr>
          </a:p>
        </p:txBody>
      </p:sp>
      <p:sp>
        <p:nvSpPr>
          <p:cNvPr id="4139" name="TextBox 8"/>
          <p:cNvSpPr txBox="1">
            <a:spLocks noChangeArrowheads="1"/>
          </p:cNvSpPr>
          <p:nvPr/>
        </p:nvSpPr>
        <p:spPr bwMode="auto">
          <a:xfrm>
            <a:off x="87313" y="2220913"/>
            <a:ext cx="5465762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>
                <a:solidFill>
                  <a:srgbClr val="003366"/>
                </a:solidFill>
                <a:latin typeface="Arial Narrow" pitchFamily="34" charset="0"/>
              </a:rPr>
              <a:t>Точность  - от 9 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>
                <a:solidFill>
                  <a:srgbClr val="003366"/>
                </a:solidFill>
                <a:latin typeface="Arial Narrow" pitchFamily="34" charset="0"/>
              </a:rPr>
              <a:t>Чувствительность -  0,2 куб.м / час;</a:t>
            </a:r>
          </a:p>
          <a:p>
            <a:pPr marL="285750" indent="-285750">
              <a:buFont typeface="Wingdings" pitchFamily="2" charset="2"/>
              <a:buNone/>
            </a:pPr>
            <a:r>
              <a:rPr lang="ru-RU" sz="1600">
                <a:solidFill>
                  <a:srgbClr val="003366"/>
                </a:solidFill>
                <a:latin typeface="Arial Narrow" pitchFamily="34" charset="0"/>
              </a:rPr>
              <a:t>       </a:t>
            </a:r>
          </a:p>
          <a:p>
            <a:pPr marL="285750" indent="-285750">
              <a:buFont typeface="Wingdings" pitchFamily="2" charset="2"/>
              <a:buNone/>
            </a:pPr>
            <a:r>
              <a:rPr lang="ru-RU" sz="1600">
                <a:solidFill>
                  <a:srgbClr val="003366"/>
                </a:solidFill>
                <a:latin typeface="Arial Narrow" pitchFamily="34" charset="0"/>
              </a:rPr>
              <a:t>      </a:t>
            </a:r>
            <a:r>
              <a:rPr lang="ru-RU" sz="1600" b="1">
                <a:solidFill>
                  <a:srgbClr val="003366"/>
                </a:solidFill>
                <a:latin typeface="Arial Narrow" pitchFamily="34" charset="0"/>
              </a:rPr>
              <a:t>Основные функции системы:</a:t>
            </a:r>
          </a:p>
          <a:p>
            <a:pPr marL="285750" indent="-285750">
              <a:buFontTx/>
              <a:buChar char="-"/>
            </a:pPr>
            <a:r>
              <a:rPr lang="ru-RU" sz="1600">
                <a:solidFill>
                  <a:srgbClr val="003366"/>
                </a:solidFill>
                <a:latin typeface="Arial Narrow" pitchFamily="34" charset="0"/>
              </a:rPr>
              <a:t>сопровождение внутритрубных  снарядов;</a:t>
            </a:r>
          </a:p>
          <a:p>
            <a:pPr marL="285750" indent="-285750">
              <a:buFontTx/>
              <a:buChar char="-"/>
            </a:pPr>
            <a:r>
              <a:rPr lang="ru-RU" sz="1600">
                <a:solidFill>
                  <a:srgbClr val="003366"/>
                </a:solidFill>
                <a:latin typeface="Arial Narrow" pitchFamily="34" charset="0"/>
              </a:rPr>
              <a:t>регистрация утечек;</a:t>
            </a:r>
          </a:p>
          <a:p>
            <a:pPr marL="285750" indent="-285750">
              <a:buFontTx/>
              <a:buChar char="-"/>
            </a:pPr>
            <a:r>
              <a:rPr lang="ru-RU" sz="1600">
                <a:solidFill>
                  <a:srgbClr val="003366"/>
                </a:solidFill>
                <a:latin typeface="Arial Narrow" pitchFamily="34" charset="0"/>
              </a:rPr>
              <a:t>регистрация механических воздействий;</a:t>
            </a:r>
          </a:p>
          <a:p>
            <a:pPr marL="285750" indent="-285750">
              <a:buFontTx/>
              <a:buChar char="-"/>
            </a:pPr>
            <a:r>
              <a:rPr lang="ru-RU" sz="1600">
                <a:solidFill>
                  <a:srgbClr val="003366"/>
                </a:solidFill>
                <a:latin typeface="Arial Narrow" pitchFamily="34" charset="0"/>
              </a:rPr>
              <a:t>инфразвуковая дефектоскопия;</a:t>
            </a:r>
          </a:p>
          <a:p>
            <a:pPr marL="285750" indent="-285750">
              <a:buFontTx/>
              <a:buChar char="-"/>
            </a:pPr>
            <a:r>
              <a:rPr lang="ru-RU" sz="1600">
                <a:solidFill>
                  <a:srgbClr val="003366"/>
                </a:solidFill>
                <a:latin typeface="Arial Narrow" pitchFamily="34" charset="0"/>
              </a:rPr>
              <a:t>охрана и диагностика собственных модулей;</a:t>
            </a:r>
          </a:p>
          <a:p>
            <a:pPr marL="285750" indent="-285750">
              <a:buFontTx/>
              <a:buChar char="-"/>
            </a:pPr>
            <a:r>
              <a:rPr lang="ru-RU" sz="1600">
                <a:solidFill>
                  <a:srgbClr val="003366"/>
                </a:solidFill>
                <a:latin typeface="Arial Narrow" pitchFamily="34" charset="0"/>
              </a:rPr>
              <a:t>измерение давления</a:t>
            </a:r>
          </a:p>
          <a:p>
            <a:pPr marL="285750" indent="-285750"/>
            <a:endParaRPr lang="ru-RU" sz="1600">
              <a:solidFill>
                <a:srgbClr val="003366"/>
              </a:solidFill>
              <a:latin typeface="Arial Narrow" pitchFamily="34" charset="0"/>
            </a:endParaRPr>
          </a:p>
          <a:p>
            <a:pPr marL="285750" indent="-285750"/>
            <a:r>
              <a:rPr lang="ru-RU" sz="1600" b="1">
                <a:solidFill>
                  <a:srgbClr val="003366"/>
                </a:solidFill>
                <a:latin typeface="Arial Narrow" pitchFamily="34" charset="0"/>
              </a:rPr>
              <a:t>       Дополнительные функции системы:</a:t>
            </a:r>
            <a:endParaRPr lang="en-US" sz="1600" b="1">
              <a:solidFill>
                <a:srgbClr val="003366"/>
              </a:solidFill>
              <a:latin typeface="Arial Narrow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>
                <a:solidFill>
                  <a:srgbClr val="003366"/>
                </a:solidFill>
                <a:latin typeface="Arial Narrow" pitchFamily="34" charset="0"/>
              </a:rPr>
              <a:t>измерение расхода</a:t>
            </a:r>
            <a:r>
              <a:rPr lang="en-US" sz="1600">
                <a:solidFill>
                  <a:srgbClr val="003366"/>
                </a:solidFill>
                <a:latin typeface="Arial Narrow" pitchFamily="34" charset="0"/>
              </a:rPr>
              <a:t> </a:t>
            </a:r>
            <a:r>
              <a:rPr lang="ru-RU" sz="1600">
                <a:solidFill>
                  <a:srgbClr val="003366"/>
                </a:solidFill>
                <a:latin typeface="Arial Narrow" pitchFamily="34" charset="0"/>
              </a:rPr>
              <a:t>газа по участкам газопровода;</a:t>
            </a:r>
          </a:p>
          <a:p>
            <a:pPr marL="285750" indent="-285750">
              <a:buFontTx/>
              <a:buChar char="-"/>
            </a:pPr>
            <a:r>
              <a:rPr lang="ru-RU" sz="1600">
                <a:solidFill>
                  <a:srgbClr val="003366"/>
                </a:solidFill>
                <a:latin typeface="Arial Narrow" pitchFamily="34" charset="0"/>
              </a:rPr>
              <a:t>контроль загазованности;</a:t>
            </a:r>
          </a:p>
          <a:p>
            <a:pPr marL="285750" indent="-285750">
              <a:buFontTx/>
              <a:buChar char="-"/>
            </a:pPr>
            <a:r>
              <a:rPr lang="ru-RU" sz="1600">
                <a:solidFill>
                  <a:srgbClr val="003366"/>
                </a:solidFill>
                <a:latin typeface="Arial Narrow" pitchFamily="34" charset="0"/>
              </a:rPr>
              <a:t>контроль запорной арматуры;</a:t>
            </a:r>
          </a:p>
          <a:p>
            <a:pPr marL="285750" indent="-285750">
              <a:buFontTx/>
              <a:buChar char="-"/>
            </a:pPr>
            <a:r>
              <a:rPr lang="ru-RU" sz="1600">
                <a:solidFill>
                  <a:srgbClr val="003366"/>
                </a:solidFill>
                <a:latin typeface="Arial Narrow" pitchFamily="34" charset="0"/>
              </a:rPr>
              <a:t>видеонаблюдение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НИОКР для проекта магистральный газопровод  «Сила Сибири»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5100" y="1946275"/>
            <a:ext cx="8831263" cy="620713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/>
          <a:lstStyle/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3366"/>
                </a:solidFill>
                <a:latin typeface="+mn-lt"/>
                <a:cs typeface="+mn-cs"/>
              </a:rPr>
              <a:t>Цель работы: предотвращение влияния опасных криогенных процессов на МГ «Сила Сибири»</a:t>
            </a:r>
          </a:p>
        </p:txBody>
      </p:sp>
      <p:sp>
        <p:nvSpPr>
          <p:cNvPr id="20483" name="Прямоугольник 11"/>
          <p:cNvSpPr>
            <a:spLocks noChangeArrowheads="1"/>
          </p:cNvSpPr>
          <p:nvPr/>
        </p:nvSpPr>
        <p:spPr bwMode="auto">
          <a:xfrm>
            <a:off x="244475" y="1281113"/>
            <a:ext cx="8747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66"/>
                </a:solidFill>
                <a:latin typeface="Arial Narrow" pitchFamily="34" charset="0"/>
              </a:rPr>
              <a:t>НИР с институтом физико-технических проблем Севера им. В.П. Ларионова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4625" y="3506788"/>
            <a:ext cx="8821738" cy="88265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/>
          <a:lstStyle/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3366"/>
                </a:solidFill>
                <a:latin typeface="+mn-lt"/>
                <a:cs typeface="+mn-cs"/>
              </a:rPr>
              <a:t>Цель работы: Обеспечение соответствия методов анализа природного газа соглашению между КННК и ПАО «Газпром» на поставку природного газа по  МГ «Сила Сибири»</a:t>
            </a:r>
          </a:p>
        </p:txBody>
      </p:sp>
      <p:sp>
        <p:nvSpPr>
          <p:cNvPr id="20485" name="Прямоугольник 14"/>
          <p:cNvSpPr>
            <a:spLocks noChangeArrowheads="1"/>
          </p:cNvSpPr>
          <p:nvPr/>
        </p:nvSpPr>
        <p:spPr bwMode="auto">
          <a:xfrm>
            <a:off x="331788" y="2841625"/>
            <a:ext cx="8662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66"/>
                </a:solidFill>
                <a:latin typeface="Arial Narrow" pitchFamily="34" charset="0"/>
              </a:rPr>
              <a:t>НИР с ФГУП "Всероссийский научно-исследовательский институт метрологии им. Д.И. Менделеева"</a:t>
            </a:r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331788" y="4545013"/>
            <a:ext cx="8569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66"/>
                </a:solidFill>
                <a:latin typeface="Arial Narrow" pitchFamily="34" charset="0"/>
              </a:rPr>
              <a:t>ОКР (исполнитель не определен)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5100" y="4914900"/>
            <a:ext cx="8831263" cy="61277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/>
          <a:lstStyle/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3366"/>
                </a:solidFill>
                <a:latin typeface="+mn-lt"/>
                <a:cs typeface="+mn-cs"/>
              </a:rPr>
              <a:t>Цель работы: Разработка промышленного анализатора для измерения содержания паров ртути  в газе горючем природном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Автоматическая установка дренажной защиты с питанием телемеханики от токов наведения</a:t>
            </a:r>
          </a:p>
        </p:txBody>
      </p:sp>
      <p:pic>
        <p:nvPicPr>
          <p:cNvPr id="21506" name="Рисунок 2"/>
          <p:cNvPicPr>
            <a:picLocks noChangeAspect="1"/>
          </p:cNvPicPr>
          <p:nvPr/>
        </p:nvPicPr>
        <p:blipFill>
          <a:blip r:embed="rId2"/>
          <a:srcRect t="14502" b="18649"/>
          <a:stretch>
            <a:fillRect/>
          </a:stretch>
        </p:blipFill>
        <p:spPr bwMode="auto">
          <a:xfrm>
            <a:off x="5476875" y="1670050"/>
            <a:ext cx="340201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68288" y="1946275"/>
            <a:ext cx="4932362" cy="428942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/>
          <a:lstStyle/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3366"/>
                </a:solidFill>
                <a:latin typeface="+mn-lt"/>
                <a:cs typeface="+mn-cs"/>
              </a:rPr>
              <a:t>Обеспечивает контроль и передачу необходимых параметров ЭХЗ на диспетчерский пункт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3366"/>
                </a:solidFill>
                <a:latin typeface="+mn-lt"/>
                <a:cs typeface="+mn-cs"/>
              </a:rPr>
              <a:t>Минимизировано время возможного нахождения трубопровода без защиты от токов наведения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3366"/>
                </a:solidFill>
                <a:latin typeface="+mn-lt"/>
                <a:cs typeface="+mn-cs"/>
              </a:rPr>
              <a:t>Повышена надежность работы дренажной защиты и телемеханики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3366"/>
                </a:solidFill>
                <a:latin typeface="+mn-lt"/>
                <a:cs typeface="+mn-cs"/>
              </a:rPr>
              <a:t>Отказ от отвода земли и вырубки лесных насаждений под линии электропередач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3366"/>
                </a:solidFill>
                <a:latin typeface="+mn-lt"/>
                <a:cs typeface="+mn-cs"/>
              </a:rPr>
              <a:t>Отсутствие необходимости приобретения электроэнергии, ее учета и обслуживания линий электропередач и трансформаторов</a:t>
            </a:r>
          </a:p>
        </p:txBody>
      </p:sp>
      <p:sp>
        <p:nvSpPr>
          <p:cNvPr id="21508" name="Прямоугольник 10"/>
          <p:cNvSpPr>
            <a:spLocks noChangeArrowheads="1"/>
          </p:cNvSpPr>
          <p:nvPr/>
        </p:nvSpPr>
        <p:spPr bwMode="auto">
          <a:xfrm>
            <a:off x="258763" y="1670050"/>
            <a:ext cx="4941887" cy="2762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indent="271463"/>
            <a:r>
              <a:rPr lang="ru-RU" b="1">
                <a:solidFill>
                  <a:schemeClr val="bg1"/>
                </a:solidFill>
                <a:latin typeface="Arial Narrow" pitchFamily="34" charset="0"/>
              </a:rPr>
              <a:t>Преимущества:</a:t>
            </a:r>
          </a:p>
        </p:txBody>
      </p:sp>
      <p:sp>
        <p:nvSpPr>
          <p:cNvPr id="21509" name="Прямоугольник 11"/>
          <p:cNvSpPr>
            <a:spLocks noChangeArrowheads="1"/>
          </p:cNvSpPr>
          <p:nvPr/>
        </p:nvSpPr>
        <p:spPr bwMode="auto">
          <a:xfrm>
            <a:off x="244475" y="1281113"/>
            <a:ext cx="8569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66"/>
                </a:solidFill>
                <a:latin typeface="Arial Narrow" pitchFamily="34" charset="0"/>
              </a:rPr>
              <a:t>НИОКР с ОАО «НПЦ Полюс»</a:t>
            </a:r>
          </a:p>
        </p:txBody>
      </p:sp>
      <p:sp>
        <p:nvSpPr>
          <p:cNvPr id="21510" name="Прямоугольник 12"/>
          <p:cNvSpPr>
            <a:spLocks noChangeArrowheads="1"/>
          </p:cNvSpPr>
          <p:nvPr/>
        </p:nvSpPr>
        <p:spPr bwMode="auto">
          <a:xfrm>
            <a:off x="6618288" y="4918075"/>
            <a:ext cx="2195512" cy="998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504000" tIns="0" rIns="0" bIns="0" anchor="ctr"/>
          <a:lstStyle/>
          <a:p>
            <a:r>
              <a:rPr lang="ru-RU" sz="1700">
                <a:solidFill>
                  <a:srgbClr val="003366"/>
                </a:solidFill>
                <a:latin typeface="Arial Narrow" pitchFamily="34" charset="0"/>
              </a:rPr>
              <a:t>Установка  готова </a:t>
            </a:r>
            <a:br>
              <a:rPr lang="ru-RU" sz="1700">
                <a:solidFill>
                  <a:srgbClr val="003366"/>
                </a:solidFill>
                <a:latin typeface="Arial Narrow" pitchFamily="34" charset="0"/>
              </a:rPr>
            </a:br>
            <a:r>
              <a:rPr lang="ru-RU" sz="1700">
                <a:solidFill>
                  <a:srgbClr val="003366"/>
                </a:solidFill>
                <a:latin typeface="Arial Narrow" pitchFamily="34" charset="0"/>
              </a:rPr>
              <a:t>к серийному производству</a:t>
            </a:r>
          </a:p>
        </p:txBody>
      </p:sp>
      <p:pic>
        <p:nvPicPr>
          <p:cNvPr id="21511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4475" y="4445000"/>
            <a:ext cx="164941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53013" y="2017713"/>
            <a:ext cx="3943350" cy="300672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/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>
                <a:solidFill>
                  <a:srgbClr val="003366"/>
                </a:solidFill>
                <a:latin typeface="Arial Narrow" pitchFamily="34" charset="0"/>
              </a:rPr>
              <a:t>Позволяет в автоматическом режиме вести приготовление поверочных газовых смесей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>
                <a:solidFill>
                  <a:srgbClr val="003366"/>
                </a:solidFill>
                <a:latin typeface="Arial Narrow" pitchFamily="34" charset="0"/>
              </a:rPr>
              <a:t>Установка надежна и компактна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>
                <a:solidFill>
                  <a:srgbClr val="003366"/>
                </a:solidFill>
                <a:latin typeface="Arial Narrow" pitchFamily="34" charset="0"/>
              </a:rPr>
              <a:t>Обеспечивает сокращение затрат (до 1,5 млн. руб. чистой экономии в ООО «Газпром трансгаз Томск»)</a:t>
            </a:r>
          </a:p>
        </p:txBody>
      </p:sp>
      <p:sp>
        <p:nvSpPr>
          <p:cNvPr id="22530" name="Прямоугольник 12"/>
          <p:cNvSpPr>
            <a:spLocks noChangeArrowheads="1"/>
          </p:cNvSpPr>
          <p:nvPr/>
        </p:nvSpPr>
        <p:spPr bwMode="auto">
          <a:xfrm>
            <a:off x="5003800" y="1716088"/>
            <a:ext cx="4019550" cy="2762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indent="271463"/>
            <a:r>
              <a:rPr lang="ru-RU" b="1">
                <a:solidFill>
                  <a:schemeClr val="bg1"/>
                </a:solidFill>
                <a:latin typeface="Arial Narrow" pitchFamily="34" charset="0"/>
              </a:rPr>
              <a:t>Преимущества:</a:t>
            </a:r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Установка приготовления эталонных газовых смесей</a:t>
            </a:r>
            <a:br>
              <a:rPr lang="ru-RU" smtClean="0"/>
            </a:br>
            <a:r>
              <a:rPr lang="ru-RU" smtClean="0"/>
              <a:t>для поверки анализаторов горючих газов</a:t>
            </a:r>
          </a:p>
        </p:txBody>
      </p:sp>
      <p:pic>
        <p:nvPicPr>
          <p:cNvPr id="9" name="Picture 2" descr="C:\Users\bolvm\Desktop\Премии\Премия ОАО Газпром в области науки и техники\2013\Комплект 2\Газпром трансгаз Томск Дополнительные материалы 2013\06 Дополнительные материалы (Патент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0775" y="1716088"/>
            <a:ext cx="1368425" cy="1897062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ffectLst/>
          <a:extLst>
            <a:ext uri="{909E8E84-426E-40DD-AFC4-6F175D3DCCD1}"/>
          </a:extLst>
        </p:spPr>
      </p:pic>
      <p:pic>
        <p:nvPicPr>
          <p:cNvPr id="10" name="Picture 4" descr="C:\Users\bolvm\Desktop\Премии\Премия ОАО Газпром в области науки и техники\2013\Комплект 2\Газпром трансгаз Томск Дополнительные материалы 2013\06 Дополнительные материалы (Свидетельство об аттестации методики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6800" y="3890963"/>
            <a:ext cx="1397000" cy="2025650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ffectLst/>
          <a:extLst>
            <a:ext uri="{909E8E84-426E-40DD-AFC4-6F175D3DCCD1}"/>
          </a:extLst>
        </p:spPr>
      </p:pic>
      <p:sp>
        <p:nvSpPr>
          <p:cNvPr id="22534" name="Прямоугольник 13"/>
          <p:cNvSpPr>
            <a:spLocks noChangeArrowheads="1"/>
          </p:cNvSpPr>
          <p:nvPr/>
        </p:nvSpPr>
        <p:spPr bwMode="auto">
          <a:xfrm>
            <a:off x="244475" y="1281113"/>
            <a:ext cx="8569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66"/>
                </a:solidFill>
                <a:latin typeface="Arial Narrow" pitchFamily="34" charset="0"/>
              </a:rPr>
              <a:t>НИОКР с ООО «Наука и серийный выпуск» </a:t>
            </a:r>
          </a:p>
        </p:txBody>
      </p:sp>
      <p:sp>
        <p:nvSpPr>
          <p:cNvPr id="22535" name="Прямоугольник 14"/>
          <p:cNvSpPr>
            <a:spLocks noChangeArrowheads="1"/>
          </p:cNvSpPr>
          <p:nvPr/>
        </p:nvSpPr>
        <p:spPr bwMode="auto">
          <a:xfrm>
            <a:off x="6981825" y="5156200"/>
            <a:ext cx="1984375" cy="998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504000" tIns="0" rIns="0" bIns="0" anchor="ctr"/>
          <a:lstStyle/>
          <a:p>
            <a:r>
              <a:rPr lang="ru-RU" sz="1700">
                <a:solidFill>
                  <a:srgbClr val="003366"/>
                </a:solidFill>
                <a:latin typeface="Arial Narrow" pitchFamily="34" charset="0"/>
              </a:rPr>
              <a:t>Установка  готова </a:t>
            </a:r>
            <a:br>
              <a:rPr lang="ru-RU" sz="1700">
                <a:solidFill>
                  <a:srgbClr val="003366"/>
                </a:solidFill>
                <a:latin typeface="Arial Narrow" pitchFamily="34" charset="0"/>
              </a:rPr>
            </a:br>
            <a:r>
              <a:rPr lang="ru-RU" sz="1700">
                <a:solidFill>
                  <a:srgbClr val="003366"/>
                </a:solidFill>
                <a:latin typeface="Arial Narrow" pitchFamily="34" charset="0"/>
              </a:rPr>
              <a:t>к серийному производству</a:t>
            </a:r>
          </a:p>
        </p:txBody>
      </p:sp>
      <p:pic>
        <p:nvPicPr>
          <p:cNvPr id="22536" name="Рисунок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889500"/>
            <a:ext cx="13827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" descr="C:\Фото с диска D\ФОТО по ПГС и УДЗ\Изображение 026.jpg"/>
          <p:cNvPicPr>
            <a:picLocks noChangeAspect="1" noChangeArrowheads="1"/>
          </p:cNvPicPr>
          <p:nvPr/>
        </p:nvPicPr>
        <p:blipFill>
          <a:blip r:embed="rId5"/>
          <a:srcRect l="25244" r="6853" b="8438"/>
          <a:stretch>
            <a:fillRect/>
          </a:stretch>
        </p:blipFill>
        <p:spPr bwMode="auto">
          <a:xfrm>
            <a:off x="0" y="1716088"/>
            <a:ext cx="3494088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Совершенствование оборудования для ЭХЗ</a:t>
            </a:r>
          </a:p>
        </p:txBody>
      </p:sp>
      <p:graphicFrame>
        <p:nvGraphicFramePr>
          <p:cNvPr id="23599" name="Group 47"/>
          <p:cNvGraphicFramePr>
            <a:graphicFrameLocks noGrp="1"/>
          </p:cNvGraphicFramePr>
          <p:nvPr/>
        </p:nvGraphicFramePr>
        <p:xfrm>
          <a:off x="3613150" y="4073525"/>
          <a:ext cx="5530850" cy="2190750"/>
        </p:xfrm>
        <a:graphic>
          <a:graphicData uri="http://schemas.openxmlformats.org/drawingml/2006/table">
            <a:tbl>
              <a:tblPr/>
              <a:tblGrid>
                <a:gridCol w="2890838"/>
                <a:gridCol w="1458912"/>
                <a:gridCol w="1181100"/>
              </a:tblGrid>
              <a:tr h="508000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Основные параметры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Безэлектролитный электрод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Медно-сульфатный электрод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Устойчивость к негативным воздействиям состава грунтов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Влияние меди из электролита на показания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Срок службы, лет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15-20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3-5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Вес, кг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0,3-0,4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3-5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Использование техники при установки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Не требуется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Требуется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Загрязнение почвы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23588" name="Прямоугольник 13"/>
          <p:cNvSpPr>
            <a:spLocks noChangeArrowheads="1"/>
          </p:cNvSpPr>
          <p:nvPr/>
        </p:nvSpPr>
        <p:spPr bwMode="auto">
          <a:xfrm>
            <a:off x="123825" y="1050925"/>
            <a:ext cx="534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66"/>
                </a:solidFill>
                <a:latin typeface="Arial Narrow" pitchFamily="34" charset="0"/>
              </a:rPr>
              <a:t>НИОКР с ТПУ и  ООО «ЭлектроХимЗащита»  </a:t>
            </a:r>
          </a:p>
        </p:txBody>
      </p:sp>
      <p:sp>
        <p:nvSpPr>
          <p:cNvPr id="23589" name="Прямоугольник 14"/>
          <p:cNvSpPr>
            <a:spLocks noChangeArrowheads="1"/>
          </p:cNvSpPr>
          <p:nvPr/>
        </p:nvSpPr>
        <p:spPr bwMode="auto">
          <a:xfrm>
            <a:off x="342900" y="2479675"/>
            <a:ext cx="1827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66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3590" name="Прямоугольник 3"/>
          <p:cNvSpPr>
            <a:spLocks noChangeArrowheads="1"/>
          </p:cNvSpPr>
          <p:nvPr/>
        </p:nvSpPr>
        <p:spPr bwMode="auto">
          <a:xfrm>
            <a:off x="5176838" y="3554413"/>
            <a:ext cx="2117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Arial Narrow" pitchFamily="34" charset="0"/>
              </a:rPr>
              <a:t>Безэлектролитные электроды сравнения</a:t>
            </a:r>
          </a:p>
        </p:txBody>
      </p:sp>
      <p:sp>
        <p:nvSpPr>
          <p:cNvPr id="23591" name="Прямоугольник 15"/>
          <p:cNvSpPr>
            <a:spLocks noChangeArrowheads="1"/>
          </p:cNvSpPr>
          <p:nvPr/>
        </p:nvSpPr>
        <p:spPr bwMode="auto">
          <a:xfrm>
            <a:off x="7113588" y="3527425"/>
            <a:ext cx="20304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Arial Narrow" pitchFamily="34" charset="0"/>
              </a:rPr>
              <a:t>Медно-сульфатный электрод сравнения</a:t>
            </a:r>
          </a:p>
        </p:txBody>
      </p:sp>
      <p:pic>
        <p:nvPicPr>
          <p:cNvPr id="23592" name="Picture 5" descr="D:\Форумы, выставки, совещания\Визит Миллера 02 2015\Разработки Иванова\Фото\IMG_5949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0525" y="1133475"/>
            <a:ext cx="313372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3" name="Прямоугольник 16"/>
          <p:cNvSpPr>
            <a:spLocks noChangeArrowheads="1"/>
          </p:cNvSpPr>
          <p:nvPr/>
        </p:nvSpPr>
        <p:spPr bwMode="auto">
          <a:xfrm>
            <a:off x="0" y="3686175"/>
            <a:ext cx="5164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Arial Narrow" pitchFamily="34" charset="0"/>
              </a:rPr>
              <a:t>Блок системы коррозионного радиомониторинга на КП ЭХЗ</a:t>
            </a:r>
          </a:p>
        </p:txBody>
      </p:sp>
      <p:pic>
        <p:nvPicPr>
          <p:cNvPr id="23594" name="Рисунок 2"/>
          <p:cNvPicPr>
            <a:picLocks noChangeAspect="1"/>
          </p:cNvPicPr>
          <p:nvPr/>
        </p:nvPicPr>
        <p:blipFill>
          <a:blip r:embed="rId3"/>
          <a:srcRect l="27072" t="30232" r="34613" b="6548"/>
          <a:stretch>
            <a:fillRect/>
          </a:stretch>
        </p:blipFill>
        <p:spPr bwMode="auto">
          <a:xfrm>
            <a:off x="342900" y="1403350"/>
            <a:ext cx="142875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5" name="Рисунок 14" descr="image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7388" y="1463675"/>
            <a:ext cx="3128962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6" name="Рисунок 15" descr="image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4025900"/>
            <a:ext cx="3160713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2151063" y="192088"/>
            <a:ext cx="6985000" cy="636587"/>
          </a:xfrm>
        </p:spPr>
        <p:txBody>
          <a:bodyPr/>
          <a:lstStyle/>
          <a:p>
            <a:pPr eaLnBrk="1" hangingPunct="1"/>
            <a:r>
              <a:rPr lang="ru-RU" sz="2400" smtClean="0"/>
              <a:t>Дорожные карты по взаимодействию ПАО «Газпром» с Томской и Омской областями</a:t>
            </a:r>
          </a:p>
        </p:txBody>
      </p:sp>
      <p:sp>
        <p:nvSpPr>
          <p:cNvPr id="24578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sz="2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24579" name="Рисунок 5"/>
          <p:cNvPicPr>
            <a:picLocks noChangeAspect="1" noChangeArrowheads="1"/>
          </p:cNvPicPr>
          <p:nvPr/>
        </p:nvPicPr>
        <p:blipFill>
          <a:blip r:embed="rId2"/>
          <a:srcRect l="4015" t="18629" r="37764" b="14775"/>
          <a:stretch>
            <a:fillRect/>
          </a:stretch>
        </p:blipFill>
        <p:spPr bwMode="auto">
          <a:xfrm>
            <a:off x="4233863" y="2816225"/>
            <a:ext cx="477837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8" y="1317625"/>
            <a:ext cx="4100512" cy="2997200"/>
          </a:xfrm>
          <a:prstGeom prst="rect">
            <a:avLst/>
          </a:prstGeom>
          <a:noFill/>
          <a:ln>
            <a:noFill/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995488" y="14288"/>
            <a:ext cx="6985000" cy="1009650"/>
          </a:xfrm>
        </p:spPr>
        <p:txBody>
          <a:bodyPr/>
          <a:lstStyle/>
          <a:p>
            <a:pPr eaLnBrk="1" hangingPunct="1"/>
            <a:r>
              <a:rPr lang="ru-RU" smtClean="0"/>
              <a:t>Опытно-промышленная эксплуатация инновационной и импортозамещающей продукции </a:t>
            </a:r>
            <a:br>
              <a:rPr lang="ru-RU" smtClean="0"/>
            </a:br>
            <a:r>
              <a:rPr lang="ru-RU" smtClean="0"/>
              <a:t>в ООО «Газпром трансгаз Томск</a:t>
            </a:r>
          </a:p>
        </p:txBody>
      </p:sp>
      <p:graphicFrame>
        <p:nvGraphicFramePr>
          <p:cNvPr id="25665" name="Group 65"/>
          <p:cNvGraphicFramePr>
            <a:graphicFrameLocks noGrp="1"/>
          </p:cNvGraphicFramePr>
          <p:nvPr/>
        </p:nvGraphicFramePr>
        <p:xfrm>
          <a:off x="319088" y="1138238"/>
          <a:ext cx="8634412" cy="5194300"/>
        </p:xfrm>
        <a:graphic>
          <a:graphicData uri="http://schemas.openxmlformats.org/drawingml/2006/table">
            <a:tbl>
              <a:tblPr/>
              <a:tblGrid>
                <a:gridCol w="3000375"/>
                <a:gridCol w="5634037"/>
              </a:tblGrid>
              <a:tr h="285750">
                <a:tc gridSpan="2">
                  <a:txBody>
                    <a:bodyPr/>
                    <a:lstStyle/>
                    <a:p>
                      <a:pPr marL="157163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Проходит опытно-промышленная эксплуатация (6 видов продукции 4 предприятий)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Предприятие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Продукция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ОАО «ТЭМЗ»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Электропривод  3ЭП1Н, антипомпажные и регулирующие клапанов, мобильный дефектоскоп типа АМД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ЗАО «НПФ «Микран» 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Радиорелейные станции «МИК-РЛ»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ООО «НПП ЭлектроХимЗащита»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Прибор для коррозионных обследований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ООО «НПП ЭлектроХимЗащита»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(совместно с ООО «МЕТАКОН»)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Автономные системы сбора и передачи параметров ЭХЗ линейной части магистрального газопровода по радиоканалу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444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Завершена опытно-промышленная эксплуатация (25 видов продукции 10 предприятий)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ОАО «Манотомь»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АРМ для поверки манометров, манометры (4 вида), датчики давления, датчики температуры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ОАО «ТЭМЗ»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Электропривод 3ЭП1Н, клапаны сегментные регулирующие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ООО «НПП ЭлектроХимЗащита»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Безэлектролитный электрод сравнения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ОАО «НПЦ «Полюс»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Установка дренажной защиты с устройством телемеханики с питанием от токов наведения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ЗАО «НПФ «Микран» 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Интегрированная система безопасности, передвижной пункт управления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ЗАО «ПО «Электроточприбор» 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Светильники (2 вида)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ЗАО «Наука и серийный выпуск»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Установка приготовления газовых смесей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ООО «НТЦ «Электроник»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Приборы контроля и диагностики силового электрооборудования (7 видов)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ООО «Элком+»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Система линейной телемеханики «ЭЛТА-ТМ.2»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АО «Омсктрансмаш»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Машина для завинчивания свай и винтовые сваи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Продукция производства АО «НПФ «Микран»</a:t>
            </a:r>
          </a:p>
        </p:txBody>
      </p:sp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660400" y="4968875"/>
            <a:ext cx="33972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85725">
              <a:lnSpc>
                <a:spcPts val="2000"/>
              </a:lnSpc>
            </a:pPr>
            <a:endParaRPr lang="ru-RU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00" y="5411788"/>
            <a:ext cx="4211638" cy="77628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/>
          <a:p>
            <a:pPr marL="271463" indent="-271463">
              <a:buFont typeface="Wingdings" pitchFamily="2" charset="2"/>
              <a:buChar char="ü"/>
              <a:defRPr/>
            </a:pPr>
            <a:r>
              <a:rPr lang="ru-RU" sz="1500">
                <a:solidFill>
                  <a:srgbClr val="003366"/>
                </a:solidFill>
                <a:latin typeface="Arial Narrow" pitchFamily="34" charset="0"/>
              </a:rPr>
              <a:t>Разработан на основании технических условий, согласованных структурными подразделениями ПАО «Газпром»</a:t>
            </a:r>
          </a:p>
        </p:txBody>
      </p:sp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660400" y="4968875"/>
            <a:ext cx="33972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85725">
              <a:lnSpc>
                <a:spcPts val="2000"/>
              </a:lnSpc>
            </a:pPr>
            <a:endParaRPr lang="ru-RU">
              <a:latin typeface="Arial Narrow" pitchFamily="34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647700" y="5081588"/>
            <a:ext cx="33972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85725">
              <a:lnSpc>
                <a:spcPts val="2000"/>
              </a:lnSpc>
            </a:pPr>
            <a:endParaRPr lang="ru-RU">
              <a:latin typeface="Arial Narrow" pitchFamily="34" charset="0"/>
            </a:endParaRPr>
          </a:p>
        </p:txBody>
      </p:sp>
      <p:pic>
        <p:nvPicPr>
          <p:cNvPr id="26630" name="Рисунок 7"/>
          <p:cNvPicPr>
            <a:picLocks noChangeAspect="1"/>
          </p:cNvPicPr>
          <p:nvPr/>
        </p:nvPicPr>
        <p:blipFill>
          <a:blip r:embed="rId2"/>
          <a:srcRect t="6657" b="1723"/>
          <a:stretch>
            <a:fillRect/>
          </a:stretch>
        </p:blipFill>
        <p:spPr bwMode="auto">
          <a:xfrm>
            <a:off x="5265738" y="1216025"/>
            <a:ext cx="3097212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45025" y="5548313"/>
            <a:ext cx="4498975" cy="68421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003366"/>
                </a:solidFill>
                <a:latin typeface="+mn-lt"/>
                <a:cs typeface="+mn-cs"/>
              </a:rPr>
              <a:t>Разработаны по заказу ПАО «Газпром» в рамках импортозамещения для магистральных сетей связи</a:t>
            </a:r>
          </a:p>
        </p:txBody>
      </p:sp>
      <p:sp>
        <p:nvSpPr>
          <p:cNvPr id="26632" name="Прямоугольник 9"/>
          <p:cNvSpPr>
            <a:spLocks noChangeArrowheads="1"/>
          </p:cNvSpPr>
          <p:nvPr/>
        </p:nvSpPr>
        <p:spPr bwMode="auto">
          <a:xfrm>
            <a:off x="180975" y="5103813"/>
            <a:ext cx="4237038" cy="27463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indent="271463"/>
            <a:r>
              <a:rPr lang="ru-RU" b="1">
                <a:solidFill>
                  <a:schemeClr val="bg1"/>
                </a:solidFill>
                <a:latin typeface="Arial Narrow" pitchFamily="34" charset="0"/>
              </a:rPr>
              <a:t>Передвижной пункт управления</a:t>
            </a:r>
          </a:p>
        </p:txBody>
      </p:sp>
      <p:sp>
        <p:nvSpPr>
          <p:cNvPr id="26633" name="Прямоугольник 10"/>
          <p:cNvSpPr>
            <a:spLocks noChangeArrowheads="1"/>
          </p:cNvSpPr>
          <p:nvPr/>
        </p:nvSpPr>
        <p:spPr bwMode="auto">
          <a:xfrm>
            <a:off x="4643438" y="5189538"/>
            <a:ext cx="4500562" cy="27463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indent="271463"/>
            <a:r>
              <a:rPr lang="ru-RU" b="1">
                <a:solidFill>
                  <a:schemeClr val="bg1"/>
                </a:solidFill>
                <a:latin typeface="Arial Narrow" pitchFamily="34" charset="0"/>
              </a:rPr>
              <a:t>Цифровые  радиорелейные станции</a:t>
            </a:r>
          </a:p>
        </p:txBody>
      </p:sp>
      <p:pic>
        <p:nvPicPr>
          <p:cNvPr id="26634" name="Рисунок 11"/>
          <p:cNvPicPr>
            <a:picLocks noChangeAspect="1"/>
          </p:cNvPicPr>
          <p:nvPr/>
        </p:nvPicPr>
        <p:blipFill>
          <a:blip r:embed="rId3"/>
          <a:srcRect l="1707" r="29721" b="12373"/>
          <a:stretch>
            <a:fillRect/>
          </a:stretch>
        </p:blipFill>
        <p:spPr bwMode="auto">
          <a:xfrm>
            <a:off x="352425" y="1216025"/>
            <a:ext cx="3921125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Основные результаты по аттестации продукции </a:t>
            </a:r>
            <a:br>
              <a:rPr lang="ru-RU" sz="2400" smtClean="0"/>
            </a:br>
            <a:r>
              <a:rPr lang="ru-RU" sz="2400" smtClean="0"/>
              <a:t>в ПАО «Газпром»</a:t>
            </a:r>
          </a:p>
        </p:txBody>
      </p:sp>
      <p:graphicFrame>
        <p:nvGraphicFramePr>
          <p:cNvPr id="27676" name="Group 28"/>
          <p:cNvGraphicFramePr>
            <a:graphicFrameLocks noGrp="1"/>
          </p:cNvGraphicFramePr>
          <p:nvPr/>
        </p:nvGraphicFramePr>
        <p:xfrm>
          <a:off x="182563" y="2281238"/>
          <a:ext cx="8734425" cy="2682875"/>
        </p:xfrm>
        <a:graphic>
          <a:graphicData uri="http://schemas.openxmlformats.org/drawingml/2006/table">
            <a:tbl>
              <a:tblPr/>
              <a:tblGrid>
                <a:gridCol w="4035425"/>
                <a:gridCol w="4699000"/>
              </a:tblGrid>
              <a:tr h="285750">
                <a:tc gridSpan="2">
                  <a:txBody>
                    <a:bodyPr/>
                    <a:lstStyle/>
                    <a:p>
                      <a:pPr marL="157163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Аттестовано в ПАО «Газпром» 88 наименований продукции от 20 предприятий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Томская область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46 наименований продукции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11 предприятий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86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Омская область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42 наименования продукции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 предприятий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4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Основные направления технологического развития реализуемые ООО «Газпром трансгаз Томск»</a:t>
            </a:r>
          </a:p>
        </p:txBody>
      </p:sp>
      <p:sp>
        <p:nvSpPr>
          <p:cNvPr id="9218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sz="20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474663" y="1525588"/>
            <a:ext cx="80676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200" b="1">
                <a:solidFill>
                  <a:srgbClr val="003366"/>
                </a:solidFill>
                <a:latin typeface="Arial Narrow" pitchFamily="34" charset="0"/>
              </a:rPr>
              <a:t>Выполнение НИОКР в соответствии с Технологическими приоритетами  ПАО «Газпром»</a:t>
            </a:r>
          </a:p>
          <a:p>
            <a:pPr marL="285750" indent="-285750">
              <a:spcBef>
                <a:spcPts val="600"/>
              </a:spcBef>
            </a:pPr>
            <a:endParaRPr lang="ru-RU" sz="2200" b="1">
              <a:solidFill>
                <a:srgbClr val="003366"/>
              </a:solidFill>
              <a:latin typeface="Arial Narrow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200" b="1">
                <a:solidFill>
                  <a:srgbClr val="003366"/>
                </a:solidFill>
                <a:latin typeface="Arial Narrow" pitchFamily="34" charset="0"/>
              </a:rPr>
              <a:t> Апробация и применение инновационного оборудования, в том числе импортозамещающего</a:t>
            </a:r>
          </a:p>
          <a:p>
            <a:pPr marL="285750" indent="-285750">
              <a:spcBef>
                <a:spcPts val="600"/>
              </a:spcBef>
            </a:pPr>
            <a:endParaRPr lang="ru-RU" sz="2200" b="1">
              <a:solidFill>
                <a:srgbClr val="003366"/>
              </a:solidFill>
              <a:latin typeface="Arial Narrow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200" b="1">
                <a:solidFill>
                  <a:srgbClr val="003366"/>
                </a:solidFill>
                <a:latin typeface="Arial Narrow" pitchFamily="34" charset="0"/>
              </a:rPr>
              <a:t>Увеличение доли отечественного оборудования на объектах  ПАО «Газпром»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4"/>
          <a:srcRect l="37143" t="18642" r="34126" b="7848"/>
          <a:stretch>
            <a:fillRect/>
          </a:stretch>
        </p:blipFill>
        <p:spPr bwMode="auto">
          <a:xfrm>
            <a:off x="1820863" y="1524000"/>
            <a:ext cx="1839912" cy="264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80" name="Picture 4"/>
          <p:cNvPicPr>
            <a:picLocks noChangeAspect="1" noChangeArrowheads="1"/>
          </p:cNvPicPr>
          <p:nvPr/>
        </p:nvPicPr>
        <p:blipFill>
          <a:blip r:embed="rId5"/>
          <a:srcRect l="36191" t="13293" r="33492" b="10687"/>
          <a:stretch>
            <a:fillRect/>
          </a:stretch>
        </p:blipFill>
        <p:spPr bwMode="auto">
          <a:xfrm>
            <a:off x="306388" y="1914525"/>
            <a:ext cx="2208212" cy="311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81" name="Заголовок 2"/>
          <p:cNvSpPr>
            <a:spLocks noGrp="1"/>
          </p:cNvSpPr>
          <p:nvPr>
            <p:ph type="title"/>
          </p:nvPr>
        </p:nvSpPr>
        <p:spPr>
          <a:xfrm>
            <a:off x="2014538" y="0"/>
            <a:ext cx="6985000" cy="1009650"/>
          </a:xfrm>
        </p:spPr>
        <p:txBody>
          <a:bodyPr/>
          <a:lstStyle/>
          <a:p>
            <a:pPr eaLnBrk="1" hangingPunct="1"/>
            <a:r>
              <a:rPr lang="ru-RU" sz="2400" smtClean="0"/>
              <a:t>Импортозамещение при осуществлении производственной и инвестиционной деятельности</a:t>
            </a:r>
          </a:p>
        </p:txBody>
      </p:sp>
      <p:sp>
        <p:nvSpPr>
          <p:cNvPr id="28682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000">
                <a:solidFill>
                  <a:srgbClr val="FFFFFF"/>
                </a:solidFill>
                <a:latin typeface="Arial Narrow" pitchFamily="34" charset="0"/>
              </a:rPr>
              <a:t>2</a:t>
            </a:r>
            <a:r>
              <a:rPr lang="en-US" altLang="ru-RU" sz="2000">
                <a:solidFill>
                  <a:srgbClr val="FFFFFF"/>
                </a:solidFill>
                <a:latin typeface="Arial Narrow" pitchFamily="34" charset="0"/>
              </a:rPr>
              <a:t>1</a:t>
            </a:r>
            <a:endParaRPr lang="ru-RU" altLang="ru-RU" sz="2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/>
          <a:srcRect l="36659" t="16375" r="33334" b="11183"/>
          <a:stretch/>
        </p:blipFill>
        <p:spPr bwMode="auto">
          <a:xfrm>
            <a:off x="971550" y="2563813"/>
            <a:ext cx="2508250" cy="340518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graphicFrame>
        <p:nvGraphicFramePr>
          <p:cNvPr id="28678" name="Диаграмма 15"/>
          <p:cNvGraphicFramePr>
            <a:graphicFrameLocks/>
          </p:cNvGraphicFramePr>
          <p:nvPr/>
        </p:nvGraphicFramePr>
        <p:xfrm>
          <a:off x="3943350" y="2149475"/>
          <a:ext cx="4803775" cy="3608388"/>
        </p:xfrm>
        <a:graphic>
          <a:graphicData uri="http://schemas.openxmlformats.org/presentationml/2006/ole">
            <p:oleObj spid="_x0000_s28678" r:id="rId7" imgW="4804064" imgH="3603048" progId="Excel.Sheet.8">
              <p:embed/>
            </p:oleObj>
          </a:graphicData>
        </a:graphic>
      </p:graphicFrame>
      <p:sp>
        <p:nvSpPr>
          <p:cNvPr id="28684" name="Прямоугольник 16"/>
          <p:cNvSpPr>
            <a:spLocks noChangeArrowheads="1"/>
          </p:cNvSpPr>
          <p:nvPr/>
        </p:nvSpPr>
        <p:spPr bwMode="auto">
          <a:xfrm>
            <a:off x="3886200" y="1254125"/>
            <a:ext cx="4927600" cy="673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24000" tIns="0" rIns="216000" bIns="0" anchor="ctr"/>
          <a:lstStyle/>
          <a:p>
            <a:pPr algn="ctr"/>
            <a:r>
              <a:rPr lang="ru-RU" b="1">
                <a:solidFill>
                  <a:srgbClr val="003366"/>
                </a:solidFill>
                <a:latin typeface="Arial Narrow" pitchFamily="34" charset="0"/>
              </a:rPr>
              <a:t>Доля импортной  МТР, закупаемых </a:t>
            </a:r>
            <a:endParaRPr lang="en-US" b="1">
              <a:solidFill>
                <a:srgbClr val="003366"/>
              </a:solidFill>
              <a:latin typeface="Arial Narrow" pitchFamily="34" charset="0"/>
            </a:endParaRPr>
          </a:p>
          <a:p>
            <a:pPr algn="ctr"/>
            <a:r>
              <a:rPr lang="ru-RU" b="1">
                <a:solidFill>
                  <a:srgbClr val="003366"/>
                </a:solidFill>
                <a:latin typeface="Arial Narrow" pitchFamily="34" charset="0"/>
              </a:rPr>
              <a:t>для ТОиР, КР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 Вклад ООО «Газпром трансгаз Томск» в технологическое развитие газовой отрасли</a:t>
            </a:r>
          </a:p>
        </p:txBody>
      </p:sp>
      <p:sp>
        <p:nvSpPr>
          <p:cNvPr id="30722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000">
                <a:solidFill>
                  <a:srgbClr val="FFFFFF"/>
                </a:solidFill>
                <a:latin typeface="Arial Narrow" pitchFamily="34" charset="0"/>
              </a:rPr>
              <a:t>2</a:t>
            </a:r>
            <a:r>
              <a:rPr lang="en-US" altLang="ru-RU" sz="2000">
                <a:solidFill>
                  <a:srgbClr val="FFFFFF"/>
                </a:solidFill>
                <a:latin typeface="Arial Narrow" pitchFamily="34" charset="0"/>
              </a:rPr>
              <a:t>2</a:t>
            </a:r>
            <a:endParaRPr lang="ru-RU" altLang="ru-RU" sz="20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949325" y="2424113"/>
            <a:ext cx="7696200" cy="12319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lIns="324000" tIns="0" rIns="216000" bIns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3366"/>
                </a:solidFill>
                <a:latin typeface="+mn-lt"/>
                <a:cs typeface="+mn-cs"/>
              </a:rPr>
              <a:t>Привлечение отечественных производителей к освоению производства нового высокотехнологичного оборудования, в том числе импортозамещающего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39800" y="1231900"/>
            <a:ext cx="7697788" cy="98425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lIns="324000" tIns="0" rIns="216000" bIns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3366"/>
                </a:solidFill>
                <a:latin typeface="+mn-lt"/>
                <a:cs typeface="+mn-cs"/>
              </a:rPr>
              <a:t>Обеспечение разработки и внедрения инновационной продукции в соответствии с технологическими приоритетами ПАО «Газпром» 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55675" y="5083175"/>
            <a:ext cx="7697788" cy="7270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lIns="324000" tIns="0" rIns="216000" bIns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3366"/>
                </a:solidFill>
                <a:latin typeface="+mn-lt"/>
                <a:cs typeface="+mn-cs"/>
              </a:rPr>
              <a:t>Увеличение доли отечественного оборудования на объектах ПАО «Газпром»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965200" y="3830638"/>
            <a:ext cx="7697788" cy="1046162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lIns="324000" tIns="0" rIns="216000" bIns="0" anchor="ctr"/>
          <a:lstStyle/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ru-RU" sz="2000" b="1">
                <a:solidFill>
                  <a:srgbClr val="003366"/>
                </a:solidFill>
                <a:latin typeface="Arial Narrow" pitchFamily="34" charset="0"/>
              </a:rPr>
              <a:t>Обеспечение соответствия инновационного оборудования техническим требованиям                            ПАО «Газпром» 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3"/>
          <p:cNvSpPr txBox="1">
            <a:spLocks noChangeArrowheads="1"/>
          </p:cNvSpPr>
          <p:nvPr/>
        </p:nvSpPr>
        <p:spPr bwMode="auto">
          <a:xfrm>
            <a:off x="1931988" y="3365500"/>
            <a:ext cx="7212012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Arial Narrow" pitchFamily="34" charset="0"/>
              </a:rPr>
              <a:t>Спасибо за внимание</a:t>
            </a:r>
            <a:endParaRPr lang="ru-RU" sz="20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Источники тем для НИОКР и опытно-промышленной эксплуатации</a:t>
            </a:r>
          </a:p>
        </p:txBody>
      </p:sp>
      <p:sp>
        <p:nvSpPr>
          <p:cNvPr id="10242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sz="20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4663" y="1525588"/>
            <a:ext cx="8067675" cy="3803650"/>
          </a:xfrm>
          <a:prstGeom prst="rect">
            <a:avLst/>
          </a:prstGeom>
          <a:noFill/>
        </p:spPr>
        <p:txBody>
          <a:bodyPr/>
          <a:lstStyle/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rgbClr val="003366"/>
                </a:solidFill>
                <a:latin typeface="+mn-lt"/>
                <a:cs typeface="+mn-cs"/>
              </a:rPr>
              <a:t>Инициатива подразделений Общества, решение возникающих производственных задач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003366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rgbClr val="003366"/>
                </a:solidFill>
                <a:latin typeface="+mn-lt"/>
                <a:cs typeface="+mn-cs"/>
              </a:rPr>
              <a:t>Поручения руководства ПАО «Газпром», в том числе по решению задач </a:t>
            </a:r>
            <a:r>
              <a:rPr lang="ru-RU" sz="2200" b="1" dirty="0" err="1">
                <a:solidFill>
                  <a:srgbClr val="003366"/>
                </a:solidFill>
                <a:latin typeface="+mn-lt"/>
                <a:cs typeface="+mn-cs"/>
              </a:rPr>
              <a:t>импортозамещения</a:t>
            </a:r>
            <a:endParaRPr lang="ru-RU" sz="2200" b="1" dirty="0">
              <a:solidFill>
                <a:srgbClr val="003366"/>
              </a:solidFill>
              <a:latin typeface="+mn-lt"/>
              <a:cs typeface="+mn-cs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003366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rgbClr val="003366"/>
                </a:solidFill>
                <a:latin typeface="+mn-lt"/>
                <a:cs typeface="+mn-cs"/>
              </a:rPr>
              <a:t>Предложения предприятий и научно-образовательных организаций в рамках реализации Дорожных карт и взаимодействие ПАО «Газпром» с Томской и Омской областями.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Взаимодействие с научными и производственными организациями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741363" y="1382713"/>
            <a:ext cx="3679825" cy="1001712"/>
          </a:xfrm>
          <a:custGeom>
            <a:avLst/>
            <a:gdLst>
              <a:gd name="connsiteX0" fmla="*/ 0 w 3956050"/>
              <a:gd name="connsiteY0" fmla="*/ 0 h 1001444"/>
              <a:gd name="connsiteX1" fmla="*/ 3956050 w 3956050"/>
              <a:gd name="connsiteY1" fmla="*/ 0 h 1001444"/>
              <a:gd name="connsiteX2" fmla="*/ 3956050 w 3956050"/>
              <a:gd name="connsiteY2" fmla="*/ 1001444 h 1001444"/>
              <a:gd name="connsiteX3" fmla="*/ 0 w 3956050"/>
              <a:gd name="connsiteY3" fmla="*/ 1001444 h 1001444"/>
              <a:gd name="connsiteX4" fmla="*/ 0 w 3956050"/>
              <a:gd name="connsiteY4" fmla="*/ 0 h 1001444"/>
              <a:gd name="connsiteX0" fmla="*/ 0 w 3956050"/>
              <a:gd name="connsiteY0" fmla="*/ 0 h 1001444"/>
              <a:gd name="connsiteX1" fmla="*/ 3956050 w 3956050"/>
              <a:gd name="connsiteY1" fmla="*/ 0 h 1001444"/>
              <a:gd name="connsiteX2" fmla="*/ 3956050 w 3956050"/>
              <a:gd name="connsiteY2" fmla="*/ 1001444 h 1001444"/>
              <a:gd name="connsiteX3" fmla="*/ 276225 w 3956050"/>
              <a:gd name="connsiteY3" fmla="*/ 1001444 h 1001444"/>
              <a:gd name="connsiteX4" fmla="*/ 0 w 3956050"/>
              <a:gd name="connsiteY4" fmla="*/ 0 h 1001444"/>
              <a:gd name="connsiteX0" fmla="*/ 438150 w 3679825"/>
              <a:gd name="connsiteY0" fmla="*/ 0 h 1001444"/>
              <a:gd name="connsiteX1" fmla="*/ 3679825 w 3679825"/>
              <a:gd name="connsiteY1" fmla="*/ 0 h 1001444"/>
              <a:gd name="connsiteX2" fmla="*/ 3679825 w 3679825"/>
              <a:gd name="connsiteY2" fmla="*/ 1001444 h 1001444"/>
              <a:gd name="connsiteX3" fmla="*/ 0 w 3679825"/>
              <a:gd name="connsiteY3" fmla="*/ 1001444 h 1001444"/>
              <a:gd name="connsiteX4" fmla="*/ 438150 w 3679825"/>
              <a:gd name="connsiteY4" fmla="*/ 0 h 1001444"/>
              <a:gd name="connsiteX0" fmla="*/ 438150 w 3679825"/>
              <a:gd name="connsiteY0" fmla="*/ 0 h 1001444"/>
              <a:gd name="connsiteX1" fmla="*/ 3679825 w 3679825"/>
              <a:gd name="connsiteY1" fmla="*/ 0 h 1001444"/>
              <a:gd name="connsiteX2" fmla="*/ 3679825 w 3679825"/>
              <a:gd name="connsiteY2" fmla="*/ 1001444 h 1001444"/>
              <a:gd name="connsiteX3" fmla="*/ 0 w 3679825"/>
              <a:gd name="connsiteY3" fmla="*/ 1001444 h 1001444"/>
              <a:gd name="connsiteX4" fmla="*/ 438150 w 3679825"/>
              <a:gd name="connsiteY4" fmla="*/ 0 h 100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9825" h="1001444">
                <a:moveTo>
                  <a:pt x="438150" y="0"/>
                </a:moveTo>
                <a:lnTo>
                  <a:pt x="3679825" y="0"/>
                </a:lnTo>
                <a:lnTo>
                  <a:pt x="3679825" y="1001444"/>
                </a:lnTo>
                <a:lnTo>
                  <a:pt x="0" y="1001444"/>
                </a:lnTo>
                <a:cubicBezTo>
                  <a:pt x="146050" y="667629"/>
                  <a:pt x="63500" y="333815"/>
                  <a:pt x="438150" y="0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836738" y="1681163"/>
            <a:ext cx="23415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>
                <a:latin typeface="Arial Narrow" pitchFamily="34" charset="0"/>
              </a:rPr>
              <a:t>Высшие учебные заведения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660400" y="3182938"/>
            <a:ext cx="3760788" cy="1001712"/>
          </a:xfrm>
          <a:custGeom>
            <a:avLst/>
            <a:gdLst>
              <a:gd name="connsiteX0" fmla="*/ 0 w 3956050"/>
              <a:gd name="connsiteY0" fmla="*/ 0 h 1001444"/>
              <a:gd name="connsiteX1" fmla="*/ 3956050 w 3956050"/>
              <a:gd name="connsiteY1" fmla="*/ 0 h 1001444"/>
              <a:gd name="connsiteX2" fmla="*/ 3956050 w 3956050"/>
              <a:gd name="connsiteY2" fmla="*/ 1001444 h 1001444"/>
              <a:gd name="connsiteX3" fmla="*/ 0 w 3956050"/>
              <a:gd name="connsiteY3" fmla="*/ 1001444 h 1001444"/>
              <a:gd name="connsiteX4" fmla="*/ 0 w 3956050"/>
              <a:gd name="connsiteY4" fmla="*/ 0 h 1001444"/>
              <a:gd name="connsiteX0" fmla="*/ 676275 w 3956050"/>
              <a:gd name="connsiteY0" fmla="*/ 0 h 1001444"/>
              <a:gd name="connsiteX1" fmla="*/ 3956050 w 3956050"/>
              <a:gd name="connsiteY1" fmla="*/ 0 h 1001444"/>
              <a:gd name="connsiteX2" fmla="*/ 3956050 w 3956050"/>
              <a:gd name="connsiteY2" fmla="*/ 1001444 h 1001444"/>
              <a:gd name="connsiteX3" fmla="*/ 0 w 3956050"/>
              <a:gd name="connsiteY3" fmla="*/ 1001444 h 1001444"/>
              <a:gd name="connsiteX4" fmla="*/ 676275 w 3956050"/>
              <a:gd name="connsiteY4" fmla="*/ 0 h 1001444"/>
              <a:gd name="connsiteX0" fmla="*/ 495300 w 3775075"/>
              <a:gd name="connsiteY0" fmla="*/ 0 h 1001444"/>
              <a:gd name="connsiteX1" fmla="*/ 3775075 w 3775075"/>
              <a:gd name="connsiteY1" fmla="*/ 0 h 1001444"/>
              <a:gd name="connsiteX2" fmla="*/ 3775075 w 3775075"/>
              <a:gd name="connsiteY2" fmla="*/ 1001444 h 1001444"/>
              <a:gd name="connsiteX3" fmla="*/ 0 w 3775075"/>
              <a:gd name="connsiteY3" fmla="*/ 982394 h 1001444"/>
              <a:gd name="connsiteX4" fmla="*/ 495300 w 3775075"/>
              <a:gd name="connsiteY4" fmla="*/ 0 h 1001444"/>
              <a:gd name="connsiteX0" fmla="*/ 495300 w 3775075"/>
              <a:gd name="connsiteY0" fmla="*/ 0 h 1001444"/>
              <a:gd name="connsiteX1" fmla="*/ 3775075 w 3775075"/>
              <a:gd name="connsiteY1" fmla="*/ 0 h 1001444"/>
              <a:gd name="connsiteX2" fmla="*/ 3775075 w 3775075"/>
              <a:gd name="connsiteY2" fmla="*/ 1001444 h 1001444"/>
              <a:gd name="connsiteX3" fmla="*/ 0 w 3775075"/>
              <a:gd name="connsiteY3" fmla="*/ 982394 h 1001444"/>
              <a:gd name="connsiteX4" fmla="*/ 495300 w 3775075"/>
              <a:gd name="connsiteY4" fmla="*/ 0 h 100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5075" h="1001444">
                <a:moveTo>
                  <a:pt x="495300" y="0"/>
                </a:moveTo>
                <a:lnTo>
                  <a:pt x="3775075" y="0"/>
                </a:lnTo>
                <a:lnTo>
                  <a:pt x="3775075" y="1001444"/>
                </a:lnTo>
                <a:lnTo>
                  <a:pt x="0" y="982394"/>
                </a:lnTo>
                <a:cubicBezTo>
                  <a:pt x="165100" y="654929"/>
                  <a:pt x="187325" y="336990"/>
                  <a:pt x="495300" y="0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838325" y="3444875"/>
            <a:ext cx="24669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>
                <a:latin typeface="Arial Narrow" pitchFamily="34" charset="0"/>
              </a:rPr>
              <a:t>Крупные промышленные предприятия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41363" y="4975225"/>
            <a:ext cx="3679825" cy="1011238"/>
          </a:xfrm>
          <a:custGeom>
            <a:avLst/>
            <a:gdLst>
              <a:gd name="connsiteX0" fmla="*/ 0 w 3956050"/>
              <a:gd name="connsiteY0" fmla="*/ 0 h 1001444"/>
              <a:gd name="connsiteX1" fmla="*/ 3956050 w 3956050"/>
              <a:gd name="connsiteY1" fmla="*/ 0 h 1001444"/>
              <a:gd name="connsiteX2" fmla="*/ 3956050 w 3956050"/>
              <a:gd name="connsiteY2" fmla="*/ 1001444 h 1001444"/>
              <a:gd name="connsiteX3" fmla="*/ 0 w 3956050"/>
              <a:gd name="connsiteY3" fmla="*/ 1001444 h 1001444"/>
              <a:gd name="connsiteX4" fmla="*/ 0 w 3956050"/>
              <a:gd name="connsiteY4" fmla="*/ 0 h 1001444"/>
              <a:gd name="connsiteX0" fmla="*/ 657225 w 3956050"/>
              <a:gd name="connsiteY0" fmla="*/ 0 h 1010969"/>
              <a:gd name="connsiteX1" fmla="*/ 3956050 w 3956050"/>
              <a:gd name="connsiteY1" fmla="*/ 9525 h 1010969"/>
              <a:gd name="connsiteX2" fmla="*/ 3956050 w 3956050"/>
              <a:gd name="connsiteY2" fmla="*/ 1010969 h 1010969"/>
              <a:gd name="connsiteX3" fmla="*/ 0 w 3956050"/>
              <a:gd name="connsiteY3" fmla="*/ 1010969 h 1010969"/>
              <a:gd name="connsiteX4" fmla="*/ 657225 w 3956050"/>
              <a:gd name="connsiteY4" fmla="*/ 0 h 1010969"/>
              <a:gd name="connsiteX0" fmla="*/ 400050 w 3698875"/>
              <a:gd name="connsiteY0" fmla="*/ 0 h 1010969"/>
              <a:gd name="connsiteX1" fmla="*/ 3698875 w 3698875"/>
              <a:gd name="connsiteY1" fmla="*/ 9525 h 1010969"/>
              <a:gd name="connsiteX2" fmla="*/ 3698875 w 3698875"/>
              <a:gd name="connsiteY2" fmla="*/ 1010969 h 1010969"/>
              <a:gd name="connsiteX3" fmla="*/ 0 w 3698875"/>
              <a:gd name="connsiteY3" fmla="*/ 1010969 h 1010969"/>
              <a:gd name="connsiteX4" fmla="*/ 400050 w 3698875"/>
              <a:gd name="connsiteY4" fmla="*/ 0 h 1010969"/>
              <a:gd name="connsiteX0" fmla="*/ 401984 w 3700809"/>
              <a:gd name="connsiteY0" fmla="*/ 0 h 1010969"/>
              <a:gd name="connsiteX1" fmla="*/ 3700809 w 3700809"/>
              <a:gd name="connsiteY1" fmla="*/ 9525 h 1010969"/>
              <a:gd name="connsiteX2" fmla="*/ 3700809 w 3700809"/>
              <a:gd name="connsiteY2" fmla="*/ 1010969 h 1010969"/>
              <a:gd name="connsiteX3" fmla="*/ 1934 w 3700809"/>
              <a:gd name="connsiteY3" fmla="*/ 1010969 h 1010969"/>
              <a:gd name="connsiteX4" fmla="*/ 401984 w 3700809"/>
              <a:gd name="connsiteY4" fmla="*/ 0 h 101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0809" h="1010969">
                <a:moveTo>
                  <a:pt x="401984" y="0"/>
                </a:moveTo>
                <a:lnTo>
                  <a:pt x="3700809" y="9525"/>
                </a:lnTo>
                <a:lnTo>
                  <a:pt x="3700809" y="1010969"/>
                </a:lnTo>
                <a:lnTo>
                  <a:pt x="1934" y="1010969"/>
                </a:lnTo>
                <a:cubicBezTo>
                  <a:pt x="-26641" y="493004"/>
                  <a:pt x="268634" y="336990"/>
                  <a:pt x="401984" y="0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1838325" y="5275263"/>
            <a:ext cx="23241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>
                <a:latin typeface="Arial Narrow" pitchFamily="34" charset="0"/>
              </a:rPr>
              <a:t>Малые инновационные предприятия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8" y="1258888"/>
            <a:ext cx="1325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3063875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4865688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25" y="1084263"/>
            <a:ext cx="38989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" descr="C:\Фото с диска D\Фото совещания в Омске с Маркеловым 10 августа\A06O05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6625" y="3575050"/>
            <a:ext cx="3922713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 descr="C:\Фото с диска D\Фото аттестационных испытаний электропривода 3ЭП1Н на Томской ПП март 2016\КОМИССИЯ ПРИВОД\A06O2967.JPG"/>
          <p:cNvPicPr>
            <a:picLocks noChangeAspect="1" noChangeArrowheads="1"/>
          </p:cNvPicPr>
          <p:nvPr/>
        </p:nvPicPr>
        <p:blipFill>
          <a:blip r:embed="rId2"/>
          <a:srcRect l="24487" t="22820" r="22818"/>
          <a:stretch>
            <a:fillRect/>
          </a:stretch>
        </p:blipFill>
        <p:spPr bwMode="auto">
          <a:xfrm>
            <a:off x="4483100" y="3197225"/>
            <a:ext cx="3090863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Прямоугольник 5"/>
          <p:cNvSpPr>
            <a:spLocks noChangeArrowheads="1"/>
          </p:cNvSpPr>
          <p:nvPr/>
        </p:nvSpPr>
        <p:spPr bwMode="auto">
          <a:xfrm>
            <a:off x="61913" y="1717675"/>
            <a:ext cx="4197350" cy="2762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indent="271463"/>
            <a:r>
              <a:rPr lang="ru-RU" b="1">
                <a:solidFill>
                  <a:schemeClr val="bg1"/>
                </a:solidFill>
                <a:latin typeface="Arial Narrow" pitchFamily="34" charset="0"/>
              </a:rPr>
              <a:t>Преимущества:</a:t>
            </a:r>
          </a:p>
        </p:txBody>
      </p:sp>
      <p:sp>
        <p:nvSpPr>
          <p:cNvPr id="1229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Необслуживаемые циклоидальные энергонезависимые электроприводы</a:t>
            </a:r>
          </a:p>
        </p:txBody>
      </p:sp>
      <p:sp>
        <p:nvSpPr>
          <p:cNvPr id="12292" name="Прямоугольник 2"/>
          <p:cNvSpPr>
            <a:spLocks noChangeArrowheads="1"/>
          </p:cNvSpPr>
          <p:nvPr/>
        </p:nvSpPr>
        <p:spPr bwMode="auto">
          <a:xfrm>
            <a:off x="96838" y="1196975"/>
            <a:ext cx="8569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366"/>
                </a:solidFill>
                <a:latin typeface="Arial Narrow" pitchFamily="34" charset="0"/>
              </a:rPr>
              <a:t>Разработаны ОАО «ТЭМЗ» в рамках НИОКР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154238"/>
            <a:ext cx="4365625" cy="409892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/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00">
                <a:solidFill>
                  <a:srgbClr val="003366"/>
                </a:solidFill>
                <a:latin typeface="Arial Narrow" pitchFamily="34" charset="0"/>
              </a:rPr>
              <a:t>Обеспечивает 2-3 разовую переустановку арматуры при отсутствии электроэнергии до 5 суток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00">
                <a:solidFill>
                  <a:srgbClr val="003366"/>
                </a:solidFill>
                <a:latin typeface="Arial Narrow" pitchFamily="34" charset="0"/>
              </a:rPr>
              <a:t>Срок работы привода без обслуживания 20 лет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00">
                <a:solidFill>
                  <a:srgbClr val="003366"/>
                </a:solidFill>
                <a:latin typeface="Arial Narrow" pitchFamily="34" charset="0"/>
              </a:rPr>
              <a:t>Работает при любом давлении в газопроводе в самых жестких климатических условиях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00">
                <a:solidFill>
                  <a:srgbClr val="003366"/>
                </a:solidFill>
                <a:latin typeface="Arial Narrow" pitchFamily="34" charset="0"/>
              </a:rPr>
              <a:t>Функционально замещает пневмогидравлический и электрогидравлический типы приводов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00">
                <a:solidFill>
                  <a:srgbClr val="003366"/>
                </a:solidFill>
                <a:latin typeface="Arial Narrow" pitchFamily="34" charset="0"/>
              </a:rPr>
              <a:t>Значительное сокращение затрат на техническое обслуживание и текущий ремонт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00">
                <a:solidFill>
                  <a:srgbClr val="003366"/>
                </a:solidFill>
                <a:latin typeface="Arial Narrow" pitchFamily="34" charset="0"/>
              </a:rPr>
              <a:t>Позволяет проводить диагностику арматуры по величине нагрузки при перестановках и передавать сигнал о ее возможной неисправности</a:t>
            </a:r>
          </a:p>
        </p:txBody>
      </p:sp>
      <p:cxnSp>
        <p:nvCxnSpPr>
          <p:cNvPr id="12294" name="Прямая со стрелкой 6"/>
          <p:cNvCxnSpPr>
            <a:cxnSpLocks noChangeShapeType="1"/>
          </p:cNvCxnSpPr>
          <p:nvPr/>
        </p:nvCxnSpPr>
        <p:spPr bwMode="auto">
          <a:xfrm>
            <a:off x="5729288" y="3021013"/>
            <a:ext cx="914400" cy="914400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cxnSp>
        <p:nvCxnSpPr>
          <p:cNvPr id="12295" name="Прямая со стрелкой 7"/>
          <p:cNvCxnSpPr>
            <a:cxnSpLocks noChangeShapeType="1"/>
          </p:cNvCxnSpPr>
          <p:nvPr/>
        </p:nvCxnSpPr>
        <p:spPr bwMode="auto">
          <a:xfrm>
            <a:off x="5791200" y="3695700"/>
            <a:ext cx="914400" cy="914400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sp>
        <p:nvSpPr>
          <p:cNvPr id="12296" name="TextBox 12"/>
          <p:cNvSpPr txBox="1">
            <a:spLocks noChangeArrowheads="1"/>
          </p:cNvSpPr>
          <p:nvPr/>
        </p:nvSpPr>
        <p:spPr bwMode="auto">
          <a:xfrm>
            <a:off x="4943475" y="1585913"/>
            <a:ext cx="827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latin typeface="Arial Narrow" pitchFamily="34" charset="0"/>
              </a:rPr>
              <a:t>Привод</a:t>
            </a:r>
          </a:p>
        </p:txBody>
      </p:sp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7639050" y="4697413"/>
            <a:ext cx="1504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latin typeface="Arial Narrow" pitchFamily="34" charset="0"/>
              </a:rPr>
              <a:t>Аккумулятор</a:t>
            </a:r>
          </a:p>
        </p:txBody>
      </p:sp>
      <p:pic>
        <p:nvPicPr>
          <p:cNvPr id="12298" name="Picture 3" descr="C:\Фото с диска D\Фото аттестационных испытаний электропривода 3ЭП1Н на Томской ПП март 2016\КОМИССИЯ ПРИВОД\A06O2932.JPG"/>
          <p:cNvPicPr>
            <a:picLocks noChangeAspect="1" noChangeArrowheads="1"/>
          </p:cNvPicPr>
          <p:nvPr/>
        </p:nvPicPr>
        <p:blipFill>
          <a:blip r:embed="rId3"/>
          <a:srcRect r="5737" b="39287"/>
          <a:stretch>
            <a:fillRect/>
          </a:stretch>
        </p:blipFill>
        <p:spPr bwMode="auto">
          <a:xfrm>
            <a:off x="6248400" y="1308100"/>
            <a:ext cx="29210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Стрелка вправо 10"/>
          <p:cNvSpPr>
            <a:spLocks noChangeArrowheads="1"/>
          </p:cNvSpPr>
          <p:nvPr/>
        </p:nvSpPr>
        <p:spPr bwMode="auto">
          <a:xfrm rot="1428714">
            <a:off x="5481638" y="2078038"/>
            <a:ext cx="992187" cy="206375"/>
          </a:xfrm>
          <a:prstGeom prst="rightArrow">
            <a:avLst>
              <a:gd name="adj1" fmla="val 50000"/>
              <a:gd name="adj2" fmla="val 49902"/>
            </a:avLst>
          </a:prstGeom>
          <a:solidFill>
            <a:srgbClr val="8BF10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ru-RU" sz="17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300" name="Стрелка вправо 9"/>
          <p:cNvSpPr>
            <a:spLocks noChangeArrowheads="1"/>
          </p:cNvSpPr>
          <p:nvPr/>
        </p:nvSpPr>
        <p:spPr bwMode="auto">
          <a:xfrm rot="8631505">
            <a:off x="7077075" y="5334000"/>
            <a:ext cx="992188" cy="206375"/>
          </a:xfrm>
          <a:prstGeom prst="rightArrow">
            <a:avLst>
              <a:gd name="adj1" fmla="val 50000"/>
              <a:gd name="adj2" fmla="val 49902"/>
            </a:avLst>
          </a:prstGeom>
          <a:solidFill>
            <a:srgbClr val="8BF10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ru-RU" sz="17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Быстродействующие осевые антипомпажные и регулирующие клапаны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54300" y="2082800"/>
            <a:ext cx="3349625" cy="4065588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/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endParaRPr lang="ru-RU" sz="1000">
              <a:solidFill>
                <a:srgbClr val="003366"/>
              </a:solidFill>
              <a:latin typeface="Arial Narrow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>
                <a:solidFill>
                  <a:srgbClr val="003366"/>
                </a:solidFill>
                <a:latin typeface="Arial Narrow" pitchFamily="34" charset="0"/>
              </a:rPr>
              <a:t>Гарантированный срок службы не менее 30 лет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endParaRPr lang="ru-RU" sz="1200">
              <a:solidFill>
                <a:srgbClr val="003366"/>
              </a:solidFill>
              <a:latin typeface="Arial Narrow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>
                <a:solidFill>
                  <a:srgbClr val="003366"/>
                </a:solidFill>
                <a:latin typeface="Arial Narrow" pitchFamily="34" charset="0"/>
              </a:rPr>
              <a:t>Диапазон рабочих температур от -60 </a:t>
            </a:r>
            <a:r>
              <a:rPr lang="en-US">
                <a:solidFill>
                  <a:srgbClr val="003366"/>
                </a:solidFill>
                <a:latin typeface="Arial Narrow" pitchFamily="34" charset="0"/>
              </a:rPr>
              <a:t>º</a:t>
            </a:r>
            <a:r>
              <a:rPr lang="ru-RU">
                <a:solidFill>
                  <a:srgbClr val="003366"/>
                </a:solidFill>
                <a:latin typeface="Arial Narrow" pitchFamily="34" charset="0"/>
              </a:rPr>
              <a:t>С до          + 45 </a:t>
            </a:r>
            <a:r>
              <a:rPr lang="en-US">
                <a:solidFill>
                  <a:srgbClr val="003366"/>
                </a:solidFill>
                <a:latin typeface="Arial Narrow" pitchFamily="34" charset="0"/>
              </a:rPr>
              <a:t>º</a:t>
            </a:r>
            <a:r>
              <a:rPr lang="ru-RU">
                <a:solidFill>
                  <a:srgbClr val="003366"/>
                </a:solidFill>
                <a:latin typeface="Arial Narrow" pitchFamily="34" charset="0"/>
              </a:rPr>
              <a:t>С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endParaRPr lang="ru-RU" sz="1200">
              <a:solidFill>
                <a:srgbClr val="003366"/>
              </a:solidFill>
              <a:latin typeface="Arial Narrow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>
                <a:solidFill>
                  <a:srgbClr val="003366"/>
                </a:solidFill>
                <a:latin typeface="Arial Narrow" pitchFamily="34" charset="0"/>
              </a:rPr>
              <a:t>Аналог зарубежных клапанов осевого типа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1200">
              <a:solidFill>
                <a:srgbClr val="003366"/>
              </a:solidFill>
              <a:latin typeface="Arial Narrow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>
                <a:solidFill>
                  <a:srgbClr val="003366"/>
                </a:solidFill>
                <a:latin typeface="Arial Narrow" pitchFamily="34" charset="0"/>
              </a:rPr>
              <a:t>Стоимость и затраты на обслуживание ниже зарубежных аналогов</a:t>
            </a:r>
          </a:p>
        </p:txBody>
      </p:sp>
      <p:pic>
        <p:nvPicPr>
          <p:cNvPr id="13315" name="Рисунок 7"/>
          <p:cNvPicPr>
            <a:picLocks noChangeAspect="1"/>
          </p:cNvPicPr>
          <p:nvPr/>
        </p:nvPicPr>
        <p:blipFill>
          <a:blip r:embed="rId2"/>
          <a:srcRect l="32945" t="1038" r="28526"/>
          <a:stretch>
            <a:fillRect/>
          </a:stretch>
        </p:blipFill>
        <p:spPr bwMode="auto">
          <a:xfrm>
            <a:off x="65088" y="1262063"/>
            <a:ext cx="247015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 bwMode="auto">
          <a:xfrm>
            <a:off x="65088" y="5657850"/>
            <a:ext cx="2597150" cy="64293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lIns="324000" tIns="0" rIns="216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3366"/>
                </a:solidFill>
                <a:latin typeface="+mn-lt"/>
                <a:cs typeface="+mn-cs"/>
              </a:rPr>
              <a:t>Аттестационные испытания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3366"/>
                </a:solidFill>
                <a:latin typeface="+mn-lt"/>
                <a:cs typeface="+mn-cs"/>
              </a:rPr>
              <a:t>на полигоне в г. Саратов</a:t>
            </a:r>
          </a:p>
        </p:txBody>
      </p:sp>
      <p:pic>
        <p:nvPicPr>
          <p:cNvPr id="13317" name="Picture 2" descr="D:\Фото клапанов и АГРС с ТЭМЗ март 2016\IMAG2190.jpg"/>
          <p:cNvPicPr>
            <a:picLocks noChangeAspect="1" noChangeArrowheads="1"/>
          </p:cNvPicPr>
          <p:nvPr/>
        </p:nvPicPr>
        <p:blipFill>
          <a:blip r:embed="rId3"/>
          <a:srcRect l="29691" r="26477"/>
          <a:stretch>
            <a:fillRect/>
          </a:stretch>
        </p:blipFill>
        <p:spPr bwMode="auto">
          <a:xfrm>
            <a:off x="6064250" y="1720850"/>
            <a:ext cx="2990850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Прямоугольник 10"/>
          <p:cNvSpPr>
            <a:spLocks noChangeArrowheads="1"/>
          </p:cNvSpPr>
          <p:nvPr/>
        </p:nvSpPr>
        <p:spPr bwMode="auto">
          <a:xfrm>
            <a:off x="2593975" y="1720850"/>
            <a:ext cx="3409950" cy="3603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indent="271463"/>
            <a:r>
              <a:rPr lang="ru-RU" b="1">
                <a:solidFill>
                  <a:schemeClr val="bg1"/>
                </a:solidFill>
                <a:latin typeface="Arial Narrow" pitchFamily="34" charset="0"/>
              </a:rPr>
              <a:t>Преимущества:</a:t>
            </a:r>
          </a:p>
        </p:txBody>
      </p:sp>
      <p:sp>
        <p:nvSpPr>
          <p:cNvPr id="13319" name="Прямоугольник 5"/>
          <p:cNvSpPr>
            <a:spLocks noChangeArrowheads="1"/>
          </p:cNvSpPr>
          <p:nvPr/>
        </p:nvSpPr>
        <p:spPr bwMode="auto">
          <a:xfrm>
            <a:off x="280988" y="1200150"/>
            <a:ext cx="8569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3366"/>
                </a:solidFill>
                <a:latin typeface="Arial Narrow" pitchFamily="34" charset="0"/>
              </a:rPr>
              <a:t>Разработаны ОАО «ТЭМЗ» в рамках НИОКР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Организация производства автономных энергоустановок на ОАО «ТЭМЗ»</a:t>
            </a:r>
          </a:p>
        </p:txBody>
      </p:sp>
      <p:sp>
        <p:nvSpPr>
          <p:cNvPr id="14338" name="Прямоугольник 13"/>
          <p:cNvSpPr>
            <a:spLocks noChangeArrowheads="1"/>
          </p:cNvSpPr>
          <p:nvPr/>
        </p:nvSpPr>
        <p:spPr bwMode="auto">
          <a:xfrm>
            <a:off x="660400" y="4968875"/>
            <a:ext cx="33972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85725">
              <a:lnSpc>
                <a:spcPts val="2000"/>
              </a:lnSpc>
            </a:pPr>
            <a:endParaRPr lang="ru-RU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288" y="1190625"/>
            <a:ext cx="5251450" cy="5097463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/>
          <a:p>
            <a:pPr>
              <a:defRPr/>
            </a:pPr>
            <a:endParaRPr lang="ru-RU">
              <a:solidFill>
                <a:srgbClr val="003366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>
                <a:solidFill>
                  <a:srgbClr val="003366"/>
                </a:solidFill>
                <a:latin typeface="Arial Narrow" pitchFamily="34" charset="0"/>
              </a:rPr>
              <a:t>В соответствии с решениями протокола                 ПАО «Газпром» и поручением заместителя Председателя Правления В.А. Маркелова ведется работа по локализации производства автономных энергоустановок на ОАО «ТЭМЗ»</a:t>
            </a:r>
          </a:p>
          <a:p>
            <a:pPr>
              <a:defRPr/>
            </a:pPr>
            <a:endParaRPr lang="ru-RU">
              <a:solidFill>
                <a:srgbClr val="003366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ru-RU">
                <a:solidFill>
                  <a:srgbClr val="003366"/>
                </a:solidFill>
                <a:latin typeface="Arial Narrow" pitchFamily="34" charset="0"/>
              </a:rPr>
              <a:t> </a:t>
            </a:r>
            <a:r>
              <a:rPr lang="ru-RU" b="1">
                <a:solidFill>
                  <a:srgbClr val="003366"/>
                </a:solidFill>
                <a:latin typeface="Arial Narrow" pitchFamily="34" charset="0"/>
              </a:rPr>
              <a:t>Основные технические характеристики энергоустановки</a:t>
            </a:r>
          </a:p>
          <a:p>
            <a:pPr algn="ctr">
              <a:defRPr/>
            </a:pPr>
            <a:endParaRPr lang="ru-RU">
              <a:solidFill>
                <a:srgbClr val="003366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>
                <a:solidFill>
                  <a:srgbClr val="003366"/>
                </a:solidFill>
                <a:latin typeface="Arial Narrow" pitchFamily="34" charset="0"/>
              </a:rPr>
              <a:t>Выходная мощность - 4 кВт</a:t>
            </a:r>
          </a:p>
          <a:p>
            <a:pPr>
              <a:defRPr/>
            </a:pPr>
            <a:r>
              <a:rPr lang="ru-RU">
                <a:solidFill>
                  <a:srgbClr val="003366"/>
                </a:solidFill>
                <a:latin typeface="Arial Narrow" pitchFamily="34" charset="0"/>
              </a:rPr>
              <a:t>Выходное напряжение - 48 В пост. тока</a:t>
            </a:r>
          </a:p>
          <a:p>
            <a:pPr>
              <a:defRPr/>
            </a:pPr>
            <a:r>
              <a:rPr lang="ru-RU">
                <a:solidFill>
                  <a:srgbClr val="003366"/>
                </a:solidFill>
                <a:latin typeface="Arial Narrow" pitchFamily="34" charset="0"/>
              </a:rPr>
              <a:t>Тип – парогенератор</a:t>
            </a:r>
          </a:p>
          <a:p>
            <a:pPr>
              <a:defRPr/>
            </a:pPr>
            <a:r>
              <a:rPr lang="ru-RU">
                <a:solidFill>
                  <a:srgbClr val="003366"/>
                </a:solidFill>
                <a:latin typeface="Arial Narrow" pitchFamily="34" charset="0"/>
              </a:rPr>
              <a:t>Масса – 2600 кг</a:t>
            </a:r>
          </a:p>
          <a:p>
            <a:pPr>
              <a:defRPr/>
            </a:pPr>
            <a:r>
              <a:rPr lang="ru-RU">
                <a:solidFill>
                  <a:srgbClr val="003366"/>
                </a:solidFill>
                <a:latin typeface="Arial Narrow" pitchFamily="34" charset="0"/>
              </a:rPr>
              <a:t>Топливо – природный газ</a:t>
            </a:r>
          </a:p>
          <a:p>
            <a:pPr>
              <a:defRPr/>
            </a:pPr>
            <a:r>
              <a:rPr lang="ru-RU">
                <a:solidFill>
                  <a:srgbClr val="003366"/>
                </a:solidFill>
                <a:latin typeface="Arial Narrow" pitchFamily="34" charset="0"/>
              </a:rPr>
              <a:t>Габариты - 2180 мм Х 1800мм Х 6592мм</a:t>
            </a:r>
          </a:p>
          <a:p>
            <a:pPr>
              <a:defRPr/>
            </a:pPr>
            <a:endParaRPr lang="ru-RU">
              <a:solidFill>
                <a:srgbClr val="003366"/>
              </a:solidFill>
              <a:latin typeface="Arial Narrow" pitchFamily="34" charset="0"/>
            </a:endParaRPr>
          </a:p>
          <a:p>
            <a:pPr>
              <a:defRPr/>
            </a:pPr>
            <a:endParaRPr lang="ru-RU">
              <a:solidFill>
                <a:srgbClr val="003366"/>
              </a:solidFill>
              <a:latin typeface="Arial Narrow" pitchFamily="34" charset="0"/>
            </a:endParaRPr>
          </a:p>
          <a:p>
            <a:pPr>
              <a:defRPr/>
            </a:pPr>
            <a:endParaRPr lang="ru-RU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14340" name="Прямоугольник 8"/>
          <p:cNvSpPr>
            <a:spLocks noChangeArrowheads="1"/>
          </p:cNvSpPr>
          <p:nvPr/>
        </p:nvSpPr>
        <p:spPr bwMode="auto">
          <a:xfrm>
            <a:off x="660400" y="4968875"/>
            <a:ext cx="33972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85725">
              <a:lnSpc>
                <a:spcPts val="2000"/>
              </a:lnSpc>
            </a:pPr>
            <a:endParaRPr lang="ru-RU">
              <a:latin typeface="Arial Narrow" pitchFamily="34" charset="0"/>
            </a:endParaRPr>
          </a:p>
        </p:txBody>
      </p:sp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660400" y="4968875"/>
            <a:ext cx="33972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85725">
              <a:lnSpc>
                <a:spcPts val="2000"/>
              </a:lnSpc>
            </a:pPr>
            <a:endParaRPr lang="ru-RU">
              <a:latin typeface="Arial Narrow" pitchFamily="34" charset="0"/>
            </a:endParaRPr>
          </a:p>
        </p:txBody>
      </p:sp>
      <p:pic>
        <p:nvPicPr>
          <p:cNvPr id="1434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4150" y="1135063"/>
            <a:ext cx="3879850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159000" y="168275"/>
            <a:ext cx="6985000" cy="795338"/>
          </a:xfrm>
        </p:spPr>
        <p:txBody>
          <a:bodyPr/>
          <a:lstStyle/>
          <a:p>
            <a:pPr eaLnBrk="1" hangingPunct="1"/>
            <a:r>
              <a:rPr lang="ru-RU" sz="2400" smtClean="0"/>
              <a:t>Мобильный дефектоскопический комплекс для рентгеновского контроля качества сварных соединений трубопроводов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511675"/>
            <a:ext cx="9032875" cy="1862138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ru-RU">
                <a:solidFill>
                  <a:srgbClr val="003366"/>
                </a:solidFill>
                <a:latin typeface="Arial Narrow" pitchFamily="34" charset="0"/>
              </a:rPr>
              <a:t>Аттестован в ПАО «Газпром»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>
                <a:solidFill>
                  <a:srgbClr val="003366"/>
                </a:solidFill>
                <a:latin typeface="Arial Narrow" pitchFamily="34" charset="0"/>
              </a:rPr>
              <a:t>Апробирован на МГ «Сила Сибири»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>
                <a:solidFill>
                  <a:srgbClr val="003366"/>
                </a:solidFill>
                <a:latin typeface="Arial Narrow" pitchFamily="34" charset="0"/>
              </a:rPr>
              <a:t>Отказ от использования дорогой рентгеновской пленки и реактивов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>
                <a:solidFill>
                  <a:srgbClr val="003366"/>
                </a:solidFill>
                <a:latin typeface="Arial Narrow" pitchFamily="34" charset="0"/>
              </a:rPr>
              <a:t>Время контроля кольцевого сварного соединения Ду 1400 с толщиной стенки            25,5 мм - 30 мин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>
                <a:solidFill>
                  <a:srgbClr val="003366"/>
                </a:solidFill>
                <a:latin typeface="Arial Narrow" pitchFamily="34" charset="0"/>
              </a:rPr>
              <a:t>Обеспечение разрешающей способности по 1 классу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ru-RU" sz="80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15363" name="Прямоугольник 10"/>
          <p:cNvSpPr>
            <a:spLocks noChangeArrowheads="1"/>
          </p:cNvSpPr>
          <p:nvPr/>
        </p:nvSpPr>
        <p:spPr bwMode="auto">
          <a:xfrm>
            <a:off x="84138" y="4262438"/>
            <a:ext cx="8847137" cy="2762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indent="271463"/>
            <a:r>
              <a:rPr lang="ru-RU" b="1">
                <a:solidFill>
                  <a:schemeClr val="bg1"/>
                </a:solidFill>
                <a:latin typeface="Arial Narrow" pitchFamily="34" charset="0"/>
              </a:rPr>
              <a:t>Преимущества:</a:t>
            </a:r>
          </a:p>
        </p:txBody>
      </p:sp>
      <p:sp>
        <p:nvSpPr>
          <p:cNvPr id="15364" name="Прямоугольник 12"/>
          <p:cNvSpPr>
            <a:spLocks noChangeArrowheads="1"/>
          </p:cNvSpPr>
          <p:nvPr/>
        </p:nvSpPr>
        <p:spPr bwMode="auto">
          <a:xfrm>
            <a:off x="244475" y="1096963"/>
            <a:ext cx="8569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66"/>
                </a:solidFill>
                <a:latin typeface="Arial Narrow" pitchFamily="34" charset="0"/>
              </a:rPr>
              <a:t>НИОКР с ОАО «Томский электромеханический завод им. В.В. Вахрушева» </a:t>
            </a:r>
          </a:p>
        </p:txBody>
      </p:sp>
      <p:sp>
        <p:nvSpPr>
          <p:cNvPr id="15365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sz="2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15366" name="Рисунок 2"/>
          <p:cNvPicPr>
            <a:picLocks noChangeAspect="1"/>
          </p:cNvPicPr>
          <p:nvPr/>
        </p:nvPicPr>
        <p:blipFill>
          <a:blip r:embed="rId2"/>
          <a:srcRect l="7156"/>
          <a:stretch>
            <a:fillRect/>
          </a:stretch>
        </p:blipFill>
        <p:spPr bwMode="auto">
          <a:xfrm>
            <a:off x="84138" y="1393825"/>
            <a:ext cx="4656137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8"/>
          <p:cNvPicPr>
            <a:picLocks noChangeAspect="1"/>
          </p:cNvPicPr>
          <p:nvPr/>
        </p:nvPicPr>
        <p:blipFill>
          <a:blip r:embed="rId3"/>
          <a:srcRect l="29338" t="15189" r="11888" b="12772"/>
          <a:stretch>
            <a:fillRect/>
          </a:stretch>
        </p:blipFill>
        <p:spPr bwMode="auto">
          <a:xfrm>
            <a:off x="4840288" y="1409700"/>
            <a:ext cx="4090987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Комплекс очистки и обеззараживания производственно-бытовых сточных вод</a:t>
            </a:r>
          </a:p>
        </p:txBody>
      </p:sp>
      <p:sp>
        <p:nvSpPr>
          <p:cNvPr id="16386" name="Прямоугольник 6"/>
          <p:cNvSpPr>
            <a:spLocks noChangeArrowheads="1"/>
          </p:cNvSpPr>
          <p:nvPr/>
        </p:nvSpPr>
        <p:spPr bwMode="auto">
          <a:xfrm>
            <a:off x="244475" y="1176338"/>
            <a:ext cx="8569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66"/>
                </a:solidFill>
                <a:latin typeface="Arial Narrow" pitchFamily="34" charset="0"/>
              </a:rPr>
              <a:t>НИОКР с Томским политехническим университетом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29138" y="1939925"/>
            <a:ext cx="4284662" cy="4221163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/>
          <a:lstStyle/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3366"/>
                </a:solidFill>
                <a:latin typeface="+mn-lt"/>
                <a:cs typeface="+mn-cs"/>
              </a:rPr>
              <a:t>Очистка и стерилизация промышленных и хозяйственно-бытовых стоков до требований к сбросам в </a:t>
            </a:r>
            <a:r>
              <a:rPr lang="ru-RU" dirty="0" err="1">
                <a:solidFill>
                  <a:srgbClr val="003366"/>
                </a:solidFill>
                <a:latin typeface="+mn-lt"/>
                <a:cs typeface="+mn-cs"/>
              </a:rPr>
              <a:t>рыбохозяйственные</a:t>
            </a:r>
            <a:r>
              <a:rPr lang="ru-RU" dirty="0">
                <a:solidFill>
                  <a:srgbClr val="003366"/>
                </a:solidFill>
                <a:latin typeface="+mn-lt"/>
                <a:cs typeface="+mn-cs"/>
              </a:rPr>
              <a:t> водоемы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800" dirty="0">
              <a:solidFill>
                <a:srgbClr val="003366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3366"/>
                </a:solidFill>
                <a:latin typeface="+mn-lt"/>
                <a:cs typeface="+mn-cs"/>
              </a:rPr>
              <a:t>Мобильность комплекса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800" dirty="0">
              <a:solidFill>
                <a:srgbClr val="003366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3366"/>
                </a:solidFill>
                <a:latin typeface="+mn-lt"/>
                <a:cs typeface="+mn-cs"/>
              </a:rPr>
              <a:t> Автоматизация процесса очистки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800" dirty="0">
              <a:solidFill>
                <a:srgbClr val="003366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3366"/>
                </a:solidFill>
                <a:latin typeface="+mn-lt"/>
                <a:cs typeface="+mn-cs"/>
              </a:rPr>
              <a:t>Мониторинг в режиме «он-</a:t>
            </a:r>
            <a:r>
              <a:rPr lang="ru-RU" dirty="0" err="1">
                <a:solidFill>
                  <a:srgbClr val="003366"/>
                </a:solidFill>
                <a:latin typeface="+mn-lt"/>
                <a:cs typeface="+mn-cs"/>
              </a:rPr>
              <a:t>лайн</a:t>
            </a:r>
            <a:r>
              <a:rPr lang="ru-RU" dirty="0">
                <a:solidFill>
                  <a:srgbClr val="003366"/>
                </a:solidFill>
                <a:latin typeface="+mn-lt"/>
                <a:cs typeface="+mn-cs"/>
              </a:rPr>
              <a:t>» качества очистки с возможностью доочистки</a:t>
            </a:r>
          </a:p>
        </p:txBody>
      </p:sp>
      <p:sp>
        <p:nvSpPr>
          <p:cNvPr id="16388" name="Прямоугольник 11"/>
          <p:cNvSpPr>
            <a:spLocks noChangeArrowheads="1"/>
          </p:cNvSpPr>
          <p:nvPr/>
        </p:nvSpPr>
        <p:spPr bwMode="auto">
          <a:xfrm>
            <a:off x="4529138" y="1662113"/>
            <a:ext cx="4284662" cy="27781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indent="271463"/>
            <a:r>
              <a:rPr lang="ru-RU" b="1">
                <a:solidFill>
                  <a:schemeClr val="bg1"/>
                </a:solidFill>
                <a:latin typeface="Arial Narrow" pitchFamily="34" charset="0"/>
              </a:rPr>
              <a:t>Преимущества:</a:t>
            </a:r>
          </a:p>
        </p:txBody>
      </p:sp>
      <p:pic>
        <p:nvPicPr>
          <p:cNvPr id="1638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1939925"/>
            <a:ext cx="4195763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TT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TT Заголовок текст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GTT</Template>
  <TotalTime>13638</TotalTime>
  <Words>1109</Words>
  <Application>Microsoft Office PowerPoint</Application>
  <PresentationFormat>Экран (4:3)</PresentationFormat>
  <Paragraphs>215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Arial Narrow</vt:lpstr>
      <vt:lpstr>Wingdings</vt:lpstr>
      <vt:lpstr>Times New Roman</vt:lpstr>
      <vt:lpstr>GTT</vt:lpstr>
      <vt:lpstr>GTT Заголовок текст</vt:lpstr>
      <vt:lpstr>GTT Заголовок текст</vt:lpstr>
      <vt:lpstr>Image</vt:lpstr>
      <vt:lpstr>Лист Microsoft Excel 97-2003</vt:lpstr>
      <vt:lpstr>ООО «Газпром трансгаз Томск» в технологическом развитии газовой отрасли  Алексей Станиславович Маслов Начальник производственно-технического управления  ООО «Газпром трансгаз Томск»</vt:lpstr>
      <vt:lpstr>Основные направления технологического развития реализуемые ООО «Газпром трансгаз Томск»</vt:lpstr>
      <vt:lpstr>Источники тем для НИОКР и опытно-промышленной эксплуатации</vt:lpstr>
      <vt:lpstr>Взаимодействие с научными и производственными организациями</vt:lpstr>
      <vt:lpstr>Необслуживаемые циклоидальные энергонезависимые электроприводы</vt:lpstr>
      <vt:lpstr>Быстродействующие осевые антипомпажные и регулирующие клапаны</vt:lpstr>
      <vt:lpstr>Организация производства автономных энергоустановок на ОАО «ТЭМЗ»</vt:lpstr>
      <vt:lpstr>Мобильный дефектоскопический комплекс для рентгеновского контроля качества сварных соединений трубопроводов</vt:lpstr>
      <vt:lpstr>Комплекс очистки и обеззараживания производственно-бытовых сточных вод</vt:lpstr>
      <vt:lpstr>Автономная модульная энергетическая установка мощностью  10 кВт на основе топливных элементов</vt:lpstr>
      <vt:lpstr>Инфразвуковая система дистанционного контроля газопроводов</vt:lpstr>
      <vt:lpstr>НИОКР для проекта магистральный газопровод  «Сила Сибири»</vt:lpstr>
      <vt:lpstr>Автоматическая установка дренажной защиты с питанием телемеханики от токов наведения</vt:lpstr>
      <vt:lpstr>Установка приготовления эталонных газовых смесей для поверки анализаторов горючих газов</vt:lpstr>
      <vt:lpstr>Совершенствование оборудования для ЭХЗ</vt:lpstr>
      <vt:lpstr>Дорожные карты по взаимодействию ПАО «Газпром» с Томской и Омской областями</vt:lpstr>
      <vt:lpstr>Опытно-промышленная эксплуатация инновационной и импортозамещающей продукции  в ООО «Газпром трансгаз Томск</vt:lpstr>
      <vt:lpstr>Продукция производства АО «НПФ «Микран»</vt:lpstr>
      <vt:lpstr>Основные результаты по аттестации продукции  в ПАО «Газпром»</vt:lpstr>
      <vt:lpstr>Импортозамещение при осуществлении производственной и инвестиционной деятельности</vt:lpstr>
      <vt:lpstr> Вклад ООО «Газпром трансгаз Томск» в технологическое развитие газовой отрасли</vt:lpstr>
      <vt:lpstr>Слайд 22</vt:lpstr>
    </vt:vector>
  </TitlesOfParts>
  <Company>ООО "Газпром трансгаз Томск"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aleks</cp:lastModifiedBy>
  <cp:revision>856</cp:revision>
  <cp:lastPrinted>2016-09-30T10:54:34Z</cp:lastPrinted>
  <dcterms:created xsi:type="dcterms:W3CDTF">2011-09-29T03:35:56Z</dcterms:created>
  <dcterms:modified xsi:type="dcterms:W3CDTF">2016-10-05T21:44:45Z</dcterms:modified>
</cp:coreProperties>
</file>