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7"/>
    <p:sldMasterId id="2147483658" r:id="rId8"/>
  </p:sldMasterIdLst>
  <p:notesMasterIdLst>
    <p:notesMasterId r:id="rId31"/>
  </p:notesMasterIdLst>
  <p:sldIdLst>
    <p:sldId id="256" r:id="rId9"/>
    <p:sldId id="394" r:id="rId10"/>
    <p:sldId id="396" r:id="rId11"/>
    <p:sldId id="398" r:id="rId12"/>
    <p:sldId id="399" r:id="rId13"/>
    <p:sldId id="400" r:id="rId14"/>
    <p:sldId id="401" r:id="rId15"/>
    <p:sldId id="402" r:id="rId16"/>
    <p:sldId id="403" r:id="rId17"/>
    <p:sldId id="404" r:id="rId18"/>
    <p:sldId id="405" r:id="rId19"/>
    <p:sldId id="410" r:id="rId20"/>
    <p:sldId id="411" r:id="rId21"/>
    <p:sldId id="412" r:id="rId22"/>
    <p:sldId id="409" r:id="rId23"/>
    <p:sldId id="416" r:id="rId24"/>
    <p:sldId id="417" r:id="rId25"/>
    <p:sldId id="415" r:id="rId26"/>
    <p:sldId id="414" r:id="rId27"/>
    <p:sldId id="413" r:id="rId28"/>
    <p:sldId id="395" r:id="rId29"/>
    <p:sldId id="259" r:id="rId3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AC00"/>
    <a:srgbClr val="156DB3"/>
    <a:srgbClr val="005A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860" autoAdjust="0"/>
  </p:normalViewPr>
  <p:slideViewPr>
    <p:cSldViewPr snapToGrid="0" snapToObjects="1">
      <p:cViewPr varScale="1">
        <p:scale>
          <a:sx n="127" d="100"/>
          <a:sy n="127" d="100"/>
        </p:scale>
        <p:origin x="-1164" y="-90"/>
      </p:cViewPr>
      <p:guideLst>
        <p:guide orient="horz" pos="499"/>
        <p:guide orient="horz" pos="410"/>
        <p:guide pos="380"/>
      </p:guideLst>
    </p:cSldViewPr>
  </p:slideViewPr>
  <p:notesTextViewPr>
    <p:cViewPr>
      <p:scale>
        <a:sx n="100" d="100"/>
        <a:sy n="100" d="100"/>
      </p:scale>
      <p:origin x="0" y="0"/>
    </p:cViewPr>
  </p:notesTextViewPr>
  <p:notesViewPr>
    <p:cSldViewPr snapToGrid="0" snapToObjects="1">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Administrator\Documents\&#21103;&#26412;app&#36890;&#35759;&#24405;%20(3).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Administrator\Documents\WeChat%20Files\mayifeng240719\Files\&#20998;&#28023;&#22806;&#29992;&#25143;&#21103;&#26412;app&#36890;&#35759;&#24405;.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5123052948808601E-2"/>
          <c:y val="6.3897742145609003E-3"/>
          <c:w val="0.97296180610379202"/>
          <c:h val="0.71108757956979496"/>
        </c:manualLayout>
      </c:layout>
      <c:barChart>
        <c:barDir val="col"/>
        <c:grouping val="clustered"/>
        <c:varyColors val="0"/>
        <c:ser>
          <c:idx val="0"/>
          <c:order val="0"/>
          <c:tx>
            <c:strRef>
              <c:f>Sheet7!$B$2</c:f>
              <c:strCache>
                <c:ptCount val="1"/>
                <c:pt idx="0">
                  <c:v>OilLink registers distribute in China</c:v>
                </c:pt>
              </c:strCache>
            </c:strRef>
          </c:tx>
          <c:spPr>
            <a:solidFill>
              <a:srgbClr val="0070C0"/>
            </a:solidFill>
          </c:spPr>
          <c:invertIfNegative val="0"/>
          <c:dLbls>
            <c:spPr>
              <a:noFill/>
              <a:ln>
                <a:noFill/>
              </a:ln>
              <a:effectLst/>
            </c:spPr>
            <c:txPr>
              <a:bodyPr rot="0" vert="horz"/>
              <a:lstStyle/>
              <a:p>
                <a:pPr>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Sheet7!$A$3:$A$35</c:f>
              <c:strCache>
                <c:ptCount val="33"/>
                <c:pt idx="0">
                  <c:v>Beijing</c:v>
                </c:pt>
                <c:pt idx="1">
                  <c:v>Shandong</c:v>
                </c:pt>
                <c:pt idx="2">
                  <c:v>Shanxi</c:v>
                </c:pt>
                <c:pt idx="3">
                  <c:v>Sichuan</c:v>
                </c:pt>
                <c:pt idx="4">
                  <c:v>Guangdong</c:v>
                </c:pt>
                <c:pt idx="5">
                  <c:v>Xinjian</c:v>
                </c:pt>
                <c:pt idx="6">
                  <c:v>Tianjin</c:v>
                </c:pt>
                <c:pt idx="7">
                  <c:v>Shanghai</c:v>
                </c:pt>
                <c:pt idx="8">
                  <c:v>Hebei</c:v>
                </c:pt>
                <c:pt idx="9">
                  <c:v>Jiangsu</c:v>
                </c:pt>
                <c:pt idx="10">
                  <c:v>Heilongjiang</c:v>
                </c:pt>
                <c:pt idx="11">
                  <c:v>Liaoning</c:v>
                </c:pt>
                <c:pt idx="12">
                  <c:v>Henan</c:v>
                </c:pt>
                <c:pt idx="13">
                  <c:v>Hubei</c:v>
                </c:pt>
                <c:pt idx="14">
                  <c:v>Gansu</c:v>
                </c:pt>
                <c:pt idx="15">
                  <c:v>Zhejiang</c:v>
                </c:pt>
                <c:pt idx="16">
                  <c:v>Chongqing</c:v>
                </c:pt>
                <c:pt idx="17">
                  <c:v>Neimenggu</c:v>
                </c:pt>
                <c:pt idx="18">
                  <c:v>Jilin</c:v>
                </c:pt>
                <c:pt idx="19">
                  <c:v>Fujian</c:v>
                </c:pt>
                <c:pt idx="20">
                  <c:v>Shanxi</c:v>
                </c:pt>
                <c:pt idx="21">
                  <c:v>Hunan</c:v>
                </c:pt>
                <c:pt idx="22">
                  <c:v>Anhui</c:v>
                </c:pt>
                <c:pt idx="23">
                  <c:v>Ningxia</c:v>
                </c:pt>
                <c:pt idx="24">
                  <c:v>Guangxi</c:v>
                </c:pt>
                <c:pt idx="25">
                  <c:v>Yunnan</c:v>
                </c:pt>
                <c:pt idx="26">
                  <c:v>Jiangxi</c:v>
                </c:pt>
                <c:pt idx="27">
                  <c:v>Hainan</c:v>
                </c:pt>
                <c:pt idx="28">
                  <c:v>Qinghai</c:v>
                </c:pt>
                <c:pt idx="29">
                  <c:v>Guizhou</c:v>
                </c:pt>
                <c:pt idx="30">
                  <c:v>HongKong</c:v>
                </c:pt>
                <c:pt idx="31">
                  <c:v>Taiwan</c:v>
                </c:pt>
                <c:pt idx="32">
                  <c:v>Tibet</c:v>
                </c:pt>
              </c:strCache>
            </c:strRef>
          </c:cat>
          <c:val>
            <c:numRef>
              <c:f>Sheet7!$B$3:$B$35</c:f>
              <c:numCache>
                <c:formatCode>General</c:formatCode>
                <c:ptCount val="33"/>
                <c:pt idx="0">
                  <c:v>59609</c:v>
                </c:pt>
                <c:pt idx="1">
                  <c:v>38852</c:v>
                </c:pt>
                <c:pt idx="2">
                  <c:v>19944</c:v>
                </c:pt>
                <c:pt idx="3">
                  <c:v>20436</c:v>
                </c:pt>
                <c:pt idx="4">
                  <c:v>17790</c:v>
                </c:pt>
                <c:pt idx="5">
                  <c:v>15252</c:v>
                </c:pt>
                <c:pt idx="6">
                  <c:v>15699</c:v>
                </c:pt>
                <c:pt idx="7">
                  <c:v>14736</c:v>
                </c:pt>
                <c:pt idx="8">
                  <c:v>12831</c:v>
                </c:pt>
                <c:pt idx="9">
                  <c:v>18494</c:v>
                </c:pt>
                <c:pt idx="10">
                  <c:v>10380</c:v>
                </c:pt>
                <c:pt idx="11">
                  <c:v>9999</c:v>
                </c:pt>
                <c:pt idx="12">
                  <c:v>7782</c:v>
                </c:pt>
                <c:pt idx="13">
                  <c:v>6933</c:v>
                </c:pt>
                <c:pt idx="14">
                  <c:v>6597</c:v>
                </c:pt>
                <c:pt idx="15">
                  <c:v>5007</c:v>
                </c:pt>
                <c:pt idx="16">
                  <c:v>4860</c:v>
                </c:pt>
                <c:pt idx="17">
                  <c:v>3792</c:v>
                </c:pt>
                <c:pt idx="18">
                  <c:v>3003</c:v>
                </c:pt>
                <c:pt idx="19">
                  <c:v>2904</c:v>
                </c:pt>
                <c:pt idx="20">
                  <c:v>2586</c:v>
                </c:pt>
                <c:pt idx="21">
                  <c:v>2334</c:v>
                </c:pt>
                <c:pt idx="22">
                  <c:v>1716</c:v>
                </c:pt>
                <c:pt idx="23">
                  <c:v>1503</c:v>
                </c:pt>
                <c:pt idx="24">
                  <c:v>1440</c:v>
                </c:pt>
                <c:pt idx="25">
                  <c:v>1146</c:v>
                </c:pt>
                <c:pt idx="26">
                  <c:v>996</c:v>
                </c:pt>
                <c:pt idx="27">
                  <c:v>882</c:v>
                </c:pt>
                <c:pt idx="28">
                  <c:v>876</c:v>
                </c:pt>
                <c:pt idx="29">
                  <c:v>834</c:v>
                </c:pt>
                <c:pt idx="30">
                  <c:v>762</c:v>
                </c:pt>
                <c:pt idx="31">
                  <c:v>729</c:v>
                </c:pt>
                <c:pt idx="32">
                  <c:v>291</c:v>
                </c:pt>
              </c:numCache>
            </c:numRef>
          </c:val>
        </c:ser>
        <c:dLbls>
          <c:showLegendKey val="0"/>
          <c:showVal val="1"/>
          <c:showCatName val="0"/>
          <c:showSerName val="0"/>
          <c:showPercent val="0"/>
          <c:showBubbleSize val="0"/>
        </c:dLbls>
        <c:gapWidth val="75"/>
        <c:axId val="158917760"/>
        <c:axId val="158920064"/>
      </c:barChart>
      <c:catAx>
        <c:axId val="158917760"/>
        <c:scaling>
          <c:orientation val="minMax"/>
        </c:scaling>
        <c:delete val="0"/>
        <c:axPos val="b"/>
        <c:numFmt formatCode="General" sourceLinked="0"/>
        <c:majorTickMark val="none"/>
        <c:minorTickMark val="none"/>
        <c:tickLblPos val="nextTo"/>
        <c:txPr>
          <a:bodyPr rot="-60000000" vert="horz"/>
          <a:lstStyle/>
          <a:p>
            <a:pPr>
              <a:defRPr/>
            </a:pPr>
            <a:endParaRPr lang="zh-CN"/>
          </a:p>
        </c:txPr>
        <c:crossAx val="158920064"/>
        <c:crosses val="autoZero"/>
        <c:auto val="1"/>
        <c:lblAlgn val="ctr"/>
        <c:lblOffset val="100"/>
        <c:noMultiLvlLbl val="0"/>
      </c:catAx>
      <c:valAx>
        <c:axId val="158920064"/>
        <c:scaling>
          <c:orientation val="minMax"/>
        </c:scaling>
        <c:delete val="1"/>
        <c:axPos val="l"/>
        <c:numFmt formatCode="General" sourceLinked="1"/>
        <c:majorTickMark val="none"/>
        <c:minorTickMark val="none"/>
        <c:tickLblPos val="nextTo"/>
        <c:crossAx val="158917760"/>
        <c:crosses val="autoZero"/>
        <c:crossBetween val="between"/>
      </c:valAx>
    </c:plotArea>
    <c:legend>
      <c:legendPos val="b"/>
      <c:legendEntry>
        <c:idx val="0"/>
        <c:txPr>
          <a:bodyPr rot="0" vert="horz"/>
          <a:lstStyle/>
          <a:p>
            <a:pPr>
              <a:defRPr sz="1800"/>
            </a:pPr>
            <a:endParaRPr lang="zh-CN"/>
          </a:p>
        </c:txPr>
      </c:legendEntry>
      <c:layout>
        <c:manualLayout>
          <c:xMode val="edge"/>
          <c:yMode val="edge"/>
          <c:x val="0.2823454477798738"/>
          <c:y val="5.5932146538789224E-2"/>
          <c:w val="0.46545538066759801"/>
          <c:h val="0.16299995371187201"/>
        </c:manualLayout>
      </c:layout>
      <c:overlay val="0"/>
      <c:txPr>
        <a:bodyPr rot="0" vert="horz"/>
        <a:lstStyle/>
        <a:p>
          <a:pPr>
            <a:defRPr sz="1800"/>
          </a:pPr>
          <a:endParaRPr lang="zh-CN"/>
        </a:p>
      </c:txPr>
    </c:legend>
    <c:plotVisOnly val="1"/>
    <c:dispBlanksAs val="gap"/>
    <c:showDLblsOverMax val="0"/>
  </c:chart>
  <c:spPr>
    <a:ln>
      <a:noFill/>
    </a:ln>
  </c:spPr>
  <c:txPr>
    <a:bodyPr/>
    <a:lstStyle/>
    <a:p>
      <a:pPr>
        <a:defRPr lang="zh-CN" sz="700">
          <a:solidFill>
            <a:srgbClr val="0070C0"/>
          </a:solidFill>
        </a:defRPr>
      </a:pPr>
      <a:endParaRPr lang="zh-CN"/>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Sheet7!$J$2</c:f>
              <c:strCache>
                <c:ptCount val="1"/>
                <c:pt idx="0">
                  <c:v>OilLink registers distribute outside China</c:v>
                </c:pt>
              </c:strCache>
            </c:strRef>
          </c:tx>
          <c:spPr>
            <a:solidFill>
              <a:srgbClr val="0070C0"/>
            </a:solidFill>
          </c:spPr>
          <c:invertIfNegative val="0"/>
          <c:dLbls>
            <c:spPr>
              <a:noFill/>
              <a:ln>
                <a:noFill/>
              </a:ln>
              <a:effectLst/>
            </c:spPr>
            <c:txPr>
              <a:bodyPr rot="0" vert="horz"/>
              <a:lstStyle/>
              <a:p>
                <a:pPr>
                  <a:defRPr/>
                </a:pPr>
                <a:endParaRPr lang="zh-CN"/>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Sheet7!$I$3:$I$41</c:f>
              <c:strCache>
                <c:ptCount val="39"/>
                <c:pt idx="0">
                  <c:v>The United States</c:v>
                </c:pt>
                <c:pt idx="1">
                  <c:v>Russia</c:v>
                </c:pt>
                <c:pt idx="2">
                  <c:v>Australia</c:v>
                </c:pt>
                <c:pt idx="3">
                  <c:v>Canada</c:v>
                </c:pt>
                <c:pt idx="4">
                  <c:v>Saudi Arabia</c:v>
                </c:pt>
                <c:pt idx="5">
                  <c:v>The united Arab emirates</c:v>
                </c:pt>
                <c:pt idx="6">
                  <c:v>Brazil</c:v>
                </c:pt>
                <c:pt idx="7">
                  <c:v>Singapore</c:v>
                </c:pt>
                <c:pt idx="8">
                  <c:v>Iraq</c:v>
                </c:pt>
                <c:pt idx="9">
                  <c:v>Mexico</c:v>
                </c:pt>
                <c:pt idx="10">
                  <c:v>The Arab</c:v>
                </c:pt>
                <c:pt idx="11">
                  <c:v>Kuwait</c:v>
                </c:pt>
                <c:pt idx="12">
                  <c:v>Venezuela</c:v>
                </c:pt>
                <c:pt idx="13">
                  <c:v>The Norwegian</c:v>
                </c:pt>
                <c:pt idx="14">
                  <c:v>Netherland</c:v>
                </c:pt>
                <c:pt idx="15">
                  <c:v>Iran</c:v>
                </c:pt>
                <c:pt idx="16">
                  <c:v>Malaysia</c:v>
                </c:pt>
                <c:pt idx="17">
                  <c:v>kyrgyzstan</c:v>
                </c:pt>
                <c:pt idx="18">
                  <c:v>France</c:v>
                </c:pt>
                <c:pt idx="19">
                  <c:v>Kazakhstan</c:v>
                </c:pt>
                <c:pt idx="20">
                  <c:v>Egypt</c:v>
                </c:pt>
                <c:pt idx="21">
                  <c:v>Chile</c:v>
                </c:pt>
                <c:pt idx="22">
                  <c:v>United Kingdom</c:v>
                </c:pt>
                <c:pt idx="23">
                  <c:v>Turkmenistan</c:v>
                </c:pt>
                <c:pt idx="24">
                  <c:v>Bolivia</c:v>
                </c:pt>
                <c:pt idx="25">
                  <c:v>Azerbaijan</c:v>
                </c:pt>
                <c:pt idx="26">
                  <c:v>Romania</c:v>
                </c:pt>
                <c:pt idx="27">
                  <c:v>Oman</c:v>
                </c:pt>
                <c:pt idx="28">
                  <c:v>Qatar</c:v>
                </c:pt>
                <c:pt idx="29">
                  <c:v>Ukraine</c:v>
                </c:pt>
                <c:pt idx="30">
                  <c:v>Colombia</c:v>
                </c:pt>
                <c:pt idx="31">
                  <c:v>Ecuador</c:v>
                </c:pt>
                <c:pt idx="32">
                  <c:v>belarus</c:v>
                </c:pt>
                <c:pt idx="33">
                  <c:v>South Africa</c:v>
                </c:pt>
                <c:pt idx="34">
                  <c:v>New Zealand</c:v>
                </c:pt>
                <c:pt idx="35">
                  <c:v>Uganda,</c:v>
                </c:pt>
                <c:pt idx="36">
                  <c:v>Denmark</c:v>
                </c:pt>
                <c:pt idx="37">
                  <c:v>Argentina</c:v>
                </c:pt>
                <c:pt idx="38">
                  <c:v>Other countries</c:v>
                </c:pt>
              </c:strCache>
            </c:strRef>
          </c:cat>
          <c:val>
            <c:numRef>
              <c:f>Sheet7!$J$3:$J$41</c:f>
              <c:numCache>
                <c:formatCode>0_ </c:formatCode>
                <c:ptCount val="39"/>
                <c:pt idx="0">
                  <c:v>2450</c:v>
                </c:pt>
                <c:pt idx="1">
                  <c:v>1080</c:v>
                </c:pt>
                <c:pt idx="2">
                  <c:v>890</c:v>
                </c:pt>
                <c:pt idx="3">
                  <c:v>660</c:v>
                </c:pt>
                <c:pt idx="4">
                  <c:v>381.81624783336935</c:v>
                </c:pt>
                <c:pt idx="5">
                  <c:v>358.4397428639794</c:v>
                </c:pt>
                <c:pt idx="6">
                  <c:v>430</c:v>
                </c:pt>
                <c:pt idx="7">
                  <c:v>208</c:v>
                </c:pt>
                <c:pt idx="8">
                  <c:v>540</c:v>
                </c:pt>
                <c:pt idx="9">
                  <c:v>230</c:v>
                </c:pt>
                <c:pt idx="10">
                  <c:v>187.01203975511967</c:v>
                </c:pt>
                <c:pt idx="11">
                  <c:v>228</c:v>
                </c:pt>
                <c:pt idx="12">
                  <c:v>320</c:v>
                </c:pt>
                <c:pt idx="13">
                  <c:v>240</c:v>
                </c:pt>
                <c:pt idx="14">
                  <c:v>139</c:v>
                </c:pt>
                <c:pt idx="15">
                  <c:v>137</c:v>
                </c:pt>
                <c:pt idx="16">
                  <c:v>456</c:v>
                </c:pt>
                <c:pt idx="17">
                  <c:v>135</c:v>
                </c:pt>
                <c:pt idx="18">
                  <c:v>132.46686149320976</c:v>
                </c:pt>
                <c:pt idx="19">
                  <c:v>780</c:v>
                </c:pt>
                <c:pt idx="20">
                  <c:v>187</c:v>
                </c:pt>
                <c:pt idx="21">
                  <c:v>188</c:v>
                </c:pt>
                <c:pt idx="22">
                  <c:v>170</c:v>
                </c:pt>
                <c:pt idx="23">
                  <c:v>130</c:v>
                </c:pt>
                <c:pt idx="24">
                  <c:v>70.129514908169881</c:v>
                </c:pt>
                <c:pt idx="25">
                  <c:v>68</c:v>
                </c:pt>
                <c:pt idx="26">
                  <c:v>62.337346585039896</c:v>
                </c:pt>
                <c:pt idx="27">
                  <c:v>488</c:v>
                </c:pt>
                <c:pt idx="28">
                  <c:v>159</c:v>
                </c:pt>
                <c:pt idx="29">
                  <c:v>155</c:v>
                </c:pt>
                <c:pt idx="30">
                  <c:v>54.545178261909903</c:v>
                </c:pt>
                <c:pt idx="31">
                  <c:v>154</c:v>
                </c:pt>
                <c:pt idx="32">
                  <c:v>152</c:v>
                </c:pt>
                <c:pt idx="33">
                  <c:v>1650</c:v>
                </c:pt>
                <c:pt idx="34">
                  <c:v>39.67228580266007</c:v>
                </c:pt>
                <c:pt idx="35">
                  <c:v>125</c:v>
                </c:pt>
                <c:pt idx="36">
                  <c:v>139</c:v>
                </c:pt>
                <c:pt idx="37">
                  <c:v>138</c:v>
                </c:pt>
                <c:pt idx="38">
                  <c:v>2410</c:v>
                </c:pt>
              </c:numCache>
            </c:numRef>
          </c:val>
        </c:ser>
        <c:dLbls>
          <c:showLegendKey val="0"/>
          <c:showVal val="1"/>
          <c:showCatName val="0"/>
          <c:showSerName val="0"/>
          <c:showPercent val="0"/>
          <c:showBubbleSize val="0"/>
        </c:dLbls>
        <c:gapWidth val="75"/>
        <c:axId val="158988928"/>
        <c:axId val="161461760"/>
      </c:barChart>
      <c:catAx>
        <c:axId val="158988928"/>
        <c:scaling>
          <c:orientation val="minMax"/>
        </c:scaling>
        <c:delete val="0"/>
        <c:axPos val="b"/>
        <c:numFmt formatCode="General" sourceLinked="0"/>
        <c:majorTickMark val="none"/>
        <c:minorTickMark val="none"/>
        <c:tickLblPos val="nextTo"/>
        <c:txPr>
          <a:bodyPr rot="-60000000" vert="horz"/>
          <a:lstStyle/>
          <a:p>
            <a:pPr>
              <a:defRPr/>
            </a:pPr>
            <a:endParaRPr lang="zh-CN"/>
          </a:p>
        </c:txPr>
        <c:crossAx val="161461760"/>
        <c:crosses val="autoZero"/>
        <c:auto val="1"/>
        <c:lblAlgn val="ctr"/>
        <c:lblOffset val="100"/>
        <c:noMultiLvlLbl val="0"/>
      </c:catAx>
      <c:valAx>
        <c:axId val="161461760"/>
        <c:scaling>
          <c:orientation val="minMax"/>
        </c:scaling>
        <c:delete val="1"/>
        <c:axPos val="l"/>
        <c:numFmt formatCode="0_ " sourceLinked="1"/>
        <c:majorTickMark val="none"/>
        <c:minorTickMark val="none"/>
        <c:tickLblPos val="nextTo"/>
        <c:crossAx val="158988928"/>
        <c:crosses val="autoZero"/>
        <c:crossBetween val="between"/>
      </c:valAx>
    </c:plotArea>
    <c:legend>
      <c:legendPos val="b"/>
      <c:legendEntry>
        <c:idx val="0"/>
        <c:txPr>
          <a:bodyPr rot="0" vert="horz"/>
          <a:lstStyle/>
          <a:p>
            <a:pPr>
              <a:defRPr sz="1800"/>
            </a:pPr>
            <a:endParaRPr lang="zh-CN"/>
          </a:p>
        </c:txPr>
      </c:legendEntry>
      <c:layout>
        <c:manualLayout>
          <c:xMode val="edge"/>
          <c:yMode val="edge"/>
          <c:x val="0.18980786246366993"/>
          <c:y val="8.9690681724835006E-2"/>
          <c:w val="0.53668253418950684"/>
          <c:h val="0.161651721103655"/>
        </c:manualLayout>
      </c:layout>
      <c:overlay val="0"/>
      <c:txPr>
        <a:bodyPr rot="0" vert="horz"/>
        <a:lstStyle/>
        <a:p>
          <a:pPr>
            <a:defRPr sz="1800"/>
          </a:pPr>
          <a:endParaRPr lang="zh-CN"/>
        </a:p>
      </c:txPr>
    </c:legend>
    <c:plotVisOnly val="1"/>
    <c:dispBlanksAs val="gap"/>
    <c:showDLblsOverMax val="0"/>
  </c:chart>
  <c:txPr>
    <a:bodyPr/>
    <a:lstStyle/>
    <a:p>
      <a:pPr>
        <a:defRPr lang="zh-CN" sz="700">
          <a:solidFill>
            <a:srgbClr val="0070C0"/>
          </a:solidFill>
        </a:defRPr>
      </a:pPr>
      <a:endParaRPr lang="zh-CN"/>
    </a:p>
  </c:txPr>
  <c:externalData r:id="rId2">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86EAB1-EAF6-3A4E-9D64-D98C6970EE2F}" type="doc">
      <dgm:prSet loTypeId="urn:microsoft.com/office/officeart/2005/8/layout/bList2" loCatId="" qsTypeId="urn:microsoft.com/office/officeart/2005/8/quickstyle/simple4" qsCatId="simple" csTypeId="urn:microsoft.com/office/officeart/2005/8/colors/accent1_2" csCatId="accent1" phldr="1"/>
      <dgm:spPr/>
    </dgm:pt>
    <dgm:pt modelId="{631B4481-BB17-E745-849B-1E9165449AEC}">
      <dgm:prSet phldrT="[文本]" custT="1"/>
      <dgm:spPr>
        <a:xfrm>
          <a:off x="6293" y="3178935"/>
          <a:ext cx="2718441" cy="872581"/>
        </a:xfr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w="6350" cap="flat" cmpd="sng" algn="ctr">
          <a:solidFill>
            <a:srgbClr val="5B9BD5">
              <a:hueOff val="0"/>
              <a:satOff val="0"/>
              <a:lumOff val="0"/>
              <a:alphaOff val="0"/>
            </a:srgbClr>
          </a:solidFill>
          <a:prstDash val="solid"/>
          <a:miter lim="800000"/>
        </a:ln>
        <a:effectLst/>
      </dgm:spPr>
      <dgm:t>
        <a:bodyPr/>
        <a:lstStyle/>
        <a:p>
          <a:r>
            <a:rPr lang="en-US" altLang="zh-CN" sz="1600" b="0" i="0" dirty="0" smtClean="0">
              <a:solidFill>
                <a:sysClr val="window" lastClr="FFFFFF"/>
              </a:solidFill>
              <a:latin typeface="Arial Narrow" panose="020B0606020202030204" pitchFamily="34" charset="0"/>
              <a:ea typeface="Microsoft YaHei" charset="-122"/>
              <a:cs typeface="+mn-cs"/>
            </a:rPr>
            <a:t>O &amp; G data service</a:t>
          </a:r>
          <a:endParaRPr lang="zh-CN" altLang="en-US" sz="1600" b="0" i="0" dirty="0">
            <a:solidFill>
              <a:sysClr val="window" lastClr="FFFFFF"/>
            </a:solidFill>
            <a:latin typeface="Arial Narrow" panose="020B0606020202030204" pitchFamily="34" charset="0"/>
            <a:ea typeface="Microsoft YaHei" charset="-122"/>
            <a:cs typeface="+mn-cs"/>
          </a:endParaRPr>
        </a:p>
      </dgm:t>
    </dgm:pt>
    <dgm:pt modelId="{B0E04E10-52B1-F548-B58A-BD05D8935B70}" type="parTrans" cxnId="{49F380D6-4FDA-ED4E-BB21-9AFF88F4E19B}">
      <dgm:prSet/>
      <dgm:spPr/>
      <dgm:t>
        <a:bodyPr/>
        <a:lstStyle/>
        <a:p>
          <a:endParaRPr lang="zh-CN" altLang="en-US" sz="1100">
            <a:latin typeface="Arial Narrow" panose="020B0606020202030204" pitchFamily="34" charset="0"/>
          </a:endParaRPr>
        </a:p>
      </dgm:t>
    </dgm:pt>
    <dgm:pt modelId="{E73A079B-2BED-A745-8728-24F0DA31EEA1}" type="sibTrans" cxnId="{49F380D6-4FDA-ED4E-BB21-9AFF88F4E19B}">
      <dgm:prSet/>
      <dgm:spPr/>
      <dgm:t>
        <a:bodyPr/>
        <a:lstStyle/>
        <a:p>
          <a:endParaRPr lang="zh-CN" altLang="en-US" sz="1100">
            <a:latin typeface="Arial Narrow" panose="020B0606020202030204" pitchFamily="34" charset="0"/>
          </a:endParaRPr>
        </a:p>
      </dgm:t>
    </dgm:pt>
    <dgm:pt modelId="{9825815A-3B0C-4542-9446-06B787879277}">
      <dgm:prSet phldrT="[文本]" custT="1"/>
      <dgm:spPr>
        <a:xfrm>
          <a:off x="3184761" y="3178935"/>
          <a:ext cx="2718441" cy="872581"/>
        </a:xfr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w="6350" cap="flat" cmpd="sng" algn="ctr">
          <a:solidFill>
            <a:srgbClr val="5B9BD5">
              <a:hueOff val="0"/>
              <a:satOff val="0"/>
              <a:lumOff val="0"/>
              <a:alphaOff val="0"/>
            </a:srgbClr>
          </a:solidFill>
          <a:prstDash val="solid"/>
          <a:miter lim="800000"/>
        </a:ln>
        <a:effectLst/>
      </dgm:spPr>
      <dgm:t>
        <a:bodyPr/>
        <a:lstStyle/>
        <a:p>
          <a:r>
            <a:rPr lang="en-US" altLang="zh-CN" sz="1600" b="0" i="0" dirty="0" smtClean="0">
              <a:solidFill>
                <a:sysClr val="window" lastClr="FFFFFF"/>
              </a:solidFill>
              <a:latin typeface="Arial Narrow" panose="020B0606020202030204" pitchFamily="34" charset="0"/>
              <a:ea typeface="Microsoft YaHei" charset="-122"/>
              <a:cs typeface="+mn-cs"/>
            </a:rPr>
            <a:t>Industry media </a:t>
          </a:r>
          <a:endParaRPr lang="zh-CN" altLang="en-US" sz="1600" b="0" i="0" dirty="0">
            <a:solidFill>
              <a:sysClr val="window" lastClr="FFFFFF"/>
            </a:solidFill>
            <a:latin typeface="Arial Narrow" panose="020B0606020202030204" pitchFamily="34" charset="0"/>
            <a:ea typeface="Microsoft YaHei" charset="-122"/>
            <a:cs typeface="+mn-cs"/>
          </a:endParaRPr>
        </a:p>
      </dgm:t>
    </dgm:pt>
    <dgm:pt modelId="{FF3004C3-9122-A84F-A740-8E2DCE432B6A}" type="parTrans" cxnId="{410F3B08-6E04-484E-BC73-18966FF2B1AC}">
      <dgm:prSet/>
      <dgm:spPr/>
      <dgm:t>
        <a:bodyPr/>
        <a:lstStyle/>
        <a:p>
          <a:endParaRPr lang="zh-CN" altLang="en-US" sz="1100">
            <a:latin typeface="Arial Narrow" panose="020B0606020202030204" pitchFamily="34" charset="0"/>
          </a:endParaRPr>
        </a:p>
      </dgm:t>
    </dgm:pt>
    <dgm:pt modelId="{3F0CE04F-D63E-E146-A23B-85705FCE8565}" type="sibTrans" cxnId="{410F3B08-6E04-484E-BC73-18966FF2B1AC}">
      <dgm:prSet/>
      <dgm:spPr/>
      <dgm:t>
        <a:bodyPr/>
        <a:lstStyle/>
        <a:p>
          <a:endParaRPr lang="zh-CN" altLang="en-US" sz="1100">
            <a:latin typeface="Arial Narrow" panose="020B0606020202030204" pitchFamily="34" charset="0"/>
          </a:endParaRPr>
        </a:p>
      </dgm:t>
    </dgm:pt>
    <dgm:pt modelId="{39EB2412-D55F-6444-826F-CBE0B9F6C741}">
      <dgm:prSet phldrT="[文本]" custT="1"/>
      <dgm:spPr>
        <a:xfrm>
          <a:off x="6363229" y="3178935"/>
          <a:ext cx="2718441" cy="872581"/>
        </a:xfr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w="6350" cap="flat" cmpd="sng" algn="ctr">
          <a:solidFill>
            <a:srgbClr val="5B9BD5">
              <a:hueOff val="0"/>
              <a:satOff val="0"/>
              <a:lumOff val="0"/>
              <a:alphaOff val="0"/>
            </a:srgbClr>
          </a:solidFill>
          <a:prstDash val="solid"/>
          <a:miter lim="800000"/>
        </a:ln>
        <a:effectLst/>
      </dgm:spPr>
      <dgm:t>
        <a:bodyPr/>
        <a:lstStyle/>
        <a:p>
          <a:r>
            <a:rPr lang="en-US" altLang="zh-CN" sz="1600" b="0" i="0" dirty="0" smtClean="0">
              <a:solidFill>
                <a:sysClr val="window" lastClr="FFFFFF"/>
              </a:solidFill>
              <a:latin typeface="Arial Narrow" panose="020B0606020202030204" pitchFamily="34" charset="0"/>
              <a:ea typeface="Microsoft YaHei" charset="-122"/>
              <a:cs typeface="+mn-cs"/>
            </a:rPr>
            <a:t>Enterprise service</a:t>
          </a:r>
          <a:endParaRPr lang="zh-CN" altLang="en-US" sz="1600" b="0" i="0" dirty="0">
            <a:solidFill>
              <a:sysClr val="window" lastClr="FFFFFF"/>
            </a:solidFill>
            <a:latin typeface="Arial Narrow" panose="020B0606020202030204" pitchFamily="34" charset="0"/>
            <a:ea typeface="Microsoft YaHei" charset="-122"/>
            <a:cs typeface="+mn-cs"/>
          </a:endParaRPr>
        </a:p>
      </dgm:t>
    </dgm:pt>
    <dgm:pt modelId="{227D02EF-38FB-B448-9C28-CCA4AE4F392B}" type="parTrans" cxnId="{58C2414F-10F7-7248-9F10-F699F69FCDF8}">
      <dgm:prSet/>
      <dgm:spPr/>
      <dgm:t>
        <a:bodyPr/>
        <a:lstStyle/>
        <a:p>
          <a:endParaRPr lang="zh-CN" altLang="en-US" sz="1100">
            <a:latin typeface="Arial Narrow" panose="020B0606020202030204" pitchFamily="34" charset="0"/>
          </a:endParaRPr>
        </a:p>
      </dgm:t>
    </dgm:pt>
    <dgm:pt modelId="{4B83CCF2-F4B8-4248-B407-E5FEB65241FC}" type="sibTrans" cxnId="{58C2414F-10F7-7248-9F10-F699F69FCDF8}">
      <dgm:prSet/>
      <dgm:spPr/>
      <dgm:t>
        <a:bodyPr/>
        <a:lstStyle/>
        <a:p>
          <a:endParaRPr lang="zh-CN" altLang="en-US" sz="1100">
            <a:latin typeface="Arial Narrow" panose="020B0606020202030204" pitchFamily="34" charset="0"/>
          </a:endParaRPr>
        </a:p>
      </dgm:t>
    </dgm:pt>
    <dgm:pt modelId="{B63E3B2E-88E9-FC46-84DE-32972DD03257}" type="pres">
      <dgm:prSet presAssocID="{B286EAB1-EAF6-3A4E-9D64-D98C6970EE2F}" presName="diagram" presStyleCnt="0">
        <dgm:presLayoutVars>
          <dgm:dir/>
          <dgm:animLvl val="lvl"/>
          <dgm:resizeHandles val="exact"/>
        </dgm:presLayoutVars>
      </dgm:prSet>
      <dgm:spPr/>
    </dgm:pt>
    <dgm:pt modelId="{F8F31CD3-DABB-2A43-A066-E7FAED57ED55}" type="pres">
      <dgm:prSet presAssocID="{631B4481-BB17-E745-849B-1E9165449AEC}" presName="compNode" presStyleCnt="0"/>
      <dgm:spPr/>
    </dgm:pt>
    <dgm:pt modelId="{CC4F3970-6EBB-4F43-A31D-F37DFFEB5F13}" type="pres">
      <dgm:prSet presAssocID="{631B4481-BB17-E745-849B-1E9165449AEC}" presName="childRect" presStyleLbl="bgAcc1" presStyleIdx="0" presStyleCnt="3">
        <dgm:presLayoutVars>
          <dgm:bulletEnabled val="1"/>
        </dgm:presLayoutVars>
      </dgm:prSet>
      <dgm:spPr>
        <a:xfrm>
          <a:off x="6293" y="1149675"/>
          <a:ext cx="2718441" cy="2029259"/>
        </a:xfrm>
        <a:prstGeom prst="round2SameRect">
          <a:avLst>
            <a:gd name="adj1" fmla="val 8000"/>
            <a:gd name="adj2" fmla="val 0"/>
          </a:avLst>
        </a:prstGeom>
        <a:solidFill>
          <a:sysClr val="window" lastClr="FFFFFF">
            <a:alpha val="90000"/>
            <a:hueOff val="0"/>
            <a:satOff val="0"/>
            <a:lumOff val="0"/>
            <a:alphaOff val="0"/>
          </a:sysClr>
        </a:solidFill>
        <a:ln w="6350" cap="flat" cmpd="sng" algn="ctr">
          <a:solidFill>
            <a:srgbClr val="5B9BD5">
              <a:hueOff val="0"/>
              <a:satOff val="0"/>
              <a:lumOff val="0"/>
              <a:alphaOff val="0"/>
            </a:srgbClr>
          </a:solidFill>
          <a:prstDash val="solid"/>
          <a:miter lim="800000"/>
        </a:ln>
        <a:effectLst/>
      </dgm:spPr>
    </dgm:pt>
    <dgm:pt modelId="{70C68A5B-6021-5941-8233-1FC3FE9DD670}" type="pres">
      <dgm:prSet presAssocID="{631B4481-BB17-E745-849B-1E9165449AEC}" presName="parentText" presStyleLbl="node1" presStyleIdx="0" presStyleCnt="0">
        <dgm:presLayoutVars>
          <dgm:chMax val="0"/>
          <dgm:bulletEnabled val="1"/>
        </dgm:presLayoutVars>
      </dgm:prSet>
      <dgm:spPr>
        <a:prstGeom prst="rect">
          <a:avLst/>
        </a:prstGeom>
      </dgm:spPr>
      <dgm:t>
        <a:bodyPr/>
        <a:lstStyle/>
        <a:p>
          <a:endParaRPr lang="zh-CN" altLang="en-US"/>
        </a:p>
      </dgm:t>
    </dgm:pt>
    <dgm:pt modelId="{75694DE8-ED28-6E4C-ACE2-34086A1E7582}" type="pres">
      <dgm:prSet presAssocID="{631B4481-BB17-E745-849B-1E9165449AEC}" presName="parentRect" presStyleLbl="alignNode1" presStyleIdx="0" presStyleCnt="3"/>
      <dgm:spPr/>
      <dgm:t>
        <a:bodyPr/>
        <a:lstStyle/>
        <a:p>
          <a:endParaRPr lang="zh-CN" altLang="en-US"/>
        </a:p>
      </dgm:t>
    </dgm:pt>
    <dgm:pt modelId="{4B5EC460-6CDC-304F-AEB7-AFB273CC0915}" type="pres">
      <dgm:prSet presAssocID="{631B4481-BB17-E745-849B-1E9165449AEC}" presName="adorn" presStyleLbl="fgAccFollowNode1" presStyleIdx="0" presStyleCnt="3"/>
      <dgm:spPr>
        <a:xfrm>
          <a:off x="1997590" y="3317536"/>
          <a:ext cx="951454" cy="95145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rgbClr val="5B9BD5">
              <a:alpha val="90000"/>
              <a:tint val="40000"/>
              <a:hueOff val="0"/>
              <a:satOff val="0"/>
              <a:lumOff val="0"/>
              <a:alphaOff val="0"/>
            </a:srgbClr>
          </a:solidFill>
          <a:prstDash val="solid"/>
          <a:miter lim="800000"/>
        </a:ln>
        <a:effectLst/>
      </dgm:spPr>
    </dgm:pt>
    <dgm:pt modelId="{6A407B5E-4475-0B4F-931F-7D94D360FA3A}" type="pres">
      <dgm:prSet presAssocID="{E73A079B-2BED-A745-8728-24F0DA31EEA1}" presName="sibTrans" presStyleLbl="sibTrans2D1" presStyleIdx="0" presStyleCnt="0"/>
      <dgm:spPr/>
      <dgm:t>
        <a:bodyPr/>
        <a:lstStyle/>
        <a:p>
          <a:endParaRPr lang="zh-CN" altLang="en-US"/>
        </a:p>
      </dgm:t>
    </dgm:pt>
    <dgm:pt modelId="{E49FA7CF-FBAA-844E-A924-864648733AEC}" type="pres">
      <dgm:prSet presAssocID="{9825815A-3B0C-4542-9446-06B787879277}" presName="compNode" presStyleCnt="0"/>
      <dgm:spPr/>
    </dgm:pt>
    <dgm:pt modelId="{576ECFB2-2212-5F44-91F9-9587CD3BBDD9}" type="pres">
      <dgm:prSet presAssocID="{9825815A-3B0C-4542-9446-06B787879277}" presName="childRect" presStyleLbl="bgAcc1" presStyleIdx="1" presStyleCnt="3">
        <dgm:presLayoutVars>
          <dgm:bulletEnabled val="1"/>
        </dgm:presLayoutVars>
      </dgm:prSet>
      <dgm:spPr>
        <a:xfrm>
          <a:off x="3184761" y="1149675"/>
          <a:ext cx="2718441" cy="2029259"/>
        </a:xfrm>
        <a:prstGeom prst="round2SameRect">
          <a:avLst>
            <a:gd name="adj1" fmla="val 8000"/>
            <a:gd name="adj2" fmla="val 0"/>
          </a:avLst>
        </a:prstGeom>
        <a:solidFill>
          <a:sysClr val="window" lastClr="FFFFFF">
            <a:alpha val="90000"/>
            <a:hueOff val="0"/>
            <a:satOff val="0"/>
            <a:lumOff val="0"/>
            <a:alphaOff val="0"/>
          </a:sysClr>
        </a:solidFill>
        <a:ln w="6350" cap="flat" cmpd="sng" algn="ctr">
          <a:solidFill>
            <a:srgbClr val="5B9BD5">
              <a:hueOff val="0"/>
              <a:satOff val="0"/>
              <a:lumOff val="0"/>
              <a:alphaOff val="0"/>
            </a:srgbClr>
          </a:solidFill>
          <a:prstDash val="solid"/>
          <a:miter lim="800000"/>
        </a:ln>
        <a:effectLst/>
      </dgm:spPr>
    </dgm:pt>
    <dgm:pt modelId="{BA267E5B-ABB9-2B4B-B9A0-CF40F4D8FF75}" type="pres">
      <dgm:prSet presAssocID="{9825815A-3B0C-4542-9446-06B787879277}" presName="parentText" presStyleLbl="node1" presStyleIdx="0" presStyleCnt="0">
        <dgm:presLayoutVars>
          <dgm:chMax val="0"/>
          <dgm:bulletEnabled val="1"/>
        </dgm:presLayoutVars>
      </dgm:prSet>
      <dgm:spPr>
        <a:prstGeom prst="rect">
          <a:avLst/>
        </a:prstGeom>
      </dgm:spPr>
      <dgm:t>
        <a:bodyPr/>
        <a:lstStyle/>
        <a:p>
          <a:endParaRPr lang="zh-CN" altLang="en-US"/>
        </a:p>
      </dgm:t>
    </dgm:pt>
    <dgm:pt modelId="{CD29B91F-714A-8941-958A-07784152CC83}" type="pres">
      <dgm:prSet presAssocID="{9825815A-3B0C-4542-9446-06B787879277}" presName="parentRect" presStyleLbl="alignNode1" presStyleIdx="1" presStyleCnt="3"/>
      <dgm:spPr/>
      <dgm:t>
        <a:bodyPr/>
        <a:lstStyle/>
        <a:p>
          <a:endParaRPr lang="zh-CN" altLang="en-US"/>
        </a:p>
      </dgm:t>
    </dgm:pt>
    <dgm:pt modelId="{40835D9F-340D-8A4B-83F4-0DCD68374500}" type="pres">
      <dgm:prSet presAssocID="{9825815A-3B0C-4542-9446-06B787879277}" presName="adorn" presStyleLbl="fgAccFollowNode1" presStyleIdx="1" presStyleCnt="3"/>
      <dgm:spPr>
        <a:xfrm>
          <a:off x="5176057" y="3317536"/>
          <a:ext cx="951454" cy="95145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rgbClr val="5B9BD5">
              <a:alpha val="90000"/>
              <a:tint val="40000"/>
              <a:hueOff val="0"/>
              <a:satOff val="0"/>
              <a:lumOff val="0"/>
              <a:alphaOff val="0"/>
            </a:srgbClr>
          </a:solidFill>
          <a:prstDash val="solid"/>
          <a:miter lim="800000"/>
        </a:ln>
        <a:effectLst/>
      </dgm:spPr>
    </dgm:pt>
    <dgm:pt modelId="{60D27DF1-E0F3-9C43-84D1-EED558BEC45A}" type="pres">
      <dgm:prSet presAssocID="{3F0CE04F-D63E-E146-A23B-85705FCE8565}" presName="sibTrans" presStyleLbl="sibTrans2D1" presStyleIdx="0" presStyleCnt="0"/>
      <dgm:spPr/>
      <dgm:t>
        <a:bodyPr/>
        <a:lstStyle/>
        <a:p>
          <a:endParaRPr lang="zh-CN" altLang="en-US"/>
        </a:p>
      </dgm:t>
    </dgm:pt>
    <dgm:pt modelId="{672EE551-1B7A-444B-914F-D437F48D3557}" type="pres">
      <dgm:prSet presAssocID="{39EB2412-D55F-6444-826F-CBE0B9F6C741}" presName="compNode" presStyleCnt="0"/>
      <dgm:spPr/>
    </dgm:pt>
    <dgm:pt modelId="{E462F0DA-67FC-4441-A947-02B39328FBDA}" type="pres">
      <dgm:prSet presAssocID="{39EB2412-D55F-6444-826F-CBE0B9F6C741}" presName="childRect" presStyleLbl="bgAcc1" presStyleIdx="2" presStyleCnt="3">
        <dgm:presLayoutVars>
          <dgm:bulletEnabled val="1"/>
        </dgm:presLayoutVars>
      </dgm:prSet>
      <dgm:spPr>
        <a:xfrm>
          <a:off x="6363229" y="1149675"/>
          <a:ext cx="2718441" cy="2029259"/>
        </a:xfrm>
        <a:prstGeom prst="round2SameRect">
          <a:avLst>
            <a:gd name="adj1" fmla="val 8000"/>
            <a:gd name="adj2" fmla="val 0"/>
          </a:avLst>
        </a:prstGeom>
        <a:solidFill>
          <a:sysClr val="window" lastClr="FFFFFF">
            <a:alpha val="90000"/>
            <a:hueOff val="0"/>
            <a:satOff val="0"/>
            <a:lumOff val="0"/>
            <a:alphaOff val="0"/>
          </a:sysClr>
        </a:solidFill>
        <a:ln w="6350" cap="flat" cmpd="sng" algn="ctr">
          <a:solidFill>
            <a:srgbClr val="5B9BD5">
              <a:hueOff val="0"/>
              <a:satOff val="0"/>
              <a:lumOff val="0"/>
              <a:alphaOff val="0"/>
            </a:srgbClr>
          </a:solidFill>
          <a:prstDash val="solid"/>
          <a:miter lim="800000"/>
        </a:ln>
        <a:effectLst/>
      </dgm:spPr>
    </dgm:pt>
    <dgm:pt modelId="{19A672B0-231A-094C-A113-F755327CD826}" type="pres">
      <dgm:prSet presAssocID="{39EB2412-D55F-6444-826F-CBE0B9F6C741}" presName="parentText" presStyleLbl="node1" presStyleIdx="0" presStyleCnt="0">
        <dgm:presLayoutVars>
          <dgm:chMax val="0"/>
          <dgm:bulletEnabled val="1"/>
        </dgm:presLayoutVars>
      </dgm:prSet>
      <dgm:spPr>
        <a:prstGeom prst="rect">
          <a:avLst/>
        </a:prstGeom>
      </dgm:spPr>
      <dgm:t>
        <a:bodyPr/>
        <a:lstStyle/>
        <a:p>
          <a:endParaRPr lang="zh-CN" altLang="en-US"/>
        </a:p>
      </dgm:t>
    </dgm:pt>
    <dgm:pt modelId="{6FBE9CC4-5B4C-8944-A736-227A2844A200}" type="pres">
      <dgm:prSet presAssocID="{39EB2412-D55F-6444-826F-CBE0B9F6C741}" presName="parentRect" presStyleLbl="alignNode1" presStyleIdx="2" presStyleCnt="3"/>
      <dgm:spPr/>
      <dgm:t>
        <a:bodyPr/>
        <a:lstStyle/>
        <a:p>
          <a:endParaRPr lang="zh-CN" altLang="en-US"/>
        </a:p>
      </dgm:t>
    </dgm:pt>
    <dgm:pt modelId="{5858C377-58ED-5D48-8206-7E0B50B01FC5}" type="pres">
      <dgm:prSet presAssocID="{39EB2412-D55F-6444-826F-CBE0B9F6C741}" presName="adorn" presStyleLbl="fgAccFollowNode1" presStyleIdx="2" presStyleCnt="3"/>
      <dgm:spPr>
        <a:xfrm>
          <a:off x="8354525" y="3317536"/>
          <a:ext cx="951454" cy="95145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rgbClr val="5B9BD5">
              <a:alpha val="90000"/>
              <a:tint val="40000"/>
              <a:hueOff val="0"/>
              <a:satOff val="0"/>
              <a:lumOff val="0"/>
              <a:alphaOff val="0"/>
            </a:srgbClr>
          </a:solidFill>
          <a:prstDash val="solid"/>
          <a:miter lim="800000"/>
        </a:ln>
        <a:effectLst/>
      </dgm:spPr>
    </dgm:pt>
  </dgm:ptLst>
  <dgm:cxnLst>
    <dgm:cxn modelId="{49F380D6-4FDA-ED4E-BB21-9AFF88F4E19B}" srcId="{B286EAB1-EAF6-3A4E-9D64-D98C6970EE2F}" destId="{631B4481-BB17-E745-849B-1E9165449AEC}" srcOrd="0" destOrd="0" parTransId="{B0E04E10-52B1-F548-B58A-BD05D8935B70}" sibTransId="{E73A079B-2BED-A745-8728-24F0DA31EEA1}"/>
    <dgm:cxn modelId="{BE7D1DB7-FA44-49DF-8F68-E23D292881C2}" type="presOf" srcId="{E73A079B-2BED-A745-8728-24F0DA31EEA1}" destId="{6A407B5E-4475-0B4F-931F-7D94D360FA3A}" srcOrd="0" destOrd="0" presId="urn:microsoft.com/office/officeart/2005/8/layout/bList2"/>
    <dgm:cxn modelId="{23D807D7-54BD-4FCE-814E-ED2CEAF0AF6E}" type="presOf" srcId="{39EB2412-D55F-6444-826F-CBE0B9F6C741}" destId="{6FBE9CC4-5B4C-8944-A736-227A2844A200}" srcOrd="1" destOrd="0" presId="urn:microsoft.com/office/officeart/2005/8/layout/bList2"/>
    <dgm:cxn modelId="{FC4E1C62-4420-4E18-801D-AE840D92D351}" type="presOf" srcId="{631B4481-BB17-E745-849B-1E9165449AEC}" destId="{75694DE8-ED28-6E4C-ACE2-34086A1E7582}" srcOrd="1" destOrd="0" presId="urn:microsoft.com/office/officeart/2005/8/layout/bList2"/>
    <dgm:cxn modelId="{58C2414F-10F7-7248-9F10-F699F69FCDF8}" srcId="{B286EAB1-EAF6-3A4E-9D64-D98C6970EE2F}" destId="{39EB2412-D55F-6444-826F-CBE0B9F6C741}" srcOrd="2" destOrd="0" parTransId="{227D02EF-38FB-B448-9C28-CCA4AE4F392B}" sibTransId="{4B83CCF2-F4B8-4248-B407-E5FEB65241FC}"/>
    <dgm:cxn modelId="{5BA42AB4-85BD-49B2-A3EB-F46D6A190D69}" type="presOf" srcId="{631B4481-BB17-E745-849B-1E9165449AEC}" destId="{70C68A5B-6021-5941-8233-1FC3FE9DD670}" srcOrd="0" destOrd="0" presId="urn:microsoft.com/office/officeart/2005/8/layout/bList2"/>
    <dgm:cxn modelId="{FFD1E9E8-1F5F-4631-B647-EB84D65792AD}" type="presOf" srcId="{B286EAB1-EAF6-3A4E-9D64-D98C6970EE2F}" destId="{B63E3B2E-88E9-FC46-84DE-32972DD03257}" srcOrd="0" destOrd="0" presId="urn:microsoft.com/office/officeart/2005/8/layout/bList2"/>
    <dgm:cxn modelId="{CC9ADA3D-2D49-48FE-B9D2-D677B0F011CA}" type="presOf" srcId="{9825815A-3B0C-4542-9446-06B787879277}" destId="{BA267E5B-ABB9-2B4B-B9A0-CF40F4D8FF75}" srcOrd="0" destOrd="0" presId="urn:microsoft.com/office/officeart/2005/8/layout/bList2"/>
    <dgm:cxn modelId="{410F3B08-6E04-484E-BC73-18966FF2B1AC}" srcId="{B286EAB1-EAF6-3A4E-9D64-D98C6970EE2F}" destId="{9825815A-3B0C-4542-9446-06B787879277}" srcOrd="1" destOrd="0" parTransId="{FF3004C3-9122-A84F-A740-8E2DCE432B6A}" sibTransId="{3F0CE04F-D63E-E146-A23B-85705FCE8565}"/>
    <dgm:cxn modelId="{A67A5B1B-7251-47A0-B24E-4060C3FB9F60}" type="presOf" srcId="{9825815A-3B0C-4542-9446-06B787879277}" destId="{CD29B91F-714A-8941-958A-07784152CC83}" srcOrd="1" destOrd="0" presId="urn:microsoft.com/office/officeart/2005/8/layout/bList2"/>
    <dgm:cxn modelId="{460CA035-F186-4DD5-9128-B6FDC5399B36}" type="presOf" srcId="{39EB2412-D55F-6444-826F-CBE0B9F6C741}" destId="{19A672B0-231A-094C-A113-F755327CD826}" srcOrd="0" destOrd="0" presId="urn:microsoft.com/office/officeart/2005/8/layout/bList2"/>
    <dgm:cxn modelId="{188B181A-0797-49FD-979B-8AECF53E5C1A}" type="presOf" srcId="{3F0CE04F-D63E-E146-A23B-85705FCE8565}" destId="{60D27DF1-E0F3-9C43-84D1-EED558BEC45A}" srcOrd="0" destOrd="0" presId="urn:microsoft.com/office/officeart/2005/8/layout/bList2"/>
    <dgm:cxn modelId="{F8491579-D616-4A6D-82FB-DEF88DA04112}" type="presParOf" srcId="{B63E3B2E-88E9-FC46-84DE-32972DD03257}" destId="{F8F31CD3-DABB-2A43-A066-E7FAED57ED55}" srcOrd="0" destOrd="0" presId="urn:microsoft.com/office/officeart/2005/8/layout/bList2"/>
    <dgm:cxn modelId="{557D0D8E-28BA-4A5B-A0E4-5DC7861C3E17}" type="presParOf" srcId="{F8F31CD3-DABB-2A43-A066-E7FAED57ED55}" destId="{CC4F3970-6EBB-4F43-A31D-F37DFFEB5F13}" srcOrd="0" destOrd="0" presId="urn:microsoft.com/office/officeart/2005/8/layout/bList2"/>
    <dgm:cxn modelId="{36B584B6-D912-41CE-83BA-0E52A7ACEBA5}" type="presParOf" srcId="{F8F31CD3-DABB-2A43-A066-E7FAED57ED55}" destId="{70C68A5B-6021-5941-8233-1FC3FE9DD670}" srcOrd="1" destOrd="0" presId="urn:microsoft.com/office/officeart/2005/8/layout/bList2"/>
    <dgm:cxn modelId="{133D58BD-4B6F-4534-9C08-A94A115D296A}" type="presParOf" srcId="{F8F31CD3-DABB-2A43-A066-E7FAED57ED55}" destId="{75694DE8-ED28-6E4C-ACE2-34086A1E7582}" srcOrd="2" destOrd="0" presId="urn:microsoft.com/office/officeart/2005/8/layout/bList2"/>
    <dgm:cxn modelId="{C3B844DC-6CB1-40F2-9F89-063579406D0A}" type="presParOf" srcId="{F8F31CD3-DABB-2A43-A066-E7FAED57ED55}" destId="{4B5EC460-6CDC-304F-AEB7-AFB273CC0915}" srcOrd="3" destOrd="0" presId="urn:microsoft.com/office/officeart/2005/8/layout/bList2"/>
    <dgm:cxn modelId="{872C2118-7866-479C-825F-720F05F3B7E4}" type="presParOf" srcId="{B63E3B2E-88E9-FC46-84DE-32972DD03257}" destId="{6A407B5E-4475-0B4F-931F-7D94D360FA3A}" srcOrd="1" destOrd="0" presId="urn:microsoft.com/office/officeart/2005/8/layout/bList2"/>
    <dgm:cxn modelId="{00671438-DD68-4CE9-B00F-3C4F8C3BEA27}" type="presParOf" srcId="{B63E3B2E-88E9-FC46-84DE-32972DD03257}" destId="{E49FA7CF-FBAA-844E-A924-864648733AEC}" srcOrd="2" destOrd="0" presId="urn:microsoft.com/office/officeart/2005/8/layout/bList2"/>
    <dgm:cxn modelId="{83BDC158-5814-49C6-BF5E-A8A818A793D1}" type="presParOf" srcId="{E49FA7CF-FBAA-844E-A924-864648733AEC}" destId="{576ECFB2-2212-5F44-91F9-9587CD3BBDD9}" srcOrd="0" destOrd="0" presId="urn:microsoft.com/office/officeart/2005/8/layout/bList2"/>
    <dgm:cxn modelId="{78EE45B3-1D5D-48E8-985B-E0D97FC65D21}" type="presParOf" srcId="{E49FA7CF-FBAA-844E-A924-864648733AEC}" destId="{BA267E5B-ABB9-2B4B-B9A0-CF40F4D8FF75}" srcOrd="1" destOrd="0" presId="urn:microsoft.com/office/officeart/2005/8/layout/bList2"/>
    <dgm:cxn modelId="{978DBB84-874C-4AB5-8EE5-D24DA555E6D7}" type="presParOf" srcId="{E49FA7CF-FBAA-844E-A924-864648733AEC}" destId="{CD29B91F-714A-8941-958A-07784152CC83}" srcOrd="2" destOrd="0" presId="urn:microsoft.com/office/officeart/2005/8/layout/bList2"/>
    <dgm:cxn modelId="{8FB6FBB8-4E75-4F06-BC7C-9A6A3EFD5D90}" type="presParOf" srcId="{E49FA7CF-FBAA-844E-A924-864648733AEC}" destId="{40835D9F-340D-8A4B-83F4-0DCD68374500}" srcOrd="3" destOrd="0" presId="urn:microsoft.com/office/officeart/2005/8/layout/bList2"/>
    <dgm:cxn modelId="{B5EB78D0-887D-4CD4-A6E8-B001D94EC815}" type="presParOf" srcId="{B63E3B2E-88E9-FC46-84DE-32972DD03257}" destId="{60D27DF1-E0F3-9C43-84D1-EED558BEC45A}" srcOrd="3" destOrd="0" presId="urn:microsoft.com/office/officeart/2005/8/layout/bList2"/>
    <dgm:cxn modelId="{E1CA37D4-66B3-4B71-95EB-430A712AC7EC}" type="presParOf" srcId="{B63E3B2E-88E9-FC46-84DE-32972DD03257}" destId="{672EE551-1B7A-444B-914F-D437F48D3557}" srcOrd="4" destOrd="0" presId="urn:microsoft.com/office/officeart/2005/8/layout/bList2"/>
    <dgm:cxn modelId="{CD2AB847-052D-4166-914E-93E7DC3CE421}" type="presParOf" srcId="{672EE551-1B7A-444B-914F-D437F48D3557}" destId="{E462F0DA-67FC-4441-A947-02B39328FBDA}" srcOrd="0" destOrd="0" presId="urn:microsoft.com/office/officeart/2005/8/layout/bList2"/>
    <dgm:cxn modelId="{0024C737-33D2-44B8-ABD3-9801B6A1F32C}" type="presParOf" srcId="{672EE551-1B7A-444B-914F-D437F48D3557}" destId="{19A672B0-231A-094C-A113-F755327CD826}" srcOrd="1" destOrd="0" presId="urn:microsoft.com/office/officeart/2005/8/layout/bList2"/>
    <dgm:cxn modelId="{9B44F141-0331-4EF6-80D1-C8CF3893268F}" type="presParOf" srcId="{672EE551-1B7A-444B-914F-D437F48D3557}" destId="{6FBE9CC4-5B4C-8944-A736-227A2844A200}" srcOrd="2" destOrd="0" presId="urn:microsoft.com/office/officeart/2005/8/layout/bList2"/>
    <dgm:cxn modelId="{2E9F65A8-4C28-48CC-AD47-D68C97237ACA}" type="presParOf" srcId="{672EE551-1B7A-444B-914F-D437F48D3557}" destId="{5858C377-58ED-5D48-8206-7E0B50B01FC5}"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F3970-6EBB-4F43-A31D-F37DFFEB5F13}">
      <dsp:nvSpPr>
        <dsp:cNvPr id="0" name=""/>
        <dsp:cNvSpPr/>
      </dsp:nvSpPr>
      <dsp:spPr>
        <a:xfrm>
          <a:off x="5205" y="391296"/>
          <a:ext cx="2248508" cy="1678464"/>
        </a:xfrm>
        <a:prstGeom prst="round2SameRect">
          <a:avLst>
            <a:gd name="adj1" fmla="val 8000"/>
            <a:gd name="adj2" fmla="val 0"/>
          </a:avLst>
        </a:prstGeom>
        <a:solidFill>
          <a:sysClr val="window" lastClr="FFFFFF">
            <a:alpha val="90000"/>
            <a:hueOff val="0"/>
            <a:satOff val="0"/>
            <a:lumOff val="0"/>
            <a:alphaOff val="0"/>
          </a:sysClr>
        </a:solidFill>
        <a:ln w="6350" cap="flat" cmpd="sng" algn="ctr">
          <a:solidFill>
            <a:srgbClr val="5B9BD5">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75694DE8-ED28-6E4C-ACE2-34086A1E7582}">
      <dsp:nvSpPr>
        <dsp:cNvPr id="0" name=""/>
        <dsp:cNvSpPr/>
      </dsp:nvSpPr>
      <dsp:spPr>
        <a:xfrm>
          <a:off x="5205" y="2069761"/>
          <a:ext cx="2248508" cy="721739"/>
        </a:xfrm>
        <a:prstGeom prst="rect">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w="6350" cap="flat" cmpd="sng" algn="ctr">
          <a:solidFill>
            <a:srgbClr val="5B9BD5">
              <a:hueOff val="0"/>
              <a:satOff val="0"/>
              <a:lumOff val="0"/>
              <a:alphaOff val="0"/>
            </a:srgb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lvl="0" algn="l" defTabSz="711200">
            <a:lnSpc>
              <a:spcPct val="90000"/>
            </a:lnSpc>
            <a:spcBef>
              <a:spcPct val="0"/>
            </a:spcBef>
            <a:spcAft>
              <a:spcPct val="35000"/>
            </a:spcAft>
          </a:pPr>
          <a:r>
            <a:rPr lang="en-US" altLang="zh-CN" sz="1600" b="0" i="0" kern="1200" dirty="0" smtClean="0">
              <a:solidFill>
                <a:sysClr val="window" lastClr="FFFFFF"/>
              </a:solidFill>
              <a:latin typeface="Arial Narrow" panose="020B0606020202030204" pitchFamily="34" charset="0"/>
              <a:ea typeface="Microsoft YaHei" charset="-122"/>
              <a:cs typeface="+mn-cs"/>
            </a:rPr>
            <a:t>O &amp; G data service</a:t>
          </a:r>
          <a:endParaRPr lang="zh-CN" altLang="en-US" sz="1600" b="0" i="0" kern="1200" dirty="0">
            <a:solidFill>
              <a:sysClr val="window" lastClr="FFFFFF"/>
            </a:solidFill>
            <a:latin typeface="Arial Narrow" panose="020B0606020202030204" pitchFamily="34" charset="0"/>
            <a:ea typeface="Microsoft YaHei" charset="-122"/>
            <a:cs typeface="+mn-cs"/>
          </a:endParaRPr>
        </a:p>
      </dsp:txBody>
      <dsp:txXfrm>
        <a:off x="5205" y="2069761"/>
        <a:ext cx="1583456" cy="721739"/>
      </dsp:txXfrm>
    </dsp:sp>
    <dsp:sp modelId="{4B5EC460-6CDC-304F-AEB7-AFB273CC0915}">
      <dsp:nvSpPr>
        <dsp:cNvPr id="0" name=""/>
        <dsp:cNvSpPr/>
      </dsp:nvSpPr>
      <dsp:spPr>
        <a:xfrm>
          <a:off x="1652269" y="2184403"/>
          <a:ext cx="786978" cy="78697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rgbClr val="5B9BD5">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576ECFB2-2212-5F44-91F9-9587CD3BBDD9}">
      <dsp:nvSpPr>
        <dsp:cNvPr id="0" name=""/>
        <dsp:cNvSpPr/>
      </dsp:nvSpPr>
      <dsp:spPr>
        <a:xfrm>
          <a:off x="2634216" y="391296"/>
          <a:ext cx="2248508" cy="1678464"/>
        </a:xfrm>
        <a:prstGeom prst="round2SameRect">
          <a:avLst>
            <a:gd name="adj1" fmla="val 8000"/>
            <a:gd name="adj2" fmla="val 0"/>
          </a:avLst>
        </a:prstGeom>
        <a:solidFill>
          <a:sysClr val="window" lastClr="FFFFFF">
            <a:alpha val="90000"/>
            <a:hueOff val="0"/>
            <a:satOff val="0"/>
            <a:lumOff val="0"/>
            <a:alphaOff val="0"/>
          </a:sysClr>
        </a:solidFill>
        <a:ln w="6350" cap="flat" cmpd="sng" algn="ctr">
          <a:solidFill>
            <a:srgbClr val="5B9BD5">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CD29B91F-714A-8941-958A-07784152CC83}">
      <dsp:nvSpPr>
        <dsp:cNvPr id="0" name=""/>
        <dsp:cNvSpPr/>
      </dsp:nvSpPr>
      <dsp:spPr>
        <a:xfrm>
          <a:off x="2634216" y="2069761"/>
          <a:ext cx="2248508" cy="721739"/>
        </a:xfrm>
        <a:prstGeom prst="rect">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w="6350" cap="flat" cmpd="sng" algn="ctr">
          <a:solidFill>
            <a:srgbClr val="5B9BD5">
              <a:hueOff val="0"/>
              <a:satOff val="0"/>
              <a:lumOff val="0"/>
              <a:alphaOff val="0"/>
            </a:srgb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lvl="0" algn="l" defTabSz="711200">
            <a:lnSpc>
              <a:spcPct val="90000"/>
            </a:lnSpc>
            <a:spcBef>
              <a:spcPct val="0"/>
            </a:spcBef>
            <a:spcAft>
              <a:spcPct val="35000"/>
            </a:spcAft>
          </a:pPr>
          <a:r>
            <a:rPr lang="en-US" altLang="zh-CN" sz="1600" b="0" i="0" kern="1200" dirty="0" smtClean="0">
              <a:solidFill>
                <a:sysClr val="window" lastClr="FFFFFF"/>
              </a:solidFill>
              <a:latin typeface="Arial Narrow" panose="020B0606020202030204" pitchFamily="34" charset="0"/>
              <a:ea typeface="Microsoft YaHei" charset="-122"/>
              <a:cs typeface="+mn-cs"/>
            </a:rPr>
            <a:t>Industry media </a:t>
          </a:r>
          <a:endParaRPr lang="zh-CN" altLang="en-US" sz="1600" b="0" i="0" kern="1200" dirty="0">
            <a:solidFill>
              <a:sysClr val="window" lastClr="FFFFFF"/>
            </a:solidFill>
            <a:latin typeface="Arial Narrow" panose="020B0606020202030204" pitchFamily="34" charset="0"/>
            <a:ea typeface="Microsoft YaHei" charset="-122"/>
            <a:cs typeface="+mn-cs"/>
          </a:endParaRPr>
        </a:p>
      </dsp:txBody>
      <dsp:txXfrm>
        <a:off x="2634216" y="2069761"/>
        <a:ext cx="1583456" cy="721739"/>
      </dsp:txXfrm>
    </dsp:sp>
    <dsp:sp modelId="{40835D9F-340D-8A4B-83F4-0DCD68374500}">
      <dsp:nvSpPr>
        <dsp:cNvPr id="0" name=""/>
        <dsp:cNvSpPr/>
      </dsp:nvSpPr>
      <dsp:spPr>
        <a:xfrm>
          <a:off x="4281280" y="2184403"/>
          <a:ext cx="786978" cy="78697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rgbClr val="5B9BD5">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E462F0DA-67FC-4441-A947-02B39328FBDA}">
      <dsp:nvSpPr>
        <dsp:cNvPr id="0" name=""/>
        <dsp:cNvSpPr/>
      </dsp:nvSpPr>
      <dsp:spPr>
        <a:xfrm>
          <a:off x="5263227" y="391296"/>
          <a:ext cx="2248508" cy="1678464"/>
        </a:xfrm>
        <a:prstGeom prst="round2SameRect">
          <a:avLst>
            <a:gd name="adj1" fmla="val 8000"/>
            <a:gd name="adj2" fmla="val 0"/>
          </a:avLst>
        </a:prstGeom>
        <a:solidFill>
          <a:sysClr val="window" lastClr="FFFFFF">
            <a:alpha val="90000"/>
            <a:hueOff val="0"/>
            <a:satOff val="0"/>
            <a:lumOff val="0"/>
            <a:alphaOff val="0"/>
          </a:sysClr>
        </a:solidFill>
        <a:ln w="6350" cap="flat" cmpd="sng" algn="ctr">
          <a:solidFill>
            <a:srgbClr val="5B9BD5">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6FBE9CC4-5B4C-8944-A736-227A2844A200}">
      <dsp:nvSpPr>
        <dsp:cNvPr id="0" name=""/>
        <dsp:cNvSpPr/>
      </dsp:nvSpPr>
      <dsp:spPr>
        <a:xfrm>
          <a:off x="5263227" y="2069761"/>
          <a:ext cx="2248508" cy="721739"/>
        </a:xfrm>
        <a:prstGeom prst="rect">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w="6350" cap="flat" cmpd="sng" algn="ctr">
          <a:solidFill>
            <a:srgbClr val="5B9BD5">
              <a:hueOff val="0"/>
              <a:satOff val="0"/>
              <a:lumOff val="0"/>
              <a:alphaOff val="0"/>
            </a:srgb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0960" tIns="0" rIns="20320" bIns="0" numCol="1" spcCol="1270" anchor="ctr" anchorCtr="0">
          <a:noAutofit/>
        </a:bodyPr>
        <a:lstStyle/>
        <a:p>
          <a:pPr lvl="0" algn="l" defTabSz="711200">
            <a:lnSpc>
              <a:spcPct val="90000"/>
            </a:lnSpc>
            <a:spcBef>
              <a:spcPct val="0"/>
            </a:spcBef>
            <a:spcAft>
              <a:spcPct val="35000"/>
            </a:spcAft>
          </a:pPr>
          <a:r>
            <a:rPr lang="en-US" altLang="zh-CN" sz="1600" b="0" i="0" kern="1200" dirty="0" smtClean="0">
              <a:solidFill>
                <a:sysClr val="window" lastClr="FFFFFF"/>
              </a:solidFill>
              <a:latin typeface="Arial Narrow" panose="020B0606020202030204" pitchFamily="34" charset="0"/>
              <a:ea typeface="Microsoft YaHei" charset="-122"/>
              <a:cs typeface="+mn-cs"/>
            </a:rPr>
            <a:t>Enterprise service</a:t>
          </a:r>
          <a:endParaRPr lang="zh-CN" altLang="en-US" sz="1600" b="0" i="0" kern="1200" dirty="0">
            <a:solidFill>
              <a:sysClr val="window" lastClr="FFFFFF"/>
            </a:solidFill>
            <a:latin typeface="Arial Narrow" panose="020B0606020202030204" pitchFamily="34" charset="0"/>
            <a:ea typeface="Microsoft YaHei" charset="-122"/>
            <a:cs typeface="+mn-cs"/>
          </a:endParaRPr>
        </a:p>
      </dsp:txBody>
      <dsp:txXfrm>
        <a:off x="5263227" y="2069761"/>
        <a:ext cx="1583456" cy="721739"/>
      </dsp:txXfrm>
    </dsp:sp>
    <dsp:sp modelId="{5858C377-58ED-5D48-8206-7E0B50B01FC5}">
      <dsp:nvSpPr>
        <dsp:cNvPr id="0" name=""/>
        <dsp:cNvSpPr/>
      </dsp:nvSpPr>
      <dsp:spPr>
        <a:xfrm>
          <a:off x="6910290" y="2184403"/>
          <a:ext cx="786978" cy="78697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6350" cap="flat" cmpd="sng" algn="ctr">
          <a:solidFill>
            <a:srgbClr val="5B9BD5">
              <a:alpha val="90000"/>
              <a:tint val="4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5B6765-A738-4121-AE3C-04EE7E4D1106}" type="datetimeFigureOut">
              <a:rPr lang="zh-CN" altLang="en-US" smtClean="0"/>
              <a:t>2018/10/1 Monday</a:t>
            </a:fld>
            <a:endParaRPr lang="zh-CN"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466EA4-F12C-41C4-A63C-CD2F3AAF4351}" type="slidenum">
              <a:rPr lang="zh-CN" altLang="en-US" smtClean="0"/>
              <a:t>‹#›</a:t>
            </a:fld>
            <a:endParaRPr lang="zh-CN" altLang="en-US"/>
          </a:p>
        </p:txBody>
      </p:sp>
    </p:spTree>
    <p:extLst>
      <p:ext uri="{BB962C8B-B14F-4D97-AF65-F5344CB8AC3E}">
        <p14:creationId xmlns:p14="http://schemas.microsoft.com/office/powerpoint/2010/main" val="1494442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4466EA4-F12C-41C4-A63C-CD2F3AAF4351}" type="slidenum">
              <a:rPr lang="zh-CN" altLang="en-US" smtClean="0"/>
              <a:t>4</a:t>
            </a:fld>
            <a:endParaRPr lang="zh-CN" altLang="en-US"/>
          </a:p>
        </p:txBody>
      </p:sp>
    </p:spTree>
    <p:extLst>
      <p:ext uri="{BB962C8B-B14F-4D97-AF65-F5344CB8AC3E}">
        <p14:creationId xmlns:p14="http://schemas.microsoft.com/office/powerpoint/2010/main" val="4145605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4466EA4-F12C-41C4-A63C-CD2F3AAF4351}" type="slidenum">
              <a:rPr lang="zh-CN" altLang="en-US" smtClean="0"/>
              <a:t>18</a:t>
            </a:fld>
            <a:endParaRPr lang="zh-CN" altLang="en-US"/>
          </a:p>
        </p:txBody>
      </p:sp>
    </p:spTree>
    <p:extLst>
      <p:ext uri="{BB962C8B-B14F-4D97-AF65-F5344CB8AC3E}">
        <p14:creationId xmlns:p14="http://schemas.microsoft.com/office/powerpoint/2010/main" val="3003889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kern="1200" dirty="0" smtClean="0">
                <a:solidFill>
                  <a:schemeClr val="tx1"/>
                </a:solidFill>
                <a:latin typeface="Arial Narrow"/>
                <a:ea typeface="+mn-ea"/>
                <a:cs typeface="Arial Narrow"/>
              </a:rPr>
              <a:t>China Shipbuilding Industry </a:t>
            </a:r>
            <a:r>
              <a:rPr lang="en-US" altLang="zh-CN" sz="1200" b="0" kern="1200" dirty="0" err="1" smtClean="0">
                <a:solidFill>
                  <a:schemeClr val="tx1"/>
                </a:solidFill>
                <a:latin typeface="Arial Narrow"/>
                <a:ea typeface="+mn-ea"/>
                <a:cs typeface="Arial Narrow"/>
              </a:rPr>
              <a:t>Coproration</a:t>
            </a:r>
            <a:r>
              <a:rPr lang="en-US" altLang="zh-CN" sz="1200" b="0" kern="1200" dirty="0" smtClean="0">
                <a:solidFill>
                  <a:schemeClr val="tx1"/>
                </a:solidFill>
                <a:latin typeface="Arial Narrow"/>
                <a:ea typeface="+mn-ea"/>
                <a:cs typeface="Arial Narrow"/>
              </a:rPr>
              <a:t>(CSIC)</a:t>
            </a:r>
          </a:p>
          <a:p>
            <a:r>
              <a:rPr lang="en-US" altLang="zh-CN" sz="1200" b="0" kern="1200" dirty="0" smtClean="0">
                <a:solidFill>
                  <a:schemeClr val="tx1"/>
                </a:solidFill>
                <a:latin typeface="Arial Narrow"/>
                <a:ea typeface="+mn-ea"/>
                <a:cs typeface="Arial Narrow"/>
              </a:rPr>
              <a:t>Qingdao Beihai Shipbuilding Heavy Industry Co., Ltd. (BSIC)</a:t>
            </a:r>
          </a:p>
          <a:p>
            <a:r>
              <a:rPr lang="en-US" altLang="zh-CN" sz="1200" b="0" kern="1200" dirty="0" err="1" smtClean="0">
                <a:solidFill>
                  <a:schemeClr val="tx1"/>
                </a:solidFill>
                <a:latin typeface="Arial Narrow"/>
                <a:ea typeface="+mn-ea"/>
                <a:cs typeface="Arial Narrow"/>
              </a:rPr>
              <a:t>Wuchang</a:t>
            </a:r>
            <a:r>
              <a:rPr lang="en-US" altLang="zh-CN" sz="1200" b="0" kern="1200" dirty="0" smtClean="0">
                <a:solidFill>
                  <a:schemeClr val="tx1"/>
                </a:solidFill>
                <a:latin typeface="Arial Narrow"/>
                <a:ea typeface="+mn-ea"/>
                <a:cs typeface="Arial Narrow"/>
              </a:rPr>
              <a:t> Shipbuilding Industry Group </a:t>
            </a:r>
            <a:r>
              <a:rPr lang="en-US" altLang="zh-CN" sz="1200" b="0" kern="1200" dirty="0" err="1" smtClean="0">
                <a:solidFill>
                  <a:schemeClr val="tx1"/>
                </a:solidFill>
                <a:latin typeface="Arial Narrow"/>
                <a:ea typeface="+mn-ea"/>
                <a:cs typeface="Arial Narrow"/>
              </a:rPr>
              <a:t>Co.,Ltd</a:t>
            </a:r>
            <a:r>
              <a:rPr lang="en-US" altLang="zh-CN" sz="1200" b="0" kern="1200" dirty="0" smtClean="0">
                <a:solidFill>
                  <a:schemeClr val="tx1"/>
                </a:solidFill>
                <a:latin typeface="Arial Narrow"/>
                <a:ea typeface="+mn-ea"/>
                <a:cs typeface="Arial Narrow"/>
              </a:rPr>
              <a:t> (“WS”)……</a:t>
            </a:r>
            <a:endParaRPr lang="zh-CN" altLang="en-US" sz="1200" b="0" kern="1200" dirty="0" smtClean="0">
              <a:solidFill>
                <a:schemeClr val="tx1"/>
              </a:solidFill>
              <a:latin typeface="Arial Narrow"/>
              <a:ea typeface="+mn-ea"/>
              <a:cs typeface="Arial Narrow"/>
            </a:endParaRPr>
          </a:p>
          <a:p>
            <a:endParaRPr lang="en-US" altLang="zh-CN" dirty="0" smtClean="0"/>
          </a:p>
          <a:p>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kern="1200" dirty="0" smtClean="0">
                <a:solidFill>
                  <a:schemeClr val="tx1"/>
                </a:solidFill>
                <a:latin typeface="Arial Narrow"/>
                <a:ea typeface="+mn-ea"/>
                <a:cs typeface="Arial Narrow"/>
              </a:rPr>
              <a:t>ZPEC,COSL,ANTONG,HBP,SPT,HILONG……</a:t>
            </a:r>
            <a:endParaRPr lang="zh-CN" altLang="en-US" sz="1200" b="0" kern="1200" dirty="0" smtClean="0">
              <a:solidFill>
                <a:schemeClr val="tx1"/>
              </a:solidFill>
              <a:latin typeface="Arial Narrow"/>
              <a:ea typeface="+mn-ea"/>
              <a:cs typeface="Arial Narrow"/>
            </a:endParaRPr>
          </a:p>
          <a:p>
            <a:endParaRPr lang="zh-CN" altLang="en-US" dirty="0"/>
          </a:p>
        </p:txBody>
      </p:sp>
      <p:sp>
        <p:nvSpPr>
          <p:cNvPr id="4" name="灯片编号占位符 3"/>
          <p:cNvSpPr>
            <a:spLocks noGrp="1"/>
          </p:cNvSpPr>
          <p:nvPr>
            <p:ph type="sldNum" sz="quarter" idx="10"/>
          </p:nvPr>
        </p:nvSpPr>
        <p:spPr/>
        <p:txBody>
          <a:bodyPr/>
          <a:lstStyle/>
          <a:p>
            <a:fld id="{24466EA4-F12C-41C4-A63C-CD2F3AAF4351}" type="slidenum">
              <a:rPr lang="zh-CN" altLang="en-US" smtClean="0"/>
              <a:t>21</a:t>
            </a:fld>
            <a:endParaRPr lang="zh-CN" altLang="en-US"/>
          </a:p>
        </p:txBody>
      </p:sp>
    </p:spTree>
    <p:extLst>
      <p:ext uri="{BB962C8B-B14F-4D97-AF65-F5344CB8AC3E}">
        <p14:creationId xmlns:p14="http://schemas.microsoft.com/office/powerpoint/2010/main" val="2916041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4466EA4-F12C-41C4-A63C-CD2F3AAF4351}" type="slidenum">
              <a:rPr lang="zh-CN" altLang="en-US" smtClean="0"/>
              <a:t>5</a:t>
            </a:fld>
            <a:endParaRPr lang="zh-CN" altLang="en-US"/>
          </a:p>
        </p:txBody>
      </p:sp>
    </p:spTree>
    <p:extLst>
      <p:ext uri="{BB962C8B-B14F-4D97-AF65-F5344CB8AC3E}">
        <p14:creationId xmlns:p14="http://schemas.microsoft.com/office/powerpoint/2010/main" val="3490587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24466EA4-F12C-41C4-A63C-CD2F3AAF4351}" type="slidenum">
              <a:rPr lang="zh-CN" altLang="en-US" smtClean="0"/>
              <a:t>12</a:t>
            </a:fld>
            <a:endParaRPr lang="zh-CN" altLang="en-US"/>
          </a:p>
        </p:txBody>
      </p:sp>
    </p:spTree>
    <p:extLst>
      <p:ext uri="{BB962C8B-B14F-4D97-AF65-F5344CB8AC3E}">
        <p14:creationId xmlns:p14="http://schemas.microsoft.com/office/powerpoint/2010/main" val="3161670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Slide01_final.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9416"/>
          </a:xfrm>
          <a:prstGeom prst="rect">
            <a:avLst/>
          </a:prstGeom>
        </p:spPr>
      </p:pic>
      <p:sp>
        <p:nvSpPr>
          <p:cNvPr id="2" name="Title 1"/>
          <p:cNvSpPr>
            <a:spLocks noGrp="1"/>
          </p:cNvSpPr>
          <p:nvPr>
            <p:ph type="ctrTitle"/>
          </p:nvPr>
        </p:nvSpPr>
        <p:spPr>
          <a:xfrm>
            <a:off x="510371" y="2122231"/>
            <a:ext cx="5940048" cy="827862"/>
          </a:xfrm>
        </p:spPr>
        <p:txBody>
          <a:bodyPr>
            <a:normAutofit/>
          </a:bodyPr>
          <a:lstStyle>
            <a:lvl1pPr>
              <a:defRPr sz="3000">
                <a:solidFill>
                  <a:schemeClr val="bg1"/>
                </a:solidFill>
              </a:defRPr>
            </a:lvl1pPr>
          </a:lstStyle>
          <a:p>
            <a:r>
              <a:rPr lang="en-US" altLang="zh-CN" dirty="0" smtClean="0"/>
              <a:t>Click to edit Master title style</a:t>
            </a:r>
            <a:endParaRPr lang="en-US" dirty="0"/>
          </a:p>
        </p:txBody>
      </p:sp>
      <p:sp>
        <p:nvSpPr>
          <p:cNvPr id="3" name="Subtitle 2"/>
          <p:cNvSpPr>
            <a:spLocks noGrp="1"/>
          </p:cNvSpPr>
          <p:nvPr>
            <p:ph type="subTitle" idx="1"/>
          </p:nvPr>
        </p:nvSpPr>
        <p:spPr>
          <a:xfrm>
            <a:off x="520552" y="2855580"/>
            <a:ext cx="5929867" cy="794932"/>
          </a:xfrm>
        </p:spPr>
        <p:txBody>
          <a:bodyPr>
            <a:normAutofit/>
          </a:bodyPr>
          <a:lstStyle>
            <a:lvl1pPr marL="0" indent="0" algn="l">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dirty="0" smtClean="0"/>
              <a:t>Click to edit Master subtitle style</a:t>
            </a:r>
            <a:endParaRPr lang="en-US" dirty="0"/>
          </a:p>
        </p:txBody>
      </p:sp>
      <p:sp>
        <p:nvSpPr>
          <p:cNvPr id="10" name="TextBox 9"/>
          <p:cNvSpPr txBox="1"/>
          <p:nvPr userDrawn="1"/>
        </p:nvSpPr>
        <p:spPr>
          <a:xfrm>
            <a:off x="549810" y="4657093"/>
            <a:ext cx="8315372"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500" b="0" i="0" u="none" strike="noStrike" kern="0" cap="none" spc="50" normalizeH="0" baseline="0" noProof="0" dirty="0" smtClean="0">
                <a:ln>
                  <a:noFill/>
                </a:ln>
                <a:solidFill>
                  <a:schemeClr val="tx1"/>
                </a:solidFill>
                <a:effectLst/>
                <a:uLnTx/>
                <a:uFillTx/>
                <a:latin typeface="Arial Narrow"/>
                <a:cs typeface="Arial Narrow"/>
              </a:rPr>
              <a:t>© 2018 Oil Link.  ALL RIGHTS RESERVED.  TERMS AND CONDITIONS OF USE:  BY ACCEPTING THIS DOCUMENT, THE RECIPIENT AGREES THAT THE DOCUMENT TOGETHER WITH ALL INFORMATION INCLUDED THEREIN IS THE CONFIDENTIAL AND PROPRIETARY PROPERTY OF OILLINK INCORPORATED AND INCLUDES VALUABLE TRADE SECRETS AND/OR PROPRIETARY INFORMATION OF OILLINK (COLLECTIVELY "INFORMATION").  OILLINK RETAINS ALL RIGHTS UNDER COPYRIGHT LAWS AND TRADE SECRET LAWS OF THE CHINA AND OTHER COUNTRIES.  THE RECIPIENT FURTHER AGREES THAT THE DOCUMENT MAY NOT BE DISTRIBUTED, TRANSMITTED, COPIED OR REPRODUCED IN WHOLE OR IN PART BY ANY MEANS, ELECTRONIC, MECHANICAL, OR OTHERWISE, WITHOUT THE EXPRESS PRIOR WRITTEN CONSENT OF OILLINK, AND MAY NOT BE USED DIRECTLY OR INDIRECTLY IN ANY WAY DETRIMENTAL TO OILLINK’ INTEREST. </a:t>
            </a:r>
          </a:p>
        </p:txBody>
      </p:sp>
      <p:pic>
        <p:nvPicPr>
          <p:cNvPr id="3074" name="Picture 2" descr="C:\Users\Administrator\Pictures\微信图片_20180228184620.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69987"/>
          <a:stretch/>
        </p:blipFill>
        <p:spPr bwMode="auto">
          <a:xfrm>
            <a:off x="7083670" y="2207130"/>
            <a:ext cx="1175428" cy="1172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375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Tree>
    <p:extLst>
      <p:ext uri="{BB962C8B-B14F-4D97-AF65-F5344CB8AC3E}">
        <p14:creationId xmlns:p14="http://schemas.microsoft.com/office/powerpoint/2010/main" val="353609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shutterstock_146889698.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1"/>
            <a:ext cx="9144000" cy="5143499"/>
          </a:xfrm>
          <a:prstGeom prst="rect">
            <a:avLst/>
          </a:prstGeom>
        </p:spPr>
      </p:pic>
      <p:sp>
        <p:nvSpPr>
          <p:cNvPr id="2" name="Title 1"/>
          <p:cNvSpPr>
            <a:spLocks noGrp="1"/>
          </p:cNvSpPr>
          <p:nvPr>
            <p:ph type="title"/>
          </p:nvPr>
        </p:nvSpPr>
        <p:spPr>
          <a:xfrm>
            <a:off x="509662" y="2329333"/>
            <a:ext cx="7772400" cy="554946"/>
          </a:xfrm>
        </p:spPr>
        <p:txBody>
          <a:bodyPr anchor="t">
            <a:normAutofit/>
          </a:bodyPr>
          <a:lstStyle>
            <a:lvl1pPr algn="l">
              <a:defRPr sz="3000" b="0" cap="none">
                <a:solidFill>
                  <a:schemeClr val="bg1"/>
                </a:solidFill>
              </a:defRPr>
            </a:lvl1pPr>
          </a:lstStyle>
          <a:p>
            <a:r>
              <a:rPr lang="en-US" altLang="zh-CN" smtClean="0"/>
              <a:t>Click to edit Master title style</a:t>
            </a:r>
            <a:endParaRPr lang="en-US" dirty="0"/>
          </a:p>
        </p:txBody>
      </p:sp>
      <p:sp>
        <p:nvSpPr>
          <p:cNvPr id="9" name="Text Placeholder 2"/>
          <p:cNvSpPr>
            <a:spLocks noGrp="1"/>
          </p:cNvSpPr>
          <p:nvPr>
            <p:ph type="body" idx="10"/>
          </p:nvPr>
        </p:nvSpPr>
        <p:spPr>
          <a:xfrm>
            <a:off x="517369" y="2884279"/>
            <a:ext cx="7772400" cy="376601"/>
          </a:xfrm>
        </p:spPr>
        <p:txBody>
          <a:bodyPr anchor="t" anchorCtr="0"/>
          <a:lstStyle>
            <a:lvl1pPr marL="0" indent="0">
              <a:buNone/>
              <a:defRPr sz="2000" spc="5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pic>
        <p:nvPicPr>
          <p:cNvPr id="6" name="Picture 2" descr="C:\Users\Administrator\Pictures\微信图片_2018092814561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00995" y="4769357"/>
            <a:ext cx="788054" cy="22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372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normAutofit/>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
        <p:nvSpPr>
          <p:cNvPr id="4" name="Content Placeholder 3"/>
          <p:cNvSpPr>
            <a:spLocks noGrp="1"/>
          </p:cNvSpPr>
          <p:nvPr>
            <p:ph sz="half" idx="2"/>
          </p:nvPr>
        </p:nvSpPr>
        <p:spPr>
          <a:xfrm>
            <a:off x="4648200" y="900113"/>
            <a:ext cx="4038600" cy="2545556"/>
          </a:xfrm>
        </p:spPr>
        <p:txBody>
          <a:bodyPr>
            <a:normAutofit/>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Tree>
    <p:extLst>
      <p:ext uri="{BB962C8B-B14F-4D97-AF65-F5344CB8AC3E}">
        <p14:creationId xmlns:p14="http://schemas.microsoft.com/office/powerpoint/2010/main" val="2633337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ltLang="zh-CN"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Tree>
    <p:extLst>
      <p:ext uri="{BB962C8B-B14F-4D97-AF65-F5344CB8AC3E}">
        <p14:creationId xmlns:p14="http://schemas.microsoft.com/office/powerpoint/2010/main" val="4062929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Tree>
    <p:extLst>
      <p:ext uri="{BB962C8B-B14F-4D97-AF65-F5344CB8AC3E}">
        <p14:creationId xmlns:p14="http://schemas.microsoft.com/office/powerpoint/2010/main" val="3018988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537535" y="0"/>
            <a:ext cx="5511209" cy="2303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146285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ltLang="zh-CN"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4B735314-3CDA-C64E-B04B-9349D014F3C5}" type="datetimeFigureOut">
              <a:rPr lang="en-US" smtClean="0">
                <a:solidFill>
                  <a:prstClr val="black"/>
                </a:solidFill>
              </a:rPr>
              <a:pPr/>
              <a:t>10/1/2018</a:t>
            </a:fld>
            <a:endParaRPr lang="en-US">
              <a:solidFill>
                <a:prstClr val="black"/>
              </a:solidFill>
            </a:endParaRPr>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0C6B89E1-7FEC-0B43-97B4-33182F93D85A}"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6694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Click to edit Master title style</a:t>
            </a:r>
            <a:endParaRPr lang="en-US" dirty="0"/>
          </a:p>
        </p:txBody>
      </p:sp>
      <p:sp>
        <p:nvSpPr>
          <p:cNvPr id="3" name="Content Placeholder 2"/>
          <p:cNvSpPr>
            <a:spLocks noGrp="1"/>
          </p:cNvSpPr>
          <p:nvPr>
            <p:ph idx="1"/>
          </p:nvPr>
        </p:nvSpPr>
        <p:spPr/>
        <p:txBody>
          <a:bodyPr/>
          <a:lstStyle/>
          <a:p>
            <a:pPr lvl="0"/>
            <a:r>
              <a:rPr lang="en-US" altLang="zh-CN" dirty="0" smtClean="0"/>
              <a:t>Click to edit Master text styles</a:t>
            </a:r>
          </a:p>
          <a:p>
            <a:pPr lvl="1"/>
            <a:r>
              <a:rPr lang="en-US" altLang="zh-CN" dirty="0" smtClean="0"/>
              <a:t>Second level</a:t>
            </a:r>
          </a:p>
          <a:p>
            <a:pPr lvl="2"/>
            <a:r>
              <a:rPr lang="en-US" altLang="zh-CN" dirty="0" smtClean="0"/>
              <a:t>Third level</a:t>
            </a:r>
          </a:p>
          <a:p>
            <a:pPr lvl="3"/>
            <a:r>
              <a:rPr lang="en-US" altLang="zh-CN" dirty="0" smtClean="0"/>
              <a:t>Fourth level</a:t>
            </a:r>
          </a:p>
        </p:txBody>
      </p:sp>
    </p:spTree>
    <p:extLst>
      <p:ext uri="{BB962C8B-B14F-4D97-AF65-F5344CB8AC3E}">
        <p14:creationId xmlns:p14="http://schemas.microsoft.com/office/powerpoint/2010/main" val="182834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shutterstock_146889698.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1"/>
            <a:ext cx="9144000" cy="5143499"/>
          </a:xfrm>
          <a:prstGeom prst="rect">
            <a:avLst/>
          </a:prstGeom>
        </p:spPr>
      </p:pic>
      <p:sp>
        <p:nvSpPr>
          <p:cNvPr id="2" name="Title 1"/>
          <p:cNvSpPr>
            <a:spLocks noGrp="1"/>
          </p:cNvSpPr>
          <p:nvPr>
            <p:ph type="title"/>
          </p:nvPr>
        </p:nvSpPr>
        <p:spPr>
          <a:xfrm>
            <a:off x="509662" y="2329333"/>
            <a:ext cx="7772400" cy="554946"/>
          </a:xfrm>
        </p:spPr>
        <p:txBody>
          <a:bodyPr anchor="t">
            <a:normAutofit/>
          </a:bodyPr>
          <a:lstStyle>
            <a:lvl1pPr algn="l">
              <a:defRPr sz="3000" b="0" cap="none">
                <a:solidFill>
                  <a:schemeClr val="bg1"/>
                </a:solidFill>
              </a:defRPr>
            </a:lvl1pPr>
          </a:lstStyle>
          <a:p>
            <a:r>
              <a:rPr lang="en-US" altLang="zh-CN" dirty="0" smtClean="0"/>
              <a:t>Click to edit Master title style</a:t>
            </a:r>
            <a:endParaRPr lang="en-US" dirty="0"/>
          </a:p>
        </p:txBody>
      </p:sp>
      <p:sp>
        <p:nvSpPr>
          <p:cNvPr id="9" name="Text Placeholder 2"/>
          <p:cNvSpPr>
            <a:spLocks noGrp="1"/>
          </p:cNvSpPr>
          <p:nvPr>
            <p:ph type="body" idx="10"/>
          </p:nvPr>
        </p:nvSpPr>
        <p:spPr>
          <a:xfrm>
            <a:off x="517369" y="2884279"/>
            <a:ext cx="7772400" cy="376601"/>
          </a:xfrm>
        </p:spPr>
        <p:txBody>
          <a:bodyPr anchor="t" anchorCtr="0"/>
          <a:lstStyle>
            <a:lvl1pPr marL="0" indent="0">
              <a:buNone/>
              <a:defRPr sz="2000" spc="5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dirty="0" smtClean="0"/>
              <a:t>Click to edit Master text styles</a:t>
            </a:r>
          </a:p>
        </p:txBody>
      </p:sp>
      <p:pic>
        <p:nvPicPr>
          <p:cNvPr id="8" name="Picture 2" descr="C:\Users\Administrator\Pictures\微信图片_2018092814561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00995" y="4769357"/>
            <a:ext cx="788054" cy="22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349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normAutofit/>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
        <p:nvSpPr>
          <p:cNvPr id="4" name="Content Placeholder 3"/>
          <p:cNvSpPr>
            <a:spLocks noGrp="1"/>
          </p:cNvSpPr>
          <p:nvPr>
            <p:ph sz="half" idx="2"/>
          </p:nvPr>
        </p:nvSpPr>
        <p:spPr>
          <a:xfrm>
            <a:off x="4648200" y="900113"/>
            <a:ext cx="4038600" cy="2545556"/>
          </a:xfrm>
        </p:spPr>
        <p:txBody>
          <a:bodyPr>
            <a:normAutofit/>
          </a:bodyPr>
          <a:lstStyle>
            <a:lvl1pPr>
              <a:defRPr sz="2400"/>
            </a:lvl1pPr>
            <a:lvl2pPr>
              <a:defRPr sz="2000"/>
            </a:lvl2pPr>
            <a:lvl3pPr>
              <a:defRPr sz="1800"/>
            </a:lvl3pPr>
            <a:lvl4pPr>
              <a:defRPr sz="16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Tree>
    <p:extLst>
      <p:ext uri="{BB962C8B-B14F-4D97-AF65-F5344CB8AC3E}">
        <p14:creationId xmlns:p14="http://schemas.microsoft.com/office/powerpoint/2010/main" val="375974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ltLang="zh-CN"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000"/>
            </a:lvl1pPr>
            <a:lvl2pPr>
              <a:defRPr sz="1800"/>
            </a:lvl2pPr>
            <a:lvl3pPr>
              <a:defRPr sz="1600"/>
            </a:lvl3pPr>
            <a:lvl4pPr>
              <a:defRPr sz="14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p:txBody>
      </p:sp>
    </p:spTree>
    <p:extLst>
      <p:ext uri="{BB962C8B-B14F-4D97-AF65-F5344CB8AC3E}">
        <p14:creationId xmlns:p14="http://schemas.microsoft.com/office/powerpoint/2010/main" val="423499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Tree>
    <p:extLst>
      <p:ext uri="{BB962C8B-B14F-4D97-AF65-F5344CB8AC3E}">
        <p14:creationId xmlns:p14="http://schemas.microsoft.com/office/powerpoint/2010/main" val="3673055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537535" y="0"/>
            <a:ext cx="5511209" cy="2303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231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ltLang="zh-CN"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fld id="{4B735314-3CDA-C64E-B04B-9349D014F3C5}" type="datetimeFigureOut">
              <a:rPr lang="en-US" smtClean="0"/>
              <a:t>10/1/2018</a:t>
            </a:fld>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0C6B89E1-7FEC-0B43-97B4-33182F93D85A}" type="slidenum">
              <a:rPr lang="en-US" smtClean="0"/>
              <a:t>‹#›</a:t>
            </a:fld>
            <a:endParaRPr lang="en-US"/>
          </a:p>
        </p:txBody>
      </p:sp>
    </p:spTree>
    <p:extLst>
      <p:ext uri="{BB962C8B-B14F-4D97-AF65-F5344CB8AC3E}">
        <p14:creationId xmlns:p14="http://schemas.microsoft.com/office/powerpoint/2010/main" val="3476786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Slide01_final.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9416"/>
          </a:xfrm>
          <a:prstGeom prst="rect">
            <a:avLst/>
          </a:prstGeom>
        </p:spPr>
      </p:pic>
      <p:sp>
        <p:nvSpPr>
          <p:cNvPr id="2" name="Title 1"/>
          <p:cNvSpPr>
            <a:spLocks noGrp="1"/>
          </p:cNvSpPr>
          <p:nvPr>
            <p:ph type="ctrTitle"/>
          </p:nvPr>
        </p:nvSpPr>
        <p:spPr>
          <a:xfrm>
            <a:off x="510371" y="2122231"/>
            <a:ext cx="5940048" cy="827862"/>
          </a:xfrm>
        </p:spPr>
        <p:txBody>
          <a:bodyPr>
            <a:normAutofit/>
          </a:bodyPr>
          <a:lstStyle>
            <a:lvl1pPr>
              <a:defRPr sz="3000">
                <a:solidFill>
                  <a:schemeClr val="bg1"/>
                </a:solidFill>
              </a:defRPr>
            </a:lvl1pPr>
          </a:lstStyle>
          <a:p>
            <a:r>
              <a:rPr lang="en-US" altLang="zh-CN" smtClean="0"/>
              <a:t>Click to edit Master title style</a:t>
            </a:r>
            <a:endParaRPr lang="en-US" dirty="0"/>
          </a:p>
        </p:txBody>
      </p:sp>
      <p:sp>
        <p:nvSpPr>
          <p:cNvPr id="3" name="Subtitle 2"/>
          <p:cNvSpPr>
            <a:spLocks noGrp="1"/>
          </p:cNvSpPr>
          <p:nvPr>
            <p:ph type="subTitle" idx="1"/>
          </p:nvPr>
        </p:nvSpPr>
        <p:spPr>
          <a:xfrm>
            <a:off x="520552" y="2855580"/>
            <a:ext cx="5929867" cy="794932"/>
          </a:xfrm>
        </p:spPr>
        <p:txBody>
          <a:bodyPr>
            <a:normAutofit/>
          </a:bodyPr>
          <a:lstStyle>
            <a:lvl1pPr marL="0" indent="0" algn="l">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dirty="0"/>
          </a:p>
        </p:txBody>
      </p:sp>
      <p:sp>
        <p:nvSpPr>
          <p:cNvPr id="10" name="TextBox 9"/>
          <p:cNvSpPr txBox="1"/>
          <p:nvPr userDrawn="1"/>
        </p:nvSpPr>
        <p:spPr>
          <a:xfrm>
            <a:off x="549810" y="4657093"/>
            <a:ext cx="8315372" cy="400110"/>
          </a:xfrm>
          <a:prstGeom prst="rect">
            <a:avLst/>
          </a:prstGeom>
          <a:noFill/>
        </p:spPr>
        <p:txBody>
          <a:bodyPr wrap="square" rtlCol="0">
            <a:spAutoFit/>
          </a:bodyPr>
          <a:lstStyle/>
          <a:p>
            <a:pPr defTabSz="914400" fontAlgn="base">
              <a:spcBef>
                <a:spcPct val="0"/>
              </a:spcBef>
              <a:spcAft>
                <a:spcPct val="0"/>
              </a:spcAft>
              <a:defRPr/>
            </a:pPr>
            <a:r>
              <a:rPr lang="en-US" sz="500" kern="0" spc="50" dirty="0" smtClean="0">
                <a:solidFill>
                  <a:prstClr val="black"/>
                </a:solidFill>
                <a:latin typeface="Arial Narrow"/>
                <a:cs typeface="Arial Narrow"/>
              </a:rPr>
              <a:t>© 2018 Oil Link.  ALL RIGHTS RESERVED.  TERMS AND CONDITIONS OF USE:  BY ACCEPTING THIS DOCUMENT, THE RECIPIENT AGREES THAT THE DOCUMENT TOGETHER WITH ALL INFORMATION INCLUDED THEREIN IS THE CONFIDENTIAL AND PROPRIETARY PROPERTY OF OILLINK INCORPORATED AND INCLUDES VALUABLE TRADE SECRETS AND/OR PROPRIETARY INFORMATION OF OILLINK (COLLECTIVELY "INFORMATION").  OILLINK RETAINS ALL RIGHTS UNDER COPYRIGHT LAWS AND TRADE SECRET LAWS OF THE CHINA AND OTHER COUNTRIES.  THE RECIPIENT FURTHER AGREES THAT THE DOCUMENT MAY NOT BE DISTRIBUTED, TRANSMITTED, COPIED OR REPRODUCED IN WHOLE OR IN PART BY ANY MEANS, ELECTRONIC, MECHANICAL, OR OTHERWISE, WITHOUT THE EXPRESS PRIOR WRITTEN CONSENT OF OILLINK, AND MAY NOT BE USED DIRECTLY OR INDIRECTLY IN ANY WAY DETRIMENTAL TO OILLINK’ INTEREST. </a:t>
            </a:r>
          </a:p>
        </p:txBody>
      </p:sp>
      <p:pic>
        <p:nvPicPr>
          <p:cNvPr id="3074" name="Picture 2" descr="C:\Users\Administrator\Pictures\微信图片_20180228184620.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69987"/>
          <a:stretch/>
        </p:blipFill>
        <p:spPr bwMode="auto">
          <a:xfrm>
            <a:off x="7083670" y="2207130"/>
            <a:ext cx="1175428" cy="1172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984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15205" y="4822325"/>
            <a:ext cx="157111" cy="119222"/>
          </a:xfrm>
          <a:prstGeom prst="rect">
            <a:avLst/>
          </a:prstGeom>
          <a:solidFill>
            <a:srgbClr val="ECAC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16270" y="205979"/>
            <a:ext cx="8229600" cy="444896"/>
          </a:xfrm>
          <a:prstGeom prst="rect">
            <a:avLst/>
          </a:prstGeom>
        </p:spPr>
        <p:txBody>
          <a:bodyPr vert="horz" lIns="91440" tIns="45720" rIns="91440" bIns="45720" rtlCol="0" anchor="ctr">
            <a:normAutofit/>
          </a:bodyPr>
          <a:lstStyle/>
          <a:p>
            <a:r>
              <a:rPr lang="en-US" altLang="zh-CN" dirty="0" smtClean="0"/>
              <a:t>Click to edit Master title style</a:t>
            </a:r>
            <a:endParaRPr lang="en-US" dirty="0"/>
          </a:p>
        </p:txBody>
      </p:sp>
      <p:sp>
        <p:nvSpPr>
          <p:cNvPr id="3" name="Text Placeholder 2"/>
          <p:cNvSpPr>
            <a:spLocks noGrp="1"/>
          </p:cNvSpPr>
          <p:nvPr>
            <p:ph type="body" idx="1"/>
          </p:nvPr>
        </p:nvSpPr>
        <p:spPr>
          <a:xfrm>
            <a:off x="498549" y="792163"/>
            <a:ext cx="8170530" cy="341360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Slide Number Placeholder 4"/>
          <p:cNvSpPr txBox="1">
            <a:spLocks/>
          </p:cNvSpPr>
          <p:nvPr/>
        </p:nvSpPr>
        <p:spPr>
          <a:xfrm>
            <a:off x="98857" y="4757688"/>
            <a:ext cx="549733" cy="193873"/>
          </a:xfrm>
          <a:prstGeom prst="rect">
            <a:avLst/>
          </a:prstGeom>
        </p:spPr>
        <p:txBody>
          <a:bodyPr/>
          <a:lstStyle>
            <a:defPPr>
              <a:defRPr lang="en-US"/>
            </a:defPPr>
            <a:lvl1pPr marL="0" algn="r" defTabSz="457200" rtl="0" eaLnBrk="1" latinLnBrk="0" hangingPunct="1">
              <a:defRPr sz="1000" kern="1200">
                <a:solidFill>
                  <a:schemeClr val="bg2">
                    <a:lumMod val="40000"/>
                    <a:lumOff val="60000"/>
                  </a:schemeClr>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defRPr/>
            </a:pPr>
            <a:fld id="{96A107B4-1824-E244-A23F-1E950FD15AFA}" type="slidenum">
              <a:rPr lang="en-US" kern="0" smtClean="0">
                <a:solidFill>
                  <a:schemeClr val="bg1">
                    <a:lumMod val="65000"/>
                  </a:schemeClr>
                </a:solidFill>
              </a:rPr>
              <a:pPr algn="l" defTabSz="914400">
                <a:defRPr/>
              </a:pPr>
              <a:t>‹#›</a:t>
            </a:fld>
            <a:endParaRPr lang="en-US" kern="0" dirty="0">
              <a:solidFill>
                <a:schemeClr val="bg1">
                  <a:lumMod val="65000"/>
                </a:schemeClr>
              </a:solidFill>
            </a:endParaRPr>
          </a:p>
        </p:txBody>
      </p:sp>
      <p:sp>
        <p:nvSpPr>
          <p:cNvPr id="9" name="TextBox 8"/>
          <p:cNvSpPr txBox="1"/>
          <p:nvPr/>
        </p:nvSpPr>
        <p:spPr>
          <a:xfrm rot="16200000">
            <a:off x="-878203" y="3800443"/>
            <a:ext cx="1895273" cy="169277"/>
          </a:xfrm>
          <a:prstGeom prst="rect">
            <a:avLst/>
          </a:prstGeom>
          <a:noFill/>
        </p:spPr>
        <p:txBody>
          <a:bodyPr wrap="square" rtlCol="0">
            <a:spAutoFit/>
          </a:bodyPr>
          <a:lstStyle/>
          <a:p>
            <a:r>
              <a:rPr lang="en-US" sz="500" dirty="0" smtClean="0">
                <a:solidFill>
                  <a:schemeClr val="bg1">
                    <a:lumMod val="65000"/>
                  </a:schemeClr>
                </a:solidFill>
                <a:latin typeface="Arial Narrow"/>
                <a:cs typeface="Arial Narrow"/>
              </a:rPr>
              <a:t>© 2018 Oil Link Incorporated. All Rights Reserved.</a:t>
            </a:r>
            <a:endParaRPr lang="en-US" sz="500" dirty="0">
              <a:solidFill>
                <a:schemeClr val="bg1">
                  <a:lumMod val="65000"/>
                </a:schemeClr>
              </a:solidFill>
              <a:latin typeface="Arial Narrow"/>
              <a:cs typeface="Arial Narrow"/>
            </a:endParaRPr>
          </a:p>
        </p:txBody>
      </p:sp>
      <p:sp>
        <p:nvSpPr>
          <p:cNvPr id="4" name="Rectangle 3"/>
          <p:cNvSpPr/>
          <p:nvPr/>
        </p:nvSpPr>
        <p:spPr>
          <a:xfrm>
            <a:off x="608726" y="0"/>
            <a:ext cx="5184661" cy="170264"/>
          </a:xfrm>
          <a:prstGeom prst="rect">
            <a:avLst/>
          </a:prstGeom>
          <a:solidFill>
            <a:srgbClr val="ECAC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2" descr="C:\Users\Administrator\Pictures\微信图片_20180928145612.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8200995" y="4769357"/>
            <a:ext cx="788054" cy="22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45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Lst>
  <p:txStyles>
    <p:titleStyle>
      <a:lvl1pPr algn="l" defTabSz="457200" rtl="0" eaLnBrk="1" latinLnBrk="0" hangingPunct="1">
        <a:spcBef>
          <a:spcPct val="0"/>
        </a:spcBef>
        <a:buNone/>
        <a:defRPr sz="2800" kern="1200">
          <a:solidFill>
            <a:srgbClr val="156DB3"/>
          </a:solidFill>
          <a:latin typeface="Arial Narrow"/>
          <a:ea typeface="+mj-ea"/>
          <a:cs typeface="Arial Narrow"/>
        </a:defRPr>
      </a:lvl1pPr>
    </p:titleStyle>
    <p:bodyStyle>
      <a:lvl1pPr marL="171450" indent="-171450" algn="l" defTabSz="457200" rtl="0" eaLnBrk="1" latinLnBrk="0" hangingPunct="1">
        <a:spcBef>
          <a:spcPct val="20000"/>
        </a:spcBef>
        <a:buClr>
          <a:srgbClr val="156DB3"/>
        </a:buClr>
        <a:buFont typeface="Lucida Grande"/>
        <a:buChar char="￭"/>
        <a:tabLst/>
        <a:defRPr sz="2000" kern="1200">
          <a:solidFill>
            <a:schemeClr val="tx1"/>
          </a:solidFill>
          <a:latin typeface="Arial Narrow"/>
          <a:ea typeface="+mn-ea"/>
          <a:cs typeface="Arial Narrow"/>
        </a:defRPr>
      </a:lvl1pPr>
      <a:lvl2pPr marL="401638" indent="-230188" algn="l" defTabSz="457200" rtl="0" eaLnBrk="1" latinLnBrk="0" hangingPunct="1">
        <a:spcBef>
          <a:spcPct val="20000"/>
        </a:spcBef>
        <a:buFont typeface="Arial"/>
        <a:buChar char="–"/>
        <a:tabLst>
          <a:tab pos="401638" algn="l"/>
        </a:tabLst>
        <a:defRPr sz="2000" kern="1200">
          <a:solidFill>
            <a:schemeClr val="tx1"/>
          </a:solidFill>
          <a:latin typeface="Arial Narrow"/>
          <a:ea typeface="+mn-ea"/>
          <a:cs typeface="Arial Narrow"/>
        </a:defRPr>
      </a:lvl2pPr>
      <a:lvl3pPr marL="573088" indent="-174625" algn="l" defTabSz="457200" rtl="0" eaLnBrk="1" latinLnBrk="0" hangingPunct="1">
        <a:spcBef>
          <a:spcPct val="20000"/>
        </a:spcBef>
        <a:buClr>
          <a:srgbClr val="005ABB"/>
        </a:buClr>
        <a:buFont typeface="Lucida Grande"/>
        <a:buChar char="￭"/>
        <a:defRPr sz="1800" kern="1200">
          <a:solidFill>
            <a:schemeClr val="tx1"/>
          </a:solidFill>
          <a:latin typeface="Arial Narrow"/>
          <a:ea typeface="+mn-ea"/>
          <a:cs typeface="Arial Narrow"/>
        </a:defRPr>
      </a:lvl3pPr>
      <a:lvl4pPr marL="857250" indent="-228600" algn="l" defTabSz="457200" rtl="0" eaLnBrk="1" latinLnBrk="0" hangingPunct="1">
        <a:spcBef>
          <a:spcPct val="20000"/>
        </a:spcBef>
        <a:buFont typeface="Arial"/>
        <a:buChar char="–"/>
        <a:defRPr sz="1800" kern="1200">
          <a:solidFill>
            <a:schemeClr val="tx1"/>
          </a:solidFill>
          <a:latin typeface="Arial Narrow"/>
          <a:ea typeface="+mn-ea"/>
          <a:cs typeface="Arial Narrow"/>
        </a:defRPr>
      </a:lvl4pPr>
      <a:lvl5pPr marL="2057400" indent="-228600" algn="l" defTabSz="457200" rtl="0" eaLnBrk="1" latinLnBrk="0" hangingPunct="1">
        <a:spcBef>
          <a:spcPct val="20000"/>
        </a:spcBef>
        <a:buFont typeface="Arial"/>
        <a:buChar char="»"/>
        <a:defRPr sz="2000" kern="1200">
          <a:solidFill>
            <a:schemeClr val="bg1"/>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15205" y="4902639"/>
            <a:ext cx="108000" cy="72000"/>
          </a:xfrm>
          <a:prstGeom prst="rect">
            <a:avLst/>
          </a:prstGeom>
          <a:solidFill>
            <a:srgbClr val="ECAC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prstClr val="white"/>
              </a:solidFill>
            </a:endParaRPr>
          </a:p>
        </p:txBody>
      </p:sp>
      <p:sp>
        <p:nvSpPr>
          <p:cNvPr id="2" name="Title Placeholder 1"/>
          <p:cNvSpPr>
            <a:spLocks noGrp="1"/>
          </p:cNvSpPr>
          <p:nvPr>
            <p:ph type="title"/>
          </p:nvPr>
        </p:nvSpPr>
        <p:spPr>
          <a:xfrm>
            <a:off x="516270" y="205979"/>
            <a:ext cx="8229600" cy="444896"/>
          </a:xfrm>
          <a:prstGeom prst="rect">
            <a:avLst/>
          </a:prstGeom>
        </p:spPr>
        <p:txBody>
          <a:bodyPr vert="horz" lIns="91440" tIns="45720" rIns="91440" bIns="45720" rtlCol="0" anchor="ctr">
            <a:normAutofit/>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498549" y="792163"/>
            <a:ext cx="8170530" cy="341360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Slide Number Placeholder 4"/>
          <p:cNvSpPr txBox="1">
            <a:spLocks/>
          </p:cNvSpPr>
          <p:nvPr/>
        </p:nvSpPr>
        <p:spPr>
          <a:xfrm>
            <a:off x="92795" y="4831824"/>
            <a:ext cx="506371" cy="193873"/>
          </a:xfrm>
          <a:prstGeom prst="rect">
            <a:avLst/>
          </a:prstGeom>
        </p:spPr>
        <p:txBody>
          <a:bodyPr/>
          <a:lstStyle>
            <a:defPPr>
              <a:defRPr lang="en-US"/>
            </a:defPPr>
            <a:lvl1pPr marL="0" algn="r" defTabSz="457200" rtl="0" eaLnBrk="1" latinLnBrk="0" hangingPunct="1">
              <a:defRPr sz="1000" kern="1200">
                <a:solidFill>
                  <a:schemeClr val="bg2">
                    <a:lumMod val="40000"/>
                    <a:lumOff val="60000"/>
                  </a:schemeClr>
                </a:solidFill>
                <a:latin typeface="Arial Narrow"/>
                <a:ea typeface="+mn-ea"/>
                <a:cs typeface="Arial Narrow"/>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defRPr/>
            </a:pPr>
            <a:fld id="{96A107B4-1824-E244-A23F-1E950FD15AFA}" type="slidenum">
              <a:rPr lang="en-US" sz="800" kern="0" smtClean="0">
                <a:solidFill>
                  <a:prstClr val="white">
                    <a:lumMod val="65000"/>
                  </a:prstClr>
                </a:solidFill>
              </a:rPr>
              <a:pPr algn="l" defTabSz="914400">
                <a:defRPr/>
              </a:pPr>
              <a:t>‹#›</a:t>
            </a:fld>
            <a:endParaRPr lang="en-US" sz="800" kern="0" dirty="0">
              <a:solidFill>
                <a:prstClr val="white">
                  <a:lumMod val="65000"/>
                </a:prstClr>
              </a:solidFill>
            </a:endParaRPr>
          </a:p>
        </p:txBody>
      </p:sp>
      <p:sp>
        <p:nvSpPr>
          <p:cNvPr id="9" name="TextBox 8"/>
          <p:cNvSpPr txBox="1"/>
          <p:nvPr/>
        </p:nvSpPr>
        <p:spPr>
          <a:xfrm rot="16200000">
            <a:off x="-890559" y="3925519"/>
            <a:ext cx="1895273" cy="153888"/>
          </a:xfrm>
          <a:prstGeom prst="rect">
            <a:avLst/>
          </a:prstGeom>
          <a:noFill/>
        </p:spPr>
        <p:txBody>
          <a:bodyPr wrap="square" rtlCol="0">
            <a:spAutoFit/>
          </a:bodyPr>
          <a:lstStyle/>
          <a:p>
            <a:r>
              <a:rPr lang="en-US" sz="400" dirty="0" smtClean="0">
                <a:solidFill>
                  <a:prstClr val="white">
                    <a:lumMod val="65000"/>
                  </a:prstClr>
                </a:solidFill>
                <a:latin typeface="Arial Narrow"/>
                <a:cs typeface="Arial Narrow"/>
              </a:rPr>
              <a:t>© 2018 Oil Link Incorporated. All Rights Reserved.</a:t>
            </a:r>
            <a:endParaRPr lang="en-US" sz="400" dirty="0">
              <a:solidFill>
                <a:prstClr val="white">
                  <a:lumMod val="65000"/>
                </a:prstClr>
              </a:solidFill>
              <a:latin typeface="Arial Narrow"/>
              <a:cs typeface="Arial Narrow"/>
            </a:endParaRPr>
          </a:p>
        </p:txBody>
      </p:sp>
      <p:sp>
        <p:nvSpPr>
          <p:cNvPr id="4" name="Rectangle 3"/>
          <p:cNvSpPr/>
          <p:nvPr/>
        </p:nvSpPr>
        <p:spPr>
          <a:xfrm>
            <a:off x="608726" y="0"/>
            <a:ext cx="5184661" cy="170264"/>
          </a:xfrm>
          <a:prstGeom prst="rect">
            <a:avLst/>
          </a:prstGeom>
          <a:solidFill>
            <a:srgbClr val="ECAC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2" name="Picture 2" descr="C:\Users\Administrator\Pictures\微信图片_20180928145612.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8200995" y="4769357"/>
            <a:ext cx="788054" cy="225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78420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txStyles>
    <p:titleStyle>
      <a:lvl1pPr algn="l" defTabSz="457200" rtl="0" eaLnBrk="1" latinLnBrk="0" hangingPunct="1">
        <a:spcBef>
          <a:spcPct val="0"/>
        </a:spcBef>
        <a:buNone/>
        <a:defRPr sz="2800" kern="1200">
          <a:solidFill>
            <a:srgbClr val="156DB3"/>
          </a:solidFill>
          <a:latin typeface="Arial Narrow"/>
          <a:ea typeface="+mj-ea"/>
          <a:cs typeface="Arial Narrow"/>
        </a:defRPr>
      </a:lvl1pPr>
    </p:titleStyle>
    <p:bodyStyle>
      <a:lvl1pPr marL="171450" indent="-171450" algn="l" defTabSz="457200" rtl="0" eaLnBrk="1" latinLnBrk="0" hangingPunct="1">
        <a:spcBef>
          <a:spcPct val="20000"/>
        </a:spcBef>
        <a:buClr>
          <a:srgbClr val="156DB3"/>
        </a:buClr>
        <a:buFont typeface="Lucida Grande"/>
        <a:buChar char="￭"/>
        <a:tabLst/>
        <a:defRPr sz="2000" kern="1200">
          <a:solidFill>
            <a:schemeClr val="tx1"/>
          </a:solidFill>
          <a:latin typeface="Arial Narrow"/>
          <a:ea typeface="+mn-ea"/>
          <a:cs typeface="Arial Narrow"/>
        </a:defRPr>
      </a:lvl1pPr>
      <a:lvl2pPr marL="401638" indent="-230188" algn="l" defTabSz="457200" rtl="0" eaLnBrk="1" latinLnBrk="0" hangingPunct="1">
        <a:spcBef>
          <a:spcPct val="20000"/>
        </a:spcBef>
        <a:buFont typeface="Arial"/>
        <a:buChar char="–"/>
        <a:tabLst>
          <a:tab pos="401638" algn="l"/>
        </a:tabLst>
        <a:defRPr sz="2000" kern="1200">
          <a:solidFill>
            <a:schemeClr val="tx1"/>
          </a:solidFill>
          <a:latin typeface="Arial Narrow"/>
          <a:ea typeface="+mn-ea"/>
          <a:cs typeface="Arial Narrow"/>
        </a:defRPr>
      </a:lvl2pPr>
      <a:lvl3pPr marL="573088" indent="-174625" algn="l" defTabSz="457200" rtl="0" eaLnBrk="1" latinLnBrk="0" hangingPunct="1">
        <a:spcBef>
          <a:spcPct val="20000"/>
        </a:spcBef>
        <a:buClr>
          <a:srgbClr val="005ABB"/>
        </a:buClr>
        <a:buFont typeface="Lucida Grande"/>
        <a:buChar char="￭"/>
        <a:defRPr sz="1800" kern="1200">
          <a:solidFill>
            <a:schemeClr val="tx1"/>
          </a:solidFill>
          <a:latin typeface="Arial Narrow"/>
          <a:ea typeface="+mn-ea"/>
          <a:cs typeface="Arial Narrow"/>
        </a:defRPr>
      </a:lvl3pPr>
      <a:lvl4pPr marL="857250" indent="-228600" algn="l" defTabSz="457200" rtl="0" eaLnBrk="1" latinLnBrk="0" hangingPunct="1">
        <a:spcBef>
          <a:spcPct val="20000"/>
        </a:spcBef>
        <a:buFont typeface="Arial"/>
        <a:buChar char="–"/>
        <a:defRPr sz="1800" kern="1200">
          <a:solidFill>
            <a:schemeClr val="tx1"/>
          </a:solidFill>
          <a:latin typeface="Arial Narrow"/>
          <a:ea typeface="+mn-ea"/>
          <a:cs typeface="Arial Narrow"/>
        </a:defRPr>
      </a:lvl4pPr>
      <a:lvl5pPr marL="2057400" indent="-228600" algn="l" defTabSz="457200" rtl="0" eaLnBrk="1" latinLnBrk="0" hangingPunct="1">
        <a:spcBef>
          <a:spcPct val="20000"/>
        </a:spcBef>
        <a:buFont typeface="Arial"/>
        <a:buChar char="»"/>
        <a:defRPr sz="2000" kern="1200">
          <a:solidFill>
            <a:schemeClr val="bg1"/>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image" Target="../media/image45.png"/><Relationship Id="rId1" Type="http://schemas.openxmlformats.org/officeDocument/2006/relationships/slideLayout" Target="../slideLayouts/slideLayout14.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0371" y="1588810"/>
            <a:ext cx="5940048" cy="827862"/>
          </a:xfrm>
        </p:spPr>
        <p:txBody>
          <a:bodyPr>
            <a:normAutofit/>
          </a:bodyPr>
          <a:lstStyle/>
          <a:p>
            <a:r>
              <a:rPr lang="en-US" altLang="zh-CN" sz="2400" dirty="0" smtClean="0">
                <a:latin typeface="Microsoft YaHei" panose="020B0503020204020204" pitchFamily="34" charset="-122"/>
                <a:ea typeface="Microsoft YaHei" panose="020B0503020204020204" pitchFamily="34" charset="-122"/>
              </a:rPr>
              <a:t>Open The Gateway For China-</a:t>
            </a:r>
            <a:r>
              <a:rPr lang="en-US" altLang="zh-CN" sz="2400" dirty="0">
                <a:latin typeface="Microsoft YaHei" panose="020B0503020204020204" pitchFamily="34" charset="-122"/>
                <a:ea typeface="Microsoft YaHei" panose="020B0503020204020204" pitchFamily="34" charset="-122"/>
              </a:rPr>
              <a:t>R</a:t>
            </a:r>
            <a:r>
              <a:rPr lang="en-US" altLang="zh-CN" sz="2400" dirty="0" smtClean="0">
                <a:latin typeface="Microsoft YaHei" panose="020B0503020204020204" pitchFamily="34" charset="-122"/>
                <a:ea typeface="Microsoft YaHei" panose="020B0503020204020204" pitchFamily="34" charset="-122"/>
              </a:rPr>
              <a:t>ussia Energy Companies Cooperation </a:t>
            </a:r>
            <a:endParaRPr lang="en-US" sz="2400" dirty="0">
              <a:latin typeface="Microsoft YaHei" panose="020B0503020204020204" pitchFamily="34" charset="-122"/>
              <a:ea typeface="Microsoft YaHei" panose="020B0503020204020204" pitchFamily="34" charset="-122"/>
            </a:endParaRPr>
          </a:p>
        </p:txBody>
      </p:sp>
      <p:sp>
        <p:nvSpPr>
          <p:cNvPr id="4" name="副标题 3"/>
          <p:cNvSpPr>
            <a:spLocks noGrp="1"/>
          </p:cNvSpPr>
          <p:nvPr>
            <p:ph type="subTitle" idx="1"/>
          </p:nvPr>
        </p:nvSpPr>
        <p:spPr/>
        <p:txBody>
          <a:bodyPr>
            <a:normAutofit lnSpcReduction="10000"/>
          </a:bodyPr>
          <a:lstStyle/>
          <a:p>
            <a:r>
              <a:rPr lang="en-US" altLang="zh-CN" b="1" dirty="0" err="1" smtClean="0"/>
              <a:t>OilLink</a:t>
            </a:r>
            <a:r>
              <a:rPr lang="en-US" altLang="zh-CN" sz="2000" b="1" baseline="30000" dirty="0" err="1" smtClean="0">
                <a:solidFill>
                  <a:schemeClr val="tx1"/>
                </a:solidFill>
              </a:rPr>
              <a:t>TM</a:t>
            </a:r>
            <a:r>
              <a:rPr lang="en-US" altLang="zh-CN" dirty="0" smtClean="0"/>
              <a:t>- </a:t>
            </a:r>
            <a:r>
              <a:rPr lang="en-US" altLang="zh-CN" dirty="0"/>
              <a:t>a</a:t>
            </a:r>
            <a:r>
              <a:rPr lang="en-US" altLang="zh-CN" dirty="0" smtClean="0"/>
              <a:t> </a:t>
            </a:r>
            <a:r>
              <a:rPr lang="en-US" altLang="zh-CN" dirty="0"/>
              <a:t>bridge between C</a:t>
            </a:r>
            <a:r>
              <a:rPr lang="en-US" altLang="zh-CN" dirty="0" smtClean="0"/>
              <a:t>hinese </a:t>
            </a:r>
            <a:r>
              <a:rPr lang="en-US" altLang="zh-CN" dirty="0"/>
              <a:t>and Russian companies</a:t>
            </a:r>
            <a:endParaRPr lang="zh-CN" altLang="en-US" dirty="0"/>
          </a:p>
        </p:txBody>
      </p:sp>
    </p:spTree>
    <p:extLst>
      <p:ext uri="{BB962C8B-B14F-4D97-AF65-F5344CB8AC3E}">
        <p14:creationId xmlns:p14="http://schemas.microsoft.com/office/powerpoint/2010/main" val="1031769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1" descr="C:\Users\Administrator\Desktop\11.jpg11"/>
          <p:cNvPicPr>
            <a:picLocks noChangeAspect="1"/>
          </p:cNvPicPr>
          <p:nvPr/>
        </p:nvPicPr>
        <p:blipFill rotWithShape="1">
          <a:blip r:embed="rId3"/>
          <a:srcRect t="15782"/>
          <a:stretch/>
        </p:blipFill>
        <p:spPr>
          <a:xfrm>
            <a:off x="4643677" y="809468"/>
            <a:ext cx="4500086" cy="4337365"/>
          </a:xfrm>
          <a:prstGeom prst="rect">
            <a:avLst/>
          </a:prstGeom>
          <a:noFill/>
          <a:ln w="9525">
            <a:noFill/>
          </a:ln>
        </p:spPr>
      </p:pic>
      <p:sp>
        <p:nvSpPr>
          <p:cNvPr id="5126" name="文本框 6"/>
          <p:cNvSpPr/>
          <p:nvPr/>
        </p:nvSpPr>
        <p:spPr>
          <a:xfrm>
            <a:off x="297656" y="4782742"/>
            <a:ext cx="2131219" cy="242372"/>
          </a:xfrm>
          <a:prstGeom prst="rect">
            <a:avLst/>
          </a:prstGeom>
          <a:noFill/>
          <a:ln w="9525">
            <a:noFill/>
          </a:ln>
        </p:spPr>
        <p:txBody>
          <a:bodyPr wrap="square" lIns="68579" tIns="34289" rIns="68579" bIns="34289">
            <a:spAutoFit/>
          </a:bodyPr>
          <a:lstStyle/>
          <a:p>
            <a:pPr defTabSz="685783"/>
            <a:r>
              <a:rPr sz="1100" b="1" dirty="0">
                <a:solidFill>
                  <a:prstClr val="white"/>
                </a:solidFill>
                <a:latin typeface="微软雅黑" panose="020B0503020204020204" charset="-122"/>
                <a:ea typeface="微软雅黑" panose="020B0503020204020204" charset="-122"/>
                <a:sym typeface="Arial Unicode MS" panose="020B0604020202020204" charset="-122"/>
              </a:rPr>
              <a:t>夯实渠道——优质线下活动</a:t>
            </a:r>
            <a:endParaRPr lang="zh-CN" altLang="en-US" sz="1100" b="1" dirty="0">
              <a:solidFill>
                <a:prstClr val="white"/>
              </a:solidFill>
              <a:latin typeface="Arial Unicode MS" panose="020B0604020202020204" charset="-122"/>
              <a:ea typeface="Arial Unicode MS" panose="020B0604020202020204" charset="-122"/>
              <a:sym typeface="Arial Unicode MS" panose="020B0604020202020204" charset="-122"/>
            </a:endParaRPr>
          </a:p>
        </p:txBody>
      </p:sp>
      <p:sp>
        <p:nvSpPr>
          <p:cNvPr id="6" name="文本框 8"/>
          <p:cNvSpPr/>
          <p:nvPr/>
        </p:nvSpPr>
        <p:spPr>
          <a:xfrm>
            <a:off x="414222" y="831953"/>
            <a:ext cx="3910013" cy="3677736"/>
          </a:xfrm>
          <a:prstGeom prst="rect">
            <a:avLst/>
          </a:prstGeom>
          <a:noFill/>
          <a:ln w="9525">
            <a:noFill/>
          </a:ln>
        </p:spPr>
        <p:txBody>
          <a:bodyPr wrap="square" lIns="68579" tIns="34289" rIns="68579" bIns="34289">
            <a:spAutoFit/>
          </a:bodyPr>
          <a:lstStyle/>
          <a:p>
            <a:pPr defTabSz="685783">
              <a:lnSpc>
                <a:spcPct val="130000"/>
              </a:lnSpc>
              <a:spcAft>
                <a:spcPts val="750"/>
              </a:spcAft>
            </a:pPr>
            <a:r>
              <a:rPr lang="en-US" altLang="zh-CN" sz="900" dirty="0">
                <a:latin typeface="华文中宋" pitchFamily="2" charset="-122"/>
                <a:ea typeface="华文中宋" pitchFamily="2" charset="-122"/>
                <a:sym typeface="+mn-ea"/>
              </a:rPr>
              <a:t>Most of the mainstream oil and gas industry companies participated in the conference -</a:t>
            </a:r>
            <a:r>
              <a:rPr lang="en-US" altLang="zh-CN" sz="900" b="1" u="sng" dirty="0">
                <a:solidFill>
                  <a:srgbClr val="0070C0"/>
                </a:solidFill>
                <a:latin typeface="华文中宋" pitchFamily="2" charset="-122"/>
                <a:ea typeface="华文中宋" pitchFamily="2" charset="-122"/>
                <a:sym typeface="+mn-ea"/>
              </a:rPr>
              <a:t> BP, Shell, Total, BHGE (Merged GE Oil &amp; Gas Group and Baker Hughes), CNPC, Sinopec, CNOOC, </a:t>
            </a:r>
            <a:r>
              <a:rPr lang="en-US" altLang="zh-CN" sz="900" b="1" u="sng" dirty="0" err="1">
                <a:solidFill>
                  <a:srgbClr val="0070C0"/>
                </a:solidFill>
                <a:latin typeface="华文中宋" pitchFamily="2" charset="-122"/>
                <a:ea typeface="华文中宋" pitchFamily="2" charset="-122"/>
                <a:sym typeface="+mn-ea"/>
              </a:rPr>
              <a:t>Sinochem</a:t>
            </a:r>
            <a:r>
              <a:rPr lang="en-US" altLang="zh-CN" sz="900" b="1" u="sng" dirty="0">
                <a:solidFill>
                  <a:srgbClr val="0070C0"/>
                </a:solidFill>
                <a:latin typeface="华文中宋" pitchFamily="2" charset="-122"/>
                <a:ea typeface="华文中宋" pitchFamily="2" charset="-122"/>
                <a:sym typeface="+mn-ea"/>
              </a:rPr>
              <a:t> Group, CEFC,CHD, POWER CHINA, KERUI, JEREH, </a:t>
            </a:r>
            <a:r>
              <a:rPr lang="en-US" altLang="zh-CN" sz="900" b="1" u="sng" dirty="0" err="1">
                <a:solidFill>
                  <a:srgbClr val="0070C0"/>
                </a:solidFill>
                <a:latin typeface="华文中宋" pitchFamily="2" charset="-122"/>
                <a:ea typeface="华文中宋" pitchFamily="2" charset="-122"/>
                <a:sym typeface="+mn-ea"/>
              </a:rPr>
              <a:t>SunPower</a:t>
            </a:r>
            <a:r>
              <a:rPr lang="en-US" altLang="zh-CN" sz="900" b="1" u="sng" dirty="0">
                <a:solidFill>
                  <a:srgbClr val="0070C0"/>
                </a:solidFill>
                <a:latin typeface="华文中宋" pitchFamily="2" charset="-122"/>
                <a:ea typeface="华文中宋" pitchFamily="2" charset="-122"/>
                <a:sym typeface="+mn-ea"/>
              </a:rPr>
              <a:t> (the world's three major photovoltaic companies), ROC OIL, Honeywell, GNT, etc</a:t>
            </a:r>
            <a:r>
              <a:rPr lang="en-US" altLang="zh-CN" sz="900" dirty="0">
                <a:solidFill>
                  <a:srgbClr val="0070C0"/>
                </a:solidFill>
                <a:latin typeface="华文中宋" pitchFamily="2" charset="-122"/>
                <a:ea typeface="华文中宋" pitchFamily="2" charset="-122"/>
                <a:sym typeface="+mn-ea"/>
              </a:rPr>
              <a:t>.;</a:t>
            </a:r>
          </a:p>
          <a:p>
            <a:pPr defTabSz="685783">
              <a:lnSpc>
                <a:spcPct val="130000"/>
              </a:lnSpc>
              <a:spcAft>
                <a:spcPts val="750"/>
              </a:spcAft>
            </a:pPr>
            <a:r>
              <a:rPr lang="en-US" altLang="zh-CN" sz="900" dirty="0">
                <a:latin typeface="华文中宋" pitchFamily="2" charset="-122"/>
                <a:ea typeface="华文中宋" pitchFamily="2" charset="-122"/>
                <a:sym typeface="+mn-ea"/>
              </a:rPr>
              <a:t>A number of investment institutions in the energy sector attended the conference</a:t>
            </a:r>
            <a:r>
              <a:rPr lang="en-US" altLang="zh-CN" sz="900" b="1" u="sng" dirty="0">
                <a:solidFill>
                  <a:srgbClr val="0070C0"/>
                </a:solidFill>
                <a:latin typeface="华文中宋" pitchFamily="2" charset="-122"/>
                <a:ea typeface="华文中宋" pitchFamily="2" charset="-122"/>
                <a:sym typeface="+mn-ea"/>
              </a:rPr>
              <a:t>, </a:t>
            </a:r>
            <a:r>
              <a:rPr lang="en-US" altLang="zh-CN" sz="900" b="1" u="sng" dirty="0" err="1">
                <a:solidFill>
                  <a:srgbClr val="0070C0"/>
                </a:solidFill>
                <a:latin typeface="华文中宋" pitchFamily="2" charset="-122"/>
                <a:ea typeface="华文中宋" pitchFamily="2" charset="-122"/>
                <a:sym typeface="+mn-ea"/>
              </a:rPr>
              <a:t>Cinda</a:t>
            </a:r>
            <a:r>
              <a:rPr lang="en-US" altLang="zh-CN" sz="900" b="1" u="sng" dirty="0">
                <a:solidFill>
                  <a:srgbClr val="0070C0"/>
                </a:solidFill>
                <a:latin typeface="华文中宋" pitchFamily="2" charset="-122"/>
                <a:ea typeface="华文中宋" pitchFamily="2" charset="-122"/>
                <a:sym typeface="+mn-ea"/>
              </a:rPr>
              <a:t> Securities, Saudi Aramco Energy Innovation Investment, China Securities Co., Ltd., CITIC </a:t>
            </a:r>
            <a:r>
              <a:rPr lang="en-US" altLang="zh-CN" sz="900" b="1" u="sng" dirty="0" err="1">
                <a:solidFill>
                  <a:srgbClr val="0070C0"/>
                </a:solidFill>
                <a:latin typeface="华文中宋" pitchFamily="2" charset="-122"/>
                <a:ea typeface="华文中宋" pitchFamily="2" charset="-122"/>
                <a:sym typeface="+mn-ea"/>
              </a:rPr>
              <a:t>Guoan</a:t>
            </a:r>
            <a:r>
              <a:rPr lang="en-US" altLang="zh-CN" sz="900" b="1" u="sng" dirty="0">
                <a:solidFill>
                  <a:srgbClr val="0070C0"/>
                </a:solidFill>
                <a:latin typeface="华文中宋" pitchFamily="2" charset="-122"/>
                <a:ea typeface="华文中宋" pitchFamily="2" charset="-122"/>
                <a:sym typeface="+mn-ea"/>
              </a:rPr>
              <a:t> Innovation Fund Management Co., Ltd., </a:t>
            </a:r>
            <a:r>
              <a:rPr lang="en-US" altLang="zh-CN" sz="900" b="1" u="sng" dirty="0" err="1">
                <a:solidFill>
                  <a:srgbClr val="0070C0"/>
                </a:solidFill>
                <a:latin typeface="华文中宋" pitchFamily="2" charset="-122"/>
                <a:ea typeface="华文中宋" pitchFamily="2" charset="-122"/>
                <a:sym typeface="+mn-ea"/>
              </a:rPr>
              <a:t>Tongde</a:t>
            </a:r>
            <a:r>
              <a:rPr lang="en-US" altLang="zh-CN" sz="900" b="1" u="sng" dirty="0">
                <a:solidFill>
                  <a:srgbClr val="0070C0"/>
                </a:solidFill>
                <a:latin typeface="华文中宋" pitchFamily="2" charset="-122"/>
                <a:ea typeface="华文中宋" pitchFamily="2" charset="-122"/>
                <a:sym typeface="+mn-ea"/>
              </a:rPr>
              <a:t> </a:t>
            </a:r>
            <a:r>
              <a:rPr lang="en-US" altLang="zh-CN" sz="900" b="1" u="sng" dirty="0" err="1">
                <a:solidFill>
                  <a:srgbClr val="0070C0"/>
                </a:solidFill>
                <a:latin typeface="华文中宋" pitchFamily="2" charset="-122"/>
                <a:ea typeface="华文中宋" pitchFamily="2" charset="-122"/>
                <a:sym typeface="+mn-ea"/>
              </a:rPr>
              <a:t>Panshi</a:t>
            </a:r>
            <a:r>
              <a:rPr lang="en-US" altLang="zh-CN" sz="900" b="1" u="sng" dirty="0">
                <a:solidFill>
                  <a:srgbClr val="0070C0"/>
                </a:solidFill>
                <a:latin typeface="华文中宋" pitchFamily="2" charset="-122"/>
                <a:ea typeface="华文中宋" pitchFamily="2" charset="-122"/>
                <a:sym typeface="+mn-ea"/>
              </a:rPr>
              <a:t> Holdings (Beijing) Co., Ltd., China New Era Co., Ltd., CNOOC International Finance Leasing Co., Ltd., etc</a:t>
            </a:r>
            <a:r>
              <a:rPr lang="en-US" altLang="zh-CN" sz="900" dirty="0">
                <a:solidFill>
                  <a:srgbClr val="0070C0"/>
                </a:solidFill>
                <a:latin typeface="华文中宋" pitchFamily="2" charset="-122"/>
                <a:ea typeface="华文中宋" pitchFamily="2" charset="-122"/>
                <a:sym typeface="+mn-ea"/>
              </a:rPr>
              <a:t>. </a:t>
            </a:r>
            <a:r>
              <a:rPr lang="en-US" altLang="zh-CN" sz="900" dirty="0">
                <a:latin typeface="华文中宋" pitchFamily="2" charset="-122"/>
                <a:ea typeface="华文中宋" pitchFamily="2" charset="-122"/>
                <a:sym typeface="+mn-ea"/>
              </a:rPr>
              <a:t>Nearly </a:t>
            </a:r>
            <a:r>
              <a:rPr lang="en-US" altLang="zh-CN" sz="900" b="1" u="sng" dirty="0">
                <a:solidFill>
                  <a:srgbClr val="0070C0"/>
                </a:solidFill>
                <a:latin typeface="华文中宋" pitchFamily="2" charset="-122"/>
                <a:ea typeface="华文中宋" pitchFamily="2" charset="-122"/>
                <a:sym typeface="+mn-ea"/>
              </a:rPr>
              <a:t>30 investment institutions </a:t>
            </a:r>
            <a:r>
              <a:rPr lang="en-US" altLang="zh-CN" sz="900" dirty="0">
                <a:latin typeface="华文中宋" pitchFamily="2" charset="-122"/>
                <a:ea typeface="华文中宋" pitchFamily="2" charset="-122"/>
                <a:sym typeface="+mn-ea"/>
              </a:rPr>
              <a:t>attended the conference.</a:t>
            </a:r>
          </a:p>
          <a:p>
            <a:pPr defTabSz="685783">
              <a:lnSpc>
                <a:spcPct val="130000"/>
              </a:lnSpc>
              <a:spcAft>
                <a:spcPts val="750"/>
              </a:spcAft>
            </a:pPr>
            <a:r>
              <a:rPr lang="en-US" altLang="zh-CN" sz="900" dirty="0">
                <a:latin typeface="华文中宋" pitchFamily="2" charset="-122"/>
                <a:ea typeface="华文中宋" pitchFamily="2" charset="-122"/>
                <a:sym typeface="+mn-ea"/>
              </a:rPr>
              <a:t>Nearly </a:t>
            </a:r>
            <a:r>
              <a:rPr lang="en-US" altLang="zh-CN" sz="900" b="1" u="sng" dirty="0">
                <a:solidFill>
                  <a:srgbClr val="0070C0"/>
                </a:solidFill>
                <a:latin typeface="华文中宋" pitchFamily="2" charset="-122"/>
                <a:ea typeface="华文中宋" pitchFamily="2" charset="-122"/>
                <a:sym typeface="+mn-ea"/>
              </a:rPr>
              <a:t>400 people attended the conference, and nearly 40 high-quality financing projects</a:t>
            </a:r>
            <a:r>
              <a:rPr lang="en-US" altLang="zh-CN" sz="900" b="1" u="sng" dirty="0">
                <a:latin typeface="华文中宋" pitchFamily="2" charset="-122"/>
                <a:ea typeface="华文中宋" pitchFamily="2" charset="-122"/>
                <a:sym typeface="+mn-ea"/>
              </a:rPr>
              <a:t> </a:t>
            </a:r>
            <a:r>
              <a:rPr lang="en-US" altLang="zh-CN" sz="900" dirty="0">
                <a:latin typeface="华文中宋" pitchFamily="2" charset="-122"/>
                <a:ea typeface="华文中宋" pitchFamily="2" charset="-122"/>
                <a:sym typeface="+mn-ea"/>
              </a:rPr>
              <a:t>participated in the meeting and docking with the investor, involving overseas EPC projects, environmental technology companies, overseas oil and gas blocks, North American microbial oil recovery, artificial intelligence and big data drilling projects, etc.</a:t>
            </a:r>
          </a:p>
        </p:txBody>
      </p:sp>
      <p:sp>
        <p:nvSpPr>
          <p:cNvPr id="2" name="文本框 1"/>
          <p:cNvSpPr txBox="1"/>
          <p:nvPr/>
        </p:nvSpPr>
        <p:spPr>
          <a:xfrm>
            <a:off x="4643914" y="4598672"/>
            <a:ext cx="4500086" cy="577079"/>
          </a:xfrm>
          <a:prstGeom prst="rect">
            <a:avLst/>
          </a:prstGeom>
          <a:solidFill>
            <a:schemeClr val="tx1">
              <a:alpha val="51000"/>
            </a:schemeClr>
          </a:solidFill>
        </p:spPr>
        <p:txBody>
          <a:bodyPr wrap="square" lIns="68579" tIns="34289" rIns="68579" bIns="34289" rtlCol="0" anchor="t">
            <a:spAutoFit/>
          </a:bodyPr>
          <a:lstStyle/>
          <a:p>
            <a:pPr algn="r" defTabSz="685783">
              <a:lnSpc>
                <a:spcPct val="150000"/>
              </a:lnSpc>
            </a:pPr>
            <a:r>
              <a:rPr lang="en-US" altLang="x-none" sz="1100" b="1" dirty="0">
                <a:solidFill>
                  <a:srgbClr val="FFC000"/>
                </a:solidFill>
                <a:latin typeface="微软雅黑" panose="020B0503020204020204" charset="-122"/>
                <a:ea typeface="微软雅黑" panose="020B0503020204020204" charset="-122"/>
                <a:sym typeface="微软雅黑" panose="020B0503020204020204" charset="-122"/>
              </a:rPr>
              <a:t>2017 </a:t>
            </a:r>
            <a:r>
              <a:rPr lang="en-US" altLang="x-none" sz="1100" b="1" dirty="0" err="1">
                <a:solidFill>
                  <a:srgbClr val="FFC000"/>
                </a:solidFill>
                <a:latin typeface="微软雅黑" panose="020B0503020204020204" charset="-122"/>
                <a:ea typeface="微软雅黑" panose="020B0503020204020204" charset="-122"/>
                <a:sym typeface="微软雅黑" panose="020B0503020204020204" charset="-122"/>
              </a:rPr>
              <a:t>OilLink</a:t>
            </a:r>
            <a:r>
              <a:rPr lang="en-US" altLang="x-none" sz="1100" b="1" dirty="0">
                <a:solidFill>
                  <a:srgbClr val="FFC000"/>
                </a:solidFill>
                <a:latin typeface="微软雅黑" panose="020B0503020204020204" charset="-122"/>
                <a:ea typeface="微软雅黑" panose="020B0503020204020204" charset="-122"/>
                <a:sym typeface="微软雅黑" panose="020B0503020204020204" charset="-122"/>
              </a:rPr>
              <a:t> Energy Summit in </a:t>
            </a:r>
            <a:r>
              <a:rPr lang="en-US" altLang="x-none" sz="1100" b="1" dirty="0" smtClean="0">
                <a:solidFill>
                  <a:srgbClr val="FFC000"/>
                </a:solidFill>
                <a:latin typeface="微软雅黑" panose="020B0503020204020204" charset="-122"/>
                <a:ea typeface="微软雅黑" panose="020B0503020204020204" charset="-122"/>
                <a:sym typeface="微软雅黑" panose="020B0503020204020204" charset="-122"/>
              </a:rPr>
              <a:t>Beijing</a:t>
            </a:r>
          </a:p>
          <a:p>
            <a:pPr algn="r" defTabSz="685783">
              <a:lnSpc>
                <a:spcPct val="150000"/>
              </a:lnSpc>
            </a:pPr>
            <a:r>
              <a:rPr lang="en-US" altLang="x-none" sz="1100" b="1" dirty="0">
                <a:solidFill>
                  <a:srgbClr val="FFC000"/>
                </a:solidFill>
                <a:latin typeface="微软雅黑" panose="020B0503020204020204" charset="-122"/>
                <a:ea typeface="微软雅黑" panose="020B0503020204020204" charset="-122"/>
                <a:sym typeface="微软雅黑" panose="020B0503020204020204" charset="-122"/>
              </a:rPr>
              <a:t>photo of the scene</a:t>
            </a:r>
            <a:endParaRPr lang="en-US" altLang="x-none" sz="1100" b="1" dirty="0" smtClean="0">
              <a:solidFill>
                <a:srgbClr val="FFC000"/>
              </a:solidFill>
              <a:latin typeface="微软雅黑" panose="020B0503020204020204" charset="-122"/>
              <a:ea typeface="微软雅黑" panose="020B0503020204020204" charset="-122"/>
              <a:sym typeface="微软雅黑" panose="020B0503020204020204" charset="-122"/>
            </a:endParaRPr>
          </a:p>
        </p:txBody>
      </p:sp>
      <p:sp>
        <p:nvSpPr>
          <p:cNvPr id="7" name="标题 6"/>
          <p:cNvSpPr>
            <a:spLocks noGrp="1"/>
          </p:cNvSpPr>
          <p:nvPr>
            <p:ph type="title"/>
          </p:nvPr>
        </p:nvSpPr>
        <p:spPr/>
        <p:txBody>
          <a:bodyPr>
            <a:normAutofit fontScale="90000"/>
          </a:bodyPr>
          <a:lstStyle/>
          <a:p>
            <a:r>
              <a:rPr lang="en-US" altLang="zh-CN" dirty="0"/>
              <a:t>2017 </a:t>
            </a:r>
            <a:r>
              <a:rPr lang="en-US" altLang="zh-CN" dirty="0" err="1"/>
              <a:t>OilLink</a:t>
            </a:r>
            <a:r>
              <a:rPr lang="en-US" altLang="zh-CN" dirty="0"/>
              <a:t> </a:t>
            </a:r>
            <a:r>
              <a:rPr lang="en-US" altLang="zh-CN" dirty="0" smtClean="0"/>
              <a:t>Energy Summit in </a:t>
            </a:r>
            <a:r>
              <a:rPr lang="en-US" altLang="zh-CN" dirty="0"/>
              <a:t>Beijing(400 participants attended)</a:t>
            </a:r>
            <a:endParaRPr lang="zh-CN" altLang="en-US" dirty="0"/>
          </a:p>
        </p:txBody>
      </p:sp>
    </p:spTree>
    <p:extLst>
      <p:ext uri="{BB962C8B-B14F-4D97-AF65-F5344CB8AC3E}">
        <p14:creationId xmlns:p14="http://schemas.microsoft.com/office/powerpoint/2010/main" val="2235442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
          <p:cNvSpPr/>
          <p:nvPr/>
        </p:nvSpPr>
        <p:spPr>
          <a:xfrm>
            <a:off x="476" y="2408398"/>
            <a:ext cx="9153525" cy="2746772"/>
          </a:xfrm>
          <a:prstGeom prst="rect">
            <a:avLst/>
          </a:prstGeom>
          <a:solidFill>
            <a:schemeClr val="tx1"/>
          </a:solidFill>
          <a:ln w="12700">
            <a:noFill/>
          </a:ln>
        </p:spPr>
        <p:txBody>
          <a:bodyPr lIns="68579" tIns="34289" rIns="68579" bIns="34289" anchor="ctr"/>
          <a:lstStyle/>
          <a:p>
            <a:pPr algn="ctr" defTabSz="685783"/>
            <a:endParaRPr sz="1400">
              <a:solidFill>
                <a:srgbClr val="FFFFFF"/>
              </a:solidFill>
              <a:ea typeface="宋体" panose="02010600030101010101" pitchFamily="2" charset="-122"/>
            </a:endParaRPr>
          </a:p>
        </p:txBody>
      </p:sp>
      <p:sp>
        <p:nvSpPr>
          <p:cNvPr id="15" name="文本框 38"/>
          <p:cNvSpPr/>
          <p:nvPr/>
        </p:nvSpPr>
        <p:spPr>
          <a:xfrm>
            <a:off x="667226" y="3670936"/>
            <a:ext cx="2021205" cy="678645"/>
          </a:xfrm>
          <a:prstGeom prst="rect">
            <a:avLst/>
          </a:prstGeom>
          <a:noFill/>
          <a:ln w="9525">
            <a:noFill/>
          </a:ln>
        </p:spPr>
        <p:txBody>
          <a:bodyPr wrap="square" lIns="68579" tIns="34289" rIns="68579" bIns="34289">
            <a:spAutoFit/>
          </a:bodyPr>
          <a:lstStyle/>
          <a:p>
            <a:pPr algn="ctr" defTabSz="685783">
              <a:lnSpc>
                <a:spcPct val="120000"/>
              </a:lnSpc>
            </a:pPr>
            <a:r>
              <a:rPr lang="en-US" altLang="x-none" sz="1100" dirty="0" smtClean="0">
                <a:solidFill>
                  <a:prstClr val="white"/>
                </a:solidFill>
                <a:latin typeface="华文中宋" pitchFamily="2" charset="-122"/>
                <a:ea typeface="华文中宋" pitchFamily="2" charset="-122"/>
                <a:sym typeface="微软雅黑" panose="020B0503020204020204" charset="-122"/>
              </a:rPr>
              <a:t>America B&amp;D company &amp; investors &amp; </a:t>
            </a:r>
            <a:r>
              <a:rPr lang="en-US" altLang="x-none" sz="1100" dirty="0" err="1" smtClean="0">
                <a:solidFill>
                  <a:prstClr val="white"/>
                </a:solidFill>
                <a:latin typeface="华文中宋" pitchFamily="2" charset="-122"/>
                <a:ea typeface="华文中宋" pitchFamily="2" charset="-122"/>
                <a:sym typeface="微软雅黑" panose="020B0503020204020204" charset="-122"/>
              </a:rPr>
              <a:t>OilLink</a:t>
            </a:r>
            <a:r>
              <a:rPr lang="en-US" altLang="x-none" sz="1100" dirty="0" smtClean="0">
                <a:solidFill>
                  <a:prstClr val="white"/>
                </a:solidFill>
                <a:latin typeface="华文中宋" pitchFamily="2" charset="-122"/>
                <a:ea typeface="华文中宋" pitchFamily="2" charset="-122"/>
                <a:sym typeface="微软雅黑" panose="020B0503020204020204" charset="-122"/>
              </a:rPr>
              <a:t> in B&amp;D company office</a:t>
            </a:r>
            <a:endParaRPr lang="en-US" altLang="x-none" sz="1100" dirty="0">
              <a:solidFill>
                <a:prstClr val="white"/>
              </a:solidFill>
              <a:latin typeface="华文中宋" pitchFamily="2" charset="-122"/>
              <a:ea typeface="华文中宋" pitchFamily="2" charset="-122"/>
              <a:sym typeface="微软雅黑" panose="020B0503020204020204" charset="-122"/>
            </a:endParaRPr>
          </a:p>
        </p:txBody>
      </p:sp>
      <p:sp>
        <p:nvSpPr>
          <p:cNvPr id="16" name="文本框 39"/>
          <p:cNvSpPr/>
          <p:nvPr/>
        </p:nvSpPr>
        <p:spPr>
          <a:xfrm>
            <a:off x="3559017" y="3670935"/>
            <a:ext cx="2025968" cy="255132"/>
          </a:xfrm>
          <a:prstGeom prst="rect">
            <a:avLst/>
          </a:prstGeom>
          <a:noFill/>
          <a:ln w="9525">
            <a:noFill/>
          </a:ln>
        </p:spPr>
        <p:txBody>
          <a:bodyPr wrap="square" lIns="68579" tIns="34289" rIns="68579" bIns="34289">
            <a:spAutoFit/>
          </a:bodyPr>
          <a:lstStyle/>
          <a:p>
            <a:pPr algn="ctr" defTabSz="685783">
              <a:lnSpc>
                <a:spcPct val="120000"/>
              </a:lnSpc>
            </a:pPr>
            <a:r>
              <a:rPr lang="en-US" altLang="x-none" sz="1100" dirty="0" smtClean="0">
                <a:solidFill>
                  <a:prstClr val="white"/>
                </a:solidFill>
                <a:latin typeface="华文中宋" pitchFamily="2" charset="-122"/>
                <a:ea typeface="华文中宋" pitchFamily="2" charset="-122"/>
                <a:sym typeface="微软雅黑" panose="020B0503020204020204" charset="-122"/>
              </a:rPr>
              <a:t>Oil field trip</a:t>
            </a:r>
            <a:endParaRPr lang="en-US" altLang="x-none" sz="1100" dirty="0">
              <a:solidFill>
                <a:prstClr val="white"/>
              </a:solidFill>
              <a:latin typeface="华文中宋" pitchFamily="2" charset="-122"/>
              <a:ea typeface="华文中宋" pitchFamily="2" charset="-122"/>
              <a:sym typeface="微软雅黑" panose="020B0503020204020204" charset="-122"/>
            </a:endParaRPr>
          </a:p>
        </p:txBody>
      </p:sp>
      <p:sp>
        <p:nvSpPr>
          <p:cNvPr id="17" name="文本框 40"/>
          <p:cNvSpPr/>
          <p:nvPr/>
        </p:nvSpPr>
        <p:spPr>
          <a:xfrm>
            <a:off x="6500336" y="3670936"/>
            <a:ext cx="2021205" cy="678645"/>
          </a:xfrm>
          <a:prstGeom prst="rect">
            <a:avLst/>
          </a:prstGeom>
          <a:noFill/>
          <a:ln w="9525">
            <a:noFill/>
          </a:ln>
        </p:spPr>
        <p:txBody>
          <a:bodyPr wrap="square" lIns="68579" tIns="34289" rIns="68579" bIns="34289">
            <a:spAutoFit/>
          </a:bodyPr>
          <a:lstStyle/>
          <a:p>
            <a:pPr algn="ctr" defTabSz="685783">
              <a:lnSpc>
                <a:spcPct val="120000"/>
              </a:lnSpc>
            </a:pPr>
            <a:r>
              <a:rPr lang="en-US" altLang="x-none" sz="1100" dirty="0">
                <a:solidFill>
                  <a:prstClr val="white"/>
                </a:solidFill>
                <a:latin typeface="华文中宋" pitchFamily="2" charset="-122"/>
                <a:ea typeface="华文中宋" pitchFamily="2" charset="-122"/>
                <a:sym typeface="微软雅黑" panose="020B0503020204020204" charset="-122"/>
              </a:rPr>
              <a:t>America B&amp;D company &amp; investors &amp; </a:t>
            </a:r>
            <a:r>
              <a:rPr lang="en-US" altLang="x-none" sz="1100" dirty="0" err="1" smtClean="0">
                <a:solidFill>
                  <a:prstClr val="white"/>
                </a:solidFill>
                <a:latin typeface="华文中宋" pitchFamily="2" charset="-122"/>
                <a:ea typeface="华文中宋" pitchFamily="2" charset="-122"/>
                <a:sym typeface="微软雅黑" panose="020B0503020204020204" charset="-122"/>
              </a:rPr>
              <a:t>OilLink</a:t>
            </a:r>
            <a:r>
              <a:rPr lang="en-US" altLang="x-none" sz="1100" dirty="0">
                <a:solidFill>
                  <a:prstClr val="white"/>
                </a:solidFill>
                <a:latin typeface="华文中宋" pitchFamily="2" charset="-122"/>
                <a:ea typeface="华文中宋" pitchFamily="2" charset="-122"/>
                <a:sym typeface="微软雅黑" panose="020B0503020204020204" charset="-122"/>
              </a:rPr>
              <a:t> </a:t>
            </a:r>
            <a:r>
              <a:rPr lang="en-US" altLang="x-none" sz="1100" dirty="0" smtClean="0">
                <a:solidFill>
                  <a:prstClr val="white"/>
                </a:solidFill>
                <a:latin typeface="华文中宋" pitchFamily="2" charset="-122"/>
                <a:ea typeface="华文中宋" pitchFamily="2" charset="-122"/>
                <a:sym typeface="微软雅黑" panose="020B0503020204020204" charset="-122"/>
              </a:rPr>
              <a:t>on object oil field</a:t>
            </a:r>
            <a:endParaRPr lang="en-US" altLang="x-none" sz="1100" dirty="0">
              <a:solidFill>
                <a:prstClr val="white"/>
              </a:solidFill>
              <a:latin typeface="华文中宋" pitchFamily="2" charset="-122"/>
              <a:ea typeface="华文中宋" pitchFamily="2" charset="-122"/>
              <a:sym typeface="微软雅黑" panose="020B0503020204020204" charset="-122"/>
            </a:endParaRPr>
          </a:p>
        </p:txBody>
      </p:sp>
      <p:sp>
        <p:nvSpPr>
          <p:cNvPr id="18" name="矩形 17"/>
          <p:cNvSpPr/>
          <p:nvPr/>
        </p:nvSpPr>
        <p:spPr>
          <a:xfrm>
            <a:off x="561108" y="514376"/>
            <a:ext cx="8031523" cy="288539"/>
          </a:xfrm>
          <a:prstGeom prst="rect">
            <a:avLst/>
          </a:prstGeom>
        </p:spPr>
        <p:txBody>
          <a:bodyPr wrap="none" lIns="68579" tIns="34289" rIns="68579" bIns="34289">
            <a:spAutoFit/>
          </a:bodyPr>
          <a:lstStyle/>
          <a:p>
            <a:pPr algn="ctr" defTabSz="685783"/>
            <a:r>
              <a:rPr lang="en-US" altLang="zh-CN" sz="1400" b="1" dirty="0">
                <a:solidFill>
                  <a:prstClr val="white"/>
                </a:solidFill>
                <a:latin typeface="微软雅黑" panose="020B0503020204020204" charset="-122"/>
                <a:ea typeface="微软雅黑" panose="020B0503020204020204" charset="-122"/>
              </a:rPr>
              <a:t>8</a:t>
            </a:r>
            <a:r>
              <a:rPr lang="zh-CN" altLang="en-US" sz="1400" b="1" dirty="0">
                <a:solidFill>
                  <a:prstClr val="white"/>
                </a:solidFill>
                <a:latin typeface="微软雅黑" panose="020B0503020204020204" charset="-122"/>
                <a:ea typeface="微软雅黑" panose="020B0503020204020204" charset="-122"/>
              </a:rPr>
              <a:t>月</a:t>
            </a:r>
            <a:r>
              <a:rPr lang="en-US" altLang="zh-CN" sz="1400" b="1" dirty="0">
                <a:solidFill>
                  <a:prstClr val="white"/>
                </a:solidFill>
                <a:latin typeface="微软雅黑" panose="020B0503020204020204" charset="-122"/>
                <a:ea typeface="微软雅黑" panose="020B0503020204020204" charset="-122"/>
              </a:rPr>
              <a:t>3</a:t>
            </a:r>
            <a:r>
              <a:rPr lang="zh-CN" altLang="en-US" sz="1400" b="1" dirty="0">
                <a:solidFill>
                  <a:prstClr val="white"/>
                </a:solidFill>
                <a:latin typeface="微软雅黑" panose="020B0503020204020204" charset="-122"/>
                <a:ea typeface="微软雅黑" panose="020B0503020204020204" charset="-122"/>
              </a:rPr>
              <a:t>日石油</a:t>
            </a:r>
            <a:r>
              <a:rPr lang="en-US" altLang="zh-CN" sz="1400" b="1" dirty="0">
                <a:solidFill>
                  <a:prstClr val="white"/>
                </a:solidFill>
                <a:latin typeface="微软雅黑" panose="020B0503020204020204" charset="-122"/>
                <a:ea typeface="微软雅黑" panose="020B0503020204020204" charset="-122"/>
              </a:rPr>
              <a:t>Link</a:t>
            </a:r>
            <a:r>
              <a:rPr lang="zh-CN" altLang="en-US" sz="1400" b="1" dirty="0">
                <a:solidFill>
                  <a:prstClr val="white"/>
                </a:solidFill>
                <a:latin typeface="微软雅黑" panose="020B0503020204020204" charset="-122"/>
                <a:ea typeface="微软雅黑" panose="020B0503020204020204" charset="-122"/>
              </a:rPr>
              <a:t>北美合伙人靳路超带领投资人进行油田并购考察，油田业主方为</a:t>
            </a:r>
            <a:r>
              <a:rPr lang="en-US" altLang="zh-CN" sz="1400" b="1" dirty="0">
                <a:solidFill>
                  <a:prstClr val="white"/>
                </a:solidFill>
                <a:latin typeface="微软雅黑" panose="020B0503020204020204" charset="-122"/>
                <a:ea typeface="微软雅黑" panose="020B0503020204020204" charset="-122"/>
              </a:rPr>
              <a:t>B&amp;D Petroleum</a:t>
            </a:r>
          </a:p>
        </p:txBody>
      </p:sp>
      <p:pic>
        <p:nvPicPr>
          <p:cNvPr id="23" name="Picture 2" descr="F:\B&amp;D公司合作文件\带华油惠博普交流\微信图片_201708041041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098" y="1402125"/>
            <a:ext cx="2749907" cy="2063177"/>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5123" name="Picture 3" descr="F:\B&amp;D公司合作文件\带华油惠博普交流\微信图片_201708041041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9026" y="1402125"/>
            <a:ext cx="2757128" cy="2068595"/>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24" name="Picture 4" descr="F:\B&amp;D公司合作文件\带华油惠博普交流\微信图片_2017080410411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8560" y="1402125"/>
            <a:ext cx="2749907" cy="2063177"/>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sp>
        <p:nvSpPr>
          <p:cNvPr id="5" name="标题 4"/>
          <p:cNvSpPr>
            <a:spLocks noGrp="1"/>
          </p:cNvSpPr>
          <p:nvPr>
            <p:ph type="title"/>
          </p:nvPr>
        </p:nvSpPr>
        <p:spPr>
          <a:xfrm>
            <a:off x="516270" y="205978"/>
            <a:ext cx="8229600" cy="723411"/>
          </a:xfrm>
        </p:spPr>
        <p:txBody>
          <a:bodyPr>
            <a:normAutofit fontScale="90000"/>
          </a:bodyPr>
          <a:lstStyle/>
          <a:p>
            <a:r>
              <a:rPr lang="en-US" altLang="zh-CN" dirty="0" err="1" smtClean="0"/>
              <a:t>OilLink</a:t>
            </a:r>
            <a:r>
              <a:rPr lang="en-US" altLang="zh-CN" dirty="0" smtClean="0"/>
              <a:t> Recommend Chinese Investors To North America Oil Field Asset</a:t>
            </a:r>
            <a:endParaRPr lang="zh-CN" altLang="en-US" dirty="0"/>
          </a:p>
        </p:txBody>
      </p:sp>
    </p:spTree>
    <p:extLst>
      <p:ext uri="{BB962C8B-B14F-4D97-AF65-F5344CB8AC3E}">
        <p14:creationId xmlns:p14="http://schemas.microsoft.com/office/powerpoint/2010/main" val="2077572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err="1" smtClean="0"/>
              <a:t>OilLink</a:t>
            </a:r>
            <a:r>
              <a:rPr lang="en-US" altLang="zh-CN" dirty="0" smtClean="0"/>
              <a:t> Chinese Capital and Energy Fund Resources </a:t>
            </a:r>
            <a:endParaRPr lang="zh-CN" altLang="en-US" dirty="0"/>
          </a:p>
        </p:txBody>
      </p:sp>
      <p:pic>
        <p:nvPicPr>
          <p:cNvPr id="1026" name="Picture 2"/>
          <p:cNvPicPr>
            <a:picLocks noGrp="1" noChangeAspect="1" noChangeArrowheads="1"/>
          </p:cNvPicPr>
          <p:nvPr>
            <p:ph idx="4294967295"/>
          </p:nvPr>
        </p:nvPicPr>
        <p:blipFill rotWithShape="1">
          <a:blip r:embed="rId3">
            <a:extLst>
              <a:ext uri="{28A0092B-C50C-407E-A947-70E740481C1C}">
                <a14:useLocalDpi xmlns:a14="http://schemas.microsoft.com/office/drawing/2010/main" val="0"/>
              </a:ext>
            </a:extLst>
          </a:blip>
          <a:srcRect b="15282"/>
          <a:stretch/>
        </p:blipFill>
        <p:spPr bwMode="auto">
          <a:xfrm>
            <a:off x="4630113" y="1035632"/>
            <a:ext cx="3262208" cy="2072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249" y="1035632"/>
            <a:ext cx="3966557" cy="2072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36237" y="3372380"/>
            <a:ext cx="3912569" cy="1361909"/>
          </a:xfrm>
          <a:prstGeom prst="rect">
            <a:avLst/>
          </a:prstGeom>
          <a:noFill/>
        </p:spPr>
        <p:txBody>
          <a:bodyPr wrap="square" lIns="68579" tIns="34289" rIns="68579" bIns="34289" rtlCol="0">
            <a:spAutoFit/>
          </a:bodyPr>
          <a:lstStyle/>
          <a:p>
            <a:pPr defTabSz="685783"/>
            <a:r>
              <a:rPr lang="en-US" altLang="zh-CN" sz="1400" dirty="0">
                <a:solidFill>
                  <a:srgbClr val="0070C0"/>
                </a:solidFill>
                <a:latin typeface="Arial Narrow" panose="020B0606020202030204" pitchFamily="34" charset="0"/>
              </a:rPr>
              <a:t>CDB China Development </a:t>
            </a:r>
            <a:r>
              <a:rPr lang="en-US" altLang="zh-CN" sz="1400" dirty="0" smtClean="0">
                <a:solidFill>
                  <a:srgbClr val="0070C0"/>
                </a:solidFill>
                <a:latin typeface="Arial Narrow" panose="020B0606020202030204" pitchFamily="34" charset="0"/>
              </a:rPr>
              <a:t>Bank</a:t>
            </a:r>
          </a:p>
          <a:p>
            <a:pPr defTabSz="685783"/>
            <a:r>
              <a:rPr lang="en-US" altLang="zh-CN" sz="1400" dirty="0" smtClean="0">
                <a:solidFill>
                  <a:srgbClr val="0070C0"/>
                </a:solidFill>
                <a:latin typeface="Arial Narrow" panose="020B0606020202030204" pitchFamily="34" charset="0"/>
              </a:rPr>
              <a:t>Export-import Bank</a:t>
            </a:r>
          </a:p>
          <a:p>
            <a:pPr defTabSz="685783"/>
            <a:r>
              <a:rPr lang="en-US" altLang="zh-CN" sz="1400" dirty="0">
                <a:solidFill>
                  <a:srgbClr val="0070C0"/>
                </a:solidFill>
                <a:latin typeface="Arial Narrow" panose="020B0606020202030204" pitchFamily="34" charset="0"/>
              </a:rPr>
              <a:t>China Export &amp; Credit Insurance </a:t>
            </a:r>
            <a:r>
              <a:rPr lang="en-US" altLang="zh-CN" sz="1400" dirty="0" smtClean="0">
                <a:solidFill>
                  <a:srgbClr val="0070C0"/>
                </a:solidFill>
                <a:latin typeface="Arial Narrow" panose="020B0606020202030204" pitchFamily="34" charset="0"/>
              </a:rPr>
              <a:t>Corporation</a:t>
            </a:r>
          </a:p>
          <a:p>
            <a:pPr defTabSz="685783"/>
            <a:r>
              <a:rPr lang="en-US" altLang="zh-CN" sz="1400" dirty="0">
                <a:solidFill>
                  <a:srgbClr val="0070C0"/>
                </a:solidFill>
                <a:latin typeface="Arial Narrow" panose="020B0606020202030204" pitchFamily="34" charset="0"/>
              </a:rPr>
              <a:t>Agricultural Bank </a:t>
            </a:r>
            <a:endParaRPr lang="en-US" altLang="zh-CN" sz="1400" dirty="0" smtClean="0">
              <a:solidFill>
                <a:srgbClr val="0070C0"/>
              </a:solidFill>
              <a:latin typeface="Arial Narrow" panose="020B0606020202030204" pitchFamily="34" charset="0"/>
            </a:endParaRPr>
          </a:p>
          <a:p>
            <a:pPr defTabSz="685783"/>
            <a:r>
              <a:rPr lang="en-US" altLang="zh-CN" sz="1400" dirty="0">
                <a:solidFill>
                  <a:srgbClr val="0070C0"/>
                </a:solidFill>
                <a:latin typeface="Arial Narrow" panose="020B0606020202030204" pitchFamily="34" charset="0"/>
              </a:rPr>
              <a:t>SCB Standard Chartered </a:t>
            </a:r>
            <a:r>
              <a:rPr lang="en-US" altLang="zh-CN" sz="1400" dirty="0" smtClean="0">
                <a:solidFill>
                  <a:srgbClr val="0070C0"/>
                </a:solidFill>
                <a:latin typeface="Arial Narrow" panose="020B0606020202030204" pitchFamily="34" charset="0"/>
              </a:rPr>
              <a:t>Bank</a:t>
            </a:r>
          </a:p>
          <a:p>
            <a:pPr defTabSz="685783"/>
            <a:r>
              <a:rPr lang="en-US" altLang="zh-CN" sz="1400" dirty="0">
                <a:solidFill>
                  <a:srgbClr val="0070C0"/>
                </a:solidFill>
                <a:latin typeface="Arial Narrow" panose="020B0606020202030204" pitchFamily="34" charset="0"/>
              </a:rPr>
              <a:t>China CITIC Bank</a:t>
            </a:r>
            <a:endParaRPr lang="en-US" altLang="zh-CN" sz="1400" dirty="0" smtClean="0">
              <a:solidFill>
                <a:srgbClr val="0070C0"/>
              </a:solidFill>
              <a:latin typeface="Arial Narrow" panose="020B0606020202030204" pitchFamily="34" charset="0"/>
            </a:endParaRPr>
          </a:p>
        </p:txBody>
      </p:sp>
      <p:sp>
        <p:nvSpPr>
          <p:cNvPr id="6" name="TextBox 5"/>
          <p:cNvSpPr txBox="1"/>
          <p:nvPr/>
        </p:nvSpPr>
        <p:spPr>
          <a:xfrm>
            <a:off x="4630112" y="3372379"/>
            <a:ext cx="3912569" cy="1146466"/>
          </a:xfrm>
          <a:prstGeom prst="rect">
            <a:avLst/>
          </a:prstGeom>
          <a:noFill/>
        </p:spPr>
        <p:txBody>
          <a:bodyPr wrap="square" lIns="68579" tIns="34289" rIns="68579" bIns="34289" rtlCol="0">
            <a:spAutoFit/>
          </a:bodyPr>
          <a:lstStyle/>
          <a:p>
            <a:pPr defTabSz="685783"/>
            <a:r>
              <a:rPr lang="en-US" altLang="zh-CN" sz="1400" dirty="0">
                <a:solidFill>
                  <a:srgbClr val="0070C0"/>
                </a:solidFill>
                <a:latin typeface="Arial Narrow" panose="020B0606020202030204" pitchFamily="34" charset="0"/>
              </a:rPr>
              <a:t>ICBC Industrial and Commercial Bank of </a:t>
            </a:r>
            <a:r>
              <a:rPr lang="en-US" altLang="zh-CN" sz="1400" dirty="0" smtClean="0">
                <a:solidFill>
                  <a:srgbClr val="0070C0"/>
                </a:solidFill>
                <a:latin typeface="Arial Narrow" panose="020B0606020202030204" pitchFamily="34" charset="0"/>
              </a:rPr>
              <a:t>China</a:t>
            </a:r>
          </a:p>
          <a:p>
            <a:pPr defTabSz="685783"/>
            <a:r>
              <a:rPr lang="en-US" altLang="zh-CN" sz="1400" dirty="0">
                <a:solidFill>
                  <a:srgbClr val="0070C0"/>
                </a:solidFill>
                <a:latin typeface="Arial Narrow" panose="020B0606020202030204" pitchFamily="34" charset="0"/>
              </a:rPr>
              <a:t>Bank of </a:t>
            </a:r>
            <a:r>
              <a:rPr lang="en-US" altLang="zh-CN" sz="1400" dirty="0" smtClean="0">
                <a:solidFill>
                  <a:srgbClr val="0070C0"/>
                </a:solidFill>
                <a:latin typeface="Arial Narrow" panose="020B0606020202030204" pitchFamily="34" charset="0"/>
              </a:rPr>
              <a:t>China</a:t>
            </a:r>
          </a:p>
          <a:p>
            <a:pPr defTabSz="685783"/>
            <a:r>
              <a:rPr lang="en-US" altLang="zh-CN" sz="1400" dirty="0">
                <a:solidFill>
                  <a:srgbClr val="0070C0"/>
                </a:solidFill>
                <a:latin typeface="Arial Narrow" panose="020B0606020202030204" pitchFamily="34" charset="0"/>
              </a:rPr>
              <a:t>CEB China </a:t>
            </a:r>
            <a:r>
              <a:rPr lang="en-US" altLang="zh-CN" sz="1400" dirty="0" err="1">
                <a:solidFill>
                  <a:srgbClr val="0070C0"/>
                </a:solidFill>
                <a:latin typeface="Arial Narrow" panose="020B0606020202030204" pitchFamily="34" charset="0"/>
              </a:rPr>
              <a:t>Everbright</a:t>
            </a:r>
            <a:r>
              <a:rPr lang="en-US" altLang="zh-CN" sz="1400" dirty="0">
                <a:solidFill>
                  <a:srgbClr val="0070C0"/>
                </a:solidFill>
                <a:latin typeface="Arial Narrow" panose="020B0606020202030204" pitchFamily="34" charset="0"/>
              </a:rPr>
              <a:t> </a:t>
            </a:r>
            <a:r>
              <a:rPr lang="en-US" altLang="zh-CN" sz="1400" dirty="0" smtClean="0">
                <a:solidFill>
                  <a:srgbClr val="0070C0"/>
                </a:solidFill>
                <a:latin typeface="Arial Narrow" panose="020B0606020202030204" pitchFamily="34" charset="0"/>
              </a:rPr>
              <a:t>Bank</a:t>
            </a:r>
          </a:p>
          <a:p>
            <a:pPr defTabSz="685783"/>
            <a:r>
              <a:rPr lang="en-US" altLang="zh-CN" sz="1400" dirty="0" smtClean="0">
                <a:solidFill>
                  <a:srgbClr val="0070C0"/>
                </a:solidFill>
                <a:latin typeface="Arial Narrow" panose="020B0606020202030204" pitchFamily="34" charset="0"/>
              </a:rPr>
              <a:t>KUNLUN FINANCIAL LEASING CO.,LTD</a:t>
            </a:r>
          </a:p>
          <a:p>
            <a:pPr defTabSz="685783"/>
            <a:endParaRPr lang="en-US" altLang="zh-CN" sz="1400" dirty="0" smtClean="0">
              <a:solidFill>
                <a:srgbClr val="0070C0"/>
              </a:solidFill>
              <a:latin typeface="Arial Narrow" panose="020B0606020202030204" pitchFamily="34" charset="0"/>
            </a:endParaRPr>
          </a:p>
        </p:txBody>
      </p:sp>
    </p:spTree>
    <p:extLst>
      <p:ext uri="{BB962C8B-B14F-4D97-AF65-F5344CB8AC3E}">
        <p14:creationId xmlns:p14="http://schemas.microsoft.com/office/powerpoint/2010/main" val="2527004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rmAutofit fontScale="90000"/>
          </a:bodyPr>
          <a:lstStyle/>
          <a:p>
            <a:r>
              <a:rPr lang="en-US" altLang="zh-CN" dirty="0" err="1"/>
              <a:t>OilLink</a:t>
            </a:r>
            <a:r>
              <a:rPr lang="en-US" altLang="zh-CN" dirty="0"/>
              <a:t> </a:t>
            </a:r>
            <a:r>
              <a:rPr lang="en-US" altLang="zh-CN" dirty="0" smtClean="0"/>
              <a:t>&amp; </a:t>
            </a:r>
            <a:r>
              <a:rPr lang="en-US" altLang="zh-CN" dirty="0">
                <a:solidFill>
                  <a:srgbClr val="0070C0"/>
                </a:solidFill>
                <a:latin typeface="Arial Narrow" panose="020B0606020202030204" pitchFamily="34" charset="0"/>
              </a:rPr>
              <a:t>Ryder Scott Petroleum Consultants </a:t>
            </a:r>
            <a:endParaRPr lang="zh-CN" alt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431" y="1617105"/>
            <a:ext cx="3750469" cy="2812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9212" y="1617105"/>
            <a:ext cx="3750469" cy="2812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内容占位符 5"/>
          <p:cNvSpPr txBox="1">
            <a:spLocks/>
          </p:cNvSpPr>
          <p:nvPr/>
        </p:nvSpPr>
        <p:spPr>
          <a:xfrm>
            <a:off x="4559213" y="4514620"/>
            <a:ext cx="3750469" cy="235447"/>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200" dirty="0" err="1" smtClean="0">
                <a:solidFill>
                  <a:srgbClr val="0070C0"/>
                </a:solidFill>
              </a:rPr>
              <a:t>OilLink</a:t>
            </a:r>
            <a:r>
              <a:rPr lang="en-US" altLang="zh-CN" sz="1200" dirty="0" smtClean="0">
                <a:solidFill>
                  <a:srgbClr val="0070C0"/>
                </a:solidFill>
              </a:rPr>
              <a:t> CEO Ma </a:t>
            </a:r>
            <a:r>
              <a:rPr lang="en-US" altLang="zh-CN" sz="1200" dirty="0" err="1" smtClean="0">
                <a:solidFill>
                  <a:srgbClr val="0070C0"/>
                </a:solidFill>
              </a:rPr>
              <a:t>Yifeng</a:t>
            </a:r>
            <a:r>
              <a:rPr lang="en-US" altLang="zh-CN" sz="1200" dirty="0" smtClean="0">
                <a:solidFill>
                  <a:srgbClr val="0070C0"/>
                </a:solidFill>
              </a:rPr>
              <a:t> with Ryder </a:t>
            </a:r>
            <a:r>
              <a:rPr lang="en-US" altLang="zh-CN" sz="1200" dirty="0">
                <a:solidFill>
                  <a:srgbClr val="0070C0"/>
                </a:solidFill>
              </a:rPr>
              <a:t>Scott </a:t>
            </a:r>
            <a:r>
              <a:rPr lang="en-US" altLang="zh-CN" sz="1200" dirty="0" smtClean="0">
                <a:solidFill>
                  <a:srgbClr val="0070C0"/>
                </a:solidFill>
              </a:rPr>
              <a:t>China VP</a:t>
            </a:r>
            <a:endParaRPr lang="en-US" altLang="zh-CN" sz="1200" dirty="0">
              <a:solidFill>
                <a:srgbClr val="0070C0"/>
              </a:solidFill>
            </a:endParaRPr>
          </a:p>
        </p:txBody>
      </p:sp>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1713" y="201883"/>
            <a:ext cx="981112" cy="4314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矩形 2"/>
          <p:cNvSpPr/>
          <p:nvPr/>
        </p:nvSpPr>
        <p:spPr>
          <a:xfrm>
            <a:off x="594432" y="817752"/>
            <a:ext cx="8027054" cy="738664"/>
          </a:xfrm>
          <a:prstGeom prst="rect">
            <a:avLst/>
          </a:prstGeom>
        </p:spPr>
        <p:txBody>
          <a:bodyPr wrap="square">
            <a:spAutoFit/>
          </a:bodyPr>
          <a:lstStyle/>
          <a:p>
            <a:r>
              <a:rPr lang="en-US" altLang="zh-CN" sz="1400" b="1" u="sng" dirty="0">
                <a:solidFill>
                  <a:srgbClr val="0070C0"/>
                </a:solidFill>
                <a:latin typeface="Arial Narrow" panose="020B0606020202030204" pitchFamily="34" charset="0"/>
                <a:ea typeface="+mj-ea"/>
                <a:cs typeface="Arial Narrow"/>
              </a:rPr>
              <a:t>Ryder Scott Petroleum Consultants</a:t>
            </a:r>
            <a:r>
              <a:rPr lang="en-US" altLang="zh-CN" sz="1400" dirty="0">
                <a:solidFill>
                  <a:srgbClr val="0070C0"/>
                </a:solidFill>
                <a:latin typeface="Arial Narrow" panose="020B0606020202030204" pitchFamily="34" charset="0"/>
                <a:ea typeface="+mj-ea"/>
                <a:cs typeface="Arial Narrow"/>
              </a:rPr>
              <a:t> </a:t>
            </a:r>
            <a:r>
              <a:rPr lang="en-US" altLang="zh-CN" sz="1400" dirty="0">
                <a:latin typeface="Arial Narrow" panose="020B0606020202030204" pitchFamily="34" charset="0"/>
                <a:ea typeface="+mj-ea"/>
                <a:cs typeface="Arial Narrow"/>
              </a:rPr>
              <a:t>evaluates oil and gas properties and independently certifies petroleum reserves quantities in the U.S. and internationally. Founded in 1937, Ryder Scott is one of the largest, oldest and most respected reservoir-evaluation consulting firms in the </a:t>
            </a:r>
            <a:r>
              <a:rPr lang="en-US" altLang="zh-CN" sz="1400" dirty="0" smtClean="0">
                <a:latin typeface="Arial Narrow" panose="020B0606020202030204" pitchFamily="34" charset="0"/>
                <a:ea typeface="+mj-ea"/>
                <a:cs typeface="Arial Narrow"/>
              </a:rPr>
              <a:t>industry</a:t>
            </a:r>
            <a:r>
              <a:rPr lang="en-US" altLang="zh-CN" sz="1400" dirty="0">
                <a:latin typeface="Arial Narrow" panose="020B0606020202030204" pitchFamily="34" charset="0"/>
                <a:ea typeface="+mj-ea"/>
                <a:cs typeface="Arial Narrow"/>
              </a:rPr>
              <a:t>.</a:t>
            </a:r>
            <a:endParaRPr lang="zh-CN" altLang="en-US" sz="1400" dirty="0">
              <a:latin typeface="Arial Narrow" panose="020B0606020202030204" pitchFamily="34" charset="0"/>
              <a:ea typeface="+mj-ea"/>
              <a:cs typeface="Arial Narrow"/>
            </a:endParaRPr>
          </a:p>
        </p:txBody>
      </p:sp>
      <p:sp>
        <p:nvSpPr>
          <p:cNvPr id="10" name="内容占位符 5"/>
          <p:cNvSpPr txBox="1">
            <a:spLocks/>
          </p:cNvSpPr>
          <p:nvPr/>
        </p:nvSpPr>
        <p:spPr>
          <a:xfrm>
            <a:off x="594430" y="4549979"/>
            <a:ext cx="3750469" cy="235447"/>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200" dirty="0" err="1" smtClean="0">
                <a:solidFill>
                  <a:srgbClr val="0070C0"/>
                </a:solidFill>
              </a:rPr>
              <a:t>OilLink</a:t>
            </a:r>
            <a:r>
              <a:rPr lang="en-US" altLang="zh-CN" sz="1200" dirty="0" smtClean="0">
                <a:solidFill>
                  <a:srgbClr val="0070C0"/>
                </a:solidFill>
              </a:rPr>
              <a:t> CEO Ma </a:t>
            </a:r>
            <a:r>
              <a:rPr lang="en-US" altLang="zh-CN" sz="1200" dirty="0" err="1" smtClean="0">
                <a:solidFill>
                  <a:srgbClr val="0070C0"/>
                </a:solidFill>
              </a:rPr>
              <a:t>Yifeng</a:t>
            </a:r>
            <a:r>
              <a:rPr lang="en-US" altLang="zh-CN" sz="1200" dirty="0" smtClean="0">
                <a:solidFill>
                  <a:srgbClr val="0070C0"/>
                </a:solidFill>
              </a:rPr>
              <a:t> with Ryder </a:t>
            </a:r>
            <a:r>
              <a:rPr lang="en-US" altLang="zh-CN" sz="1200" dirty="0">
                <a:solidFill>
                  <a:srgbClr val="0070C0"/>
                </a:solidFill>
              </a:rPr>
              <a:t>Scott </a:t>
            </a:r>
            <a:r>
              <a:rPr lang="en-US" altLang="zh-CN" sz="1200" dirty="0" smtClean="0">
                <a:solidFill>
                  <a:srgbClr val="0070C0"/>
                </a:solidFill>
              </a:rPr>
              <a:t>China VP</a:t>
            </a:r>
            <a:endParaRPr lang="en-US" altLang="zh-CN" sz="1200" dirty="0">
              <a:solidFill>
                <a:srgbClr val="0070C0"/>
              </a:solidFill>
            </a:endParaRPr>
          </a:p>
        </p:txBody>
      </p:sp>
    </p:spTree>
    <p:extLst>
      <p:ext uri="{BB962C8B-B14F-4D97-AF65-F5344CB8AC3E}">
        <p14:creationId xmlns:p14="http://schemas.microsoft.com/office/powerpoint/2010/main" val="2180652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0119" y="1396100"/>
            <a:ext cx="3600000" cy="27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4486" y="1396100"/>
            <a:ext cx="3600000" cy="27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内容占位符 5"/>
          <p:cNvSpPr txBox="1">
            <a:spLocks/>
          </p:cNvSpPr>
          <p:nvPr/>
        </p:nvSpPr>
        <p:spPr>
          <a:xfrm>
            <a:off x="1164431" y="4333493"/>
            <a:ext cx="6908006" cy="193899"/>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900" dirty="0" err="1">
                <a:solidFill>
                  <a:srgbClr val="0070C0"/>
                </a:solidFill>
              </a:rPr>
              <a:t>Oillink</a:t>
            </a:r>
            <a:r>
              <a:rPr lang="zh-CN" altLang="en-US" sz="900" dirty="0">
                <a:solidFill>
                  <a:srgbClr val="0070C0"/>
                </a:solidFill>
              </a:rPr>
              <a:t>参加</a:t>
            </a:r>
            <a:r>
              <a:rPr lang="en-US" altLang="zh-CN" sz="900" dirty="0">
                <a:solidFill>
                  <a:srgbClr val="0070C0"/>
                </a:solidFill>
              </a:rPr>
              <a:t>CIPPE</a:t>
            </a:r>
            <a:r>
              <a:rPr lang="zh-CN" altLang="en-US" sz="900" dirty="0">
                <a:solidFill>
                  <a:srgbClr val="0070C0"/>
                </a:solidFill>
              </a:rPr>
              <a:t>国际石油装备展</a:t>
            </a:r>
            <a:endParaRPr lang="en-US" altLang="zh-CN" sz="900" dirty="0">
              <a:solidFill>
                <a:srgbClr val="0070C0"/>
              </a:solidFill>
            </a:endParaRPr>
          </a:p>
        </p:txBody>
      </p:sp>
      <p:sp>
        <p:nvSpPr>
          <p:cNvPr id="5" name="标题 4"/>
          <p:cNvSpPr>
            <a:spLocks noGrp="1"/>
          </p:cNvSpPr>
          <p:nvPr>
            <p:ph type="title"/>
          </p:nvPr>
        </p:nvSpPr>
        <p:spPr/>
        <p:txBody>
          <a:bodyPr>
            <a:normAutofit fontScale="90000"/>
          </a:bodyPr>
          <a:lstStyle/>
          <a:p>
            <a:r>
              <a:rPr lang="en-US" altLang="zh-CN" dirty="0" err="1" smtClean="0"/>
              <a:t>OilLink</a:t>
            </a:r>
            <a:r>
              <a:rPr lang="en-US" altLang="zh-CN" dirty="0"/>
              <a:t> </a:t>
            </a:r>
            <a:r>
              <a:rPr lang="en-US" altLang="zh-CN" dirty="0" smtClean="0"/>
              <a:t>Attend CIPPE Petroleum Equipment Exhibition Every Year</a:t>
            </a:r>
            <a:endParaRPr lang="zh-CN" altLang="en-US" dirty="0"/>
          </a:p>
        </p:txBody>
      </p:sp>
    </p:spTree>
    <p:extLst>
      <p:ext uri="{BB962C8B-B14F-4D97-AF65-F5344CB8AC3E}">
        <p14:creationId xmlns:p14="http://schemas.microsoft.com/office/powerpoint/2010/main" val="1834319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38"/>
          <p:cNvSpPr/>
          <p:nvPr/>
        </p:nvSpPr>
        <p:spPr>
          <a:xfrm>
            <a:off x="695802" y="4425317"/>
            <a:ext cx="4092416" cy="484747"/>
          </a:xfrm>
          <a:prstGeom prst="rect">
            <a:avLst/>
          </a:prstGeom>
          <a:noFill/>
          <a:ln w="9525">
            <a:noFill/>
          </a:ln>
        </p:spPr>
        <p:txBody>
          <a:bodyPr wrap="square" lIns="68579" tIns="34289" rIns="68579" bIns="34289">
            <a:spAutoFit/>
          </a:bodyPr>
          <a:lstStyle/>
          <a:p>
            <a:pPr defTabSz="685783">
              <a:lnSpc>
                <a:spcPct val="120000"/>
              </a:lnSpc>
            </a:pPr>
            <a:r>
              <a:rPr lang="en-US" altLang="x-none" sz="1100" dirty="0">
                <a:solidFill>
                  <a:prstClr val="white"/>
                </a:solidFill>
                <a:latin typeface="华文中宋" pitchFamily="2" charset="-122"/>
                <a:ea typeface="华文中宋" pitchFamily="2" charset="-122"/>
                <a:sym typeface="微软雅黑" panose="020B0503020204020204" charset="-122"/>
              </a:rPr>
              <a:t>石油Link北美合伙人靳路超专访Endurance Resource公司创始人 Don Ritter</a:t>
            </a:r>
          </a:p>
        </p:txBody>
      </p:sp>
      <p:sp>
        <p:nvSpPr>
          <p:cNvPr id="2" name="文本框 38"/>
          <p:cNvSpPr/>
          <p:nvPr/>
        </p:nvSpPr>
        <p:spPr>
          <a:xfrm>
            <a:off x="5057775" y="4389121"/>
            <a:ext cx="3436144" cy="484747"/>
          </a:xfrm>
          <a:prstGeom prst="rect">
            <a:avLst/>
          </a:prstGeom>
          <a:noFill/>
          <a:ln w="9525">
            <a:noFill/>
          </a:ln>
        </p:spPr>
        <p:txBody>
          <a:bodyPr wrap="square" lIns="68579" tIns="34289" rIns="68579" bIns="34289">
            <a:spAutoFit/>
          </a:bodyPr>
          <a:lstStyle/>
          <a:p>
            <a:pPr defTabSz="685783">
              <a:lnSpc>
                <a:spcPct val="120000"/>
              </a:lnSpc>
            </a:pPr>
            <a:r>
              <a:rPr lang="en-US" altLang="x-none" sz="1100" dirty="0">
                <a:solidFill>
                  <a:prstClr val="white"/>
                </a:solidFill>
                <a:latin typeface="华文中宋" pitchFamily="2" charset="-122"/>
                <a:ea typeface="华文中宋" pitchFamily="2" charset="-122"/>
                <a:sym typeface="微软雅黑" panose="020B0503020204020204" charset="-122"/>
              </a:rPr>
              <a:t>石油Link北美合伙人靳路超与ER公司及B&amp;D公司管理层</a:t>
            </a:r>
          </a:p>
        </p:txBody>
      </p:sp>
      <p:sp>
        <p:nvSpPr>
          <p:cNvPr id="18" name="矩形 17"/>
          <p:cNvSpPr/>
          <p:nvPr/>
        </p:nvSpPr>
        <p:spPr>
          <a:xfrm>
            <a:off x="516270" y="793598"/>
            <a:ext cx="8522799" cy="1275732"/>
          </a:xfrm>
          <a:prstGeom prst="rect">
            <a:avLst/>
          </a:prstGeom>
        </p:spPr>
        <p:txBody>
          <a:bodyPr wrap="square" lIns="68579" tIns="34289" rIns="68579" bIns="34289">
            <a:spAutoFit/>
          </a:bodyPr>
          <a:lstStyle/>
          <a:p>
            <a:pPr defTabSz="685783">
              <a:lnSpc>
                <a:spcPct val="140000"/>
              </a:lnSpc>
            </a:pPr>
            <a:r>
              <a:rPr lang="en-US" altLang="zh-CN" sz="1400" b="1" u="sng" dirty="0">
                <a:solidFill>
                  <a:srgbClr val="156DB3"/>
                </a:solidFill>
                <a:latin typeface="Arial Narrow"/>
                <a:ea typeface="+mj-ea"/>
                <a:cs typeface="Arial Narrow"/>
              </a:rPr>
              <a:t>Endurance Resources III, LLC </a:t>
            </a:r>
            <a:r>
              <a:rPr lang="en-US" altLang="zh-CN" sz="1400" dirty="0">
                <a:latin typeface="Arial Narrow"/>
                <a:ea typeface="+mj-ea"/>
                <a:cs typeface="Arial Narrow"/>
              </a:rPr>
              <a:t>is an oil and gas exploration and production enterprise focused on the Delaware Basin and Central Basin platform.</a:t>
            </a:r>
          </a:p>
          <a:p>
            <a:pPr defTabSz="685783">
              <a:lnSpc>
                <a:spcPct val="140000"/>
              </a:lnSpc>
            </a:pPr>
            <a:r>
              <a:rPr lang="en-US" altLang="zh-CN" sz="1400" b="1" u="sng" dirty="0" err="1">
                <a:solidFill>
                  <a:srgbClr val="156DB3"/>
                </a:solidFill>
                <a:latin typeface="Arial Narrow"/>
                <a:ea typeface="+mj-ea"/>
                <a:cs typeface="Arial Narrow"/>
              </a:rPr>
              <a:t>OilLink</a:t>
            </a:r>
            <a:r>
              <a:rPr lang="en-US" altLang="zh-CN" sz="1400" b="1" u="sng" dirty="0">
                <a:solidFill>
                  <a:srgbClr val="156DB3"/>
                </a:solidFill>
                <a:latin typeface="Arial Narrow"/>
                <a:ea typeface="+mj-ea"/>
                <a:cs typeface="Arial Narrow"/>
              </a:rPr>
              <a:t> connects with Chinese capital partners, establishes China &amp; North America investment consultation and connecting  platform </a:t>
            </a:r>
            <a:r>
              <a:rPr lang="en-US" altLang="zh-CN" sz="1400" dirty="0">
                <a:latin typeface="Arial Narrow"/>
                <a:ea typeface="+mj-ea"/>
                <a:cs typeface="Arial Narrow"/>
              </a:rPr>
              <a:t>and has in-depth cooperation with Endurance Resources and B&amp;D companies</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253" y="2153604"/>
            <a:ext cx="4092416" cy="2271713"/>
          </a:xfrm>
          <a:prstGeom prst="rect">
            <a:avLst/>
          </a:prstGeom>
          <a:noFill/>
          <a:ln w="12700" cmpd="sng">
            <a:solidFill>
              <a:schemeClr val="accent4"/>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Administrator\Desktop\图片22.jpg图片22"/>
          <p:cNvPicPr>
            <a:picLocks noChangeAspect="1" noChangeArrowheads="1"/>
          </p:cNvPicPr>
          <p:nvPr/>
        </p:nvPicPr>
        <p:blipFill>
          <a:blip r:embed="rId4"/>
          <a:srcRect/>
          <a:stretch>
            <a:fillRect/>
          </a:stretch>
        </p:blipFill>
        <p:spPr bwMode="auto">
          <a:xfrm>
            <a:off x="5057775" y="2155033"/>
            <a:ext cx="3436144" cy="2270284"/>
          </a:xfrm>
          <a:prstGeom prst="rect">
            <a:avLst/>
          </a:prstGeom>
          <a:noFill/>
          <a:ln w="12700" cmpd="sng">
            <a:solidFill>
              <a:schemeClr val="accent4"/>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标题 5"/>
          <p:cNvSpPr>
            <a:spLocks noGrp="1"/>
          </p:cNvSpPr>
          <p:nvPr>
            <p:ph type="title"/>
          </p:nvPr>
        </p:nvSpPr>
        <p:spPr>
          <a:xfrm>
            <a:off x="516270" y="205979"/>
            <a:ext cx="5659678" cy="444896"/>
          </a:xfrm>
        </p:spPr>
        <p:txBody>
          <a:bodyPr>
            <a:normAutofit fontScale="90000"/>
          </a:bodyPr>
          <a:lstStyle/>
          <a:p>
            <a:r>
              <a:rPr lang="en-US" altLang="zh-CN" dirty="0" err="1" smtClean="0"/>
              <a:t>OilLink</a:t>
            </a:r>
            <a:r>
              <a:rPr lang="en-US" altLang="zh-CN" dirty="0" smtClean="0"/>
              <a:t> &amp; </a:t>
            </a:r>
            <a:r>
              <a:rPr lang="en-US" altLang="zh-CN" dirty="0"/>
              <a:t>IOC Endurance Resources III, LLC </a:t>
            </a:r>
            <a:endParaRPr lang="zh-CN" altLang="en-US" dirty="0"/>
          </a:p>
        </p:txBody>
      </p:sp>
      <p:pic>
        <p:nvPicPr>
          <p:cNvPr id="3074" name="Picture 2" descr="Endurance Resources III LL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987" y="205979"/>
            <a:ext cx="2018439" cy="458736"/>
          </a:xfrm>
          <a:prstGeom prst="rect">
            <a:avLst/>
          </a:prstGeom>
          <a:noFill/>
          <a:ln w="9525">
            <a:solidFill>
              <a:srgbClr val="0070C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918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2018 </a:t>
            </a:r>
            <a:r>
              <a:rPr lang="en-US" altLang="zh-CN" dirty="0" err="1"/>
              <a:t>OilLink</a:t>
            </a:r>
            <a:r>
              <a:rPr lang="en-US" altLang="zh-CN" dirty="0"/>
              <a:t> Energy Summit in </a:t>
            </a:r>
            <a:r>
              <a:rPr lang="en-US" altLang="zh-CN" dirty="0" smtClean="0"/>
              <a:t>Beijing(1000 </a:t>
            </a:r>
            <a:r>
              <a:rPr lang="en-US" altLang="zh-CN" dirty="0"/>
              <a:t>participants attended)</a:t>
            </a:r>
            <a:endParaRPr lang="zh-CN"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04" y="712033"/>
            <a:ext cx="8208201" cy="3889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4796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2018 </a:t>
            </a:r>
            <a:r>
              <a:rPr lang="en-US" altLang="zh-CN" dirty="0" err="1"/>
              <a:t>OilLink</a:t>
            </a:r>
            <a:r>
              <a:rPr lang="en-US" altLang="zh-CN" dirty="0"/>
              <a:t> Energy Summit in </a:t>
            </a:r>
            <a:r>
              <a:rPr lang="en-US" altLang="zh-CN" dirty="0" smtClean="0"/>
              <a:t>Beijing(1000 </a:t>
            </a:r>
            <a:r>
              <a:rPr lang="en-US" altLang="zh-CN" dirty="0"/>
              <a:t>participants attended)</a:t>
            </a:r>
            <a:endParaRPr lang="zh-CN"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299" y="936883"/>
            <a:ext cx="3731906" cy="1971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9021" b="8751"/>
          <a:stretch/>
        </p:blipFill>
        <p:spPr bwMode="auto">
          <a:xfrm>
            <a:off x="4301286" y="742008"/>
            <a:ext cx="3729470" cy="2166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20343"/>
          <a:stretch/>
        </p:blipFill>
        <p:spPr bwMode="auto">
          <a:xfrm>
            <a:off x="471299" y="3007391"/>
            <a:ext cx="3731906" cy="1826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t="14498" b="5231"/>
          <a:stretch/>
        </p:blipFill>
        <p:spPr bwMode="auto">
          <a:xfrm>
            <a:off x="4301287" y="3007391"/>
            <a:ext cx="3729470" cy="1826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17221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100" dirty="0" smtClean="0">
                <a:solidFill>
                  <a:srgbClr val="0070C0"/>
                </a:solidFill>
              </a:rPr>
              <a:t>Local Governments Endorse </a:t>
            </a:r>
            <a:r>
              <a:rPr lang="en-US" altLang="zh-CN" sz="2100" dirty="0" err="1" smtClean="0">
                <a:solidFill>
                  <a:srgbClr val="0070C0"/>
                </a:solidFill>
              </a:rPr>
              <a:t>Oillink</a:t>
            </a:r>
            <a:endParaRPr lang="zh-CN" altLang="en-US" sz="2100" dirty="0">
              <a:solidFill>
                <a:srgbClr val="0070C0"/>
              </a:solidFill>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738" y="635793"/>
            <a:ext cx="4410075" cy="3307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5814" y="635792"/>
            <a:ext cx="4410077" cy="3307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内容占位符 5"/>
          <p:cNvSpPr txBox="1">
            <a:spLocks/>
          </p:cNvSpPr>
          <p:nvPr/>
        </p:nvSpPr>
        <p:spPr>
          <a:xfrm>
            <a:off x="185737" y="4131830"/>
            <a:ext cx="3845685" cy="567846"/>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200" dirty="0" smtClean="0">
                <a:solidFill>
                  <a:srgbClr val="0070C0"/>
                </a:solidFill>
              </a:rPr>
              <a:t> Qing </a:t>
            </a:r>
            <a:r>
              <a:rPr lang="en-US" altLang="zh-CN" sz="1200" dirty="0">
                <a:solidFill>
                  <a:srgbClr val="0070C0"/>
                </a:solidFill>
              </a:rPr>
              <a:t>D</a:t>
            </a:r>
            <a:r>
              <a:rPr lang="en-US" altLang="zh-CN" sz="1200" dirty="0" smtClean="0">
                <a:solidFill>
                  <a:srgbClr val="0070C0"/>
                </a:solidFill>
              </a:rPr>
              <a:t>ao city, Shan Dong Province National</a:t>
            </a:r>
            <a:r>
              <a:rPr lang="en-US" altLang="zh-CN" sz="1200" dirty="0">
                <a:solidFill>
                  <a:srgbClr val="0070C0"/>
                </a:solidFill>
              </a:rPr>
              <a:t> Development and Reform </a:t>
            </a:r>
            <a:r>
              <a:rPr lang="en-US" altLang="zh-CN" sz="1200" dirty="0" smtClean="0">
                <a:solidFill>
                  <a:srgbClr val="0070C0"/>
                </a:solidFill>
              </a:rPr>
              <a:t>Commission &amp; </a:t>
            </a:r>
            <a:r>
              <a:rPr lang="en-US" altLang="zh-CN" sz="1200" dirty="0" err="1" smtClean="0">
                <a:solidFill>
                  <a:srgbClr val="0070C0"/>
                </a:solidFill>
              </a:rPr>
              <a:t>OilLink</a:t>
            </a:r>
            <a:endParaRPr lang="en-US" altLang="zh-CN" sz="1200" dirty="0">
              <a:solidFill>
                <a:srgbClr val="0070C0"/>
              </a:solidFill>
            </a:endParaRPr>
          </a:p>
        </p:txBody>
      </p:sp>
      <p:sp>
        <p:nvSpPr>
          <p:cNvPr id="7" name="内容占位符 5"/>
          <p:cNvSpPr txBox="1">
            <a:spLocks/>
          </p:cNvSpPr>
          <p:nvPr/>
        </p:nvSpPr>
        <p:spPr>
          <a:xfrm>
            <a:off x="4707731" y="4063133"/>
            <a:ext cx="4298160" cy="567846"/>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200" dirty="0" err="1" smtClean="0">
                <a:solidFill>
                  <a:srgbClr val="0070C0"/>
                </a:solidFill>
              </a:rPr>
              <a:t>Shengli</a:t>
            </a:r>
            <a:r>
              <a:rPr lang="en-US" altLang="zh-CN" sz="1200" dirty="0" smtClean="0">
                <a:solidFill>
                  <a:srgbClr val="0070C0"/>
                </a:solidFill>
              </a:rPr>
              <a:t> oil field of Sinopec located </a:t>
            </a:r>
            <a:r>
              <a:rPr lang="en-US" altLang="zh-CN" sz="1200" dirty="0" err="1" smtClean="0">
                <a:solidFill>
                  <a:srgbClr val="0070C0"/>
                </a:solidFill>
              </a:rPr>
              <a:t>Dongying</a:t>
            </a:r>
            <a:r>
              <a:rPr lang="en-US" altLang="zh-CN" sz="1200" dirty="0" smtClean="0">
                <a:solidFill>
                  <a:srgbClr val="0070C0"/>
                </a:solidFill>
              </a:rPr>
              <a:t> City, the picture shows </a:t>
            </a:r>
            <a:r>
              <a:rPr lang="en-US" altLang="zh-CN" sz="1200" dirty="0" err="1" smtClean="0">
                <a:solidFill>
                  <a:srgbClr val="0070C0"/>
                </a:solidFill>
              </a:rPr>
              <a:t>OilLink</a:t>
            </a:r>
            <a:r>
              <a:rPr lang="en-US" altLang="zh-CN" sz="1200" dirty="0" smtClean="0">
                <a:solidFill>
                  <a:srgbClr val="0070C0"/>
                </a:solidFill>
              </a:rPr>
              <a:t> with </a:t>
            </a:r>
            <a:r>
              <a:rPr lang="en-US" altLang="zh-CN" sz="1200" dirty="0" err="1" smtClean="0">
                <a:solidFill>
                  <a:srgbClr val="0070C0"/>
                </a:solidFill>
              </a:rPr>
              <a:t>Dongying</a:t>
            </a:r>
            <a:r>
              <a:rPr lang="en-US" altLang="zh-CN" sz="1200" dirty="0" smtClean="0">
                <a:solidFill>
                  <a:srgbClr val="0070C0"/>
                </a:solidFill>
              </a:rPr>
              <a:t> </a:t>
            </a:r>
            <a:r>
              <a:rPr lang="en-US" altLang="zh-CN" sz="1200" dirty="0">
                <a:solidFill>
                  <a:srgbClr val="0070C0"/>
                </a:solidFill>
              </a:rPr>
              <a:t>city the first secretary of the high-tech </a:t>
            </a:r>
            <a:r>
              <a:rPr lang="en-US" altLang="zh-CN" sz="1200" dirty="0" smtClean="0">
                <a:solidFill>
                  <a:srgbClr val="0070C0"/>
                </a:solidFill>
              </a:rPr>
              <a:t>district </a:t>
            </a:r>
            <a:r>
              <a:rPr lang="en-US" altLang="zh-CN" sz="1200" dirty="0" err="1" smtClean="0">
                <a:solidFill>
                  <a:srgbClr val="0070C0"/>
                </a:solidFill>
              </a:rPr>
              <a:t>Mr</a:t>
            </a:r>
            <a:r>
              <a:rPr lang="en-US" altLang="zh-CN" sz="1200" dirty="0" smtClean="0">
                <a:solidFill>
                  <a:srgbClr val="0070C0"/>
                </a:solidFill>
              </a:rPr>
              <a:t> Liu</a:t>
            </a:r>
            <a:endParaRPr lang="en-US" altLang="zh-CN" sz="1200" dirty="0">
              <a:solidFill>
                <a:srgbClr val="0070C0"/>
              </a:solidFill>
            </a:endParaRPr>
          </a:p>
        </p:txBody>
      </p:sp>
    </p:spTree>
    <p:extLst>
      <p:ext uri="{BB962C8B-B14F-4D97-AF65-F5344CB8AC3E}">
        <p14:creationId xmlns:p14="http://schemas.microsoft.com/office/powerpoint/2010/main" val="1031982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a:normAutofit fontScale="90000"/>
          </a:bodyPr>
          <a:lstStyle/>
          <a:p>
            <a:r>
              <a:rPr lang="en-US" altLang="zh-CN" dirty="0"/>
              <a:t>Energy </a:t>
            </a:r>
            <a:r>
              <a:rPr lang="en-US" altLang="zh-CN" dirty="0" smtClean="0"/>
              <a:t>University </a:t>
            </a:r>
            <a:r>
              <a:rPr lang="en-US" altLang="zh-CN" dirty="0" smtClean="0">
                <a:solidFill>
                  <a:srgbClr val="0070C0"/>
                </a:solidFill>
              </a:rPr>
              <a:t>Endorse </a:t>
            </a:r>
            <a:r>
              <a:rPr lang="en-US" altLang="zh-CN" dirty="0" err="1" smtClean="0">
                <a:solidFill>
                  <a:srgbClr val="0070C0"/>
                </a:solidFill>
              </a:rPr>
              <a:t>OilLink</a:t>
            </a:r>
            <a:r>
              <a:rPr lang="en-US" altLang="zh-CN" dirty="0" smtClean="0"/>
              <a:t> </a:t>
            </a:r>
            <a:endParaRPr lang="zh-CN"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315" y="1008728"/>
            <a:ext cx="4493419" cy="296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5885" y="1008728"/>
            <a:ext cx="3959985" cy="296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内容占位符 5"/>
          <p:cNvSpPr txBox="1">
            <a:spLocks/>
          </p:cNvSpPr>
          <p:nvPr/>
        </p:nvSpPr>
        <p:spPr>
          <a:xfrm>
            <a:off x="4900185" y="4102901"/>
            <a:ext cx="3845685" cy="457046"/>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dirty="0" smtClean="0">
                <a:solidFill>
                  <a:srgbClr val="0070C0"/>
                </a:solidFill>
              </a:rPr>
              <a:t>The CEO of </a:t>
            </a:r>
            <a:r>
              <a:rPr lang="en-US" altLang="zh-CN" sz="1400" dirty="0" err="1" smtClean="0">
                <a:solidFill>
                  <a:srgbClr val="0070C0"/>
                </a:solidFill>
              </a:rPr>
              <a:t>OilLink</a:t>
            </a:r>
            <a:r>
              <a:rPr lang="en-US" altLang="zh-CN" sz="1400" dirty="0">
                <a:solidFill>
                  <a:srgbClr val="0070C0"/>
                </a:solidFill>
              </a:rPr>
              <a:t> with </a:t>
            </a:r>
            <a:r>
              <a:rPr lang="en-US" altLang="zh-CN" sz="1400" dirty="0" err="1" smtClean="0">
                <a:solidFill>
                  <a:srgbClr val="0070C0"/>
                </a:solidFill>
              </a:rPr>
              <a:t>Grzegorz</a:t>
            </a:r>
            <a:r>
              <a:rPr lang="en-US" altLang="zh-CN" sz="1400" dirty="0">
                <a:solidFill>
                  <a:srgbClr val="0070C0"/>
                </a:solidFill>
              </a:rPr>
              <a:t> </a:t>
            </a:r>
            <a:r>
              <a:rPr lang="en-US" altLang="zh-CN" sz="1400" dirty="0" smtClean="0">
                <a:solidFill>
                  <a:srgbClr val="0070C0"/>
                </a:solidFill>
              </a:rPr>
              <a:t>the Former </a:t>
            </a:r>
            <a:r>
              <a:rPr lang="en-US" altLang="zh-CN" sz="1400" dirty="0">
                <a:solidFill>
                  <a:srgbClr val="0070C0"/>
                </a:solidFill>
              </a:rPr>
              <a:t>first deputy prime minister </a:t>
            </a:r>
            <a:r>
              <a:rPr lang="en-US" altLang="zh-CN" sz="1400" dirty="0" smtClean="0">
                <a:solidFill>
                  <a:srgbClr val="0070C0"/>
                </a:solidFill>
              </a:rPr>
              <a:t> of Poland </a:t>
            </a:r>
          </a:p>
        </p:txBody>
      </p:sp>
      <p:sp>
        <p:nvSpPr>
          <p:cNvPr id="6" name="内容占位符 5"/>
          <p:cNvSpPr txBox="1">
            <a:spLocks/>
          </p:cNvSpPr>
          <p:nvPr/>
        </p:nvSpPr>
        <p:spPr>
          <a:xfrm>
            <a:off x="293208" y="4102902"/>
            <a:ext cx="4435526" cy="457046"/>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dirty="0">
                <a:solidFill>
                  <a:srgbClr val="0070C0"/>
                </a:solidFill>
              </a:rPr>
              <a:t>The Belt and Road Energy </a:t>
            </a:r>
            <a:r>
              <a:rPr lang="en-US" altLang="zh-CN" sz="1400" dirty="0" smtClean="0">
                <a:solidFill>
                  <a:srgbClr val="0070C0"/>
                </a:solidFill>
              </a:rPr>
              <a:t>Research Institute——</a:t>
            </a:r>
            <a:r>
              <a:rPr lang="en-US" altLang="zh-CN" sz="1400" dirty="0" err="1" smtClean="0">
                <a:solidFill>
                  <a:srgbClr val="0070C0"/>
                </a:solidFill>
              </a:rPr>
              <a:t>OilLink</a:t>
            </a:r>
            <a:r>
              <a:rPr lang="en-US" altLang="zh-CN" sz="1400" dirty="0" smtClean="0">
                <a:solidFill>
                  <a:srgbClr val="0070C0"/>
                </a:solidFill>
              </a:rPr>
              <a:t> </a:t>
            </a:r>
            <a:r>
              <a:rPr lang="en-US" altLang="zh-CN" sz="1400" dirty="0">
                <a:solidFill>
                  <a:srgbClr val="0070C0"/>
                </a:solidFill>
              </a:rPr>
              <a:t>&amp; Beijing Normal University </a:t>
            </a:r>
          </a:p>
        </p:txBody>
      </p:sp>
    </p:spTree>
    <p:extLst>
      <p:ext uri="{BB962C8B-B14F-4D97-AF65-F5344CB8AC3E}">
        <p14:creationId xmlns:p14="http://schemas.microsoft.com/office/powerpoint/2010/main" val="3826983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Content </a:t>
            </a:r>
            <a:endParaRPr lang="zh-CN" altLang="en-US" dirty="0"/>
          </a:p>
        </p:txBody>
      </p:sp>
      <p:sp>
        <p:nvSpPr>
          <p:cNvPr id="3" name="内容占位符 2"/>
          <p:cNvSpPr>
            <a:spLocks noGrp="1"/>
          </p:cNvSpPr>
          <p:nvPr>
            <p:ph idx="1"/>
          </p:nvPr>
        </p:nvSpPr>
        <p:spPr/>
        <p:txBody>
          <a:bodyPr/>
          <a:lstStyle/>
          <a:p>
            <a:r>
              <a:rPr lang="en-US" altLang="zh-CN" dirty="0" smtClean="0"/>
              <a:t>Who we are </a:t>
            </a:r>
          </a:p>
          <a:p>
            <a:r>
              <a:rPr lang="en-US" altLang="zh-CN" dirty="0" smtClean="0"/>
              <a:t>What we can do for Russia and China Companies</a:t>
            </a:r>
          </a:p>
        </p:txBody>
      </p:sp>
    </p:spTree>
    <p:extLst>
      <p:ext uri="{BB962C8B-B14F-4D97-AF65-F5344CB8AC3E}">
        <p14:creationId xmlns:p14="http://schemas.microsoft.com/office/powerpoint/2010/main" val="3251844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944" y="841731"/>
            <a:ext cx="2007394" cy="1505546"/>
          </a:xfrm>
          <a:prstGeom prst="rect">
            <a:avLst/>
          </a:prstGeom>
          <a:noFill/>
          <a:ln w="12700" cmpd="sng">
            <a:solidFill>
              <a:schemeClr val="accent4"/>
            </a:solidFill>
            <a:prstDash val="solid"/>
          </a:ln>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5125" y="817452"/>
            <a:ext cx="2007394" cy="1505546"/>
          </a:xfrm>
          <a:prstGeom prst="rect">
            <a:avLst/>
          </a:prstGeom>
          <a:noFill/>
          <a:ln w="12700" cmpd="sng">
            <a:solidFill>
              <a:schemeClr val="accent4"/>
            </a:solidFill>
            <a:prstDash val="solid"/>
          </a:ln>
          <a:extLst>
            <a:ext uri="{909E8E84-426E-40DD-AFC4-6F175D3DCCD1}">
              <a14:hiddenFill xmlns:a14="http://schemas.microsoft.com/office/drawing/2010/main">
                <a:solidFill>
                  <a:schemeClr val="accent1"/>
                </a:solidFill>
              </a14:hiddenFill>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8639" y="841731"/>
            <a:ext cx="2007394" cy="1505546"/>
          </a:xfrm>
          <a:prstGeom prst="rect">
            <a:avLst/>
          </a:prstGeom>
          <a:noFill/>
          <a:ln w="12700" cmpd="sng">
            <a:solidFill>
              <a:schemeClr val="accent4"/>
            </a:solidFill>
            <a:prstDash val="solid"/>
          </a:ln>
          <a:extLst>
            <a:ext uri="{909E8E84-426E-40DD-AFC4-6F175D3DCCD1}">
              <a14:hiddenFill xmlns:a14="http://schemas.microsoft.com/office/drawing/2010/main">
                <a:solidFill>
                  <a:schemeClr val="accent1"/>
                </a:solidFill>
              </a14:hiddenFill>
            </a:ext>
          </a:extLst>
        </p:spPr>
      </p:pic>
      <p:pic>
        <p:nvPicPr>
          <p:cNvPr id="614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7700" y="817452"/>
            <a:ext cx="2007394" cy="1505546"/>
          </a:xfrm>
          <a:prstGeom prst="rect">
            <a:avLst/>
          </a:prstGeom>
          <a:noFill/>
          <a:ln w="12700" cmpd="sng">
            <a:solidFill>
              <a:schemeClr val="accent4"/>
            </a:solidFill>
            <a:prstDash val="solid"/>
          </a:ln>
          <a:extLst>
            <a:ext uri="{909E8E84-426E-40DD-AFC4-6F175D3DCCD1}">
              <a14:hiddenFill xmlns:a14="http://schemas.microsoft.com/office/drawing/2010/main">
                <a:solidFill>
                  <a:schemeClr val="accent1"/>
                </a:solidFill>
              </a14:hiddenFill>
            </a:ext>
          </a:extLst>
        </p:spPr>
      </p:pic>
      <p:sp>
        <p:nvSpPr>
          <p:cNvPr id="8" name="内容占位符 5"/>
          <p:cNvSpPr txBox="1">
            <a:spLocks/>
          </p:cNvSpPr>
          <p:nvPr/>
        </p:nvSpPr>
        <p:spPr>
          <a:xfrm>
            <a:off x="160622" y="2474627"/>
            <a:ext cx="2100038" cy="193897"/>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900" dirty="0" smtClean="0">
                <a:solidFill>
                  <a:srgbClr val="0070C0"/>
                </a:solidFill>
              </a:rPr>
              <a:t>Shan Dong DESHI the EOR company</a:t>
            </a:r>
            <a:endParaRPr lang="en-US" altLang="zh-CN" sz="900" dirty="0">
              <a:solidFill>
                <a:srgbClr val="0070C0"/>
              </a:solidFill>
            </a:endParaRPr>
          </a:p>
        </p:txBody>
      </p:sp>
      <p:sp>
        <p:nvSpPr>
          <p:cNvPr id="9" name="内容占位符 5"/>
          <p:cNvSpPr txBox="1">
            <a:spLocks/>
          </p:cNvSpPr>
          <p:nvPr/>
        </p:nvSpPr>
        <p:spPr>
          <a:xfrm>
            <a:off x="2328639" y="2474626"/>
            <a:ext cx="1985738" cy="193897"/>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900" dirty="0" smtClean="0">
                <a:solidFill>
                  <a:srgbClr val="0070C0"/>
                </a:solidFill>
              </a:rPr>
              <a:t>China North Geo company</a:t>
            </a:r>
            <a:endParaRPr lang="en-US" altLang="zh-CN" sz="900" dirty="0">
              <a:solidFill>
                <a:srgbClr val="0070C0"/>
              </a:solidFill>
            </a:endParaRPr>
          </a:p>
        </p:txBody>
      </p:sp>
      <p:sp>
        <p:nvSpPr>
          <p:cNvPr id="10" name="内容占位符 5"/>
          <p:cNvSpPr txBox="1">
            <a:spLocks/>
          </p:cNvSpPr>
          <p:nvPr/>
        </p:nvSpPr>
        <p:spPr>
          <a:xfrm>
            <a:off x="4457700" y="2474627"/>
            <a:ext cx="1985738" cy="193897"/>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900" dirty="0">
                <a:solidFill>
                  <a:srgbClr val="0070C0"/>
                </a:solidFill>
              </a:rPr>
              <a:t>Saudi Aramco </a:t>
            </a:r>
            <a:r>
              <a:rPr lang="en-US" altLang="zh-CN" sz="900" dirty="0" smtClean="0">
                <a:solidFill>
                  <a:srgbClr val="0070C0"/>
                </a:solidFill>
              </a:rPr>
              <a:t>China</a:t>
            </a:r>
            <a:endParaRPr lang="en-US" altLang="zh-CN" sz="900" dirty="0">
              <a:solidFill>
                <a:srgbClr val="0070C0"/>
              </a:solidFill>
            </a:endParaRPr>
          </a:p>
        </p:txBody>
      </p:sp>
      <p:sp>
        <p:nvSpPr>
          <p:cNvPr id="11" name="内容占位符 5"/>
          <p:cNvSpPr txBox="1">
            <a:spLocks/>
          </p:cNvSpPr>
          <p:nvPr/>
        </p:nvSpPr>
        <p:spPr>
          <a:xfrm>
            <a:off x="6736781" y="2473886"/>
            <a:ext cx="1985738" cy="193897"/>
          </a:xfrm>
          <a:prstGeom prst="rect">
            <a:avLst/>
          </a:prstGeom>
          <a:noFill/>
        </p:spPr>
        <p:txBody>
          <a:bodyPr wrap="square" lIns="68579" tIns="34289" rIns="68579" bIns="34289"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900" dirty="0" smtClean="0">
                <a:solidFill>
                  <a:srgbClr val="0070C0"/>
                </a:solidFill>
              </a:rPr>
              <a:t>KERUI company</a:t>
            </a:r>
            <a:endParaRPr lang="en-US" altLang="zh-CN" sz="900" dirty="0">
              <a:solidFill>
                <a:srgbClr val="0070C0"/>
              </a:solidFill>
            </a:endParaRPr>
          </a:p>
        </p:txBody>
      </p:sp>
      <p:sp>
        <p:nvSpPr>
          <p:cNvPr id="5" name="标题 4"/>
          <p:cNvSpPr>
            <a:spLocks noGrp="1"/>
          </p:cNvSpPr>
          <p:nvPr>
            <p:ph type="title"/>
          </p:nvPr>
        </p:nvSpPr>
        <p:spPr/>
        <p:txBody>
          <a:bodyPr>
            <a:normAutofit fontScale="90000"/>
          </a:bodyPr>
          <a:lstStyle/>
          <a:p>
            <a:r>
              <a:rPr lang="en-US" altLang="zh-CN" dirty="0" err="1" smtClean="0"/>
              <a:t>OilLink</a:t>
            </a:r>
            <a:r>
              <a:rPr lang="en-US" altLang="zh-CN" dirty="0" smtClean="0"/>
              <a:t> links </a:t>
            </a:r>
            <a:r>
              <a:rPr lang="en-US" altLang="zh-CN" dirty="0"/>
              <a:t>different fields </a:t>
            </a:r>
            <a:r>
              <a:rPr lang="en-US" altLang="zh-CN" dirty="0" smtClean="0"/>
              <a:t>companies </a:t>
            </a:r>
            <a:endParaRPr lang="zh-CN" altLang="en-US" dirty="0"/>
          </a:p>
        </p:txBody>
      </p:sp>
      <p:pic>
        <p:nvPicPr>
          <p:cNvPr id="12" name="Picture 2" descr="C:\Users\Administrator\Desktop\图片18.jpg图片18"/>
          <p:cNvPicPr>
            <a:picLocks noChangeAspect="1" noChangeArrowheads="1"/>
          </p:cNvPicPr>
          <p:nvPr/>
        </p:nvPicPr>
        <p:blipFill>
          <a:blip r:embed="rId6"/>
          <a:srcRect/>
          <a:stretch>
            <a:fillRect/>
          </a:stretch>
        </p:blipFill>
        <p:spPr bwMode="auto">
          <a:xfrm>
            <a:off x="250748" y="2880820"/>
            <a:ext cx="2007394" cy="1504834"/>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13" name="Picture 3" descr="C:\Users\Administrator\Documents\Tencent Files\837939222\FileRecv\MobileFile\IMG_6487.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55182" y="2850409"/>
            <a:ext cx="1982632" cy="1532447"/>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14" name="Picture 4" descr="C:\Users\Administrator\Documents\Tencent Files\837939222\FileRecv\MobileFile\IMG_605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58142" y="2878022"/>
            <a:ext cx="1130315" cy="1507632"/>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862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a:t>What we can do for Russia and China </a:t>
            </a:r>
            <a:r>
              <a:rPr lang="en-US" altLang="zh-CN" dirty="0" smtClean="0"/>
              <a:t>Companies</a:t>
            </a:r>
            <a:endParaRPr lang="zh-CN" altLang="en-US" dirty="0"/>
          </a:p>
        </p:txBody>
      </p:sp>
      <p:sp>
        <p:nvSpPr>
          <p:cNvPr id="3" name="内容占位符 2"/>
          <p:cNvSpPr>
            <a:spLocks noGrp="1"/>
          </p:cNvSpPr>
          <p:nvPr>
            <p:ph idx="1"/>
          </p:nvPr>
        </p:nvSpPr>
        <p:spPr/>
        <p:txBody>
          <a:bodyPr>
            <a:normAutofit lnSpcReduction="10000"/>
          </a:bodyPr>
          <a:lstStyle/>
          <a:p>
            <a:r>
              <a:rPr lang="en-US" altLang="zh-CN" dirty="0"/>
              <a:t>Enterprise Services </a:t>
            </a:r>
            <a:r>
              <a:rPr lang="en-US" altLang="zh-CN" dirty="0" smtClean="0"/>
              <a:t>Platform</a:t>
            </a:r>
          </a:p>
          <a:p>
            <a:pPr lvl="1"/>
            <a:r>
              <a:rPr lang="en-US" altLang="zh-CN" dirty="0" smtClean="0"/>
              <a:t>Over 20,000 companies resource help Russia companies find partners in </a:t>
            </a:r>
            <a:r>
              <a:rPr lang="en-US" altLang="zh-CN" dirty="0" smtClean="0"/>
              <a:t>China</a:t>
            </a:r>
          </a:p>
          <a:p>
            <a:pPr lvl="1"/>
            <a:r>
              <a:rPr lang="en-US" altLang="zh-CN" dirty="0"/>
              <a:t>Shipbuilding, Oil field </a:t>
            </a:r>
            <a:r>
              <a:rPr lang="en-US" altLang="zh-CN" dirty="0" smtClean="0"/>
              <a:t>service,</a:t>
            </a:r>
            <a:r>
              <a:rPr lang="en-US" altLang="zh-CN" dirty="0"/>
              <a:t> Equipment &amp; </a:t>
            </a:r>
            <a:r>
              <a:rPr lang="en-US" altLang="zh-CN" dirty="0" smtClean="0"/>
              <a:t>Manufacturing, capital fund etc.</a:t>
            </a:r>
            <a:endParaRPr lang="en-US" altLang="zh-CN" dirty="0" smtClean="0"/>
          </a:p>
          <a:p>
            <a:r>
              <a:rPr lang="en-US" altLang="zh-CN" dirty="0" smtClean="0"/>
              <a:t>Oil </a:t>
            </a:r>
            <a:r>
              <a:rPr lang="en-US" altLang="zh-CN" dirty="0" smtClean="0"/>
              <a:t>and gas market data service(BI)</a:t>
            </a:r>
          </a:p>
          <a:p>
            <a:pPr lvl="1"/>
            <a:r>
              <a:rPr lang="en-US" altLang="zh-CN" dirty="0" smtClean="0"/>
              <a:t>Monitoring more than 6400 oil and gas projects globally and 5500 listed </a:t>
            </a:r>
            <a:r>
              <a:rPr lang="en-US" altLang="zh-CN" dirty="0" smtClean="0"/>
              <a:t>companies</a:t>
            </a:r>
          </a:p>
          <a:p>
            <a:pPr lvl="1"/>
            <a:r>
              <a:rPr lang="en-US" altLang="zh-CN" dirty="0" smtClean="0"/>
              <a:t>Global oil and gas tendering info database</a:t>
            </a:r>
            <a:endParaRPr lang="en-US" altLang="zh-CN" dirty="0" smtClean="0"/>
          </a:p>
          <a:p>
            <a:r>
              <a:rPr lang="en-US" altLang="zh-CN" dirty="0" smtClean="0"/>
              <a:t>Oil and gas industry media service</a:t>
            </a:r>
            <a:endParaRPr lang="en-US" altLang="zh-CN" dirty="0"/>
          </a:p>
          <a:p>
            <a:pPr lvl="1"/>
            <a:r>
              <a:rPr lang="en-US" altLang="zh-CN" dirty="0" smtClean="0"/>
              <a:t>More than 400,000 users and can cover the China oil and gas industry in one day, which help international companies find proper partners</a:t>
            </a:r>
            <a:endParaRPr lang="zh-CN" altLang="en-US" dirty="0"/>
          </a:p>
        </p:txBody>
      </p:sp>
    </p:spTree>
    <p:extLst>
      <p:ext uri="{BB962C8B-B14F-4D97-AF65-F5344CB8AC3E}">
        <p14:creationId xmlns:p14="http://schemas.microsoft.com/office/powerpoint/2010/main" val="35002790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7098" y="2344323"/>
            <a:ext cx="7772400" cy="554946"/>
          </a:xfrm>
        </p:spPr>
        <p:txBody>
          <a:bodyPr>
            <a:noAutofit/>
          </a:bodyPr>
          <a:lstStyle/>
          <a:p>
            <a:pPr algn="ctr"/>
            <a:r>
              <a:rPr lang="en-US" sz="4000" dirty="0" smtClean="0">
                <a:latin typeface="Microsoft YaHei" panose="020B0503020204020204" pitchFamily="34" charset="-122"/>
                <a:ea typeface="Microsoft YaHei" panose="020B0503020204020204" pitchFamily="34" charset="-122"/>
              </a:rPr>
              <a:t>www.oillink.com</a:t>
            </a:r>
            <a:endParaRPr lang="en-US" sz="40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7704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err="1" smtClean="0"/>
              <a:t>OilLink</a:t>
            </a:r>
            <a:r>
              <a:rPr lang="en-US" altLang="zh-CN" dirty="0" smtClean="0"/>
              <a:t> Introduction</a:t>
            </a:r>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708" y="966867"/>
            <a:ext cx="1783830" cy="186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标题 1"/>
          <p:cNvSpPr txBox="1">
            <a:spLocks/>
          </p:cNvSpPr>
          <p:nvPr/>
        </p:nvSpPr>
        <p:spPr>
          <a:xfrm>
            <a:off x="0" y="3089505"/>
            <a:ext cx="9144000" cy="778468"/>
          </a:xfrm>
          <a:prstGeom prst="rect">
            <a:avLst/>
          </a:prstGeom>
        </p:spPr>
        <p:txBody>
          <a:bodyPr vert="horz" lIns="91440" tIns="45720" rIns="91440" bIns="45720" rtlCol="0" anchor="ctr">
            <a:noAutofit/>
          </a:bodyPr>
          <a:lstStyle>
            <a:lvl1pPr algn="l" defTabSz="457200" rtl="0" eaLnBrk="1" latinLnBrk="0" hangingPunct="1">
              <a:spcBef>
                <a:spcPct val="0"/>
              </a:spcBef>
              <a:buNone/>
              <a:defRPr sz="2800" kern="1200">
                <a:solidFill>
                  <a:srgbClr val="156DB3"/>
                </a:solidFill>
                <a:latin typeface="Arial Narrow"/>
                <a:ea typeface="+mj-ea"/>
                <a:cs typeface="Arial Narrow"/>
              </a:defRPr>
            </a:lvl1pPr>
          </a:lstStyle>
          <a:p>
            <a:pPr algn="ctr"/>
            <a:r>
              <a:rPr lang="en-US" altLang="zh-CN" sz="3600" b="1" dirty="0"/>
              <a:t>Enterprise Services Platform</a:t>
            </a:r>
          </a:p>
        </p:txBody>
      </p:sp>
    </p:spTree>
    <p:extLst>
      <p:ext uri="{BB962C8B-B14F-4D97-AF65-F5344CB8AC3E}">
        <p14:creationId xmlns:p14="http://schemas.microsoft.com/office/powerpoint/2010/main" val="41111613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err="1" smtClean="0"/>
              <a:t>OilLink</a:t>
            </a:r>
            <a:r>
              <a:rPr lang="en-US" altLang="zh-CN" dirty="0" smtClean="0"/>
              <a:t> </a:t>
            </a:r>
            <a:r>
              <a:rPr lang="en-US" altLang="zh-CN" dirty="0"/>
              <a:t>Introduction</a:t>
            </a:r>
            <a:endParaRPr lang="zh-CN" altLang="en-US" dirty="0"/>
          </a:p>
        </p:txBody>
      </p:sp>
      <p:graphicFrame>
        <p:nvGraphicFramePr>
          <p:cNvPr id="5" name="图表 2"/>
          <p:cNvGraphicFramePr/>
          <p:nvPr>
            <p:extLst>
              <p:ext uri="{D42A27DB-BD31-4B8C-83A1-F6EECF244321}">
                <p14:modId xmlns:p14="http://schemas.microsoft.com/office/powerpoint/2010/main" val="2234353924"/>
              </p:ext>
            </p:extLst>
          </p:nvPr>
        </p:nvGraphicFramePr>
        <p:xfrm>
          <a:off x="724746" y="1007862"/>
          <a:ext cx="7702475" cy="33626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文本框 3"/>
          <p:cNvSpPr txBox="1"/>
          <p:nvPr/>
        </p:nvSpPr>
        <p:spPr>
          <a:xfrm>
            <a:off x="809470" y="1711627"/>
            <a:ext cx="2061146" cy="1384995"/>
          </a:xfrm>
          <a:prstGeom prst="rect">
            <a:avLst/>
          </a:prstGeom>
          <a:noFill/>
        </p:spPr>
        <p:txBody>
          <a:bodyPr wrap="square" rtlCol="0">
            <a:spAutoFit/>
          </a:bodyPr>
          <a:lstStyle/>
          <a:p>
            <a:r>
              <a:rPr kumimoji="1" lang="en-US" altLang="zh-CN" sz="1200" dirty="0" smtClean="0">
                <a:solidFill>
                  <a:prstClr val="black"/>
                </a:solidFill>
                <a:latin typeface="Arial Narrow" panose="020B0606020202030204" pitchFamily="34" charset="0"/>
                <a:ea typeface="Microsoft YaHei" charset="-122"/>
                <a:cs typeface="Microsoft YaHei" charset="-122"/>
              </a:rPr>
              <a:t>Global </a:t>
            </a:r>
            <a:r>
              <a:rPr kumimoji="1" lang="en-US" altLang="zh-CN" sz="1200" dirty="0">
                <a:solidFill>
                  <a:prstClr val="black"/>
                </a:solidFill>
                <a:latin typeface="Arial Narrow" panose="020B0606020202030204" pitchFamily="34" charset="0"/>
                <a:ea typeface="Microsoft YaHei" charset="-122"/>
                <a:cs typeface="Microsoft YaHei" charset="-122"/>
              </a:rPr>
              <a:t>Oil Field Market Information </a:t>
            </a:r>
            <a:r>
              <a:rPr kumimoji="1" lang="en-US" altLang="zh-CN" sz="1200" dirty="0" smtClean="0">
                <a:solidFill>
                  <a:prstClr val="black"/>
                </a:solidFill>
                <a:latin typeface="Arial Narrow" panose="020B0606020202030204" pitchFamily="34" charset="0"/>
                <a:ea typeface="Microsoft YaHei" charset="-122"/>
                <a:cs typeface="Microsoft YaHei" charset="-122"/>
              </a:rPr>
              <a:t>database and consulting service. Help companies to break through global market </a:t>
            </a:r>
            <a:r>
              <a:rPr kumimoji="1" lang="en-US" altLang="zh-CN" sz="1200" b="1" u="sng" dirty="0" smtClean="0">
                <a:solidFill>
                  <a:srgbClr val="00B050"/>
                </a:solidFill>
                <a:latin typeface="Arial Narrow" panose="020B0606020202030204" pitchFamily="34" charset="0"/>
                <a:ea typeface="Microsoft YaHei" charset="-122"/>
                <a:cs typeface="Microsoft YaHei" charset="-122"/>
              </a:rPr>
              <a:t>in E&amp;P, oil field service, financial service, international market data</a:t>
            </a:r>
          </a:p>
        </p:txBody>
      </p:sp>
      <p:sp>
        <p:nvSpPr>
          <p:cNvPr id="7" name="文本框 8"/>
          <p:cNvSpPr txBox="1"/>
          <p:nvPr/>
        </p:nvSpPr>
        <p:spPr>
          <a:xfrm>
            <a:off x="3518960" y="1931375"/>
            <a:ext cx="1969607" cy="830997"/>
          </a:xfrm>
          <a:prstGeom prst="rect">
            <a:avLst/>
          </a:prstGeom>
          <a:noFill/>
        </p:spPr>
        <p:txBody>
          <a:bodyPr wrap="square" rtlCol="0">
            <a:spAutoFit/>
          </a:bodyPr>
          <a:lstStyle/>
          <a:p>
            <a:r>
              <a:rPr kumimoji="1" lang="en-US" altLang="zh-CN" sz="1200" dirty="0" err="1" smtClean="0">
                <a:solidFill>
                  <a:prstClr val="black"/>
                </a:solidFill>
                <a:latin typeface="Arial Narrow" panose="020B0606020202030204" pitchFamily="34" charset="0"/>
                <a:ea typeface="Microsoft YaHei" charset="-122"/>
                <a:cs typeface="Microsoft YaHei" charset="-122"/>
              </a:rPr>
              <a:t>OilLink</a:t>
            </a:r>
            <a:r>
              <a:rPr kumimoji="1" lang="en-US" altLang="zh-CN" sz="1200" dirty="0" smtClean="0">
                <a:solidFill>
                  <a:prstClr val="black"/>
                </a:solidFill>
                <a:latin typeface="Arial Narrow" panose="020B0606020202030204" pitchFamily="34" charset="0"/>
                <a:ea typeface="Microsoft YaHei" charset="-122"/>
                <a:cs typeface="Microsoft YaHei" charset="-122"/>
              </a:rPr>
              <a:t> </a:t>
            </a:r>
            <a:r>
              <a:rPr kumimoji="1" lang="en-US" altLang="zh-CN" sz="1200" dirty="0">
                <a:solidFill>
                  <a:prstClr val="black"/>
                </a:solidFill>
                <a:latin typeface="Arial Narrow" panose="020B0606020202030204" pitchFamily="34" charset="0"/>
                <a:ea typeface="Microsoft YaHei" charset="-122"/>
                <a:cs typeface="Microsoft YaHei" charset="-122"/>
              </a:rPr>
              <a:t>is now the fastest growing online and social media star in </a:t>
            </a:r>
            <a:r>
              <a:rPr kumimoji="1" lang="en-US" altLang="zh-CN" sz="1200" dirty="0" smtClean="0">
                <a:solidFill>
                  <a:prstClr val="black"/>
                </a:solidFill>
                <a:latin typeface="Arial Narrow" panose="020B0606020202030204" pitchFamily="34" charset="0"/>
                <a:ea typeface="Microsoft YaHei" charset="-122"/>
                <a:cs typeface="Microsoft YaHei" charset="-122"/>
              </a:rPr>
              <a:t>China with </a:t>
            </a:r>
            <a:r>
              <a:rPr kumimoji="1" lang="en-US" altLang="zh-CN" sz="1200" b="1" u="sng" dirty="0">
                <a:solidFill>
                  <a:srgbClr val="00B050"/>
                </a:solidFill>
                <a:latin typeface="Arial Narrow" panose="020B0606020202030204" pitchFamily="34" charset="0"/>
                <a:ea typeface="Microsoft YaHei" charset="-122"/>
                <a:cs typeface="Microsoft YaHei" charset="-122"/>
              </a:rPr>
              <a:t>400,000</a:t>
            </a:r>
            <a:r>
              <a:rPr kumimoji="1" lang="en-US" altLang="zh-CN" sz="1200" dirty="0">
                <a:solidFill>
                  <a:prstClr val="black"/>
                </a:solidFill>
                <a:latin typeface="Arial Narrow" panose="020B0606020202030204" pitchFamily="34" charset="0"/>
                <a:ea typeface="Microsoft YaHei" charset="-122"/>
                <a:cs typeface="Microsoft YaHei" charset="-122"/>
              </a:rPr>
              <a:t> </a:t>
            </a:r>
            <a:r>
              <a:rPr kumimoji="1" lang="en-US" altLang="zh-CN" sz="1200" dirty="0" smtClean="0">
                <a:solidFill>
                  <a:prstClr val="black"/>
                </a:solidFill>
                <a:latin typeface="Arial Narrow" panose="020B0606020202030204" pitchFamily="34" charset="0"/>
                <a:ea typeface="Microsoft YaHei" charset="-122"/>
                <a:cs typeface="Microsoft YaHei" charset="-122"/>
              </a:rPr>
              <a:t>registers and </a:t>
            </a:r>
            <a:r>
              <a:rPr kumimoji="1" lang="en-US" altLang="zh-CN" sz="1200" b="1" u="sng" dirty="0" smtClean="0">
                <a:solidFill>
                  <a:srgbClr val="00B050"/>
                </a:solidFill>
                <a:latin typeface="Arial Narrow" panose="020B0606020202030204" pitchFamily="34" charset="0"/>
                <a:ea typeface="Microsoft YaHei" charset="-122"/>
                <a:cs typeface="Microsoft YaHei" charset="-122"/>
              </a:rPr>
              <a:t>20,000</a:t>
            </a:r>
            <a:r>
              <a:rPr kumimoji="1" lang="en-US" altLang="zh-CN" sz="1200" dirty="0" smtClean="0">
                <a:solidFill>
                  <a:prstClr val="black"/>
                </a:solidFill>
                <a:latin typeface="Arial Narrow" panose="020B0606020202030204" pitchFamily="34" charset="0"/>
                <a:ea typeface="Microsoft YaHei" charset="-122"/>
                <a:cs typeface="Microsoft YaHei" charset="-122"/>
              </a:rPr>
              <a:t> companies</a:t>
            </a:r>
            <a:endParaRPr kumimoji="1" lang="en-US" altLang="zh-CN" sz="1200" dirty="0">
              <a:solidFill>
                <a:prstClr val="black"/>
              </a:solidFill>
              <a:latin typeface="Arial Narrow" panose="020B0606020202030204" pitchFamily="34" charset="0"/>
              <a:ea typeface="Microsoft YaHei" charset="-122"/>
              <a:cs typeface="Microsoft YaHei" charset="-122"/>
            </a:endParaRPr>
          </a:p>
        </p:txBody>
      </p:sp>
      <p:sp>
        <p:nvSpPr>
          <p:cNvPr id="8" name="文本框 9"/>
          <p:cNvSpPr txBox="1"/>
          <p:nvPr/>
        </p:nvSpPr>
        <p:spPr>
          <a:xfrm>
            <a:off x="6240955" y="1803959"/>
            <a:ext cx="1713558" cy="1200329"/>
          </a:xfrm>
          <a:prstGeom prst="rect">
            <a:avLst/>
          </a:prstGeom>
          <a:noFill/>
        </p:spPr>
        <p:txBody>
          <a:bodyPr wrap="square" rtlCol="0">
            <a:spAutoFit/>
          </a:bodyPr>
          <a:lstStyle/>
          <a:p>
            <a:r>
              <a:rPr kumimoji="1" lang="en-US" altLang="zh-CN" sz="1200" dirty="0" smtClean="0">
                <a:solidFill>
                  <a:prstClr val="black"/>
                </a:solidFill>
                <a:latin typeface="Arial Narrow" panose="020B0606020202030204" pitchFamily="34" charset="0"/>
                <a:ea typeface="Microsoft YaHei" charset="-122"/>
                <a:cs typeface="Microsoft YaHei" charset="-122"/>
              </a:rPr>
              <a:t>Help international </a:t>
            </a:r>
            <a:r>
              <a:rPr kumimoji="1" lang="en-US" altLang="zh-CN" sz="1200" dirty="0">
                <a:solidFill>
                  <a:prstClr val="black"/>
                </a:solidFill>
                <a:latin typeface="Arial Narrow" panose="020B0606020202030204" pitchFamily="34" charset="0"/>
                <a:ea typeface="Microsoft YaHei" charset="-122"/>
                <a:cs typeface="Microsoft YaHei" charset="-122"/>
              </a:rPr>
              <a:t>companies explore and </a:t>
            </a:r>
            <a:r>
              <a:rPr kumimoji="1" lang="en-US" altLang="zh-CN" sz="1200" dirty="0" smtClean="0">
                <a:solidFill>
                  <a:prstClr val="black"/>
                </a:solidFill>
                <a:latin typeface="Arial Narrow" panose="020B0606020202030204" pitchFamily="34" charset="0"/>
                <a:ea typeface="Microsoft YaHei" charset="-122"/>
                <a:cs typeface="Microsoft YaHei" charset="-122"/>
              </a:rPr>
              <a:t>expand in China market </a:t>
            </a:r>
            <a:r>
              <a:rPr kumimoji="1" lang="en-US" altLang="zh-CN" sz="1200" dirty="0">
                <a:solidFill>
                  <a:prstClr val="black"/>
                </a:solidFill>
                <a:latin typeface="Arial Narrow" panose="020B0606020202030204" pitchFamily="34" charset="0"/>
                <a:ea typeface="Microsoft YaHei" charset="-122"/>
                <a:cs typeface="Microsoft YaHei" charset="-122"/>
              </a:rPr>
              <a:t>or find </a:t>
            </a:r>
            <a:r>
              <a:rPr kumimoji="1" lang="en-US" altLang="zh-CN" sz="1200" dirty="0" smtClean="0">
                <a:solidFill>
                  <a:prstClr val="black"/>
                </a:solidFill>
                <a:latin typeface="Arial Narrow" panose="020B0606020202030204" pitchFamily="34" charset="0"/>
                <a:ea typeface="Microsoft YaHei" charset="-122"/>
                <a:cs typeface="Microsoft YaHei" charset="-122"/>
              </a:rPr>
              <a:t>Cooperation partners </a:t>
            </a:r>
            <a:r>
              <a:rPr kumimoji="1" lang="en-US" altLang="zh-CN" sz="1200" dirty="0">
                <a:solidFill>
                  <a:prstClr val="black"/>
                </a:solidFill>
                <a:latin typeface="Arial Narrow" panose="020B0606020202030204" pitchFamily="34" charset="0"/>
                <a:ea typeface="Microsoft YaHei" charset="-122"/>
                <a:cs typeface="Microsoft YaHei" charset="-122"/>
              </a:rPr>
              <a:t>in  Chinese market. </a:t>
            </a:r>
            <a:r>
              <a:rPr kumimoji="1" lang="en-US" altLang="zh-CN" sz="1200" dirty="0" smtClean="0">
                <a:solidFill>
                  <a:prstClr val="black"/>
                </a:solidFill>
                <a:latin typeface="Arial Narrow" panose="020B0606020202030204" pitchFamily="34" charset="0"/>
                <a:ea typeface="Microsoft YaHei" charset="-122"/>
                <a:cs typeface="Microsoft YaHei" charset="-122"/>
              </a:rPr>
              <a:t>We link them together</a:t>
            </a:r>
            <a:endParaRPr kumimoji="1" lang="zh-CN" altLang="en-US" sz="1200" dirty="0">
              <a:solidFill>
                <a:prstClr val="black"/>
              </a:solidFill>
              <a:latin typeface="Arial Narrow" panose="020B0606020202030204" pitchFamily="34" charset="0"/>
              <a:ea typeface="Microsoft YaHei" charset="-122"/>
              <a:cs typeface="Microsoft YaHei" charset="-122"/>
            </a:endParaRPr>
          </a:p>
        </p:txBody>
      </p:sp>
    </p:spTree>
    <p:extLst>
      <p:ext uri="{BB962C8B-B14F-4D97-AF65-F5344CB8AC3E}">
        <p14:creationId xmlns:p14="http://schemas.microsoft.com/office/powerpoint/2010/main" val="3209408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err="1"/>
              <a:t>OilLink</a:t>
            </a:r>
            <a:r>
              <a:rPr lang="en-US" altLang="zh-CN" dirty="0"/>
              <a:t> Introduction</a:t>
            </a:r>
            <a:endParaRPr lang="zh-CN" altLang="en-US" dirty="0"/>
          </a:p>
        </p:txBody>
      </p:sp>
      <p:graphicFrame>
        <p:nvGraphicFramePr>
          <p:cNvPr id="12" name="图表 11"/>
          <p:cNvGraphicFramePr/>
          <p:nvPr>
            <p:extLst>
              <p:ext uri="{D42A27DB-BD31-4B8C-83A1-F6EECF244321}">
                <p14:modId xmlns:p14="http://schemas.microsoft.com/office/powerpoint/2010/main" val="2187430221"/>
              </p:ext>
            </p:extLst>
          </p:nvPr>
        </p:nvGraphicFramePr>
        <p:xfrm>
          <a:off x="413504" y="726360"/>
          <a:ext cx="8193881" cy="22359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图表 12"/>
          <p:cNvGraphicFramePr/>
          <p:nvPr>
            <p:extLst>
              <p:ext uri="{D42A27DB-BD31-4B8C-83A1-F6EECF244321}">
                <p14:modId xmlns:p14="http://schemas.microsoft.com/office/powerpoint/2010/main" val="2188216157"/>
              </p:ext>
            </p:extLst>
          </p:nvPr>
        </p:nvGraphicFramePr>
        <p:xfrm>
          <a:off x="59961" y="2675744"/>
          <a:ext cx="8851692" cy="2848131"/>
        </p:xfrm>
        <a:graphic>
          <a:graphicData uri="http://schemas.openxmlformats.org/drawingml/2006/chart">
            <c:chart xmlns:c="http://schemas.openxmlformats.org/drawingml/2006/chart" xmlns:r="http://schemas.openxmlformats.org/officeDocument/2006/relationships" r:id="rId4"/>
          </a:graphicData>
        </a:graphic>
      </p:graphicFrame>
      <p:sp>
        <p:nvSpPr>
          <p:cNvPr id="16" name="椭圆 15"/>
          <p:cNvSpPr/>
          <p:nvPr/>
        </p:nvSpPr>
        <p:spPr>
          <a:xfrm>
            <a:off x="742014" y="3380282"/>
            <a:ext cx="224852" cy="906905"/>
          </a:xfrm>
          <a:prstGeom prst="ellipse">
            <a:avLst/>
          </a:prstGeom>
          <a:noFill/>
          <a:ln w="127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92889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文本框 6"/>
          <p:cNvSpPr/>
          <p:nvPr/>
        </p:nvSpPr>
        <p:spPr>
          <a:xfrm>
            <a:off x="297656" y="4782742"/>
            <a:ext cx="2131219" cy="242372"/>
          </a:xfrm>
          <a:prstGeom prst="rect">
            <a:avLst/>
          </a:prstGeom>
          <a:noFill/>
          <a:ln w="9525">
            <a:noFill/>
          </a:ln>
        </p:spPr>
        <p:txBody>
          <a:bodyPr wrap="square" lIns="68579" tIns="34289" rIns="68579" bIns="34289">
            <a:spAutoFit/>
          </a:bodyPr>
          <a:lstStyle/>
          <a:p>
            <a:pPr defTabSz="685783"/>
            <a:r>
              <a:rPr sz="1100" b="1" dirty="0">
                <a:solidFill>
                  <a:prstClr val="white"/>
                </a:solidFill>
                <a:latin typeface="微软雅黑" panose="020B0503020204020204" charset="-122"/>
                <a:ea typeface="微软雅黑" panose="020B0503020204020204" charset="-122"/>
                <a:sym typeface="Arial Unicode MS" panose="020B0604020202020204" charset="-122"/>
              </a:rPr>
              <a:t>夯实渠道——优质线下活动</a:t>
            </a:r>
          </a:p>
        </p:txBody>
      </p:sp>
      <p:pic>
        <p:nvPicPr>
          <p:cNvPr id="8" name="图片 7" descr="C:\Users\Administrator\Desktop\7844.png7844"/>
          <p:cNvPicPr>
            <a:picLocks noChangeAspect="1"/>
          </p:cNvPicPr>
          <p:nvPr/>
        </p:nvPicPr>
        <p:blipFill>
          <a:blip r:embed="rId3"/>
          <a:srcRect/>
          <a:stretch>
            <a:fillRect/>
          </a:stretch>
        </p:blipFill>
        <p:spPr>
          <a:xfrm>
            <a:off x="440055" y="960552"/>
            <a:ext cx="5432584" cy="3621881"/>
          </a:xfrm>
          <a:prstGeom prst="rect">
            <a:avLst/>
          </a:prstGeom>
          <a:ln>
            <a:solidFill>
              <a:schemeClr val="accent4"/>
            </a:solidFill>
          </a:ln>
        </p:spPr>
      </p:pic>
      <p:pic>
        <p:nvPicPr>
          <p:cNvPr id="9" name="图片 8" descr="C:\Users\Administrator\Desktop\7845.png7845"/>
          <p:cNvPicPr>
            <a:picLocks noChangeAspect="1"/>
          </p:cNvPicPr>
          <p:nvPr/>
        </p:nvPicPr>
        <p:blipFill>
          <a:blip r:embed="rId4"/>
          <a:srcRect/>
          <a:stretch>
            <a:fillRect/>
          </a:stretch>
        </p:blipFill>
        <p:spPr>
          <a:xfrm>
            <a:off x="5993104" y="960552"/>
            <a:ext cx="2758007" cy="1851158"/>
          </a:xfrm>
          <a:prstGeom prst="rect">
            <a:avLst/>
          </a:prstGeom>
          <a:ln>
            <a:solidFill>
              <a:schemeClr val="accent4"/>
            </a:solidFill>
          </a:ln>
        </p:spPr>
      </p:pic>
      <p:pic>
        <p:nvPicPr>
          <p:cNvPr id="10" name="图片 9" descr="C:\Users\Administrator\Desktop\78555.png78555"/>
          <p:cNvPicPr>
            <a:picLocks noChangeAspect="1"/>
          </p:cNvPicPr>
          <p:nvPr/>
        </p:nvPicPr>
        <p:blipFill>
          <a:blip r:embed="rId5"/>
          <a:srcRect/>
          <a:stretch>
            <a:fillRect/>
          </a:stretch>
        </p:blipFill>
        <p:spPr>
          <a:xfrm>
            <a:off x="5993607" y="2864505"/>
            <a:ext cx="2757488" cy="1736177"/>
          </a:xfrm>
          <a:prstGeom prst="rect">
            <a:avLst/>
          </a:prstGeom>
          <a:ln>
            <a:solidFill>
              <a:schemeClr val="accent4"/>
            </a:solidFill>
          </a:ln>
        </p:spPr>
      </p:pic>
      <p:sp>
        <p:nvSpPr>
          <p:cNvPr id="12" name="文本框 11"/>
          <p:cNvSpPr txBox="1"/>
          <p:nvPr/>
        </p:nvSpPr>
        <p:spPr>
          <a:xfrm>
            <a:off x="2302031" y="385764"/>
            <a:ext cx="4539942" cy="288539"/>
          </a:xfrm>
          <a:prstGeom prst="rect">
            <a:avLst/>
          </a:prstGeom>
          <a:noFill/>
        </p:spPr>
        <p:txBody>
          <a:bodyPr wrap="none" lIns="68579" tIns="34289" rIns="68579" bIns="34289" rtlCol="0" anchor="t">
            <a:spAutoFit/>
          </a:bodyPr>
          <a:lstStyle/>
          <a:p>
            <a:pPr algn="ctr" defTabSz="685783"/>
            <a:r>
              <a:rPr lang="zh-CN" altLang="en-US" sz="1400" b="1" dirty="0">
                <a:solidFill>
                  <a:prstClr val="white"/>
                </a:solidFill>
                <a:latin typeface="微软雅黑" panose="020B0503020204020204" charset="-122"/>
                <a:ea typeface="微软雅黑" panose="020B0503020204020204" charset="-122"/>
                <a:sym typeface="+mn-ea"/>
              </a:rPr>
              <a:t>石油</a:t>
            </a:r>
            <a:r>
              <a:rPr lang="en-US" altLang="zh-CN" sz="1400" b="1" dirty="0">
                <a:solidFill>
                  <a:prstClr val="white"/>
                </a:solidFill>
                <a:latin typeface="微软雅黑" panose="020B0503020204020204" charset="-122"/>
                <a:ea typeface="微软雅黑" panose="020B0503020204020204" charset="-122"/>
                <a:sym typeface="+mn-ea"/>
              </a:rPr>
              <a:t>Link</a:t>
            </a:r>
            <a:r>
              <a:rPr lang="zh-CN" altLang="en-US" sz="1400" b="1" dirty="0">
                <a:solidFill>
                  <a:prstClr val="white"/>
                </a:solidFill>
                <a:latin typeface="微软雅黑" panose="020B0503020204020204" charset="-122"/>
                <a:ea typeface="微软雅黑" panose="020B0503020204020204" charset="-122"/>
                <a:sym typeface="+mn-ea"/>
              </a:rPr>
              <a:t>技术论坛邀请海外专家走进川庆钻探工程公司</a:t>
            </a:r>
          </a:p>
        </p:txBody>
      </p:sp>
      <p:sp>
        <p:nvSpPr>
          <p:cNvPr id="2" name="文本框 1"/>
          <p:cNvSpPr txBox="1"/>
          <p:nvPr/>
        </p:nvSpPr>
        <p:spPr>
          <a:xfrm>
            <a:off x="687230" y="3776663"/>
            <a:ext cx="5332226" cy="848308"/>
          </a:xfrm>
          <a:prstGeom prst="rect">
            <a:avLst/>
          </a:prstGeom>
          <a:noFill/>
        </p:spPr>
        <p:txBody>
          <a:bodyPr wrap="none" lIns="68579" tIns="34289" rIns="68579" bIns="34289" rtlCol="0" anchor="t">
            <a:spAutoFit/>
          </a:bodyPr>
          <a:lstStyle/>
          <a:p>
            <a:pPr defTabSz="685783">
              <a:lnSpc>
                <a:spcPct val="150000"/>
              </a:lnSpc>
            </a:pPr>
            <a:r>
              <a:rPr lang="zh-CN" altLang="en-US" sz="1100" dirty="0">
                <a:solidFill>
                  <a:prstClr val="white"/>
                </a:solidFill>
                <a:latin typeface="华文中宋" pitchFamily="2" charset="-122"/>
                <a:ea typeface="华文中宋" pitchFamily="2" charset="-122"/>
                <a:sym typeface="+mn-ea"/>
              </a:rPr>
              <a:t>左起分别为邬星儒（美国俄克拉荷马大学教授），金亮（美国德州大学奥斯丁分校</a:t>
            </a:r>
          </a:p>
          <a:p>
            <a:pPr defTabSz="685783">
              <a:lnSpc>
                <a:spcPct val="150000"/>
              </a:lnSpc>
            </a:pPr>
            <a:r>
              <a:rPr lang="zh-CN" altLang="en-US" sz="1100" dirty="0">
                <a:solidFill>
                  <a:prstClr val="white"/>
                </a:solidFill>
                <a:latin typeface="华文中宋" pitchFamily="2" charset="-122"/>
                <a:ea typeface="华文中宋" pitchFamily="2" charset="-122"/>
                <a:sym typeface="+mn-ea"/>
              </a:rPr>
              <a:t>博士，前壳牌全球储层伤害专家），川庆钻探地研院副院长，川庆钻探地质专家，</a:t>
            </a:r>
          </a:p>
          <a:p>
            <a:pPr defTabSz="685783">
              <a:lnSpc>
                <a:spcPct val="150000"/>
              </a:lnSpc>
            </a:pPr>
            <a:r>
              <a:rPr lang="zh-CN" altLang="en-US" sz="1100" dirty="0">
                <a:solidFill>
                  <a:prstClr val="white"/>
                </a:solidFill>
                <a:latin typeface="华文中宋" pitchFamily="2" charset="-122"/>
                <a:ea typeface="华文中宋" pitchFamily="2" charset="-122"/>
                <a:sym typeface="+mn-ea"/>
              </a:rPr>
              <a:t>马一峰（石油</a:t>
            </a:r>
            <a:r>
              <a:rPr lang="en-US" altLang="zh-CN" sz="1100" dirty="0">
                <a:solidFill>
                  <a:prstClr val="white"/>
                </a:solidFill>
                <a:latin typeface="华文中宋" pitchFamily="2" charset="-122"/>
                <a:ea typeface="华文中宋" pitchFamily="2" charset="-122"/>
                <a:sym typeface="+mn-ea"/>
              </a:rPr>
              <a:t>Link CEO</a:t>
            </a:r>
            <a:r>
              <a:rPr lang="zh-CN" altLang="en-US" sz="1100" dirty="0">
                <a:solidFill>
                  <a:prstClr val="white"/>
                </a:solidFill>
                <a:latin typeface="华文中宋" pitchFamily="2" charset="-122"/>
                <a:ea typeface="华文中宋" pitchFamily="2" charset="-122"/>
                <a:sym typeface="+mn-ea"/>
              </a:rPr>
              <a:t>）</a:t>
            </a:r>
          </a:p>
        </p:txBody>
      </p:sp>
      <p:sp>
        <p:nvSpPr>
          <p:cNvPr id="5" name="标题 4"/>
          <p:cNvSpPr>
            <a:spLocks noGrp="1"/>
          </p:cNvSpPr>
          <p:nvPr>
            <p:ph type="title"/>
          </p:nvPr>
        </p:nvSpPr>
        <p:spPr/>
        <p:txBody>
          <a:bodyPr>
            <a:normAutofit fontScale="90000"/>
          </a:bodyPr>
          <a:lstStyle/>
          <a:p>
            <a:r>
              <a:rPr lang="en-US" altLang="zh-CN" dirty="0" err="1" smtClean="0"/>
              <a:t>OilLink</a:t>
            </a:r>
            <a:r>
              <a:rPr lang="en-US" altLang="zh-CN" dirty="0" smtClean="0"/>
              <a:t> &amp; CNPC </a:t>
            </a:r>
            <a:r>
              <a:rPr lang="en-US" altLang="zh-CN" dirty="0" err="1" smtClean="0"/>
              <a:t>Chuanqing</a:t>
            </a:r>
            <a:r>
              <a:rPr lang="en-US" altLang="zh-CN" dirty="0" smtClean="0"/>
              <a:t> Drilling </a:t>
            </a:r>
            <a:r>
              <a:rPr lang="en-US" altLang="zh-CN" dirty="0"/>
              <a:t>D</a:t>
            </a:r>
            <a:r>
              <a:rPr lang="en-US" altLang="zh-CN" dirty="0" smtClean="0"/>
              <a:t>epartment  </a:t>
            </a:r>
            <a:endParaRPr lang="zh-CN" altLang="en-US" dirty="0"/>
          </a:p>
        </p:txBody>
      </p:sp>
    </p:spTree>
    <p:extLst>
      <p:ext uri="{BB962C8B-B14F-4D97-AF65-F5344CB8AC3E}">
        <p14:creationId xmlns:p14="http://schemas.microsoft.com/office/powerpoint/2010/main" val="1600255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5371" y="787730"/>
            <a:ext cx="3271231" cy="4054762"/>
          </a:xfrm>
          <a:prstGeom prst="rect">
            <a:avLst/>
          </a:prstGeom>
          <a:noFill/>
        </p:spPr>
        <p:txBody>
          <a:bodyPr wrap="square" lIns="68579" tIns="34289" rIns="68579" bIns="34289" rtlCol="0">
            <a:spAutoFit/>
          </a:bodyPr>
          <a:lstStyle/>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China Export </a:t>
            </a:r>
            <a:r>
              <a:rPr lang="zh-CN" altLang="en-US" sz="800" dirty="0" smtClean="0">
                <a:solidFill>
                  <a:srgbClr val="0070C0"/>
                </a:solidFill>
                <a:latin typeface="微软雅黑" panose="020B0503020204020204" charset="-122"/>
                <a:ea typeface="微软雅黑" panose="020B0503020204020204" charset="-122"/>
                <a:sym typeface="+mn-ea"/>
              </a:rPr>
              <a:t>＆ </a:t>
            </a:r>
            <a:r>
              <a:rPr lang="en-US" altLang="zh-CN" sz="800" dirty="0" smtClean="0">
                <a:solidFill>
                  <a:srgbClr val="0070C0"/>
                </a:solidFill>
                <a:latin typeface="微软雅黑" panose="020B0503020204020204" charset="-122"/>
                <a:ea typeface="微软雅黑" panose="020B0503020204020204" charset="-122"/>
                <a:sym typeface="+mn-ea"/>
              </a:rPr>
              <a:t>Credit Insurance Corporation</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CNPC Offshore Engineering Company Limited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China National Offshore Oil Corporation</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China Petroleum Engineering </a:t>
            </a:r>
            <a:r>
              <a:rPr lang="en-US" altLang="zh-CN" sz="800" dirty="0" err="1" smtClean="0">
                <a:solidFill>
                  <a:srgbClr val="0070C0"/>
                </a:solidFill>
                <a:latin typeface="微软雅黑" panose="020B0503020204020204" charset="-122"/>
                <a:ea typeface="微软雅黑" panose="020B0503020204020204" charset="-122"/>
                <a:sym typeface="+mn-ea"/>
              </a:rPr>
              <a:t>Co.,Ltd</a:t>
            </a:r>
            <a:r>
              <a:rPr lang="en-US" altLang="zh-CN" sz="800" dirty="0" smtClean="0">
                <a:solidFill>
                  <a:srgbClr val="0070C0"/>
                </a:solidFill>
                <a:latin typeface="微软雅黑" panose="020B0503020204020204" charset="-122"/>
                <a:ea typeface="微软雅黑" panose="020B0503020204020204" charset="-122"/>
                <a:sym typeface="+mn-ea"/>
              </a:rPr>
              <a:t> </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Beijing Company</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China Petroleum Engineering &amp; Construction Corp</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BGP </a:t>
            </a:r>
            <a:r>
              <a:rPr lang="en-US" altLang="zh-CN" sz="800" dirty="0" err="1" smtClean="0">
                <a:solidFill>
                  <a:srgbClr val="0070C0"/>
                </a:solidFill>
                <a:latin typeface="微软雅黑" panose="020B0503020204020204" charset="-122"/>
                <a:ea typeface="微软雅黑" panose="020B0503020204020204" charset="-122"/>
                <a:sym typeface="+mn-ea"/>
              </a:rPr>
              <a:t>Inc.,China</a:t>
            </a:r>
            <a:r>
              <a:rPr lang="en-US" altLang="zh-CN" sz="800" dirty="0" smtClean="0">
                <a:solidFill>
                  <a:srgbClr val="0070C0"/>
                </a:solidFill>
                <a:latin typeface="微软雅黑" panose="020B0503020204020204" charset="-122"/>
                <a:ea typeface="微软雅黑" panose="020B0503020204020204" charset="-122"/>
                <a:sym typeface="+mn-ea"/>
              </a:rPr>
              <a:t> National Petroleum Corporation</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Tianjin Oriental </a:t>
            </a:r>
            <a:r>
              <a:rPr lang="en-US" altLang="zh-CN" sz="800" dirty="0" err="1" smtClean="0">
                <a:solidFill>
                  <a:srgbClr val="0070C0"/>
                </a:solidFill>
                <a:latin typeface="微软雅黑" panose="020B0503020204020204" charset="-122"/>
                <a:ea typeface="微软雅黑" panose="020B0503020204020204" charset="-122"/>
                <a:sym typeface="+mn-ea"/>
              </a:rPr>
              <a:t>Xianke</a:t>
            </a:r>
            <a:r>
              <a:rPr lang="en-US" altLang="zh-CN" sz="800" dirty="0" smtClean="0">
                <a:solidFill>
                  <a:srgbClr val="0070C0"/>
                </a:solidFill>
                <a:latin typeface="微软雅黑" panose="020B0503020204020204" charset="-122"/>
                <a:ea typeface="微软雅黑" panose="020B0503020204020204" charset="-122"/>
                <a:sym typeface="+mn-ea"/>
              </a:rPr>
              <a:t> Petroleum Machinery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SPT Energy Group Inc.</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Jiangsu </a:t>
            </a:r>
            <a:r>
              <a:rPr lang="en-US" altLang="zh-CN" sz="800" dirty="0" err="1" smtClean="0">
                <a:solidFill>
                  <a:srgbClr val="0070C0"/>
                </a:solidFill>
                <a:latin typeface="微软雅黑" panose="020B0503020204020204" charset="-122"/>
                <a:ea typeface="微软雅黑" panose="020B0503020204020204" charset="-122"/>
                <a:sym typeface="+mn-ea"/>
              </a:rPr>
              <a:t>Shuangqin</a:t>
            </a:r>
            <a:r>
              <a:rPr lang="en-US" altLang="zh-CN" sz="800" dirty="0" smtClean="0">
                <a:solidFill>
                  <a:srgbClr val="0070C0"/>
                </a:solidFill>
                <a:latin typeface="微软雅黑" panose="020B0503020204020204" charset="-122"/>
                <a:ea typeface="微软雅黑" panose="020B0503020204020204" charset="-122"/>
                <a:sym typeface="+mn-ea"/>
              </a:rPr>
              <a:t> New Energy Technology </a:t>
            </a:r>
            <a:r>
              <a:rPr lang="en-US" altLang="zh-CN" sz="800" dirty="0" err="1" smtClean="0">
                <a:solidFill>
                  <a:srgbClr val="0070C0"/>
                </a:solidFill>
                <a:latin typeface="微软雅黑" panose="020B0503020204020204" charset="-122"/>
                <a:ea typeface="微软雅黑" panose="020B0503020204020204" charset="-122"/>
                <a:sym typeface="+mn-ea"/>
              </a:rPr>
              <a:t>Co.,Ltd</a:t>
            </a:r>
            <a:endParaRPr lang="en-US" altLang="zh-CN" sz="800" dirty="0" smtClean="0">
              <a:solidFill>
                <a:srgbClr val="0070C0"/>
              </a:solidFill>
              <a:latin typeface="微软雅黑" panose="020B0503020204020204" charset="-122"/>
              <a:ea typeface="微软雅黑" panose="020B0503020204020204" charset="-122"/>
              <a:sym typeface="+mn-ea"/>
            </a:endParaRP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Beijing </a:t>
            </a:r>
            <a:r>
              <a:rPr lang="en-US" altLang="zh-CN" sz="800" dirty="0" err="1" smtClean="0">
                <a:solidFill>
                  <a:srgbClr val="0070C0"/>
                </a:solidFill>
                <a:latin typeface="微软雅黑" panose="020B0503020204020204" charset="-122"/>
                <a:ea typeface="微软雅黑" panose="020B0503020204020204" charset="-122"/>
                <a:sym typeface="+mn-ea"/>
              </a:rPr>
              <a:t>Zhenwei</a:t>
            </a:r>
            <a:r>
              <a:rPr lang="en-US" altLang="zh-CN" sz="800" dirty="0" smtClean="0">
                <a:solidFill>
                  <a:srgbClr val="0070C0"/>
                </a:solidFill>
                <a:latin typeface="微软雅黑" panose="020B0503020204020204" charset="-122"/>
                <a:ea typeface="微软雅黑" panose="020B0503020204020204" charset="-122"/>
                <a:sym typeface="+mn-ea"/>
              </a:rPr>
              <a:t> Exhibitions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Create Solar Energy (Qingdao)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Beijing </a:t>
            </a:r>
            <a:r>
              <a:rPr lang="en-US" altLang="zh-CN" sz="800" dirty="0" err="1" smtClean="0">
                <a:solidFill>
                  <a:srgbClr val="0070C0"/>
                </a:solidFill>
                <a:latin typeface="微软雅黑" panose="020B0503020204020204" charset="-122"/>
                <a:ea typeface="微软雅黑" panose="020B0503020204020204" charset="-122"/>
                <a:sym typeface="+mn-ea"/>
              </a:rPr>
              <a:t>Okaili</a:t>
            </a:r>
            <a:r>
              <a:rPr lang="en-US" altLang="zh-CN" sz="800" dirty="0" smtClean="0">
                <a:solidFill>
                  <a:srgbClr val="0070C0"/>
                </a:solidFill>
                <a:latin typeface="微软雅黑" panose="020B0503020204020204" charset="-122"/>
                <a:ea typeface="微软雅黑" panose="020B0503020204020204" charset="-122"/>
                <a:sym typeface="+mn-ea"/>
              </a:rPr>
              <a:t> Technology Development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Geo-jade Petroleum Corporation</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Jiangsu Xinyang New Materials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Shandong </a:t>
            </a:r>
            <a:r>
              <a:rPr lang="en-US" altLang="zh-CN" sz="800" dirty="0" err="1" smtClean="0">
                <a:solidFill>
                  <a:srgbClr val="0070C0"/>
                </a:solidFill>
                <a:latin typeface="微软雅黑" panose="020B0503020204020204" charset="-122"/>
                <a:ea typeface="微软雅黑" panose="020B0503020204020204" charset="-122"/>
                <a:sym typeface="+mn-ea"/>
              </a:rPr>
              <a:t>Tongli</a:t>
            </a:r>
            <a:r>
              <a:rPr lang="en-US" altLang="zh-CN" sz="800" dirty="0" smtClean="0">
                <a:solidFill>
                  <a:srgbClr val="0070C0"/>
                </a:solidFill>
                <a:latin typeface="微软雅黑" panose="020B0503020204020204" charset="-122"/>
                <a:ea typeface="微软雅黑" panose="020B0503020204020204" charset="-122"/>
                <a:sym typeface="+mn-ea"/>
              </a:rPr>
              <a:t> Chemical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Daqing High-tech Zone </a:t>
            </a:r>
            <a:r>
              <a:rPr lang="en-US" altLang="zh-CN" sz="800" dirty="0" err="1" smtClean="0">
                <a:solidFill>
                  <a:srgbClr val="0070C0"/>
                </a:solidFill>
                <a:latin typeface="微软雅黑" panose="020B0503020204020204" charset="-122"/>
                <a:ea typeface="微软雅黑" panose="020B0503020204020204" charset="-122"/>
                <a:sym typeface="+mn-ea"/>
              </a:rPr>
              <a:t>Hualongxiang</a:t>
            </a:r>
            <a:r>
              <a:rPr lang="en-US" altLang="zh-CN" sz="800" dirty="0" smtClean="0">
                <a:solidFill>
                  <a:srgbClr val="0070C0"/>
                </a:solidFill>
                <a:latin typeface="微软雅黑" panose="020B0503020204020204" charset="-122"/>
                <a:ea typeface="微软雅黑" panose="020B0503020204020204" charset="-122"/>
                <a:sym typeface="+mn-ea"/>
              </a:rPr>
              <a:t> Chemical Co., Ltd.</a:t>
            </a:r>
          </a:p>
          <a:p>
            <a:pPr algn="r" defTabSz="685783">
              <a:lnSpc>
                <a:spcPct val="130000"/>
              </a:lnSpc>
            </a:pPr>
            <a:r>
              <a:rPr lang="en-US" altLang="zh-CN" sz="800" dirty="0" err="1" smtClean="0">
                <a:solidFill>
                  <a:srgbClr val="0070C0"/>
                </a:solidFill>
                <a:latin typeface="微软雅黑" panose="020B0503020204020204" charset="-122"/>
                <a:ea typeface="微软雅黑" panose="020B0503020204020204" charset="-122"/>
                <a:sym typeface="+mn-ea"/>
              </a:rPr>
              <a:t>Seg</a:t>
            </a:r>
            <a:r>
              <a:rPr lang="en-US" altLang="zh-CN" sz="800" dirty="0" smtClean="0">
                <a:solidFill>
                  <a:srgbClr val="0070C0"/>
                </a:solidFill>
                <a:latin typeface="微软雅黑" panose="020B0503020204020204" charset="-122"/>
                <a:ea typeface="微软雅黑" panose="020B0503020204020204" charset="-122"/>
                <a:sym typeface="+mn-ea"/>
              </a:rPr>
              <a:t> China Beijing Ai Si Yi Ji Geotechnical Consulting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Henan Sheng Yuan Group</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China University Of Petroleum Education Development Group</a:t>
            </a:r>
          </a:p>
          <a:p>
            <a:pPr algn="r" defTabSz="685783">
              <a:lnSpc>
                <a:spcPct val="130000"/>
              </a:lnSpc>
            </a:pPr>
            <a:r>
              <a:rPr lang="en-US" altLang="zh-CN" sz="800" dirty="0" err="1" smtClean="0">
                <a:solidFill>
                  <a:srgbClr val="0070C0"/>
                </a:solidFill>
                <a:latin typeface="微软雅黑" panose="020B0503020204020204" charset="-122"/>
                <a:ea typeface="微软雅黑" panose="020B0503020204020204" charset="-122"/>
                <a:sym typeface="+mn-ea"/>
              </a:rPr>
              <a:t>Hilong</a:t>
            </a:r>
            <a:r>
              <a:rPr lang="en-US" altLang="zh-CN" sz="800" dirty="0" smtClean="0">
                <a:solidFill>
                  <a:srgbClr val="0070C0"/>
                </a:solidFill>
                <a:latin typeface="微软雅黑" panose="020B0503020204020204" charset="-122"/>
                <a:ea typeface="微软雅黑" panose="020B0503020204020204" charset="-122"/>
                <a:sym typeface="+mn-ea"/>
              </a:rPr>
              <a:t> Group Of Companies</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Hangzhou </a:t>
            </a:r>
            <a:r>
              <a:rPr lang="en-US" altLang="zh-CN" sz="800" dirty="0" err="1" smtClean="0">
                <a:solidFill>
                  <a:srgbClr val="0070C0"/>
                </a:solidFill>
                <a:latin typeface="微软雅黑" panose="020B0503020204020204" charset="-122"/>
                <a:ea typeface="微软雅黑" panose="020B0503020204020204" charset="-122"/>
                <a:sym typeface="+mn-ea"/>
              </a:rPr>
              <a:t>Zaopin</a:t>
            </a:r>
            <a:r>
              <a:rPr lang="en-US" altLang="zh-CN" sz="800" dirty="0" smtClean="0">
                <a:solidFill>
                  <a:srgbClr val="0070C0"/>
                </a:solidFill>
                <a:latin typeface="微软雅黑" panose="020B0503020204020204" charset="-122"/>
                <a:ea typeface="微软雅黑" panose="020B0503020204020204" charset="-122"/>
                <a:sym typeface="+mn-ea"/>
              </a:rPr>
              <a:t> St </a:t>
            </a:r>
            <a:r>
              <a:rPr lang="en-US" altLang="zh-CN" sz="800" dirty="0" err="1" smtClean="0">
                <a:solidFill>
                  <a:srgbClr val="0070C0"/>
                </a:solidFill>
                <a:latin typeface="微软雅黑" panose="020B0503020204020204" charset="-122"/>
                <a:ea typeface="微软雅黑" panose="020B0503020204020204" charset="-122"/>
                <a:sym typeface="+mn-ea"/>
              </a:rPr>
              <a:t>Co.,Ltd</a:t>
            </a:r>
            <a:endParaRPr lang="en-US" altLang="zh-CN" sz="800" dirty="0" smtClean="0">
              <a:solidFill>
                <a:srgbClr val="0070C0"/>
              </a:solidFill>
              <a:latin typeface="微软雅黑" panose="020B0503020204020204" charset="-122"/>
              <a:ea typeface="微软雅黑" panose="020B0503020204020204" charset="-122"/>
              <a:sym typeface="+mn-ea"/>
            </a:endParaRP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Beijing </a:t>
            </a:r>
            <a:r>
              <a:rPr lang="en-US" altLang="zh-CN" sz="800" dirty="0" err="1" smtClean="0">
                <a:solidFill>
                  <a:srgbClr val="0070C0"/>
                </a:solidFill>
                <a:latin typeface="微软雅黑" panose="020B0503020204020204" charset="-122"/>
                <a:ea typeface="微软雅黑" panose="020B0503020204020204" charset="-122"/>
                <a:sym typeface="+mn-ea"/>
              </a:rPr>
              <a:t>Sainuo</a:t>
            </a:r>
            <a:r>
              <a:rPr lang="en-US" altLang="zh-CN" sz="800" dirty="0" smtClean="0">
                <a:solidFill>
                  <a:srgbClr val="0070C0"/>
                </a:solidFill>
                <a:latin typeface="微软雅黑" panose="020B0503020204020204" charset="-122"/>
                <a:ea typeface="微软雅黑" panose="020B0503020204020204" charset="-122"/>
                <a:sym typeface="+mn-ea"/>
              </a:rPr>
              <a:t> </a:t>
            </a:r>
            <a:r>
              <a:rPr lang="en-US" altLang="zh-CN" sz="800" dirty="0" err="1" smtClean="0">
                <a:solidFill>
                  <a:srgbClr val="0070C0"/>
                </a:solidFill>
                <a:latin typeface="微软雅黑" panose="020B0503020204020204" charset="-122"/>
                <a:ea typeface="微软雅黑" panose="020B0503020204020204" charset="-122"/>
                <a:sym typeface="+mn-ea"/>
              </a:rPr>
              <a:t>Phenix</a:t>
            </a:r>
            <a:r>
              <a:rPr lang="en-US" altLang="zh-CN" sz="800" dirty="0" smtClean="0">
                <a:solidFill>
                  <a:srgbClr val="0070C0"/>
                </a:solidFill>
                <a:latin typeface="微软雅黑" panose="020B0503020204020204" charset="-122"/>
                <a:ea typeface="微软雅黑" panose="020B0503020204020204" charset="-122"/>
                <a:sym typeface="+mn-ea"/>
              </a:rPr>
              <a:t> Energy Technology Co., Ltd.</a:t>
            </a:r>
          </a:p>
          <a:p>
            <a:pPr algn="r" defTabSz="685783">
              <a:lnSpc>
                <a:spcPct val="130000"/>
              </a:lnSpc>
            </a:pPr>
            <a:r>
              <a:rPr lang="en-US" altLang="zh-CN" sz="800" dirty="0" smtClean="0">
                <a:solidFill>
                  <a:srgbClr val="0070C0"/>
                </a:solidFill>
                <a:latin typeface="微软雅黑" panose="020B0503020204020204" charset="-122"/>
                <a:ea typeface="微软雅黑" panose="020B0503020204020204" charset="-122"/>
                <a:sym typeface="+mn-ea"/>
              </a:rPr>
              <a:t>Beijing </a:t>
            </a:r>
            <a:r>
              <a:rPr lang="en-US" altLang="zh-CN" sz="800" dirty="0" err="1" smtClean="0">
                <a:solidFill>
                  <a:srgbClr val="0070C0"/>
                </a:solidFill>
                <a:latin typeface="微软雅黑" panose="020B0503020204020204" charset="-122"/>
                <a:ea typeface="微软雅黑" panose="020B0503020204020204" charset="-122"/>
                <a:sym typeface="+mn-ea"/>
              </a:rPr>
              <a:t>Qianyong</a:t>
            </a:r>
            <a:r>
              <a:rPr lang="en-US" altLang="zh-CN" sz="800" dirty="0" smtClean="0">
                <a:solidFill>
                  <a:srgbClr val="0070C0"/>
                </a:solidFill>
                <a:latin typeface="微软雅黑" panose="020B0503020204020204" charset="-122"/>
                <a:ea typeface="微软雅黑" panose="020B0503020204020204" charset="-122"/>
                <a:sym typeface="+mn-ea"/>
              </a:rPr>
              <a:t> Technology </a:t>
            </a:r>
            <a:r>
              <a:rPr lang="zh-CN" altLang="en-US" sz="800" dirty="0" smtClean="0">
                <a:solidFill>
                  <a:srgbClr val="0070C0"/>
                </a:solidFill>
                <a:latin typeface="微软雅黑" panose="020B0503020204020204" charset="-122"/>
                <a:ea typeface="微软雅黑" panose="020B0503020204020204" charset="-122"/>
                <a:sym typeface="+mn-ea"/>
              </a:rPr>
              <a:t>＆ </a:t>
            </a:r>
            <a:r>
              <a:rPr lang="en-US" altLang="zh-CN" sz="800" dirty="0" smtClean="0">
                <a:solidFill>
                  <a:srgbClr val="0070C0"/>
                </a:solidFill>
                <a:latin typeface="微软雅黑" panose="020B0503020204020204" charset="-122"/>
                <a:ea typeface="微软雅黑" panose="020B0503020204020204" charset="-122"/>
                <a:sym typeface="+mn-ea"/>
              </a:rPr>
              <a:t>Service </a:t>
            </a:r>
            <a:r>
              <a:rPr lang="en-US" altLang="zh-CN" sz="800" dirty="0" err="1" smtClean="0">
                <a:solidFill>
                  <a:srgbClr val="0070C0"/>
                </a:solidFill>
                <a:latin typeface="微软雅黑" panose="020B0503020204020204" charset="-122"/>
                <a:ea typeface="微软雅黑" panose="020B0503020204020204" charset="-122"/>
                <a:sym typeface="+mn-ea"/>
              </a:rPr>
              <a:t>Co.,Ltd</a:t>
            </a:r>
            <a:endParaRPr lang="en-US" altLang="zh-CN" sz="800" dirty="0">
              <a:solidFill>
                <a:srgbClr val="0070C0"/>
              </a:solidFill>
              <a:latin typeface="微软雅黑" panose="020B0503020204020204" charset="-122"/>
              <a:ea typeface="微软雅黑" panose="020B0503020204020204" charset="-122"/>
              <a:sym typeface="+mn-ea"/>
            </a:endParaRPr>
          </a:p>
        </p:txBody>
      </p:sp>
      <p:pic>
        <p:nvPicPr>
          <p:cNvPr id="2051" name="Picture 3" descr="C:\Users\Administrator\Documents\Tencent Files\837939222\FileRecv\典型照片\2\DSC0024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9458" y="1413390"/>
            <a:ext cx="3692717" cy="2458999"/>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2052" name="Picture 4" descr="C:\Users\Administrator\Documents\Tencent Files\837939222\FileRecv\典型照片\2\DSC0026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964" y="1413390"/>
            <a:ext cx="1633388" cy="1100735"/>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2" name="图片 1" descr="H:\DCIM\100MSDCF\DSC00071.JPG"/>
          <p:cNvPicPr/>
          <p:nvPr/>
        </p:nvPicPr>
        <p:blipFill>
          <a:blip r:embed="rId5" cstate="print"/>
          <a:srcRect/>
          <a:stretch>
            <a:fillRect/>
          </a:stretch>
        </p:blipFill>
        <p:spPr bwMode="auto">
          <a:xfrm>
            <a:off x="471964" y="2759846"/>
            <a:ext cx="1633388" cy="1112543"/>
          </a:xfrm>
          <a:prstGeom prst="rect">
            <a:avLst/>
          </a:prstGeom>
          <a:noFill/>
          <a:ln w="12700" cmpd="sng">
            <a:solidFill>
              <a:schemeClr val="accent4"/>
            </a:solidFill>
            <a:prstDash val="solid"/>
            <a:miter lim="800000"/>
            <a:headEnd/>
            <a:tailEnd/>
          </a:ln>
        </p:spPr>
      </p:pic>
      <p:sp>
        <p:nvSpPr>
          <p:cNvPr id="21" name="TextBox 20"/>
          <p:cNvSpPr txBox="1"/>
          <p:nvPr/>
        </p:nvSpPr>
        <p:spPr>
          <a:xfrm>
            <a:off x="908880" y="514282"/>
            <a:ext cx="4806492" cy="284691"/>
          </a:xfrm>
          <a:prstGeom prst="rect">
            <a:avLst/>
          </a:prstGeom>
          <a:noFill/>
        </p:spPr>
        <p:txBody>
          <a:bodyPr wrap="square" lIns="68579" tIns="34289" rIns="68579" bIns="34289" rtlCol="0">
            <a:spAutoFit/>
          </a:bodyPr>
          <a:lstStyle/>
          <a:p>
            <a:pPr algn="ctr" defTabSz="685783"/>
            <a:r>
              <a:rPr lang="zh-CN" altLang="en-US" sz="1400" b="1" dirty="0">
                <a:solidFill>
                  <a:prstClr val="white"/>
                </a:solidFill>
                <a:latin typeface="微软雅黑" panose="020B0503020204020204" charset="-122"/>
                <a:ea typeface="微软雅黑" panose="020B0503020204020204" charset="-122"/>
              </a:rPr>
              <a:t>石油</a:t>
            </a:r>
            <a:r>
              <a:rPr lang="en-US" altLang="zh-CN" sz="1400" b="1" dirty="0">
                <a:solidFill>
                  <a:prstClr val="white"/>
                </a:solidFill>
                <a:latin typeface="微软雅黑" panose="020B0503020204020204" charset="-122"/>
                <a:ea typeface="微软雅黑" panose="020B0503020204020204" charset="-122"/>
              </a:rPr>
              <a:t>Link</a:t>
            </a:r>
            <a:r>
              <a:rPr lang="zh-CN" altLang="en-US" sz="1400" b="1" dirty="0">
                <a:solidFill>
                  <a:prstClr val="white"/>
                </a:solidFill>
                <a:latin typeface="微软雅黑" panose="020B0503020204020204" charset="-122"/>
                <a:ea typeface="微软雅黑" panose="020B0503020204020204" charset="-122"/>
              </a:rPr>
              <a:t>一带一路沿线国家市场项目经验交流会</a:t>
            </a:r>
            <a:r>
              <a:rPr lang="en-US" altLang="zh-CN" sz="1400" b="1" dirty="0">
                <a:solidFill>
                  <a:prstClr val="white"/>
                </a:solidFill>
                <a:latin typeface="微软雅黑" panose="020B0503020204020204" charset="-122"/>
                <a:ea typeface="微软雅黑" panose="020B0503020204020204" charset="-122"/>
              </a:rPr>
              <a:t>——</a:t>
            </a:r>
            <a:r>
              <a:rPr lang="zh-CN" altLang="en-US" sz="1400" b="1" dirty="0">
                <a:solidFill>
                  <a:prstClr val="white"/>
                </a:solidFill>
                <a:latin typeface="微软雅黑" panose="020B0503020204020204" charset="-122"/>
                <a:ea typeface="微软雅黑" panose="020B0503020204020204" charset="-122"/>
              </a:rPr>
              <a:t>北京站</a:t>
            </a:r>
          </a:p>
        </p:txBody>
      </p:sp>
      <p:sp>
        <p:nvSpPr>
          <p:cNvPr id="5126" name="文本框 6"/>
          <p:cNvSpPr/>
          <p:nvPr/>
        </p:nvSpPr>
        <p:spPr>
          <a:xfrm>
            <a:off x="297656" y="4782742"/>
            <a:ext cx="2131219" cy="242372"/>
          </a:xfrm>
          <a:prstGeom prst="rect">
            <a:avLst/>
          </a:prstGeom>
          <a:noFill/>
          <a:ln w="9525">
            <a:noFill/>
          </a:ln>
        </p:spPr>
        <p:txBody>
          <a:bodyPr wrap="square" lIns="68579" tIns="34289" rIns="68579" bIns="34289">
            <a:spAutoFit/>
          </a:bodyPr>
          <a:lstStyle/>
          <a:p>
            <a:pPr defTabSz="685783"/>
            <a:r>
              <a:rPr sz="1100" b="1" dirty="0">
                <a:solidFill>
                  <a:prstClr val="white"/>
                </a:solidFill>
                <a:latin typeface="微软雅黑" panose="020B0503020204020204" charset="-122"/>
                <a:ea typeface="微软雅黑" panose="020B0503020204020204" charset="-122"/>
                <a:sym typeface="Arial Unicode MS" panose="020B0604020202020204" charset="-122"/>
              </a:rPr>
              <a:t>夯实渠道——优质线下活动</a:t>
            </a:r>
          </a:p>
        </p:txBody>
      </p:sp>
      <p:sp>
        <p:nvSpPr>
          <p:cNvPr id="4" name="文本框 3"/>
          <p:cNvSpPr txBox="1"/>
          <p:nvPr/>
        </p:nvSpPr>
        <p:spPr>
          <a:xfrm>
            <a:off x="7212768" y="440533"/>
            <a:ext cx="1563568" cy="238525"/>
          </a:xfrm>
          <a:prstGeom prst="rect">
            <a:avLst/>
          </a:prstGeom>
          <a:noFill/>
        </p:spPr>
        <p:txBody>
          <a:bodyPr wrap="none" lIns="68579" tIns="34289" rIns="68579" bIns="34289" rtlCol="0" anchor="t">
            <a:spAutoFit/>
          </a:bodyPr>
          <a:lstStyle/>
          <a:p>
            <a:pPr algn="r" defTabSz="685783"/>
            <a:r>
              <a:rPr lang="en-US" altLang="zh-CN" sz="1100" b="1" dirty="0">
                <a:solidFill>
                  <a:srgbClr val="0070C0"/>
                </a:solidFill>
                <a:latin typeface="微软雅黑" panose="020B0503020204020204" charset="-122"/>
                <a:ea typeface="微软雅黑" panose="020B0503020204020204" charset="-122"/>
                <a:sym typeface="+mn-ea"/>
              </a:rPr>
              <a:t>Participants </a:t>
            </a:r>
            <a:r>
              <a:rPr lang="en-US" altLang="zh-CN" sz="1100" b="1" dirty="0" smtClean="0">
                <a:solidFill>
                  <a:srgbClr val="0070C0"/>
                </a:solidFill>
                <a:latin typeface="微软雅黑" panose="020B0503020204020204" charset="-122"/>
                <a:ea typeface="微软雅黑" panose="020B0503020204020204" charset="-122"/>
                <a:sym typeface="+mn-ea"/>
              </a:rPr>
              <a:t>in </a:t>
            </a:r>
            <a:r>
              <a:rPr lang="en-US" altLang="zh-CN" sz="1100" b="1" dirty="0">
                <a:solidFill>
                  <a:srgbClr val="0070C0"/>
                </a:solidFill>
                <a:latin typeface="微软雅黑" panose="020B0503020204020204" charset="-122"/>
                <a:ea typeface="微软雅黑" panose="020B0503020204020204" charset="-122"/>
                <a:sym typeface="+mn-ea"/>
              </a:rPr>
              <a:t>salon</a:t>
            </a:r>
            <a:endParaRPr lang="zh-CN" altLang="en-US" sz="1100" b="1" dirty="0">
              <a:solidFill>
                <a:srgbClr val="0070C0"/>
              </a:solidFill>
              <a:latin typeface="微软雅黑" panose="020B0503020204020204" charset="-122"/>
              <a:ea typeface="微软雅黑" panose="020B0503020204020204" charset="-122"/>
              <a:sym typeface="+mn-ea"/>
            </a:endParaRPr>
          </a:p>
        </p:txBody>
      </p:sp>
      <p:sp>
        <p:nvSpPr>
          <p:cNvPr id="7" name="标题 6"/>
          <p:cNvSpPr>
            <a:spLocks noGrp="1"/>
          </p:cNvSpPr>
          <p:nvPr>
            <p:ph type="title"/>
          </p:nvPr>
        </p:nvSpPr>
        <p:spPr>
          <a:xfrm>
            <a:off x="516270" y="205979"/>
            <a:ext cx="6199323" cy="444896"/>
          </a:xfrm>
        </p:spPr>
        <p:txBody>
          <a:bodyPr>
            <a:normAutofit fontScale="90000"/>
          </a:bodyPr>
          <a:lstStyle/>
          <a:p>
            <a:r>
              <a:rPr lang="en-US" altLang="zh-CN" dirty="0" err="1" smtClean="0"/>
              <a:t>OilLink</a:t>
            </a:r>
            <a:r>
              <a:rPr lang="en-US" altLang="zh-CN" dirty="0" smtClean="0"/>
              <a:t> One Belt One Road Projects Salon</a:t>
            </a:r>
            <a:endParaRPr lang="zh-CN" altLang="en-US" dirty="0"/>
          </a:p>
        </p:txBody>
      </p:sp>
    </p:spTree>
    <p:extLst>
      <p:ext uri="{BB962C8B-B14F-4D97-AF65-F5344CB8AC3E}">
        <p14:creationId xmlns:p14="http://schemas.microsoft.com/office/powerpoint/2010/main" val="1694311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643797" y="671513"/>
            <a:ext cx="3132538" cy="4130359"/>
          </a:xfrm>
          <a:prstGeom prst="rect">
            <a:avLst/>
          </a:prstGeom>
          <a:noFill/>
        </p:spPr>
        <p:txBody>
          <a:bodyPr wrap="square" lIns="68579" tIns="34289" rIns="68579" bIns="34289" rtlCol="0">
            <a:spAutoFit/>
          </a:bodyPr>
          <a:lstStyle/>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Sinopec Shanghai Offshore Petroleum</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China Fuel Group Co., Ltd.</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BP Us Branch Upstream Exploration Department</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ICBC Leasing Offshore And Natural Gas Energy Finance</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Geo-jade Petroleum Corporation</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China International Economic Hui Zhou Energy Investment(</a:t>
            </a:r>
            <a:r>
              <a:rPr lang="en-US" altLang="zh-CN" sz="700" dirty="0" err="1" smtClean="0">
                <a:solidFill>
                  <a:srgbClr val="0070C0"/>
                </a:solidFill>
                <a:latin typeface="微软雅黑" panose="020B0503020204020204" charset="-122"/>
                <a:ea typeface="微软雅黑" panose="020B0503020204020204" charset="-122"/>
                <a:sym typeface="+mn-ea"/>
              </a:rPr>
              <a:t>beijing</a:t>
            </a:r>
            <a:r>
              <a:rPr lang="en-US" altLang="zh-CN" sz="700" dirty="0" smtClean="0">
                <a:solidFill>
                  <a:srgbClr val="0070C0"/>
                </a:solidFill>
                <a:latin typeface="微软雅黑" panose="020B0503020204020204" charset="-122"/>
                <a:ea typeface="微软雅黑" panose="020B0503020204020204" charset="-122"/>
                <a:sym typeface="+mn-ea"/>
              </a:rPr>
              <a:t>)</a:t>
            </a:r>
            <a:r>
              <a:rPr lang="en-US" altLang="zh-CN" sz="700" dirty="0" err="1" smtClean="0">
                <a:solidFill>
                  <a:srgbClr val="0070C0"/>
                </a:solidFill>
                <a:latin typeface="微软雅黑" panose="020B0503020204020204" charset="-122"/>
                <a:ea typeface="微软雅黑" panose="020B0503020204020204" charset="-122"/>
                <a:sym typeface="+mn-ea"/>
              </a:rPr>
              <a:t>co.,Ltd</a:t>
            </a:r>
            <a:endParaRPr lang="en-US" altLang="zh-CN" sz="700" dirty="0" smtClean="0">
              <a:solidFill>
                <a:srgbClr val="0070C0"/>
              </a:solidFill>
              <a:latin typeface="微软雅黑" panose="020B0503020204020204" charset="-122"/>
              <a:ea typeface="微软雅黑" panose="020B0503020204020204" charset="-122"/>
              <a:sym typeface="+mn-ea"/>
            </a:endParaRP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Zhonghai</a:t>
            </a:r>
            <a:r>
              <a:rPr lang="en-US" altLang="zh-CN" sz="700" dirty="0" smtClean="0">
                <a:solidFill>
                  <a:srgbClr val="0070C0"/>
                </a:solidFill>
                <a:latin typeface="微软雅黑" panose="020B0503020204020204" charset="-122"/>
                <a:ea typeface="微软雅黑" panose="020B0503020204020204" charset="-122"/>
                <a:sym typeface="+mn-ea"/>
              </a:rPr>
              <a:t> </a:t>
            </a:r>
            <a:r>
              <a:rPr lang="en-US" altLang="zh-CN" sz="700" dirty="0" err="1" smtClean="0">
                <a:solidFill>
                  <a:srgbClr val="0070C0"/>
                </a:solidFill>
                <a:latin typeface="微软雅黑" panose="020B0503020204020204" charset="-122"/>
                <a:ea typeface="微软雅黑" panose="020B0503020204020204" charset="-122"/>
                <a:sym typeface="+mn-ea"/>
              </a:rPr>
              <a:t>Youbang</a:t>
            </a:r>
            <a:r>
              <a:rPr lang="en-US" altLang="zh-CN" sz="700" dirty="0" smtClean="0">
                <a:solidFill>
                  <a:srgbClr val="0070C0"/>
                </a:solidFill>
                <a:latin typeface="微软雅黑" panose="020B0503020204020204" charset="-122"/>
                <a:ea typeface="微软雅黑" panose="020B0503020204020204" charset="-122"/>
                <a:sym typeface="+mn-ea"/>
              </a:rPr>
              <a:t> (CNOOC)</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CNOOC Finance Leasing Sector</a:t>
            </a: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Snopec</a:t>
            </a:r>
            <a:r>
              <a:rPr lang="en-US" altLang="zh-CN" sz="700" dirty="0" smtClean="0">
                <a:solidFill>
                  <a:srgbClr val="0070C0"/>
                </a:solidFill>
                <a:latin typeface="微软雅黑" panose="020B0503020204020204" charset="-122"/>
                <a:ea typeface="微软雅黑" panose="020B0503020204020204" charset="-122"/>
                <a:sym typeface="+mn-ea"/>
              </a:rPr>
              <a:t> Petroleum Exploration And Production Research Institute</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Sinopec Petroleum Service</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Shijiazhuang </a:t>
            </a:r>
            <a:r>
              <a:rPr lang="en-US" altLang="zh-CN" sz="700" dirty="0" err="1" smtClean="0">
                <a:solidFill>
                  <a:srgbClr val="0070C0"/>
                </a:solidFill>
                <a:latin typeface="微软雅黑" panose="020B0503020204020204" charset="-122"/>
                <a:ea typeface="微软雅黑" panose="020B0503020204020204" charset="-122"/>
                <a:sym typeface="+mn-ea"/>
              </a:rPr>
              <a:t>Chikun</a:t>
            </a:r>
            <a:r>
              <a:rPr lang="en-US" altLang="zh-CN" sz="700" dirty="0" smtClean="0">
                <a:solidFill>
                  <a:srgbClr val="0070C0"/>
                </a:solidFill>
                <a:latin typeface="微软雅黑" panose="020B0503020204020204" charset="-122"/>
                <a:ea typeface="微软雅黑" panose="020B0503020204020204" charset="-122"/>
                <a:sym typeface="+mn-ea"/>
              </a:rPr>
              <a:t> Petrochemical Sales Company</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National </a:t>
            </a:r>
            <a:r>
              <a:rPr lang="en-US" altLang="zh-CN" sz="700" dirty="0" err="1" smtClean="0">
                <a:solidFill>
                  <a:srgbClr val="0070C0"/>
                </a:solidFill>
                <a:latin typeface="微软雅黑" panose="020B0503020204020204" charset="-122"/>
                <a:ea typeface="微软雅黑" panose="020B0503020204020204" charset="-122"/>
                <a:sym typeface="+mn-ea"/>
              </a:rPr>
              <a:t>Golbal</a:t>
            </a:r>
            <a:r>
              <a:rPr lang="en-US" altLang="zh-CN" sz="700" dirty="0" smtClean="0">
                <a:solidFill>
                  <a:srgbClr val="0070C0"/>
                </a:solidFill>
                <a:latin typeface="微软雅黑" panose="020B0503020204020204" charset="-122"/>
                <a:ea typeface="微软雅黑" panose="020B0503020204020204" charset="-122"/>
                <a:sym typeface="+mn-ea"/>
              </a:rPr>
              <a:t> Energy</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MI Energy</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Beijing Fengrui New Energy</a:t>
            </a: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Frac</a:t>
            </a:r>
            <a:r>
              <a:rPr lang="en-US" altLang="zh-CN" sz="700" dirty="0" smtClean="0">
                <a:solidFill>
                  <a:srgbClr val="0070C0"/>
                </a:solidFill>
                <a:latin typeface="微软雅黑" panose="020B0503020204020204" charset="-122"/>
                <a:ea typeface="微软雅黑" panose="020B0503020204020204" charset="-122"/>
                <a:sym typeface="+mn-ea"/>
              </a:rPr>
              <a:t>-china</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Hangzhou </a:t>
            </a:r>
            <a:r>
              <a:rPr lang="en-US" altLang="zh-CN" sz="700" dirty="0" err="1" smtClean="0">
                <a:solidFill>
                  <a:srgbClr val="0070C0"/>
                </a:solidFill>
                <a:latin typeface="微软雅黑" panose="020B0503020204020204" charset="-122"/>
                <a:ea typeface="微软雅黑" panose="020B0503020204020204" charset="-122"/>
                <a:sym typeface="+mn-ea"/>
              </a:rPr>
              <a:t>Fenghe</a:t>
            </a:r>
            <a:r>
              <a:rPr lang="en-US" altLang="zh-CN" sz="700" dirty="0" smtClean="0">
                <a:solidFill>
                  <a:srgbClr val="0070C0"/>
                </a:solidFill>
                <a:latin typeface="微软雅黑" panose="020B0503020204020204" charset="-122"/>
                <a:ea typeface="微软雅黑" panose="020B0503020204020204" charset="-122"/>
                <a:sym typeface="+mn-ea"/>
              </a:rPr>
              <a:t> Petroleum Technology Co., Ltd.(</a:t>
            </a:r>
            <a:r>
              <a:rPr lang="en-US" altLang="zh-CN" sz="700" dirty="0" err="1" smtClean="0">
                <a:solidFill>
                  <a:srgbClr val="0070C0"/>
                </a:solidFill>
                <a:latin typeface="微软雅黑" panose="020B0503020204020204" charset="-122"/>
                <a:ea typeface="微软雅黑" panose="020B0503020204020204" charset="-122"/>
                <a:sym typeface="+mn-ea"/>
              </a:rPr>
              <a:t>Shenkai</a:t>
            </a:r>
            <a:r>
              <a:rPr lang="en-US" altLang="zh-CN" sz="700" dirty="0" smtClean="0">
                <a:solidFill>
                  <a:srgbClr val="0070C0"/>
                </a:solidFill>
                <a:latin typeface="微软雅黑" panose="020B0503020204020204" charset="-122"/>
                <a:ea typeface="微软雅黑" panose="020B0503020204020204" charset="-122"/>
                <a:sym typeface="+mn-ea"/>
              </a:rPr>
              <a:t>)</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Beijing Blue Whale Industrial International Energy Consulting Co., Ltd.</a:t>
            </a: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Stimlab</a:t>
            </a:r>
            <a:endParaRPr lang="en-US" altLang="zh-CN" sz="700" dirty="0" smtClean="0">
              <a:solidFill>
                <a:srgbClr val="0070C0"/>
              </a:solidFill>
              <a:latin typeface="微软雅黑" panose="020B0503020204020204" charset="-122"/>
              <a:ea typeface="微软雅黑" panose="020B0503020204020204" charset="-122"/>
              <a:sym typeface="+mn-ea"/>
            </a:endParaRP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Optimization Petroleum Technologies, Inc.</a:t>
            </a: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Panjin</a:t>
            </a:r>
            <a:r>
              <a:rPr lang="en-US" altLang="zh-CN" sz="700" dirty="0" smtClean="0">
                <a:solidFill>
                  <a:srgbClr val="0070C0"/>
                </a:solidFill>
                <a:latin typeface="微软雅黑" panose="020B0503020204020204" charset="-122"/>
                <a:ea typeface="微软雅黑" panose="020B0503020204020204" charset="-122"/>
                <a:sym typeface="+mn-ea"/>
              </a:rPr>
              <a:t> </a:t>
            </a:r>
            <a:r>
              <a:rPr lang="en-US" altLang="zh-CN" sz="700" dirty="0" err="1" smtClean="0">
                <a:solidFill>
                  <a:srgbClr val="0070C0"/>
                </a:solidFill>
                <a:latin typeface="微软雅黑" panose="020B0503020204020204" charset="-122"/>
                <a:ea typeface="微软雅黑" panose="020B0503020204020204" charset="-122"/>
                <a:sym typeface="+mn-ea"/>
              </a:rPr>
              <a:t>Ruimei</a:t>
            </a:r>
            <a:r>
              <a:rPr lang="en-US" altLang="zh-CN" sz="700" dirty="0" smtClean="0">
                <a:solidFill>
                  <a:srgbClr val="0070C0"/>
                </a:solidFill>
                <a:latin typeface="微软雅黑" panose="020B0503020204020204" charset="-122"/>
                <a:ea typeface="微软雅黑" panose="020B0503020204020204" charset="-122"/>
                <a:sym typeface="+mn-ea"/>
              </a:rPr>
              <a:t> Petroleum Technology Service Co., Ltd.</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Geo-jade Petroleum Corporation</a:t>
            </a: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Kelinruier</a:t>
            </a:r>
            <a:r>
              <a:rPr lang="en-US" altLang="zh-CN" sz="700" dirty="0" smtClean="0">
                <a:solidFill>
                  <a:srgbClr val="0070C0"/>
                </a:solidFill>
                <a:latin typeface="微软雅黑" panose="020B0503020204020204" charset="-122"/>
                <a:ea typeface="微软雅黑" panose="020B0503020204020204" charset="-122"/>
                <a:sym typeface="+mn-ea"/>
              </a:rPr>
              <a:t> Pipeline Engineering Co., Ltd.</a:t>
            </a:r>
          </a:p>
          <a:p>
            <a:pPr algn="r" defTabSz="685783">
              <a:lnSpc>
                <a:spcPct val="130000"/>
              </a:lnSpc>
            </a:pPr>
            <a:r>
              <a:rPr lang="en-US" altLang="zh-CN" sz="700" dirty="0" err="1" smtClean="0">
                <a:solidFill>
                  <a:srgbClr val="0070C0"/>
                </a:solidFill>
                <a:latin typeface="微软雅黑" panose="020B0503020204020204" charset="-122"/>
                <a:ea typeface="微软雅黑" panose="020B0503020204020204" charset="-122"/>
                <a:sym typeface="+mn-ea"/>
              </a:rPr>
              <a:t>Huadian</a:t>
            </a:r>
            <a:r>
              <a:rPr lang="en-US" altLang="zh-CN" sz="700" dirty="0" smtClean="0">
                <a:solidFill>
                  <a:srgbClr val="0070C0"/>
                </a:solidFill>
                <a:latin typeface="微软雅黑" panose="020B0503020204020204" charset="-122"/>
                <a:ea typeface="微软雅黑" panose="020B0503020204020204" charset="-122"/>
                <a:sym typeface="+mn-ea"/>
              </a:rPr>
              <a:t> Zibo Thermal Power Co., Ltd.</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Beijing </a:t>
            </a:r>
            <a:r>
              <a:rPr lang="en-US" altLang="zh-CN" sz="700" dirty="0" err="1" smtClean="0">
                <a:solidFill>
                  <a:srgbClr val="0070C0"/>
                </a:solidFill>
                <a:latin typeface="微软雅黑" panose="020B0503020204020204" charset="-122"/>
                <a:ea typeface="微软雅黑" panose="020B0503020204020204" charset="-122"/>
                <a:sym typeface="+mn-ea"/>
              </a:rPr>
              <a:t>Zhongneng</a:t>
            </a:r>
            <a:r>
              <a:rPr lang="en-US" altLang="zh-CN" sz="700" dirty="0" smtClean="0">
                <a:solidFill>
                  <a:srgbClr val="0070C0"/>
                </a:solidFill>
                <a:latin typeface="微软雅黑" panose="020B0503020204020204" charset="-122"/>
                <a:ea typeface="微软雅黑" panose="020B0503020204020204" charset="-122"/>
                <a:sym typeface="+mn-ea"/>
              </a:rPr>
              <a:t> </a:t>
            </a:r>
            <a:r>
              <a:rPr lang="en-US" altLang="zh-CN" sz="700" dirty="0" err="1" smtClean="0">
                <a:solidFill>
                  <a:srgbClr val="0070C0"/>
                </a:solidFill>
                <a:latin typeface="微软雅黑" panose="020B0503020204020204" charset="-122"/>
                <a:ea typeface="微软雅黑" panose="020B0503020204020204" charset="-122"/>
                <a:sym typeface="+mn-ea"/>
              </a:rPr>
              <a:t>Huayuan</a:t>
            </a:r>
            <a:r>
              <a:rPr lang="en-US" altLang="zh-CN" sz="700" dirty="0" smtClean="0">
                <a:solidFill>
                  <a:srgbClr val="0070C0"/>
                </a:solidFill>
                <a:latin typeface="微软雅黑" panose="020B0503020204020204" charset="-122"/>
                <a:ea typeface="微软雅黑" panose="020B0503020204020204" charset="-122"/>
                <a:sym typeface="+mn-ea"/>
              </a:rPr>
              <a:t> Energy Co., Ltd., Oil And Gas Block Trading</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Henan </a:t>
            </a:r>
            <a:r>
              <a:rPr lang="en-US" altLang="zh-CN" sz="700" dirty="0" err="1" smtClean="0">
                <a:solidFill>
                  <a:srgbClr val="0070C0"/>
                </a:solidFill>
                <a:latin typeface="微软雅黑" panose="020B0503020204020204" charset="-122"/>
                <a:ea typeface="微软雅黑" panose="020B0503020204020204" charset="-122"/>
                <a:sym typeface="+mn-ea"/>
              </a:rPr>
              <a:t>Dongsheng</a:t>
            </a:r>
            <a:r>
              <a:rPr lang="en-US" altLang="zh-CN" sz="700" dirty="0" smtClean="0">
                <a:solidFill>
                  <a:srgbClr val="0070C0"/>
                </a:solidFill>
                <a:latin typeface="微软雅黑" panose="020B0503020204020204" charset="-122"/>
                <a:ea typeface="微软雅黑" panose="020B0503020204020204" charset="-122"/>
                <a:sym typeface="+mn-ea"/>
              </a:rPr>
              <a:t> Energy Saving And Environmental Protection Co., Ltd</a:t>
            </a:r>
          </a:p>
          <a:p>
            <a:pPr algn="r" defTabSz="685783">
              <a:lnSpc>
                <a:spcPct val="130000"/>
              </a:lnSpc>
            </a:pPr>
            <a:r>
              <a:rPr lang="en-US" altLang="zh-CN" sz="700" dirty="0" smtClean="0">
                <a:solidFill>
                  <a:srgbClr val="0070C0"/>
                </a:solidFill>
                <a:latin typeface="微软雅黑" panose="020B0503020204020204" charset="-122"/>
                <a:ea typeface="微软雅黑" panose="020B0503020204020204" charset="-122"/>
                <a:sym typeface="+mn-ea"/>
              </a:rPr>
              <a:t>Beijing </a:t>
            </a:r>
            <a:r>
              <a:rPr lang="en-US" altLang="zh-CN" sz="700" dirty="0" err="1" smtClean="0">
                <a:solidFill>
                  <a:srgbClr val="0070C0"/>
                </a:solidFill>
                <a:latin typeface="微软雅黑" panose="020B0503020204020204" charset="-122"/>
                <a:ea typeface="微软雅黑" panose="020B0503020204020204" charset="-122"/>
                <a:sym typeface="+mn-ea"/>
              </a:rPr>
              <a:t>Yike</a:t>
            </a:r>
            <a:r>
              <a:rPr lang="en-US" altLang="zh-CN" sz="700" dirty="0" smtClean="0">
                <a:solidFill>
                  <a:srgbClr val="0070C0"/>
                </a:solidFill>
                <a:latin typeface="微软雅黑" panose="020B0503020204020204" charset="-122"/>
                <a:ea typeface="微软雅黑" panose="020B0503020204020204" charset="-122"/>
                <a:sym typeface="+mn-ea"/>
              </a:rPr>
              <a:t> </a:t>
            </a:r>
            <a:r>
              <a:rPr lang="en-US" altLang="zh-CN" sz="700" dirty="0" err="1" smtClean="0">
                <a:solidFill>
                  <a:srgbClr val="0070C0"/>
                </a:solidFill>
                <a:latin typeface="微软雅黑" panose="020B0503020204020204" charset="-122"/>
                <a:ea typeface="微软雅黑" panose="020B0503020204020204" charset="-122"/>
                <a:sym typeface="+mn-ea"/>
              </a:rPr>
              <a:t>Xinneng</a:t>
            </a:r>
            <a:r>
              <a:rPr lang="en-US" altLang="zh-CN" sz="700" dirty="0" smtClean="0">
                <a:solidFill>
                  <a:srgbClr val="0070C0"/>
                </a:solidFill>
                <a:latin typeface="微软雅黑" panose="020B0503020204020204" charset="-122"/>
                <a:ea typeface="微软雅黑" panose="020B0503020204020204" charset="-122"/>
                <a:sym typeface="+mn-ea"/>
              </a:rPr>
              <a:t> Technology</a:t>
            </a:r>
            <a:endParaRPr lang="en-US" altLang="zh-CN" sz="700" dirty="0">
              <a:solidFill>
                <a:srgbClr val="0070C0"/>
              </a:solidFill>
              <a:latin typeface="微软雅黑" panose="020B0503020204020204" charset="-122"/>
              <a:ea typeface="微软雅黑" panose="020B0503020204020204" charset="-122"/>
              <a:sym typeface="+mn-ea"/>
            </a:endParaRPr>
          </a:p>
        </p:txBody>
      </p:sp>
      <p:pic>
        <p:nvPicPr>
          <p:cNvPr id="2051" name="Picture 3" descr="C:\Users\Administrator\Desktop\图片8.png图片8"/>
          <p:cNvPicPr>
            <a:picLocks noChangeAspect="1" noChangeArrowheads="1"/>
          </p:cNvPicPr>
          <p:nvPr/>
        </p:nvPicPr>
        <p:blipFill>
          <a:blip r:embed="rId3"/>
          <a:srcRect/>
          <a:stretch>
            <a:fillRect/>
          </a:stretch>
        </p:blipFill>
        <p:spPr bwMode="auto">
          <a:xfrm>
            <a:off x="404508" y="1240733"/>
            <a:ext cx="3280162" cy="2189447"/>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2052" name="Picture 4" descr="C:\Users\Administrator\Desktop\图片6.png图片6"/>
          <p:cNvPicPr>
            <a:picLocks noChangeAspect="1" noChangeArrowheads="1"/>
          </p:cNvPicPr>
          <p:nvPr/>
        </p:nvPicPr>
        <p:blipFill>
          <a:blip r:embed="rId4"/>
          <a:srcRect/>
          <a:stretch>
            <a:fillRect/>
          </a:stretch>
        </p:blipFill>
        <p:spPr bwMode="auto">
          <a:xfrm>
            <a:off x="3944351" y="1240733"/>
            <a:ext cx="1552896" cy="1052233"/>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2" name="图片 1" descr="C:\Users\Administrator\Desktop\图片7.png图片7"/>
          <p:cNvPicPr/>
          <p:nvPr/>
        </p:nvPicPr>
        <p:blipFill>
          <a:blip r:embed="rId5"/>
          <a:srcRect/>
          <a:stretch>
            <a:fillRect/>
          </a:stretch>
        </p:blipFill>
        <p:spPr bwMode="auto">
          <a:xfrm>
            <a:off x="3944351" y="2378748"/>
            <a:ext cx="1552897" cy="1051432"/>
          </a:xfrm>
          <a:prstGeom prst="rect">
            <a:avLst/>
          </a:prstGeom>
          <a:noFill/>
          <a:ln w="12700" cmpd="sng">
            <a:solidFill>
              <a:schemeClr val="accent4"/>
            </a:solidFill>
            <a:prstDash val="solid"/>
            <a:miter lim="800000"/>
            <a:headEnd/>
            <a:tailEnd/>
          </a:ln>
        </p:spPr>
      </p:pic>
      <p:sp>
        <p:nvSpPr>
          <p:cNvPr id="4" name="TextBox 20"/>
          <p:cNvSpPr txBox="1"/>
          <p:nvPr/>
        </p:nvSpPr>
        <p:spPr>
          <a:xfrm>
            <a:off x="976984" y="514282"/>
            <a:ext cx="4806492" cy="288539"/>
          </a:xfrm>
          <a:prstGeom prst="rect">
            <a:avLst/>
          </a:prstGeom>
          <a:noFill/>
        </p:spPr>
        <p:txBody>
          <a:bodyPr wrap="square" lIns="68579" tIns="34289" rIns="68579" bIns="34289" rtlCol="0">
            <a:spAutoFit/>
          </a:bodyPr>
          <a:lstStyle/>
          <a:p>
            <a:pPr algn="ctr" defTabSz="685783"/>
            <a:r>
              <a:rPr sz="1400" b="1" dirty="0">
                <a:solidFill>
                  <a:prstClr val="white"/>
                </a:solidFill>
                <a:latin typeface="微软雅黑" panose="020B0503020204020204" charset="-122"/>
                <a:ea typeface="微软雅黑" panose="020B0503020204020204" charset="-122"/>
              </a:rPr>
              <a:t>石油Link能源项目股权融资线下交流会——北京站</a:t>
            </a:r>
          </a:p>
        </p:txBody>
      </p:sp>
      <p:sp>
        <p:nvSpPr>
          <p:cNvPr id="5126" name="文本框 6"/>
          <p:cNvSpPr/>
          <p:nvPr/>
        </p:nvSpPr>
        <p:spPr>
          <a:xfrm>
            <a:off x="297656" y="4782742"/>
            <a:ext cx="2131219" cy="242372"/>
          </a:xfrm>
          <a:prstGeom prst="rect">
            <a:avLst/>
          </a:prstGeom>
          <a:noFill/>
          <a:ln w="9525">
            <a:noFill/>
          </a:ln>
        </p:spPr>
        <p:txBody>
          <a:bodyPr wrap="square" lIns="68579" tIns="34289" rIns="68579" bIns="34289">
            <a:spAutoFit/>
          </a:bodyPr>
          <a:lstStyle/>
          <a:p>
            <a:pPr defTabSz="685783"/>
            <a:r>
              <a:rPr sz="1100" b="1" dirty="0">
                <a:solidFill>
                  <a:prstClr val="white"/>
                </a:solidFill>
                <a:latin typeface="微软雅黑" panose="020B0503020204020204" charset="-122"/>
                <a:ea typeface="微软雅黑" panose="020B0503020204020204" charset="-122"/>
                <a:sym typeface="Arial Unicode MS" panose="020B0604020202020204" charset="-122"/>
              </a:rPr>
              <a:t>夯实渠道——优质线下活动</a:t>
            </a:r>
          </a:p>
        </p:txBody>
      </p:sp>
      <p:sp>
        <p:nvSpPr>
          <p:cNvPr id="5" name="文本框 4"/>
          <p:cNvSpPr txBox="1"/>
          <p:nvPr/>
        </p:nvSpPr>
        <p:spPr>
          <a:xfrm>
            <a:off x="7203150" y="426245"/>
            <a:ext cx="1573186" cy="238525"/>
          </a:xfrm>
          <a:prstGeom prst="rect">
            <a:avLst/>
          </a:prstGeom>
          <a:noFill/>
        </p:spPr>
        <p:txBody>
          <a:bodyPr wrap="none" lIns="68579" tIns="34289" rIns="68579" bIns="34289" rtlCol="0" anchor="t">
            <a:spAutoFit/>
          </a:bodyPr>
          <a:lstStyle/>
          <a:p>
            <a:pPr algn="r" defTabSz="685783"/>
            <a:r>
              <a:rPr lang="en-US" altLang="zh-CN" sz="1100" b="1" dirty="0">
                <a:solidFill>
                  <a:srgbClr val="0070C0"/>
                </a:solidFill>
                <a:latin typeface="微软雅黑" panose="020B0503020204020204" charset="-122"/>
                <a:ea typeface="微软雅黑" panose="020B0503020204020204" charset="-122"/>
                <a:sym typeface="+mn-ea"/>
              </a:rPr>
              <a:t>P</a:t>
            </a:r>
            <a:r>
              <a:rPr lang="en-US" altLang="zh-CN" sz="1100" b="1" dirty="0" smtClean="0">
                <a:solidFill>
                  <a:srgbClr val="0070C0"/>
                </a:solidFill>
                <a:latin typeface="微软雅黑" panose="020B0503020204020204" charset="-122"/>
                <a:ea typeface="微软雅黑" panose="020B0503020204020204" charset="-122"/>
                <a:sym typeface="+mn-ea"/>
              </a:rPr>
              <a:t>articipants </a:t>
            </a:r>
            <a:r>
              <a:rPr lang="en-US" altLang="zh-CN" sz="1100" b="1" dirty="0">
                <a:solidFill>
                  <a:srgbClr val="0070C0"/>
                </a:solidFill>
                <a:latin typeface="微软雅黑" panose="020B0503020204020204" charset="-122"/>
                <a:ea typeface="微软雅黑" panose="020B0503020204020204" charset="-122"/>
                <a:sym typeface="+mn-ea"/>
              </a:rPr>
              <a:t>in salon</a:t>
            </a:r>
            <a:endParaRPr lang="zh-CN" altLang="en-US" sz="1100" b="1" dirty="0">
              <a:solidFill>
                <a:srgbClr val="0070C0"/>
              </a:solidFill>
              <a:latin typeface="微软雅黑" panose="020B0503020204020204" charset="-122"/>
              <a:ea typeface="微软雅黑" panose="020B0503020204020204" charset="-122"/>
              <a:sym typeface="+mn-ea"/>
            </a:endParaRPr>
          </a:p>
        </p:txBody>
      </p:sp>
      <p:sp>
        <p:nvSpPr>
          <p:cNvPr id="8" name="标题 7"/>
          <p:cNvSpPr>
            <a:spLocks noGrp="1"/>
          </p:cNvSpPr>
          <p:nvPr>
            <p:ph type="title"/>
          </p:nvPr>
        </p:nvSpPr>
        <p:spPr>
          <a:xfrm>
            <a:off x="516270" y="205979"/>
            <a:ext cx="6214314" cy="444896"/>
          </a:xfrm>
        </p:spPr>
        <p:txBody>
          <a:bodyPr>
            <a:normAutofit fontScale="90000"/>
          </a:bodyPr>
          <a:lstStyle/>
          <a:p>
            <a:r>
              <a:rPr lang="en-US" altLang="zh-CN" dirty="0" err="1" smtClean="0"/>
              <a:t>OilLink</a:t>
            </a:r>
            <a:r>
              <a:rPr lang="en-US" altLang="zh-CN" dirty="0" smtClean="0"/>
              <a:t> Capital and Projects Matchmaking</a:t>
            </a:r>
            <a:endParaRPr lang="zh-CN" altLang="en-US" dirty="0"/>
          </a:p>
        </p:txBody>
      </p:sp>
    </p:spTree>
    <p:extLst>
      <p:ext uri="{BB962C8B-B14F-4D97-AF65-F5344CB8AC3E}">
        <p14:creationId xmlns:p14="http://schemas.microsoft.com/office/powerpoint/2010/main" val="159066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0"/>
          <p:cNvSpPr txBox="1"/>
          <p:nvPr/>
        </p:nvSpPr>
        <p:spPr>
          <a:xfrm>
            <a:off x="1182054" y="514350"/>
            <a:ext cx="6789896" cy="507830"/>
          </a:xfrm>
          <a:prstGeom prst="rect">
            <a:avLst/>
          </a:prstGeom>
          <a:noFill/>
        </p:spPr>
        <p:txBody>
          <a:bodyPr wrap="square" lIns="68579" tIns="34289" rIns="68579" bIns="34289" rtlCol="0">
            <a:spAutoFit/>
          </a:bodyPr>
          <a:lstStyle/>
          <a:p>
            <a:pPr algn="ctr" defTabSz="685783"/>
            <a:r>
              <a:rPr sz="1400" b="1" dirty="0">
                <a:solidFill>
                  <a:prstClr val="white"/>
                </a:solidFill>
                <a:latin typeface="微软雅黑" panose="020B0503020204020204" charset="-122"/>
                <a:ea typeface="微软雅黑" panose="020B0503020204020204" charset="-122"/>
              </a:rPr>
              <a:t>石油Link能源领域项目与资本对接大会暨创新技术产品交流大会7月28日在京圆满完成</a:t>
            </a:r>
          </a:p>
        </p:txBody>
      </p:sp>
      <p:sp>
        <p:nvSpPr>
          <p:cNvPr id="5126" name="文本框 6"/>
          <p:cNvSpPr/>
          <p:nvPr/>
        </p:nvSpPr>
        <p:spPr>
          <a:xfrm>
            <a:off x="297656" y="4782742"/>
            <a:ext cx="2131219" cy="242372"/>
          </a:xfrm>
          <a:prstGeom prst="rect">
            <a:avLst/>
          </a:prstGeom>
          <a:noFill/>
          <a:ln w="9525">
            <a:noFill/>
          </a:ln>
        </p:spPr>
        <p:txBody>
          <a:bodyPr wrap="square" lIns="68579" tIns="34289" rIns="68579" bIns="34289">
            <a:spAutoFit/>
          </a:bodyPr>
          <a:lstStyle/>
          <a:p>
            <a:pPr defTabSz="685783"/>
            <a:r>
              <a:rPr sz="1100" b="1" dirty="0">
                <a:solidFill>
                  <a:prstClr val="white"/>
                </a:solidFill>
                <a:latin typeface="微软雅黑" panose="020B0503020204020204" charset="-122"/>
                <a:ea typeface="微软雅黑" panose="020B0503020204020204" charset="-122"/>
                <a:sym typeface="Arial Unicode MS" panose="020B0604020202020204" charset="-122"/>
              </a:rPr>
              <a:t>夯实渠道——优质线下活动</a:t>
            </a:r>
            <a:endParaRPr lang="zh-CN" altLang="en-US" sz="1100" b="1" dirty="0">
              <a:solidFill>
                <a:prstClr val="white"/>
              </a:solidFill>
              <a:latin typeface="Arial Unicode MS" panose="020B0604020202020204" charset="-122"/>
              <a:ea typeface="Arial Unicode MS" panose="020B0604020202020204" charset="-122"/>
              <a:sym typeface="Arial Unicode MS" panose="020B0604020202020204" charset="-122"/>
            </a:endParaRPr>
          </a:p>
        </p:txBody>
      </p:sp>
      <p:pic>
        <p:nvPicPr>
          <p:cNvPr id="4098" name="Picture 2" descr="C:\Users\Administrator\Documents\Tencent Files\837939222\FileRecv\MobileFile\IMG_643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7072" y="1058228"/>
            <a:ext cx="2659380" cy="1626870"/>
          </a:xfrm>
          <a:prstGeom prst="rect">
            <a:avLst/>
          </a:prstGeom>
          <a:noFill/>
          <a:ln w="12700" cmpd="sng">
            <a:solidFill>
              <a:srgbClr val="FFFF00"/>
            </a:solidFill>
            <a:prstDash val="solid"/>
          </a:ln>
          <a:extLst>
            <a:ext uri="{909E8E84-426E-40DD-AFC4-6F175D3DCCD1}">
              <a14:hiddenFill xmlns:a14="http://schemas.microsoft.com/office/drawing/2010/main">
                <a:solidFill>
                  <a:srgbClr val="FFFFFF"/>
                </a:solidFill>
              </a14:hiddenFill>
            </a:ext>
          </a:extLst>
        </p:spPr>
      </p:pic>
      <p:pic>
        <p:nvPicPr>
          <p:cNvPr id="4100" name="Picture 4" descr="C:\Users\Administrator\Documents\Tencent Files\837939222\FileRecv\MobileFile\IMG_642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0051" y="2883693"/>
            <a:ext cx="2659380" cy="1591628"/>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4101" name="Picture 5" descr="C:\Users\Administrator\Documents\Tencent Files\837939222\FileRecv\MobileFile\IMG_642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7072" y="2848451"/>
            <a:ext cx="2659380" cy="1626870"/>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4103" name="Picture 7" descr="C:\Users\Administrator\Documents\Tencent Files\837939222\FileRecv\MobileFile\IMG_64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03620" y="1058228"/>
            <a:ext cx="2659380" cy="1626870"/>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4104" name="Picture 8" descr="C:\Users\Administrator\Documents\Tencent Files\837939222\FileRecv\MobileFile\IMG_641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3620" y="2884172"/>
            <a:ext cx="2659380" cy="1591151"/>
          </a:xfrm>
          <a:prstGeom prst="rect">
            <a:avLst/>
          </a:prstGeom>
          <a:noFill/>
          <a:ln w="12700" cmpd="sng">
            <a:solidFill>
              <a:schemeClr val="accent4"/>
            </a:solidFill>
            <a:prstDash val="solid"/>
          </a:ln>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450" r="4577" b="7456"/>
          <a:stretch/>
        </p:blipFill>
        <p:spPr bwMode="auto">
          <a:xfrm>
            <a:off x="410051" y="1058228"/>
            <a:ext cx="2659380" cy="168973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标题 4"/>
          <p:cNvSpPr>
            <a:spLocks noGrp="1"/>
          </p:cNvSpPr>
          <p:nvPr>
            <p:ph type="title"/>
          </p:nvPr>
        </p:nvSpPr>
        <p:spPr/>
        <p:txBody>
          <a:bodyPr>
            <a:normAutofit fontScale="90000"/>
          </a:bodyPr>
          <a:lstStyle/>
          <a:p>
            <a:r>
              <a:rPr lang="en-US" altLang="zh-CN" dirty="0" smtClean="0"/>
              <a:t>2017 </a:t>
            </a:r>
            <a:r>
              <a:rPr lang="en-US" altLang="zh-CN" dirty="0" err="1" smtClean="0"/>
              <a:t>OilLink</a:t>
            </a:r>
            <a:r>
              <a:rPr lang="en-US" altLang="zh-CN" dirty="0"/>
              <a:t> </a:t>
            </a:r>
            <a:r>
              <a:rPr lang="en-US" altLang="zh-CN" dirty="0" smtClean="0"/>
              <a:t>Energy Summit in Beijing(400 participants attended)</a:t>
            </a:r>
            <a:endParaRPr lang="zh-CN" altLang="en-US" dirty="0"/>
          </a:p>
        </p:txBody>
      </p:sp>
    </p:spTree>
    <p:extLst>
      <p:ext uri="{BB962C8B-B14F-4D97-AF65-F5344CB8AC3E}">
        <p14:creationId xmlns:p14="http://schemas.microsoft.com/office/powerpoint/2010/main" val="3775640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4.Presentation(16-9)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2014.Presentation(16-9)_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p:properties xmlns:p="http://schemas.microsoft.com/office/2006/metadata/properties" xmlns:xsi="http://www.w3.org/2001/XMLSchema-instance" xmlns:pc="http://schemas.microsoft.com/office/infopath/2007/PartnerControls">
  <documentManagement>
    <Section xmlns="549f7159-88bb-46ff-866f-cfdfef5eb4b2" xsi:nil="true"/>
    <p39cfccbae5e45d2938c8e32f3412bb2 xmlns="79f881d0-7901-4fd7-86c7-62e4b32f27c4">
      <Terms xmlns="http://schemas.microsoft.com/office/infopath/2007/PartnerControls"/>
    </p39cfccbae5e45d2938c8e32f3412bb2>
    <o22eecd7a4d142adbe8402d01a70fd79 xmlns="79f881d0-7901-4fd7-86c7-62e4b32f27c4">
      <Terms xmlns="http://schemas.microsoft.com/office/infopath/2007/PartnerControls"/>
    </o22eecd7a4d142adbe8402d01a70fd79>
    <Document_x0020_Description xmlns="549f7159-88bb-46ff-866f-cfdfef5eb4b2">2014 Presentation Template 16:9 Light Background</Document_x0020_Description>
    <Marketing_x0020_Style xmlns="549f7159-88bb-46ff-866f-cfdfef5eb4b2" xsi:nil="true"/>
    <Print_x0020_Size xmlns="549f7159-88bb-46ff-866f-cfdfef5eb4b2">16:9</Print_x0020_Size>
    <Branding_x0020_Document_x0020_Template_x0020_Type xmlns="549f7159-88bb-46ff-866f-cfdfef5eb4b2">Presentation Template</Branding_x0020_Document_x0020_Template_x0020_Type>
    <_dlc_DocId xmlns="549f7159-88bb-46ff-866f-cfdfef5eb4b2">6UNKVH7MTASA-102-196</_dlc_DocId>
    <TaxCatchAll xmlns="79f881d0-7901-4fd7-86c7-62e4b32f27c4"/>
    <e24b06ba0ec64ad184bedab13239e6b9 xmlns="79f881d0-7901-4fd7-86c7-62e4b32f27c4">
      <Terms xmlns="http://schemas.microsoft.com/office/infopath/2007/PartnerControls"/>
    </e24b06ba0ec64ad184bedab13239e6b9>
    <_dlc_DocIdUrl xmlns="549f7159-88bb-46ff-866f-cfdfef5eb4b2">
      <Url>https://inside.bakerhughes.com/sites/marketing/tools/_layouts/DocIdRedir.aspx?ID=6UNKVH7MTASA-102-196</Url>
      <Description>6UNKVH7MTASA-102-196</Description>
    </_dlc_DocIdUrl>
  </documentManagement>
</p:properties>
</file>

<file path=customXml/item2.xml><?xml version="1.0" encoding="utf-8"?>
<?mso-contentType ?>
<customXsn xmlns="http://schemas.microsoft.com/office/2006/metadata/customXsn">
  <xsnLocation/>
  <cached>True</cached>
  <openByDefault>False</openByDefault>
  <xsnScope/>
</customXsn>
</file>

<file path=customXml/item3.xml><?xml version="1.0" encoding="utf-8"?>
<ct:contentTypeSchema xmlns:ct="http://schemas.microsoft.com/office/2006/metadata/contentType" xmlns:ma="http://schemas.microsoft.com/office/2006/metadata/properties/metaAttributes" ct:_="" ma:_="" ma:contentTypeName="Marketing Template" ma:contentTypeID="0x010100EE8AB893F33B96469C9962BDBC6AAE6D004DAAEF50BC84BA44A20A2BB01673AC4D0400592FDAE8E3F2AA4899D11AF5E52CA1EB" ma:contentTypeVersion="4" ma:contentTypeDescription="Base Marketing Document" ma:contentTypeScope="" ma:versionID="bbf24cdfbafafd488150a549e92667f5">
  <xsd:schema xmlns:xsd="http://www.w3.org/2001/XMLSchema" xmlns:xs="http://www.w3.org/2001/XMLSchema" xmlns:p="http://schemas.microsoft.com/office/2006/metadata/properties" xmlns:ns2="79f881d0-7901-4fd7-86c7-62e4b32f27c4" xmlns:ns3="549f7159-88bb-46ff-866f-cfdfef5eb4b2" targetNamespace="http://schemas.microsoft.com/office/2006/metadata/properties" ma:root="true" ma:fieldsID="7d6f18419a42e68996ebbdfd87ac6d8b" ns2:_="" ns3:_="">
    <xsd:import namespace="79f881d0-7901-4fd7-86c7-62e4b32f27c4"/>
    <xsd:import namespace="549f7159-88bb-46ff-866f-cfdfef5eb4b2"/>
    <xsd:element name="properties">
      <xsd:complexType>
        <xsd:sequence>
          <xsd:element name="documentManagement">
            <xsd:complexType>
              <xsd:all>
                <xsd:element ref="ns2:e24b06ba0ec64ad184bedab13239e6b9" minOccurs="0"/>
                <xsd:element ref="ns2:TaxCatchAll" minOccurs="0"/>
                <xsd:element ref="ns2:TaxCatchAllLabel" minOccurs="0"/>
                <xsd:element ref="ns2:p39cfccbae5e45d2938c8e32f3412bb2" minOccurs="0"/>
                <xsd:element ref="ns2:o22eecd7a4d142adbe8402d01a70fd79" minOccurs="0"/>
                <xsd:element ref="ns3:Document_x0020_Description" minOccurs="0"/>
                <xsd:element ref="ns3:Print_x0020_Size" minOccurs="0"/>
                <xsd:element ref="ns3:Marketing_x0020_Style" minOccurs="0"/>
                <xsd:element ref="ns3:Section" minOccurs="0"/>
                <xsd:element ref="ns3:Branding_x0020_Document_x0020_Template_x0020_Typ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f881d0-7901-4fd7-86c7-62e4b32f27c4" elementFormDefault="qualified">
    <xsd:import namespace="http://schemas.microsoft.com/office/2006/documentManagement/types"/>
    <xsd:import namespace="http://schemas.microsoft.com/office/infopath/2007/PartnerControls"/>
    <xsd:element name="e24b06ba0ec64ad184bedab13239e6b9" ma:index="8" nillable="true" ma:taxonomy="true" ma:internalName="e24b06ba0ec64ad184bedab13239e6b9" ma:taxonomyFieldName="entGeography" ma:displayName="Geography" ma:default="" ma:fieldId="{e24b06ba-0ec6-4ad1-84be-dab13239e6b9}" ma:taxonomyMulti="true" ma:sspId="901f51aa-6750-4a44-a19c-4e6e5b94e0a6" ma:termSetId="fc8587d0-2659-4071-b2f3-cdad703d9af3" ma:anchorId="0dc8e8ef-a3f9-4569-b796-3efdb0b33cd7" ma:open="false" ma:isKeyword="false">
      <xsd:complexType>
        <xsd:sequence>
          <xsd:element ref="pc:Terms" minOccurs="0" maxOccurs="1"/>
        </xsd:sequence>
      </xsd:complexType>
    </xsd:element>
    <xsd:element name="TaxCatchAll" ma:index="9" nillable="true" ma:displayName="Taxonomy Catch All Column" ma:hidden="true" ma:list="{f5303730-7e24-478b-95dd-b0bf5f100235}" ma:internalName="TaxCatchAll" ma:showField="CatchAllData" ma:web="549f7159-88bb-46ff-866f-cfdfef5eb4b2">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f5303730-7e24-478b-95dd-b0bf5f100235}" ma:internalName="TaxCatchAllLabel" ma:readOnly="true" ma:showField="CatchAllDataLabel" ma:web="549f7159-88bb-46ff-866f-cfdfef5eb4b2">
      <xsd:complexType>
        <xsd:complexContent>
          <xsd:extension base="dms:MultiChoiceLookup">
            <xsd:sequence>
              <xsd:element name="Value" type="dms:Lookup" maxOccurs="unbounded" minOccurs="0" nillable="true"/>
            </xsd:sequence>
          </xsd:extension>
        </xsd:complexContent>
      </xsd:complexType>
    </xsd:element>
    <xsd:element name="p39cfccbae5e45d2938c8e32f3412bb2" ma:index="12" nillable="true" ma:taxonomy="true" ma:internalName="p39cfccbae5e45d2938c8e32f3412bb2" ma:taxonomyFieldName="entMarketSegment" ma:displayName="Market Segment" ma:default="" ma:fieldId="{939cfccb-ae5e-45d2-938c-8e32f3412bb2}" ma:taxonomyMulti="true" ma:sspId="901f51aa-6750-4a44-a19c-4e6e5b94e0a6" ma:termSetId="fc8587d0-2659-4071-b2f3-cdad703d9af3" ma:anchorId="9fc32a42-a87b-42be-b0c9-09ac866da349" ma:open="false" ma:isKeyword="false">
      <xsd:complexType>
        <xsd:sequence>
          <xsd:element ref="pc:Terms" minOccurs="0" maxOccurs="1"/>
        </xsd:sequence>
      </xsd:complexType>
    </xsd:element>
    <xsd:element name="o22eecd7a4d142adbe8402d01a70fd79" ma:index="14" nillable="true" ma:taxonomy="true" ma:internalName="o22eecd7a4d142adbe8402d01a70fd79" ma:taxonomyFieldName="entProductService" ma:displayName="Products or Services" ma:default="" ma:fieldId="{822eecd7-a4d1-42ad-be84-02d01a70fd79}" ma:taxonomyMulti="true" ma:sspId="901f51aa-6750-4a44-a19c-4e6e5b94e0a6" ma:termSetId="4f3934a0-414e-4ea6-81d0-3999bf62e60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49f7159-88bb-46ff-866f-cfdfef5eb4b2" elementFormDefault="qualified">
    <xsd:import namespace="http://schemas.microsoft.com/office/2006/documentManagement/types"/>
    <xsd:import namespace="http://schemas.microsoft.com/office/infopath/2007/PartnerControls"/>
    <xsd:element name="Document_x0020_Description" ma:index="16" nillable="true" ma:displayName="Document Description" ma:internalName="Document_x0020_Description">
      <xsd:simpleType>
        <xsd:restriction base="dms:Note">
          <xsd:maxLength value="255"/>
        </xsd:restriction>
      </xsd:simpleType>
    </xsd:element>
    <xsd:element name="Print_x0020_Size" ma:index="17" nillable="true" ma:displayName="Print/Page Size" ma:default="US" ma:description="" ma:format="Dropdown" ma:internalName="Print_x0020_Size">
      <xsd:simpleType>
        <xsd:union memberTypes="dms:Text">
          <xsd:simpleType>
            <xsd:restriction base="dms:Choice">
              <xsd:enumeration value="US"/>
              <xsd:enumeration value="US - Trifold"/>
              <xsd:enumeration value="A4"/>
              <xsd:enumeration value="A4 - Trifold"/>
            </xsd:restriction>
          </xsd:simpleType>
        </xsd:union>
      </xsd:simpleType>
    </xsd:element>
    <xsd:element name="Marketing_x0020_Style" ma:index="18" nillable="true" ma:displayName="Marketing Style" ma:description="" ma:format="Dropdown" ma:internalName="Marketing_x0020_Style">
      <xsd:simpleType>
        <xsd:union memberTypes="dms:Text">
          <xsd:simpleType>
            <xsd:restriction base="dms:Choice">
              <xsd:enumeration value="Blue/Black"/>
              <xsd:enumeration value="Black"/>
              <xsd:enumeration value="Light Background"/>
            </xsd:restriction>
          </xsd:simpleType>
        </xsd:union>
      </xsd:simpleType>
    </xsd:element>
    <xsd:element name="Section" ma:index="19" nillable="true" ma:displayName="Section" ma:internalName="Section">
      <xsd:simpleType>
        <xsd:restriction base="dms:Text"/>
      </xsd:simpleType>
    </xsd:element>
    <xsd:element name="Branding_x0020_Document_x0020_Template_x0020_Type" ma:index="20" nillable="true" ma:displayName="Branding Document Template Type" ma:default="Business Document Template" ma:description="" ma:format="RadioButtons" ma:internalName="Branding_x0020_Document_x0020_Template_x0020_Type">
      <xsd:simpleType>
        <xsd:union memberTypes="dms:Text">
          <xsd:simpleType>
            <xsd:restriction base="dms:Choice">
              <xsd:enumeration value="Abstract Template"/>
              <xsd:enumeration value="Badge Template"/>
              <xsd:enumeration value="Binder Template"/>
              <xsd:enumeration value="Business Document Template"/>
              <xsd:enumeration value="Case History Presentation Template"/>
              <xsd:enumeration value="CD Template"/>
              <xsd:enumeration value="Certificate Template"/>
              <xsd:enumeration value="Email Template"/>
              <xsd:enumeration value="Manual Template"/>
              <xsd:enumeration value="Poster Template"/>
              <xsd:enumeration value="Presentation Template"/>
              <xsd:enumeration value="Report Template"/>
              <xsd:enumeration value="Sales Kit Template"/>
              <xsd:enumeration value="Stationery Template"/>
              <xsd:enumeration value="Technical Data Sheet Template"/>
            </xsd:restriction>
          </xsd:simpleType>
        </xsd:union>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6.xml><?xml version="1.0" encoding="utf-8"?>
<?mso-contentType ?>
<SharedContentType xmlns="Microsoft.SharePoint.Taxonomy.ContentTypeSync" SourceId="901f51aa-6750-4a44-a19c-4e6e5b94e0a6" ContentTypeId="0x010100EE8AB893F33B96469C9962BDBC6AAE6D" PreviousValue="true"/>
</file>

<file path=customXml/itemProps1.xml><?xml version="1.0" encoding="utf-8"?>
<ds:datastoreItem xmlns:ds="http://schemas.openxmlformats.org/officeDocument/2006/customXml" ds:itemID="{BC688434-98EC-4EE6-A5AA-261F960DDB93}">
  <ds:schemaRefs>
    <ds:schemaRef ds:uri="http://schemas.openxmlformats.org/package/2006/metadata/core-properties"/>
    <ds:schemaRef ds:uri="79f881d0-7901-4fd7-86c7-62e4b32f27c4"/>
    <ds:schemaRef ds:uri="http://purl.org/dc/dcmitype/"/>
    <ds:schemaRef ds:uri="http://schemas.microsoft.com/office/2006/documentManagement/types"/>
    <ds:schemaRef ds:uri="http://www.w3.org/XML/1998/namespace"/>
    <ds:schemaRef ds:uri="http://purl.org/dc/elements/1.1/"/>
    <ds:schemaRef ds:uri="549f7159-88bb-46ff-866f-cfdfef5eb4b2"/>
    <ds:schemaRef ds:uri="http://schemas.microsoft.com/office/2006/metadata/properties"/>
    <ds:schemaRef ds:uri="http://purl.org/dc/terms/"/>
    <ds:schemaRef ds:uri="http://schemas.microsoft.com/office/infopath/2007/PartnerControls"/>
  </ds:schemaRefs>
</ds:datastoreItem>
</file>

<file path=customXml/itemProps2.xml><?xml version="1.0" encoding="utf-8"?>
<ds:datastoreItem xmlns:ds="http://schemas.openxmlformats.org/officeDocument/2006/customXml" ds:itemID="{18EF0A37-C243-4275-806F-899B03519938}">
  <ds:schemaRefs>
    <ds:schemaRef ds:uri="http://schemas.microsoft.com/office/2006/metadata/customXsn"/>
  </ds:schemaRefs>
</ds:datastoreItem>
</file>

<file path=customXml/itemProps3.xml><?xml version="1.0" encoding="utf-8"?>
<ds:datastoreItem xmlns:ds="http://schemas.openxmlformats.org/officeDocument/2006/customXml" ds:itemID="{77B10A5C-CBEF-43A4-BD09-37A554628D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f881d0-7901-4fd7-86c7-62e4b32f27c4"/>
    <ds:schemaRef ds:uri="549f7159-88bb-46ff-866f-cfdfef5eb4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770875B-963A-464E-AD95-7BA4AA45D91F}">
  <ds:schemaRefs>
    <ds:schemaRef ds:uri="http://schemas.microsoft.com/sharepoint/v3/contenttype/forms"/>
  </ds:schemaRefs>
</ds:datastoreItem>
</file>

<file path=customXml/itemProps5.xml><?xml version="1.0" encoding="utf-8"?>
<ds:datastoreItem xmlns:ds="http://schemas.openxmlformats.org/officeDocument/2006/customXml" ds:itemID="{E2691760-E4B8-44D5-9D1E-323C561D03EF}">
  <ds:schemaRefs>
    <ds:schemaRef ds:uri="http://schemas.microsoft.com/sharepoint/events"/>
  </ds:schemaRefs>
</ds:datastoreItem>
</file>

<file path=customXml/itemProps6.xml><?xml version="1.0" encoding="utf-8"?>
<ds:datastoreItem xmlns:ds="http://schemas.openxmlformats.org/officeDocument/2006/customXml" ds:itemID="{7EDA2D8E-E4C1-430B-8175-0C6716225546}">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2014.Presentation(16-9)_Light</Template>
  <TotalTime>2461</TotalTime>
  <Words>1276</Words>
  <Application>Microsoft Office PowerPoint</Application>
  <PresentationFormat>全屏显示(16:9)</PresentationFormat>
  <Paragraphs>150</Paragraphs>
  <Slides>22</Slides>
  <Notes>12</Notes>
  <HiddenSlides>0</HiddenSlides>
  <MMClips>0</MMClips>
  <ScaleCrop>false</ScaleCrop>
  <HeadingPairs>
    <vt:vector size="4" baseType="variant">
      <vt:variant>
        <vt:lpstr>主题</vt:lpstr>
      </vt:variant>
      <vt:variant>
        <vt:i4>2</vt:i4>
      </vt:variant>
      <vt:variant>
        <vt:lpstr>幻灯片标题</vt:lpstr>
      </vt:variant>
      <vt:variant>
        <vt:i4>22</vt:i4>
      </vt:variant>
    </vt:vector>
  </HeadingPairs>
  <TitlesOfParts>
    <vt:vector size="24" baseType="lpstr">
      <vt:lpstr>2014.Presentation(16-9)_Light</vt:lpstr>
      <vt:lpstr>1_2014.Presentation(16-9)_Light</vt:lpstr>
      <vt:lpstr>Open The Gateway For China-Russia Energy Companies Cooperation </vt:lpstr>
      <vt:lpstr>Content </vt:lpstr>
      <vt:lpstr>OilLink Introduction</vt:lpstr>
      <vt:lpstr>OilLink Introduction</vt:lpstr>
      <vt:lpstr>OilLink Introduction</vt:lpstr>
      <vt:lpstr>OilLink &amp; CNPC Chuanqing Drilling Department  </vt:lpstr>
      <vt:lpstr>OilLink One Belt One Road Projects Salon</vt:lpstr>
      <vt:lpstr>OilLink Capital and Projects Matchmaking</vt:lpstr>
      <vt:lpstr>2017 OilLink Energy Summit in Beijing(400 participants attended)</vt:lpstr>
      <vt:lpstr>2017 OilLink Energy Summit in Beijing(400 participants attended)</vt:lpstr>
      <vt:lpstr>OilLink Recommend Chinese Investors To North America Oil Field Asset</vt:lpstr>
      <vt:lpstr>OilLink Chinese Capital and Energy Fund Resources </vt:lpstr>
      <vt:lpstr>OilLink &amp; Ryder Scott Petroleum Consultants </vt:lpstr>
      <vt:lpstr>OilLink Attend CIPPE Petroleum Equipment Exhibition Every Year</vt:lpstr>
      <vt:lpstr>OilLink &amp; IOC Endurance Resources III, LLC </vt:lpstr>
      <vt:lpstr>2018 OilLink Energy Summit in Beijing(1000 participants attended)</vt:lpstr>
      <vt:lpstr>2018 OilLink Energy Summit in Beijing(1000 participants attended)</vt:lpstr>
      <vt:lpstr>Local Governments Endorse Oillink</vt:lpstr>
      <vt:lpstr>Energy University Endorse OilLink </vt:lpstr>
      <vt:lpstr>OilLink links different fields companies </vt:lpstr>
      <vt:lpstr>What we can do for Russia and China Companies</vt:lpstr>
      <vt:lpstr>www.oillink.com</vt:lpstr>
    </vt:vector>
  </TitlesOfParts>
  <Company>Baker Hughes Incorporated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贝克休斯电潜泵高气液比应用</dc:title>
  <dc:creator>Baker Hughes Incorporated</dc:creator>
  <cp:lastModifiedBy>AutoBVT</cp:lastModifiedBy>
  <cp:revision>328</cp:revision>
  <dcterms:created xsi:type="dcterms:W3CDTF">2014-04-21T02:21:44Z</dcterms:created>
  <dcterms:modified xsi:type="dcterms:W3CDTF">2018-10-01T09:26:00Z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ntMarketSegment">
    <vt:lpwstr/>
  </property>
  <property fmtid="{D5CDD505-2E9C-101B-9397-08002B2CF9AE}" pid="3" name="_dlc_DocIdItemGuid">
    <vt:lpwstr>4b294732-7900-4c0c-8e6d-c195f9559b3a</vt:lpwstr>
  </property>
  <property fmtid="{D5CDD505-2E9C-101B-9397-08002B2CF9AE}" pid="4" name="ContentTypeId">
    <vt:lpwstr>0x010100EE8AB893F33B96469C9962BDBC6AAE6D004DAAEF50BC84BA44A20A2BB01673AC4D0400592FDAE8E3F2AA4899D11AF5E52CA1EB</vt:lpwstr>
  </property>
  <property fmtid="{D5CDD505-2E9C-101B-9397-08002B2CF9AE}" pid="5" name="entProductService">
    <vt:lpwstr/>
  </property>
  <property fmtid="{D5CDD505-2E9C-101B-9397-08002B2CF9AE}" pid="6" name="entGeography">
    <vt:lpwstr/>
  </property>
</Properties>
</file>