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0.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1.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3.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6.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8.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9.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0.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1.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4.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5.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5" r:id="rId1"/>
    <p:sldMasterId id="2147483658" r:id="rId2"/>
    <p:sldMasterId id="2147483659" r:id="rId3"/>
    <p:sldMasterId id="2147483660" r:id="rId4"/>
    <p:sldMasterId id="2147483661" r:id="rId5"/>
    <p:sldMasterId id="2147483662" r:id="rId6"/>
    <p:sldMasterId id="2147483663" r:id="rId7"/>
    <p:sldMasterId id="2147483655" r:id="rId8"/>
    <p:sldMasterId id="2147483754" r:id="rId9"/>
    <p:sldMasterId id="2147483854" r:id="rId10"/>
    <p:sldMasterId id="2147483866" r:id="rId11"/>
    <p:sldMasterId id="2147483988" r:id="rId12"/>
    <p:sldMasterId id="2147484000" r:id="rId13"/>
    <p:sldMasterId id="2147484012" r:id="rId14"/>
    <p:sldMasterId id="2147484024" r:id="rId15"/>
    <p:sldMasterId id="2147484036" r:id="rId16"/>
    <p:sldMasterId id="2147484048" r:id="rId17"/>
    <p:sldMasterId id="2147484060" r:id="rId18"/>
    <p:sldMasterId id="2147484072" r:id="rId19"/>
    <p:sldMasterId id="2147484084" r:id="rId20"/>
    <p:sldMasterId id="2147484096" r:id="rId21"/>
    <p:sldMasterId id="2147484108" r:id="rId22"/>
    <p:sldMasterId id="2147484120" r:id="rId23"/>
    <p:sldMasterId id="2147484132" r:id="rId24"/>
    <p:sldMasterId id="2147484144" r:id="rId25"/>
    <p:sldMasterId id="2147484156" r:id="rId26"/>
    <p:sldMasterId id="2147484168" r:id="rId27"/>
    <p:sldMasterId id="2147484180" r:id="rId28"/>
    <p:sldMasterId id="2147484192" r:id="rId29"/>
    <p:sldMasterId id="2147484204" r:id="rId30"/>
    <p:sldMasterId id="2147484228" r:id="rId31"/>
    <p:sldMasterId id="2147484240" r:id="rId32"/>
    <p:sldMasterId id="2147484252" r:id="rId33"/>
    <p:sldMasterId id="2147484254" r:id="rId34"/>
    <p:sldMasterId id="2147484266" r:id="rId35"/>
    <p:sldMasterId id="2147484278" r:id="rId36"/>
  </p:sldMasterIdLst>
  <p:notesMasterIdLst>
    <p:notesMasterId r:id="rId56"/>
  </p:notesMasterIdLst>
  <p:handoutMasterIdLst>
    <p:handoutMasterId r:id="rId57"/>
  </p:handoutMasterIdLst>
  <p:sldIdLst>
    <p:sldId id="800" r:id="rId37"/>
    <p:sldId id="903" r:id="rId38"/>
    <p:sldId id="685" r:id="rId39"/>
    <p:sldId id="724" r:id="rId40"/>
    <p:sldId id="902" r:id="rId41"/>
    <p:sldId id="907" r:id="rId42"/>
    <p:sldId id="912" r:id="rId43"/>
    <p:sldId id="908" r:id="rId44"/>
    <p:sldId id="628" r:id="rId45"/>
    <p:sldId id="820" r:id="rId46"/>
    <p:sldId id="726" r:id="rId47"/>
    <p:sldId id="913" r:id="rId48"/>
    <p:sldId id="909" r:id="rId49"/>
    <p:sldId id="734" r:id="rId50"/>
    <p:sldId id="737" r:id="rId51"/>
    <p:sldId id="911" r:id="rId52"/>
    <p:sldId id="796" r:id="rId53"/>
    <p:sldId id="816" r:id="rId54"/>
    <p:sldId id="910" r:id="rId55"/>
  </p:sldIdLst>
  <p:sldSz cx="9144000" cy="6858000" type="screen4x3"/>
  <p:notesSz cx="9874250" cy="6797675"/>
  <p:defaultTextStyle>
    <a:defPPr>
      <a:defRPr lang="ru-RU"/>
    </a:defPPr>
    <a:lvl1pPr algn="l" rtl="0" fontAlgn="base">
      <a:spcBef>
        <a:spcPct val="0"/>
      </a:spcBef>
      <a:spcAft>
        <a:spcPct val="0"/>
      </a:spcAft>
      <a:defRPr sz="1700" kern="1200">
        <a:solidFill>
          <a:schemeClr val="bg1"/>
        </a:solidFill>
        <a:latin typeface="Arial Narrow" pitchFamily="34" charset="0"/>
        <a:ea typeface="+mn-ea"/>
        <a:cs typeface="Arial" pitchFamily="34" charset="0"/>
      </a:defRPr>
    </a:lvl1pPr>
    <a:lvl2pPr marL="457200" algn="l" rtl="0" fontAlgn="base">
      <a:spcBef>
        <a:spcPct val="0"/>
      </a:spcBef>
      <a:spcAft>
        <a:spcPct val="0"/>
      </a:spcAft>
      <a:defRPr sz="1700" kern="1200">
        <a:solidFill>
          <a:schemeClr val="bg1"/>
        </a:solidFill>
        <a:latin typeface="Arial Narrow" pitchFamily="34" charset="0"/>
        <a:ea typeface="+mn-ea"/>
        <a:cs typeface="Arial" pitchFamily="34" charset="0"/>
      </a:defRPr>
    </a:lvl2pPr>
    <a:lvl3pPr marL="914400" algn="l" rtl="0" fontAlgn="base">
      <a:spcBef>
        <a:spcPct val="0"/>
      </a:spcBef>
      <a:spcAft>
        <a:spcPct val="0"/>
      </a:spcAft>
      <a:defRPr sz="1700" kern="1200">
        <a:solidFill>
          <a:schemeClr val="bg1"/>
        </a:solidFill>
        <a:latin typeface="Arial Narrow" pitchFamily="34" charset="0"/>
        <a:ea typeface="+mn-ea"/>
        <a:cs typeface="Arial" pitchFamily="34"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pitchFamily="34"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pitchFamily="34" charset="0"/>
      </a:defRPr>
    </a:lvl5pPr>
    <a:lvl6pPr marL="2286000" algn="l" defTabSz="914400" rtl="0" eaLnBrk="1" latinLnBrk="0" hangingPunct="1">
      <a:defRPr sz="1700" kern="1200">
        <a:solidFill>
          <a:schemeClr val="bg1"/>
        </a:solidFill>
        <a:latin typeface="Arial Narrow" pitchFamily="34" charset="0"/>
        <a:ea typeface="+mn-ea"/>
        <a:cs typeface="Arial" pitchFamily="34" charset="0"/>
      </a:defRPr>
    </a:lvl6pPr>
    <a:lvl7pPr marL="2743200" algn="l" defTabSz="914400" rtl="0" eaLnBrk="1" latinLnBrk="0" hangingPunct="1">
      <a:defRPr sz="1700" kern="1200">
        <a:solidFill>
          <a:schemeClr val="bg1"/>
        </a:solidFill>
        <a:latin typeface="Arial Narrow" pitchFamily="34" charset="0"/>
        <a:ea typeface="+mn-ea"/>
        <a:cs typeface="Arial" pitchFamily="34" charset="0"/>
      </a:defRPr>
    </a:lvl7pPr>
    <a:lvl8pPr marL="3200400" algn="l" defTabSz="914400" rtl="0" eaLnBrk="1" latinLnBrk="0" hangingPunct="1">
      <a:defRPr sz="1700" kern="1200">
        <a:solidFill>
          <a:schemeClr val="bg1"/>
        </a:solidFill>
        <a:latin typeface="Arial Narrow" pitchFamily="34" charset="0"/>
        <a:ea typeface="+mn-ea"/>
        <a:cs typeface="Arial" pitchFamily="34" charset="0"/>
      </a:defRPr>
    </a:lvl8pPr>
    <a:lvl9pPr marL="3657600" algn="l" defTabSz="914400" rtl="0" eaLnBrk="1" latinLnBrk="0" hangingPunct="1">
      <a:defRPr sz="1700" kern="1200">
        <a:solidFill>
          <a:schemeClr val="bg1"/>
        </a:solidFill>
        <a:latin typeface="Arial Narrow"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Animation="0"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CCFF"/>
    <a:srgbClr val="0066CC"/>
    <a:srgbClr val="9966FF"/>
    <a:srgbClr val="4C1438"/>
    <a:srgbClr val="D1D2FB"/>
    <a:srgbClr val="7A0000"/>
    <a:srgbClr val="9999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E3FDE45-AF77-4B5C-9715-49D594BDF05E}" styleName="Светлый стиль 1 - акцент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97" autoAdjust="0"/>
    <p:restoredTop sz="92571" autoAdjust="0"/>
  </p:normalViewPr>
  <p:slideViewPr>
    <p:cSldViewPr snapToGrid="0">
      <p:cViewPr>
        <p:scale>
          <a:sx n="125" d="100"/>
          <a:sy n="125" d="100"/>
        </p:scale>
        <p:origin x="-48" y="924"/>
      </p:cViewPr>
      <p:guideLst>
        <p:guide orient="horz" pos="1780"/>
        <p:guide orient="horz" pos="2812"/>
        <p:guide orient="horz" pos="3875"/>
        <p:guide orient="horz" pos="825"/>
        <p:guide orient="horz" pos="3268"/>
        <p:guide orient="horz" pos="589"/>
        <p:guide orient="horz" pos="1247"/>
        <p:guide pos="141"/>
        <p:guide pos="1089"/>
        <p:guide pos="1558"/>
        <p:guide pos="5423"/>
        <p:guide pos="3763"/>
        <p:guide pos="5626"/>
        <p:guide pos="1363"/>
        <p:guide pos="2890"/>
      </p:guideLst>
    </p:cSldViewPr>
  </p:slideViewPr>
  <p:outlineViewPr>
    <p:cViewPr>
      <p:scale>
        <a:sx n="33" d="100"/>
        <a:sy n="33" d="100"/>
      </p:scale>
      <p:origin x="0" y="1200"/>
    </p:cViewPr>
  </p:outlineViewPr>
  <p:notesTextViewPr>
    <p:cViewPr>
      <p:scale>
        <a:sx n="75" d="100"/>
        <a:sy n="75" d="100"/>
      </p:scale>
      <p:origin x="0" y="0"/>
    </p:cViewPr>
  </p:notesTextViewPr>
  <p:sorterViewPr>
    <p:cViewPr>
      <p:scale>
        <a:sx n="200" d="100"/>
        <a:sy n="200" d="100"/>
      </p:scale>
      <p:origin x="0" y="0"/>
    </p:cViewPr>
  </p:sorterViewPr>
  <p:notesViewPr>
    <p:cSldViewPr snapToGrid="0">
      <p:cViewPr>
        <p:scale>
          <a:sx n="100" d="100"/>
          <a:sy n="100" d="100"/>
        </p:scale>
        <p:origin x="-1421" y="-58"/>
      </p:cViewPr>
      <p:guideLst>
        <p:guide orient="horz" pos="2142"/>
        <p:guide pos="311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3.xml"/><Relationship Id="rId21" Type="http://schemas.openxmlformats.org/officeDocument/2006/relationships/slideMaster" Target="slideMasters/slideMaster21.xml"/><Relationship Id="rId34" Type="http://schemas.openxmlformats.org/officeDocument/2006/relationships/slideMaster" Target="slideMasters/slideMaster34.xml"/><Relationship Id="rId42" Type="http://schemas.openxmlformats.org/officeDocument/2006/relationships/slide" Target="slides/slide6.xml"/><Relationship Id="rId47" Type="http://schemas.openxmlformats.org/officeDocument/2006/relationships/slide" Target="slides/slide11.xml"/><Relationship Id="rId50" Type="http://schemas.openxmlformats.org/officeDocument/2006/relationships/slide" Target="slides/slide14.xml"/><Relationship Id="rId55" Type="http://schemas.openxmlformats.org/officeDocument/2006/relationships/slide" Target="slides/slide19.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Master" Target="slideMasters/slideMaster29.xml"/><Relationship Id="rId41" Type="http://schemas.openxmlformats.org/officeDocument/2006/relationships/slide" Target="slides/slide5.xml"/><Relationship Id="rId54"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1.xml"/><Relationship Id="rId40" Type="http://schemas.openxmlformats.org/officeDocument/2006/relationships/slide" Target="slides/slide4.xml"/><Relationship Id="rId45" Type="http://schemas.openxmlformats.org/officeDocument/2006/relationships/slide" Target="slides/slide9.xml"/><Relationship Id="rId53" Type="http://schemas.openxmlformats.org/officeDocument/2006/relationships/slide" Target="slides/slide17.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3.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Master" Target="slideMasters/slideMaster31.xml"/><Relationship Id="rId44" Type="http://schemas.openxmlformats.org/officeDocument/2006/relationships/slide" Target="slides/slide8.xml"/><Relationship Id="rId52" Type="http://schemas.openxmlformats.org/officeDocument/2006/relationships/slide" Target="slides/slide16.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7.xml"/><Relationship Id="rId48" Type="http://schemas.openxmlformats.org/officeDocument/2006/relationships/slide" Target="slides/slide12.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1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2.xml"/><Relationship Id="rId46" Type="http://schemas.openxmlformats.org/officeDocument/2006/relationships/slide" Target="slides/slide10.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0" y="0"/>
            <a:ext cx="4279900" cy="339725"/>
          </a:xfrm>
          <a:prstGeom prst="rect">
            <a:avLst/>
          </a:prstGeom>
          <a:noFill/>
          <a:ln>
            <a:noFill/>
          </a:ln>
          <a:effectLst/>
          <a:extLst/>
        </p:spPr>
        <p:txBody>
          <a:bodyPr vert="horz" wrap="square" lIns="89152" tIns="44576" rIns="89152" bIns="44576" numCol="1" anchor="t" anchorCtr="0" compatLnSpc="1">
            <a:prstTxWarp prst="textNoShape">
              <a:avLst/>
            </a:prstTxWarp>
          </a:bodyPr>
          <a:lstStyle>
            <a:lvl1pPr defTabSz="889352">
              <a:defRPr sz="1100" dirty="0">
                <a:solidFill>
                  <a:schemeClr val="tx1"/>
                </a:solidFill>
                <a:latin typeface="Arial" charset="0"/>
                <a:cs typeface="+mn-cs"/>
              </a:defRPr>
            </a:lvl1pPr>
          </a:lstStyle>
          <a:p>
            <a:pPr>
              <a:defRPr/>
            </a:pPr>
            <a:endParaRPr lang="ru-RU"/>
          </a:p>
        </p:txBody>
      </p:sp>
      <p:sp>
        <p:nvSpPr>
          <p:cNvPr id="140291" name="Rectangle 3"/>
          <p:cNvSpPr>
            <a:spLocks noGrp="1" noChangeArrowheads="1"/>
          </p:cNvSpPr>
          <p:nvPr>
            <p:ph type="dt" sz="quarter" idx="1"/>
          </p:nvPr>
        </p:nvSpPr>
        <p:spPr bwMode="auto">
          <a:xfrm>
            <a:off x="5592763" y="0"/>
            <a:ext cx="4279900" cy="339725"/>
          </a:xfrm>
          <a:prstGeom prst="rect">
            <a:avLst/>
          </a:prstGeom>
          <a:noFill/>
          <a:ln>
            <a:noFill/>
          </a:ln>
          <a:effectLst/>
          <a:extLst/>
        </p:spPr>
        <p:txBody>
          <a:bodyPr vert="horz" wrap="square" lIns="89152" tIns="44576" rIns="89152" bIns="44576" numCol="1" anchor="t" anchorCtr="0" compatLnSpc="1">
            <a:prstTxWarp prst="textNoShape">
              <a:avLst/>
            </a:prstTxWarp>
          </a:bodyPr>
          <a:lstStyle>
            <a:lvl1pPr algn="r" defTabSz="889352">
              <a:defRPr sz="1100" dirty="0">
                <a:solidFill>
                  <a:schemeClr val="tx1"/>
                </a:solidFill>
                <a:latin typeface="Arial" charset="0"/>
                <a:cs typeface="+mn-cs"/>
              </a:defRPr>
            </a:lvl1pPr>
          </a:lstStyle>
          <a:p>
            <a:pPr>
              <a:defRPr/>
            </a:pPr>
            <a:endParaRPr lang="ru-RU"/>
          </a:p>
        </p:txBody>
      </p:sp>
      <p:sp>
        <p:nvSpPr>
          <p:cNvPr id="140292" name="Rectangle 4"/>
          <p:cNvSpPr>
            <a:spLocks noGrp="1" noChangeArrowheads="1"/>
          </p:cNvSpPr>
          <p:nvPr>
            <p:ph type="ftr" sz="quarter" idx="2"/>
          </p:nvPr>
        </p:nvSpPr>
        <p:spPr bwMode="auto">
          <a:xfrm>
            <a:off x="0" y="6456363"/>
            <a:ext cx="4279900" cy="339725"/>
          </a:xfrm>
          <a:prstGeom prst="rect">
            <a:avLst/>
          </a:prstGeom>
          <a:noFill/>
          <a:ln>
            <a:noFill/>
          </a:ln>
          <a:effectLst/>
          <a:extLst/>
        </p:spPr>
        <p:txBody>
          <a:bodyPr vert="horz" wrap="square" lIns="89152" tIns="44576" rIns="89152" bIns="44576" numCol="1" anchor="b" anchorCtr="0" compatLnSpc="1">
            <a:prstTxWarp prst="textNoShape">
              <a:avLst/>
            </a:prstTxWarp>
          </a:bodyPr>
          <a:lstStyle>
            <a:lvl1pPr defTabSz="889352">
              <a:defRPr sz="1100" dirty="0">
                <a:solidFill>
                  <a:schemeClr val="tx1"/>
                </a:solidFill>
                <a:latin typeface="Arial" charset="0"/>
                <a:cs typeface="+mn-cs"/>
              </a:defRPr>
            </a:lvl1pPr>
          </a:lstStyle>
          <a:p>
            <a:pPr>
              <a:defRPr/>
            </a:pPr>
            <a:endParaRPr lang="ru-RU"/>
          </a:p>
        </p:txBody>
      </p:sp>
      <p:sp>
        <p:nvSpPr>
          <p:cNvPr id="140293" name="Rectangle 5"/>
          <p:cNvSpPr>
            <a:spLocks noGrp="1" noChangeArrowheads="1"/>
          </p:cNvSpPr>
          <p:nvPr>
            <p:ph type="sldNum" sz="quarter" idx="3"/>
          </p:nvPr>
        </p:nvSpPr>
        <p:spPr bwMode="auto">
          <a:xfrm>
            <a:off x="5592763" y="6456363"/>
            <a:ext cx="4279900" cy="339725"/>
          </a:xfrm>
          <a:prstGeom prst="rect">
            <a:avLst/>
          </a:prstGeom>
          <a:noFill/>
          <a:ln>
            <a:noFill/>
          </a:ln>
          <a:effectLst/>
          <a:extLst/>
        </p:spPr>
        <p:txBody>
          <a:bodyPr vert="horz" wrap="square" lIns="89152" tIns="44576" rIns="89152" bIns="44576" numCol="1" anchor="b" anchorCtr="0" compatLnSpc="1">
            <a:prstTxWarp prst="textNoShape">
              <a:avLst/>
            </a:prstTxWarp>
          </a:bodyPr>
          <a:lstStyle>
            <a:lvl1pPr algn="r" defTabSz="889352">
              <a:defRPr sz="1100">
                <a:solidFill>
                  <a:schemeClr val="tx1"/>
                </a:solidFill>
                <a:latin typeface="Arial" charset="0"/>
                <a:cs typeface="+mn-cs"/>
              </a:defRPr>
            </a:lvl1pPr>
          </a:lstStyle>
          <a:p>
            <a:pPr>
              <a:defRPr/>
            </a:pPr>
            <a:fld id="{A34B4A73-DC0F-40AF-89EA-01302BF9A880}" type="slidenum">
              <a:rPr lang="ru-RU"/>
              <a:pPr>
                <a:defRPr/>
              </a:pPr>
              <a:t>‹#›</a:t>
            </a:fld>
            <a:endParaRPr lang="ru-RU" dirty="0"/>
          </a:p>
        </p:txBody>
      </p:sp>
    </p:spTree>
    <p:extLst>
      <p:ext uri="{BB962C8B-B14F-4D97-AF65-F5344CB8AC3E}">
        <p14:creationId xmlns:p14="http://schemas.microsoft.com/office/powerpoint/2010/main" val="540521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279900" cy="339725"/>
          </a:xfrm>
          <a:prstGeom prst="rect">
            <a:avLst/>
          </a:prstGeom>
          <a:noFill/>
          <a:ln>
            <a:noFill/>
          </a:ln>
          <a:effectLst/>
          <a:extLst/>
        </p:spPr>
        <p:txBody>
          <a:bodyPr vert="horz" wrap="square" lIns="94027" tIns="47012" rIns="94027" bIns="47012" numCol="1" anchor="t" anchorCtr="0" compatLnSpc="1">
            <a:prstTxWarp prst="textNoShape">
              <a:avLst/>
            </a:prstTxWarp>
          </a:bodyPr>
          <a:lstStyle>
            <a:lvl1pPr defTabSz="940602">
              <a:defRPr sz="1200" dirty="0">
                <a:solidFill>
                  <a:schemeClr val="tx1"/>
                </a:solidFill>
                <a:latin typeface="Arial" charset="0"/>
                <a:cs typeface="+mn-cs"/>
              </a:defRPr>
            </a:lvl1pPr>
          </a:lstStyle>
          <a:p>
            <a:pPr>
              <a:defRPr/>
            </a:pPr>
            <a:endParaRPr lang="ru-RU"/>
          </a:p>
        </p:txBody>
      </p:sp>
      <p:sp>
        <p:nvSpPr>
          <p:cNvPr id="3075" name="Rectangle 3"/>
          <p:cNvSpPr>
            <a:spLocks noGrp="1" noChangeArrowheads="1"/>
          </p:cNvSpPr>
          <p:nvPr>
            <p:ph type="dt" idx="1"/>
          </p:nvPr>
        </p:nvSpPr>
        <p:spPr bwMode="auto">
          <a:xfrm>
            <a:off x="5592763" y="0"/>
            <a:ext cx="4279900" cy="339725"/>
          </a:xfrm>
          <a:prstGeom prst="rect">
            <a:avLst/>
          </a:prstGeom>
          <a:noFill/>
          <a:ln>
            <a:noFill/>
          </a:ln>
          <a:effectLst/>
          <a:extLst/>
        </p:spPr>
        <p:txBody>
          <a:bodyPr vert="horz" wrap="square" lIns="94027" tIns="47012" rIns="94027" bIns="47012" numCol="1" anchor="t" anchorCtr="0" compatLnSpc="1">
            <a:prstTxWarp prst="textNoShape">
              <a:avLst/>
            </a:prstTxWarp>
          </a:bodyPr>
          <a:lstStyle>
            <a:lvl1pPr algn="r" defTabSz="940602">
              <a:defRPr sz="1200" dirty="0">
                <a:solidFill>
                  <a:schemeClr val="tx1"/>
                </a:solidFill>
                <a:latin typeface="Arial" charset="0"/>
                <a:cs typeface="+mn-cs"/>
              </a:defRPr>
            </a:lvl1pPr>
          </a:lstStyle>
          <a:p>
            <a:pPr>
              <a:defRPr/>
            </a:pPr>
            <a:endParaRPr lang="ru-RU"/>
          </a:p>
        </p:txBody>
      </p:sp>
      <p:sp>
        <p:nvSpPr>
          <p:cNvPr id="244740" name="Rectangle 4"/>
          <p:cNvSpPr>
            <a:spLocks noGrp="1" noRot="1" noChangeAspect="1" noChangeArrowheads="1" noTextEdit="1"/>
          </p:cNvSpPr>
          <p:nvPr>
            <p:ph type="sldImg" idx="2"/>
          </p:nvPr>
        </p:nvSpPr>
        <p:spPr bwMode="auto">
          <a:xfrm>
            <a:off x="3236913" y="508000"/>
            <a:ext cx="3400425" cy="2551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89013" y="3228975"/>
            <a:ext cx="7896225" cy="3059113"/>
          </a:xfrm>
          <a:prstGeom prst="rect">
            <a:avLst/>
          </a:prstGeom>
          <a:noFill/>
          <a:ln>
            <a:noFill/>
          </a:ln>
          <a:effectLst/>
          <a:extLst/>
        </p:spPr>
        <p:txBody>
          <a:bodyPr vert="horz" wrap="square" lIns="94027" tIns="47012" rIns="94027" bIns="47012"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3078" name="Rectangle 6"/>
          <p:cNvSpPr>
            <a:spLocks noGrp="1" noChangeArrowheads="1"/>
          </p:cNvSpPr>
          <p:nvPr>
            <p:ph type="ftr" sz="quarter" idx="4"/>
          </p:nvPr>
        </p:nvSpPr>
        <p:spPr bwMode="auto">
          <a:xfrm>
            <a:off x="0" y="6456363"/>
            <a:ext cx="4279900" cy="339725"/>
          </a:xfrm>
          <a:prstGeom prst="rect">
            <a:avLst/>
          </a:prstGeom>
          <a:noFill/>
          <a:ln>
            <a:noFill/>
          </a:ln>
          <a:effectLst/>
          <a:extLst/>
        </p:spPr>
        <p:txBody>
          <a:bodyPr vert="horz" wrap="square" lIns="94027" tIns="47012" rIns="94027" bIns="47012" numCol="1" anchor="b" anchorCtr="0" compatLnSpc="1">
            <a:prstTxWarp prst="textNoShape">
              <a:avLst/>
            </a:prstTxWarp>
          </a:bodyPr>
          <a:lstStyle>
            <a:lvl1pPr defTabSz="940602">
              <a:defRPr sz="1200" dirty="0">
                <a:solidFill>
                  <a:schemeClr val="tx1"/>
                </a:solidFill>
                <a:latin typeface="Arial" charset="0"/>
                <a:cs typeface="+mn-cs"/>
              </a:defRPr>
            </a:lvl1pPr>
          </a:lstStyle>
          <a:p>
            <a:pPr>
              <a:defRPr/>
            </a:pPr>
            <a:endParaRPr lang="ru-RU"/>
          </a:p>
        </p:txBody>
      </p:sp>
      <p:sp>
        <p:nvSpPr>
          <p:cNvPr id="3079" name="Rectangle 7"/>
          <p:cNvSpPr>
            <a:spLocks noGrp="1" noChangeArrowheads="1"/>
          </p:cNvSpPr>
          <p:nvPr>
            <p:ph type="sldNum" sz="quarter" idx="5"/>
          </p:nvPr>
        </p:nvSpPr>
        <p:spPr bwMode="auto">
          <a:xfrm>
            <a:off x="5592763" y="6456363"/>
            <a:ext cx="4279900" cy="339725"/>
          </a:xfrm>
          <a:prstGeom prst="rect">
            <a:avLst/>
          </a:prstGeom>
          <a:noFill/>
          <a:ln>
            <a:noFill/>
          </a:ln>
          <a:effectLst/>
          <a:extLst/>
        </p:spPr>
        <p:txBody>
          <a:bodyPr vert="horz" wrap="square" lIns="94027" tIns="47012" rIns="94027" bIns="47012" numCol="1" anchor="b" anchorCtr="0" compatLnSpc="1">
            <a:prstTxWarp prst="textNoShape">
              <a:avLst/>
            </a:prstTxWarp>
          </a:bodyPr>
          <a:lstStyle>
            <a:lvl1pPr algn="r" defTabSz="940602">
              <a:defRPr sz="1200">
                <a:solidFill>
                  <a:schemeClr val="tx1"/>
                </a:solidFill>
                <a:latin typeface="Arial" charset="0"/>
                <a:cs typeface="+mn-cs"/>
              </a:defRPr>
            </a:lvl1pPr>
          </a:lstStyle>
          <a:p>
            <a:pPr>
              <a:defRPr/>
            </a:pPr>
            <a:fld id="{6ACAF7B2-1C9D-4075-AA36-34983BAB9EB9}" type="slidenum">
              <a:rPr lang="ru-RU"/>
              <a:pPr>
                <a:defRPr/>
              </a:pPr>
              <a:t>‹#›</a:t>
            </a:fld>
            <a:endParaRPr lang="ru-RU" dirty="0"/>
          </a:p>
        </p:txBody>
      </p:sp>
    </p:spTree>
    <p:extLst>
      <p:ext uri="{BB962C8B-B14F-4D97-AF65-F5344CB8AC3E}">
        <p14:creationId xmlns:p14="http://schemas.microsoft.com/office/powerpoint/2010/main" val="12875646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Образ слайда 1"/>
          <p:cNvSpPr>
            <a:spLocks noGrp="1" noRot="1" noChangeAspect="1" noTextEdit="1"/>
          </p:cNvSpPr>
          <p:nvPr>
            <p:ph type="sldImg"/>
          </p:nvPr>
        </p:nvSpPr>
        <p:spPr>
          <a:xfrm>
            <a:off x="3271838" y="525463"/>
            <a:ext cx="3400425" cy="2551112"/>
          </a:xfrm>
          <a:ln/>
        </p:spPr>
      </p:sp>
      <p:sp>
        <p:nvSpPr>
          <p:cNvPr id="24576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latin typeface="Arial" pitchFamily="34" charset="0"/>
              <a:cs typeface="Arial" pitchFamily="34" charset="0"/>
            </a:endParaRPr>
          </a:p>
        </p:txBody>
      </p:sp>
      <p:sp>
        <p:nvSpPr>
          <p:cNvPr id="245764"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sz="1700">
                <a:solidFill>
                  <a:schemeClr val="bg1"/>
                </a:solidFill>
                <a:latin typeface="Arial Narrow" pitchFamily="34" charset="0"/>
              </a:defRPr>
            </a:lvl1pPr>
            <a:lvl2pPr marL="742950" indent="-285750" defTabSz="939800" eaLnBrk="0" hangingPunct="0">
              <a:defRPr sz="1700">
                <a:solidFill>
                  <a:schemeClr val="bg1"/>
                </a:solidFill>
                <a:latin typeface="Arial Narrow" pitchFamily="34" charset="0"/>
              </a:defRPr>
            </a:lvl2pPr>
            <a:lvl3pPr marL="1143000" indent="-228600" defTabSz="939800" eaLnBrk="0" hangingPunct="0">
              <a:defRPr sz="1700">
                <a:solidFill>
                  <a:schemeClr val="bg1"/>
                </a:solidFill>
                <a:latin typeface="Arial Narrow" pitchFamily="34" charset="0"/>
              </a:defRPr>
            </a:lvl3pPr>
            <a:lvl4pPr marL="1600200" indent="-228600" defTabSz="939800" eaLnBrk="0" hangingPunct="0">
              <a:defRPr sz="1700">
                <a:solidFill>
                  <a:schemeClr val="bg1"/>
                </a:solidFill>
                <a:latin typeface="Arial Narrow" pitchFamily="34" charset="0"/>
              </a:defRPr>
            </a:lvl4pPr>
            <a:lvl5pPr marL="2057400" indent="-228600" defTabSz="939800" eaLnBrk="0" hangingPunct="0">
              <a:defRPr sz="1700">
                <a:solidFill>
                  <a:schemeClr val="bg1"/>
                </a:solidFill>
                <a:latin typeface="Arial Narrow" pitchFamily="34" charset="0"/>
              </a:defRPr>
            </a:lvl5pPr>
            <a:lvl6pPr marL="2514600" indent="-228600" defTabSz="939800" eaLnBrk="0" fontAlgn="base" hangingPunct="0">
              <a:spcBef>
                <a:spcPct val="0"/>
              </a:spcBef>
              <a:spcAft>
                <a:spcPct val="0"/>
              </a:spcAft>
              <a:defRPr sz="1700">
                <a:solidFill>
                  <a:schemeClr val="bg1"/>
                </a:solidFill>
                <a:latin typeface="Arial Narrow" pitchFamily="34" charset="0"/>
              </a:defRPr>
            </a:lvl6pPr>
            <a:lvl7pPr marL="2971800" indent="-228600" defTabSz="939800" eaLnBrk="0" fontAlgn="base" hangingPunct="0">
              <a:spcBef>
                <a:spcPct val="0"/>
              </a:spcBef>
              <a:spcAft>
                <a:spcPct val="0"/>
              </a:spcAft>
              <a:defRPr sz="1700">
                <a:solidFill>
                  <a:schemeClr val="bg1"/>
                </a:solidFill>
                <a:latin typeface="Arial Narrow" pitchFamily="34" charset="0"/>
              </a:defRPr>
            </a:lvl7pPr>
            <a:lvl8pPr marL="3429000" indent="-228600" defTabSz="939800" eaLnBrk="0" fontAlgn="base" hangingPunct="0">
              <a:spcBef>
                <a:spcPct val="0"/>
              </a:spcBef>
              <a:spcAft>
                <a:spcPct val="0"/>
              </a:spcAft>
              <a:defRPr sz="1700">
                <a:solidFill>
                  <a:schemeClr val="bg1"/>
                </a:solidFill>
                <a:latin typeface="Arial Narrow" pitchFamily="34" charset="0"/>
              </a:defRPr>
            </a:lvl8pPr>
            <a:lvl9pPr marL="3886200" indent="-228600" defTabSz="939800" eaLnBrk="0" fontAlgn="base" hangingPunct="0">
              <a:spcBef>
                <a:spcPct val="0"/>
              </a:spcBef>
              <a:spcAft>
                <a:spcPct val="0"/>
              </a:spcAft>
              <a:defRPr sz="1700">
                <a:solidFill>
                  <a:schemeClr val="bg1"/>
                </a:solidFill>
                <a:latin typeface="Arial Narrow" pitchFamily="34" charset="0"/>
              </a:defRPr>
            </a:lvl9pPr>
          </a:lstStyle>
          <a:p>
            <a:pPr eaLnBrk="1" hangingPunct="1"/>
            <a:fld id="{4F12C017-0D43-4E92-B274-0C73CB1C4B40}" type="slidenum">
              <a:rPr lang="ru-RU" altLang="ru-RU" sz="1200" smtClean="0">
                <a:solidFill>
                  <a:schemeClr val="tx1"/>
                </a:solidFill>
                <a:latin typeface="Arial" pitchFamily="34" charset="0"/>
              </a:rPr>
              <a:pPr eaLnBrk="1" hangingPunct="1"/>
              <a:t>1</a:t>
            </a:fld>
            <a:endParaRPr lang="ru-RU" altLang="ru-RU" sz="1200" smtClean="0">
              <a:solidFill>
                <a:schemeClr val="tx1"/>
              </a:solidFill>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Образ слайда 1"/>
          <p:cNvSpPr>
            <a:spLocks noGrp="1" noRot="1" noChangeAspect="1" noTextEdit="1"/>
          </p:cNvSpPr>
          <p:nvPr>
            <p:ph type="sldImg"/>
          </p:nvPr>
        </p:nvSpPr>
        <p:spPr>
          <a:ln/>
        </p:spPr>
      </p:sp>
      <p:sp>
        <p:nvSpPr>
          <p:cNvPr id="24678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b="1" i="1" smtClean="0">
              <a:latin typeface="Arial" pitchFamily="34" charset="0"/>
              <a:cs typeface="Arial" pitchFamily="34" charset="0"/>
            </a:endParaRPr>
          </a:p>
        </p:txBody>
      </p:sp>
      <p:sp>
        <p:nvSpPr>
          <p:cNvPr id="24678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eaLnBrk="0" hangingPunct="0">
              <a:spcBef>
                <a:spcPct val="30000"/>
              </a:spcBef>
              <a:defRPr sz="1200">
                <a:solidFill>
                  <a:schemeClr val="tx1"/>
                </a:solidFill>
                <a:latin typeface="Arial" pitchFamily="34" charset="0"/>
                <a:cs typeface="Arial" pitchFamily="34" charset="0"/>
              </a:defRPr>
            </a:lvl1pPr>
            <a:lvl2pPr marL="730250" indent="-280988" defTabSz="936625" eaLnBrk="0" hangingPunct="0">
              <a:spcBef>
                <a:spcPct val="30000"/>
              </a:spcBef>
              <a:defRPr sz="1200">
                <a:solidFill>
                  <a:schemeClr val="tx1"/>
                </a:solidFill>
                <a:latin typeface="Arial" pitchFamily="34" charset="0"/>
                <a:cs typeface="Arial" pitchFamily="34" charset="0"/>
              </a:defRPr>
            </a:lvl2pPr>
            <a:lvl3pPr marL="1123950" indent="-223838" defTabSz="936625" eaLnBrk="0" hangingPunct="0">
              <a:spcBef>
                <a:spcPct val="30000"/>
              </a:spcBef>
              <a:defRPr sz="1200">
                <a:solidFill>
                  <a:schemeClr val="tx1"/>
                </a:solidFill>
                <a:latin typeface="Arial" pitchFamily="34" charset="0"/>
                <a:cs typeface="Arial" pitchFamily="34" charset="0"/>
              </a:defRPr>
            </a:lvl3pPr>
            <a:lvl4pPr marL="1574800" indent="-223838" defTabSz="936625" eaLnBrk="0" hangingPunct="0">
              <a:spcBef>
                <a:spcPct val="30000"/>
              </a:spcBef>
              <a:defRPr sz="1200">
                <a:solidFill>
                  <a:schemeClr val="tx1"/>
                </a:solidFill>
                <a:latin typeface="Arial" pitchFamily="34" charset="0"/>
                <a:cs typeface="Arial" pitchFamily="34" charset="0"/>
              </a:defRPr>
            </a:lvl4pPr>
            <a:lvl5pPr marL="2024063" indent="-223838" defTabSz="936625" eaLnBrk="0" hangingPunct="0">
              <a:spcBef>
                <a:spcPct val="30000"/>
              </a:spcBef>
              <a:defRPr sz="1200">
                <a:solidFill>
                  <a:schemeClr val="tx1"/>
                </a:solidFill>
                <a:latin typeface="Arial" pitchFamily="34" charset="0"/>
                <a:cs typeface="Arial" pitchFamily="34" charset="0"/>
              </a:defRPr>
            </a:lvl5pPr>
            <a:lvl6pPr marL="2481263" indent="-223838" defTabSz="936625" eaLnBrk="0" fontAlgn="base" hangingPunct="0">
              <a:spcBef>
                <a:spcPct val="30000"/>
              </a:spcBef>
              <a:spcAft>
                <a:spcPct val="0"/>
              </a:spcAft>
              <a:defRPr sz="1200">
                <a:solidFill>
                  <a:schemeClr val="tx1"/>
                </a:solidFill>
                <a:latin typeface="Arial" pitchFamily="34" charset="0"/>
                <a:cs typeface="Arial" pitchFamily="34" charset="0"/>
              </a:defRPr>
            </a:lvl6pPr>
            <a:lvl7pPr marL="2938463" indent="-223838" defTabSz="936625" eaLnBrk="0" fontAlgn="base" hangingPunct="0">
              <a:spcBef>
                <a:spcPct val="30000"/>
              </a:spcBef>
              <a:spcAft>
                <a:spcPct val="0"/>
              </a:spcAft>
              <a:defRPr sz="1200">
                <a:solidFill>
                  <a:schemeClr val="tx1"/>
                </a:solidFill>
                <a:latin typeface="Arial" pitchFamily="34" charset="0"/>
                <a:cs typeface="Arial" pitchFamily="34" charset="0"/>
              </a:defRPr>
            </a:lvl7pPr>
            <a:lvl8pPr marL="3395663" indent="-223838" defTabSz="936625" eaLnBrk="0" fontAlgn="base" hangingPunct="0">
              <a:spcBef>
                <a:spcPct val="30000"/>
              </a:spcBef>
              <a:spcAft>
                <a:spcPct val="0"/>
              </a:spcAft>
              <a:defRPr sz="1200">
                <a:solidFill>
                  <a:schemeClr val="tx1"/>
                </a:solidFill>
                <a:latin typeface="Arial" pitchFamily="34" charset="0"/>
                <a:cs typeface="Arial" pitchFamily="34" charset="0"/>
              </a:defRPr>
            </a:lvl8pPr>
            <a:lvl9pPr marL="3852863" indent="-223838" defTabSz="936625"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6EF6B7B1-063C-416F-AC4C-7DB8B8EC14ED}" type="slidenum">
              <a:rPr lang="ru-RU" altLang="ru-RU" smtClean="0"/>
              <a:pPr eaLnBrk="1" hangingPunct="1">
                <a:spcBef>
                  <a:spcPct val="0"/>
                </a:spcBef>
              </a:pPr>
              <a:t>2</a:t>
            </a:fld>
            <a:endParaRPr lang="ru-RU" alt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Образ слайда 1"/>
          <p:cNvSpPr>
            <a:spLocks noGrp="1" noRot="1" noChangeAspect="1" noTextEdit="1"/>
          </p:cNvSpPr>
          <p:nvPr>
            <p:ph type="sldImg"/>
          </p:nvPr>
        </p:nvSpPr>
        <p:spPr>
          <a:ln/>
        </p:spPr>
      </p:sp>
      <p:sp>
        <p:nvSpPr>
          <p:cNvPr id="24781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latin typeface="Arial" pitchFamily="34" charset="0"/>
              <a:cs typeface="Arial" pitchFamily="34" charset="0"/>
            </a:endParaRPr>
          </a:p>
        </p:txBody>
      </p:sp>
      <p:sp>
        <p:nvSpPr>
          <p:cNvPr id="24781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eaLnBrk="0" hangingPunct="0">
              <a:spcBef>
                <a:spcPct val="30000"/>
              </a:spcBef>
              <a:defRPr sz="1200">
                <a:solidFill>
                  <a:schemeClr val="tx1"/>
                </a:solidFill>
                <a:latin typeface="Arial" pitchFamily="34" charset="0"/>
                <a:cs typeface="Arial" pitchFamily="34" charset="0"/>
              </a:defRPr>
            </a:lvl1pPr>
            <a:lvl2pPr marL="730250" indent="-280988" defTabSz="936625" eaLnBrk="0" hangingPunct="0">
              <a:spcBef>
                <a:spcPct val="30000"/>
              </a:spcBef>
              <a:defRPr sz="1200">
                <a:solidFill>
                  <a:schemeClr val="tx1"/>
                </a:solidFill>
                <a:latin typeface="Arial" pitchFamily="34" charset="0"/>
                <a:cs typeface="Arial" pitchFamily="34" charset="0"/>
              </a:defRPr>
            </a:lvl2pPr>
            <a:lvl3pPr marL="1123950" indent="-223838" defTabSz="936625" eaLnBrk="0" hangingPunct="0">
              <a:spcBef>
                <a:spcPct val="30000"/>
              </a:spcBef>
              <a:defRPr sz="1200">
                <a:solidFill>
                  <a:schemeClr val="tx1"/>
                </a:solidFill>
                <a:latin typeface="Arial" pitchFamily="34" charset="0"/>
                <a:cs typeface="Arial" pitchFamily="34" charset="0"/>
              </a:defRPr>
            </a:lvl3pPr>
            <a:lvl4pPr marL="1574800" indent="-223838" defTabSz="936625" eaLnBrk="0" hangingPunct="0">
              <a:spcBef>
                <a:spcPct val="30000"/>
              </a:spcBef>
              <a:defRPr sz="1200">
                <a:solidFill>
                  <a:schemeClr val="tx1"/>
                </a:solidFill>
                <a:latin typeface="Arial" pitchFamily="34" charset="0"/>
                <a:cs typeface="Arial" pitchFamily="34" charset="0"/>
              </a:defRPr>
            </a:lvl4pPr>
            <a:lvl5pPr marL="2024063" indent="-223838" defTabSz="936625" eaLnBrk="0" hangingPunct="0">
              <a:spcBef>
                <a:spcPct val="30000"/>
              </a:spcBef>
              <a:defRPr sz="1200">
                <a:solidFill>
                  <a:schemeClr val="tx1"/>
                </a:solidFill>
                <a:latin typeface="Arial" pitchFamily="34" charset="0"/>
                <a:cs typeface="Arial" pitchFamily="34" charset="0"/>
              </a:defRPr>
            </a:lvl5pPr>
            <a:lvl6pPr marL="2481263" indent="-223838" defTabSz="936625" eaLnBrk="0" fontAlgn="base" hangingPunct="0">
              <a:spcBef>
                <a:spcPct val="30000"/>
              </a:spcBef>
              <a:spcAft>
                <a:spcPct val="0"/>
              </a:spcAft>
              <a:defRPr sz="1200">
                <a:solidFill>
                  <a:schemeClr val="tx1"/>
                </a:solidFill>
                <a:latin typeface="Arial" pitchFamily="34" charset="0"/>
                <a:cs typeface="Arial" pitchFamily="34" charset="0"/>
              </a:defRPr>
            </a:lvl6pPr>
            <a:lvl7pPr marL="2938463" indent="-223838" defTabSz="936625" eaLnBrk="0" fontAlgn="base" hangingPunct="0">
              <a:spcBef>
                <a:spcPct val="30000"/>
              </a:spcBef>
              <a:spcAft>
                <a:spcPct val="0"/>
              </a:spcAft>
              <a:defRPr sz="1200">
                <a:solidFill>
                  <a:schemeClr val="tx1"/>
                </a:solidFill>
                <a:latin typeface="Arial" pitchFamily="34" charset="0"/>
                <a:cs typeface="Arial" pitchFamily="34" charset="0"/>
              </a:defRPr>
            </a:lvl7pPr>
            <a:lvl8pPr marL="3395663" indent="-223838" defTabSz="936625" eaLnBrk="0" fontAlgn="base" hangingPunct="0">
              <a:spcBef>
                <a:spcPct val="30000"/>
              </a:spcBef>
              <a:spcAft>
                <a:spcPct val="0"/>
              </a:spcAft>
              <a:defRPr sz="1200">
                <a:solidFill>
                  <a:schemeClr val="tx1"/>
                </a:solidFill>
                <a:latin typeface="Arial" pitchFamily="34" charset="0"/>
                <a:cs typeface="Arial" pitchFamily="34" charset="0"/>
              </a:defRPr>
            </a:lvl8pPr>
            <a:lvl9pPr marL="3852863" indent="-223838" defTabSz="936625"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0C9634CF-17CA-48C1-A9BC-B87C6C469B96}" type="slidenum">
              <a:rPr lang="ru-RU" altLang="ru-RU" smtClean="0"/>
              <a:pPr eaLnBrk="1" hangingPunct="1">
                <a:spcBef>
                  <a:spcPct val="0"/>
                </a:spcBef>
              </a:pPr>
              <a:t>4</a:t>
            </a:fld>
            <a:endParaRPr lang="ru-RU" alt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Образ слайда 1"/>
          <p:cNvSpPr>
            <a:spLocks noGrp="1" noRot="1" noChangeAspect="1" noTextEdit="1"/>
          </p:cNvSpPr>
          <p:nvPr>
            <p:ph type="sldImg"/>
          </p:nvPr>
        </p:nvSpPr>
        <p:spPr>
          <a:ln/>
        </p:spPr>
      </p:sp>
      <p:sp>
        <p:nvSpPr>
          <p:cNvPr id="249859"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latin typeface="Arial" pitchFamily="34" charset="0"/>
              <a:cs typeface="Arial" pitchFamily="34" charset="0"/>
            </a:endParaRPr>
          </a:p>
        </p:txBody>
      </p:sp>
      <p:sp>
        <p:nvSpPr>
          <p:cNvPr id="249860"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eaLnBrk="0" hangingPunct="0">
              <a:spcBef>
                <a:spcPct val="30000"/>
              </a:spcBef>
              <a:defRPr sz="1200">
                <a:solidFill>
                  <a:schemeClr val="tx1"/>
                </a:solidFill>
                <a:latin typeface="Arial" pitchFamily="34" charset="0"/>
                <a:cs typeface="Arial" pitchFamily="34" charset="0"/>
              </a:defRPr>
            </a:lvl1pPr>
            <a:lvl2pPr marL="730250" indent="-280988" defTabSz="936625" eaLnBrk="0" hangingPunct="0">
              <a:spcBef>
                <a:spcPct val="30000"/>
              </a:spcBef>
              <a:defRPr sz="1200">
                <a:solidFill>
                  <a:schemeClr val="tx1"/>
                </a:solidFill>
                <a:latin typeface="Arial" pitchFamily="34" charset="0"/>
                <a:cs typeface="Arial" pitchFamily="34" charset="0"/>
              </a:defRPr>
            </a:lvl2pPr>
            <a:lvl3pPr marL="1123950" indent="-223838" defTabSz="936625" eaLnBrk="0" hangingPunct="0">
              <a:spcBef>
                <a:spcPct val="30000"/>
              </a:spcBef>
              <a:defRPr sz="1200">
                <a:solidFill>
                  <a:schemeClr val="tx1"/>
                </a:solidFill>
                <a:latin typeface="Arial" pitchFamily="34" charset="0"/>
                <a:cs typeface="Arial" pitchFamily="34" charset="0"/>
              </a:defRPr>
            </a:lvl3pPr>
            <a:lvl4pPr marL="1574800" indent="-223838" defTabSz="936625" eaLnBrk="0" hangingPunct="0">
              <a:spcBef>
                <a:spcPct val="30000"/>
              </a:spcBef>
              <a:defRPr sz="1200">
                <a:solidFill>
                  <a:schemeClr val="tx1"/>
                </a:solidFill>
                <a:latin typeface="Arial" pitchFamily="34" charset="0"/>
                <a:cs typeface="Arial" pitchFamily="34" charset="0"/>
              </a:defRPr>
            </a:lvl4pPr>
            <a:lvl5pPr marL="2024063" indent="-223838" defTabSz="936625" eaLnBrk="0" hangingPunct="0">
              <a:spcBef>
                <a:spcPct val="30000"/>
              </a:spcBef>
              <a:defRPr sz="1200">
                <a:solidFill>
                  <a:schemeClr val="tx1"/>
                </a:solidFill>
                <a:latin typeface="Arial" pitchFamily="34" charset="0"/>
                <a:cs typeface="Arial" pitchFamily="34" charset="0"/>
              </a:defRPr>
            </a:lvl5pPr>
            <a:lvl6pPr marL="2481263" indent="-223838" defTabSz="936625" eaLnBrk="0" fontAlgn="base" hangingPunct="0">
              <a:spcBef>
                <a:spcPct val="30000"/>
              </a:spcBef>
              <a:spcAft>
                <a:spcPct val="0"/>
              </a:spcAft>
              <a:defRPr sz="1200">
                <a:solidFill>
                  <a:schemeClr val="tx1"/>
                </a:solidFill>
                <a:latin typeface="Arial" pitchFamily="34" charset="0"/>
                <a:cs typeface="Arial" pitchFamily="34" charset="0"/>
              </a:defRPr>
            </a:lvl6pPr>
            <a:lvl7pPr marL="2938463" indent="-223838" defTabSz="936625" eaLnBrk="0" fontAlgn="base" hangingPunct="0">
              <a:spcBef>
                <a:spcPct val="30000"/>
              </a:spcBef>
              <a:spcAft>
                <a:spcPct val="0"/>
              </a:spcAft>
              <a:defRPr sz="1200">
                <a:solidFill>
                  <a:schemeClr val="tx1"/>
                </a:solidFill>
                <a:latin typeface="Arial" pitchFamily="34" charset="0"/>
                <a:cs typeface="Arial" pitchFamily="34" charset="0"/>
              </a:defRPr>
            </a:lvl7pPr>
            <a:lvl8pPr marL="3395663" indent="-223838" defTabSz="936625" eaLnBrk="0" fontAlgn="base" hangingPunct="0">
              <a:spcBef>
                <a:spcPct val="30000"/>
              </a:spcBef>
              <a:spcAft>
                <a:spcPct val="0"/>
              </a:spcAft>
              <a:defRPr sz="1200">
                <a:solidFill>
                  <a:schemeClr val="tx1"/>
                </a:solidFill>
                <a:latin typeface="Arial" pitchFamily="34" charset="0"/>
                <a:cs typeface="Arial" pitchFamily="34" charset="0"/>
              </a:defRPr>
            </a:lvl8pPr>
            <a:lvl9pPr marL="3852863" indent="-223838" defTabSz="936625"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58F3B028-E5E3-44C5-8B6A-9ED0C8753913}" type="slidenum">
              <a:rPr lang="ru-RU" altLang="ru-RU" smtClean="0"/>
              <a:pPr eaLnBrk="1" hangingPunct="1">
                <a:spcBef>
                  <a:spcPct val="0"/>
                </a:spcBef>
              </a:pPr>
              <a:t>9</a:t>
            </a:fld>
            <a:endParaRPr lang="ru-RU" alt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Образ слайда 1"/>
          <p:cNvSpPr>
            <a:spLocks noGrp="1" noRot="1" noChangeAspect="1" noTextEdit="1"/>
          </p:cNvSpPr>
          <p:nvPr>
            <p:ph type="sldImg"/>
          </p:nvPr>
        </p:nvSpPr>
        <p:spPr>
          <a:ln/>
        </p:spPr>
      </p:sp>
      <p:sp>
        <p:nvSpPr>
          <p:cNvPr id="25190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latin typeface="Arial" pitchFamily="34" charset="0"/>
              <a:cs typeface="Arial" pitchFamily="34" charset="0"/>
            </a:endParaRPr>
          </a:p>
        </p:txBody>
      </p:sp>
      <p:sp>
        <p:nvSpPr>
          <p:cNvPr id="251908"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eaLnBrk="0" hangingPunct="0">
              <a:spcBef>
                <a:spcPct val="30000"/>
              </a:spcBef>
              <a:defRPr sz="1200">
                <a:solidFill>
                  <a:schemeClr val="tx1"/>
                </a:solidFill>
                <a:latin typeface="Arial" pitchFamily="34" charset="0"/>
                <a:cs typeface="Arial" pitchFamily="34" charset="0"/>
              </a:defRPr>
            </a:lvl1pPr>
            <a:lvl2pPr marL="730250" indent="-280988" defTabSz="936625" eaLnBrk="0" hangingPunct="0">
              <a:spcBef>
                <a:spcPct val="30000"/>
              </a:spcBef>
              <a:defRPr sz="1200">
                <a:solidFill>
                  <a:schemeClr val="tx1"/>
                </a:solidFill>
                <a:latin typeface="Arial" pitchFamily="34" charset="0"/>
                <a:cs typeface="Arial" pitchFamily="34" charset="0"/>
              </a:defRPr>
            </a:lvl2pPr>
            <a:lvl3pPr marL="1123950" indent="-223838" defTabSz="936625" eaLnBrk="0" hangingPunct="0">
              <a:spcBef>
                <a:spcPct val="30000"/>
              </a:spcBef>
              <a:defRPr sz="1200">
                <a:solidFill>
                  <a:schemeClr val="tx1"/>
                </a:solidFill>
                <a:latin typeface="Arial" pitchFamily="34" charset="0"/>
                <a:cs typeface="Arial" pitchFamily="34" charset="0"/>
              </a:defRPr>
            </a:lvl3pPr>
            <a:lvl4pPr marL="1574800" indent="-223838" defTabSz="936625" eaLnBrk="0" hangingPunct="0">
              <a:spcBef>
                <a:spcPct val="30000"/>
              </a:spcBef>
              <a:defRPr sz="1200">
                <a:solidFill>
                  <a:schemeClr val="tx1"/>
                </a:solidFill>
                <a:latin typeface="Arial" pitchFamily="34" charset="0"/>
                <a:cs typeface="Arial" pitchFamily="34" charset="0"/>
              </a:defRPr>
            </a:lvl4pPr>
            <a:lvl5pPr marL="2024063" indent="-223838" defTabSz="936625" eaLnBrk="0" hangingPunct="0">
              <a:spcBef>
                <a:spcPct val="30000"/>
              </a:spcBef>
              <a:defRPr sz="1200">
                <a:solidFill>
                  <a:schemeClr val="tx1"/>
                </a:solidFill>
                <a:latin typeface="Arial" pitchFamily="34" charset="0"/>
                <a:cs typeface="Arial" pitchFamily="34" charset="0"/>
              </a:defRPr>
            </a:lvl5pPr>
            <a:lvl6pPr marL="2481263" indent="-223838" defTabSz="936625" eaLnBrk="0" fontAlgn="base" hangingPunct="0">
              <a:spcBef>
                <a:spcPct val="30000"/>
              </a:spcBef>
              <a:spcAft>
                <a:spcPct val="0"/>
              </a:spcAft>
              <a:defRPr sz="1200">
                <a:solidFill>
                  <a:schemeClr val="tx1"/>
                </a:solidFill>
                <a:latin typeface="Arial" pitchFamily="34" charset="0"/>
                <a:cs typeface="Arial" pitchFamily="34" charset="0"/>
              </a:defRPr>
            </a:lvl6pPr>
            <a:lvl7pPr marL="2938463" indent="-223838" defTabSz="936625" eaLnBrk="0" fontAlgn="base" hangingPunct="0">
              <a:spcBef>
                <a:spcPct val="30000"/>
              </a:spcBef>
              <a:spcAft>
                <a:spcPct val="0"/>
              </a:spcAft>
              <a:defRPr sz="1200">
                <a:solidFill>
                  <a:schemeClr val="tx1"/>
                </a:solidFill>
                <a:latin typeface="Arial" pitchFamily="34" charset="0"/>
                <a:cs typeface="Arial" pitchFamily="34" charset="0"/>
              </a:defRPr>
            </a:lvl7pPr>
            <a:lvl8pPr marL="3395663" indent="-223838" defTabSz="936625" eaLnBrk="0" fontAlgn="base" hangingPunct="0">
              <a:spcBef>
                <a:spcPct val="30000"/>
              </a:spcBef>
              <a:spcAft>
                <a:spcPct val="0"/>
              </a:spcAft>
              <a:defRPr sz="1200">
                <a:solidFill>
                  <a:schemeClr val="tx1"/>
                </a:solidFill>
                <a:latin typeface="Arial" pitchFamily="34" charset="0"/>
                <a:cs typeface="Arial" pitchFamily="34" charset="0"/>
              </a:defRPr>
            </a:lvl8pPr>
            <a:lvl9pPr marL="3852863" indent="-223838" defTabSz="936625"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E71ECFD4-5CE6-471E-B2EA-BC5C7C7D67DE}" type="slidenum">
              <a:rPr lang="ru-RU" altLang="ru-RU" smtClean="0"/>
              <a:pPr eaLnBrk="1" hangingPunct="1">
                <a:spcBef>
                  <a:spcPct val="0"/>
                </a:spcBef>
              </a:pPr>
              <a:t>11</a:t>
            </a:fld>
            <a:endParaRPr lang="ru-RU" alt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Образ слайда 1"/>
          <p:cNvSpPr>
            <a:spLocks noGrp="1" noRot="1" noChangeAspect="1" noTextEdit="1"/>
          </p:cNvSpPr>
          <p:nvPr>
            <p:ph type="sldImg"/>
          </p:nvPr>
        </p:nvSpPr>
        <p:spPr>
          <a:ln/>
        </p:spPr>
      </p:sp>
      <p:sp>
        <p:nvSpPr>
          <p:cNvPr id="55299" name="Заметки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defRPr/>
            </a:pPr>
            <a:r>
              <a:rPr lang="ru-RU" dirty="0" smtClean="0">
                <a:latin typeface="Arial" pitchFamily="34" charset="0"/>
                <a:cs typeface="Arial" pitchFamily="34" charset="0"/>
              </a:rPr>
              <a:t>	Кроме системы сбора данных реального времени, </a:t>
            </a:r>
            <a:r>
              <a:rPr lang="ru-RU" dirty="0" smtClean="0"/>
              <a:t>информация заносится с помощью форм ввода непосредственно на промыслах в базы данных АРМ Геолога и АРМ Диспетчера. Часть геолого-геофизической и промысловой информации периодически загружается в систему КОМТЕКО для построения карт разработки и мониторинга разработки. Кроме этого информация хранится в виде </a:t>
            </a:r>
            <a:r>
              <a:rPr lang="en-US" dirty="0" smtClean="0"/>
              <a:t>Excel </a:t>
            </a:r>
            <a:r>
              <a:rPr lang="ru-RU" dirty="0" smtClean="0"/>
              <a:t>таблиц, документов </a:t>
            </a:r>
            <a:r>
              <a:rPr lang="en-US" dirty="0" smtClean="0"/>
              <a:t>Word.</a:t>
            </a:r>
            <a:r>
              <a:rPr lang="ru-RU" dirty="0" smtClean="0"/>
              <a:t> </a:t>
            </a:r>
          </a:p>
          <a:p>
            <a:pPr algn="just">
              <a:defRPr/>
            </a:pPr>
            <a:r>
              <a:rPr lang="ru-RU" dirty="0" smtClean="0">
                <a:latin typeface="Arial" pitchFamily="34" charset="0"/>
                <a:cs typeface="Arial" pitchFamily="34" charset="0"/>
              </a:rPr>
              <a:t>	</a:t>
            </a:r>
          </a:p>
          <a:p>
            <a:pPr algn="just">
              <a:defRPr/>
            </a:pPr>
            <a:r>
              <a:rPr lang="ru-RU" dirty="0" smtClean="0"/>
              <a:t>Текущая ситуация сбора, хранения и использования данных может быть представлена в виде следующего слайда.</a:t>
            </a:r>
          </a:p>
          <a:p>
            <a:pPr>
              <a:defRPr/>
            </a:pPr>
            <a:endParaRPr lang="ru-RU" dirty="0" smtClean="0"/>
          </a:p>
          <a:p>
            <a:pPr>
              <a:defRPr/>
            </a:pPr>
            <a:r>
              <a:rPr lang="ru-RU" dirty="0" smtClean="0"/>
              <a:t>В текущей схеме организации потоков данных обращают на себя внимание следующие особенности:</a:t>
            </a:r>
          </a:p>
          <a:p>
            <a:pPr>
              <a:defRPr/>
            </a:pPr>
            <a:r>
              <a:rPr lang="ru-RU" dirty="0" smtClean="0"/>
              <a:t>	Не у всех специалистов есть доступ ко всем информационным системам;</a:t>
            </a:r>
          </a:p>
          <a:p>
            <a:pPr>
              <a:defRPr/>
            </a:pPr>
            <a:r>
              <a:rPr lang="ru-RU" dirty="0" smtClean="0"/>
              <a:t>	Не все специалисты должным образом осведомлены о наличии той или иной информации в разных БД;</a:t>
            </a:r>
          </a:p>
          <a:p>
            <a:pPr>
              <a:defRPr/>
            </a:pPr>
            <a:r>
              <a:rPr lang="ru-RU" dirty="0" smtClean="0"/>
              <a:t>	Информация в различных системах хранится несвязно, зачастую дублируется, и специалистам для проведения любого агрегированного анализа необходимо обращаться к нескольким БД, сравнивать информацию, проводить контроль качества информации, увязку и агрегировать вручную.</a:t>
            </a:r>
          </a:p>
          <a:p>
            <a:pPr>
              <a:defRPr/>
            </a:pPr>
            <a:endParaRPr lang="ru-RU" dirty="0" smtClean="0"/>
          </a:p>
          <a:p>
            <a:pPr>
              <a:defRPr/>
            </a:pPr>
            <a:r>
              <a:rPr lang="ru-RU" dirty="0" smtClean="0"/>
              <a:t>	Для решения ежедневных задач специалисты Общества используют большое количество геолого-геофизической и промыслово-технологической информации. Экстенсивное развитие систем сбора и хранения информации для основных типов данных, используемых в производственных процессах, в целом завершен. Созданы и внедрены системы сбора и хранения информации на всех этапах разработки месторождений углеводородов.</a:t>
            </a:r>
          </a:p>
          <a:p>
            <a:pPr>
              <a:defRPr/>
            </a:pPr>
            <a:r>
              <a:rPr lang="ru-RU" dirty="0" smtClean="0"/>
              <a:t>В то же время объективно можно отметить следующие ограничения, влияющие на качество и скорость работы специалистов с этими данными:</a:t>
            </a:r>
          </a:p>
          <a:p>
            <a:pPr>
              <a:defRPr/>
            </a:pPr>
            <a:r>
              <a:rPr lang="ru-RU" dirty="0" smtClean="0"/>
              <a:t>На текущий момент геолого-геофизические и промыслово-технологические данные общества загружаются и хранятся в большом количестве разрозненных баз данных (Файловый архив ИТЦ, БД отдела разработки и геологического отдела, АРМ Геолога, АРМ Диспетчера, КОМТЕКО и т.д.);</a:t>
            </a:r>
          </a:p>
          <a:p>
            <a:pPr>
              <a:defRPr/>
            </a:pPr>
            <a:r>
              <a:rPr lang="ru-RU" dirty="0" smtClean="0"/>
              <a:t>Информация хранится несвязно – отсутствует интеграция между данными, которая должна обеспечивать полноту, целостность и непротиворечивость информации, хранящейся в различных информационных системах. Также информация зачастую дублируется;</a:t>
            </a:r>
          </a:p>
          <a:p>
            <a:pPr>
              <a:defRPr/>
            </a:pPr>
            <a:r>
              <a:rPr lang="ru-RU" dirty="0" smtClean="0"/>
              <a:t>Пользователям для исполнения своих обязанностей необходимо сравнивать информацию, полученную из нескольких источников, проводить контроль качества информации, увязку различных типов информации в различных источниках и агрегировать вручную.</a:t>
            </a:r>
          </a:p>
          <a:p>
            <a:pPr>
              <a:defRPr/>
            </a:pPr>
            <a:r>
              <a:rPr lang="ru-RU" dirty="0" smtClean="0"/>
              <a:t>Из этого следует необходимость создания и внедрения интегрирующей информационной системы (ИИС), которая объединит существующие системы хранения данных в едином интерфейсе пользователя, обеспечит связность, целостность и непротиворечивость хранящейся в них информации</a:t>
            </a:r>
          </a:p>
          <a:p>
            <a:pPr>
              <a:defRPr/>
            </a:pPr>
            <a:endParaRPr lang="ru-RU" dirty="0" smtClean="0"/>
          </a:p>
          <a:p>
            <a:pPr>
              <a:defRPr/>
            </a:pPr>
            <a:r>
              <a:rPr lang="ru-RU" i="1" u="sng" dirty="0" smtClean="0"/>
              <a:t>(Переключить слайд) </a:t>
            </a:r>
            <a:r>
              <a:rPr lang="ru-RU" dirty="0" smtClean="0"/>
              <a:t>Внедрения интегрирующей информационной системы (ИИС), которая объединит существующие системы хранения данных в едином интерфейсе пользователя, обеспечит 	связность, целостность и непротиворечивость хранящейся в них информации.</a:t>
            </a:r>
          </a:p>
          <a:p>
            <a:pPr>
              <a:defRPr/>
            </a:pPr>
            <a:r>
              <a:rPr lang="ru-RU" u="sng" dirty="0" smtClean="0"/>
              <a:t>Схематично данная интегрирующая информационная система может быть представлена в виде следующей диаграммы.</a:t>
            </a:r>
          </a:p>
          <a:p>
            <a:pPr>
              <a:defRPr/>
            </a:pPr>
            <a:r>
              <a:rPr lang="ru-RU" dirty="0" smtClean="0"/>
              <a:t>	Реализация такой схемы сбора, хранения и организации доступа к данным позволит пользователям, заинтересованным в получении геолого-геофизической и промыслово-технологической информации, обращаться к данным посредством единого инструмента, получая доступ ко всем данным интересующего типа в едином контексте. Такой инструмент должен обеспечивать доступ к информации, хранящейся в различных информационных системах, прозрачно для пользователя.</a:t>
            </a:r>
          </a:p>
          <a:p>
            <a:pPr>
              <a:defRPr/>
            </a:pPr>
            <a:r>
              <a:rPr lang="ru-RU" dirty="0" smtClean="0"/>
              <a:t>	В рамках внедрения ИИС должна быть выполнена интеграция системы с существующими базами данных и настроена автоматическая загрузка информации из существующих баз данных в интегрирующую информационную систему. В зависимости от типов информации и производственных процессов, автоматическая загрузка информации должна производиться в реальном режиме времени, ежеминутно, ежечасно, ежесуточно или ежемесячно.</a:t>
            </a:r>
            <a:endParaRPr lang="ru-RU" sz="1050" dirty="0" smtClean="0"/>
          </a:p>
          <a:p>
            <a:pPr>
              <a:defRPr/>
            </a:pPr>
            <a:r>
              <a:rPr lang="ru-RU" dirty="0" smtClean="0"/>
              <a:t>Внедрение интегрирующей информационной системы не потребует кардинального изменения текущих производственных процессов. Все существующие механизмы загрузки информации сохраняются. В случае, если специалисты предпочитают использовать существующие системы, эта возможность сохраняется параллельно с возможностью использования интегрирующей информационной системы.</a:t>
            </a:r>
            <a:endParaRPr lang="ru-RU" sz="1050" dirty="0" smtClean="0"/>
          </a:p>
          <a:p>
            <a:pPr>
              <a:defRPr/>
            </a:pPr>
            <a:endParaRPr lang="ru-RU" dirty="0" smtClean="0"/>
          </a:p>
          <a:p>
            <a:pPr>
              <a:defRPr/>
            </a:pPr>
            <a:r>
              <a:rPr lang="ru-RU" dirty="0" smtClean="0"/>
              <a:t>Пример: Пользователь в интегрирующей информационной системе (ИИС) на карте выбирает скважину и переходит в окно, которое содержит всю относящуюся к данной скважине информацию, скрывая от пользователя тот факт, что в действительности данные хранятся в различных информационных системах, например:</a:t>
            </a:r>
            <a:endParaRPr lang="ru-RU" sz="1050" dirty="0" smtClean="0"/>
          </a:p>
          <a:p>
            <a:pPr>
              <a:defRPr/>
            </a:pPr>
            <a:r>
              <a:rPr lang="ru-RU" dirty="0" smtClean="0"/>
              <a:t>Заголовочная информация по скважине из БД КОМТЕКО;</a:t>
            </a:r>
            <a:endParaRPr lang="ru-RU" sz="1050" dirty="0" smtClean="0"/>
          </a:p>
          <a:p>
            <a:pPr>
              <a:defRPr/>
            </a:pPr>
            <a:r>
              <a:rPr lang="ru-RU" dirty="0" smtClean="0"/>
              <a:t>Блок геофизической информации:</a:t>
            </a:r>
            <a:endParaRPr lang="ru-RU" sz="1050" dirty="0" smtClean="0"/>
          </a:p>
          <a:p>
            <a:pPr lvl="1">
              <a:defRPr/>
            </a:pPr>
            <a:r>
              <a:rPr lang="ru-RU" dirty="0" err="1" smtClean="0"/>
              <a:t>Инклинометрия</a:t>
            </a:r>
            <a:r>
              <a:rPr lang="ru-RU" dirty="0" smtClean="0"/>
              <a:t> (табличная и графическая) из БД КОМТЕКО;</a:t>
            </a:r>
            <a:endParaRPr lang="ru-RU" sz="1050" dirty="0" smtClean="0"/>
          </a:p>
          <a:p>
            <a:pPr lvl="1">
              <a:defRPr/>
            </a:pPr>
            <a:r>
              <a:rPr lang="ru-RU" dirty="0" smtClean="0"/>
              <a:t>Кривые ГИС из БД Геофизической информации ИТЦ;</a:t>
            </a:r>
            <a:endParaRPr lang="ru-RU" sz="1050" dirty="0" smtClean="0"/>
          </a:p>
          <a:p>
            <a:pPr lvl="1">
              <a:defRPr/>
            </a:pPr>
            <a:r>
              <a:rPr lang="ru-RU" dirty="0" smtClean="0"/>
              <a:t>Заключения ГИС из отчетов </a:t>
            </a:r>
            <a:r>
              <a:rPr lang="en-US" dirty="0" smtClean="0"/>
              <a:t>XLS</a:t>
            </a:r>
            <a:r>
              <a:rPr lang="ru-RU" dirty="0" smtClean="0"/>
              <a:t>.</a:t>
            </a:r>
            <a:endParaRPr lang="ru-RU" sz="1050" dirty="0" smtClean="0"/>
          </a:p>
          <a:p>
            <a:pPr>
              <a:defRPr/>
            </a:pPr>
            <a:r>
              <a:rPr lang="ru-RU" dirty="0" err="1" smtClean="0"/>
              <a:t>Заканчивание</a:t>
            </a:r>
            <a:r>
              <a:rPr lang="ru-RU" dirty="0" smtClean="0"/>
              <a:t> скважины: колонны, </a:t>
            </a:r>
            <a:r>
              <a:rPr lang="ru-RU" dirty="0" err="1" smtClean="0"/>
              <a:t>цементаж</a:t>
            </a:r>
            <a:r>
              <a:rPr lang="ru-RU" dirty="0" smtClean="0"/>
              <a:t> и оборудование из Файлового архива;</a:t>
            </a:r>
            <a:endParaRPr lang="ru-RU" sz="1050" dirty="0" smtClean="0"/>
          </a:p>
          <a:p>
            <a:pPr>
              <a:defRPr/>
            </a:pPr>
            <a:r>
              <a:rPr lang="ru-RU" dirty="0" smtClean="0"/>
              <a:t>Промысловые данные:</a:t>
            </a:r>
            <a:endParaRPr lang="ru-RU" sz="1050" dirty="0" smtClean="0"/>
          </a:p>
          <a:p>
            <a:pPr lvl="1">
              <a:defRPr/>
            </a:pPr>
            <a:r>
              <a:rPr lang="ru-RU" dirty="0" smtClean="0"/>
              <a:t>Данные реального времени из </a:t>
            </a:r>
            <a:r>
              <a:rPr lang="en-US" dirty="0" smtClean="0"/>
              <a:t>PI System Server</a:t>
            </a:r>
            <a:r>
              <a:rPr lang="ru-RU" dirty="0" smtClean="0"/>
              <a:t>;</a:t>
            </a:r>
            <a:endParaRPr lang="ru-RU" sz="1050" dirty="0" smtClean="0"/>
          </a:p>
          <a:p>
            <a:pPr lvl="1">
              <a:defRPr/>
            </a:pPr>
            <a:r>
              <a:rPr lang="ru-RU" dirty="0" smtClean="0"/>
              <a:t>Текущие показатели добычи из АРМ Диспетчера;</a:t>
            </a:r>
            <a:endParaRPr lang="ru-RU" sz="1050" dirty="0" smtClean="0"/>
          </a:p>
          <a:p>
            <a:pPr lvl="1">
              <a:defRPr/>
            </a:pPr>
            <a:r>
              <a:rPr lang="ru-RU" dirty="0" smtClean="0"/>
              <a:t>Накопленные показатели из АРМ Геолога;</a:t>
            </a:r>
            <a:endParaRPr lang="ru-RU" sz="1050" dirty="0" smtClean="0"/>
          </a:p>
          <a:p>
            <a:pPr lvl="1">
              <a:defRPr/>
            </a:pPr>
            <a:r>
              <a:rPr lang="ru-RU" dirty="0" smtClean="0"/>
              <a:t>Графики добычи построены интегрирующей системой на основе информации из отчета МЭР;</a:t>
            </a:r>
            <a:endParaRPr lang="ru-RU" sz="1050" dirty="0" smtClean="0"/>
          </a:p>
          <a:p>
            <a:pPr lvl="1">
              <a:defRPr/>
            </a:pPr>
            <a:r>
              <a:rPr lang="ru-RU" dirty="0" smtClean="0"/>
              <a:t>Табличная информация из отчета МЭР;</a:t>
            </a:r>
            <a:endParaRPr lang="ru-RU" sz="1050" dirty="0" smtClean="0"/>
          </a:p>
          <a:p>
            <a:pPr lvl="1">
              <a:defRPr/>
            </a:pPr>
            <a:r>
              <a:rPr lang="ru-RU" dirty="0" smtClean="0"/>
              <a:t>Гидродинамические исследования из АРМ Геолога;</a:t>
            </a:r>
            <a:endParaRPr lang="ru-RU" sz="1050" dirty="0" smtClean="0"/>
          </a:p>
          <a:p>
            <a:pPr lvl="1">
              <a:defRPr/>
            </a:pPr>
            <a:r>
              <a:rPr lang="ru-RU" dirty="0" smtClean="0"/>
              <a:t>События/мероприятия на скважине и замеры из АРМ Геолога.</a:t>
            </a:r>
            <a:endParaRPr lang="ru-RU" sz="1050" dirty="0" smtClean="0"/>
          </a:p>
          <a:p>
            <a:pPr>
              <a:defRPr/>
            </a:pPr>
            <a:r>
              <a:rPr lang="ru-RU" dirty="0" smtClean="0"/>
              <a:t>Технологические режимы работы скважин из отчетов </a:t>
            </a:r>
            <a:r>
              <a:rPr lang="en-US" dirty="0" smtClean="0"/>
              <a:t>XLS</a:t>
            </a:r>
            <a:r>
              <a:rPr lang="ru-RU" dirty="0" smtClean="0"/>
              <a:t>;</a:t>
            </a:r>
            <a:endParaRPr lang="ru-RU" sz="1050" dirty="0" smtClean="0"/>
          </a:p>
          <a:p>
            <a:pPr>
              <a:defRPr/>
            </a:pPr>
            <a:r>
              <a:rPr lang="ru-RU" dirty="0" smtClean="0"/>
              <a:t>Результаты исследований керна;</a:t>
            </a:r>
            <a:endParaRPr lang="ru-RU" sz="1050" dirty="0" smtClean="0"/>
          </a:p>
          <a:p>
            <a:pPr>
              <a:defRPr/>
            </a:pPr>
            <a:r>
              <a:rPr lang="ru-RU" dirty="0" smtClean="0"/>
              <a:t>Ссылка на раздел файлового архива документов, которые привязаны к данной скважине;</a:t>
            </a:r>
            <a:endParaRPr lang="ru-RU" sz="1050" dirty="0" smtClean="0"/>
          </a:p>
          <a:p>
            <a:pPr>
              <a:defRPr/>
            </a:pPr>
            <a:r>
              <a:rPr lang="ru-RU" dirty="0" smtClean="0"/>
              <a:t>Ссылка на карту взаимного расположения скважин, находящихся близко к данной скважине.</a:t>
            </a:r>
            <a:endParaRPr lang="ru-RU" sz="1050" dirty="0" smtClean="0"/>
          </a:p>
          <a:p>
            <a:pPr>
              <a:defRPr/>
            </a:pPr>
            <a:endParaRPr lang="ru-RU" dirty="0" smtClean="0"/>
          </a:p>
          <a:p>
            <a:pPr>
              <a:defRPr/>
            </a:pPr>
            <a:r>
              <a:rPr lang="ru-RU" dirty="0" smtClean="0"/>
              <a:t>Создание интегрирующей информационной системы управления геолого-геофизическими и промысловыми данными предлагается реализовать на основе продуктов </a:t>
            </a:r>
            <a:r>
              <a:rPr lang="en-US" dirty="0" smtClean="0"/>
              <a:t>Finder</a:t>
            </a:r>
            <a:r>
              <a:rPr lang="ru-RU" dirty="0" smtClean="0"/>
              <a:t>-</a:t>
            </a:r>
            <a:r>
              <a:rPr lang="en-US" dirty="0" smtClean="0"/>
              <a:t>PCMS</a:t>
            </a:r>
            <a:r>
              <a:rPr lang="ru-RU" dirty="0" smtClean="0"/>
              <a:t>-</a:t>
            </a:r>
            <a:r>
              <a:rPr lang="en-US" dirty="0" smtClean="0"/>
              <a:t>AVM </a:t>
            </a:r>
            <a:r>
              <a:rPr lang="ru-RU" dirty="0" smtClean="0"/>
              <a:t>компании </a:t>
            </a:r>
            <a:r>
              <a:rPr lang="ru-RU" dirty="0" err="1" smtClean="0"/>
              <a:t>Schlumberger</a:t>
            </a:r>
            <a:r>
              <a:rPr lang="ru-RU" dirty="0" smtClean="0"/>
              <a:t>. </a:t>
            </a:r>
            <a:endParaRPr lang="ru-RU" sz="1050" dirty="0" smtClean="0"/>
          </a:p>
          <a:p>
            <a:pPr algn="just">
              <a:defRPr/>
            </a:pPr>
            <a:endParaRPr lang="ru-RU" dirty="0" smtClean="0">
              <a:latin typeface="Arial" pitchFamily="34" charset="0"/>
              <a:cs typeface="Arial" pitchFamily="34" charset="0"/>
            </a:endParaRPr>
          </a:p>
        </p:txBody>
      </p:sp>
      <p:sp>
        <p:nvSpPr>
          <p:cNvPr id="25293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sz="1200">
                <a:solidFill>
                  <a:schemeClr val="tx1"/>
                </a:solidFill>
                <a:latin typeface="Arial" pitchFamily="34" charset="0"/>
                <a:cs typeface="Arial" pitchFamily="34" charset="0"/>
              </a:defRPr>
            </a:lvl1pPr>
            <a:lvl2pPr marL="742950" indent="-285750" defTabSz="946150" eaLnBrk="0" hangingPunct="0">
              <a:spcBef>
                <a:spcPct val="30000"/>
              </a:spcBef>
              <a:defRPr sz="1200">
                <a:solidFill>
                  <a:schemeClr val="tx1"/>
                </a:solidFill>
                <a:latin typeface="Arial" pitchFamily="34" charset="0"/>
                <a:cs typeface="Arial" pitchFamily="34" charset="0"/>
              </a:defRPr>
            </a:lvl2pPr>
            <a:lvl3pPr marL="1143000" indent="-228600" defTabSz="946150" eaLnBrk="0" hangingPunct="0">
              <a:spcBef>
                <a:spcPct val="30000"/>
              </a:spcBef>
              <a:defRPr sz="1200">
                <a:solidFill>
                  <a:schemeClr val="tx1"/>
                </a:solidFill>
                <a:latin typeface="Arial" pitchFamily="34" charset="0"/>
                <a:cs typeface="Arial" pitchFamily="34" charset="0"/>
              </a:defRPr>
            </a:lvl3pPr>
            <a:lvl4pPr marL="1600200" indent="-228600" defTabSz="946150" eaLnBrk="0" hangingPunct="0">
              <a:spcBef>
                <a:spcPct val="30000"/>
              </a:spcBef>
              <a:defRPr sz="1200">
                <a:solidFill>
                  <a:schemeClr val="tx1"/>
                </a:solidFill>
                <a:latin typeface="Arial" pitchFamily="34" charset="0"/>
                <a:cs typeface="Arial" pitchFamily="34" charset="0"/>
              </a:defRPr>
            </a:lvl4pPr>
            <a:lvl5pPr marL="2057400" indent="-228600" defTabSz="946150" eaLnBrk="0" hangingPunct="0">
              <a:spcBef>
                <a:spcPct val="30000"/>
              </a:spcBef>
              <a:defRPr sz="1200">
                <a:solidFill>
                  <a:schemeClr val="tx1"/>
                </a:solidFill>
                <a:latin typeface="Arial" pitchFamily="34" charset="0"/>
                <a:cs typeface="Arial" pitchFamily="34" charset="0"/>
              </a:defRPr>
            </a:lvl5pPr>
            <a:lvl6pPr marL="2514600" indent="-228600" defTabSz="94615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4615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4615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4615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B9AC2D64-EF5D-46C1-8127-C7BA82FD73C8}" type="slidenum">
              <a:rPr lang="ru-RU" altLang="ru-RU" smtClean="0"/>
              <a:pPr eaLnBrk="1" hangingPunct="1">
                <a:spcBef>
                  <a:spcPct val="0"/>
                </a:spcBef>
              </a:pPr>
              <a:t>13</a:t>
            </a:fld>
            <a:endParaRPr lang="ru-RU" alt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Образ слайда 1"/>
          <p:cNvSpPr>
            <a:spLocks noGrp="1" noRot="1" noChangeAspect="1" noTextEdit="1"/>
          </p:cNvSpPr>
          <p:nvPr>
            <p:ph type="sldImg"/>
          </p:nvPr>
        </p:nvSpPr>
        <p:spPr>
          <a:ln/>
        </p:spPr>
      </p:sp>
      <p:sp>
        <p:nvSpPr>
          <p:cNvPr id="25395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ru-RU" altLang="ru-RU" smtClean="0">
                <a:latin typeface="Arial" pitchFamily="34" charset="0"/>
                <a:cs typeface="Arial" pitchFamily="34" charset="0"/>
              </a:rPr>
              <a:t>	</a:t>
            </a:r>
          </a:p>
        </p:txBody>
      </p:sp>
      <p:sp>
        <p:nvSpPr>
          <p:cNvPr id="25395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spcBef>
                <a:spcPct val="30000"/>
              </a:spcBef>
              <a:defRPr sz="1200">
                <a:solidFill>
                  <a:schemeClr val="tx1"/>
                </a:solidFill>
                <a:latin typeface="Arial" pitchFamily="34" charset="0"/>
                <a:cs typeface="Arial" pitchFamily="34" charset="0"/>
              </a:defRPr>
            </a:lvl1pPr>
            <a:lvl2pPr marL="742950" indent="-285750" defTabSz="946150" eaLnBrk="0" hangingPunct="0">
              <a:spcBef>
                <a:spcPct val="30000"/>
              </a:spcBef>
              <a:defRPr sz="1200">
                <a:solidFill>
                  <a:schemeClr val="tx1"/>
                </a:solidFill>
                <a:latin typeface="Arial" pitchFamily="34" charset="0"/>
                <a:cs typeface="Arial" pitchFamily="34" charset="0"/>
              </a:defRPr>
            </a:lvl2pPr>
            <a:lvl3pPr marL="1143000" indent="-228600" defTabSz="946150" eaLnBrk="0" hangingPunct="0">
              <a:spcBef>
                <a:spcPct val="30000"/>
              </a:spcBef>
              <a:defRPr sz="1200">
                <a:solidFill>
                  <a:schemeClr val="tx1"/>
                </a:solidFill>
                <a:latin typeface="Arial" pitchFamily="34" charset="0"/>
                <a:cs typeface="Arial" pitchFamily="34" charset="0"/>
              </a:defRPr>
            </a:lvl3pPr>
            <a:lvl4pPr marL="1600200" indent="-228600" defTabSz="946150" eaLnBrk="0" hangingPunct="0">
              <a:spcBef>
                <a:spcPct val="30000"/>
              </a:spcBef>
              <a:defRPr sz="1200">
                <a:solidFill>
                  <a:schemeClr val="tx1"/>
                </a:solidFill>
                <a:latin typeface="Arial" pitchFamily="34" charset="0"/>
                <a:cs typeface="Arial" pitchFamily="34" charset="0"/>
              </a:defRPr>
            </a:lvl4pPr>
            <a:lvl5pPr marL="2057400" indent="-228600" defTabSz="946150" eaLnBrk="0" hangingPunct="0">
              <a:spcBef>
                <a:spcPct val="30000"/>
              </a:spcBef>
              <a:defRPr sz="1200">
                <a:solidFill>
                  <a:schemeClr val="tx1"/>
                </a:solidFill>
                <a:latin typeface="Arial" pitchFamily="34" charset="0"/>
                <a:cs typeface="Arial" pitchFamily="34" charset="0"/>
              </a:defRPr>
            </a:lvl5pPr>
            <a:lvl6pPr marL="2514600" indent="-228600" defTabSz="94615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4615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4615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4615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98B1B46D-CCF0-4FF2-8FC9-42586CB691CA}" type="slidenum">
              <a:rPr lang="ru-RU" altLang="ru-RU" smtClean="0"/>
              <a:pPr eaLnBrk="1" hangingPunct="1">
                <a:spcBef>
                  <a:spcPct val="0"/>
                </a:spcBef>
              </a:pPr>
              <a:t>19</a:t>
            </a:fld>
            <a:endParaRPr lang="ru-RU" alt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2"/>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2557144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2"/>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100548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4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20453654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5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33426731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6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39100654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7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7185951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8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1897675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9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13300602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24155940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10348342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1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12001294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2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319680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2"/>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7130005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3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2020602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4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34399583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5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17114022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6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3848145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7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21214284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8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11482120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9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13291417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3723502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943496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1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1443313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3"/>
          <p:cNvSpPr>
            <a:spLocks noGrp="1" noChangeArrowheads="1"/>
          </p:cNvSpPr>
          <p:nvPr>
            <p:ph type="sldNum" sz="quarter" idx="10"/>
          </p:nvPr>
        </p:nvSpPr>
        <p:spPr>
          <a:ln/>
        </p:spPr>
        <p:txBody>
          <a:bodyPr/>
          <a:lstStyle>
            <a:lvl1pPr>
              <a:defRPr/>
            </a:lvl1pPr>
          </a:lstStyle>
          <a:p>
            <a:pPr>
              <a:defRPr/>
            </a:pPr>
            <a:r>
              <a:rPr lang="ru-RU"/>
              <a:t>2</a:t>
            </a:r>
          </a:p>
        </p:txBody>
      </p:sp>
      <p:sp>
        <p:nvSpPr>
          <p:cNvPr id="5" name="Rectangle 14"/>
          <p:cNvSpPr>
            <a:spLocks noGrp="1" noChangeArrowheads="1"/>
          </p:cNvSpPr>
          <p:nvPr>
            <p:ph type="ftr" sz="quarter" idx="11"/>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6098804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2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42182347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3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35599554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4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15287838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5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1127643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6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31510233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7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40216540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8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27994025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9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3063564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9800472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1876121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Объект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sldNum" sz="quarter" idx="10"/>
          </p:nvPr>
        </p:nvSpPr>
        <p:spPr>
          <a:ln/>
        </p:spPr>
        <p:txBody>
          <a:bodyPr/>
          <a:lstStyle>
            <a:lvl1pPr>
              <a:defRPr/>
            </a:lvl1pPr>
          </a:lstStyle>
          <a:p>
            <a:pPr>
              <a:defRPr/>
            </a:pPr>
            <a:r>
              <a:rPr lang="ru-RU"/>
              <a:t>2</a:t>
            </a:r>
          </a:p>
        </p:txBody>
      </p:sp>
      <p:sp>
        <p:nvSpPr>
          <p:cNvPr id="5" name="Rectangle 14"/>
          <p:cNvSpPr>
            <a:spLocks noGrp="1" noChangeArrowheads="1"/>
          </p:cNvSpPr>
          <p:nvPr>
            <p:ph type="ftr" sz="quarter" idx="11"/>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7985150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1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41715648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2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27123367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3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15912620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4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35666563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5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7487592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6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2082624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7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40186937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8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24443604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9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11486081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623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
          <p:cNvSpPr>
            <a:spLocks noGrp="1" noChangeArrowheads="1"/>
          </p:cNvSpPr>
          <p:nvPr>
            <p:ph type="sldNum" sz="quarter" idx="10"/>
          </p:nvPr>
        </p:nvSpPr>
        <p:spPr>
          <a:ln/>
        </p:spPr>
        <p:txBody>
          <a:bodyPr/>
          <a:lstStyle>
            <a:lvl1pPr>
              <a:defRPr/>
            </a:lvl1pPr>
          </a:lstStyle>
          <a:p>
            <a:pPr>
              <a:defRPr/>
            </a:pPr>
            <a:r>
              <a:rPr lang="ru-RU"/>
              <a:t>2</a:t>
            </a:r>
          </a:p>
        </p:txBody>
      </p:sp>
      <p:sp>
        <p:nvSpPr>
          <p:cNvPr id="5" name="Rectangle 14"/>
          <p:cNvSpPr>
            <a:spLocks noGrp="1" noChangeArrowheads="1"/>
          </p:cNvSpPr>
          <p:nvPr>
            <p:ph type="ftr" sz="quarter" idx="11"/>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3894718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36213663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1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37746522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2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22353387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3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41267593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4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32832300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5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39376356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6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7475349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7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40412606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8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27806767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9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2303949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
          <p:cNvSpPr>
            <a:spLocks noGrp="1" noChangeArrowheads="1"/>
          </p:cNvSpPr>
          <p:nvPr>
            <p:ph type="sldNum" sz="quarter" idx="10"/>
          </p:nvPr>
        </p:nvSpPr>
        <p:spPr>
          <a:ln/>
        </p:spPr>
        <p:txBody>
          <a:bodyPr/>
          <a:lstStyle>
            <a:lvl1pPr>
              <a:defRPr/>
            </a:lvl1pPr>
          </a:lstStyle>
          <a:p>
            <a:pPr>
              <a:defRPr/>
            </a:pPr>
            <a:r>
              <a:rPr lang="ru-RU"/>
              <a:t>2</a:t>
            </a:r>
          </a:p>
        </p:txBody>
      </p:sp>
      <p:sp>
        <p:nvSpPr>
          <p:cNvPr id="6" name="Rectangle 14"/>
          <p:cNvSpPr>
            <a:spLocks noGrp="1" noChangeArrowheads="1"/>
          </p:cNvSpPr>
          <p:nvPr>
            <p:ph type="ftr" sz="quarter" idx="11"/>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2373680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60685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331789008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1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19124585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2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25568363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3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4667608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4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20555834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5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18747263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6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11478215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7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30052519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8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1092994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
          <p:cNvSpPr>
            <a:spLocks noGrp="1" noChangeArrowheads="1"/>
          </p:cNvSpPr>
          <p:nvPr>
            <p:ph type="sldNum" sz="quarter" idx="10"/>
          </p:nvPr>
        </p:nvSpPr>
        <p:spPr>
          <a:ln/>
        </p:spPr>
        <p:txBody>
          <a:bodyPr/>
          <a:lstStyle>
            <a:lvl1pPr>
              <a:defRPr/>
            </a:lvl1pPr>
          </a:lstStyle>
          <a:p>
            <a:pPr>
              <a:defRPr/>
            </a:pPr>
            <a:r>
              <a:rPr lang="ru-RU"/>
              <a:t>2</a:t>
            </a:r>
          </a:p>
        </p:txBody>
      </p:sp>
      <p:sp>
        <p:nvSpPr>
          <p:cNvPr id="8" name="Rectangle 14"/>
          <p:cNvSpPr>
            <a:spLocks noGrp="1" noChangeArrowheads="1"/>
          </p:cNvSpPr>
          <p:nvPr>
            <p:ph type="ftr" sz="quarter" idx="11"/>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41786570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9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17020587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9517279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42604947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1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9461063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2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0090151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3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420495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4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24375941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5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2811120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6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28289783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7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239993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Rectangle 13"/>
          <p:cNvSpPr>
            <a:spLocks noGrp="1" noChangeArrowheads="1"/>
          </p:cNvSpPr>
          <p:nvPr>
            <p:ph type="sldNum" sz="quarter" idx="10"/>
          </p:nvPr>
        </p:nvSpPr>
        <p:spPr>
          <a:ln/>
        </p:spPr>
        <p:txBody>
          <a:bodyPr/>
          <a:lstStyle>
            <a:lvl1pPr>
              <a:defRPr/>
            </a:lvl1pPr>
          </a:lstStyle>
          <a:p>
            <a:pPr>
              <a:defRPr/>
            </a:pPr>
            <a:r>
              <a:rPr lang="ru-RU"/>
              <a:t>2</a:t>
            </a:r>
          </a:p>
        </p:txBody>
      </p:sp>
      <p:sp>
        <p:nvSpPr>
          <p:cNvPr id="4" name="Rectangle 14"/>
          <p:cNvSpPr>
            <a:spLocks noGrp="1" noChangeArrowheads="1"/>
          </p:cNvSpPr>
          <p:nvPr>
            <p:ph type="ftr" sz="quarter" idx="11"/>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6913274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8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28446315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9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248083769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349781641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297719687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1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30922280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2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110993457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3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165432176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4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82596401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5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2553270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6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4204145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ln/>
        </p:spPr>
        <p:txBody>
          <a:bodyPr/>
          <a:lstStyle>
            <a:lvl1pPr>
              <a:defRPr/>
            </a:lvl1pPr>
          </a:lstStyle>
          <a:p>
            <a:pPr>
              <a:defRPr/>
            </a:pPr>
            <a:r>
              <a:rPr lang="ru-RU"/>
              <a:t>2</a:t>
            </a:r>
          </a:p>
        </p:txBody>
      </p:sp>
      <p:sp>
        <p:nvSpPr>
          <p:cNvPr id="3" name="Rectangle 14"/>
          <p:cNvSpPr>
            <a:spLocks noGrp="1" noChangeArrowheads="1"/>
          </p:cNvSpPr>
          <p:nvPr>
            <p:ph type="ftr" sz="quarter" idx="11"/>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407349082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7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40570747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8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31165242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9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167086632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264978396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20912249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1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427485466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2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13736828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3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250717547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4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39258476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5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3139553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a:prstGeom prst="rect">
            <a:avLst/>
          </a:prstGeo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sldNum" sz="quarter" idx="10"/>
          </p:nvPr>
        </p:nvSpPr>
        <p:spPr>
          <a:ln/>
        </p:spPr>
        <p:txBody>
          <a:bodyPr/>
          <a:lstStyle>
            <a:lvl1pPr>
              <a:defRPr/>
            </a:lvl1pPr>
          </a:lstStyle>
          <a:p>
            <a:pPr>
              <a:defRPr/>
            </a:pPr>
            <a:r>
              <a:rPr lang="ru-RU"/>
              <a:t>2</a:t>
            </a:r>
          </a:p>
        </p:txBody>
      </p:sp>
      <p:sp>
        <p:nvSpPr>
          <p:cNvPr id="6" name="Rectangle 14"/>
          <p:cNvSpPr>
            <a:spLocks noGrp="1" noChangeArrowheads="1"/>
          </p:cNvSpPr>
          <p:nvPr>
            <p:ph type="ftr" sz="quarter" idx="11"/>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36026042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6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253538902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7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381900624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8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154156982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9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solidFill>
                  <a:schemeClr val="bg1"/>
                </a:solidFill>
              </a:defRPr>
            </a:lvl1pPr>
          </a:lstStyle>
          <a:p>
            <a:pPr>
              <a:defRPr/>
            </a:pPr>
            <a:r>
              <a:rPr lang="ru-RU"/>
              <a:t>НАЗВАНИЕ ПРЕЗЕНТАЦИИ</a:t>
            </a:r>
          </a:p>
        </p:txBody>
      </p:sp>
    </p:spTree>
    <p:extLst>
      <p:ext uri="{BB962C8B-B14F-4D97-AF65-F5344CB8AC3E}">
        <p14:creationId xmlns:p14="http://schemas.microsoft.com/office/powerpoint/2010/main" val="26390253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8012949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68418120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2731160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28167646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890082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536065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Объект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2"/>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172385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sldNum" sz="quarter" idx="10"/>
          </p:nvPr>
        </p:nvSpPr>
        <p:spPr>
          <a:ln/>
        </p:spPr>
        <p:txBody>
          <a:bodyPr/>
          <a:lstStyle>
            <a:lvl1pPr>
              <a:defRPr/>
            </a:lvl1pPr>
          </a:lstStyle>
          <a:p>
            <a:pPr>
              <a:defRPr/>
            </a:pPr>
            <a:r>
              <a:rPr lang="ru-RU"/>
              <a:t>2</a:t>
            </a:r>
          </a:p>
        </p:txBody>
      </p:sp>
      <p:sp>
        <p:nvSpPr>
          <p:cNvPr id="6" name="Rectangle 14"/>
          <p:cNvSpPr>
            <a:spLocks noGrp="1" noChangeArrowheads="1"/>
          </p:cNvSpPr>
          <p:nvPr>
            <p:ph type="ftr" sz="quarter" idx="11"/>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22820022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12450357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41970398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20895788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406700477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72300" y="0"/>
            <a:ext cx="2171700" cy="61261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0"/>
            <a:ext cx="6362700" cy="61261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42001607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39756427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76345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9746080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85339321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019361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sldNum" sz="quarter" idx="10"/>
          </p:nvPr>
        </p:nvSpPr>
        <p:spPr>
          <a:ln/>
        </p:spPr>
        <p:txBody>
          <a:bodyPr/>
          <a:lstStyle>
            <a:lvl1pPr>
              <a:defRPr/>
            </a:lvl1pPr>
          </a:lstStyle>
          <a:p>
            <a:pPr>
              <a:defRPr/>
            </a:pPr>
            <a:r>
              <a:rPr lang="ru-RU"/>
              <a:t>2</a:t>
            </a:r>
          </a:p>
        </p:txBody>
      </p:sp>
      <p:sp>
        <p:nvSpPr>
          <p:cNvPr id="5" name="Rectangle 14"/>
          <p:cNvSpPr>
            <a:spLocks noGrp="1" noChangeArrowheads="1"/>
          </p:cNvSpPr>
          <p:nvPr>
            <p:ph type="ftr" sz="quarter" idx="11"/>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99807465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1126428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137121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49688883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370752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5665835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72300" y="0"/>
            <a:ext cx="2171700" cy="61261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0"/>
            <a:ext cx="6362700" cy="61261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64390727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13251519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53517681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0771875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434839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sldNum" sz="quarter" idx="10"/>
          </p:nvPr>
        </p:nvSpPr>
        <p:spPr>
          <a:ln/>
        </p:spPr>
        <p:txBody>
          <a:bodyPr/>
          <a:lstStyle>
            <a:lvl1pPr>
              <a:defRPr/>
            </a:lvl1pPr>
          </a:lstStyle>
          <a:p>
            <a:pPr>
              <a:defRPr/>
            </a:pPr>
            <a:r>
              <a:rPr lang="ru-RU"/>
              <a:t>2</a:t>
            </a:r>
          </a:p>
        </p:txBody>
      </p:sp>
      <p:sp>
        <p:nvSpPr>
          <p:cNvPr id="5" name="Rectangle 14"/>
          <p:cNvSpPr>
            <a:spLocks noGrp="1" noChangeArrowheads="1"/>
          </p:cNvSpPr>
          <p:nvPr>
            <p:ph type="ftr" sz="quarter" idx="11"/>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246883778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93253838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22555872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37172594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63457865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21260889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35610268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72300" y="0"/>
            <a:ext cx="2171700" cy="61261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0"/>
            <a:ext cx="6362700" cy="61261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97455385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12613812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63764256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653421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96121516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60028970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79132618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402988788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07705884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32560992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6797761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92701365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72300" y="0"/>
            <a:ext cx="2171700" cy="61261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0"/>
            <a:ext cx="6362700" cy="61261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13770747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77229898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9724380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8760395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63580343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41964079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43475755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55630356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9690850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23601388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57560564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65727336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72300" y="0"/>
            <a:ext cx="2171700" cy="61261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0"/>
            <a:ext cx="6362700" cy="61261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98153240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863200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235987232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89361387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237822590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292510205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84569434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97130676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84368218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48650401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221682528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413926787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72300" y="0"/>
            <a:ext cx="2171700" cy="61261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0"/>
            <a:ext cx="6362700" cy="61261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052742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2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91848580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6867134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20706378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36661122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36447069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421233698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15032546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14690836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71496474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418220456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61739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3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53530830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72300" y="0"/>
            <a:ext cx="2171700" cy="61261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0"/>
            <a:ext cx="6362700" cy="61261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08170146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4223234117"/>
      </p:ext>
    </p:extLst>
  </p:cSld>
  <p:clrMapOvr>
    <a:masterClrMapping/>
  </p:clrMapOvr>
  <p:transition spd="slow"/>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636698861"/>
      </p:ext>
    </p:extLst>
  </p:cSld>
  <p:clrMapOvr>
    <a:masterClrMapping/>
  </p:clrMapOvr>
  <p:transition spd="slow"/>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891838281"/>
      </p:ext>
    </p:extLst>
  </p:cSld>
  <p:clrMapOvr>
    <a:masterClrMapping/>
  </p:clrMapOvr>
  <p:transition spd="slow"/>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672416340"/>
      </p:ext>
    </p:extLst>
  </p:cSld>
  <p:clrMapOvr>
    <a:masterClrMapping/>
  </p:clrMapOvr>
  <p:transition spd="slow"/>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410560034"/>
      </p:ext>
    </p:extLst>
  </p:cSld>
  <p:clrMapOvr>
    <a:masterClrMapping/>
  </p:clrMapOvr>
  <p:transition spd="slow"/>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2059155862"/>
      </p:ext>
    </p:extLst>
  </p:cSld>
  <p:clrMapOvr>
    <a:masterClrMapping/>
  </p:clrMapOvr>
  <p:transition spd="slow"/>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2497997502"/>
      </p:ext>
    </p:extLst>
  </p:cSld>
  <p:clrMapOvr>
    <a:masterClrMapping/>
  </p:clrMapOvr>
  <p:transition spd="slow"/>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099360280"/>
      </p:ext>
    </p:extLst>
  </p:cSld>
  <p:clrMapOvr>
    <a:masterClrMapping/>
  </p:clrMapOvr>
  <p:transition spd="slow"/>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468779204"/>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4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73514732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4218398144"/>
      </p:ext>
    </p:extLst>
  </p:cSld>
  <p:clrMapOvr>
    <a:masterClrMapping/>
  </p:clrMapOvr>
  <p:transition spd="slow"/>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72300" y="0"/>
            <a:ext cx="2171700" cy="61261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0"/>
            <a:ext cx="6362700" cy="61261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69153616"/>
      </p:ext>
    </p:extLst>
  </p:cSld>
  <p:clrMapOvr>
    <a:masterClrMapping/>
  </p:clrMapOvr>
  <p:transition spd="slow"/>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2835202707"/>
      </p:ext>
    </p:extLst>
  </p:cSld>
  <p:clrMapOvr>
    <a:masterClrMapping/>
  </p:clrMapOvr>
  <p:transition spd="slow"/>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01748387"/>
      </p:ext>
    </p:extLst>
  </p:cSld>
  <p:clrMapOvr>
    <a:masterClrMapping/>
  </p:clrMapOvr>
  <p:transition spd="slow"/>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4291202436"/>
      </p:ext>
    </p:extLst>
  </p:cSld>
  <p:clrMapOvr>
    <a:masterClrMapping/>
  </p:clrMapOvr>
  <p:transition spd="slow"/>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504479243"/>
      </p:ext>
    </p:extLst>
  </p:cSld>
  <p:clrMapOvr>
    <a:masterClrMapping/>
  </p:clrMapOvr>
  <p:transition spd="slow"/>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2894203618"/>
      </p:ext>
    </p:extLst>
  </p:cSld>
  <p:clrMapOvr>
    <a:masterClrMapping/>
  </p:clrMapOvr>
  <p:transition spd="slow"/>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583912407"/>
      </p:ext>
    </p:extLst>
  </p:cSld>
  <p:clrMapOvr>
    <a:masterClrMapping/>
  </p:clrMapOvr>
  <p:transition spd="slow"/>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278858135"/>
      </p:ext>
    </p:extLst>
  </p:cSld>
  <p:clrMapOvr>
    <a:masterClrMapping/>
  </p:clrMapOvr>
  <p:transition spd="slow"/>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812676587"/>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5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2451594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190768605"/>
      </p:ext>
    </p:extLst>
  </p:cSld>
  <p:clrMapOvr>
    <a:masterClrMapping/>
  </p:clrMapOvr>
  <p:transition spd="slow"/>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2756201276"/>
      </p:ext>
    </p:extLst>
  </p:cSld>
  <p:clrMapOvr>
    <a:masterClrMapping/>
  </p:clrMapOvr>
  <p:transition spd="slow"/>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72300" y="0"/>
            <a:ext cx="2171700" cy="61261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0"/>
            <a:ext cx="6362700" cy="61261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109635300"/>
      </p:ext>
    </p:extLst>
  </p:cSld>
  <p:clrMapOvr>
    <a:masterClrMapping/>
  </p:clrMapOvr>
  <p:transition spd="slow"/>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90189536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63524061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9092473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27741001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39208327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19278818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317178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2"/>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23419944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6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47557862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27591517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46923744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80878844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72300" y="0"/>
            <a:ext cx="2171700" cy="61261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0"/>
            <a:ext cx="6362700" cy="61261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29284948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25130073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47328459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99469799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87758709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60880414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702722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7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282342343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05234537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03909129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410727112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71488095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72300" y="0"/>
            <a:ext cx="2171700" cy="61261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0"/>
            <a:ext cx="6362700" cy="61261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91326712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409614472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56301924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3187131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11532327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256328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8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78772379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42326429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423452229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56199334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52841387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29912719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72300" y="0"/>
            <a:ext cx="2171700" cy="61261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0"/>
            <a:ext cx="6362700" cy="61261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59846125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65683993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43698101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00294027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095460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9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98405594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69133504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36447348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8476267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52398542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03048580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21625869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72300" y="0"/>
            <a:ext cx="2171700" cy="61261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0"/>
            <a:ext cx="6362700" cy="61261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81194005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3"/>
          <p:cNvSpPr>
            <a:spLocks noGrp="1" noChangeArrowheads="1"/>
          </p:cNvSpPr>
          <p:nvPr>
            <p:ph type="ftr" sz="quarter" idx="10"/>
          </p:nvPr>
        </p:nvSpPr>
        <p:spPr/>
        <p:txBody>
          <a:bodyPr/>
          <a:lstStyle>
            <a:lvl1pPr>
              <a:defRPr dirty="0">
                <a:latin typeface="Arial Narrow" pitchFamily="34" charset="0"/>
              </a:defRPr>
            </a:lvl1pPr>
          </a:lstStyle>
          <a:p>
            <a:pPr>
              <a:defRPr/>
            </a:pPr>
            <a:r>
              <a:rPr lang="ru-RU"/>
              <a:t>НАЗВАНИЕ ПРЕЗЕНТАЦИИ</a:t>
            </a:r>
          </a:p>
        </p:txBody>
      </p:sp>
    </p:spTree>
    <p:extLst>
      <p:ext uri="{BB962C8B-B14F-4D97-AF65-F5344CB8AC3E}">
        <p14:creationId xmlns:p14="http://schemas.microsoft.com/office/powerpoint/2010/main" val="74374172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p:txBody>
          <a:bodyPr/>
          <a:lstStyle>
            <a:lvl1pPr>
              <a:defRPr dirty="0">
                <a:latin typeface="Arial Narrow" pitchFamily="34" charset="0"/>
              </a:defRPr>
            </a:lvl1pPr>
          </a:lstStyle>
          <a:p>
            <a:pPr>
              <a:defRPr/>
            </a:pPr>
            <a:r>
              <a:rPr lang="ru-RU"/>
              <a:t>НАЗВАНИЕ ПРЕЗЕНТАЦИИ</a:t>
            </a:r>
          </a:p>
        </p:txBody>
      </p:sp>
    </p:spTree>
    <p:extLst>
      <p:ext uri="{BB962C8B-B14F-4D97-AF65-F5344CB8AC3E}">
        <p14:creationId xmlns:p14="http://schemas.microsoft.com/office/powerpoint/2010/main" val="327593779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
          <p:cNvSpPr>
            <a:spLocks noGrp="1" noChangeArrowheads="1"/>
          </p:cNvSpPr>
          <p:nvPr>
            <p:ph type="ftr" sz="quarter" idx="10"/>
          </p:nvPr>
        </p:nvSpPr>
        <p:spPr/>
        <p:txBody>
          <a:bodyPr/>
          <a:lstStyle>
            <a:lvl1pPr>
              <a:defRPr dirty="0">
                <a:latin typeface="Arial Narrow" pitchFamily="34" charset="0"/>
              </a:defRPr>
            </a:lvl1pPr>
          </a:lstStyle>
          <a:p>
            <a:pPr>
              <a:defRPr/>
            </a:pPr>
            <a:r>
              <a:rPr lang="ru-RU"/>
              <a:t>НАЗВАНИЕ ПРЕЗЕНТАЦИИ</a:t>
            </a:r>
          </a:p>
        </p:txBody>
      </p:sp>
    </p:spTree>
    <p:extLst>
      <p:ext uri="{BB962C8B-B14F-4D97-AF65-F5344CB8AC3E}">
        <p14:creationId xmlns:p14="http://schemas.microsoft.com/office/powerpoint/2010/main" val="3660923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29873752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
          <p:cNvSpPr>
            <a:spLocks noGrp="1" noChangeArrowheads="1"/>
          </p:cNvSpPr>
          <p:nvPr>
            <p:ph type="ftr" sz="quarter" idx="10"/>
          </p:nvPr>
        </p:nvSpPr>
        <p:spPr/>
        <p:txBody>
          <a:bodyPr/>
          <a:lstStyle>
            <a:lvl1pPr>
              <a:defRPr dirty="0">
                <a:latin typeface="Arial Narrow" pitchFamily="34" charset="0"/>
              </a:defRPr>
            </a:lvl1pPr>
          </a:lstStyle>
          <a:p>
            <a:pPr>
              <a:defRPr/>
            </a:pPr>
            <a:r>
              <a:rPr lang="ru-RU"/>
              <a:t>НАЗВАНИЕ ПРЕЗЕНТАЦИИ</a:t>
            </a:r>
          </a:p>
        </p:txBody>
      </p:sp>
    </p:spTree>
    <p:extLst>
      <p:ext uri="{BB962C8B-B14F-4D97-AF65-F5344CB8AC3E}">
        <p14:creationId xmlns:p14="http://schemas.microsoft.com/office/powerpoint/2010/main" val="38289006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
          <p:cNvSpPr>
            <a:spLocks noGrp="1" noChangeArrowheads="1"/>
          </p:cNvSpPr>
          <p:nvPr>
            <p:ph type="ftr" sz="quarter" idx="10"/>
          </p:nvPr>
        </p:nvSpPr>
        <p:spPr/>
        <p:txBody>
          <a:bodyPr/>
          <a:lstStyle>
            <a:lvl1pPr>
              <a:defRPr dirty="0">
                <a:latin typeface="Arial Narrow" pitchFamily="34" charset="0"/>
              </a:defRPr>
            </a:lvl1pPr>
          </a:lstStyle>
          <a:p>
            <a:pPr>
              <a:defRPr/>
            </a:pPr>
            <a:r>
              <a:rPr lang="ru-RU"/>
              <a:t>НАЗВАНИЕ ПРЕЗЕНТАЦИИ</a:t>
            </a:r>
          </a:p>
        </p:txBody>
      </p:sp>
    </p:spTree>
    <p:extLst>
      <p:ext uri="{BB962C8B-B14F-4D97-AF65-F5344CB8AC3E}">
        <p14:creationId xmlns:p14="http://schemas.microsoft.com/office/powerpoint/2010/main" val="190875924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
          <p:cNvSpPr>
            <a:spLocks noGrp="1" noChangeArrowheads="1"/>
          </p:cNvSpPr>
          <p:nvPr>
            <p:ph type="ftr" sz="quarter" idx="10"/>
          </p:nvPr>
        </p:nvSpPr>
        <p:spPr/>
        <p:txBody>
          <a:bodyPr/>
          <a:lstStyle>
            <a:lvl1pPr>
              <a:defRPr dirty="0">
                <a:latin typeface="Arial Narrow" pitchFamily="34" charset="0"/>
              </a:defRPr>
            </a:lvl1pPr>
          </a:lstStyle>
          <a:p>
            <a:pPr>
              <a:defRPr/>
            </a:pPr>
            <a:r>
              <a:rPr lang="ru-RU"/>
              <a:t>НАЗВАНИЕ ПРЕЗЕНТАЦИИ</a:t>
            </a:r>
          </a:p>
        </p:txBody>
      </p:sp>
    </p:spTree>
    <p:extLst>
      <p:ext uri="{BB962C8B-B14F-4D97-AF65-F5344CB8AC3E}">
        <p14:creationId xmlns:p14="http://schemas.microsoft.com/office/powerpoint/2010/main" val="311889934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ftr" sz="quarter" idx="10"/>
          </p:nvPr>
        </p:nvSpPr>
        <p:spPr/>
        <p:txBody>
          <a:bodyPr/>
          <a:lstStyle>
            <a:lvl1pPr>
              <a:defRPr dirty="0">
                <a:latin typeface="Arial Narrow" pitchFamily="34" charset="0"/>
              </a:defRPr>
            </a:lvl1pPr>
          </a:lstStyle>
          <a:p>
            <a:pPr>
              <a:defRPr/>
            </a:pPr>
            <a:r>
              <a:rPr lang="ru-RU"/>
              <a:t>НАЗВАНИЕ ПРЕЗЕНТАЦИИ</a:t>
            </a:r>
          </a:p>
        </p:txBody>
      </p:sp>
    </p:spTree>
    <p:extLst>
      <p:ext uri="{BB962C8B-B14F-4D97-AF65-F5344CB8AC3E}">
        <p14:creationId xmlns:p14="http://schemas.microsoft.com/office/powerpoint/2010/main" val="155498844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p:txBody>
          <a:bodyPr/>
          <a:lstStyle>
            <a:lvl1pPr>
              <a:defRPr dirty="0">
                <a:latin typeface="Arial Narrow" pitchFamily="34" charset="0"/>
              </a:defRPr>
            </a:lvl1pPr>
          </a:lstStyle>
          <a:p>
            <a:pPr>
              <a:defRPr/>
            </a:pPr>
            <a:r>
              <a:rPr lang="ru-RU"/>
              <a:t>НАЗВАНИЕ ПРЕЗЕНТАЦИИ</a:t>
            </a:r>
          </a:p>
        </p:txBody>
      </p:sp>
    </p:spTree>
    <p:extLst>
      <p:ext uri="{BB962C8B-B14F-4D97-AF65-F5344CB8AC3E}">
        <p14:creationId xmlns:p14="http://schemas.microsoft.com/office/powerpoint/2010/main" val="162415303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p:txBody>
          <a:bodyPr/>
          <a:lstStyle>
            <a:lvl1pPr>
              <a:defRPr dirty="0">
                <a:latin typeface="Arial Narrow" pitchFamily="34" charset="0"/>
              </a:defRPr>
            </a:lvl1pPr>
          </a:lstStyle>
          <a:p>
            <a:pPr>
              <a:defRPr/>
            </a:pPr>
            <a:r>
              <a:rPr lang="ru-RU"/>
              <a:t>НАЗВАНИЕ ПРЕЗЕНТАЦИИ</a:t>
            </a:r>
          </a:p>
        </p:txBody>
      </p:sp>
    </p:spTree>
    <p:extLst>
      <p:ext uri="{BB962C8B-B14F-4D97-AF65-F5344CB8AC3E}">
        <p14:creationId xmlns:p14="http://schemas.microsoft.com/office/powerpoint/2010/main" val="216557899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p:txBody>
          <a:bodyPr/>
          <a:lstStyle>
            <a:lvl1pPr>
              <a:defRPr dirty="0">
                <a:latin typeface="Arial Narrow" pitchFamily="34" charset="0"/>
              </a:defRPr>
            </a:lvl1pPr>
          </a:lstStyle>
          <a:p>
            <a:pPr>
              <a:defRPr/>
            </a:pPr>
            <a:r>
              <a:rPr lang="ru-RU"/>
              <a:t>НАЗВАНИЕ ПРЕЗЕНТАЦИИ</a:t>
            </a:r>
          </a:p>
        </p:txBody>
      </p:sp>
    </p:spTree>
    <p:extLst>
      <p:ext uri="{BB962C8B-B14F-4D97-AF65-F5344CB8AC3E}">
        <p14:creationId xmlns:p14="http://schemas.microsoft.com/office/powerpoint/2010/main" val="137380887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72300" y="0"/>
            <a:ext cx="2171700" cy="61261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0"/>
            <a:ext cx="6362700" cy="61261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p:txBody>
          <a:bodyPr/>
          <a:lstStyle>
            <a:lvl1pPr>
              <a:defRPr dirty="0">
                <a:latin typeface="Arial Narrow" pitchFamily="34" charset="0"/>
              </a:defRPr>
            </a:lvl1pPr>
          </a:lstStyle>
          <a:p>
            <a:pPr>
              <a:defRPr/>
            </a:pPr>
            <a:r>
              <a:rPr lang="ru-RU"/>
              <a:t>НАЗВАНИЕ ПРЕЗЕНТАЦИИ</a:t>
            </a:r>
          </a:p>
        </p:txBody>
      </p:sp>
    </p:spTree>
    <p:extLst>
      <p:ext uri="{BB962C8B-B14F-4D97-AF65-F5344CB8AC3E}">
        <p14:creationId xmlns:p14="http://schemas.microsoft.com/office/powerpoint/2010/main" val="268345027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40194144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602193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73527571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1934985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33831872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63977282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423046231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21710365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99101518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74448154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60921125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72300" y="0"/>
            <a:ext cx="2171700" cy="61261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0"/>
            <a:ext cx="6362700" cy="61261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06527808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272229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78790357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26408903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63550975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72749248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60249176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5102707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86978998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85565104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7297606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20650284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72300" y="0"/>
            <a:ext cx="2171700" cy="61261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0"/>
            <a:ext cx="6362700" cy="61261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4073739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2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95259080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56219605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24662253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60382834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37245140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22566405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75676648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124505215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284553546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00786878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28556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3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28482009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72300" y="0"/>
            <a:ext cx="2171700" cy="61261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0"/>
            <a:ext cx="6362700" cy="61261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31035507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4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14777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2"/>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4669753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5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8337749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6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2224412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7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519910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8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3480241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9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944846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23819362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29173686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1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34183344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2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3228020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3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4190310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2"/>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2759192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4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36276982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5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30230838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6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33866704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7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20648140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8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871593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9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8612618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11403343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3901075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1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11546239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2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1964488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Rectangle 12"/>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461719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3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18229080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4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15018152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5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27503229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6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10049323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7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37902898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8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9098021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9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12003591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24175978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9104165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2814327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41059534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2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14747109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3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8091042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4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31808736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5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14697703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6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25254168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7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23159451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8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21658205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9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31818101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10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41567695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11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2791850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a:prstGeom prst="rect">
            <a:avLst/>
          </a:prstGeo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2"/>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7229623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42679855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
          <p:cNvSpPr>
            <a:spLocks noGrp="1" noChangeArrowheads="1"/>
          </p:cNvSpPr>
          <p:nvPr>
            <p:ph type="ftr" sz="quarter" idx="10"/>
          </p:nvPr>
        </p:nvSpPr>
        <p:spPr>
          <a:ln/>
        </p:spPr>
        <p:txBody>
          <a:bodyPr/>
          <a:lstStyle>
            <a:lvl1pPr>
              <a:defRPr/>
            </a:lvl1pPr>
          </a:lstStyle>
          <a:p>
            <a:pPr>
              <a:defRPr/>
            </a:pPr>
            <a:r>
              <a:rPr lang="ru-RU"/>
              <a:t>НАЗВАНИЕ ПРЕЗЕНТАЦИИ</a:t>
            </a:r>
          </a:p>
        </p:txBody>
      </p:sp>
    </p:spTree>
    <p:extLst>
      <p:ext uri="{BB962C8B-B14F-4D97-AF65-F5344CB8AC3E}">
        <p14:creationId xmlns:p14="http://schemas.microsoft.com/office/powerpoint/2010/main" val="41043975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8458200" y="6613525"/>
            <a:ext cx="685800" cy="228600"/>
          </a:xfrm>
          <a:prstGeom prst="rect">
            <a:avLst/>
          </a:prstGeom>
        </p:spPr>
        <p:txBody>
          <a:bodyPr/>
          <a:lstStyle>
            <a:lvl1pPr>
              <a:defRPr>
                <a:cs typeface="+mn-cs"/>
              </a:defRPr>
            </a:lvl1pPr>
          </a:lstStyle>
          <a:p>
            <a:pPr>
              <a:defRPr/>
            </a:pPr>
            <a:fld id="{B152CA42-ECFC-40C0-B6AA-9160A75417B7}" type="slidenum">
              <a:rPr lang="en-US"/>
              <a:pPr>
                <a:defRPr/>
              </a:pPr>
              <a:t>‹#›</a:t>
            </a:fld>
            <a:endParaRPr lang="en-US"/>
          </a:p>
        </p:txBody>
      </p:sp>
    </p:spTree>
    <p:extLst>
      <p:ext uri="{BB962C8B-B14F-4D97-AF65-F5344CB8AC3E}">
        <p14:creationId xmlns:p14="http://schemas.microsoft.com/office/powerpoint/2010/main" val="1813082393"/>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2">
    <p:spTree>
      <p:nvGrpSpPr>
        <p:cNvPr id="1" name=""/>
        <p:cNvGrpSpPr/>
        <p:nvPr/>
      </p:nvGrpSpPr>
      <p:grpSpPr>
        <a:xfrm>
          <a:off x="0" y="0"/>
          <a:ext cx="0" cy="0"/>
          <a:chOff x="0" y="0"/>
          <a:chExt cx="0" cy="0"/>
        </a:xfrm>
      </p:grpSpPr>
      <p:sp>
        <p:nvSpPr>
          <p:cNvPr id="4" name="Line 14"/>
          <p:cNvSpPr>
            <a:spLocks noChangeShapeType="1"/>
          </p:cNvSpPr>
          <p:nvPr userDrawn="1"/>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5" name="Line 15"/>
          <p:cNvSpPr>
            <a:spLocks noChangeShapeType="1"/>
          </p:cNvSpPr>
          <p:nvPr userDrawn="1"/>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8" name="Rectangle 12"/>
          <p:cNvSpPr>
            <a:spLocks noGrp="1" noChangeArrowheads="1"/>
          </p:cNvSpPr>
          <p:nvPr>
            <p:ph idx="5"/>
          </p:nvPr>
        </p:nvSpPr>
        <p:spPr bwMode="auto">
          <a:xfrm>
            <a:off x="0" y="1079500"/>
            <a:ext cx="9144000" cy="1528763"/>
          </a:xfrm>
          <a:prstGeom prst="rect">
            <a:avLst/>
          </a:prstGeom>
          <a:noFill/>
          <a:ln w="9525">
            <a:noFill/>
            <a:miter lim="800000"/>
            <a:headEnd/>
            <a:tailEnd/>
          </a:ln>
        </p:spPr>
        <p:txBody>
          <a:bodyPr vert="horz" wrap="square" lIns="216000" tIns="0" rIns="216000" bIns="0" numCol="1" anchor="ctr" anchorCtr="0" compatLnSpc="1">
            <a:prstTxWarp prst="textNoShape">
              <a:avLst/>
            </a:prstTxWarp>
          </a:bodyPr>
          <a:lstStyle/>
          <a:p>
            <a:pPr lvl="0"/>
            <a:endParaRPr lang="ru-RU" dirty="0" smtClean="0"/>
          </a:p>
        </p:txBody>
      </p:sp>
      <p:sp>
        <p:nvSpPr>
          <p:cNvPr id="6" name="Номер слайда 2"/>
          <p:cNvSpPr>
            <a:spLocks noGrp="1"/>
          </p:cNvSpPr>
          <p:nvPr>
            <p:ph type="sldNum" sz="quarter" idx="10"/>
          </p:nvPr>
        </p:nvSpPr>
        <p:spPr>
          <a:xfrm>
            <a:off x="169863" y="6362700"/>
            <a:ext cx="1522412" cy="476250"/>
          </a:xfrm>
          <a:prstGeom prst="rect">
            <a:avLst/>
          </a:prstGeom>
        </p:spPr>
        <p:txBody>
          <a:bodyPr/>
          <a:lstStyle>
            <a:lvl1pPr>
              <a:defRPr dirty="0">
                <a:cs typeface="+mn-cs"/>
              </a:defRPr>
            </a:lvl1pPr>
          </a:lstStyle>
          <a:p>
            <a:pPr>
              <a:defRPr/>
            </a:pPr>
            <a:r>
              <a:rPr lang="en-US"/>
              <a:t>&lt;#&gt;</a:t>
            </a:r>
            <a:endParaRPr lang="ru-RU"/>
          </a:p>
        </p:txBody>
      </p:sp>
      <p:sp>
        <p:nvSpPr>
          <p:cNvPr id="7" name="Нижний колонтитул 4"/>
          <p:cNvSpPr>
            <a:spLocks noGrp="1"/>
          </p:cNvSpPr>
          <p:nvPr userDrawn="1">
            <p:ph type="ftr" sz="quarter" idx="11"/>
          </p:nvPr>
        </p:nvSpPr>
        <p:spPr/>
        <p:txBody>
          <a:bodyPr/>
          <a:lstStyle>
            <a:lvl1pPr>
              <a:defRPr sz="2000" smtClean="0"/>
            </a:lvl1pPr>
          </a:lstStyle>
          <a:p>
            <a:pPr>
              <a:defRPr/>
            </a:pPr>
            <a:r>
              <a:rPr lang="ru-RU"/>
              <a:t>НАЗВАНИЕ ПРЕЗЕНТАЦИИ</a:t>
            </a:r>
            <a:endParaRPr lang="ru-RU" dirty="0"/>
          </a:p>
        </p:txBody>
      </p:sp>
    </p:spTree>
    <p:extLst>
      <p:ext uri="{BB962C8B-B14F-4D97-AF65-F5344CB8AC3E}">
        <p14:creationId xmlns:p14="http://schemas.microsoft.com/office/powerpoint/2010/main" val="149076907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9983463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6148623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1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2337941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2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26004962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3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5112611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4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887672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2"/>
          <p:cNvSpPr>
            <a:spLocks noGrp="1" noChangeArrowheads="1"/>
          </p:cNvSpPr>
          <p:nvPr>
            <p:ph type="ftr" sz="quarter" idx="10"/>
          </p:nvPr>
        </p:nvSpPr>
        <p:spPr>
          <a:ln/>
        </p:spPr>
        <p:txBody>
          <a:bodyPr/>
          <a:lstStyle>
            <a:lvl1pPr>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7605382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5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40570506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6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7778220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7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42003855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8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34390705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9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a:xfrm>
            <a:off x="2144713" y="6362700"/>
            <a:ext cx="6769100" cy="476250"/>
          </a:xfrm>
          <a:prstGeom prst="rect">
            <a:avLst/>
          </a:prstGeom>
        </p:spPr>
        <p:txBody>
          <a:bodyPr/>
          <a:lstStyle>
            <a:lvl1pPr>
              <a:defRPr>
                <a:cs typeface="+mn-cs"/>
              </a:defRPr>
            </a:lvl1pPr>
          </a:lstStyle>
          <a:p>
            <a:pPr>
              <a:defRPr/>
            </a:pPr>
            <a:r>
              <a:rPr lang="ru-RU"/>
              <a:t>НАЗВАНИЕ ПРЕЗЕНТАЦИИ</a:t>
            </a:r>
            <a:endParaRPr lang="ru-RU" dirty="0"/>
          </a:p>
        </p:txBody>
      </p:sp>
    </p:spTree>
    <p:extLst>
      <p:ext uri="{BB962C8B-B14F-4D97-AF65-F5344CB8AC3E}">
        <p14:creationId xmlns:p14="http://schemas.microsoft.com/office/powerpoint/2010/main" val="18813056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28728828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13825740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1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31071447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2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12501392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3_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smtClean="0"/>
            </a:lvl1pPr>
          </a:lstStyle>
          <a:p>
            <a:pPr>
              <a:defRPr/>
            </a:pPr>
            <a:r>
              <a:rPr lang="ru-RU"/>
              <a:t>НАЗВАНИЕ ПРЕЗЕНТАЦИИ</a:t>
            </a:r>
          </a:p>
        </p:txBody>
      </p:sp>
    </p:spTree>
    <p:extLst>
      <p:ext uri="{BB962C8B-B14F-4D97-AF65-F5344CB8AC3E}">
        <p14:creationId xmlns:p14="http://schemas.microsoft.com/office/powerpoint/2010/main" val="3484095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9.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0.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1.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2.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3.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4.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5.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6.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7.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28.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29.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0.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1.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4.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32.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33.xml.rels><?xml version="1.0" encoding="UTF-8" standalone="yes"?>
<Relationships xmlns="http://schemas.openxmlformats.org/package/2006/relationships"><Relationship Id="rId1"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5.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34.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35.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7.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36.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3"/>
          <p:cNvGrpSpPr>
            <a:grpSpLocks/>
          </p:cNvGrpSpPr>
          <p:nvPr/>
        </p:nvGrpSpPr>
        <p:grpSpPr bwMode="auto">
          <a:xfrm>
            <a:off x="0" y="6318250"/>
            <a:ext cx="9144000" cy="539750"/>
            <a:chOff x="0" y="3974"/>
            <a:chExt cx="5760" cy="340"/>
          </a:xfrm>
        </p:grpSpPr>
        <p:sp>
          <p:nvSpPr>
            <p:cNvPr id="1034" name="Rectangle 4"/>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1035" name="Rectangle 5"/>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1036" name="Line 6"/>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1027" name="Rectangle 7"/>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1028" name="Rectangle 8"/>
          <p:cNvSpPr>
            <a:spLocks noChangeArrowheads="1"/>
          </p:cNvSpPr>
          <p:nvPr/>
        </p:nvSpPr>
        <p:spPr bwMode="auto">
          <a:xfrm>
            <a:off x="1657350" y="0"/>
            <a:ext cx="748665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defRPr/>
            </a:pPr>
            <a:endParaRPr lang="ru-RU" altLang="ru-RU" dirty="0" smtClean="0">
              <a:cs typeface="+mn-cs"/>
            </a:endParaRPr>
          </a:p>
        </p:txBody>
      </p:sp>
      <p:sp>
        <p:nvSpPr>
          <p:cNvPr id="399372" name="Rectangle 12"/>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smtClean="0">
                <a:cs typeface="+mn-cs"/>
              </a:defRPr>
            </a:lvl1pPr>
          </a:lstStyle>
          <a:p>
            <a:pPr>
              <a:defRPr/>
            </a:pPr>
            <a:r>
              <a:rPr lang="ru-RU"/>
              <a:t>НАЗВАНИЕ ПРЕЗЕНТАЦИИ</a:t>
            </a:r>
            <a:endParaRPr lang="ru-RU" dirty="0"/>
          </a:p>
        </p:txBody>
      </p:sp>
      <p:sp>
        <p:nvSpPr>
          <p:cNvPr id="1030" name="Line 14"/>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1031" name="Line 15"/>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pic>
        <p:nvPicPr>
          <p:cNvPr id="1032" name="Picture 17" descr="лого"/>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641475"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18"/>
          <p:cNvSpPr>
            <a:spLocks noChangeArrowheads="1"/>
          </p:cNvSpPr>
          <p:nvPr/>
        </p:nvSpPr>
        <p:spPr bwMode="auto">
          <a:xfrm>
            <a:off x="790575" y="2066925"/>
            <a:ext cx="741045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spcBef>
                <a:spcPct val="50000"/>
              </a:spcBef>
              <a:defRPr/>
            </a:pPr>
            <a:endParaRPr lang="ru-RU" altLang="ru-RU" sz="3200" dirty="0" smtClean="0">
              <a:solidFill>
                <a:schemeClr val="tx1"/>
              </a:solidFill>
              <a:cs typeface="+mn-cs"/>
            </a:endParaRPr>
          </a:p>
        </p:txBody>
      </p:sp>
    </p:spTree>
  </p:cSld>
  <p:clrMap bg1="lt1" tx1="dk1" bg2="lt2" tx2="dk2" accent1="accent1" accent2="accent2" accent3="accent3" accent4="accent4" accent5="accent5" accent6="accent6" hlink="hlink" folHlink="folHlink"/>
  <p:sldLayoutIdLst>
    <p:sldLayoutId id="2147484478" r:id="rId1"/>
    <p:sldLayoutId id="2147484479" r:id="rId2"/>
    <p:sldLayoutId id="2147484480" r:id="rId3"/>
    <p:sldLayoutId id="2147484481" r:id="rId4"/>
    <p:sldLayoutId id="2147484482" r:id="rId5"/>
    <p:sldLayoutId id="2147484483" r:id="rId6"/>
    <p:sldLayoutId id="2147484484" r:id="rId7"/>
    <p:sldLayoutId id="2147484485" r:id="rId8"/>
    <p:sldLayoutId id="2147484486" r:id="rId9"/>
    <p:sldLayoutId id="2147484487" r:id="rId10"/>
    <p:sldLayoutId id="2147484488" r:id="rId11"/>
  </p:sldLayoutIdLst>
  <p:hf hdr="0" ftr="0" dt="0"/>
  <p:txStyles>
    <p:titleStyle>
      <a:lvl1pPr algn="l" rtl="0" eaLnBrk="0" fontAlgn="base" hangingPunct="0">
        <a:spcBef>
          <a:spcPct val="0"/>
        </a:spcBef>
        <a:spcAft>
          <a:spcPct val="0"/>
        </a:spcAft>
        <a:defRPr>
          <a:solidFill>
            <a:schemeClr val="bg1"/>
          </a:solidFill>
          <a:latin typeface="+mj-lt"/>
          <a:ea typeface="+mj-ea"/>
          <a:cs typeface="+mj-cs"/>
        </a:defRPr>
      </a:lvl1pPr>
      <a:lvl2pPr algn="l" rtl="0" eaLnBrk="0" fontAlgn="base" hangingPunct="0">
        <a:spcBef>
          <a:spcPct val="0"/>
        </a:spcBef>
        <a:spcAft>
          <a:spcPct val="0"/>
        </a:spcAft>
        <a:defRPr>
          <a:solidFill>
            <a:schemeClr val="bg1"/>
          </a:solidFill>
          <a:latin typeface="Arial Narrow" pitchFamily="34" charset="0"/>
        </a:defRPr>
      </a:lvl2pPr>
      <a:lvl3pPr algn="l" rtl="0" eaLnBrk="0" fontAlgn="base" hangingPunct="0">
        <a:spcBef>
          <a:spcPct val="0"/>
        </a:spcBef>
        <a:spcAft>
          <a:spcPct val="0"/>
        </a:spcAft>
        <a:defRPr>
          <a:solidFill>
            <a:schemeClr val="bg1"/>
          </a:solidFill>
          <a:latin typeface="Arial Narrow" pitchFamily="34" charset="0"/>
        </a:defRPr>
      </a:lvl3pPr>
      <a:lvl4pPr algn="l" rtl="0" eaLnBrk="0" fontAlgn="base" hangingPunct="0">
        <a:spcBef>
          <a:spcPct val="0"/>
        </a:spcBef>
        <a:spcAft>
          <a:spcPct val="0"/>
        </a:spcAft>
        <a:defRPr>
          <a:solidFill>
            <a:schemeClr val="bg1"/>
          </a:solidFill>
          <a:latin typeface="Arial Narrow" pitchFamily="34" charset="0"/>
        </a:defRPr>
      </a:lvl4pPr>
      <a:lvl5pPr algn="l" rtl="0" eaLnBrk="0" fontAlgn="base" hangingPunct="0">
        <a:spcBef>
          <a:spcPct val="0"/>
        </a:spcBef>
        <a:spcAft>
          <a:spcPct val="0"/>
        </a:spcAft>
        <a:defRPr>
          <a:solidFill>
            <a:schemeClr val="bg1"/>
          </a:solidFill>
          <a:latin typeface="Arial Narrow" pitchFamily="34" charset="0"/>
        </a:defRPr>
      </a:lvl5pPr>
      <a:lvl6pPr marL="457200" algn="l" rtl="0" fontAlgn="base">
        <a:spcBef>
          <a:spcPct val="0"/>
        </a:spcBef>
        <a:spcAft>
          <a:spcPct val="0"/>
        </a:spcAft>
        <a:defRPr>
          <a:solidFill>
            <a:schemeClr val="bg1"/>
          </a:solidFill>
          <a:latin typeface="Arial Narrow" pitchFamily="34" charset="0"/>
        </a:defRPr>
      </a:lvl6pPr>
      <a:lvl7pPr marL="914400" algn="l" rtl="0" fontAlgn="base">
        <a:spcBef>
          <a:spcPct val="0"/>
        </a:spcBef>
        <a:spcAft>
          <a:spcPct val="0"/>
        </a:spcAft>
        <a:defRPr>
          <a:solidFill>
            <a:schemeClr val="bg1"/>
          </a:solidFill>
          <a:latin typeface="Arial Narrow" pitchFamily="34" charset="0"/>
        </a:defRPr>
      </a:lvl7pPr>
      <a:lvl8pPr marL="1371600" algn="l" rtl="0" fontAlgn="base">
        <a:spcBef>
          <a:spcPct val="0"/>
        </a:spcBef>
        <a:spcAft>
          <a:spcPct val="0"/>
        </a:spcAft>
        <a:defRPr>
          <a:solidFill>
            <a:schemeClr val="bg1"/>
          </a:solidFill>
          <a:latin typeface="Arial Narrow" pitchFamily="34" charset="0"/>
        </a:defRPr>
      </a:lvl8pPr>
      <a:lvl9pPr marL="1828800" algn="l" rtl="0" fontAlgn="base">
        <a:spcBef>
          <a:spcPct val="0"/>
        </a:spcBef>
        <a:spcAft>
          <a:spcPct val="0"/>
        </a:spcAft>
        <a:defRPr>
          <a:solidFill>
            <a:schemeClr val="bg1"/>
          </a:solidFill>
          <a:latin typeface="Arial Narrow" pitchFamily="34" charset="0"/>
        </a:defRPr>
      </a:lvl9pPr>
    </p:titleStyle>
    <p:bodyStyle>
      <a:lvl1pPr marL="342900" indent="-342900" algn="l" rtl="0" eaLnBrk="0" fontAlgn="base" hangingPunct="0">
        <a:spcBef>
          <a:spcPct val="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ChangeArrowheads="1"/>
          </p:cNvSpPr>
          <p:nvPr/>
        </p:nvSpPr>
        <p:spPr bwMode="auto">
          <a:xfrm>
            <a:off x="0" y="0"/>
            <a:ext cx="9144000" cy="6858000"/>
          </a:xfrm>
          <a:prstGeom prst="rect">
            <a:avLst/>
          </a:prstGeom>
          <a:solidFill>
            <a:srgbClr val="0066CC"/>
          </a:solidFill>
          <a:ln>
            <a:noFill/>
          </a:ln>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grpSp>
        <p:nvGrpSpPr>
          <p:cNvPr id="10243" name="Group 4"/>
          <p:cNvGrpSpPr>
            <a:grpSpLocks/>
          </p:cNvGrpSpPr>
          <p:nvPr/>
        </p:nvGrpSpPr>
        <p:grpSpPr bwMode="auto">
          <a:xfrm>
            <a:off x="0" y="6318250"/>
            <a:ext cx="9144000" cy="539750"/>
            <a:chOff x="0" y="3974"/>
            <a:chExt cx="5760" cy="340"/>
          </a:xfrm>
        </p:grpSpPr>
        <p:sp>
          <p:nvSpPr>
            <p:cNvPr id="7180" name="Rectangle 5"/>
            <p:cNvSpPr>
              <a:spLocks noChangeArrowheads="1"/>
            </p:cNvSpPr>
            <p:nvPr userDrawn="1"/>
          </p:nvSpPr>
          <p:spPr bwMode="auto">
            <a:xfrm>
              <a:off x="0" y="3974"/>
              <a:ext cx="1220" cy="340"/>
            </a:xfrm>
            <a:prstGeom prst="rect">
              <a:avLst/>
            </a:prstGeom>
            <a:solidFill>
              <a:srgbClr val="0066CC"/>
            </a:solidFill>
            <a:ln>
              <a:noFill/>
            </a:ln>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81" name="Rectangle 6"/>
            <p:cNvSpPr>
              <a:spLocks noChangeArrowheads="1"/>
            </p:cNvSpPr>
            <p:nvPr userDrawn="1"/>
          </p:nvSpPr>
          <p:spPr bwMode="auto">
            <a:xfrm>
              <a:off x="1224" y="3974"/>
              <a:ext cx="4536" cy="340"/>
            </a:xfrm>
            <a:prstGeom prst="rect">
              <a:avLst/>
            </a:prstGeom>
            <a:solidFill>
              <a:srgbClr val="3399FF"/>
            </a:solidFill>
            <a:ln>
              <a:noFill/>
            </a:ln>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10254"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7172" name="Rectangle 8"/>
          <p:cNvSpPr>
            <a:spLocks noChangeArrowheads="1"/>
          </p:cNvSpPr>
          <p:nvPr/>
        </p:nvSpPr>
        <p:spPr bwMode="auto">
          <a:xfrm>
            <a:off x="0" y="0"/>
            <a:ext cx="1936750" cy="1079500"/>
          </a:xfrm>
          <a:prstGeom prst="rect">
            <a:avLst/>
          </a:prstGeom>
          <a:solidFill>
            <a:srgbClr val="0066CC"/>
          </a:solidFill>
          <a:ln>
            <a:noFill/>
          </a:ln>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73" name="Rectangle 9"/>
          <p:cNvSpPr>
            <a:spLocks noChangeArrowheads="1"/>
          </p:cNvSpPr>
          <p:nvPr/>
        </p:nvSpPr>
        <p:spPr bwMode="auto">
          <a:xfrm>
            <a:off x="1943100" y="0"/>
            <a:ext cx="7200900" cy="1079500"/>
          </a:xfrm>
          <a:prstGeom prst="rect">
            <a:avLst/>
          </a:prstGeom>
          <a:solidFill>
            <a:srgbClr val="003366"/>
          </a:solidFill>
          <a:ln>
            <a:noFill/>
          </a:ln>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10246"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10247"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dirty="0">
                <a:solidFill>
                  <a:srgbClr val="FFFFFF"/>
                </a:solidFill>
                <a:cs typeface="+mn-cs"/>
              </a:defRPr>
            </a:lvl1pPr>
          </a:lstStyle>
          <a:p>
            <a:pPr>
              <a:defRPr/>
            </a:pPr>
            <a:r>
              <a:rPr lang="ru-RU"/>
              <a:t>НАЗВАНИЕ ПРЕЗЕНТАЦИИ</a:t>
            </a:r>
          </a:p>
        </p:txBody>
      </p:sp>
      <p:sp>
        <p:nvSpPr>
          <p:cNvPr id="7177" name="Rectangle 14"/>
          <p:cNvSpPr>
            <a:spLocks noChangeArrowheads="1"/>
          </p:cNvSpPr>
          <p:nvPr/>
        </p:nvSpPr>
        <p:spPr bwMode="auto">
          <a:xfrm>
            <a:off x="755650" y="7605713"/>
            <a:ext cx="4103688" cy="431800"/>
          </a:xfrm>
          <a:prstGeom prst="rect">
            <a:avLst/>
          </a:prstGeom>
          <a:noFill/>
          <a:ln>
            <a:noFill/>
          </a:ln>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10250"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10251"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759" r:id="rId1"/>
    <p:sldLayoutId id="2147484760" r:id="rId2"/>
    <p:sldLayoutId id="2147484761" r:id="rId3"/>
    <p:sldLayoutId id="2147484762" r:id="rId4"/>
    <p:sldLayoutId id="2147484763" r:id="rId5"/>
    <p:sldLayoutId id="2147484764" r:id="rId6"/>
    <p:sldLayoutId id="2147484765" r:id="rId7"/>
    <p:sldLayoutId id="2147484766" r:id="rId8"/>
    <p:sldLayoutId id="2147484767" r:id="rId9"/>
    <p:sldLayoutId id="2147484768" r:id="rId10"/>
    <p:sldLayoutId id="2147484769"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Calibri" pitchFamily="34" charset="0"/>
        </a:defRPr>
      </a:lvl2pPr>
      <a:lvl3pPr algn="l" rtl="0" eaLnBrk="0" fontAlgn="base" hangingPunct="0">
        <a:spcBef>
          <a:spcPct val="0"/>
        </a:spcBef>
        <a:spcAft>
          <a:spcPct val="0"/>
        </a:spcAft>
        <a:defRPr sz="2600">
          <a:solidFill>
            <a:schemeClr val="bg1"/>
          </a:solidFill>
          <a:latin typeface="Calibri" pitchFamily="34" charset="0"/>
        </a:defRPr>
      </a:lvl3pPr>
      <a:lvl4pPr algn="l" rtl="0" eaLnBrk="0" fontAlgn="base" hangingPunct="0">
        <a:spcBef>
          <a:spcPct val="0"/>
        </a:spcBef>
        <a:spcAft>
          <a:spcPct val="0"/>
        </a:spcAft>
        <a:defRPr sz="2600">
          <a:solidFill>
            <a:schemeClr val="bg1"/>
          </a:solidFill>
          <a:latin typeface="Calibri" pitchFamily="34" charset="0"/>
        </a:defRPr>
      </a:lvl4pPr>
      <a:lvl5pPr algn="l" rtl="0" eaLnBrk="0" fontAlgn="base" hangingPunct="0">
        <a:spcBef>
          <a:spcPct val="0"/>
        </a:spcBef>
        <a:spcAft>
          <a:spcPct val="0"/>
        </a:spcAft>
        <a:defRPr sz="2600">
          <a:solidFill>
            <a:schemeClr val="bg1"/>
          </a:solidFill>
          <a:latin typeface="Calibri"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a:solidFill>
                <a:srgbClr val="FFFFFF"/>
              </a:solidFill>
              <a:cs typeface="+mn-cs"/>
            </a:endParaRPr>
          </a:p>
        </p:txBody>
      </p:sp>
      <p:grpSp>
        <p:nvGrpSpPr>
          <p:cNvPr id="11267" name="Group 4"/>
          <p:cNvGrpSpPr>
            <a:grpSpLocks/>
          </p:cNvGrpSpPr>
          <p:nvPr/>
        </p:nvGrpSpPr>
        <p:grpSpPr bwMode="auto">
          <a:xfrm>
            <a:off x="0" y="6318250"/>
            <a:ext cx="9144000" cy="539750"/>
            <a:chOff x="0" y="3974"/>
            <a:chExt cx="5760" cy="340"/>
          </a:xfrm>
        </p:grpSpPr>
        <p:sp>
          <p:nvSpPr>
            <p:cNvPr id="11276"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a:solidFill>
                  <a:srgbClr val="FFFFFF"/>
                </a:solidFill>
                <a:cs typeface="+mn-cs"/>
              </a:endParaRPr>
            </a:p>
          </p:txBody>
        </p:sp>
        <p:sp>
          <p:nvSpPr>
            <p:cNvPr id="11277"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a:solidFill>
                  <a:srgbClr val="FFFFFF"/>
                </a:solidFill>
                <a:cs typeface="+mn-cs"/>
              </a:endParaRPr>
            </a:p>
          </p:txBody>
        </p:sp>
        <p:sp>
          <p:nvSpPr>
            <p:cNvPr id="11278"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11268"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a:solidFill>
                <a:srgbClr val="FFFFFF"/>
              </a:solidFill>
              <a:cs typeface="+mn-cs"/>
            </a:endParaRPr>
          </a:p>
        </p:txBody>
      </p:sp>
      <p:sp>
        <p:nvSpPr>
          <p:cNvPr id="11269"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a:solidFill>
                <a:srgbClr val="FFFFFF"/>
              </a:solidFill>
              <a:cs typeface="+mn-cs"/>
            </a:endParaRPr>
          </a:p>
        </p:txBody>
      </p:sp>
      <p:sp>
        <p:nvSpPr>
          <p:cNvPr id="11270"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11271"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2000" dirty="0">
                <a:solidFill>
                  <a:srgbClr val="FFFFFF"/>
                </a:solidFill>
                <a:cs typeface="+mn-cs"/>
              </a:defRPr>
            </a:lvl1pPr>
          </a:lstStyle>
          <a:p>
            <a:pPr>
              <a:defRPr/>
            </a:pPr>
            <a:r>
              <a:rPr lang="ru-RU"/>
              <a:t>НАЗВАНИЕ ПРЕЗЕНТАЦИИ</a:t>
            </a:r>
          </a:p>
        </p:txBody>
      </p:sp>
      <p:sp>
        <p:nvSpPr>
          <p:cNvPr id="11273"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a:solidFill>
                <a:srgbClr val="FFFFFF"/>
              </a:solidFill>
              <a:cs typeface="+mn-cs"/>
            </a:endParaRPr>
          </a:p>
        </p:txBody>
      </p:sp>
      <p:sp>
        <p:nvSpPr>
          <p:cNvPr id="11274"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11275"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770" r:id="rId1"/>
    <p:sldLayoutId id="2147484771" r:id="rId2"/>
    <p:sldLayoutId id="2147484772" r:id="rId3"/>
    <p:sldLayoutId id="2147484773" r:id="rId4"/>
    <p:sldLayoutId id="2147484774" r:id="rId5"/>
    <p:sldLayoutId id="2147484775" r:id="rId6"/>
    <p:sldLayoutId id="2147484776" r:id="rId7"/>
    <p:sldLayoutId id="2147484777" r:id="rId8"/>
    <p:sldLayoutId id="2147484778" r:id="rId9"/>
    <p:sldLayoutId id="2147484779" r:id="rId10"/>
    <p:sldLayoutId id="2147484780"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Calibri" pitchFamily="34" charset="0"/>
        </a:defRPr>
      </a:lvl2pPr>
      <a:lvl3pPr algn="l" rtl="0" eaLnBrk="0" fontAlgn="base" hangingPunct="0">
        <a:spcBef>
          <a:spcPct val="0"/>
        </a:spcBef>
        <a:spcAft>
          <a:spcPct val="0"/>
        </a:spcAft>
        <a:defRPr sz="2600">
          <a:solidFill>
            <a:schemeClr val="bg1"/>
          </a:solidFill>
          <a:latin typeface="Calibri" pitchFamily="34" charset="0"/>
        </a:defRPr>
      </a:lvl3pPr>
      <a:lvl4pPr algn="l" rtl="0" eaLnBrk="0" fontAlgn="base" hangingPunct="0">
        <a:spcBef>
          <a:spcPct val="0"/>
        </a:spcBef>
        <a:spcAft>
          <a:spcPct val="0"/>
        </a:spcAft>
        <a:defRPr sz="2600">
          <a:solidFill>
            <a:schemeClr val="bg1"/>
          </a:solidFill>
          <a:latin typeface="Calibri" pitchFamily="34" charset="0"/>
        </a:defRPr>
      </a:lvl4pPr>
      <a:lvl5pPr algn="l" rtl="0" eaLnBrk="0" fontAlgn="base" hangingPunct="0">
        <a:spcBef>
          <a:spcPct val="0"/>
        </a:spcBef>
        <a:spcAft>
          <a:spcPct val="0"/>
        </a:spcAft>
        <a:defRPr sz="2600">
          <a:solidFill>
            <a:schemeClr val="bg1"/>
          </a:solidFill>
          <a:latin typeface="Calibri"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grpSp>
        <p:nvGrpSpPr>
          <p:cNvPr id="12291" name="Group 4"/>
          <p:cNvGrpSpPr>
            <a:grpSpLocks/>
          </p:cNvGrpSpPr>
          <p:nvPr/>
        </p:nvGrpSpPr>
        <p:grpSpPr bwMode="auto">
          <a:xfrm>
            <a:off x="0" y="6318250"/>
            <a:ext cx="9144000" cy="539750"/>
            <a:chOff x="0" y="3974"/>
            <a:chExt cx="5760" cy="340"/>
          </a:xfrm>
        </p:grpSpPr>
        <p:sp>
          <p:nvSpPr>
            <p:cNvPr id="7180"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81"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12302"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7172"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73"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12294"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12295"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dirty="0">
                <a:solidFill>
                  <a:srgbClr val="FFFFFF"/>
                </a:solidFill>
                <a:cs typeface="+mn-cs"/>
              </a:defRPr>
            </a:lvl1pPr>
          </a:lstStyle>
          <a:p>
            <a:pPr>
              <a:defRPr/>
            </a:pPr>
            <a:r>
              <a:rPr lang="ru-RU"/>
              <a:t>НАЗВАНИЕ ПРЕЗЕНТАЦИИ</a:t>
            </a:r>
          </a:p>
        </p:txBody>
      </p:sp>
      <p:sp>
        <p:nvSpPr>
          <p:cNvPr id="7177"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12298"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12299"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781" r:id="rId1"/>
    <p:sldLayoutId id="2147484782" r:id="rId2"/>
    <p:sldLayoutId id="2147484783" r:id="rId3"/>
    <p:sldLayoutId id="2147484784" r:id="rId4"/>
    <p:sldLayoutId id="2147484785" r:id="rId5"/>
    <p:sldLayoutId id="2147484786" r:id="rId6"/>
    <p:sldLayoutId id="2147484787" r:id="rId7"/>
    <p:sldLayoutId id="2147484788" r:id="rId8"/>
    <p:sldLayoutId id="2147484789" r:id="rId9"/>
    <p:sldLayoutId id="2147484790" r:id="rId10"/>
    <p:sldLayoutId id="2147484791"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Calibri" pitchFamily="34" charset="0"/>
        </a:defRPr>
      </a:lvl2pPr>
      <a:lvl3pPr algn="l" rtl="0" eaLnBrk="0" fontAlgn="base" hangingPunct="0">
        <a:spcBef>
          <a:spcPct val="0"/>
        </a:spcBef>
        <a:spcAft>
          <a:spcPct val="0"/>
        </a:spcAft>
        <a:defRPr sz="2600">
          <a:solidFill>
            <a:schemeClr val="bg1"/>
          </a:solidFill>
          <a:latin typeface="Calibri" pitchFamily="34" charset="0"/>
        </a:defRPr>
      </a:lvl3pPr>
      <a:lvl4pPr algn="l" rtl="0" eaLnBrk="0" fontAlgn="base" hangingPunct="0">
        <a:spcBef>
          <a:spcPct val="0"/>
        </a:spcBef>
        <a:spcAft>
          <a:spcPct val="0"/>
        </a:spcAft>
        <a:defRPr sz="2600">
          <a:solidFill>
            <a:schemeClr val="bg1"/>
          </a:solidFill>
          <a:latin typeface="Calibri" pitchFamily="34" charset="0"/>
        </a:defRPr>
      </a:lvl4pPr>
      <a:lvl5pPr algn="l" rtl="0" eaLnBrk="0" fontAlgn="base" hangingPunct="0">
        <a:spcBef>
          <a:spcPct val="0"/>
        </a:spcBef>
        <a:spcAft>
          <a:spcPct val="0"/>
        </a:spcAft>
        <a:defRPr sz="2600">
          <a:solidFill>
            <a:schemeClr val="bg1"/>
          </a:solidFill>
          <a:latin typeface="Calibri"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grpSp>
        <p:nvGrpSpPr>
          <p:cNvPr id="13315" name="Group 4"/>
          <p:cNvGrpSpPr>
            <a:grpSpLocks/>
          </p:cNvGrpSpPr>
          <p:nvPr/>
        </p:nvGrpSpPr>
        <p:grpSpPr bwMode="auto">
          <a:xfrm>
            <a:off x="0" y="6318250"/>
            <a:ext cx="9144000" cy="539750"/>
            <a:chOff x="0" y="3974"/>
            <a:chExt cx="5760" cy="340"/>
          </a:xfrm>
        </p:grpSpPr>
        <p:sp>
          <p:nvSpPr>
            <p:cNvPr id="7180"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81"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13326"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7172"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73"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13318"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13319"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dirty="0">
                <a:solidFill>
                  <a:srgbClr val="FFFFFF"/>
                </a:solidFill>
                <a:cs typeface="+mn-cs"/>
              </a:defRPr>
            </a:lvl1pPr>
          </a:lstStyle>
          <a:p>
            <a:pPr>
              <a:defRPr/>
            </a:pPr>
            <a:r>
              <a:rPr lang="ru-RU"/>
              <a:t>НАЗВАНИЕ ПРЕЗЕНТАЦИИ</a:t>
            </a:r>
          </a:p>
        </p:txBody>
      </p:sp>
      <p:sp>
        <p:nvSpPr>
          <p:cNvPr id="7177"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13322"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13323"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792" r:id="rId1"/>
    <p:sldLayoutId id="2147484793" r:id="rId2"/>
    <p:sldLayoutId id="2147484794" r:id="rId3"/>
    <p:sldLayoutId id="2147484795" r:id="rId4"/>
    <p:sldLayoutId id="2147484796" r:id="rId5"/>
    <p:sldLayoutId id="2147484797" r:id="rId6"/>
    <p:sldLayoutId id="2147484798" r:id="rId7"/>
    <p:sldLayoutId id="2147484799" r:id="rId8"/>
    <p:sldLayoutId id="2147484800" r:id="rId9"/>
    <p:sldLayoutId id="2147484801" r:id="rId10"/>
    <p:sldLayoutId id="2147484802"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Calibri" pitchFamily="34" charset="0"/>
        </a:defRPr>
      </a:lvl2pPr>
      <a:lvl3pPr algn="l" rtl="0" eaLnBrk="0" fontAlgn="base" hangingPunct="0">
        <a:spcBef>
          <a:spcPct val="0"/>
        </a:spcBef>
        <a:spcAft>
          <a:spcPct val="0"/>
        </a:spcAft>
        <a:defRPr sz="2600">
          <a:solidFill>
            <a:schemeClr val="bg1"/>
          </a:solidFill>
          <a:latin typeface="Calibri" pitchFamily="34" charset="0"/>
        </a:defRPr>
      </a:lvl3pPr>
      <a:lvl4pPr algn="l" rtl="0" eaLnBrk="0" fontAlgn="base" hangingPunct="0">
        <a:spcBef>
          <a:spcPct val="0"/>
        </a:spcBef>
        <a:spcAft>
          <a:spcPct val="0"/>
        </a:spcAft>
        <a:defRPr sz="2600">
          <a:solidFill>
            <a:schemeClr val="bg1"/>
          </a:solidFill>
          <a:latin typeface="Calibri" pitchFamily="34" charset="0"/>
        </a:defRPr>
      </a:lvl4pPr>
      <a:lvl5pPr algn="l" rtl="0" eaLnBrk="0" fontAlgn="base" hangingPunct="0">
        <a:spcBef>
          <a:spcPct val="0"/>
        </a:spcBef>
        <a:spcAft>
          <a:spcPct val="0"/>
        </a:spcAft>
        <a:defRPr sz="2600">
          <a:solidFill>
            <a:schemeClr val="bg1"/>
          </a:solidFill>
          <a:latin typeface="Calibri"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grpSp>
        <p:nvGrpSpPr>
          <p:cNvPr id="14339" name="Group 4"/>
          <p:cNvGrpSpPr>
            <a:grpSpLocks/>
          </p:cNvGrpSpPr>
          <p:nvPr/>
        </p:nvGrpSpPr>
        <p:grpSpPr bwMode="auto">
          <a:xfrm>
            <a:off x="0" y="6318250"/>
            <a:ext cx="9144000" cy="539750"/>
            <a:chOff x="0" y="3974"/>
            <a:chExt cx="5760" cy="340"/>
          </a:xfrm>
        </p:grpSpPr>
        <p:sp>
          <p:nvSpPr>
            <p:cNvPr id="7180"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81"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14350"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7172"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73"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14342"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14343"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dirty="0">
                <a:solidFill>
                  <a:srgbClr val="FFFFFF"/>
                </a:solidFill>
                <a:cs typeface="+mn-cs"/>
              </a:defRPr>
            </a:lvl1pPr>
          </a:lstStyle>
          <a:p>
            <a:pPr>
              <a:defRPr/>
            </a:pPr>
            <a:r>
              <a:rPr lang="ru-RU"/>
              <a:t>НАЗВАНИЕ ПРЕЗЕНТАЦИИ</a:t>
            </a:r>
          </a:p>
        </p:txBody>
      </p:sp>
      <p:sp>
        <p:nvSpPr>
          <p:cNvPr id="7177"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14346"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14347"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803" r:id="rId1"/>
    <p:sldLayoutId id="2147484804" r:id="rId2"/>
    <p:sldLayoutId id="2147484805" r:id="rId3"/>
    <p:sldLayoutId id="2147484806" r:id="rId4"/>
    <p:sldLayoutId id="2147484807" r:id="rId5"/>
    <p:sldLayoutId id="2147484808" r:id="rId6"/>
    <p:sldLayoutId id="2147484809" r:id="rId7"/>
    <p:sldLayoutId id="2147484810" r:id="rId8"/>
    <p:sldLayoutId id="2147484811" r:id="rId9"/>
    <p:sldLayoutId id="2147484812" r:id="rId10"/>
    <p:sldLayoutId id="2147484813"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Calibri" pitchFamily="34" charset="0"/>
        </a:defRPr>
      </a:lvl2pPr>
      <a:lvl3pPr algn="l" rtl="0" eaLnBrk="0" fontAlgn="base" hangingPunct="0">
        <a:spcBef>
          <a:spcPct val="0"/>
        </a:spcBef>
        <a:spcAft>
          <a:spcPct val="0"/>
        </a:spcAft>
        <a:defRPr sz="2600">
          <a:solidFill>
            <a:schemeClr val="bg1"/>
          </a:solidFill>
          <a:latin typeface="Calibri" pitchFamily="34" charset="0"/>
        </a:defRPr>
      </a:lvl3pPr>
      <a:lvl4pPr algn="l" rtl="0" eaLnBrk="0" fontAlgn="base" hangingPunct="0">
        <a:spcBef>
          <a:spcPct val="0"/>
        </a:spcBef>
        <a:spcAft>
          <a:spcPct val="0"/>
        </a:spcAft>
        <a:defRPr sz="2600">
          <a:solidFill>
            <a:schemeClr val="bg1"/>
          </a:solidFill>
          <a:latin typeface="Calibri" pitchFamily="34" charset="0"/>
        </a:defRPr>
      </a:lvl4pPr>
      <a:lvl5pPr algn="l" rtl="0" eaLnBrk="0" fontAlgn="base" hangingPunct="0">
        <a:spcBef>
          <a:spcPct val="0"/>
        </a:spcBef>
        <a:spcAft>
          <a:spcPct val="0"/>
        </a:spcAft>
        <a:defRPr sz="2600">
          <a:solidFill>
            <a:schemeClr val="bg1"/>
          </a:solidFill>
          <a:latin typeface="Calibri"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Rectangle 30"/>
          <p:cNvSpPr>
            <a:spLocks noChangeArrowheads="1"/>
          </p:cNvSpPr>
          <p:nvPr/>
        </p:nvSpPr>
        <p:spPr bwMode="auto">
          <a:xfrm>
            <a:off x="0" y="0"/>
            <a:ext cx="9144000" cy="6858000"/>
          </a:xfrm>
          <a:prstGeom prst="rect">
            <a:avLst/>
          </a:prstGeom>
          <a:solidFill>
            <a:srgbClr val="0066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sp>
        <p:nvSpPr>
          <p:cNvPr id="15363" name="Rectangle 9"/>
          <p:cNvSpPr>
            <a:spLocks noChangeArrowheads="1"/>
          </p:cNvSpPr>
          <p:nvPr/>
        </p:nvSpPr>
        <p:spPr bwMode="auto">
          <a:xfrm>
            <a:off x="0" y="6313488"/>
            <a:ext cx="9144000" cy="544512"/>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sp>
        <p:nvSpPr>
          <p:cNvPr id="15364" name="Rectangle 13"/>
          <p:cNvSpPr>
            <a:spLocks noChangeArrowheads="1"/>
          </p:cNvSpPr>
          <p:nvPr/>
        </p:nvSpPr>
        <p:spPr bwMode="auto">
          <a:xfrm>
            <a:off x="0" y="0"/>
            <a:ext cx="1936750" cy="1079500"/>
          </a:xfrm>
          <a:prstGeom prst="rect">
            <a:avLst/>
          </a:prstGeom>
          <a:solidFill>
            <a:srgbClr val="0066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sp>
        <p:nvSpPr>
          <p:cNvPr id="15365" name="Rectangle 14"/>
          <p:cNvSpPr>
            <a:spLocks noChangeArrowheads="1"/>
          </p:cNvSpPr>
          <p:nvPr/>
        </p:nvSpPr>
        <p:spPr bwMode="auto">
          <a:xfrm>
            <a:off x="1943100" y="0"/>
            <a:ext cx="7200900" cy="1079500"/>
          </a:xfrm>
          <a:prstGeom prst="rect">
            <a:avLst/>
          </a:prstGeom>
          <a:solidFill>
            <a:srgbClr val="33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sp>
        <p:nvSpPr>
          <p:cNvPr id="15366" name="Line 15"/>
          <p:cNvSpPr>
            <a:spLocks noChangeShapeType="1"/>
          </p:cNvSpPr>
          <p:nvPr/>
        </p:nvSpPr>
        <p:spPr bwMode="auto">
          <a:xfrm>
            <a:off x="1936750" y="0"/>
            <a:ext cx="0" cy="107950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ru-RU"/>
          </a:p>
        </p:txBody>
      </p:sp>
      <p:sp>
        <p:nvSpPr>
          <p:cNvPr id="15367" name="Line 33"/>
          <p:cNvSpPr>
            <a:spLocks noChangeShapeType="1"/>
          </p:cNvSpPr>
          <p:nvPr/>
        </p:nvSpPr>
        <p:spPr bwMode="auto">
          <a:xfrm>
            <a:off x="0" y="1079500"/>
            <a:ext cx="9144000"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ru-RU"/>
          </a:p>
        </p:txBody>
      </p:sp>
      <p:sp>
        <p:nvSpPr>
          <p:cNvPr id="15368" name="Line 34"/>
          <p:cNvSpPr>
            <a:spLocks noChangeShapeType="1"/>
          </p:cNvSpPr>
          <p:nvPr/>
        </p:nvSpPr>
        <p:spPr bwMode="auto">
          <a:xfrm>
            <a:off x="0" y="6315075"/>
            <a:ext cx="9144000"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Lst>
  <p:transition spd="slow"/>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grpSp>
        <p:nvGrpSpPr>
          <p:cNvPr id="16387" name="Group 4"/>
          <p:cNvGrpSpPr>
            <a:grpSpLocks/>
          </p:cNvGrpSpPr>
          <p:nvPr/>
        </p:nvGrpSpPr>
        <p:grpSpPr bwMode="auto">
          <a:xfrm>
            <a:off x="0" y="6318250"/>
            <a:ext cx="9144000" cy="539750"/>
            <a:chOff x="0" y="3974"/>
            <a:chExt cx="5760" cy="340"/>
          </a:xfrm>
        </p:grpSpPr>
        <p:sp>
          <p:nvSpPr>
            <p:cNvPr id="7180"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81"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16398"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7172"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73"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16390"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16391"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dirty="0">
                <a:solidFill>
                  <a:srgbClr val="FFFFFF"/>
                </a:solidFill>
                <a:cs typeface="+mn-cs"/>
              </a:defRPr>
            </a:lvl1pPr>
          </a:lstStyle>
          <a:p>
            <a:pPr>
              <a:defRPr/>
            </a:pPr>
            <a:r>
              <a:rPr lang="ru-RU"/>
              <a:t>НАЗВАНИЕ ПРЕЗЕНТАЦИИ</a:t>
            </a:r>
          </a:p>
        </p:txBody>
      </p:sp>
      <p:sp>
        <p:nvSpPr>
          <p:cNvPr id="7177"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16394"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16395"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825" r:id="rId1"/>
    <p:sldLayoutId id="2147484826" r:id="rId2"/>
    <p:sldLayoutId id="2147484827" r:id="rId3"/>
    <p:sldLayoutId id="2147484828" r:id="rId4"/>
    <p:sldLayoutId id="2147484829" r:id="rId5"/>
    <p:sldLayoutId id="2147484830" r:id="rId6"/>
    <p:sldLayoutId id="2147484831" r:id="rId7"/>
    <p:sldLayoutId id="2147484832" r:id="rId8"/>
    <p:sldLayoutId id="2147484833" r:id="rId9"/>
    <p:sldLayoutId id="2147484834" r:id="rId10"/>
    <p:sldLayoutId id="2147484835"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Calibri" pitchFamily="34" charset="0"/>
        </a:defRPr>
      </a:lvl2pPr>
      <a:lvl3pPr algn="l" rtl="0" eaLnBrk="0" fontAlgn="base" hangingPunct="0">
        <a:spcBef>
          <a:spcPct val="0"/>
        </a:spcBef>
        <a:spcAft>
          <a:spcPct val="0"/>
        </a:spcAft>
        <a:defRPr sz="2600">
          <a:solidFill>
            <a:schemeClr val="bg1"/>
          </a:solidFill>
          <a:latin typeface="Calibri" pitchFamily="34" charset="0"/>
        </a:defRPr>
      </a:lvl3pPr>
      <a:lvl4pPr algn="l" rtl="0" eaLnBrk="0" fontAlgn="base" hangingPunct="0">
        <a:spcBef>
          <a:spcPct val="0"/>
        </a:spcBef>
        <a:spcAft>
          <a:spcPct val="0"/>
        </a:spcAft>
        <a:defRPr sz="2600">
          <a:solidFill>
            <a:schemeClr val="bg1"/>
          </a:solidFill>
          <a:latin typeface="Calibri" pitchFamily="34" charset="0"/>
        </a:defRPr>
      </a:lvl4pPr>
      <a:lvl5pPr algn="l" rtl="0" eaLnBrk="0" fontAlgn="base" hangingPunct="0">
        <a:spcBef>
          <a:spcPct val="0"/>
        </a:spcBef>
        <a:spcAft>
          <a:spcPct val="0"/>
        </a:spcAft>
        <a:defRPr sz="2600">
          <a:solidFill>
            <a:schemeClr val="bg1"/>
          </a:solidFill>
          <a:latin typeface="Calibri"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grpSp>
        <p:nvGrpSpPr>
          <p:cNvPr id="17411" name="Group 4"/>
          <p:cNvGrpSpPr>
            <a:grpSpLocks/>
          </p:cNvGrpSpPr>
          <p:nvPr/>
        </p:nvGrpSpPr>
        <p:grpSpPr bwMode="auto">
          <a:xfrm>
            <a:off x="0" y="6318250"/>
            <a:ext cx="9144000" cy="539750"/>
            <a:chOff x="0" y="3974"/>
            <a:chExt cx="5760" cy="340"/>
          </a:xfrm>
        </p:grpSpPr>
        <p:sp>
          <p:nvSpPr>
            <p:cNvPr id="7180"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81"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17422"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7172"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73"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17414"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17415"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dirty="0">
                <a:solidFill>
                  <a:srgbClr val="FFFFFF"/>
                </a:solidFill>
                <a:cs typeface="+mn-cs"/>
              </a:defRPr>
            </a:lvl1pPr>
          </a:lstStyle>
          <a:p>
            <a:pPr>
              <a:defRPr/>
            </a:pPr>
            <a:r>
              <a:rPr lang="ru-RU"/>
              <a:t>НАЗВАНИЕ ПРЕЗЕНТАЦИИ</a:t>
            </a:r>
          </a:p>
        </p:txBody>
      </p:sp>
      <p:sp>
        <p:nvSpPr>
          <p:cNvPr id="7177"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17418"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17419"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836" r:id="rId1"/>
    <p:sldLayoutId id="2147484837" r:id="rId2"/>
    <p:sldLayoutId id="2147484838" r:id="rId3"/>
    <p:sldLayoutId id="2147484839" r:id="rId4"/>
    <p:sldLayoutId id="2147484840" r:id="rId5"/>
    <p:sldLayoutId id="2147484841" r:id="rId6"/>
    <p:sldLayoutId id="2147484842" r:id="rId7"/>
    <p:sldLayoutId id="2147484843" r:id="rId8"/>
    <p:sldLayoutId id="2147484844" r:id="rId9"/>
    <p:sldLayoutId id="2147484845" r:id="rId10"/>
    <p:sldLayoutId id="2147484846"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Calibri" pitchFamily="34" charset="0"/>
        </a:defRPr>
      </a:lvl2pPr>
      <a:lvl3pPr algn="l" rtl="0" eaLnBrk="0" fontAlgn="base" hangingPunct="0">
        <a:spcBef>
          <a:spcPct val="0"/>
        </a:spcBef>
        <a:spcAft>
          <a:spcPct val="0"/>
        </a:spcAft>
        <a:defRPr sz="2600">
          <a:solidFill>
            <a:schemeClr val="bg1"/>
          </a:solidFill>
          <a:latin typeface="Calibri" pitchFamily="34" charset="0"/>
        </a:defRPr>
      </a:lvl3pPr>
      <a:lvl4pPr algn="l" rtl="0" eaLnBrk="0" fontAlgn="base" hangingPunct="0">
        <a:spcBef>
          <a:spcPct val="0"/>
        </a:spcBef>
        <a:spcAft>
          <a:spcPct val="0"/>
        </a:spcAft>
        <a:defRPr sz="2600">
          <a:solidFill>
            <a:schemeClr val="bg1"/>
          </a:solidFill>
          <a:latin typeface="Calibri" pitchFamily="34" charset="0"/>
        </a:defRPr>
      </a:lvl4pPr>
      <a:lvl5pPr algn="l" rtl="0" eaLnBrk="0" fontAlgn="base" hangingPunct="0">
        <a:spcBef>
          <a:spcPct val="0"/>
        </a:spcBef>
        <a:spcAft>
          <a:spcPct val="0"/>
        </a:spcAft>
        <a:defRPr sz="2600">
          <a:solidFill>
            <a:schemeClr val="bg1"/>
          </a:solidFill>
          <a:latin typeface="Calibri"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435"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cs typeface="+mn-cs"/>
              </a:defRPr>
            </a:lvl1pPr>
          </a:lstStyle>
          <a:p>
            <a:pPr>
              <a:defRPr/>
            </a:pPr>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smtClean="0">
                <a:solidFill>
                  <a:schemeClr val="tx1">
                    <a:tint val="75000"/>
                  </a:schemeClr>
                </a:solidFill>
                <a:cs typeface="+mn-cs"/>
              </a:defRPr>
            </a:lvl1pPr>
          </a:lstStyle>
          <a:p>
            <a:pPr>
              <a:defRPr/>
            </a:pPr>
            <a:r>
              <a:rPr lang="ru-RU"/>
              <a:t>НАЗВАНИЕ ПРЕЗЕНТАЦИИ</a:t>
            </a: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cs typeface="+mn-cs"/>
              </a:defRPr>
            </a:lvl1pPr>
          </a:lstStyle>
          <a:p>
            <a:pPr>
              <a:defRPr/>
            </a:pPr>
            <a:fld id="{83229BEE-E4E2-4DEC-9806-0B3B021D63AA}" type="slidenum">
              <a:rPr lang="ru-RU"/>
              <a:pPr>
                <a:defRPr/>
              </a:pPr>
              <a:t>‹#›</a:t>
            </a:fld>
            <a:endParaRPr lang="ru-RU"/>
          </a:p>
        </p:txBody>
      </p:sp>
    </p:spTree>
  </p:cSld>
  <p:clrMap bg1="lt1" tx1="dk1" bg2="lt2" tx2="dk2" accent1="accent1" accent2="accent2" accent3="accent3" accent4="accent4" accent5="accent5" accent6="accent6" hlink="hlink" folHlink="folHlink"/>
  <p:hf hdr="0" ftr="0" dt="0"/>
  <p:txStyles>
    <p:titleStyle>
      <a:lvl1pPr algn="ctr" rtl="0" eaLnBrk="0" fontAlgn="base" hangingPunct="0">
        <a:spcBef>
          <a:spcPct val="0"/>
        </a:spcBef>
        <a:spcAft>
          <a:spcPct val="0"/>
        </a:spcAft>
        <a:defRPr sz="4400">
          <a:solidFill>
            <a:schemeClr val="tx2"/>
          </a:solidFill>
          <a:latin typeface="Arial" pitchFamily="34" charset="0"/>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grpSp>
        <p:nvGrpSpPr>
          <p:cNvPr id="19459" name="Group 4"/>
          <p:cNvGrpSpPr>
            <a:grpSpLocks/>
          </p:cNvGrpSpPr>
          <p:nvPr/>
        </p:nvGrpSpPr>
        <p:grpSpPr bwMode="auto">
          <a:xfrm>
            <a:off x="0" y="6318250"/>
            <a:ext cx="9144000" cy="539750"/>
            <a:chOff x="0" y="3974"/>
            <a:chExt cx="5760" cy="340"/>
          </a:xfrm>
        </p:grpSpPr>
        <p:sp>
          <p:nvSpPr>
            <p:cNvPr id="7180"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81"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19470"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7172"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73"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19462"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19463"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dirty="0">
                <a:solidFill>
                  <a:srgbClr val="FFFFFF"/>
                </a:solidFill>
                <a:cs typeface="+mn-cs"/>
              </a:defRPr>
            </a:lvl1pPr>
          </a:lstStyle>
          <a:p>
            <a:pPr>
              <a:defRPr/>
            </a:pPr>
            <a:r>
              <a:rPr lang="ru-RU"/>
              <a:t>НАЗВАНИЕ ПРЕЗЕНТАЦИИ</a:t>
            </a:r>
          </a:p>
        </p:txBody>
      </p:sp>
      <p:sp>
        <p:nvSpPr>
          <p:cNvPr id="7177"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19466"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19467"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502" r:id="rId1"/>
    <p:sldLayoutId id="2147484503" r:id="rId2"/>
    <p:sldLayoutId id="2147484504" r:id="rId3"/>
    <p:sldLayoutId id="2147484505" r:id="rId4"/>
    <p:sldLayoutId id="2147484506" r:id="rId5"/>
    <p:sldLayoutId id="2147484507" r:id="rId6"/>
    <p:sldLayoutId id="2147484508" r:id="rId7"/>
    <p:sldLayoutId id="2147484509" r:id="rId8"/>
    <p:sldLayoutId id="2147484510" r:id="rId9"/>
    <p:sldLayoutId id="2147484511" r:id="rId10"/>
    <p:sldLayoutId id="2147484512"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0"/>
          <p:cNvSpPr>
            <a:spLocks noChangeArrowheads="1"/>
          </p:cNvSpPr>
          <p:nvPr/>
        </p:nvSpPr>
        <p:spPr bwMode="auto">
          <a:xfrm>
            <a:off x="1939925" y="2606675"/>
            <a:ext cx="7204075" cy="3713163"/>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grpSp>
        <p:nvGrpSpPr>
          <p:cNvPr id="2051" name="Group 3"/>
          <p:cNvGrpSpPr>
            <a:grpSpLocks/>
          </p:cNvGrpSpPr>
          <p:nvPr/>
        </p:nvGrpSpPr>
        <p:grpSpPr bwMode="auto">
          <a:xfrm>
            <a:off x="0" y="6318250"/>
            <a:ext cx="9144000" cy="539750"/>
            <a:chOff x="0" y="3974"/>
            <a:chExt cx="5760" cy="340"/>
          </a:xfrm>
        </p:grpSpPr>
        <p:sp>
          <p:nvSpPr>
            <p:cNvPr id="2059" name="Rectangle 4"/>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2060" name="Rectangle 5"/>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2061" name="Line 6"/>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2052" name="Rectangle 7"/>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2053" name="Rectangle 8"/>
          <p:cNvSpPr>
            <a:spLocks noChangeArrowheads="1"/>
          </p:cNvSpPr>
          <p:nvPr/>
        </p:nvSpPr>
        <p:spPr bwMode="auto">
          <a:xfrm>
            <a:off x="1647825" y="0"/>
            <a:ext cx="7496175"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defRPr/>
            </a:pPr>
            <a:endParaRPr lang="ru-RU" altLang="ru-RU" sz="3200" b="1" dirty="0" smtClean="0">
              <a:cs typeface="+mn-cs"/>
            </a:endParaRPr>
          </a:p>
        </p:txBody>
      </p:sp>
      <p:sp>
        <p:nvSpPr>
          <p:cNvPr id="269325" name="Rectangle 13"/>
          <p:cNvSpPr>
            <a:spLocks noGrp="1" noChangeArrowheads="1"/>
          </p:cNvSpPr>
          <p:nvPr>
            <p:ph type="sldNum" sz="quarter" idx="4"/>
          </p:nvPr>
        </p:nvSpPr>
        <p:spPr bwMode="auto">
          <a:xfrm>
            <a:off x="204788" y="6362700"/>
            <a:ext cx="1487487" cy="476250"/>
          </a:xfrm>
          <a:prstGeom prst="rect">
            <a:avLst/>
          </a:prstGeom>
          <a:noFill/>
          <a:ln>
            <a:noFill/>
          </a:ln>
          <a:effectLst/>
          <a:extLst/>
        </p:spPr>
        <p:txBody>
          <a:bodyPr vert="horz" wrap="square" lIns="0" tIns="0" rIns="0" bIns="0" numCol="1" anchor="ctr" anchorCtr="0" compatLnSpc="1">
            <a:prstTxWarp prst="textNoShape">
              <a:avLst/>
            </a:prstTxWarp>
          </a:bodyPr>
          <a:lstStyle>
            <a:lvl1pPr algn="ctr">
              <a:defRPr sz="2000" b="1" dirty="0">
                <a:cs typeface="+mn-cs"/>
              </a:defRPr>
            </a:lvl1pPr>
          </a:lstStyle>
          <a:p>
            <a:pPr>
              <a:defRPr/>
            </a:pPr>
            <a:r>
              <a:rPr lang="ru-RU"/>
              <a:t>2</a:t>
            </a:r>
          </a:p>
        </p:txBody>
      </p:sp>
      <p:sp>
        <p:nvSpPr>
          <p:cNvPr id="269326" name="Rectangle 14"/>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1400" b="1" smtClean="0">
                <a:cs typeface="+mn-cs"/>
              </a:defRPr>
            </a:lvl1pPr>
          </a:lstStyle>
          <a:p>
            <a:pPr>
              <a:defRPr/>
            </a:pPr>
            <a:r>
              <a:rPr lang="ru-RU"/>
              <a:t>НАЗВАНИЕ ПРЕЗЕНТАЦИИ</a:t>
            </a:r>
            <a:endParaRPr lang="ru-RU" dirty="0"/>
          </a:p>
        </p:txBody>
      </p:sp>
      <p:sp>
        <p:nvSpPr>
          <p:cNvPr id="2056" name="Line 21"/>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pic>
        <p:nvPicPr>
          <p:cNvPr id="2057" name="Picture 24" descr="лого"/>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641475"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Rectangle 27"/>
          <p:cNvSpPr>
            <a:spLocks noChangeArrowheads="1"/>
          </p:cNvSpPr>
          <p:nvPr/>
        </p:nvSpPr>
        <p:spPr bwMode="auto">
          <a:xfrm>
            <a:off x="352425" y="1303338"/>
            <a:ext cx="85820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defRPr/>
            </a:pPr>
            <a:endParaRPr lang="ru-RU" altLang="ru-RU" sz="3600" b="1" dirty="0" smtClean="0">
              <a:solidFill>
                <a:srgbClr val="003366"/>
              </a:solidFill>
              <a:cs typeface="+mn-cs"/>
            </a:endParaRPr>
          </a:p>
        </p:txBody>
      </p:sp>
    </p:spTree>
  </p:cSld>
  <p:clrMap bg1="lt1" tx1="dk1" bg2="lt2" tx2="dk2" accent1="accent1" accent2="accent2" accent3="accent3" accent4="accent4" accent5="accent5" accent6="accent6" hlink="hlink" folHlink="folHlink"/>
  <p:sldLayoutIdLst>
    <p:sldLayoutId id="2147484489"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ctr" rtl="0" eaLnBrk="0" fontAlgn="base" hangingPunct="0">
        <a:spcBef>
          <a:spcPct val="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grpSp>
        <p:nvGrpSpPr>
          <p:cNvPr id="20483" name="Group 4"/>
          <p:cNvGrpSpPr>
            <a:grpSpLocks/>
          </p:cNvGrpSpPr>
          <p:nvPr/>
        </p:nvGrpSpPr>
        <p:grpSpPr bwMode="auto">
          <a:xfrm>
            <a:off x="0" y="6318250"/>
            <a:ext cx="9144000" cy="539750"/>
            <a:chOff x="0" y="3974"/>
            <a:chExt cx="5760" cy="340"/>
          </a:xfrm>
        </p:grpSpPr>
        <p:sp>
          <p:nvSpPr>
            <p:cNvPr id="7180"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81"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20494"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7172"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73"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20486"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0487"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dirty="0">
                <a:solidFill>
                  <a:srgbClr val="FFFFFF"/>
                </a:solidFill>
                <a:cs typeface="+mn-cs"/>
              </a:defRPr>
            </a:lvl1pPr>
          </a:lstStyle>
          <a:p>
            <a:pPr>
              <a:defRPr/>
            </a:pPr>
            <a:r>
              <a:rPr lang="ru-RU"/>
              <a:t>НАЗВАНИЕ ПРЕЗЕНТАЦИИ</a:t>
            </a:r>
          </a:p>
        </p:txBody>
      </p:sp>
      <p:sp>
        <p:nvSpPr>
          <p:cNvPr id="7177"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20490"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0491"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grpSp>
        <p:nvGrpSpPr>
          <p:cNvPr id="21507" name="Group 4"/>
          <p:cNvGrpSpPr>
            <a:grpSpLocks/>
          </p:cNvGrpSpPr>
          <p:nvPr/>
        </p:nvGrpSpPr>
        <p:grpSpPr bwMode="auto">
          <a:xfrm>
            <a:off x="0" y="6318250"/>
            <a:ext cx="9144000" cy="539750"/>
            <a:chOff x="0" y="3974"/>
            <a:chExt cx="5760" cy="340"/>
          </a:xfrm>
        </p:grpSpPr>
        <p:sp>
          <p:nvSpPr>
            <p:cNvPr id="7180"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81"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21518"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7172"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73"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21510"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1511"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dirty="0">
                <a:solidFill>
                  <a:srgbClr val="FFFFFF"/>
                </a:solidFill>
                <a:cs typeface="+mn-cs"/>
              </a:defRPr>
            </a:lvl1pPr>
          </a:lstStyle>
          <a:p>
            <a:pPr>
              <a:defRPr/>
            </a:pPr>
            <a:r>
              <a:rPr lang="ru-RU"/>
              <a:t>НАЗВАНИЕ ПРЕЗЕНТАЦИИ</a:t>
            </a:r>
          </a:p>
        </p:txBody>
      </p:sp>
      <p:sp>
        <p:nvSpPr>
          <p:cNvPr id="7177"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21514"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1515"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grpSp>
        <p:nvGrpSpPr>
          <p:cNvPr id="22531" name="Group 4"/>
          <p:cNvGrpSpPr>
            <a:grpSpLocks/>
          </p:cNvGrpSpPr>
          <p:nvPr/>
        </p:nvGrpSpPr>
        <p:grpSpPr bwMode="auto">
          <a:xfrm>
            <a:off x="0" y="6318250"/>
            <a:ext cx="9144000" cy="539750"/>
            <a:chOff x="0" y="3974"/>
            <a:chExt cx="5760" cy="340"/>
          </a:xfrm>
        </p:grpSpPr>
        <p:sp>
          <p:nvSpPr>
            <p:cNvPr id="7180"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81"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22542"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7172"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73"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22534"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2535"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dirty="0">
                <a:solidFill>
                  <a:srgbClr val="FFFFFF"/>
                </a:solidFill>
                <a:cs typeface="+mn-cs"/>
              </a:defRPr>
            </a:lvl1pPr>
          </a:lstStyle>
          <a:p>
            <a:pPr>
              <a:defRPr/>
            </a:pPr>
            <a:r>
              <a:rPr lang="ru-RU"/>
              <a:t>НАЗВАНИЕ ПРЕЗЕНТАЦИИ</a:t>
            </a:r>
          </a:p>
        </p:txBody>
      </p:sp>
      <p:sp>
        <p:nvSpPr>
          <p:cNvPr id="7177"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22538"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2539"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grpSp>
        <p:nvGrpSpPr>
          <p:cNvPr id="23555" name="Group 4"/>
          <p:cNvGrpSpPr>
            <a:grpSpLocks/>
          </p:cNvGrpSpPr>
          <p:nvPr/>
        </p:nvGrpSpPr>
        <p:grpSpPr bwMode="auto">
          <a:xfrm>
            <a:off x="0" y="6318250"/>
            <a:ext cx="9144000" cy="539750"/>
            <a:chOff x="0" y="3974"/>
            <a:chExt cx="5760" cy="340"/>
          </a:xfrm>
        </p:grpSpPr>
        <p:sp>
          <p:nvSpPr>
            <p:cNvPr id="23564"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sp>
          <p:nvSpPr>
            <p:cNvPr id="23565"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sp>
          <p:nvSpPr>
            <p:cNvPr id="23566"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23556"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sp>
        <p:nvSpPr>
          <p:cNvPr id="23557"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sp>
        <p:nvSpPr>
          <p:cNvPr id="23558"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3559"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2000" dirty="0">
                <a:solidFill>
                  <a:srgbClr val="FFFFFF"/>
                </a:solidFill>
                <a:cs typeface="+mn-cs"/>
              </a:defRPr>
            </a:lvl1pPr>
          </a:lstStyle>
          <a:p>
            <a:pPr>
              <a:defRPr/>
            </a:pPr>
            <a:r>
              <a:rPr lang="ru-RU"/>
              <a:t>НАЗВАНИЕ ПРЕЗЕНТАЦИИ</a:t>
            </a:r>
          </a:p>
        </p:txBody>
      </p:sp>
      <p:sp>
        <p:nvSpPr>
          <p:cNvPr id="23561"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sp>
        <p:nvSpPr>
          <p:cNvPr id="23562"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3563"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546" r:id="rId1"/>
    <p:sldLayoutId id="2147484547" r:id="rId2"/>
    <p:sldLayoutId id="2147484548" r:id="rId3"/>
    <p:sldLayoutId id="2147484549" r:id="rId4"/>
    <p:sldLayoutId id="2147484550" r:id="rId5"/>
    <p:sldLayoutId id="2147484551" r:id="rId6"/>
    <p:sldLayoutId id="2147484552" r:id="rId7"/>
    <p:sldLayoutId id="2147484553" r:id="rId8"/>
    <p:sldLayoutId id="2147484554" r:id="rId9"/>
    <p:sldLayoutId id="2147484555" r:id="rId10"/>
    <p:sldLayoutId id="2147484556"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grpSp>
        <p:nvGrpSpPr>
          <p:cNvPr id="24579" name="Group 4"/>
          <p:cNvGrpSpPr>
            <a:grpSpLocks/>
          </p:cNvGrpSpPr>
          <p:nvPr/>
        </p:nvGrpSpPr>
        <p:grpSpPr bwMode="auto">
          <a:xfrm>
            <a:off x="0" y="6318250"/>
            <a:ext cx="9144000" cy="539750"/>
            <a:chOff x="0" y="3974"/>
            <a:chExt cx="5760" cy="340"/>
          </a:xfrm>
        </p:grpSpPr>
        <p:sp>
          <p:nvSpPr>
            <p:cNvPr id="24588"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sp>
          <p:nvSpPr>
            <p:cNvPr id="24589"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sp>
          <p:nvSpPr>
            <p:cNvPr id="24590"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24580"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sp>
        <p:nvSpPr>
          <p:cNvPr id="24581"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sp>
        <p:nvSpPr>
          <p:cNvPr id="24582"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4583"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smtClean="0">
                <a:solidFill>
                  <a:srgbClr val="FFFFFF"/>
                </a:solidFill>
                <a:cs typeface="+mn-cs"/>
              </a:defRPr>
            </a:lvl1pPr>
          </a:lstStyle>
          <a:p>
            <a:pPr>
              <a:defRPr/>
            </a:pPr>
            <a:r>
              <a:rPr lang="ru-RU"/>
              <a:t>НАЗВАНИЕ ПРЕЗЕНТАЦИИ</a:t>
            </a:r>
            <a:endParaRPr lang="ru-RU" dirty="0"/>
          </a:p>
        </p:txBody>
      </p:sp>
      <p:sp>
        <p:nvSpPr>
          <p:cNvPr id="24585"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sp>
        <p:nvSpPr>
          <p:cNvPr id="24586"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4587"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grpSp>
        <p:nvGrpSpPr>
          <p:cNvPr id="25603" name="Group 4"/>
          <p:cNvGrpSpPr>
            <a:grpSpLocks/>
          </p:cNvGrpSpPr>
          <p:nvPr/>
        </p:nvGrpSpPr>
        <p:grpSpPr bwMode="auto">
          <a:xfrm>
            <a:off x="0" y="6318250"/>
            <a:ext cx="9144000" cy="539750"/>
            <a:chOff x="0" y="3974"/>
            <a:chExt cx="5760" cy="340"/>
          </a:xfrm>
        </p:grpSpPr>
        <p:sp>
          <p:nvSpPr>
            <p:cNvPr id="7180"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81"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25614"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7172"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73"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25606"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5607"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dirty="0">
                <a:solidFill>
                  <a:srgbClr val="FFFFFF"/>
                </a:solidFill>
                <a:cs typeface="+mn-cs"/>
              </a:defRPr>
            </a:lvl1pPr>
          </a:lstStyle>
          <a:p>
            <a:pPr>
              <a:defRPr/>
            </a:pPr>
            <a:r>
              <a:rPr lang="ru-RU"/>
              <a:t>НАЗВАНИЕ ПРЕЗЕНТАЦИИ</a:t>
            </a:r>
          </a:p>
        </p:txBody>
      </p:sp>
      <p:sp>
        <p:nvSpPr>
          <p:cNvPr id="7177"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25610"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5611"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568"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 id="2147484577" r:id="rId10"/>
    <p:sldLayoutId id="2147484578"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rgbClr val="FFFF00">
            <a:alpha val="67842"/>
          </a:srgbClr>
        </a:solidFill>
        <a:effectLst/>
      </p:bgPr>
    </p:bg>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grpSp>
        <p:nvGrpSpPr>
          <p:cNvPr id="26627" name="Group 4"/>
          <p:cNvGrpSpPr>
            <a:grpSpLocks/>
          </p:cNvGrpSpPr>
          <p:nvPr/>
        </p:nvGrpSpPr>
        <p:grpSpPr bwMode="auto">
          <a:xfrm>
            <a:off x="0" y="6318250"/>
            <a:ext cx="9144000" cy="539750"/>
            <a:chOff x="0" y="3974"/>
            <a:chExt cx="5760" cy="340"/>
          </a:xfrm>
        </p:grpSpPr>
        <p:sp>
          <p:nvSpPr>
            <p:cNvPr id="26636"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sp>
          <p:nvSpPr>
            <p:cNvPr id="26637"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sp>
          <p:nvSpPr>
            <p:cNvPr id="26638"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26628"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sp>
        <p:nvSpPr>
          <p:cNvPr id="26629"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sp>
        <p:nvSpPr>
          <p:cNvPr id="26630"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6631"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smtClean="0">
                <a:solidFill>
                  <a:srgbClr val="FFFFFF"/>
                </a:solidFill>
                <a:cs typeface="+mn-cs"/>
              </a:defRPr>
            </a:lvl1pPr>
          </a:lstStyle>
          <a:p>
            <a:pPr>
              <a:defRPr/>
            </a:pPr>
            <a:r>
              <a:rPr lang="ru-RU"/>
              <a:t>НАЗВАНИЕ ПРЕЗЕНТАЦИИ</a:t>
            </a:r>
            <a:endParaRPr lang="ru-RU" dirty="0"/>
          </a:p>
        </p:txBody>
      </p:sp>
      <p:sp>
        <p:nvSpPr>
          <p:cNvPr id="26633"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sp>
        <p:nvSpPr>
          <p:cNvPr id="26634"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6635"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579" r:id="rId1"/>
    <p:sldLayoutId id="2147484580" r:id="rId2"/>
    <p:sldLayoutId id="2147484581" r:id="rId3"/>
    <p:sldLayoutId id="2147484582" r:id="rId4"/>
    <p:sldLayoutId id="2147484583" r:id="rId5"/>
    <p:sldLayoutId id="2147484584" r:id="rId6"/>
    <p:sldLayoutId id="2147484585" r:id="rId7"/>
    <p:sldLayoutId id="2147484586" r:id="rId8"/>
    <p:sldLayoutId id="2147484587" r:id="rId9"/>
    <p:sldLayoutId id="2147484588" r:id="rId10"/>
    <p:sldLayoutId id="2147484589" r:id="rId11"/>
  </p:sldLayoutIdLst>
  <p:transition spd="slow"/>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rgbClr val="FFFF00">
            <a:alpha val="67842"/>
          </a:srgbClr>
        </a:solidFill>
        <a:effectLst/>
      </p:bgPr>
    </p:bg>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grpSp>
        <p:nvGrpSpPr>
          <p:cNvPr id="27651" name="Group 4"/>
          <p:cNvGrpSpPr>
            <a:grpSpLocks/>
          </p:cNvGrpSpPr>
          <p:nvPr/>
        </p:nvGrpSpPr>
        <p:grpSpPr bwMode="auto">
          <a:xfrm>
            <a:off x="0" y="6318250"/>
            <a:ext cx="9144000" cy="539750"/>
            <a:chOff x="0" y="3974"/>
            <a:chExt cx="5760" cy="340"/>
          </a:xfrm>
        </p:grpSpPr>
        <p:sp>
          <p:nvSpPr>
            <p:cNvPr id="27660"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sp>
          <p:nvSpPr>
            <p:cNvPr id="27661"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sp>
          <p:nvSpPr>
            <p:cNvPr id="27662"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27652"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sp>
        <p:nvSpPr>
          <p:cNvPr id="27653"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sp>
        <p:nvSpPr>
          <p:cNvPr id="27654"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7655"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smtClean="0">
                <a:solidFill>
                  <a:srgbClr val="FFFFFF"/>
                </a:solidFill>
                <a:cs typeface="+mn-cs"/>
              </a:defRPr>
            </a:lvl1pPr>
          </a:lstStyle>
          <a:p>
            <a:pPr>
              <a:defRPr/>
            </a:pPr>
            <a:r>
              <a:rPr lang="ru-RU"/>
              <a:t>НАЗВАНИЕ ПРЕЗЕНТАЦИИ</a:t>
            </a:r>
            <a:endParaRPr lang="ru-RU" dirty="0"/>
          </a:p>
        </p:txBody>
      </p:sp>
      <p:sp>
        <p:nvSpPr>
          <p:cNvPr id="27657"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solidFill>
                <a:srgbClr val="FFFFFF"/>
              </a:solidFill>
            </a:endParaRPr>
          </a:p>
        </p:txBody>
      </p:sp>
      <p:sp>
        <p:nvSpPr>
          <p:cNvPr id="27658"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7659"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590" r:id="rId1"/>
    <p:sldLayoutId id="2147484591" r:id="rId2"/>
    <p:sldLayoutId id="2147484592" r:id="rId3"/>
    <p:sldLayoutId id="2147484593" r:id="rId4"/>
    <p:sldLayoutId id="2147484594" r:id="rId5"/>
    <p:sldLayoutId id="2147484595" r:id="rId6"/>
    <p:sldLayoutId id="2147484596" r:id="rId7"/>
    <p:sldLayoutId id="2147484597" r:id="rId8"/>
    <p:sldLayoutId id="2147484598" r:id="rId9"/>
    <p:sldLayoutId id="2147484599" r:id="rId10"/>
    <p:sldLayoutId id="2147484600" r:id="rId11"/>
  </p:sldLayoutIdLst>
  <p:transition spd="slow"/>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grpSp>
        <p:nvGrpSpPr>
          <p:cNvPr id="28675" name="Group 4"/>
          <p:cNvGrpSpPr>
            <a:grpSpLocks/>
          </p:cNvGrpSpPr>
          <p:nvPr/>
        </p:nvGrpSpPr>
        <p:grpSpPr bwMode="auto">
          <a:xfrm>
            <a:off x="0" y="6318250"/>
            <a:ext cx="9144000" cy="539750"/>
            <a:chOff x="0" y="3974"/>
            <a:chExt cx="5760" cy="340"/>
          </a:xfrm>
        </p:grpSpPr>
        <p:sp>
          <p:nvSpPr>
            <p:cNvPr id="7180"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81"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28686"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7172"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73"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28678"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8679"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dirty="0">
                <a:solidFill>
                  <a:srgbClr val="FFFFFF"/>
                </a:solidFill>
                <a:cs typeface="+mn-cs"/>
              </a:defRPr>
            </a:lvl1pPr>
          </a:lstStyle>
          <a:p>
            <a:pPr>
              <a:defRPr/>
            </a:pPr>
            <a:r>
              <a:rPr lang="ru-RU"/>
              <a:t>НАЗВАНИЕ ПРЕЗЕНТАЦИИ</a:t>
            </a:r>
          </a:p>
        </p:txBody>
      </p:sp>
      <p:sp>
        <p:nvSpPr>
          <p:cNvPr id="7177"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28682"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8683"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601" r:id="rId1"/>
    <p:sldLayoutId id="2147484602" r:id="rId2"/>
    <p:sldLayoutId id="2147484603" r:id="rId3"/>
    <p:sldLayoutId id="2147484604" r:id="rId4"/>
    <p:sldLayoutId id="2147484605" r:id="rId5"/>
    <p:sldLayoutId id="2147484606" r:id="rId6"/>
    <p:sldLayoutId id="2147484607" r:id="rId7"/>
    <p:sldLayoutId id="2147484608" r:id="rId8"/>
    <p:sldLayoutId id="2147484609" r:id="rId9"/>
    <p:sldLayoutId id="2147484610" r:id="rId10"/>
    <p:sldLayoutId id="2147484611"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grpSp>
        <p:nvGrpSpPr>
          <p:cNvPr id="29699" name="Group 4"/>
          <p:cNvGrpSpPr>
            <a:grpSpLocks/>
          </p:cNvGrpSpPr>
          <p:nvPr/>
        </p:nvGrpSpPr>
        <p:grpSpPr bwMode="auto">
          <a:xfrm>
            <a:off x="0" y="6318250"/>
            <a:ext cx="9144000" cy="539750"/>
            <a:chOff x="0" y="3974"/>
            <a:chExt cx="5760" cy="340"/>
          </a:xfrm>
        </p:grpSpPr>
        <p:sp>
          <p:nvSpPr>
            <p:cNvPr id="7180"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81"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29710"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7172"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73"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29702"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9703"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dirty="0">
                <a:solidFill>
                  <a:srgbClr val="FFFFFF"/>
                </a:solidFill>
                <a:cs typeface="+mn-cs"/>
              </a:defRPr>
            </a:lvl1pPr>
          </a:lstStyle>
          <a:p>
            <a:pPr>
              <a:defRPr/>
            </a:pPr>
            <a:r>
              <a:rPr lang="ru-RU"/>
              <a:t>НАЗВАНИЕ ПРЕЗЕНТАЦИИ</a:t>
            </a:r>
          </a:p>
        </p:txBody>
      </p:sp>
      <p:sp>
        <p:nvSpPr>
          <p:cNvPr id="7177"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29706"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9707"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612" r:id="rId1"/>
    <p:sldLayoutId id="2147484613" r:id="rId2"/>
    <p:sldLayoutId id="2147484614" r:id="rId3"/>
    <p:sldLayoutId id="2147484615" r:id="rId4"/>
    <p:sldLayoutId id="2147484616" r:id="rId5"/>
    <p:sldLayoutId id="2147484617" r:id="rId6"/>
    <p:sldLayoutId id="2147484618" r:id="rId7"/>
    <p:sldLayoutId id="2147484619" r:id="rId8"/>
    <p:sldLayoutId id="2147484620" r:id="rId9"/>
    <p:sldLayoutId id="2147484621" r:id="rId10"/>
    <p:sldLayoutId id="2147484622"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19"/>
          <p:cNvSpPr>
            <a:spLocks noChangeArrowheads="1"/>
          </p:cNvSpPr>
          <p:nvPr/>
        </p:nvSpPr>
        <p:spPr bwMode="auto">
          <a:xfrm>
            <a:off x="0" y="2605088"/>
            <a:ext cx="9144000" cy="3713162"/>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grpSp>
        <p:nvGrpSpPr>
          <p:cNvPr id="3075" name="Group 3"/>
          <p:cNvGrpSpPr>
            <a:grpSpLocks/>
          </p:cNvGrpSpPr>
          <p:nvPr/>
        </p:nvGrpSpPr>
        <p:grpSpPr bwMode="auto">
          <a:xfrm>
            <a:off x="0" y="6318250"/>
            <a:ext cx="9144000" cy="539750"/>
            <a:chOff x="0" y="3974"/>
            <a:chExt cx="5760" cy="340"/>
          </a:xfrm>
        </p:grpSpPr>
        <p:sp>
          <p:nvSpPr>
            <p:cNvPr id="3085" name="Rectangle 4"/>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3086" name="Rectangle 5"/>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3087" name="Line 6"/>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3076" name="Rectangle 7"/>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3077" name="Rectangle 8"/>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3078" name="Line 9"/>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3079"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270349" name="Rectangle 13"/>
          <p:cNvSpPr>
            <a:spLocks noGrp="1" noChangeArrowheads="1"/>
          </p:cNvSpPr>
          <p:nvPr>
            <p:ph type="sldNum" sz="quarter" idx="4"/>
          </p:nvPr>
        </p:nvSpPr>
        <p:spPr bwMode="auto">
          <a:xfrm>
            <a:off x="204788" y="6362700"/>
            <a:ext cx="1487487" cy="476250"/>
          </a:xfrm>
          <a:prstGeom prst="rect">
            <a:avLst/>
          </a:prstGeom>
          <a:noFill/>
          <a:ln>
            <a:noFill/>
          </a:ln>
          <a:effectLst/>
          <a:extLst/>
        </p:spPr>
        <p:txBody>
          <a:bodyPr vert="horz" wrap="square" lIns="0" tIns="0" rIns="0" bIns="0" numCol="1" anchor="ctr" anchorCtr="0" compatLnSpc="1">
            <a:prstTxWarp prst="textNoShape">
              <a:avLst/>
            </a:prstTxWarp>
          </a:bodyPr>
          <a:lstStyle>
            <a:lvl1pPr algn="ctr">
              <a:defRPr sz="2400" b="1" dirty="0">
                <a:cs typeface="+mn-cs"/>
              </a:defRPr>
            </a:lvl1pPr>
          </a:lstStyle>
          <a:p>
            <a:pPr>
              <a:defRPr/>
            </a:pPr>
            <a:r>
              <a:rPr lang="ru-RU"/>
              <a:t>3</a:t>
            </a:r>
          </a:p>
        </p:txBody>
      </p:sp>
      <p:sp>
        <p:nvSpPr>
          <p:cNvPr id="3081" name="Rectangle 15"/>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3082" name="Line 20"/>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3083" name="Line 21"/>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70364" name="Rectangle 28"/>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1400" b="1" smtClean="0">
                <a:cs typeface="+mn-cs"/>
              </a:defRPr>
            </a:lvl1pPr>
          </a:lstStyle>
          <a:p>
            <a:pPr>
              <a:defRPr/>
            </a:pPr>
            <a:r>
              <a:rPr lang="ru-RU"/>
              <a:t>НАЗВАНИЕ ПРЕЗЕНТАЦИИ</a:t>
            </a:r>
            <a:endParaRPr lang="ru-RU" dirty="0"/>
          </a:p>
        </p:txBody>
      </p:sp>
    </p:spTree>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688"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Calibri" pitchFamily="34" charset="0"/>
        </a:defRPr>
      </a:lvl2pPr>
      <a:lvl3pPr algn="l" rtl="0" eaLnBrk="0" fontAlgn="base" hangingPunct="0">
        <a:spcBef>
          <a:spcPct val="0"/>
        </a:spcBef>
        <a:spcAft>
          <a:spcPct val="0"/>
        </a:spcAft>
        <a:defRPr sz="2600">
          <a:solidFill>
            <a:schemeClr val="bg1"/>
          </a:solidFill>
          <a:latin typeface="Calibri" pitchFamily="34" charset="0"/>
        </a:defRPr>
      </a:lvl3pPr>
      <a:lvl4pPr algn="l" rtl="0" eaLnBrk="0" fontAlgn="base" hangingPunct="0">
        <a:spcBef>
          <a:spcPct val="0"/>
        </a:spcBef>
        <a:spcAft>
          <a:spcPct val="0"/>
        </a:spcAft>
        <a:defRPr sz="2600">
          <a:solidFill>
            <a:schemeClr val="bg1"/>
          </a:solidFill>
          <a:latin typeface="Calibri" pitchFamily="34" charset="0"/>
        </a:defRPr>
      </a:lvl4pPr>
      <a:lvl5pPr algn="l" rtl="0" eaLnBrk="0" fontAlgn="base" hangingPunct="0">
        <a:spcBef>
          <a:spcPct val="0"/>
        </a:spcBef>
        <a:spcAft>
          <a:spcPct val="0"/>
        </a:spcAft>
        <a:defRPr sz="2600">
          <a:solidFill>
            <a:schemeClr val="bg1"/>
          </a:solidFill>
          <a:latin typeface="Calibri"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grpSp>
        <p:nvGrpSpPr>
          <p:cNvPr id="30723" name="Group 4"/>
          <p:cNvGrpSpPr>
            <a:grpSpLocks/>
          </p:cNvGrpSpPr>
          <p:nvPr/>
        </p:nvGrpSpPr>
        <p:grpSpPr bwMode="auto">
          <a:xfrm>
            <a:off x="0" y="6318250"/>
            <a:ext cx="9144000" cy="539750"/>
            <a:chOff x="0" y="3974"/>
            <a:chExt cx="5760" cy="340"/>
          </a:xfrm>
        </p:grpSpPr>
        <p:sp>
          <p:nvSpPr>
            <p:cNvPr id="7180"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81"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30734"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7172"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73"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30726"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30727"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dirty="0">
                <a:solidFill>
                  <a:srgbClr val="FFFFFF"/>
                </a:solidFill>
                <a:cs typeface="+mn-cs"/>
              </a:defRPr>
            </a:lvl1pPr>
          </a:lstStyle>
          <a:p>
            <a:pPr>
              <a:defRPr/>
            </a:pPr>
            <a:r>
              <a:rPr lang="ru-RU"/>
              <a:t>НАЗВАНИЕ ПРЕЗЕНТАЦИИ</a:t>
            </a:r>
          </a:p>
        </p:txBody>
      </p:sp>
      <p:sp>
        <p:nvSpPr>
          <p:cNvPr id="7177"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30730"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30731"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623" r:id="rId1"/>
    <p:sldLayoutId id="2147484624" r:id="rId2"/>
    <p:sldLayoutId id="2147484625" r:id="rId3"/>
    <p:sldLayoutId id="2147484626" r:id="rId4"/>
    <p:sldLayoutId id="2147484627" r:id="rId5"/>
    <p:sldLayoutId id="2147484628" r:id="rId6"/>
    <p:sldLayoutId id="2147484629" r:id="rId7"/>
    <p:sldLayoutId id="2147484630" r:id="rId8"/>
    <p:sldLayoutId id="2147484631" r:id="rId9"/>
    <p:sldLayoutId id="2147484632" r:id="rId10"/>
    <p:sldLayoutId id="2147484633"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grpSp>
        <p:nvGrpSpPr>
          <p:cNvPr id="31747" name="Group 4"/>
          <p:cNvGrpSpPr>
            <a:grpSpLocks/>
          </p:cNvGrpSpPr>
          <p:nvPr/>
        </p:nvGrpSpPr>
        <p:grpSpPr bwMode="auto">
          <a:xfrm>
            <a:off x="0" y="6318250"/>
            <a:ext cx="9144000" cy="539750"/>
            <a:chOff x="0" y="3974"/>
            <a:chExt cx="5760" cy="340"/>
          </a:xfrm>
        </p:grpSpPr>
        <p:sp>
          <p:nvSpPr>
            <p:cNvPr id="7180"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81"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31758"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7172"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73"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31750"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31751"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dirty="0">
                <a:solidFill>
                  <a:srgbClr val="FFFFFF"/>
                </a:solidFill>
                <a:cs typeface="+mn-cs"/>
              </a:defRPr>
            </a:lvl1pPr>
          </a:lstStyle>
          <a:p>
            <a:pPr>
              <a:defRPr/>
            </a:pPr>
            <a:r>
              <a:rPr lang="ru-RU"/>
              <a:t>НАЗВАНИЕ ПРЕЗЕНТАЦИИ</a:t>
            </a:r>
          </a:p>
        </p:txBody>
      </p:sp>
      <p:sp>
        <p:nvSpPr>
          <p:cNvPr id="7177"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31754"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31755"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634" r:id="rId1"/>
    <p:sldLayoutId id="2147484635" r:id="rId2"/>
    <p:sldLayoutId id="2147484636" r:id="rId3"/>
    <p:sldLayoutId id="2147484637" r:id="rId4"/>
    <p:sldLayoutId id="2147484638" r:id="rId5"/>
    <p:sldLayoutId id="2147484639" r:id="rId6"/>
    <p:sldLayoutId id="2147484640" r:id="rId7"/>
    <p:sldLayoutId id="2147484641" r:id="rId8"/>
    <p:sldLayoutId id="2147484642" r:id="rId9"/>
    <p:sldLayoutId id="2147484643" r:id="rId10"/>
    <p:sldLayoutId id="2147484644"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grpSp>
        <p:nvGrpSpPr>
          <p:cNvPr id="32771" name="Group 4"/>
          <p:cNvGrpSpPr>
            <a:grpSpLocks/>
          </p:cNvGrpSpPr>
          <p:nvPr/>
        </p:nvGrpSpPr>
        <p:grpSpPr bwMode="auto">
          <a:xfrm>
            <a:off x="0" y="6318250"/>
            <a:ext cx="9144000" cy="539750"/>
            <a:chOff x="0" y="3974"/>
            <a:chExt cx="5760" cy="340"/>
          </a:xfrm>
        </p:grpSpPr>
        <p:sp>
          <p:nvSpPr>
            <p:cNvPr id="7180"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81"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32782"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7172"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73"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32774"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32775"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dirty="0">
                <a:solidFill>
                  <a:srgbClr val="FFFFFF"/>
                </a:solidFill>
                <a:latin typeface="Arial Narrow"/>
                <a:cs typeface="+mn-cs"/>
              </a:defRPr>
            </a:lvl1pPr>
          </a:lstStyle>
          <a:p>
            <a:pPr>
              <a:defRPr/>
            </a:pPr>
            <a:r>
              <a:rPr lang="ru-RU"/>
              <a:t>НАЗВАНИЕ ПРЕЗЕНТАЦИИ</a:t>
            </a:r>
          </a:p>
        </p:txBody>
      </p:sp>
      <p:sp>
        <p:nvSpPr>
          <p:cNvPr id="7177"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32778"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32779"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847" r:id="rId1"/>
    <p:sldLayoutId id="2147484848" r:id="rId2"/>
    <p:sldLayoutId id="2147484849" r:id="rId3"/>
    <p:sldLayoutId id="2147484850" r:id="rId4"/>
    <p:sldLayoutId id="2147484851" r:id="rId5"/>
    <p:sldLayoutId id="2147484852" r:id="rId6"/>
    <p:sldLayoutId id="2147484853" r:id="rId7"/>
    <p:sldLayoutId id="2147484854" r:id="rId8"/>
    <p:sldLayoutId id="2147484855" r:id="rId9"/>
    <p:sldLayoutId id="2147484856" r:id="rId10"/>
    <p:sldLayoutId id="2147484857"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fontAlgn="auto" hangingPunct="1">
              <a:spcBef>
                <a:spcPts val="0"/>
              </a:spcBef>
              <a:spcAft>
                <a:spcPts val="0"/>
              </a:spcAft>
              <a:defRPr/>
            </a:pPr>
            <a:endParaRPr lang="ru-RU" altLang="ru-RU" dirty="0" smtClean="0">
              <a:solidFill>
                <a:srgbClr val="FFFFFF"/>
              </a:solidFill>
              <a:cs typeface="+mn-cs"/>
            </a:endParaRPr>
          </a:p>
        </p:txBody>
      </p:sp>
      <p:grpSp>
        <p:nvGrpSpPr>
          <p:cNvPr id="33795" name="Group 4"/>
          <p:cNvGrpSpPr>
            <a:grpSpLocks/>
          </p:cNvGrpSpPr>
          <p:nvPr/>
        </p:nvGrpSpPr>
        <p:grpSpPr bwMode="auto">
          <a:xfrm>
            <a:off x="0" y="6318250"/>
            <a:ext cx="9144000" cy="539750"/>
            <a:chOff x="0" y="3974"/>
            <a:chExt cx="5760" cy="340"/>
          </a:xfrm>
        </p:grpSpPr>
        <p:sp>
          <p:nvSpPr>
            <p:cNvPr id="7180"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fontAlgn="auto" hangingPunct="1">
                <a:spcBef>
                  <a:spcPts val="0"/>
                </a:spcBef>
                <a:spcAft>
                  <a:spcPts val="0"/>
                </a:spcAft>
                <a:defRPr/>
              </a:pPr>
              <a:endParaRPr lang="ru-RU" altLang="ru-RU" dirty="0" smtClean="0">
                <a:solidFill>
                  <a:srgbClr val="FFFFFF"/>
                </a:solidFill>
                <a:cs typeface="+mn-cs"/>
              </a:endParaRPr>
            </a:p>
          </p:txBody>
        </p:sp>
        <p:sp>
          <p:nvSpPr>
            <p:cNvPr id="7181"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fontAlgn="auto" hangingPunct="1">
                <a:spcBef>
                  <a:spcPts val="0"/>
                </a:spcBef>
                <a:spcAft>
                  <a:spcPts val="0"/>
                </a:spcAft>
                <a:defRPr/>
              </a:pPr>
              <a:endParaRPr lang="ru-RU" altLang="ru-RU" dirty="0" smtClean="0">
                <a:solidFill>
                  <a:srgbClr val="FFFFFF"/>
                </a:solidFill>
                <a:cs typeface="+mn-cs"/>
              </a:endParaRPr>
            </a:p>
          </p:txBody>
        </p:sp>
        <p:sp>
          <p:nvSpPr>
            <p:cNvPr id="33806"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7172"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fontAlgn="auto" hangingPunct="1">
              <a:spcBef>
                <a:spcPts val="0"/>
              </a:spcBef>
              <a:spcAft>
                <a:spcPts val="0"/>
              </a:spcAft>
              <a:defRPr/>
            </a:pPr>
            <a:endParaRPr lang="ru-RU" altLang="ru-RU" dirty="0" smtClean="0">
              <a:solidFill>
                <a:srgbClr val="FFFFFF"/>
              </a:solidFill>
              <a:cs typeface="+mn-cs"/>
            </a:endParaRPr>
          </a:p>
        </p:txBody>
      </p:sp>
      <p:sp>
        <p:nvSpPr>
          <p:cNvPr id="7173"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fontAlgn="auto" hangingPunct="1">
              <a:spcBef>
                <a:spcPts val="0"/>
              </a:spcBef>
              <a:spcAft>
                <a:spcPts val="0"/>
              </a:spcAft>
              <a:defRPr/>
            </a:pPr>
            <a:endParaRPr lang="ru-RU" altLang="ru-RU" dirty="0" smtClean="0">
              <a:solidFill>
                <a:srgbClr val="FFFFFF"/>
              </a:solidFill>
              <a:cs typeface="+mn-cs"/>
            </a:endParaRPr>
          </a:p>
        </p:txBody>
      </p:sp>
      <p:sp>
        <p:nvSpPr>
          <p:cNvPr id="33798"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33799"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fontAlgn="auto">
              <a:spcBef>
                <a:spcPts val="0"/>
              </a:spcBef>
              <a:spcAft>
                <a:spcPts val="0"/>
              </a:spcAft>
              <a:defRPr sz="2000" dirty="0">
                <a:solidFill>
                  <a:srgbClr val="000000"/>
                </a:solidFill>
                <a:latin typeface="Arial Narrow"/>
                <a:cs typeface="+mn-cs"/>
              </a:defRPr>
            </a:lvl1pPr>
          </a:lstStyle>
          <a:p>
            <a:pPr>
              <a:defRPr/>
            </a:pPr>
            <a:r>
              <a:rPr lang="ru-RU"/>
              <a:t>НАЗВАНИЕ ПРЕЗЕНТАЦИИ</a:t>
            </a:r>
          </a:p>
        </p:txBody>
      </p:sp>
      <p:sp>
        <p:nvSpPr>
          <p:cNvPr id="7177"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fontAlgn="auto" hangingPunct="1">
              <a:spcBef>
                <a:spcPts val="0"/>
              </a:spcBef>
              <a:spcAft>
                <a:spcPts val="0"/>
              </a:spcAft>
              <a:defRPr/>
            </a:pPr>
            <a:endParaRPr lang="ru-RU" altLang="ru-RU" dirty="0" smtClean="0">
              <a:solidFill>
                <a:srgbClr val="FFFFFF"/>
              </a:solidFill>
              <a:cs typeface="+mn-cs"/>
            </a:endParaRPr>
          </a:p>
        </p:txBody>
      </p:sp>
      <p:sp>
        <p:nvSpPr>
          <p:cNvPr id="33802"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33803"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grpSp>
        <p:nvGrpSpPr>
          <p:cNvPr id="34819" name="Group 4"/>
          <p:cNvGrpSpPr>
            <a:grpSpLocks/>
          </p:cNvGrpSpPr>
          <p:nvPr/>
        </p:nvGrpSpPr>
        <p:grpSpPr bwMode="auto">
          <a:xfrm>
            <a:off x="0" y="6318250"/>
            <a:ext cx="9144000" cy="539750"/>
            <a:chOff x="0" y="3974"/>
            <a:chExt cx="5760" cy="340"/>
          </a:xfrm>
        </p:grpSpPr>
        <p:sp>
          <p:nvSpPr>
            <p:cNvPr id="7180"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81"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34830"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7172"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73"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34822"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34823"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dirty="0">
                <a:solidFill>
                  <a:srgbClr val="FFFFFF"/>
                </a:solidFill>
                <a:cs typeface="+mn-cs"/>
              </a:defRPr>
            </a:lvl1pPr>
          </a:lstStyle>
          <a:p>
            <a:pPr>
              <a:defRPr/>
            </a:pPr>
            <a:r>
              <a:rPr lang="ru-RU"/>
              <a:t>НАЗВАНИЕ ПРЕЗЕНТАЦИИ</a:t>
            </a:r>
          </a:p>
        </p:txBody>
      </p:sp>
      <p:sp>
        <p:nvSpPr>
          <p:cNvPr id="7177"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34826"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34827"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645" r:id="rId1"/>
    <p:sldLayoutId id="2147484646" r:id="rId2"/>
    <p:sldLayoutId id="2147484647" r:id="rId3"/>
    <p:sldLayoutId id="2147484648" r:id="rId4"/>
    <p:sldLayoutId id="2147484649" r:id="rId5"/>
    <p:sldLayoutId id="2147484650" r:id="rId6"/>
    <p:sldLayoutId id="2147484651" r:id="rId7"/>
    <p:sldLayoutId id="2147484652" r:id="rId8"/>
    <p:sldLayoutId id="2147484653" r:id="rId9"/>
    <p:sldLayoutId id="2147484654" r:id="rId10"/>
    <p:sldLayoutId id="2147484655"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grpSp>
        <p:nvGrpSpPr>
          <p:cNvPr id="35843" name="Group 4"/>
          <p:cNvGrpSpPr>
            <a:grpSpLocks/>
          </p:cNvGrpSpPr>
          <p:nvPr/>
        </p:nvGrpSpPr>
        <p:grpSpPr bwMode="auto">
          <a:xfrm>
            <a:off x="0" y="6318250"/>
            <a:ext cx="9144000" cy="539750"/>
            <a:chOff x="0" y="3974"/>
            <a:chExt cx="5760" cy="340"/>
          </a:xfrm>
        </p:grpSpPr>
        <p:sp>
          <p:nvSpPr>
            <p:cNvPr id="7180"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81"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35854"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7172"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73"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35846"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35847"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dirty="0">
                <a:solidFill>
                  <a:srgbClr val="FFFFFF"/>
                </a:solidFill>
                <a:cs typeface="+mn-cs"/>
              </a:defRPr>
            </a:lvl1pPr>
          </a:lstStyle>
          <a:p>
            <a:pPr>
              <a:defRPr/>
            </a:pPr>
            <a:r>
              <a:rPr lang="ru-RU"/>
              <a:t>НАЗВАНИЕ ПРЕЗЕНТАЦИИ</a:t>
            </a:r>
          </a:p>
        </p:txBody>
      </p:sp>
      <p:sp>
        <p:nvSpPr>
          <p:cNvPr id="7177"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35850"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35851"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 id="2147484665" r:id="rId10"/>
    <p:sldLayoutId id="2147484666"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grpSp>
        <p:nvGrpSpPr>
          <p:cNvPr id="36867" name="Group 4"/>
          <p:cNvGrpSpPr>
            <a:grpSpLocks/>
          </p:cNvGrpSpPr>
          <p:nvPr/>
        </p:nvGrpSpPr>
        <p:grpSpPr bwMode="auto">
          <a:xfrm>
            <a:off x="0" y="6318250"/>
            <a:ext cx="9144000" cy="539750"/>
            <a:chOff x="0" y="3974"/>
            <a:chExt cx="5760" cy="340"/>
          </a:xfrm>
        </p:grpSpPr>
        <p:sp>
          <p:nvSpPr>
            <p:cNvPr id="7180"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81"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36878"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7172"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73"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36870"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36871"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dirty="0">
                <a:solidFill>
                  <a:srgbClr val="FFFFFF"/>
                </a:solidFill>
                <a:cs typeface="+mn-cs"/>
              </a:defRPr>
            </a:lvl1pPr>
          </a:lstStyle>
          <a:p>
            <a:pPr>
              <a:defRPr/>
            </a:pPr>
            <a:r>
              <a:rPr lang="ru-RU"/>
              <a:t>НАЗВАНИЕ ПРЕЗЕНТАЦИИ</a:t>
            </a:r>
          </a:p>
        </p:txBody>
      </p:sp>
      <p:sp>
        <p:nvSpPr>
          <p:cNvPr id="7177"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36874"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36875"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3"/>
          <p:cNvSpPr>
            <a:spLocks noChangeArrowheads="1"/>
          </p:cNvSpPr>
          <p:nvPr/>
        </p:nvSpPr>
        <p:spPr bwMode="auto">
          <a:xfrm>
            <a:off x="0" y="2159000"/>
            <a:ext cx="9144000" cy="4160838"/>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grpSp>
        <p:nvGrpSpPr>
          <p:cNvPr id="4099" name="Group 3"/>
          <p:cNvGrpSpPr>
            <a:grpSpLocks/>
          </p:cNvGrpSpPr>
          <p:nvPr/>
        </p:nvGrpSpPr>
        <p:grpSpPr bwMode="auto">
          <a:xfrm>
            <a:off x="0" y="6318250"/>
            <a:ext cx="9144000" cy="539750"/>
            <a:chOff x="0" y="3974"/>
            <a:chExt cx="5760" cy="340"/>
          </a:xfrm>
        </p:grpSpPr>
        <p:sp>
          <p:nvSpPr>
            <p:cNvPr id="4107" name="Rectangle 4"/>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4108" name="Rectangle 5"/>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4109" name="Line 6"/>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4100" name="Rectangle 7"/>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4101" name="Rectangle 8"/>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4102" name="Line 9"/>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4103"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endParaRPr lang="ru-RU" altLang="ru-RU" smtClean="0"/>
          </a:p>
        </p:txBody>
      </p:sp>
      <p:sp>
        <p:nvSpPr>
          <p:cNvPr id="271373" name="Rectangle 13"/>
          <p:cNvSpPr>
            <a:spLocks noGrp="1" noChangeArrowheads="1"/>
          </p:cNvSpPr>
          <p:nvPr>
            <p:ph type="sldNum" sz="quarter" idx="4"/>
          </p:nvPr>
        </p:nvSpPr>
        <p:spPr bwMode="auto">
          <a:xfrm>
            <a:off x="204788" y="6362700"/>
            <a:ext cx="1487487"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b="1">
                <a:cs typeface="+mn-cs"/>
              </a:defRPr>
            </a:lvl1pPr>
          </a:lstStyle>
          <a:p>
            <a:pPr>
              <a:defRPr/>
            </a:pPr>
            <a:fld id="{3756BC40-1A81-492C-9103-9D59FD3B0D3A}" type="slidenum">
              <a:rPr lang="ru-RU"/>
              <a:pPr>
                <a:defRPr/>
              </a:pPr>
              <a:t>‹#›</a:t>
            </a:fld>
            <a:endParaRPr lang="ru-RU" dirty="0"/>
          </a:p>
        </p:txBody>
      </p:sp>
      <p:sp>
        <p:nvSpPr>
          <p:cNvPr id="4105" name="Rectangle 15"/>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4106" name="Line 24"/>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689" r:id="rId1"/>
    <p:sldLayoutId id="2147484690" r:id="rId2"/>
    <p:sldLayoutId id="2147484691" r:id="rId3"/>
    <p:sldLayoutId id="2147484692" r:id="rId4"/>
    <p:sldLayoutId id="2147484693" r:id="rId5"/>
    <p:sldLayoutId id="2147484694" r:id="rId6"/>
    <p:sldLayoutId id="2147484695" r:id="rId7"/>
    <p:sldLayoutId id="2147484696" r:id="rId8"/>
    <p:sldLayoutId id="2147484697" r:id="rId9"/>
    <p:sldLayoutId id="2147484698" r:id="rId10"/>
    <p:sldLayoutId id="2147484699"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Calibri" pitchFamily="34" charset="0"/>
        </a:defRPr>
      </a:lvl2pPr>
      <a:lvl3pPr algn="l" rtl="0" eaLnBrk="0" fontAlgn="base" hangingPunct="0">
        <a:spcBef>
          <a:spcPct val="0"/>
        </a:spcBef>
        <a:spcAft>
          <a:spcPct val="0"/>
        </a:spcAft>
        <a:defRPr sz="2600">
          <a:solidFill>
            <a:schemeClr val="bg1"/>
          </a:solidFill>
          <a:latin typeface="Calibri" pitchFamily="34" charset="0"/>
        </a:defRPr>
      </a:lvl3pPr>
      <a:lvl4pPr algn="l" rtl="0" eaLnBrk="0" fontAlgn="base" hangingPunct="0">
        <a:spcBef>
          <a:spcPct val="0"/>
        </a:spcBef>
        <a:spcAft>
          <a:spcPct val="0"/>
        </a:spcAft>
        <a:defRPr sz="2600">
          <a:solidFill>
            <a:schemeClr val="bg1"/>
          </a:solidFill>
          <a:latin typeface="Calibri" pitchFamily="34" charset="0"/>
        </a:defRPr>
      </a:lvl4pPr>
      <a:lvl5pPr algn="l" rtl="0" eaLnBrk="0" fontAlgn="base" hangingPunct="0">
        <a:spcBef>
          <a:spcPct val="0"/>
        </a:spcBef>
        <a:spcAft>
          <a:spcPct val="0"/>
        </a:spcAft>
        <a:defRPr sz="2600">
          <a:solidFill>
            <a:schemeClr val="bg1"/>
          </a:solidFill>
          <a:latin typeface="Calibri"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1935163" y="1077913"/>
            <a:ext cx="7208837" cy="5262562"/>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grpSp>
        <p:nvGrpSpPr>
          <p:cNvPr id="5123" name="Group 3"/>
          <p:cNvGrpSpPr>
            <a:grpSpLocks/>
          </p:cNvGrpSpPr>
          <p:nvPr/>
        </p:nvGrpSpPr>
        <p:grpSpPr bwMode="auto">
          <a:xfrm>
            <a:off x="0" y="6318250"/>
            <a:ext cx="9144000" cy="539750"/>
            <a:chOff x="0" y="3974"/>
            <a:chExt cx="5760" cy="340"/>
          </a:xfrm>
        </p:grpSpPr>
        <p:sp>
          <p:nvSpPr>
            <p:cNvPr id="5134" name="Rectangle 4"/>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5135" name="Rectangle 5"/>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5136" name="Line 6"/>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5124" name="Rectangle 7"/>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5125" name="Rectangle 8"/>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5126" name="Line 9"/>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5127"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5128" name="Rectangle 12"/>
          <p:cNvSpPr>
            <a:spLocks noGrp="1" noChangeArrowheads="1"/>
          </p:cNvSpPr>
          <p:nvPr>
            <p:ph type="body" idx="1"/>
          </p:nvPr>
        </p:nvSpPr>
        <p:spPr bwMode="auto">
          <a:xfrm>
            <a:off x="0" y="1082675"/>
            <a:ext cx="193675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16000" tIns="0" rIns="216000" bIns="0" numCol="1" anchor="ctr" anchorCtr="0" compatLnSpc="1">
            <a:prstTxWarp prst="textNoShape">
              <a:avLst/>
            </a:prstTxWarp>
          </a:bodyPr>
          <a:lstStyle/>
          <a:p>
            <a:pPr lvl="0"/>
            <a:r>
              <a:rPr lang="ru-RU" altLang="ru-RU" smtClean="0"/>
              <a:t>Образец</a:t>
            </a:r>
          </a:p>
          <a:p>
            <a:pPr lvl="0"/>
            <a:r>
              <a:rPr lang="ru-RU" altLang="ru-RU" smtClean="0"/>
              <a:t>текста</a:t>
            </a:r>
          </a:p>
        </p:txBody>
      </p:sp>
      <p:sp>
        <p:nvSpPr>
          <p:cNvPr id="272397" name="Rectangle 13"/>
          <p:cNvSpPr>
            <a:spLocks noGrp="1" noChangeArrowheads="1"/>
          </p:cNvSpPr>
          <p:nvPr>
            <p:ph type="sldNum" sz="quarter" idx="4"/>
          </p:nvPr>
        </p:nvSpPr>
        <p:spPr bwMode="auto">
          <a:xfrm>
            <a:off x="204788" y="6362700"/>
            <a:ext cx="1487487"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b="1">
                <a:cs typeface="+mn-cs"/>
              </a:defRPr>
            </a:lvl1pPr>
          </a:lstStyle>
          <a:p>
            <a:pPr>
              <a:defRPr/>
            </a:pPr>
            <a:fld id="{182BB3D0-864E-4C8B-85C9-54B19E54DFE6}" type="slidenum">
              <a:rPr lang="ru-RU"/>
              <a:pPr>
                <a:defRPr/>
              </a:pPr>
              <a:t>‹#›</a:t>
            </a:fld>
            <a:endParaRPr lang="ru-RU" dirty="0"/>
          </a:p>
        </p:txBody>
      </p:sp>
      <p:sp>
        <p:nvSpPr>
          <p:cNvPr id="272398" name="Rectangle 14"/>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dirty="0">
                <a:cs typeface="+mn-cs"/>
              </a:defRPr>
            </a:lvl1pPr>
          </a:lstStyle>
          <a:p>
            <a:pPr>
              <a:defRPr/>
            </a:pPr>
            <a:r>
              <a:rPr lang="ru-RU"/>
              <a:t>НАЗВАНИЕ ПРЕЗЕНТАЦИИ</a:t>
            </a:r>
          </a:p>
        </p:txBody>
      </p:sp>
      <p:sp>
        <p:nvSpPr>
          <p:cNvPr id="5131" name="Rectangle 15"/>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5132" name="Line 17"/>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5133" name="Line 18"/>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700" r:id="rId1"/>
    <p:sldLayoutId id="2147484701" r:id="rId2"/>
    <p:sldLayoutId id="2147484702" r:id="rId3"/>
    <p:sldLayoutId id="2147484703" r:id="rId4"/>
    <p:sldLayoutId id="2147484704" r:id="rId5"/>
    <p:sldLayoutId id="2147484705" r:id="rId6"/>
    <p:sldLayoutId id="2147484706" r:id="rId7"/>
    <p:sldLayoutId id="2147484707" r:id="rId8"/>
    <p:sldLayoutId id="2147484708" r:id="rId9"/>
    <p:sldLayoutId id="2147484709" r:id="rId10"/>
    <p:sldLayoutId id="2147484710"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Calibri" pitchFamily="34" charset="0"/>
        </a:defRPr>
      </a:lvl2pPr>
      <a:lvl3pPr algn="l" rtl="0" eaLnBrk="0" fontAlgn="base" hangingPunct="0">
        <a:spcBef>
          <a:spcPct val="0"/>
        </a:spcBef>
        <a:spcAft>
          <a:spcPct val="0"/>
        </a:spcAft>
        <a:defRPr sz="2600">
          <a:solidFill>
            <a:schemeClr val="bg1"/>
          </a:solidFill>
          <a:latin typeface="Calibri" pitchFamily="34" charset="0"/>
        </a:defRPr>
      </a:lvl3pPr>
      <a:lvl4pPr algn="l" rtl="0" eaLnBrk="0" fontAlgn="base" hangingPunct="0">
        <a:spcBef>
          <a:spcPct val="0"/>
        </a:spcBef>
        <a:spcAft>
          <a:spcPct val="0"/>
        </a:spcAft>
        <a:defRPr sz="2600">
          <a:solidFill>
            <a:schemeClr val="bg1"/>
          </a:solidFill>
          <a:latin typeface="Calibri" pitchFamily="34" charset="0"/>
        </a:defRPr>
      </a:lvl4pPr>
      <a:lvl5pPr algn="l" rtl="0" eaLnBrk="0" fontAlgn="base" hangingPunct="0">
        <a:spcBef>
          <a:spcPct val="0"/>
        </a:spcBef>
        <a:spcAft>
          <a:spcPct val="0"/>
        </a:spcAft>
        <a:defRPr sz="2600">
          <a:solidFill>
            <a:schemeClr val="bg1"/>
          </a:solidFill>
          <a:latin typeface="Calibri"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0"/>
        </a:spcBef>
        <a:spcAft>
          <a:spcPct val="0"/>
        </a:spcAft>
        <a:defRPr sz="2600" b="1">
          <a:solidFill>
            <a:srgbClr val="003366"/>
          </a:solidFill>
          <a:latin typeface="+mn-lt"/>
          <a:ea typeface="+mn-ea"/>
          <a:cs typeface="+mn-cs"/>
        </a:defRPr>
      </a:lvl1pPr>
      <a:lvl2pPr marL="827088" indent="-285750" algn="l" rtl="0" eaLnBrk="0" fontAlgn="base" hangingPunct="0">
        <a:spcBef>
          <a:spcPct val="20000"/>
        </a:spcBef>
        <a:spcAft>
          <a:spcPct val="0"/>
        </a:spcAft>
        <a:buChar char="–"/>
        <a:defRPr sz="2800">
          <a:solidFill>
            <a:schemeClr val="tx1"/>
          </a:solidFill>
          <a:latin typeface="Arial" charset="0"/>
        </a:defRPr>
      </a:lvl2pPr>
      <a:lvl3pPr marL="1235075" indent="-228600" algn="l" rtl="0" eaLnBrk="0" fontAlgn="base" hangingPunct="0">
        <a:spcBef>
          <a:spcPct val="20000"/>
        </a:spcBef>
        <a:spcAft>
          <a:spcPct val="0"/>
        </a:spcAft>
        <a:buChar char="•"/>
        <a:defRPr sz="2400">
          <a:solidFill>
            <a:schemeClr val="tx1"/>
          </a:solidFill>
          <a:latin typeface="Arial" charset="0"/>
        </a:defRPr>
      </a:lvl3pPr>
      <a:lvl4pPr marL="1643063"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057525" y="1087438"/>
            <a:ext cx="6086475" cy="525145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grpSp>
        <p:nvGrpSpPr>
          <p:cNvPr id="6147" name="Group 3"/>
          <p:cNvGrpSpPr>
            <a:grpSpLocks/>
          </p:cNvGrpSpPr>
          <p:nvPr/>
        </p:nvGrpSpPr>
        <p:grpSpPr bwMode="auto">
          <a:xfrm>
            <a:off x="0" y="6318250"/>
            <a:ext cx="9144000" cy="539750"/>
            <a:chOff x="0" y="3974"/>
            <a:chExt cx="5760" cy="340"/>
          </a:xfrm>
        </p:grpSpPr>
        <p:sp>
          <p:nvSpPr>
            <p:cNvPr id="6158" name="Rectangle 4"/>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6159" name="Rectangle 5"/>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6160" name="Line 6"/>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6148" name="Rectangle 7"/>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6149" name="Rectangle 8"/>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6150" name="Line 9"/>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6151" name="Rectangle 10"/>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6152" name="Rectangle 11"/>
          <p:cNvSpPr>
            <a:spLocks noGrp="1" noChangeArrowheads="1"/>
          </p:cNvSpPr>
          <p:nvPr>
            <p:ph type="body" idx="1"/>
          </p:nvPr>
        </p:nvSpPr>
        <p:spPr bwMode="auto">
          <a:xfrm>
            <a:off x="0" y="1100138"/>
            <a:ext cx="3059113"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16000" tIns="0" rIns="216000" bIns="0" numCol="1" anchor="ctr" anchorCtr="0" compatLnSpc="1">
            <a:prstTxWarp prst="textNoShape">
              <a:avLst/>
            </a:prstTxWarp>
          </a:bodyPr>
          <a:lstStyle/>
          <a:p>
            <a:pPr lvl="0"/>
            <a:r>
              <a:rPr lang="ru-RU" altLang="ru-RU" smtClean="0"/>
              <a:t>Образец</a:t>
            </a:r>
          </a:p>
          <a:p>
            <a:pPr lvl="0"/>
            <a:r>
              <a:rPr lang="ru-RU" altLang="ru-RU" smtClean="0"/>
              <a:t>текста</a:t>
            </a:r>
          </a:p>
        </p:txBody>
      </p:sp>
      <p:sp>
        <p:nvSpPr>
          <p:cNvPr id="275468" name="Rectangle 12"/>
          <p:cNvSpPr>
            <a:spLocks noGrp="1" noChangeArrowheads="1"/>
          </p:cNvSpPr>
          <p:nvPr>
            <p:ph type="sldNum" sz="quarter" idx="4"/>
          </p:nvPr>
        </p:nvSpPr>
        <p:spPr bwMode="auto">
          <a:xfrm>
            <a:off x="204788" y="6362700"/>
            <a:ext cx="1487487"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b="1">
                <a:cs typeface="+mn-cs"/>
              </a:defRPr>
            </a:lvl1pPr>
          </a:lstStyle>
          <a:p>
            <a:pPr>
              <a:defRPr/>
            </a:pPr>
            <a:fld id="{5E9DA6EF-705B-4EA7-AE91-6910AF1CF175}" type="slidenum">
              <a:rPr lang="ru-RU"/>
              <a:pPr>
                <a:defRPr/>
              </a:pPr>
              <a:t>‹#›</a:t>
            </a:fld>
            <a:endParaRPr lang="ru-RU" dirty="0"/>
          </a:p>
        </p:txBody>
      </p:sp>
      <p:sp>
        <p:nvSpPr>
          <p:cNvPr id="27546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dirty="0">
                <a:cs typeface="+mn-cs"/>
              </a:defRPr>
            </a:lvl1pPr>
          </a:lstStyle>
          <a:p>
            <a:pPr>
              <a:defRPr/>
            </a:pPr>
            <a:r>
              <a:rPr lang="ru-RU"/>
              <a:t>НАЗВАНИЕ ПРЕЗЕНТАЦИИ</a:t>
            </a:r>
          </a:p>
        </p:txBody>
      </p:sp>
      <p:sp>
        <p:nvSpPr>
          <p:cNvPr id="6155"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6156"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6157"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Calibri" pitchFamily="34" charset="0"/>
        </a:defRPr>
      </a:lvl2pPr>
      <a:lvl3pPr algn="l" rtl="0" eaLnBrk="0" fontAlgn="base" hangingPunct="0">
        <a:spcBef>
          <a:spcPct val="0"/>
        </a:spcBef>
        <a:spcAft>
          <a:spcPct val="0"/>
        </a:spcAft>
        <a:defRPr sz="2600">
          <a:solidFill>
            <a:schemeClr val="bg1"/>
          </a:solidFill>
          <a:latin typeface="Calibri" pitchFamily="34" charset="0"/>
        </a:defRPr>
      </a:lvl3pPr>
      <a:lvl4pPr algn="l" rtl="0" eaLnBrk="0" fontAlgn="base" hangingPunct="0">
        <a:spcBef>
          <a:spcPct val="0"/>
        </a:spcBef>
        <a:spcAft>
          <a:spcPct val="0"/>
        </a:spcAft>
        <a:defRPr sz="2600">
          <a:solidFill>
            <a:schemeClr val="bg1"/>
          </a:solidFill>
          <a:latin typeface="Calibri" pitchFamily="34" charset="0"/>
        </a:defRPr>
      </a:lvl4pPr>
      <a:lvl5pPr algn="l" rtl="0" eaLnBrk="0" fontAlgn="base" hangingPunct="0">
        <a:spcBef>
          <a:spcPct val="0"/>
        </a:spcBef>
        <a:spcAft>
          <a:spcPct val="0"/>
        </a:spcAft>
        <a:defRPr sz="2600">
          <a:solidFill>
            <a:schemeClr val="bg1"/>
          </a:solidFill>
          <a:latin typeface="Calibri"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0"/>
        </a:spcBef>
        <a:spcAft>
          <a:spcPct val="0"/>
        </a:spcAft>
        <a:defRPr sz="2600" b="1">
          <a:solidFill>
            <a:srgbClr val="003366"/>
          </a:solidFill>
          <a:latin typeface="+mn-lt"/>
          <a:ea typeface="+mn-ea"/>
          <a:cs typeface="+mn-cs"/>
        </a:defRPr>
      </a:lvl1pPr>
      <a:lvl2pPr marL="827088" indent="-285750" algn="l" rtl="0" eaLnBrk="0" fontAlgn="base" hangingPunct="0">
        <a:spcBef>
          <a:spcPct val="20000"/>
        </a:spcBef>
        <a:spcAft>
          <a:spcPct val="0"/>
        </a:spcAft>
        <a:buChar char="–"/>
        <a:defRPr sz="2800">
          <a:solidFill>
            <a:schemeClr val="tx1"/>
          </a:solidFill>
          <a:latin typeface="Arial" charset="0"/>
        </a:defRPr>
      </a:lvl2pPr>
      <a:lvl3pPr marL="1235075" indent="-228600" algn="l" rtl="0" eaLnBrk="0" fontAlgn="base" hangingPunct="0">
        <a:spcBef>
          <a:spcPct val="20000"/>
        </a:spcBef>
        <a:spcAft>
          <a:spcPct val="0"/>
        </a:spcAft>
        <a:buChar char="•"/>
        <a:defRPr sz="2400">
          <a:solidFill>
            <a:schemeClr val="tx1"/>
          </a:solidFill>
          <a:latin typeface="Arial" charset="0"/>
        </a:defRPr>
      </a:lvl3pPr>
      <a:lvl4pPr marL="1643063"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grpSp>
        <p:nvGrpSpPr>
          <p:cNvPr id="7171" name="Group 4"/>
          <p:cNvGrpSpPr>
            <a:grpSpLocks/>
          </p:cNvGrpSpPr>
          <p:nvPr/>
        </p:nvGrpSpPr>
        <p:grpSpPr bwMode="auto">
          <a:xfrm>
            <a:off x="0" y="6318250"/>
            <a:ext cx="9144000" cy="539750"/>
            <a:chOff x="0" y="3974"/>
            <a:chExt cx="5760" cy="340"/>
          </a:xfrm>
        </p:grpSpPr>
        <p:sp>
          <p:nvSpPr>
            <p:cNvPr id="7180"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7181"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7182"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7172"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7173"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7174"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7175"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dirty="0">
                <a:cs typeface="+mn-cs"/>
              </a:defRPr>
            </a:lvl1pPr>
          </a:lstStyle>
          <a:p>
            <a:pPr>
              <a:defRPr/>
            </a:pPr>
            <a:r>
              <a:rPr lang="ru-RU"/>
              <a:t>НАЗВАНИЕ ПРЕЗЕНТАЦИИ</a:t>
            </a:r>
          </a:p>
        </p:txBody>
      </p:sp>
      <p:sp>
        <p:nvSpPr>
          <p:cNvPr id="7177"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7178"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7179"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722" r:id="rId1"/>
    <p:sldLayoutId id="2147484723" r:id="rId2"/>
    <p:sldLayoutId id="2147484724" r:id="rId3"/>
    <p:sldLayoutId id="2147484725" r:id="rId4"/>
    <p:sldLayoutId id="2147484726" r:id="rId5"/>
    <p:sldLayoutId id="2147484727" r:id="rId6"/>
    <p:sldLayoutId id="2147484728" r:id="rId7"/>
    <p:sldLayoutId id="2147484729" r:id="rId8"/>
    <p:sldLayoutId id="2147484730" r:id="rId9"/>
    <p:sldLayoutId id="2147484731" r:id="rId10"/>
    <p:sldLayoutId id="2147484732" r:id="rId11"/>
    <p:sldLayoutId id="2147484733" r:id="rId12"/>
    <p:sldLayoutId id="2147484734" r:id="rId13"/>
    <p:sldLayoutId id="2147484500" r:id="rId14"/>
    <p:sldLayoutId id="2147484501" r:id="rId15"/>
    <p:sldLayoutId id="2147484736" r:id="rId16"/>
    <p:sldLayoutId id="2147484858" r:id="rId17"/>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Calibri" pitchFamily="34" charset="0"/>
        </a:defRPr>
      </a:lvl2pPr>
      <a:lvl3pPr algn="l" rtl="0" eaLnBrk="0" fontAlgn="base" hangingPunct="0">
        <a:spcBef>
          <a:spcPct val="0"/>
        </a:spcBef>
        <a:spcAft>
          <a:spcPct val="0"/>
        </a:spcAft>
        <a:defRPr sz="2600">
          <a:solidFill>
            <a:schemeClr val="bg1"/>
          </a:solidFill>
          <a:latin typeface="Calibri" pitchFamily="34" charset="0"/>
        </a:defRPr>
      </a:lvl3pPr>
      <a:lvl4pPr algn="l" rtl="0" eaLnBrk="0" fontAlgn="base" hangingPunct="0">
        <a:spcBef>
          <a:spcPct val="0"/>
        </a:spcBef>
        <a:spcAft>
          <a:spcPct val="0"/>
        </a:spcAft>
        <a:defRPr sz="2600">
          <a:solidFill>
            <a:schemeClr val="bg1"/>
          </a:solidFill>
          <a:latin typeface="Calibri" pitchFamily="34" charset="0"/>
        </a:defRPr>
      </a:lvl4pPr>
      <a:lvl5pPr algn="l" rtl="0" eaLnBrk="0" fontAlgn="base" hangingPunct="0">
        <a:spcBef>
          <a:spcPct val="0"/>
        </a:spcBef>
        <a:spcAft>
          <a:spcPct val="0"/>
        </a:spcAft>
        <a:defRPr sz="2600">
          <a:solidFill>
            <a:schemeClr val="bg1"/>
          </a:solidFill>
          <a:latin typeface="Calibri"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30"/>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8195" name="Rectangle 9"/>
          <p:cNvSpPr>
            <a:spLocks noChangeArrowheads="1"/>
          </p:cNvSpPr>
          <p:nvPr/>
        </p:nvSpPr>
        <p:spPr bwMode="auto">
          <a:xfrm>
            <a:off x="0" y="6313488"/>
            <a:ext cx="9144000" cy="544512"/>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8196" name="Rectangle 13"/>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8197" name="Rectangle 14"/>
          <p:cNvSpPr>
            <a:spLocks noChangeArrowheads="1"/>
          </p:cNvSpPr>
          <p:nvPr/>
        </p:nvSpPr>
        <p:spPr bwMode="auto">
          <a:xfrm>
            <a:off x="1943100" y="0"/>
            <a:ext cx="7200900" cy="107950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cs typeface="+mn-cs"/>
            </a:endParaRPr>
          </a:p>
        </p:txBody>
      </p:sp>
      <p:sp>
        <p:nvSpPr>
          <p:cNvPr id="8198" name="Line 15"/>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8199" name="Line 33"/>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8200" name="Line 34"/>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737" r:id="rId1"/>
    <p:sldLayoutId id="2147484738" r:id="rId2"/>
    <p:sldLayoutId id="2147484739" r:id="rId3"/>
    <p:sldLayoutId id="2147484740" r:id="rId4"/>
    <p:sldLayoutId id="2147484741" r:id="rId5"/>
    <p:sldLayoutId id="2147484742" r:id="rId6"/>
    <p:sldLayoutId id="2147484743" r:id="rId7"/>
    <p:sldLayoutId id="2147484744" r:id="rId8"/>
    <p:sldLayoutId id="2147484745" r:id="rId9"/>
    <p:sldLayoutId id="2147484746" r:id="rId10"/>
    <p:sldLayoutId id="214748474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ChangeArrowheads="1"/>
          </p:cNvSpPr>
          <p:nvPr/>
        </p:nvSpPr>
        <p:spPr bwMode="auto">
          <a:xfrm>
            <a:off x="0" y="0"/>
            <a:ext cx="9144000" cy="68580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grpSp>
        <p:nvGrpSpPr>
          <p:cNvPr id="9219" name="Group 4"/>
          <p:cNvGrpSpPr>
            <a:grpSpLocks/>
          </p:cNvGrpSpPr>
          <p:nvPr/>
        </p:nvGrpSpPr>
        <p:grpSpPr bwMode="auto">
          <a:xfrm>
            <a:off x="0" y="6318250"/>
            <a:ext cx="9144000" cy="539750"/>
            <a:chOff x="0" y="3974"/>
            <a:chExt cx="5760" cy="340"/>
          </a:xfrm>
        </p:grpSpPr>
        <p:sp>
          <p:nvSpPr>
            <p:cNvPr id="7180" name="Rectangle 5"/>
            <p:cNvSpPr>
              <a:spLocks noChangeArrowheads="1"/>
            </p:cNvSpPr>
            <p:nvPr userDrawn="1"/>
          </p:nvSpPr>
          <p:spPr bwMode="auto">
            <a:xfrm>
              <a:off x="0" y="3974"/>
              <a:ext cx="1220" cy="34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81" name="Rectangle 6"/>
            <p:cNvSpPr>
              <a:spLocks noChangeArrowheads="1"/>
            </p:cNvSpPr>
            <p:nvPr userDrawn="1"/>
          </p:nvSpPr>
          <p:spPr bwMode="auto">
            <a:xfrm>
              <a:off x="1224" y="3974"/>
              <a:ext cx="4536" cy="340"/>
            </a:xfrm>
            <a:prstGeom prst="rect">
              <a:avLst/>
            </a:prstGeom>
            <a:solidFill>
              <a:srgbClr val="33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9230" name="Line 7"/>
            <p:cNvSpPr>
              <a:spLocks noChangeShapeType="1"/>
            </p:cNvSpPr>
            <p:nvPr userDrawn="1"/>
          </p:nvSpPr>
          <p:spPr bwMode="auto">
            <a:xfrm>
              <a:off x="1220" y="3974"/>
              <a:ext cx="0" cy="34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grpSp>
      <p:sp>
        <p:nvSpPr>
          <p:cNvPr id="7172" name="Rectangle 8"/>
          <p:cNvSpPr>
            <a:spLocks noChangeArrowheads="1"/>
          </p:cNvSpPr>
          <p:nvPr/>
        </p:nvSpPr>
        <p:spPr bwMode="auto">
          <a:xfrm>
            <a:off x="0" y="0"/>
            <a:ext cx="1936750" cy="1079500"/>
          </a:xfrm>
          <a:prstGeom prst="rect">
            <a:avLst/>
          </a:prstGeom>
          <a:solidFill>
            <a:srgbClr val="0066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7173" name="Rectangle 9"/>
          <p:cNvSpPr>
            <a:spLocks noChangeArrowheads="1"/>
          </p:cNvSpPr>
          <p:nvPr/>
        </p:nvSpPr>
        <p:spPr bwMode="auto">
          <a:xfrm>
            <a:off x="1943100" y="0"/>
            <a:ext cx="7200900" cy="1079500"/>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9222" name="Line 10"/>
          <p:cNvSpPr>
            <a:spLocks noChangeShapeType="1"/>
          </p:cNvSpPr>
          <p:nvPr/>
        </p:nvSpPr>
        <p:spPr bwMode="auto">
          <a:xfrm>
            <a:off x="1936750" y="0"/>
            <a:ext cx="0" cy="107950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9223" name="Rectangle 11"/>
          <p:cNvSpPr>
            <a:spLocks noGrp="1" noChangeArrowheads="1"/>
          </p:cNvSpPr>
          <p:nvPr>
            <p:ph type="title"/>
          </p:nvPr>
        </p:nvSpPr>
        <p:spPr bwMode="auto">
          <a:xfrm>
            <a:off x="2159000" y="0"/>
            <a:ext cx="6985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ru-RU" altLang="ru-RU" smtClean="0"/>
              <a:t>Образец заголовка</a:t>
            </a:r>
          </a:p>
        </p:txBody>
      </p:sp>
      <p:sp>
        <p:nvSpPr>
          <p:cNvPr id="367629" name="Rectangle 13"/>
          <p:cNvSpPr>
            <a:spLocks noGrp="1" noChangeArrowheads="1"/>
          </p:cNvSpPr>
          <p:nvPr>
            <p:ph type="ftr" sz="quarter" idx="3"/>
          </p:nvPr>
        </p:nvSpPr>
        <p:spPr bwMode="auto">
          <a:xfrm>
            <a:off x="2144713" y="6362700"/>
            <a:ext cx="6769100" cy="476250"/>
          </a:xfrm>
          <a:prstGeom prst="rect">
            <a:avLst/>
          </a:prstGeom>
          <a:noFill/>
          <a:ln>
            <a:noFill/>
          </a:ln>
          <a:effectLst/>
          <a:extLst/>
        </p:spPr>
        <p:txBody>
          <a:bodyPr vert="horz" wrap="square" lIns="0" tIns="0" rIns="0" bIns="0" numCol="1" anchor="ctr" anchorCtr="0" compatLnSpc="1">
            <a:prstTxWarp prst="textNoShape">
              <a:avLst/>
            </a:prstTxWarp>
          </a:bodyPr>
          <a:lstStyle>
            <a:lvl1pPr>
              <a:defRPr sz="2000" dirty="0">
                <a:solidFill>
                  <a:srgbClr val="FFFFFF"/>
                </a:solidFill>
                <a:cs typeface="+mn-cs"/>
              </a:defRPr>
            </a:lvl1pPr>
          </a:lstStyle>
          <a:p>
            <a:pPr>
              <a:defRPr/>
            </a:pPr>
            <a:r>
              <a:rPr lang="ru-RU"/>
              <a:t>НАЗВАНИЕ ПРЕЗЕНТАЦИИ</a:t>
            </a:r>
          </a:p>
        </p:txBody>
      </p:sp>
      <p:sp>
        <p:nvSpPr>
          <p:cNvPr id="7177" name="Rectangle 14"/>
          <p:cNvSpPr>
            <a:spLocks noChangeArrowheads="1"/>
          </p:cNvSpPr>
          <p:nvPr/>
        </p:nvSpPr>
        <p:spPr bwMode="auto">
          <a:xfrm>
            <a:off x="755650" y="7605713"/>
            <a:ext cx="4103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defRPr/>
            </a:pPr>
            <a:endParaRPr lang="ru-RU" altLang="ru-RU" dirty="0" smtClean="0">
              <a:solidFill>
                <a:srgbClr val="FFFFFF"/>
              </a:solidFill>
              <a:cs typeface="+mn-cs"/>
            </a:endParaRPr>
          </a:p>
        </p:txBody>
      </p:sp>
      <p:sp>
        <p:nvSpPr>
          <p:cNvPr id="9226" name="Line 16"/>
          <p:cNvSpPr>
            <a:spLocks noChangeShapeType="1"/>
          </p:cNvSpPr>
          <p:nvPr/>
        </p:nvSpPr>
        <p:spPr bwMode="auto">
          <a:xfrm>
            <a:off x="0" y="63150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9227" name="Line 17"/>
          <p:cNvSpPr>
            <a:spLocks noChangeShapeType="1"/>
          </p:cNvSpPr>
          <p:nvPr/>
        </p:nvSpPr>
        <p:spPr bwMode="auto">
          <a:xfrm>
            <a:off x="0" y="1079500"/>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Tree>
  </p:cSld>
  <p:clrMap bg1="lt1" tx1="dk1" bg2="lt2" tx2="dk2" accent1="accent1" accent2="accent2" accent3="accent3" accent4="accent4" accent5="accent5" accent6="accent6" hlink="hlink" folHlink="folHlink"/>
  <p:sldLayoutIdLst>
    <p:sldLayoutId id="2147484748" r:id="rId1"/>
    <p:sldLayoutId id="2147484749" r:id="rId2"/>
    <p:sldLayoutId id="2147484750" r:id="rId3"/>
    <p:sldLayoutId id="2147484751" r:id="rId4"/>
    <p:sldLayoutId id="2147484752" r:id="rId5"/>
    <p:sldLayoutId id="2147484753" r:id="rId6"/>
    <p:sldLayoutId id="2147484754" r:id="rId7"/>
    <p:sldLayoutId id="2147484755" r:id="rId8"/>
    <p:sldLayoutId id="2147484756" r:id="rId9"/>
    <p:sldLayoutId id="2147484757" r:id="rId10"/>
    <p:sldLayoutId id="2147484758" r:id="rId11"/>
  </p:sldLayoutIdLst>
  <p:hf hdr="0" ftr="0" dt="0"/>
  <p:txStyles>
    <p:title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Calibri" pitchFamily="34" charset="0"/>
        </a:defRPr>
      </a:lvl2pPr>
      <a:lvl3pPr algn="l" rtl="0" eaLnBrk="0" fontAlgn="base" hangingPunct="0">
        <a:spcBef>
          <a:spcPct val="0"/>
        </a:spcBef>
        <a:spcAft>
          <a:spcPct val="0"/>
        </a:spcAft>
        <a:defRPr sz="2600">
          <a:solidFill>
            <a:schemeClr val="bg1"/>
          </a:solidFill>
          <a:latin typeface="Calibri" pitchFamily="34" charset="0"/>
        </a:defRPr>
      </a:lvl3pPr>
      <a:lvl4pPr algn="l" rtl="0" eaLnBrk="0" fontAlgn="base" hangingPunct="0">
        <a:spcBef>
          <a:spcPct val="0"/>
        </a:spcBef>
        <a:spcAft>
          <a:spcPct val="0"/>
        </a:spcAft>
        <a:defRPr sz="2600">
          <a:solidFill>
            <a:schemeClr val="bg1"/>
          </a:solidFill>
          <a:latin typeface="Calibri" pitchFamily="34" charset="0"/>
        </a:defRPr>
      </a:lvl4pPr>
      <a:lvl5pPr algn="l" rtl="0" eaLnBrk="0" fontAlgn="base" hangingPunct="0">
        <a:spcBef>
          <a:spcPct val="0"/>
        </a:spcBef>
        <a:spcAft>
          <a:spcPct val="0"/>
        </a:spcAft>
        <a:defRPr sz="2600">
          <a:solidFill>
            <a:schemeClr val="bg1"/>
          </a:solidFill>
          <a:latin typeface="Calibri"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p:titleStyle>
    <p:body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0.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2.jpeg"/><Relationship Id="rId2" Type="http://schemas.openxmlformats.org/officeDocument/2006/relationships/slideLayout" Target="../slideLayouts/slideLayout80.xml"/><Relationship Id="rId1" Type="http://schemas.openxmlformats.org/officeDocument/2006/relationships/vmlDrawing" Target="../drawings/vmlDrawing1.vml"/><Relationship Id="rId6" Type="http://schemas.openxmlformats.org/officeDocument/2006/relationships/image" Target="../media/image31.emf"/><Relationship Id="rId5" Type="http://schemas.openxmlformats.org/officeDocument/2006/relationships/oleObject" Target="file:///D:\&#1055;&#1088;&#1077;&#1079;&#1077;&#1085;&#1090;&#1072;&#1094;&#1080;&#1103;\&#1055;&#1080;&#1088;&#1072;&#1084;&#1080;&#1076;&#1072;.vsd" TargetMode="Externa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3.xml"/><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xml"/><Relationship Id="rId1" Type="http://schemas.openxmlformats.org/officeDocument/2006/relationships/slideLayout" Target="../slideLayouts/slideLayout80.xml"/><Relationship Id="rId5" Type="http://schemas.openxmlformats.org/officeDocument/2006/relationships/image" Target="../media/image2.png"/><Relationship Id="rId4" Type="http://schemas.openxmlformats.org/officeDocument/2006/relationships/image" Target="../media/image38.emf"/></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80.xml"/><Relationship Id="rId6" Type="http://schemas.openxmlformats.org/officeDocument/2006/relationships/image" Target="../media/image2.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81.xml"/><Relationship Id="rId6" Type="http://schemas.openxmlformats.org/officeDocument/2006/relationships/image" Target="../media/image2.png"/><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80.xml"/><Relationship Id="rId5" Type="http://schemas.openxmlformats.org/officeDocument/2006/relationships/image" Target="../media/image50.pn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80.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0.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8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0.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jpeg"/><Relationship Id="rId7" Type="http://schemas.openxmlformats.org/officeDocument/2006/relationships/image" Target="../media/image21.emf"/><Relationship Id="rId2" Type="http://schemas.openxmlformats.org/officeDocument/2006/relationships/image" Target="../media/image16.jpeg"/><Relationship Id="rId1" Type="http://schemas.openxmlformats.org/officeDocument/2006/relationships/slideLayout" Target="../slideLayouts/slideLayout8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80.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80.xml"/><Relationship Id="rId6" Type="http://schemas.openxmlformats.org/officeDocument/2006/relationships/image" Target="../media/image27.emf"/><Relationship Id="rId5" Type="http://schemas.openxmlformats.org/officeDocument/2006/relationships/image" Target="../media/image2.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3"/>
          <p:cNvSpPr txBox="1">
            <a:spLocks noChangeArrowheads="1"/>
          </p:cNvSpPr>
          <p:nvPr/>
        </p:nvSpPr>
        <p:spPr bwMode="auto">
          <a:xfrm>
            <a:off x="1027113" y="1192213"/>
            <a:ext cx="73152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defRPr/>
            </a:pPr>
            <a:r>
              <a:rPr lang="ru-RU" altLang="ru-RU" sz="3600" b="1" dirty="0">
                <a:solidFill>
                  <a:schemeClr val="accent6">
                    <a:lumMod val="60000"/>
                    <a:lumOff val="40000"/>
                  </a:schemeClr>
                </a:solidFill>
                <a:cs typeface="+mn-cs"/>
              </a:rPr>
              <a:t>Спасибо за </a:t>
            </a:r>
            <a:r>
              <a:rPr lang="ru-RU" altLang="ru-RU" sz="3600" b="1" dirty="0" smtClean="0">
                <a:solidFill>
                  <a:schemeClr val="accent6">
                    <a:lumMod val="60000"/>
                    <a:lumOff val="40000"/>
                  </a:schemeClr>
                </a:solidFill>
                <a:cs typeface="+mn-cs"/>
              </a:rPr>
              <a:t>внимание</a:t>
            </a:r>
            <a:endParaRPr lang="ru-RU" altLang="ru-RU" sz="2000" b="1" dirty="0">
              <a:solidFill>
                <a:schemeClr val="accent6">
                  <a:lumMod val="60000"/>
                  <a:lumOff val="40000"/>
                </a:schemeClr>
              </a:solidFill>
              <a:cs typeface="+mn-cs"/>
            </a:endParaRPr>
          </a:p>
        </p:txBody>
      </p:sp>
      <p:pic>
        <p:nvPicPr>
          <p:cNvPr id="222211" name="Picture 46" descr="ПАО «Газпро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 y="79375"/>
            <a:ext cx="1679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2" name="Picture 2" descr="\\uksdata001\Guest\ПДО\Полный доступ\347- Акт по подготовке к осень-зима\IMG_7932.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74688" y="1192213"/>
            <a:ext cx="8435975" cy="5018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flipH="1">
            <a:off x="2249488" y="6454775"/>
            <a:ext cx="6894512" cy="369888"/>
          </a:xfrm>
          <a:prstGeom prst="rect">
            <a:avLst/>
          </a:prstGeom>
        </p:spPr>
        <p:txBody>
          <a:bodyPr>
            <a:spAutoFit/>
          </a:bodyPr>
          <a:lstStyle/>
          <a:p>
            <a:pPr>
              <a:defRPr/>
            </a:pPr>
            <a:r>
              <a:rPr lang="ru-RU" sz="1600" dirty="0">
                <a:solidFill>
                  <a:schemeClr val="tx1"/>
                </a:solidFill>
                <a:cs typeface="+mn-cs"/>
              </a:rPr>
              <a:t> </a:t>
            </a:r>
            <a:r>
              <a:rPr lang="ru-RU" sz="1800" dirty="0">
                <a:solidFill>
                  <a:schemeClr val="tx2">
                    <a:lumMod val="75000"/>
                    <a:lumOff val="25000"/>
                  </a:schemeClr>
                </a:solidFill>
                <a:cs typeface="+mn-cs"/>
              </a:rPr>
              <a:t> </a:t>
            </a:r>
            <a:r>
              <a:rPr lang="ru-RU" sz="1800" b="1" dirty="0">
                <a:solidFill>
                  <a:schemeClr val="tx2">
                    <a:lumMod val="75000"/>
                    <a:lumOff val="25000"/>
                  </a:schemeClr>
                </a:solidFill>
                <a:cs typeface="+mn-cs"/>
              </a:rPr>
              <a:t>Секция «Автоматизация, связь, космические технологии»</a:t>
            </a:r>
            <a:endParaRPr lang="ru-RU" sz="1800" dirty="0">
              <a:cs typeface="+mn-cs"/>
            </a:endParaRPr>
          </a:p>
        </p:txBody>
      </p:sp>
      <p:sp>
        <p:nvSpPr>
          <p:cNvPr id="9" name="TextBox 8"/>
          <p:cNvSpPr txBox="1"/>
          <p:nvPr/>
        </p:nvSpPr>
        <p:spPr>
          <a:xfrm>
            <a:off x="703263" y="2050415"/>
            <a:ext cx="8440737" cy="984885"/>
          </a:xfrm>
          <a:prstGeom prst="rect">
            <a:avLst/>
          </a:prstGeom>
          <a:noFill/>
        </p:spPr>
        <p:txBody>
          <a:bodyPr>
            <a:spAutoFit/>
          </a:bodyPr>
          <a:lstStyle/>
          <a:p>
            <a:pPr algn="ctr">
              <a:defRPr/>
            </a:pPr>
            <a:r>
              <a:rPr lang="ru-RU" sz="2900" b="1" dirty="0">
                <a:solidFill>
                  <a:srgbClr val="CCCCFF"/>
                </a:solidFill>
                <a:effectLst>
                  <a:outerShdw blurRad="38100" dist="38100" dir="2700000" algn="tl">
                    <a:srgbClr val="000000">
                      <a:alpha val="43137"/>
                    </a:srgbClr>
                  </a:outerShdw>
                </a:effectLst>
                <a:cs typeface="+mn-cs"/>
              </a:rPr>
              <a:t>Интеллектуальные месторождения как аспект развития цифровых технологий в ПАО «Газпром»</a:t>
            </a:r>
            <a:endParaRPr lang="ru-RU" sz="2900" dirty="0">
              <a:solidFill>
                <a:srgbClr val="CCCCFF"/>
              </a:solidFill>
              <a:cs typeface="+mn-cs"/>
            </a:endParaRPr>
          </a:p>
        </p:txBody>
      </p:sp>
      <p:sp>
        <p:nvSpPr>
          <p:cNvPr id="3" name="TextBox 2"/>
          <p:cNvSpPr txBox="1"/>
          <p:nvPr/>
        </p:nvSpPr>
        <p:spPr>
          <a:xfrm>
            <a:off x="736283" y="5823010"/>
            <a:ext cx="7639050" cy="400110"/>
          </a:xfrm>
          <a:prstGeom prst="rect">
            <a:avLst/>
          </a:prstGeom>
          <a:noFill/>
        </p:spPr>
        <p:txBody>
          <a:bodyPr>
            <a:spAutoFit/>
          </a:bodyPr>
          <a:lstStyle/>
          <a:p>
            <a:pPr>
              <a:defRPr/>
            </a:pPr>
            <a:r>
              <a:rPr lang="ru-RU" sz="2000" b="1" dirty="0">
                <a:solidFill>
                  <a:schemeClr val="accent3">
                    <a:lumMod val="20000"/>
                    <a:lumOff val="80000"/>
                  </a:schemeClr>
                </a:solidFill>
                <a:latin typeface="Times New Roman" panose="02020603050405020304" pitchFamily="18" charset="0"/>
                <a:cs typeface="Times New Roman" panose="02020603050405020304" pitchFamily="18" charset="0"/>
              </a:rPr>
              <a:t>В.Е.</a:t>
            </a:r>
            <a:r>
              <a:rPr lang="en-US" sz="2000" b="1" dirty="0">
                <a:solidFill>
                  <a:schemeClr val="accent3">
                    <a:lumMod val="20000"/>
                    <a:lumOff val="80000"/>
                  </a:schemeClr>
                </a:solidFill>
                <a:latin typeface="Times New Roman" panose="02020603050405020304" pitchFamily="18" charset="0"/>
                <a:cs typeface="Times New Roman" panose="02020603050405020304" pitchFamily="18" charset="0"/>
              </a:rPr>
              <a:t> </a:t>
            </a:r>
            <a:r>
              <a:rPr lang="ru-RU" sz="2000" b="1" dirty="0">
                <a:solidFill>
                  <a:schemeClr val="accent3">
                    <a:lumMod val="20000"/>
                    <a:lumOff val="80000"/>
                  </a:schemeClr>
                </a:solidFill>
                <a:latin typeface="Times New Roman" panose="02020603050405020304" pitchFamily="18" charset="0"/>
                <a:cs typeface="Times New Roman" panose="02020603050405020304" pitchFamily="18" charset="0"/>
              </a:rPr>
              <a:t>Столяров Департамент (С.Ф. </a:t>
            </a:r>
            <a:r>
              <a:rPr lang="ru-RU" sz="2000" b="1" dirty="0" err="1">
                <a:solidFill>
                  <a:schemeClr val="accent3">
                    <a:lumMod val="20000"/>
                    <a:lumOff val="80000"/>
                  </a:schemeClr>
                </a:solidFill>
                <a:latin typeface="Times New Roman" panose="02020603050405020304" pitchFamily="18" charset="0"/>
                <a:cs typeface="Times New Roman" panose="02020603050405020304" pitchFamily="18" charset="0"/>
              </a:rPr>
              <a:t>Прозоров</a:t>
            </a:r>
            <a:r>
              <a:rPr lang="ru-RU" sz="2000" b="1" dirty="0" smtClean="0">
                <a:solidFill>
                  <a:schemeClr val="accent3">
                    <a:lumMod val="20000"/>
                    <a:lumOff val="80000"/>
                  </a:schemeClr>
                </a:solidFill>
                <a:latin typeface="Times New Roman" panose="02020603050405020304" pitchFamily="18" charset="0"/>
                <a:cs typeface="Times New Roman" panose="02020603050405020304" pitchFamily="18" charset="0"/>
              </a:rPr>
              <a:t>)</a:t>
            </a:r>
            <a:endParaRPr lang="ru-RU" sz="2000" b="1" dirty="0">
              <a:solidFill>
                <a:schemeClr val="accent3">
                  <a:lumMod val="20000"/>
                  <a:lumOff val="80000"/>
                </a:schemeClr>
              </a:solidFill>
              <a:latin typeface="Times New Roman" panose="02020603050405020304" pitchFamily="18" charset="0"/>
              <a:cs typeface="Times New Roman" panose="02020603050405020304" pitchFamily="18" charset="0"/>
            </a:endParaRPr>
          </a:p>
        </p:txBody>
      </p:sp>
      <p:sp>
        <p:nvSpPr>
          <p:cNvPr id="222216" name="TextBox 10"/>
          <p:cNvSpPr txBox="1">
            <a:spLocks noChangeArrowheads="1"/>
          </p:cNvSpPr>
          <p:nvPr/>
        </p:nvSpPr>
        <p:spPr bwMode="auto">
          <a:xfrm>
            <a:off x="1944688" y="0"/>
            <a:ext cx="712946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en-US" altLang="ru-RU" b="1"/>
              <a:t>VII </a:t>
            </a:r>
            <a:r>
              <a:rPr lang="ru-RU" altLang="ru-RU" b="1"/>
              <a:t>Петербургский Международный Газовый Форум</a:t>
            </a:r>
          </a:p>
          <a:p>
            <a:pPr algn="ctr" eaLnBrk="1" hangingPunct="1"/>
            <a:r>
              <a:rPr lang="ru-RU" altLang="ru-RU" b="1"/>
              <a:t>г. Санкт-Петербург , 03-06 октября 2017г., Экспофорум</a:t>
            </a:r>
          </a:p>
          <a:p>
            <a:pPr algn="ctr" eaLnBrk="1" hangingPunct="1"/>
            <a:endParaRPr lang="ru-RU" altLang="ru-RU" b="1"/>
          </a:p>
        </p:txBody>
      </p:sp>
      <p:sp>
        <p:nvSpPr>
          <p:cNvPr id="222217" name="TextBox 3"/>
          <p:cNvSpPr txBox="1">
            <a:spLocks noChangeArrowheads="1"/>
          </p:cNvSpPr>
          <p:nvPr/>
        </p:nvSpPr>
        <p:spPr bwMode="auto">
          <a:xfrm>
            <a:off x="219075" y="6454775"/>
            <a:ext cx="609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fld id="{A599C96A-BC90-4496-A395-1031F4070F1C}" type="slidenum">
              <a:rPr lang="ru-RU" altLang="ru-RU"/>
              <a:pPr eaLnBrk="1" hangingPunct="1"/>
              <a:t>1</a:t>
            </a:fld>
            <a:endParaRPr lang="ru-RU" altLang="ru-RU"/>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2" name="Rectangle 2"/>
          <p:cNvSpPr>
            <a:spLocks noGrp="1" noChangeArrowheads="1"/>
          </p:cNvSpPr>
          <p:nvPr>
            <p:ph type="title" idx="4294967295"/>
          </p:nvPr>
        </p:nvSpPr>
        <p:spPr/>
        <p:txBody>
          <a:bodyPr/>
          <a:lstStyle/>
          <a:p>
            <a:pPr marL="342900" indent="-342900" eaLnBrk="1" hangingPunct="1">
              <a:spcBef>
                <a:spcPct val="20000"/>
              </a:spcBef>
              <a:buClr>
                <a:srgbClr val="982500"/>
              </a:buClr>
              <a:buFont typeface="Wingdings" pitchFamily="2" charset="2"/>
              <a:buNone/>
              <a:defRPr/>
            </a:pPr>
            <a:r>
              <a:rPr lang="ru-RU" altLang="ru-RU" sz="2200" smtClean="0">
                <a:effectLst>
                  <a:outerShdw blurRad="38100" dist="38100" dir="2700000" algn="tl">
                    <a:srgbClr val="C0C0C0"/>
                  </a:outerShdw>
                </a:effectLst>
                <a:latin typeface="Arial" charset="0"/>
              </a:rPr>
              <a:t>РАЗВИТИЕ СИСТЕМ АВТОМАТИЗАЦИИ</a:t>
            </a:r>
          </a:p>
        </p:txBody>
      </p:sp>
      <p:pic>
        <p:nvPicPr>
          <p:cNvPr id="232451"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67688" y="92075"/>
            <a:ext cx="9144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2" name="Picture 26" descr="Рисунки+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325" y="747713"/>
            <a:ext cx="8370888"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3" name="TextBox 7"/>
          <p:cNvSpPr txBox="1">
            <a:spLocks noChangeArrowheads="1"/>
          </p:cNvSpPr>
          <p:nvPr/>
        </p:nvSpPr>
        <p:spPr bwMode="auto">
          <a:xfrm>
            <a:off x="1944688" y="0"/>
            <a:ext cx="712946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en-US" altLang="ru-RU" b="1"/>
              <a:t>VII </a:t>
            </a:r>
            <a:r>
              <a:rPr lang="ru-RU" altLang="ru-RU" b="1"/>
              <a:t>Петербургский Международный Газовый Форум</a:t>
            </a:r>
          </a:p>
          <a:p>
            <a:pPr algn="ctr" eaLnBrk="1" hangingPunct="1"/>
            <a:r>
              <a:rPr lang="ru-RU" altLang="ru-RU" b="1"/>
              <a:t>г. Санкт-Петербург , 03-06 октября 2017г., Экспофорум</a:t>
            </a:r>
          </a:p>
        </p:txBody>
      </p:sp>
      <p:sp>
        <p:nvSpPr>
          <p:cNvPr id="232454" name="TextBox 9"/>
          <p:cNvSpPr txBox="1">
            <a:spLocks noChangeArrowheads="1"/>
          </p:cNvSpPr>
          <p:nvPr/>
        </p:nvSpPr>
        <p:spPr bwMode="auto">
          <a:xfrm>
            <a:off x="219075" y="6454775"/>
            <a:ext cx="609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fld id="{BCCCE9AF-8641-42B4-91BC-5E44EB7A2492}" type="slidenum">
              <a:rPr lang="ru-RU" altLang="ru-RU"/>
              <a:pPr eaLnBrk="1" hangingPunct="1"/>
              <a:t>10</a:t>
            </a:fld>
            <a:endParaRPr lang="ru-RU" altLang="ru-RU"/>
          </a:p>
        </p:txBody>
      </p:sp>
      <p:sp>
        <p:nvSpPr>
          <p:cNvPr id="11" name="Прямоугольник 10"/>
          <p:cNvSpPr/>
          <p:nvPr/>
        </p:nvSpPr>
        <p:spPr>
          <a:xfrm flipH="1">
            <a:off x="2249488" y="6454775"/>
            <a:ext cx="6894512" cy="369888"/>
          </a:xfrm>
          <a:prstGeom prst="rect">
            <a:avLst/>
          </a:prstGeom>
        </p:spPr>
        <p:txBody>
          <a:bodyPr>
            <a:spAutoFit/>
          </a:bodyPr>
          <a:lstStyle/>
          <a:p>
            <a:pPr>
              <a:defRPr/>
            </a:pPr>
            <a:r>
              <a:rPr lang="ru-RU" sz="1600" dirty="0">
                <a:solidFill>
                  <a:schemeClr val="tx1"/>
                </a:solidFill>
                <a:cs typeface="+mn-cs"/>
              </a:rPr>
              <a:t> </a:t>
            </a:r>
            <a:r>
              <a:rPr lang="ru-RU" sz="1800" dirty="0">
                <a:solidFill>
                  <a:schemeClr val="tx2">
                    <a:lumMod val="75000"/>
                    <a:lumOff val="25000"/>
                  </a:schemeClr>
                </a:solidFill>
                <a:cs typeface="+mn-cs"/>
              </a:rPr>
              <a:t> </a:t>
            </a:r>
            <a:r>
              <a:rPr lang="ru-RU" sz="1800" b="1" dirty="0">
                <a:solidFill>
                  <a:schemeClr val="tx2">
                    <a:lumMod val="75000"/>
                    <a:lumOff val="25000"/>
                  </a:schemeClr>
                </a:solidFill>
                <a:cs typeface="+mn-cs"/>
              </a:rPr>
              <a:t>Секция «Автоматизация, связь, космические технологии»</a:t>
            </a:r>
            <a:endParaRPr lang="ru-RU" sz="1800" dirty="0">
              <a:cs typeface="+mn-cs"/>
            </a:endParaRPr>
          </a:p>
        </p:txBody>
      </p:sp>
      <p:pic>
        <p:nvPicPr>
          <p:cNvPr id="8" name="Picture 9" descr="карта с подписями2"/>
          <p:cNvPicPr/>
          <p:nvPr/>
        </p:nvPicPr>
        <p:blipFill>
          <a:blip r:embed="rId4" cstate="print">
            <a:extLst>
              <a:ext uri="{28A0092B-C50C-407E-A947-70E740481C1C}">
                <a14:useLocalDpi xmlns:a14="http://schemas.microsoft.com/office/drawing/2010/main" val="0"/>
              </a:ext>
            </a:extLst>
          </a:blip>
          <a:srcRect l="10085" r="-21"/>
          <a:stretch>
            <a:fillRect/>
          </a:stretch>
        </p:blipFill>
        <p:spPr bwMode="auto">
          <a:xfrm>
            <a:off x="828675" y="1313815"/>
            <a:ext cx="1792605" cy="1597025"/>
          </a:xfrm>
          <a:prstGeom prst="rect">
            <a:avLst/>
          </a:prstGeom>
          <a:noFill/>
          <a:ln>
            <a:noFill/>
          </a:ln>
          <a:extLst/>
        </p:spPr>
      </p:pic>
    </p:spTree>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Line 10"/>
          <p:cNvSpPr>
            <a:spLocks noChangeShapeType="1"/>
          </p:cNvSpPr>
          <p:nvPr/>
        </p:nvSpPr>
        <p:spPr bwMode="auto">
          <a:xfrm>
            <a:off x="0" y="630872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35523" name="Line 11"/>
          <p:cNvSpPr>
            <a:spLocks noChangeShapeType="1"/>
          </p:cNvSpPr>
          <p:nvPr/>
        </p:nvSpPr>
        <p:spPr bwMode="auto">
          <a:xfrm>
            <a:off x="0" y="10826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pic>
        <p:nvPicPr>
          <p:cNvPr id="235524" name="Picture 46" descr="ПАО «Газпром»"/>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 y="79375"/>
            <a:ext cx="1679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92400" y="1058863"/>
            <a:ext cx="6045200" cy="400050"/>
          </a:xfrm>
          <a:prstGeom prst="rect">
            <a:avLst/>
          </a:prstGeom>
          <a:noFill/>
        </p:spPr>
        <p:txBody>
          <a:bodyPr>
            <a:spAutoFit/>
          </a:bodyPr>
          <a:lstStyle/>
          <a:p>
            <a:pPr algn="ctr">
              <a:defRPr/>
            </a:pPr>
            <a:r>
              <a:rPr lang="ru-RU" sz="2000" b="1" dirty="0">
                <a:solidFill>
                  <a:schemeClr val="accent1">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Пирамида автоматизации</a:t>
            </a:r>
          </a:p>
        </p:txBody>
      </p:sp>
      <p:sp>
        <p:nvSpPr>
          <p:cNvPr id="235526" name="Прямоугольник 4"/>
          <p:cNvSpPr>
            <a:spLocks noChangeArrowheads="1"/>
          </p:cNvSpPr>
          <p:nvPr/>
        </p:nvSpPr>
        <p:spPr bwMode="auto">
          <a:xfrm>
            <a:off x="1982788" y="0"/>
            <a:ext cx="716121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en-US" altLang="ru-RU" b="1"/>
              <a:t>VII </a:t>
            </a:r>
            <a:r>
              <a:rPr lang="ru-RU" altLang="ru-RU" b="1"/>
              <a:t>Петербургский Международный Газовый Форум</a:t>
            </a:r>
          </a:p>
          <a:p>
            <a:pPr algn="ctr" eaLnBrk="1" hangingPunct="1"/>
            <a:r>
              <a:rPr lang="ru-RU" altLang="ru-RU" b="1"/>
              <a:t>г. Санкт-Петербург , 03-06 октября 2017г., Экспофорум</a:t>
            </a:r>
          </a:p>
          <a:p>
            <a:pPr algn="ctr" eaLnBrk="1" hangingPunct="1"/>
            <a:endParaRPr lang="ru-RU" altLang="ru-RU" b="1"/>
          </a:p>
        </p:txBody>
      </p:sp>
      <p:sp>
        <p:nvSpPr>
          <p:cNvPr id="4" name="TextBox 3"/>
          <p:cNvSpPr txBox="1"/>
          <p:nvPr/>
        </p:nvSpPr>
        <p:spPr>
          <a:xfrm>
            <a:off x="0" y="4053840"/>
            <a:ext cx="2692400" cy="2123658"/>
          </a:xfrm>
          <a:prstGeom prst="rect">
            <a:avLst/>
          </a:prstGeom>
          <a:noFill/>
        </p:spPr>
        <p:txBody>
          <a:bodyPr wrap="square">
            <a:spAutoFit/>
          </a:bodyPr>
          <a:lstStyle/>
          <a:p>
            <a:pPr algn="ctr">
              <a:defRPr/>
            </a:pPr>
            <a:r>
              <a:rPr lang="ru-RU" sz="1200" b="1" dirty="0">
                <a:solidFill>
                  <a:srgbClr val="FFFF00"/>
                </a:solidFill>
                <a:latin typeface="Times New Roman" panose="02020603050405020304" pitchFamily="18" charset="0"/>
                <a:cs typeface="Times New Roman" panose="02020603050405020304" pitchFamily="18" charset="0"/>
              </a:rPr>
              <a:t>Статистика информационной революции в отрасли</a:t>
            </a:r>
          </a:p>
          <a:p>
            <a:pPr>
              <a:defRPr/>
            </a:pPr>
            <a:r>
              <a:rPr lang="ru-RU" sz="1200" dirty="0">
                <a:latin typeface="Times New Roman" panose="02020603050405020304" pitchFamily="18" charset="0"/>
                <a:cs typeface="Times New Roman" panose="02020603050405020304" pitchFamily="18" charset="0"/>
              </a:rPr>
              <a:t> Цифровые скважины:</a:t>
            </a:r>
          </a:p>
          <a:p>
            <a:pPr marL="285750" indent="-285750">
              <a:buFont typeface="Arial" panose="020B0604020202020204" pitchFamily="34" charset="0"/>
              <a:buChar char="•"/>
              <a:defRPr/>
            </a:pPr>
            <a:r>
              <a:rPr lang="ru-RU" sz="1200" dirty="0">
                <a:latin typeface="Times New Roman" panose="02020603050405020304" pitchFamily="18" charset="0"/>
                <a:cs typeface="Times New Roman" panose="02020603050405020304" pitchFamily="18" charset="0"/>
              </a:rPr>
              <a:t>в мире – 15000</a:t>
            </a:r>
          </a:p>
          <a:p>
            <a:pPr marL="285750" indent="-285750">
              <a:buFont typeface="Arial" panose="020B0604020202020204" pitchFamily="34" charset="0"/>
              <a:buChar char="•"/>
              <a:defRPr/>
            </a:pPr>
            <a:r>
              <a:rPr lang="ru-RU" sz="1200" dirty="0">
                <a:latin typeface="Times New Roman" panose="02020603050405020304" pitchFamily="18" charset="0"/>
                <a:cs typeface="Times New Roman" panose="02020603050405020304" pitchFamily="18" charset="0"/>
              </a:rPr>
              <a:t>в России – 2000</a:t>
            </a:r>
          </a:p>
          <a:p>
            <a:pPr>
              <a:defRPr/>
            </a:pPr>
            <a:r>
              <a:rPr lang="ru-RU" sz="1200" dirty="0">
                <a:latin typeface="Times New Roman" panose="02020603050405020304" pitchFamily="18" charset="0"/>
                <a:cs typeface="Times New Roman" panose="02020603050405020304" pitchFamily="18" charset="0"/>
              </a:rPr>
              <a:t>Цифровые ГКМ в России – 26</a:t>
            </a:r>
          </a:p>
          <a:p>
            <a:pPr>
              <a:defRPr/>
            </a:pPr>
            <a:r>
              <a:rPr lang="ru-RU" sz="1200" dirty="0">
                <a:latin typeface="Times New Roman" panose="02020603050405020304" pitchFamily="18" charset="0"/>
                <a:cs typeface="Times New Roman" panose="02020603050405020304" pitchFamily="18" charset="0"/>
              </a:rPr>
              <a:t>ПАО «Газпром» - 7 (1 морская)</a:t>
            </a:r>
          </a:p>
          <a:p>
            <a:pPr>
              <a:defRPr/>
            </a:pPr>
            <a:r>
              <a:rPr lang="ru-RU" sz="1200" dirty="0">
                <a:latin typeface="Times New Roman" panose="02020603050405020304" pitchFamily="18" charset="0"/>
                <a:cs typeface="Times New Roman" panose="02020603050405020304" pitchFamily="18" charset="0"/>
              </a:rPr>
              <a:t>ПАО «Роснефть» - 10</a:t>
            </a:r>
          </a:p>
          <a:p>
            <a:pPr>
              <a:defRPr/>
            </a:pPr>
            <a:r>
              <a:rPr lang="ru-RU" sz="1200" dirty="0">
                <a:latin typeface="Times New Roman" panose="02020603050405020304" pitchFamily="18" charset="0"/>
                <a:cs typeface="Times New Roman" panose="02020603050405020304" pitchFamily="18" charset="0"/>
              </a:rPr>
              <a:t>ОАО «Лукойл» - 4</a:t>
            </a:r>
          </a:p>
          <a:p>
            <a:pPr>
              <a:defRPr/>
            </a:pPr>
            <a:r>
              <a:rPr lang="ru-RU" sz="1200" dirty="0">
                <a:latin typeface="Times New Roman" panose="02020603050405020304" pitchFamily="18" charset="0"/>
                <a:cs typeface="Times New Roman" panose="02020603050405020304" pitchFamily="18" charset="0"/>
              </a:rPr>
              <a:t>ОАО «</a:t>
            </a:r>
            <a:r>
              <a:rPr lang="ru-RU" sz="1200" dirty="0" err="1">
                <a:latin typeface="Times New Roman" panose="02020603050405020304" pitchFamily="18" charset="0"/>
                <a:cs typeface="Times New Roman" panose="02020603050405020304" pitchFamily="18" charset="0"/>
              </a:rPr>
              <a:t>Новатэк</a:t>
            </a:r>
            <a:r>
              <a:rPr lang="ru-RU" sz="1200" dirty="0">
                <a:latin typeface="Times New Roman" panose="02020603050405020304" pitchFamily="18" charset="0"/>
                <a:cs typeface="Times New Roman" panose="02020603050405020304" pitchFamily="18" charset="0"/>
              </a:rPr>
              <a:t>» - 2 </a:t>
            </a:r>
          </a:p>
          <a:p>
            <a:pPr>
              <a:defRPr/>
            </a:pPr>
            <a:r>
              <a:rPr lang="en-US" sz="1200" dirty="0">
                <a:latin typeface="Times New Roman" panose="02020603050405020304" pitchFamily="18" charset="0"/>
                <a:cs typeface="Times New Roman" panose="02020603050405020304" pitchFamily="18" charset="0"/>
              </a:rPr>
              <a:t>Shell</a:t>
            </a:r>
            <a:r>
              <a:rPr lang="ru-RU" sz="1200" dirty="0">
                <a:latin typeface="Times New Roman" panose="02020603050405020304" pitchFamily="18" charset="0"/>
                <a:cs typeface="Times New Roman" panose="02020603050405020304" pitchFamily="18" charset="0"/>
              </a:rPr>
              <a:t>, Газпром нефть и др. – 3</a:t>
            </a:r>
          </a:p>
        </p:txBody>
      </p:sp>
      <p:sp>
        <p:nvSpPr>
          <p:cNvPr id="17" name="Прямоугольник 16"/>
          <p:cNvSpPr/>
          <p:nvPr/>
        </p:nvSpPr>
        <p:spPr>
          <a:xfrm flipH="1">
            <a:off x="2249488" y="6454775"/>
            <a:ext cx="6894512" cy="369888"/>
          </a:xfrm>
          <a:prstGeom prst="rect">
            <a:avLst/>
          </a:prstGeom>
        </p:spPr>
        <p:txBody>
          <a:bodyPr>
            <a:spAutoFit/>
          </a:bodyPr>
          <a:lstStyle/>
          <a:p>
            <a:pPr>
              <a:defRPr/>
            </a:pPr>
            <a:r>
              <a:rPr lang="ru-RU" sz="1600" dirty="0">
                <a:solidFill>
                  <a:schemeClr val="tx1"/>
                </a:solidFill>
                <a:cs typeface="+mn-cs"/>
              </a:rPr>
              <a:t> </a:t>
            </a:r>
            <a:r>
              <a:rPr lang="ru-RU" sz="1800" dirty="0">
                <a:solidFill>
                  <a:schemeClr val="tx2">
                    <a:lumMod val="75000"/>
                    <a:lumOff val="25000"/>
                  </a:schemeClr>
                </a:solidFill>
                <a:cs typeface="+mn-cs"/>
              </a:rPr>
              <a:t> </a:t>
            </a:r>
            <a:r>
              <a:rPr lang="ru-RU" sz="1800" b="1" dirty="0">
                <a:solidFill>
                  <a:schemeClr val="tx2">
                    <a:lumMod val="75000"/>
                    <a:lumOff val="25000"/>
                  </a:schemeClr>
                </a:solidFill>
                <a:cs typeface="+mn-cs"/>
              </a:rPr>
              <a:t>Секция «Автоматизация, связь, космические технологии»</a:t>
            </a:r>
            <a:endParaRPr lang="ru-RU" sz="1800" dirty="0">
              <a:cs typeface="+mn-cs"/>
            </a:endParaRPr>
          </a:p>
        </p:txBody>
      </p:sp>
      <p:graphicFrame>
        <p:nvGraphicFramePr>
          <p:cNvPr id="235529" name="Объект 2"/>
          <p:cNvGraphicFramePr>
            <a:graphicFrameLocks noChangeAspect="1"/>
          </p:cNvGraphicFramePr>
          <p:nvPr>
            <p:extLst>
              <p:ext uri="{D42A27DB-BD31-4B8C-83A1-F6EECF244321}">
                <p14:modId xmlns:p14="http://schemas.microsoft.com/office/powerpoint/2010/main" val="1271702663"/>
              </p:ext>
            </p:extLst>
          </p:nvPr>
        </p:nvGraphicFramePr>
        <p:xfrm>
          <a:off x="2282825" y="1458913"/>
          <a:ext cx="6811963" cy="4752975"/>
        </p:xfrm>
        <a:graphic>
          <a:graphicData uri="http://schemas.openxmlformats.org/presentationml/2006/ole">
            <mc:AlternateContent xmlns:mc="http://schemas.openxmlformats.org/markup-compatibility/2006">
              <mc:Choice xmlns:v="urn:schemas-microsoft-com:vml" Requires="v">
                <p:oleObj spid="_x0000_s235672" name="Visio" r:id="rId5" imgW="9410081" imgH="6566130" progId="Visio.Drawing.11">
                  <p:link updateAutomatic="1"/>
                </p:oleObj>
              </mc:Choice>
              <mc:Fallback>
                <p:oleObj name="Visio" r:id="rId5" imgW="9410081" imgH="6566130" progId="Visio.Drawing.11">
                  <p:link updateAutomatic="1"/>
                  <p:pic>
                    <p:nvPicPr>
                      <p:cNvPr id="0" name="Объект 2"/>
                      <p:cNvPicPr>
                        <a:picLocks noChangeAspect="1" noChangeArrowheads="1"/>
                      </p:cNvPicPr>
                      <p:nvPr/>
                    </p:nvPicPr>
                    <p:blipFill>
                      <a:blip r:embed="rId6"/>
                      <a:srcRect/>
                      <a:stretch>
                        <a:fillRect/>
                      </a:stretch>
                    </p:blipFill>
                    <p:spPr bwMode="auto">
                      <a:xfrm>
                        <a:off x="2282825" y="1458913"/>
                        <a:ext cx="6811963"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3553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322388"/>
            <a:ext cx="2841625" cy="246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31" name="TextBox 17"/>
          <p:cNvSpPr txBox="1">
            <a:spLocks noChangeArrowheads="1"/>
          </p:cNvSpPr>
          <p:nvPr/>
        </p:nvSpPr>
        <p:spPr bwMode="auto">
          <a:xfrm>
            <a:off x="219075" y="6454775"/>
            <a:ext cx="609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fld id="{69D962D7-BBA1-493F-A7BD-FB1BC44FED48}" type="slidenum">
              <a:rPr lang="ru-RU" altLang="ru-RU"/>
              <a:pPr eaLnBrk="1" hangingPunct="1"/>
              <a:t>11</a:t>
            </a:fld>
            <a:endParaRPr lang="ru-RU" altLang="ru-RU"/>
          </a:p>
        </p:txBody>
      </p:sp>
    </p:spTree>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6"/>
          <p:cNvPicPr>
            <a:picLocks noChangeAspect="1" noChangeArrowheads="1"/>
          </p:cNvPicPr>
          <p:nvPr/>
        </p:nvPicPr>
        <p:blipFill>
          <a:blip r:embed="rId2">
            <a:extLst>
              <a:ext uri="{28A0092B-C50C-407E-A947-70E740481C1C}">
                <a14:useLocalDpi xmlns:a14="http://schemas.microsoft.com/office/drawing/2010/main" val="0"/>
              </a:ext>
            </a:extLst>
          </a:blip>
          <a:srcRect r="7013"/>
          <a:stretch>
            <a:fillRect/>
          </a:stretch>
        </p:blipFill>
        <p:spPr bwMode="auto">
          <a:xfrm>
            <a:off x="0" y="1143000"/>
            <a:ext cx="91440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7" name="Прямоугольник 12"/>
          <p:cNvSpPr>
            <a:spLocks noChangeArrowheads="1"/>
          </p:cNvSpPr>
          <p:nvPr/>
        </p:nvSpPr>
        <p:spPr bwMode="auto">
          <a:xfrm>
            <a:off x="4298950" y="3544888"/>
            <a:ext cx="1041400" cy="195262"/>
          </a:xfrm>
          <a:prstGeom prst="rect">
            <a:avLst/>
          </a:prstGeom>
          <a:solidFill>
            <a:srgbClr val="FFFF81"/>
          </a:solidFill>
          <a:ln w="9525" algn="ctr">
            <a:solidFill>
              <a:schemeClr val="tx1"/>
            </a:solidFill>
            <a:round/>
            <a:headEnd/>
            <a:tailEnd/>
          </a:ln>
        </p:spPr>
        <p:txBody>
          <a:bodyPr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lnSpc>
                <a:spcPct val="80000"/>
              </a:lnSpc>
            </a:pPr>
            <a:r>
              <a:rPr lang="ru-RU" altLang="ru-RU" sz="900" b="1">
                <a:solidFill>
                  <a:schemeClr val="tx1"/>
                </a:solidFill>
              </a:rPr>
              <a:t>Модель пласта</a:t>
            </a:r>
          </a:p>
        </p:txBody>
      </p:sp>
      <p:sp>
        <p:nvSpPr>
          <p:cNvPr id="236548" name="Прямоугольник 13"/>
          <p:cNvSpPr>
            <a:spLocks noChangeArrowheads="1"/>
          </p:cNvSpPr>
          <p:nvPr/>
        </p:nvSpPr>
        <p:spPr bwMode="auto">
          <a:xfrm>
            <a:off x="5367338" y="2166938"/>
            <a:ext cx="866775" cy="244475"/>
          </a:xfrm>
          <a:prstGeom prst="rect">
            <a:avLst/>
          </a:prstGeom>
          <a:solidFill>
            <a:srgbClr val="FFFF81"/>
          </a:solidFill>
          <a:ln w="9525" algn="ctr">
            <a:solidFill>
              <a:schemeClr val="tx1"/>
            </a:solidFill>
            <a:round/>
            <a:headEnd/>
            <a:tailEnd/>
          </a:ln>
        </p:spPr>
        <p:txBody>
          <a:bodyPr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lnSpc>
                <a:spcPct val="80000"/>
              </a:lnSpc>
            </a:pPr>
            <a:r>
              <a:rPr lang="ru-RU" altLang="ru-RU" sz="900" b="1">
                <a:solidFill>
                  <a:schemeClr val="tx1"/>
                </a:solidFill>
              </a:rPr>
              <a:t>Модель подготовки газа</a:t>
            </a:r>
          </a:p>
        </p:txBody>
      </p:sp>
      <p:sp>
        <p:nvSpPr>
          <p:cNvPr id="236549" name="Прямоугольник 15"/>
          <p:cNvSpPr>
            <a:spLocks noChangeArrowheads="1"/>
          </p:cNvSpPr>
          <p:nvPr/>
        </p:nvSpPr>
        <p:spPr bwMode="auto">
          <a:xfrm>
            <a:off x="3906838" y="2136775"/>
            <a:ext cx="842962" cy="415925"/>
          </a:xfrm>
          <a:prstGeom prst="rect">
            <a:avLst/>
          </a:prstGeom>
          <a:solidFill>
            <a:srgbClr val="FFFF81"/>
          </a:solidFill>
          <a:ln w="9525" algn="ctr">
            <a:solidFill>
              <a:schemeClr val="tx1"/>
            </a:solidFill>
            <a:round/>
            <a:headEnd/>
            <a:tailEnd/>
          </a:ln>
        </p:spPr>
        <p:txBody>
          <a:bodyPr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lnSpc>
                <a:spcPct val="80000"/>
              </a:lnSpc>
            </a:pPr>
            <a:r>
              <a:rPr lang="ru-RU" altLang="ru-RU" sz="900" b="1">
                <a:solidFill>
                  <a:schemeClr val="tx1"/>
                </a:solidFill>
              </a:rPr>
              <a:t>Модель скважины и системы сбора</a:t>
            </a:r>
          </a:p>
        </p:txBody>
      </p:sp>
      <p:sp>
        <p:nvSpPr>
          <p:cNvPr id="236550" name="Прямоугольник 16"/>
          <p:cNvSpPr>
            <a:spLocks noChangeArrowheads="1"/>
          </p:cNvSpPr>
          <p:nvPr/>
        </p:nvSpPr>
        <p:spPr bwMode="auto">
          <a:xfrm>
            <a:off x="5794375" y="3159125"/>
            <a:ext cx="911225" cy="249238"/>
          </a:xfrm>
          <a:prstGeom prst="rect">
            <a:avLst/>
          </a:prstGeom>
          <a:solidFill>
            <a:srgbClr val="FFFF81"/>
          </a:solidFill>
          <a:ln w="9525" algn="ctr">
            <a:solidFill>
              <a:schemeClr val="tx1"/>
            </a:solidFill>
            <a:round/>
            <a:headEnd/>
            <a:tailEnd/>
          </a:ln>
        </p:spPr>
        <p:txBody>
          <a:bodyPr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lnSpc>
                <a:spcPct val="80000"/>
              </a:lnSpc>
            </a:pPr>
            <a:r>
              <a:rPr lang="ru-RU" altLang="ru-RU" sz="900" b="1">
                <a:solidFill>
                  <a:schemeClr val="tx1"/>
                </a:solidFill>
              </a:rPr>
              <a:t>Экономическая модель</a:t>
            </a:r>
          </a:p>
        </p:txBody>
      </p:sp>
      <p:sp>
        <p:nvSpPr>
          <p:cNvPr id="236551" name="Прямоугольник 17"/>
          <p:cNvSpPr>
            <a:spLocks noChangeArrowheads="1"/>
          </p:cNvSpPr>
          <p:nvPr/>
        </p:nvSpPr>
        <p:spPr bwMode="auto">
          <a:xfrm>
            <a:off x="3527425" y="1887538"/>
            <a:ext cx="3170238" cy="227012"/>
          </a:xfrm>
          <a:prstGeom prst="rect">
            <a:avLst/>
          </a:prstGeom>
          <a:solidFill>
            <a:schemeClr val="bg1"/>
          </a:solidFill>
          <a:ln w="9525" algn="ctr">
            <a:solidFill>
              <a:schemeClr val="tx1"/>
            </a:solidFill>
            <a:round/>
            <a:headEnd/>
            <a:tailEnd/>
          </a:ln>
        </p:spPr>
        <p:txBody>
          <a:bodyPr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lnSpc>
                <a:spcPct val="80000"/>
              </a:lnSpc>
            </a:pPr>
            <a:r>
              <a:rPr lang="ru-RU" altLang="ru-RU" sz="1100" b="1">
                <a:solidFill>
                  <a:schemeClr val="tx1"/>
                </a:solidFill>
              </a:rPr>
              <a:t>Модель «интеллектуального» месторождения</a:t>
            </a:r>
          </a:p>
        </p:txBody>
      </p:sp>
      <p:sp>
        <p:nvSpPr>
          <p:cNvPr id="236552" name="Прямоугольник 18"/>
          <p:cNvSpPr>
            <a:spLocks noChangeArrowheads="1"/>
          </p:cNvSpPr>
          <p:nvPr/>
        </p:nvSpPr>
        <p:spPr bwMode="auto">
          <a:xfrm>
            <a:off x="6875463" y="1627188"/>
            <a:ext cx="2185987" cy="249237"/>
          </a:xfrm>
          <a:prstGeom prst="rect">
            <a:avLst/>
          </a:prstGeom>
          <a:solidFill>
            <a:schemeClr val="bg1"/>
          </a:solidFill>
          <a:ln w="9525" algn="ctr">
            <a:solidFill>
              <a:schemeClr val="tx1"/>
            </a:solidFill>
            <a:round/>
            <a:headEnd/>
            <a:tailEnd/>
          </a:ln>
        </p:spPr>
        <p:txBody>
          <a:bodyPr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lnSpc>
                <a:spcPct val="80000"/>
              </a:lnSpc>
            </a:pPr>
            <a:r>
              <a:rPr lang="ru-RU" altLang="ru-RU" sz="1100" b="1">
                <a:solidFill>
                  <a:schemeClr val="tx1"/>
                </a:solidFill>
              </a:rPr>
              <a:t>Газодинамическая модель</a:t>
            </a:r>
          </a:p>
        </p:txBody>
      </p:sp>
      <p:pic>
        <p:nvPicPr>
          <p:cNvPr id="236553" name="Picture 7"/>
          <p:cNvPicPr>
            <a:picLocks noChangeAspect="1" noChangeArrowheads="1"/>
          </p:cNvPicPr>
          <p:nvPr/>
        </p:nvPicPr>
        <p:blipFill>
          <a:blip r:embed="rId3">
            <a:extLst>
              <a:ext uri="{28A0092B-C50C-407E-A947-70E740481C1C}">
                <a14:useLocalDpi xmlns:a14="http://schemas.microsoft.com/office/drawing/2010/main" val="0"/>
              </a:ext>
            </a:extLst>
          </a:blip>
          <a:srcRect l="36327" t="37027" r="36476" b="37283"/>
          <a:stretch>
            <a:fillRect/>
          </a:stretch>
        </p:blipFill>
        <p:spPr bwMode="auto">
          <a:xfrm>
            <a:off x="6875463" y="1885950"/>
            <a:ext cx="2125662"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54" name="Прямоугольник 20"/>
          <p:cNvSpPr>
            <a:spLocks noChangeArrowheads="1"/>
          </p:cNvSpPr>
          <p:nvPr/>
        </p:nvSpPr>
        <p:spPr bwMode="auto">
          <a:xfrm>
            <a:off x="2660650" y="1168400"/>
            <a:ext cx="866775" cy="469900"/>
          </a:xfrm>
          <a:prstGeom prst="rect">
            <a:avLst/>
          </a:prstGeom>
          <a:solidFill>
            <a:srgbClr val="FFE1FF"/>
          </a:solidFill>
          <a:ln w="28575" algn="ctr">
            <a:solidFill>
              <a:schemeClr val="tx1"/>
            </a:solidFill>
            <a:round/>
            <a:headEnd/>
            <a:tailEnd/>
          </a:ln>
        </p:spPr>
        <p:txBody>
          <a:bodyPr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lnSpc>
                <a:spcPct val="80000"/>
              </a:lnSpc>
            </a:pPr>
            <a:r>
              <a:rPr lang="ru-RU" altLang="ru-RU" sz="1400" b="1">
                <a:solidFill>
                  <a:schemeClr val="tx1"/>
                </a:solidFill>
              </a:rPr>
              <a:t>Сбор данных</a:t>
            </a:r>
          </a:p>
        </p:txBody>
      </p:sp>
      <p:sp>
        <p:nvSpPr>
          <p:cNvPr id="236555" name="Прямоугольник 21"/>
          <p:cNvSpPr>
            <a:spLocks noChangeArrowheads="1"/>
          </p:cNvSpPr>
          <p:nvPr/>
        </p:nvSpPr>
        <p:spPr bwMode="auto">
          <a:xfrm>
            <a:off x="5902325" y="1144588"/>
            <a:ext cx="866775" cy="469900"/>
          </a:xfrm>
          <a:prstGeom prst="rect">
            <a:avLst/>
          </a:prstGeom>
          <a:solidFill>
            <a:srgbClr val="FFE1FF"/>
          </a:solidFill>
          <a:ln w="28575" algn="ctr">
            <a:solidFill>
              <a:schemeClr val="tx1"/>
            </a:solidFill>
            <a:round/>
            <a:headEnd/>
            <a:tailEnd/>
          </a:ln>
        </p:spPr>
        <p:txBody>
          <a:bodyPr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lnSpc>
                <a:spcPct val="80000"/>
              </a:lnSpc>
            </a:pPr>
            <a:r>
              <a:rPr lang="ru-RU" altLang="ru-RU" sz="1400" b="1">
                <a:solidFill>
                  <a:schemeClr val="tx1"/>
                </a:solidFill>
              </a:rPr>
              <a:t>Модели-рование</a:t>
            </a:r>
          </a:p>
        </p:txBody>
      </p:sp>
      <p:sp>
        <p:nvSpPr>
          <p:cNvPr id="236556" name="Прямоугольник 22"/>
          <p:cNvSpPr>
            <a:spLocks noChangeArrowheads="1"/>
          </p:cNvSpPr>
          <p:nvPr/>
        </p:nvSpPr>
        <p:spPr bwMode="auto">
          <a:xfrm>
            <a:off x="8277225" y="1144588"/>
            <a:ext cx="866775" cy="469900"/>
          </a:xfrm>
          <a:prstGeom prst="rect">
            <a:avLst/>
          </a:prstGeom>
          <a:solidFill>
            <a:srgbClr val="FFE1FF"/>
          </a:solidFill>
          <a:ln w="28575" algn="ctr">
            <a:solidFill>
              <a:schemeClr val="tx1"/>
            </a:solidFill>
            <a:round/>
            <a:headEnd/>
            <a:tailEnd/>
          </a:ln>
        </p:spPr>
        <p:txBody>
          <a:bodyPr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lnSpc>
                <a:spcPct val="80000"/>
              </a:lnSpc>
            </a:pPr>
            <a:r>
              <a:rPr lang="ru-RU" altLang="ru-RU" sz="1400" b="1">
                <a:solidFill>
                  <a:schemeClr val="tx1"/>
                </a:solidFill>
              </a:rPr>
              <a:t>Ана-</a:t>
            </a:r>
          </a:p>
          <a:p>
            <a:pPr algn="ctr" eaLnBrk="1" hangingPunct="1">
              <a:lnSpc>
                <a:spcPct val="80000"/>
              </a:lnSpc>
            </a:pPr>
            <a:r>
              <a:rPr lang="ru-RU" altLang="ru-RU" sz="1400" b="1">
                <a:solidFill>
                  <a:schemeClr val="tx1"/>
                </a:solidFill>
              </a:rPr>
              <a:t>литика</a:t>
            </a:r>
          </a:p>
        </p:txBody>
      </p:sp>
      <p:sp>
        <p:nvSpPr>
          <p:cNvPr id="236557" name="Прямоугольник 23"/>
          <p:cNvSpPr>
            <a:spLocks noChangeArrowheads="1"/>
          </p:cNvSpPr>
          <p:nvPr/>
        </p:nvSpPr>
        <p:spPr bwMode="auto">
          <a:xfrm>
            <a:off x="8277225" y="3270250"/>
            <a:ext cx="866775" cy="469900"/>
          </a:xfrm>
          <a:prstGeom prst="rect">
            <a:avLst/>
          </a:prstGeom>
          <a:solidFill>
            <a:srgbClr val="FFE1FF"/>
          </a:solidFill>
          <a:ln w="28575" algn="ctr">
            <a:solidFill>
              <a:schemeClr val="tx1"/>
            </a:solidFill>
            <a:round/>
            <a:headEnd/>
            <a:tailEnd/>
          </a:ln>
        </p:spPr>
        <p:txBody>
          <a:bodyPr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lnSpc>
                <a:spcPct val="80000"/>
              </a:lnSpc>
            </a:pPr>
            <a:r>
              <a:rPr lang="ru-RU" altLang="ru-RU" sz="1400" b="1">
                <a:solidFill>
                  <a:schemeClr val="tx1"/>
                </a:solidFill>
              </a:rPr>
              <a:t>Контроль</a:t>
            </a:r>
          </a:p>
        </p:txBody>
      </p:sp>
      <p:sp>
        <p:nvSpPr>
          <p:cNvPr id="236558" name="Прямоугольник 24"/>
          <p:cNvSpPr>
            <a:spLocks noChangeArrowheads="1"/>
          </p:cNvSpPr>
          <p:nvPr/>
        </p:nvSpPr>
        <p:spPr bwMode="auto">
          <a:xfrm>
            <a:off x="6851650" y="3800475"/>
            <a:ext cx="2138363" cy="212725"/>
          </a:xfrm>
          <a:prstGeom prst="rect">
            <a:avLst/>
          </a:prstGeom>
          <a:solidFill>
            <a:srgbClr val="FFFF81"/>
          </a:solidFill>
          <a:ln w="9525" algn="ctr">
            <a:solidFill>
              <a:schemeClr val="tx1"/>
            </a:solidFill>
            <a:round/>
            <a:headEnd/>
            <a:tailEnd/>
          </a:ln>
        </p:spPr>
        <p:txBody>
          <a:bodyPr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lnSpc>
                <a:spcPct val="80000"/>
              </a:lnSpc>
            </a:pPr>
            <a:r>
              <a:rPr lang="ru-RU" altLang="ru-RU" sz="1100" b="1">
                <a:solidFill>
                  <a:schemeClr val="tx1"/>
                </a:solidFill>
              </a:rPr>
              <a:t>Диагностика</a:t>
            </a:r>
          </a:p>
        </p:txBody>
      </p:sp>
      <p:sp>
        <p:nvSpPr>
          <p:cNvPr id="236559" name="Прямоугольник 25"/>
          <p:cNvSpPr>
            <a:spLocks noChangeArrowheads="1"/>
          </p:cNvSpPr>
          <p:nvPr/>
        </p:nvSpPr>
        <p:spPr bwMode="auto">
          <a:xfrm>
            <a:off x="6851650" y="4156075"/>
            <a:ext cx="2138363" cy="214313"/>
          </a:xfrm>
          <a:prstGeom prst="rect">
            <a:avLst/>
          </a:prstGeom>
          <a:solidFill>
            <a:srgbClr val="FFFF81"/>
          </a:solidFill>
          <a:ln w="9525" algn="ctr">
            <a:solidFill>
              <a:schemeClr val="tx1"/>
            </a:solidFill>
            <a:round/>
            <a:headEnd/>
            <a:tailEnd/>
          </a:ln>
        </p:spPr>
        <p:txBody>
          <a:bodyPr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lnSpc>
                <a:spcPct val="80000"/>
              </a:lnSpc>
            </a:pPr>
            <a:r>
              <a:rPr lang="ru-RU" altLang="ru-RU" sz="1100" b="1">
                <a:solidFill>
                  <a:schemeClr val="tx1"/>
                </a:solidFill>
              </a:rPr>
              <a:t>Видеонаблюдение</a:t>
            </a:r>
          </a:p>
        </p:txBody>
      </p:sp>
      <p:sp>
        <p:nvSpPr>
          <p:cNvPr id="236560" name="Прямоугольник 26"/>
          <p:cNvSpPr>
            <a:spLocks noChangeArrowheads="1"/>
          </p:cNvSpPr>
          <p:nvPr/>
        </p:nvSpPr>
        <p:spPr bwMode="auto">
          <a:xfrm>
            <a:off x="6851650" y="4513263"/>
            <a:ext cx="2138363" cy="212725"/>
          </a:xfrm>
          <a:prstGeom prst="rect">
            <a:avLst/>
          </a:prstGeom>
          <a:solidFill>
            <a:srgbClr val="FFFF81"/>
          </a:solidFill>
          <a:ln w="9525" algn="ctr">
            <a:solidFill>
              <a:schemeClr val="tx1"/>
            </a:solidFill>
            <a:round/>
            <a:headEnd/>
            <a:tailEnd/>
          </a:ln>
        </p:spPr>
        <p:txBody>
          <a:bodyPr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lnSpc>
                <a:spcPct val="80000"/>
              </a:lnSpc>
            </a:pPr>
            <a:r>
              <a:rPr lang="ru-RU" altLang="ru-RU" sz="1100" b="1">
                <a:solidFill>
                  <a:schemeClr val="tx1"/>
                </a:solidFill>
              </a:rPr>
              <a:t>Анализ и учет отказов</a:t>
            </a:r>
          </a:p>
        </p:txBody>
      </p:sp>
      <p:sp>
        <p:nvSpPr>
          <p:cNvPr id="236561" name="Прямоугольник 27"/>
          <p:cNvSpPr>
            <a:spLocks noChangeArrowheads="1"/>
          </p:cNvSpPr>
          <p:nvPr/>
        </p:nvSpPr>
        <p:spPr bwMode="auto">
          <a:xfrm>
            <a:off x="249238" y="3092450"/>
            <a:ext cx="593725" cy="161925"/>
          </a:xfrm>
          <a:prstGeom prst="rect">
            <a:avLst/>
          </a:prstGeom>
          <a:solidFill>
            <a:srgbClr val="FFFF81"/>
          </a:solidFill>
          <a:ln w="9525" algn="ctr">
            <a:solidFill>
              <a:schemeClr val="tx1"/>
            </a:solidFill>
            <a:round/>
            <a:headEnd/>
            <a:tailEnd/>
          </a:ln>
        </p:spPr>
        <p:txBody>
          <a:bodyPr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lnSpc>
                <a:spcPct val="80000"/>
              </a:lnSpc>
            </a:pPr>
            <a:r>
              <a:rPr lang="ru-RU" altLang="ru-RU" sz="900" b="1">
                <a:solidFill>
                  <a:schemeClr val="tx1"/>
                </a:solidFill>
              </a:rPr>
              <a:t>Интел.КИП</a:t>
            </a:r>
          </a:p>
        </p:txBody>
      </p:sp>
      <p:sp>
        <p:nvSpPr>
          <p:cNvPr id="236562" name="Прямоугольник 28"/>
          <p:cNvSpPr>
            <a:spLocks noChangeArrowheads="1"/>
          </p:cNvSpPr>
          <p:nvPr/>
        </p:nvSpPr>
        <p:spPr bwMode="auto">
          <a:xfrm>
            <a:off x="261938" y="2249488"/>
            <a:ext cx="593725" cy="161925"/>
          </a:xfrm>
          <a:prstGeom prst="rect">
            <a:avLst/>
          </a:prstGeom>
          <a:solidFill>
            <a:srgbClr val="FFFF81"/>
          </a:solidFill>
          <a:ln w="9525" algn="ctr">
            <a:solidFill>
              <a:schemeClr val="tx1"/>
            </a:solidFill>
            <a:round/>
            <a:headEnd/>
            <a:tailEnd/>
          </a:ln>
        </p:spPr>
        <p:txBody>
          <a:bodyPr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lnSpc>
                <a:spcPct val="80000"/>
              </a:lnSpc>
            </a:pPr>
            <a:r>
              <a:rPr lang="ru-RU" altLang="ru-RU" sz="900" b="1">
                <a:solidFill>
                  <a:schemeClr val="tx1"/>
                </a:solidFill>
              </a:rPr>
              <a:t>Интел.КИП</a:t>
            </a:r>
          </a:p>
        </p:txBody>
      </p:sp>
      <p:sp>
        <p:nvSpPr>
          <p:cNvPr id="236563" name="Прямоугольник 29"/>
          <p:cNvSpPr>
            <a:spLocks noChangeArrowheads="1"/>
          </p:cNvSpPr>
          <p:nvPr/>
        </p:nvSpPr>
        <p:spPr bwMode="auto">
          <a:xfrm>
            <a:off x="58738" y="4897438"/>
            <a:ext cx="1128712" cy="565150"/>
          </a:xfrm>
          <a:prstGeom prst="rect">
            <a:avLst/>
          </a:prstGeom>
          <a:solidFill>
            <a:srgbClr val="FFE1FF"/>
          </a:solidFill>
          <a:ln w="28575" algn="ctr">
            <a:solidFill>
              <a:schemeClr val="tx1"/>
            </a:solidFill>
            <a:round/>
            <a:headEnd/>
            <a:tailEnd/>
          </a:ln>
        </p:spPr>
        <p:txBody>
          <a:bodyPr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lnSpc>
                <a:spcPct val="80000"/>
              </a:lnSpc>
            </a:pPr>
            <a:r>
              <a:rPr lang="ru-RU" altLang="ru-RU" sz="1400" b="1">
                <a:solidFill>
                  <a:schemeClr val="tx1"/>
                </a:solidFill>
              </a:rPr>
              <a:t>Управление</a:t>
            </a:r>
          </a:p>
          <a:p>
            <a:pPr algn="ctr" eaLnBrk="1" hangingPunct="1">
              <a:lnSpc>
                <a:spcPct val="80000"/>
              </a:lnSpc>
            </a:pPr>
            <a:r>
              <a:rPr lang="ru-RU" altLang="ru-RU" sz="1400" b="1">
                <a:solidFill>
                  <a:schemeClr val="tx1"/>
                </a:solidFill>
              </a:rPr>
              <a:t>и визуализация</a:t>
            </a:r>
          </a:p>
        </p:txBody>
      </p:sp>
      <p:sp>
        <p:nvSpPr>
          <p:cNvPr id="236564" name="Прямоугольник 30"/>
          <p:cNvSpPr>
            <a:spLocks noChangeArrowheads="1"/>
          </p:cNvSpPr>
          <p:nvPr/>
        </p:nvSpPr>
        <p:spPr bwMode="auto">
          <a:xfrm>
            <a:off x="1460500" y="5289550"/>
            <a:ext cx="1709738" cy="825500"/>
          </a:xfrm>
          <a:prstGeom prst="rect">
            <a:avLst/>
          </a:prstGeom>
          <a:solidFill>
            <a:schemeClr val="bg1"/>
          </a:solidFill>
          <a:ln>
            <a:noFill/>
          </a:ln>
          <a:extLst>
            <a:ext uri="{91240B29-F687-4F45-9708-019B960494DF}">
              <a14:hiddenLine xmlns:a14="http://schemas.microsoft.com/office/drawing/2010/main" w="28575" algn="ctr">
                <a:solidFill>
                  <a:srgbClr val="000000"/>
                </a:solidFill>
                <a:round/>
                <a:headEnd/>
                <a:tailEnd/>
              </a14:hiddenLine>
            </a:ext>
          </a:extLst>
        </p:spPr>
        <p:txBody>
          <a:bodyPr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lnSpc>
                <a:spcPct val="80000"/>
              </a:lnSpc>
            </a:pPr>
            <a:r>
              <a:rPr lang="ru-RU" altLang="ru-RU" sz="1400" b="1">
                <a:solidFill>
                  <a:schemeClr val="tx1"/>
                </a:solidFill>
              </a:rPr>
              <a:t>Диспетчерское управление</a:t>
            </a:r>
          </a:p>
        </p:txBody>
      </p:sp>
      <p:sp>
        <p:nvSpPr>
          <p:cNvPr id="236565" name="Прямоугольник 31"/>
          <p:cNvSpPr>
            <a:spLocks noChangeArrowheads="1"/>
          </p:cNvSpPr>
          <p:nvPr/>
        </p:nvSpPr>
        <p:spPr bwMode="auto">
          <a:xfrm>
            <a:off x="3302000" y="5029200"/>
            <a:ext cx="1781175" cy="587375"/>
          </a:xfrm>
          <a:prstGeom prst="rect">
            <a:avLst/>
          </a:prstGeom>
          <a:solidFill>
            <a:schemeClr val="bg1"/>
          </a:solidFill>
          <a:ln w="28575" algn="ctr">
            <a:solidFill>
              <a:schemeClr val="tx1"/>
            </a:solidFill>
            <a:round/>
            <a:headEnd/>
            <a:tailEnd/>
          </a:ln>
        </p:spPr>
        <p:txBody>
          <a:bodyPr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lnSpc>
                <a:spcPct val="80000"/>
              </a:lnSpc>
            </a:pPr>
            <a:r>
              <a:rPr lang="ru-RU" altLang="ru-RU" sz="1400" b="1">
                <a:solidFill>
                  <a:schemeClr val="tx1"/>
                </a:solidFill>
              </a:rPr>
              <a:t>Система поддержки и принятия решений</a:t>
            </a:r>
          </a:p>
        </p:txBody>
      </p:sp>
      <p:sp>
        <p:nvSpPr>
          <p:cNvPr id="236566" name="Прямоугольник 32"/>
          <p:cNvSpPr>
            <a:spLocks noChangeArrowheads="1"/>
          </p:cNvSpPr>
          <p:nvPr/>
        </p:nvSpPr>
        <p:spPr bwMode="auto">
          <a:xfrm>
            <a:off x="5178425" y="5029200"/>
            <a:ext cx="3727450" cy="587375"/>
          </a:xfrm>
          <a:prstGeom prst="rect">
            <a:avLst/>
          </a:prstGeom>
          <a:solidFill>
            <a:schemeClr val="bg1"/>
          </a:solidFill>
          <a:ln w="28575" algn="ctr">
            <a:solidFill>
              <a:schemeClr val="tx1"/>
            </a:solidFill>
            <a:round/>
            <a:headEnd/>
            <a:tailEnd/>
          </a:ln>
        </p:spPr>
        <p:txBody>
          <a:bodyPr lIns="7200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lnSpc>
                <a:spcPct val="80000"/>
              </a:lnSpc>
            </a:pPr>
            <a:r>
              <a:rPr lang="ru-RU" altLang="ru-RU" sz="1400" b="1">
                <a:solidFill>
                  <a:schemeClr val="tx1"/>
                </a:solidFill>
              </a:rPr>
              <a:t>Инновационные разработки автоматического управления  технологическим процессом</a:t>
            </a:r>
          </a:p>
        </p:txBody>
      </p:sp>
      <p:sp>
        <p:nvSpPr>
          <p:cNvPr id="236567" name="Прямоугольник 33"/>
          <p:cNvSpPr>
            <a:spLocks noChangeArrowheads="1"/>
          </p:cNvSpPr>
          <p:nvPr/>
        </p:nvSpPr>
        <p:spPr bwMode="auto">
          <a:xfrm>
            <a:off x="3325813" y="5735638"/>
            <a:ext cx="5592762" cy="498475"/>
          </a:xfrm>
          <a:prstGeom prst="rect">
            <a:avLst/>
          </a:prstGeom>
          <a:solidFill>
            <a:srgbClr val="BAE18F"/>
          </a:solidFill>
          <a:ln w="28575" algn="ctr">
            <a:solidFill>
              <a:schemeClr val="tx1"/>
            </a:solidFill>
            <a:round/>
            <a:headEnd/>
            <a:tailEnd/>
          </a:ln>
        </p:spPr>
        <p:txBody>
          <a:bodyPr lIns="7200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lnSpc>
                <a:spcPct val="80000"/>
              </a:lnSpc>
            </a:pPr>
            <a:r>
              <a:rPr lang="ru-RU" altLang="ru-RU" sz="1400" b="1">
                <a:solidFill>
                  <a:schemeClr val="tx1"/>
                </a:solidFill>
              </a:rPr>
              <a:t>Единая база данных для отображения на АРМ специалистов</a:t>
            </a:r>
          </a:p>
          <a:p>
            <a:pPr algn="ctr" eaLnBrk="1" hangingPunct="1">
              <a:lnSpc>
                <a:spcPct val="80000"/>
              </a:lnSpc>
            </a:pPr>
            <a:r>
              <a:rPr lang="ru-RU" altLang="ru-RU" sz="1400" b="1">
                <a:solidFill>
                  <a:schemeClr val="tx1"/>
                </a:solidFill>
              </a:rPr>
              <a:t>Интеграция с другими системами (ИУС П, АСУ АГК)</a:t>
            </a:r>
          </a:p>
        </p:txBody>
      </p:sp>
      <p:pic>
        <p:nvPicPr>
          <p:cNvPr id="236568" name="Рисунок 34" descr="Скважина с подогревателем.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3525" y="1722438"/>
            <a:ext cx="59213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69" name="Рисунок 35" descr="Скважина с подогревателем.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3525" y="2589213"/>
            <a:ext cx="59213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7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838" y="3729038"/>
            <a:ext cx="1976437"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71" name="Прямоугольник 37"/>
          <p:cNvSpPr>
            <a:spLocks noChangeArrowheads="1"/>
          </p:cNvSpPr>
          <p:nvPr/>
        </p:nvSpPr>
        <p:spPr bwMode="auto">
          <a:xfrm>
            <a:off x="225425" y="5759450"/>
            <a:ext cx="1081088" cy="463550"/>
          </a:xfrm>
          <a:prstGeom prst="rect">
            <a:avLst/>
          </a:prstGeom>
          <a:solidFill>
            <a:srgbClr val="B7ECFF"/>
          </a:solidFill>
          <a:ln w="28575" algn="ctr">
            <a:solidFill>
              <a:schemeClr val="tx1"/>
            </a:solidFill>
            <a:round/>
            <a:headEnd/>
            <a:tailEnd/>
          </a:ln>
        </p:spPr>
        <p:txBody>
          <a:bodyPr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lnSpc>
                <a:spcPct val="80000"/>
              </a:lnSpc>
            </a:pPr>
            <a:r>
              <a:rPr lang="ru-RU" altLang="ru-RU" sz="1100" b="1">
                <a:solidFill>
                  <a:schemeClr val="tx1"/>
                </a:solidFill>
              </a:rPr>
              <a:t>АРМ администратора</a:t>
            </a:r>
          </a:p>
        </p:txBody>
      </p:sp>
      <p:sp>
        <p:nvSpPr>
          <p:cNvPr id="236572" name="Заголовок 1"/>
          <p:cNvSpPr>
            <a:spLocks noGrp="1"/>
          </p:cNvSpPr>
          <p:nvPr>
            <p:ph type="title"/>
          </p:nvPr>
        </p:nvSpPr>
        <p:spPr>
          <a:xfrm>
            <a:off x="2159000" y="0"/>
            <a:ext cx="6985000" cy="641350"/>
          </a:xfrm>
        </p:spPr>
        <p:txBody>
          <a:bodyPr/>
          <a:lstStyle/>
          <a:p>
            <a:r>
              <a:rPr lang="en-US" altLang="ru-RU" sz="1600" b="1" smtClean="0"/>
              <a:t>VII </a:t>
            </a:r>
            <a:r>
              <a:rPr lang="ru-RU" altLang="ru-RU" sz="1600" b="1" smtClean="0"/>
              <a:t>Петербургский Международный Газовый Форум</a:t>
            </a:r>
            <a:br>
              <a:rPr lang="ru-RU" altLang="ru-RU" sz="1600" b="1" smtClean="0"/>
            </a:br>
            <a:r>
              <a:rPr lang="ru-RU" altLang="ru-RU" sz="1600" b="1" smtClean="0"/>
              <a:t>г. Санкт-Петербург , 03-06 октября 2017г., Экспофорум</a:t>
            </a:r>
          </a:p>
        </p:txBody>
      </p:sp>
      <p:pic>
        <p:nvPicPr>
          <p:cNvPr id="236573" name="Picture 46" descr="ПАО «Газпром»"/>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25" y="79375"/>
            <a:ext cx="1679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74" name="TextBox 1"/>
          <p:cNvSpPr txBox="1">
            <a:spLocks noChangeArrowheads="1"/>
          </p:cNvSpPr>
          <p:nvPr/>
        </p:nvSpPr>
        <p:spPr bwMode="auto">
          <a:xfrm>
            <a:off x="3062288" y="4386263"/>
            <a:ext cx="41878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r>
              <a:rPr lang="ru-RU" altLang="ru-RU" b="1">
                <a:solidFill>
                  <a:srgbClr val="0070C0"/>
                </a:solidFill>
              </a:rPr>
              <a:t>Развитие Астраханского газового комплекса</a:t>
            </a:r>
          </a:p>
        </p:txBody>
      </p:sp>
      <p:sp>
        <p:nvSpPr>
          <p:cNvPr id="43" name="Прямоугольник 42"/>
          <p:cNvSpPr/>
          <p:nvPr/>
        </p:nvSpPr>
        <p:spPr>
          <a:xfrm flipH="1">
            <a:off x="2249488" y="6454775"/>
            <a:ext cx="6894512" cy="369888"/>
          </a:xfrm>
          <a:prstGeom prst="rect">
            <a:avLst/>
          </a:prstGeom>
        </p:spPr>
        <p:txBody>
          <a:bodyPr>
            <a:spAutoFit/>
          </a:bodyPr>
          <a:lstStyle/>
          <a:p>
            <a:pPr>
              <a:defRPr/>
            </a:pPr>
            <a:r>
              <a:rPr lang="ru-RU" sz="1600" dirty="0">
                <a:solidFill>
                  <a:schemeClr val="tx1"/>
                </a:solidFill>
                <a:cs typeface="+mn-cs"/>
              </a:rPr>
              <a:t> </a:t>
            </a:r>
            <a:r>
              <a:rPr lang="ru-RU" sz="1800" dirty="0">
                <a:solidFill>
                  <a:schemeClr val="tx2">
                    <a:lumMod val="75000"/>
                    <a:lumOff val="25000"/>
                  </a:schemeClr>
                </a:solidFill>
                <a:cs typeface="+mn-cs"/>
              </a:rPr>
              <a:t> </a:t>
            </a:r>
            <a:r>
              <a:rPr lang="ru-RU" sz="1800" b="1" dirty="0">
                <a:solidFill>
                  <a:schemeClr val="tx2">
                    <a:lumMod val="75000"/>
                    <a:lumOff val="25000"/>
                  </a:schemeClr>
                </a:solidFill>
                <a:cs typeface="+mn-cs"/>
              </a:rPr>
              <a:t>Секция «Автоматизация, связь, космические технологии»</a:t>
            </a:r>
            <a:endParaRPr lang="ru-RU" sz="1800" dirty="0">
              <a:cs typeface="+mn-cs"/>
            </a:endParaRPr>
          </a:p>
        </p:txBody>
      </p:sp>
      <p:sp>
        <p:nvSpPr>
          <p:cNvPr id="40" name="Заголовок 1"/>
          <p:cNvSpPr txBox="1">
            <a:spLocks/>
          </p:cNvSpPr>
          <p:nvPr/>
        </p:nvSpPr>
        <p:spPr bwMode="auto">
          <a:xfrm>
            <a:off x="2254250" y="387350"/>
            <a:ext cx="698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a:lstStyle>
          <a:p>
            <a:pPr>
              <a:defRPr/>
            </a:pPr>
            <a:r>
              <a:rPr lang="ru-RU" sz="1600" b="1" kern="0" dirty="0" smtClean="0"/>
              <a:t>Создание интеллектуального месторождения на базе Астраханского ГКМ</a:t>
            </a:r>
            <a:endParaRPr lang="ru-RU" sz="1600" b="1" kern="0" dirty="0"/>
          </a:p>
        </p:txBody>
      </p:sp>
      <p:sp>
        <p:nvSpPr>
          <p:cNvPr id="236577" name="TextBox 43"/>
          <p:cNvSpPr txBox="1">
            <a:spLocks noChangeArrowheads="1"/>
          </p:cNvSpPr>
          <p:nvPr/>
        </p:nvSpPr>
        <p:spPr bwMode="auto">
          <a:xfrm>
            <a:off x="219075" y="6454775"/>
            <a:ext cx="609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fld id="{6DF5F9EC-A88C-46EE-B8C0-ED799CC0A1E2}" type="slidenum">
              <a:rPr lang="ru-RU" altLang="ru-RU"/>
              <a:pPr eaLnBrk="1" hangingPunct="1"/>
              <a:t>12</a:t>
            </a:fld>
            <a:endParaRPr lang="ru-RU" altLang="ru-RU"/>
          </a:p>
        </p:txBody>
      </p:sp>
    </p:spTree>
    <p:extLst>
      <p:ext uri="{BB962C8B-B14F-4D97-AF65-F5344CB8AC3E}">
        <p14:creationId xmlns:p14="http://schemas.microsoft.com/office/powerpoint/2010/main" val="323657671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Выноска со стрелкой вправо 9"/>
          <p:cNvSpPr>
            <a:spLocks noChangeArrowheads="1"/>
          </p:cNvSpPr>
          <p:nvPr/>
        </p:nvSpPr>
        <p:spPr bwMode="auto">
          <a:xfrm>
            <a:off x="180974" y="1661161"/>
            <a:ext cx="1763713" cy="4106228"/>
          </a:xfrm>
          <a:prstGeom prst="rightArrowCallout">
            <a:avLst>
              <a:gd name="adj1" fmla="val 24988"/>
              <a:gd name="adj2" fmla="val 24258"/>
              <a:gd name="adj3" fmla="val 14782"/>
              <a:gd name="adj4" fmla="val 78847"/>
            </a:avLst>
          </a:prstGeom>
          <a:solidFill>
            <a:srgbClr val="00B0F0"/>
          </a:solidFill>
          <a:ln w="9525" algn="ctr">
            <a:solidFill>
              <a:schemeClr val="tx1"/>
            </a:solidFill>
            <a:round/>
            <a:headEnd/>
            <a:tailEnd/>
          </a:ln>
        </p:spPr>
        <p:txBody>
          <a:bodyPr lIns="0" tIns="0" rIns="0" bIns="0" anchor="ct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ru-RU" altLang="ru-RU" sz="1400" b="1">
                <a:solidFill>
                  <a:srgbClr val="FFFF00"/>
                </a:solidFill>
              </a:rPr>
              <a:t>Желаемый процесс </a:t>
            </a:r>
            <a:r>
              <a:rPr lang="ru-RU" altLang="ru-RU" sz="1400" b="1">
                <a:solidFill>
                  <a:srgbClr val="002060"/>
                </a:solidFill>
              </a:rPr>
              <a:t>(создание интегрирующей информационной системы)</a:t>
            </a:r>
          </a:p>
        </p:txBody>
      </p:sp>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175" y="1171575"/>
            <a:ext cx="6845300" cy="4965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37573" name="Rectangle 6"/>
          <p:cNvSpPr>
            <a:spLocks noGrp="1" noChangeArrowheads="1"/>
          </p:cNvSpPr>
          <p:nvPr>
            <p:ph type="title"/>
          </p:nvPr>
        </p:nvSpPr>
        <p:spPr>
          <a:xfrm>
            <a:off x="2035175" y="796925"/>
            <a:ext cx="6950075" cy="222250"/>
          </a:xfrm>
        </p:spPr>
        <p:txBody>
          <a:bodyPr anchor="ctr"/>
          <a:lstStyle/>
          <a:p>
            <a:pPr algn="ctr"/>
            <a:r>
              <a:rPr lang="ru-RU" altLang="ru-RU" sz="1200" b="1" smtClean="0">
                <a:latin typeface="Arno Pro"/>
              </a:rPr>
              <a:t>Внедрение интегрирующей информационной системы</a:t>
            </a:r>
            <a:endParaRPr lang="ru-RU" altLang="ru-RU" sz="1200" b="1" i="1" smtClean="0">
              <a:solidFill>
                <a:srgbClr val="FF0000"/>
              </a:solidFill>
              <a:latin typeface="Arno Pro"/>
            </a:endParaRPr>
          </a:p>
        </p:txBody>
      </p:sp>
      <p:pic>
        <p:nvPicPr>
          <p:cNvPr id="13" name="Picture 7"/>
          <p:cNvPicPr/>
          <p:nvPr/>
        </p:nvPicPr>
        <p:blipFill>
          <a:blip r:embed="rId4"/>
          <a:srcRect/>
          <a:stretch>
            <a:fillRect/>
          </a:stretch>
        </p:blipFill>
        <p:spPr bwMode="auto">
          <a:xfrm>
            <a:off x="2035175" y="1171575"/>
            <a:ext cx="6845300" cy="4965700"/>
          </a:xfrm>
          <a:prstGeom prst="rect">
            <a:avLst/>
          </a:prstGeom>
          <a:solidFill>
            <a:schemeClr val="accent1">
              <a:lumMod val="20000"/>
              <a:lumOff val="80000"/>
            </a:schemeClr>
          </a:solidFill>
          <a:ln w="9525">
            <a:noFill/>
            <a:miter lim="800000"/>
            <a:headEnd/>
            <a:tailEnd/>
          </a:ln>
        </p:spPr>
      </p:pic>
      <p:pic>
        <p:nvPicPr>
          <p:cNvPr id="237575" name="Picture 46" descr="ПАО «Газпром»"/>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25" y="79375"/>
            <a:ext cx="1679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6" name="TextBox 11"/>
          <p:cNvSpPr txBox="1">
            <a:spLocks noChangeArrowheads="1"/>
          </p:cNvSpPr>
          <p:nvPr/>
        </p:nvSpPr>
        <p:spPr bwMode="auto">
          <a:xfrm>
            <a:off x="1944688" y="0"/>
            <a:ext cx="712946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en-US" altLang="ru-RU" b="1"/>
              <a:t>VII </a:t>
            </a:r>
            <a:r>
              <a:rPr lang="ru-RU" altLang="ru-RU" b="1"/>
              <a:t>Петербургский Международный Газовый Форум</a:t>
            </a:r>
          </a:p>
          <a:p>
            <a:pPr algn="ctr" eaLnBrk="1" hangingPunct="1"/>
            <a:r>
              <a:rPr lang="ru-RU" altLang="ru-RU" b="1"/>
              <a:t>г. Санкт-Петербург , 03-06 октября 2017г., Экспофорум</a:t>
            </a:r>
          </a:p>
        </p:txBody>
      </p:sp>
      <p:sp>
        <p:nvSpPr>
          <p:cNvPr id="237577" name="TextBox 13"/>
          <p:cNvSpPr txBox="1">
            <a:spLocks noChangeArrowheads="1"/>
          </p:cNvSpPr>
          <p:nvPr/>
        </p:nvSpPr>
        <p:spPr bwMode="auto">
          <a:xfrm>
            <a:off x="219075" y="6454775"/>
            <a:ext cx="609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fld id="{0CF03E18-711A-493B-8F85-C97DFD3D6410}" type="slidenum">
              <a:rPr lang="ru-RU" altLang="ru-RU"/>
              <a:pPr eaLnBrk="1" hangingPunct="1"/>
              <a:t>13</a:t>
            </a:fld>
            <a:endParaRPr lang="ru-RU" altLang="ru-RU"/>
          </a:p>
        </p:txBody>
      </p:sp>
      <p:sp>
        <p:nvSpPr>
          <p:cNvPr id="15" name="Прямоугольник 14"/>
          <p:cNvSpPr/>
          <p:nvPr/>
        </p:nvSpPr>
        <p:spPr>
          <a:xfrm flipH="1">
            <a:off x="2249488" y="6454775"/>
            <a:ext cx="6894512" cy="369888"/>
          </a:xfrm>
          <a:prstGeom prst="rect">
            <a:avLst/>
          </a:prstGeom>
        </p:spPr>
        <p:txBody>
          <a:bodyPr>
            <a:spAutoFit/>
          </a:bodyPr>
          <a:lstStyle/>
          <a:p>
            <a:pPr>
              <a:defRPr/>
            </a:pPr>
            <a:r>
              <a:rPr lang="ru-RU" sz="1600" dirty="0">
                <a:solidFill>
                  <a:schemeClr val="tx1"/>
                </a:solidFill>
                <a:cs typeface="+mn-cs"/>
              </a:rPr>
              <a:t> </a:t>
            </a:r>
            <a:r>
              <a:rPr lang="ru-RU" sz="1800" dirty="0">
                <a:solidFill>
                  <a:schemeClr val="tx2">
                    <a:lumMod val="75000"/>
                    <a:lumOff val="25000"/>
                  </a:schemeClr>
                </a:solidFill>
                <a:cs typeface="+mn-cs"/>
              </a:rPr>
              <a:t> </a:t>
            </a:r>
            <a:r>
              <a:rPr lang="ru-RU" sz="1800" b="1" dirty="0">
                <a:solidFill>
                  <a:schemeClr val="tx2">
                    <a:lumMod val="75000"/>
                    <a:lumOff val="25000"/>
                  </a:schemeClr>
                </a:solidFill>
                <a:cs typeface="+mn-cs"/>
              </a:rPr>
              <a:t>Секция «Автоматизация, связь, космические технологии»</a:t>
            </a:r>
            <a:endParaRPr lang="ru-RU" sz="1800" dirty="0">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Заголовок 1"/>
          <p:cNvSpPr>
            <a:spLocks noGrp="1"/>
          </p:cNvSpPr>
          <p:nvPr>
            <p:ph type="title"/>
          </p:nvPr>
        </p:nvSpPr>
        <p:spPr>
          <a:xfrm>
            <a:off x="1955800" y="0"/>
            <a:ext cx="7188200" cy="571500"/>
          </a:xfrm>
        </p:spPr>
        <p:txBody>
          <a:bodyPr/>
          <a:lstStyle/>
          <a:p>
            <a:pPr algn="ctr"/>
            <a:r>
              <a:rPr lang="en-US" altLang="ru-RU" sz="1600" b="1" smtClean="0"/>
              <a:t>VII </a:t>
            </a:r>
            <a:r>
              <a:rPr lang="ru-RU" altLang="ru-RU" sz="1600" b="1" smtClean="0"/>
              <a:t>Петербургский Международный Газовый Форум</a:t>
            </a:r>
            <a:br>
              <a:rPr lang="ru-RU" altLang="ru-RU" sz="1600" b="1" smtClean="0"/>
            </a:br>
            <a:r>
              <a:rPr lang="ru-RU" altLang="ru-RU" sz="1600" b="1" smtClean="0"/>
              <a:t>г. Санкт-Петербург , 03-06 октября 2017г., Экспофорум</a:t>
            </a:r>
          </a:p>
        </p:txBody>
      </p:sp>
      <p:pic>
        <p:nvPicPr>
          <p:cNvPr id="23859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73163"/>
            <a:ext cx="5232400" cy="39258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5257800" y="1054100"/>
            <a:ext cx="3886200" cy="5478463"/>
          </a:xfrm>
          <a:prstGeom prst="rect">
            <a:avLst/>
          </a:prstGeom>
        </p:spPr>
        <p:txBody>
          <a:bodyPr wrap="square">
            <a:spAutoFit/>
          </a:bodyPr>
          <a:lstStyle/>
          <a:p>
            <a:pPr marL="285750" indent="-285750" algn="just">
              <a:spcBef>
                <a:spcPts val="0"/>
              </a:spcBef>
              <a:buFont typeface="Wingdings" panose="05000000000000000000" pitchFamily="2" charset="2"/>
              <a:buChar char="Ø"/>
              <a:defRPr/>
            </a:pPr>
            <a:r>
              <a:rPr lang="ru-RU" sz="1600" dirty="0">
                <a:latin typeface="Times New Roman" panose="02020603050405020304" pitchFamily="18" charset="0"/>
                <a:ea typeface="Arial Unicode MS" pitchFamily="34" charset="-128"/>
                <a:cs typeface="Times New Roman" panose="02020603050405020304" pitchFamily="18" charset="0"/>
              </a:rPr>
              <a:t>Расчёт показателей работы скважин и определение отклонений в их работе с целью предотвращения негативного развития ситуаций.</a:t>
            </a:r>
          </a:p>
          <a:p>
            <a:pPr>
              <a:spcBef>
                <a:spcPts val="0"/>
              </a:spcBef>
              <a:defRPr/>
            </a:pPr>
            <a:endParaRPr lang="ru-RU" sz="1000" dirty="0">
              <a:latin typeface="Times New Roman" panose="02020603050405020304" pitchFamily="18" charset="0"/>
              <a:ea typeface="Arial Unicode MS" pitchFamily="34" charset="-128"/>
              <a:cs typeface="Times New Roman" panose="02020603050405020304" pitchFamily="18" charset="0"/>
            </a:endParaRPr>
          </a:p>
          <a:p>
            <a:pPr marL="285750" indent="-285750" algn="just">
              <a:spcBef>
                <a:spcPts val="0"/>
              </a:spcBef>
              <a:buFont typeface="Wingdings" panose="05000000000000000000" pitchFamily="2" charset="2"/>
              <a:buChar char="Ø"/>
              <a:defRPr/>
            </a:pPr>
            <a:r>
              <a:rPr lang="ru-RU" sz="1600" dirty="0">
                <a:latin typeface="Times New Roman" panose="02020603050405020304" pitchFamily="18" charset="0"/>
                <a:ea typeface="Arial Unicode MS" pitchFamily="34" charset="-128"/>
                <a:cs typeface="Times New Roman" panose="02020603050405020304" pitchFamily="18" charset="0"/>
              </a:rPr>
              <a:t>Определение мест возможного </a:t>
            </a:r>
            <a:r>
              <a:rPr lang="ru-RU" sz="1600" dirty="0" err="1">
                <a:latin typeface="Times New Roman" panose="02020603050405020304" pitchFamily="18" charset="0"/>
                <a:ea typeface="Arial Unicode MS" pitchFamily="34" charset="-128"/>
                <a:cs typeface="Times New Roman" panose="02020603050405020304" pitchFamily="18" charset="0"/>
              </a:rPr>
              <a:t>гидратообразования</a:t>
            </a:r>
            <a:r>
              <a:rPr lang="ru-RU" sz="1600" dirty="0">
                <a:latin typeface="Times New Roman" panose="02020603050405020304" pitchFamily="18" charset="0"/>
                <a:ea typeface="Arial Unicode MS" pitchFamily="34" charset="-128"/>
                <a:cs typeface="Times New Roman" panose="02020603050405020304" pitchFamily="18" charset="0"/>
              </a:rPr>
              <a:t> и количество подаваемого ингибитора.</a:t>
            </a:r>
          </a:p>
          <a:p>
            <a:pPr>
              <a:spcBef>
                <a:spcPts val="0"/>
              </a:spcBef>
              <a:defRPr/>
            </a:pPr>
            <a:endParaRPr lang="ru-RU" sz="1000" dirty="0">
              <a:latin typeface="Times New Roman" panose="02020603050405020304" pitchFamily="18" charset="0"/>
              <a:ea typeface="Arial Unicode MS" pitchFamily="34" charset="-128"/>
              <a:cs typeface="Times New Roman" panose="02020603050405020304" pitchFamily="18" charset="0"/>
            </a:endParaRPr>
          </a:p>
          <a:p>
            <a:pPr marL="285750" indent="-285750" algn="just">
              <a:spcBef>
                <a:spcPts val="0"/>
              </a:spcBef>
              <a:buFont typeface="Wingdings" panose="05000000000000000000" pitchFamily="2" charset="2"/>
              <a:buChar char="Ø"/>
              <a:defRPr/>
            </a:pPr>
            <a:r>
              <a:rPr lang="ru-RU" sz="1600" dirty="0">
                <a:latin typeface="Times New Roman" panose="02020603050405020304" pitchFamily="18" charset="0"/>
                <a:ea typeface="Arial Unicode MS" pitchFamily="34" charset="-128"/>
                <a:cs typeface="Times New Roman" panose="02020603050405020304" pitchFamily="18" charset="0"/>
              </a:rPr>
              <a:t>Определение критических скоростей, потерь давлений газа на участках трубопроводов.</a:t>
            </a:r>
          </a:p>
          <a:p>
            <a:pPr>
              <a:spcBef>
                <a:spcPts val="0"/>
              </a:spcBef>
              <a:defRPr/>
            </a:pPr>
            <a:endParaRPr lang="ru-RU" sz="1000" dirty="0">
              <a:latin typeface="Times New Roman" panose="02020603050405020304" pitchFamily="18" charset="0"/>
              <a:ea typeface="Arial Unicode MS" pitchFamily="34" charset="-128"/>
              <a:cs typeface="Times New Roman" panose="02020603050405020304" pitchFamily="18" charset="0"/>
            </a:endParaRPr>
          </a:p>
          <a:p>
            <a:pPr marL="285750" indent="-285750" algn="just">
              <a:spcBef>
                <a:spcPts val="0"/>
              </a:spcBef>
              <a:buFont typeface="Wingdings" panose="05000000000000000000" pitchFamily="2" charset="2"/>
              <a:buChar char="Ø"/>
              <a:defRPr/>
            </a:pPr>
            <a:r>
              <a:rPr lang="ru-RU" sz="1600" dirty="0">
                <a:latin typeface="Times New Roman" panose="02020603050405020304" pitchFamily="18" charset="0"/>
                <a:ea typeface="Arial Unicode MS" pitchFamily="34" charset="-128"/>
                <a:cs typeface="Times New Roman" panose="02020603050405020304" pitchFamily="18" charset="0"/>
              </a:rPr>
              <a:t>Оценка эффективности работы сепарационного оборудования.</a:t>
            </a:r>
          </a:p>
          <a:p>
            <a:pPr>
              <a:spcBef>
                <a:spcPts val="0"/>
              </a:spcBef>
              <a:defRPr/>
            </a:pPr>
            <a:endParaRPr lang="ru-RU" sz="1000" dirty="0">
              <a:latin typeface="Times New Roman" panose="02020603050405020304" pitchFamily="18" charset="0"/>
              <a:ea typeface="Arial Unicode MS" pitchFamily="34" charset="-128"/>
              <a:cs typeface="Times New Roman" panose="02020603050405020304" pitchFamily="18" charset="0"/>
            </a:endParaRPr>
          </a:p>
          <a:p>
            <a:pPr marL="285750" indent="-285750" algn="just">
              <a:spcBef>
                <a:spcPts val="0"/>
              </a:spcBef>
              <a:buFont typeface="Wingdings" panose="05000000000000000000" pitchFamily="2" charset="2"/>
              <a:buChar char="Ø"/>
              <a:defRPr/>
            </a:pPr>
            <a:r>
              <a:rPr lang="ru-RU" sz="1600" dirty="0">
                <a:latin typeface="Times New Roman" panose="02020603050405020304" pitchFamily="18" charset="0"/>
                <a:ea typeface="Arial Unicode MS" pitchFamily="34" charset="-128"/>
                <a:cs typeface="Times New Roman" panose="02020603050405020304" pitchFamily="18" charset="0"/>
              </a:rPr>
              <a:t>Определение оптимальных параметров работы ДКС, АВО газа, УКПГ.</a:t>
            </a:r>
          </a:p>
          <a:p>
            <a:pPr>
              <a:spcBef>
                <a:spcPts val="0"/>
              </a:spcBef>
              <a:defRPr/>
            </a:pPr>
            <a:endParaRPr lang="ru-RU" sz="1000" dirty="0">
              <a:latin typeface="Times New Roman" panose="02020603050405020304" pitchFamily="18" charset="0"/>
              <a:ea typeface="Arial Unicode MS" pitchFamily="34" charset="-128"/>
              <a:cs typeface="Times New Roman" panose="02020603050405020304" pitchFamily="18" charset="0"/>
            </a:endParaRPr>
          </a:p>
          <a:p>
            <a:pPr marL="285750" indent="-285750" algn="just">
              <a:spcBef>
                <a:spcPts val="0"/>
              </a:spcBef>
              <a:buFont typeface="Wingdings" panose="05000000000000000000" pitchFamily="2" charset="2"/>
              <a:buChar char="Ø"/>
              <a:defRPr/>
            </a:pPr>
            <a:r>
              <a:rPr lang="ru-RU" sz="1600" dirty="0">
                <a:latin typeface="Times New Roman" panose="02020603050405020304" pitchFamily="18" charset="0"/>
                <a:ea typeface="Arial Unicode MS" pitchFamily="34" charset="-128"/>
                <a:cs typeface="Times New Roman" panose="02020603050405020304" pitchFamily="18" charset="0"/>
              </a:rPr>
              <a:t>Расчёт показателей эффективности технологического процесса на каждой цепочке технологического процесса.</a:t>
            </a:r>
          </a:p>
          <a:p>
            <a:pPr>
              <a:spcBef>
                <a:spcPts val="0"/>
              </a:spcBef>
              <a:defRPr/>
            </a:pPr>
            <a:r>
              <a:rPr lang="ru-RU" sz="1600" i="1" dirty="0">
                <a:latin typeface="Times New Roman" panose="02020603050405020304" pitchFamily="18" charset="0"/>
                <a:ea typeface="Arial Unicode MS" pitchFamily="34" charset="-128"/>
                <a:cs typeface="Times New Roman" panose="02020603050405020304" pitchFamily="18" charset="0"/>
              </a:rPr>
              <a:t>…..список можно продолжать…</a:t>
            </a:r>
          </a:p>
        </p:txBody>
      </p:sp>
      <p:pic>
        <p:nvPicPr>
          <p:cNvPr id="2385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3725" y="4970463"/>
            <a:ext cx="1806575" cy="128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5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0300" y="5076825"/>
            <a:ext cx="158750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59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13" y="5105400"/>
            <a:ext cx="1563687" cy="101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600" name="Picture 46" descr="ПАО «Газпром»"/>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25" y="79375"/>
            <a:ext cx="1679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12"/>
          <p:cNvSpPr/>
          <p:nvPr/>
        </p:nvSpPr>
        <p:spPr>
          <a:xfrm flipH="1">
            <a:off x="2249488" y="6454775"/>
            <a:ext cx="6894512" cy="369888"/>
          </a:xfrm>
          <a:prstGeom prst="rect">
            <a:avLst/>
          </a:prstGeom>
        </p:spPr>
        <p:txBody>
          <a:bodyPr>
            <a:spAutoFit/>
          </a:bodyPr>
          <a:lstStyle/>
          <a:p>
            <a:pPr>
              <a:defRPr/>
            </a:pPr>
            <a:r>
              <a:rPr lang="ru-RU" sz="1600" dirty="0">
                <a:solidFill>
                  <a:schemeClr val="tx1"/>
                </a:solidFill>
                <a:cs typeface="+mn-cs"/>
              </a:rPr>
              <a:t> </a:t>
            </a:r>
            <a:r>
              <a:rPr lang="ru-RU" sz="1800" dirty="0">
                <a:solidFill>
                  <a:schemeClr val="tx2">
                    <a:lumMod val="75000"/>
                    <a:lumOff val="25000"/>
                  </a:schemeClr>
                </a:solidFill>
                <a:cs typeface="+mn-cs"/>
              </a:rPr>
              <a:t> </a:t>
            </a:r>
            <a:r>
              <a:rPr lang="ru-RU" sz="1800" b="1" dirty="0">
                <a:solidFill>
                  <a:schemeClr val="tx2">
                    <a:lumMod val="75000"/>
                    <a:lumOff val="25000"/>
                  </a:schemeClr>
                </a:solidFill>
                <a:cs typeface="+mn-cs"/>
              </a:rPr>
              <a:t>Секция «Автоматизация, связь, космические технологии»</a:t>
            </a:r>
            <a:endParaRPr lang="ru-RU" sz="1800" dirty="0">
              <a:cs typeface="+mn-cs"/>
            </a:endParaRPr>
          </a:p>
        </p:txBody>
      </p:sp>
      <p:sp>
        <p:nvSpPr>
          <p:cNvPr id="238602" name="TextBox 10"/>
          <p:cNvSpPr txBox="1">
            <a:spLocks noChangeArrowheads="1"/>
          </p:cNvSpPr>
          <p:nvPr/>
        </p:nvSpPr>
        <p:spPr bwMode="auto">
          <a:xfrm>
            <a:off x="219075" y="6454775"/>
            <a:ext cx="609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fld id="{BEC21043-4596-4699-9215-AD346261D713}" type="slidenum">
              <a:rPr lang="ru-RU" altLang="ru-RU"/>
              <a:pPr eaLnBrk="1" hangingPunct="1"/>
              <a:t>14</a:t>
            </a:fld>
            <a:endParaRPr lang="ru-RU" altLang="ru-RU"/>
          </a:p>
        </p:txBody>
      </p:sp>
    </p:spTree>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Заголовок 1"/>
          <p:cNvSpPr>
            <a:spLocks noGrp="1"/>
          </p:cNvSpPr>
          <p:nvPr>
            <p:ph type="title"/>
          </p:nvPr>
        </p:nvSpPr>
        <p:spPr>
          <a:xfrm>
            <a:off x="2139950" y="42863"/>
            <a:ext cx="6985000" cy="865187"/>
          </a:xfrm>
        </p:spPr>
        <p:txBody>
          <a:bodyPr/>
          <a:lstStyle/>
          <a:p>
            <a:r>
              <a:rPr lang="en-US" altLang="ru-RU" sz="1600" b="1" smtClean="0"/>
              <a:t>VII </a:t>
            </a:r>
            <a:r>
              <a:rPr lang="ru-RU" altLang="ru-RU" sz="1600" b="1" smtClean="0"/>
              <a:t>Петербургский Международный Газовый Форум</a:t>
            </a:r>
            <a:br>
              <a:rPr lang="ru-RU" altLang="ru-RU" sz="1600" b="1" smtClean="0"/>
            </a:br>
            <a:r>
              <a:rPr lang="ru-RU" altLang="ru-RU" sz="1600" b="1" smtClean="0"/>
              <a:t>г. Санкт-Петербург , 03-06 октября 2017г., Экспофорум</a:t>
            </a:r>
            <a:br>
              <a:rPr lang="ru-RU" altLang="ru-RU" sz="1600" b="1" smtClean="0"/>
            </a:br>
            <a:endParaRPr lang="ru-RU" altLang="ru-RU" sz="1600" b="1" smtClean="0"/>
          </a:p>
        </p:txBody>
      </p:sp>
      <p:sp>
        <p:nvSpPr>
          <p:cNvPr id="4" name="Прямоугольник 12"/>
          <p:cNvSpPr>
            <a:spLocks noChangeArrowheads="1"/>
          </p:cNvSpPr>
          <p:nvPr/>
        </p:nvSpPr>
        <p:spPr bwMode="auto">
          <a:xfrm>
            <a:off x="1588" y="1052513"/>
            <a:ext cx="9142412" cy="5256212"/>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lIns="0" tIns="0" rIns="0" bIns="0"/>
          <a:lstStyle/>
          <a:p>
            <a:pPr>
              <a:defRPr/>
            </a:pPr>
            <a:endParaRPr lang="ru-RU" dirty="0"/>
          </a:p>
        </p:txBody>
      </p:sp>
      <p:sp>
        <p:nvSpPr>
          <p:cNvPr id="7" name="Прямоугольник 6"/>
          <p:cNvSpPr/>
          <p:nvPr/>
        </p:nvSpPr>
        <p:spPr>
          <a:xfrm>
            <a:off x="446088" y="4611688"/>
            <a:ext cx="1768475" cy="1577975"/>
          </a:xfrm>
          <a:prstGeom prst="rect">
            <a:avLst/>
          </a:prstGeom>
          <a:solidFill>
            <a:schemeClr val="bg1">
              <a:lumMod val="95000"/>
            </a:schemeClr>
          </a:solidFill>
          <a:ln w="22225" cmpd="dbl">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600"/>
              </a:spcBef>
              <a:defRPr/>
            </a:pPr>
            <a:endParaRPr lang="ru-RU" i="1" dirty="0">
              <a:solidFill>
                <a:srgbClr val="0E67A4"/>
              </a:solidFill>
            </a:endParaRPr>
          </a:p>
        </p:txBody>
      </p:sp>
      <p:sp>
        <p:nvSpPr>
          <p:cNvPr id="239621" name="Прямоугольник 7"/>
          <p:cNvSpPr>
            <a:spLocks noChangeArrowheads="1"/>
          </p:cNvSpPr>
          <p:nvPr/>
        </p:nvSpPr>
        <p:spPr bwMode="auto">
          <a:xfrm>
            <a:off x="692150" y="4725988"/>
            <a:ext cx="13398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spcBef>
                <a:spcPts val="600"/>
              </a:spcBef>
            </a:pPr>
            <a:r>
              <a:rPr lang="ru-RU" altLang="ru-RU" sz="3600">
                <a:solidFill>
                  <a:srgbClr val="0E67A4"/>
                </a:solidFill>
              </a:rPr>
              <a:t>10 000</a:t>
            </a:r>
          </a:p>
        </p:txBody>
      </p:sp>
      <p:sp>
        <p:nvSpPr>
          <p:cNvPr id="239622" name="Прямоугольник 8"/>
          <p:cNvSpPr>
            <a:spLocks noChangeArrowheads="1"/>
          </p:cNvSpPr>
          <p:nvPr/>
        </p:nvSpPr>
        <p:spPr bwMode="auto">
          <a:xfrm>
            <a:off x="508000" y="5373688"/>
            <a:ext cx="1706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ru-RU" altLang="ru-RU" sz="1600">
                <a:solidFill>
                  <a:srgbClr val="0E67A4"/>
                </a:solidFill>
              </a:rPr>
              <a:t>Параметров </a:t>
            </a:r>
          </a:p>
          <a:p>
            <a:pPr algn="ctr" eaLnBrk="1" hangingPunct="1"/>
            <a:r>
              <a:rPr lang="ru-RU" altLang="ru-RU" sz="1600">
                <a:solidFill>
                  <a:srgbClr val="0E67A4"/>
                </a:solidFill>
              </a:rPr>
              <a:t>реального времени</a:t>
            </a:r>
            <a:endParaRPr lang="ru-RU" altLang="ru-RU" sz="1600"/>
          </a:p>
        </p:txBody>
      </p:sp>
      <p:sp>
        <p:nvSpPr>
          <p:cNvPr id="10" name="Прямоугольник 9"/>
          <p:cNvSpPr/>
          <p:nvPr/>
        </p:nvSpPr>
        <p:spPr>
          <a:xfrm>
            <a:off x="2392363" y="4610100"/>
            <a:ext cx="1778000" cy="1577975"/>
          </a:xfrm>
          <a:prstGeom prst="rect">
            <a:avLst/>
          </a:prstGeom>
          <a:solidFill>
            <a:schemeClr val="bg1">
              <a:lumMod val="95000"/>
            </a:schemeClr>
          </a:solidFill>
          <a:ln w="22225" cmpd="dbl">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600"/>
              </a:spcBef>
              <a:defRPr/>
            </a:pPr>
            <a:endParaRPr lang="ru-RU" i="1" dirty="0">
              <a:solidFill>
                <a:srgbClr val="0E67A4"/>
              </a:solidFill>
            </a:endParaRPr>
          </a:p>
        </p:txBody>
      </p:sp>
      <p:sp>
        <p:nvSpPr>
          <p:cNvPr id="11" name="Прямоугольник 10"/>
          <p:cNvSpPr/>
          <p:nvPr/>
        </p:nvSpPr>
        <p:spPr>
          <a:xfrm>
            <a:off x="4291013" y="4610100"/>
            <a:ext cx="1649412" cy="1577975"/>
          </a:xfrm>
          <a:prstGeom prst="rect">
            <a:avLst/>
          </a:prstGeom>
          <a:solidFill>
            <a:schemeClr val="bg1">
              <a:lumMod val="95000"/>
            </a:schemeClr>
          </a:solidFill>
          <a:ln w="22225" cmpd="dbl">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600"/>
              </a:spcBef>
              <a:defRPr/>
            </a:pPr>
            <a:endParaRPr lang="ru-RU" dirty="0">
              <a:solidFill>
                <a:srgbClr val="0E67A4"/>
              </a:solidFill>
            </a:endParaRPr>
          </a:p>
        </p:txBody>
      </p:sp>
      <p:sp>
        <p:nvSpPr>
          <p:cNvPr id="239625" name="Прямоугольник 11"/>
          <p:cNvSpPr>
            <a:spLocks noChangeArrowheads="1"/>
          </p:cNvSpPr>
          <p:nvPr/>
        </p:nvSpPr>
        <p:spPr bwMode="auto">
          <a:xfrm>
            <a:off x="2874963" y="4722813"/>
            <a:ext cx="8143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spcBef>
                <a:spcPts val="600"/>
              </a:spcBef>
            </a:pPr>
            <a:r>
              <a:rPr lang="ru-RU" altLang="ru-RU" sz="3600">
                <a:solidFill>
                  <a:srgbClr val="0E67A4"/>
                </a:solidFill>
              </a:rPr>
              <a:t>240</a:t>
            </a:r>
          </a:p>
        </p:txBody>
      </p:sp>
      <p:sp>
        <p:nvSpPr>
          <p:cNvPr id="239626" name="Прямоугольник 12"/>
          <p:cNvSpPr>
            <a:spLocks noChangeArrowheads="1"/>
          </p:cNvSpPr>
          <p:nvPr/>
        </p:nvSpPr>
        <p:spPr bwMode="auto">
          <a:xfrm>
            <a:off x="2392363" y="5373688"/>
            <a:ext cx="18732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ru-RU" altLang="ru-RU" sz="1600">
                <a:solidFill>
                  <a:srgbClr val="0E67A4"/>
                </a:solidFill>
              </a:rPr>
              <a:t>Автоматизированных</a:t>
            </a:r>
          </a:p>
          <a:p>
            <a:pPr algn="ctr" eaLnBrk="1" hangingPunct="1"/>
            <a:r>
              <a:rPr lang="ru-RU" altLang="ru-RU" sz="1600">
                <a:solidFill>
                  <a:srgbClr val="0E67A4"/>
                </a:solidFill>
              </a:rPr>
              <a:t>технологических</a:t>
            </a:r>
          </a:p>
          <a:p>
            <a:pPr algn="ctr" eaLnBrk="1" hangingPunct="1"/>
            <a:r>
              <a:rPr lang="ru-RU" altLang="ru-RU" sz="1600">
                <a:solidFill>
                  <a:srgbClr val="0E67A4"/>
                </a:solidFill>
              </a:rPr>
              <a:t>отчётов</a:t>
            </a:r>
            <a:endParaRPr lang="ru-RU" altLang="ru-RU" sz="1600"/>
          </a:p>
        </p:txBody>
      </p:sp>
      <p:sp>
        <p:nvSpPr>
          <p:cNvPr id="239627" name="Прямоугольник 13"/>
          <p:cNvSpPr>
            <a:spLocks noChangeArrowheads="1"/>
          </p:cNvSpPr>
          <p:nvPr/>
        </p:nvSpPr>
        <p:spPr bwMode="auto">
          <a:xfrm>
            <a:off x="4572000" y="4729163"/>
            <a:ext cx="10239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spcBef>
                <a:spcPts val="600"/>
              </a:spcBef>
            </a:pPr>
            <a:r>
              <a:rPr lang="ru-RU" altLang="ru-RU" sz="3600">
                <a:solidFill>
                  <a:srgbClr val="0E67A4"/>
                </a:solidFill>
              </a:rPr>
              <a:t>1300</a:t>
            </a:r>
          </a:p>
        </p:txBody>
      </p:sp>
      <p:sp>
        <p:nvSpPr>
          <p:cNvPr id="239628" name="Прямоугольник 14"/>
          <p:cNvSpPr>
            <a:spLocks noChangeArrowheads="1"/>
          </p:cNvSpPr>
          <p:nvPr/>
        </p:nvSpPr>
        <p:spPr bwMode="auto">
          <a:xfrm>
            <a:off x="4427538" y="5334000"/>
            <a:ext cx="1336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ru-RU" altLang="ru-RU" sz="1600">
                <a:solidFill>
                  <a:srgbClr val="0E67A4"/>
                </a:solidFill>
              </a:rPr>
              <a:t>Параметров </a:t>
            </a:r>
          </a:p>
          <a:p>
            <a:pPr algn="ctr" eaLnBrk="1" hangingPunct="1"/>
            <a:r>
              <a:rPr lang="ru-RU" altLang="ru-RU" sz="1600">
                <a:solidFill>
                  <a:srgbClr val="0E67A4"/>
                </a:solidFill>
              </a:rPr>
              <a:t>диспетчерских</a:t>
            </a:r>
          </a:p>
          <a:p>
            <a:pPr algn="ctr" eaLnBrk="1" hangingPunct="1"/>
            <a:r>
              <a:rPr lang="ru-RU" altLang="ru-RU" sz="1600">
                <a:solidFill>
                  <a:srgbClr val="0E67A4"/>
                </a:solidFill>
              </a:rPr>
              <a:t> сводок</a:t>
            </a:r>
            <a:endParaRPr lang="ru-RU" altLang="ru-RU" sz="1600"/>
          </a:p>
        </p:txBody>
      </p:sp>
      <p:pic>
        <p:nvPicPr>
          <p:cNvPr id="239629" name="Picture 4" descr="C:\Users\ПДС\Desktop\Международый конгресс\Attachments_zhukov.ra@noyabrsk-dobycha.gazprom.ru_2014-07-20_16-38-20\арм.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2835275"/>
            <a:ext cx="2606675"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888" y="1123950"/>
            <a:ext cx="2560637" cy="160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9631" name="Picture 7" descr="потребность данных"/>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4594225"/>
            <a:ext cx="259397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32" name="Picture 2" descr="C:\Users\zhukov.ra\Desktop\20140911_10034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563" y="1125538"/>
            <a:ext cx="5376862"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33" name="Picture 46" descr="ПАО «Газпром»"/>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25" y="79375"/>
            <a:ext cx="1679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63563" y="1314450"/>
            <a:ext cx="5376862" cy="614363"/>
          </a:xfrm>
          <a:prstGeom prst="rect">
            <a:avLst/>
          </a:prstGeom>
          <a:noFill/>
        </p:spPr>
        <p:txBody>
          <a:bodyPr>
            <a:spAutoFit/>
          </a:bodyPr>
          <a:lstStyle/>
          <a:p>
            <a:pPr algn="ctr">
              <a:defRPr/>
            </a:pPr>
            <a:r>
              <a:rPr lang="ru-RU" b="1" i="1" dirty="0">
                <a:solidFill>
                  <a:schemeClr val="accent3">
                    <a:lumMod val="20000"/>
                    <a:lumOff val="80000"/>
                  </a:schemeClr>
                </a:solidFill>
                <a:cs typeface="+mn-cs"/>
              </a:rPr>
              <a:t>Центр диспетчерского управления и моделирования ООО «Газпром добыча Ноябрьск» </a:t>
            </a:r>
          </a:p>
        </p:txBody>
      </p:sp>
      <p:sp>
        <p:nvSpPr>
          <p:cNvPr id="23" name="Прямоугольник 22"/>
          <p:cNvSpPr/>
          <p:nvPr/>
        </p:nvSpPr>
        <p:spPr>
          <a:xfrm flipH="1">
            <a:off x="2249488" y="6454775"/>
            <a:ext cx="6894512" cy="369888"/>
          </a:xfrm>
          <a:prstGeom prst="rect">
            <a:avLst/>
          </a:prstGeom>
        </p:spPr>
        <p:txBody>
          <a:bodyPr>
            <a:spAutoFit/>
          </a:bodyPr>
          <a:lstStyle/>
          <a:p>
            <a:pPr>
              <a:defRPr/>
            </a:pPr>
            <a:r>
              <a:rPr lang="ru-RU" sz="1600" dirty="0">
                <a:solidFill>
                  <a:schemeClr val="tx1"/>
                </a:solidFill>
                <a:cs typeface="+mn-cs"/>
              </a:rPr>
              <a:t> </a:t>
            </a:r>
            <a:r>
              <a:rPr lang="ru-RU" sz="1800" dirty="0">
                <a:solidFill>
                  <a:schemeClr val="tx2">
                    <a:lumMod val="75000"/>
                    <a:lumOff val="25000"/>
                  </a:schemeClr>
                </a:solidFill>
                <a:cs typeface="+mn-cs"/>
              </a:rPr>
              <a:t> </a:t>
            </a:r>
            <a:r>
              <a:rPr lang="ru-RU" sz="1800" b="1" dirty="0">
                <a:solidFill>
                  <a:schemeClr val="tx2">
                    <a:lumMod val="75000"/>
                    <a:lumOff val="25000"/>
                  </a:schemeClr>
                </a:solidFill>
                <a:cs typeface="+mn-cs"/>
              </a:rPr>
              <a:t>Секция «Автоматизация, связь, космические технологии»</a:t>
            </a:r>
            <a:endParaRPr lang="ru-RU" sz="1800" dirty="0">
              <a:cs typeface="+mn-cs"/>
            </a:endParaRPr>
          </a:p>
        </p:txBody>
      </p:sp>
      <p:sp>
        <p:nvSpPr>
          <p:cNvPr id="239636" name="TextBox 20"/>
          <p:cNvSpPr txBox="1">
            <a:spLocks noChangeArrowheads="1"/>
          </p:cNvSpPr>
          <p:nvPr/>
        </p:nvSpPr>
        <p:spPr bwMode="auto">
          <a:xfrm>
            <a:off x="219075" y="6454775"/>
            <a:ext cx="609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fld id="{C0D92473-180C-4F59-85DD-57C1DF98280E}" type="slidenum">
              <a:rPr lang="ru-RU" altLang="ru-RU"/>
              <a:pPr eaLnBrk="1" hangingPunct="1"/>
              <a:t>15</a:t>
            </a:fld>
            <a:endParaRPr lang="ru-RU" altLang="ru-RU"/>
          </a:p>
        </p:txBody>
      </p:sp>
    </p:spTree>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1076325"/>
            <a:ext cx="9144000" cy="52482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406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936625"/>
            <a:ext cx="9144000" cy="577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0644" name="Заголовок 1"/>
          <p:cNvSpPr>
            <a:spLocks noGrp="1"/>
          </p:cNvSpPr>
          <p:nvPr>
            <p:ph type="title"/>
          </p:nvPr>
        </p:nvSpPr>
        <p:spPr>
          <a:xfrm>
            <a:off x="2139950" y="42863"/>
            <a:ext cx="6985000" cy="865187"/>
          </a:xfrm>
        </p:spPr>
        <p:txBody>
          <a:bodyPr/>
          <a:lstStyle/>
          <a:p>
            <a:r>
              <a:rPr lang="en-US" altLang="ru-RU" sz="1600" b="1" smtClean="0"/>
              <a:t>VII </a:t>
            </a:r>
            <a:r>
              <a:rPr lang="ru-RU" altLang="ru-RU" sz="1600" b="1" smtClean="0"/>
              <a:t>Петербургский Международный Газовый Форум</a:t>
            </a:r>
            <a:br>
              <a:rPr lang="ru-RU" altLang="ru-RU" sz="1600" b="1" smtClean="0"/>
            </a:br>
            <a:r>
              <a:rPr lang="ru-RU" altLang="ru-RU" sz="1600" b="1" smtClean="0"/>
              <a:t>г. Санкт-Петербург , 03-06 октября 2017г., Экспофорум</a:t>
            </a:r>
            <a:br>
              <a:rPr lang="ru-RU" altLang="ru-RU" sz="1600" b="1" smtClean="0"/>
            </a:br>
            <a:endParaRPr lang="ru-RU" altLang="ru-RU" sz="1600" b="1" smtClean="0"/>
          </a:p>
        </p:txBody>
      </p:sp>
      <p:pic>
        <p:nvPicPr>
          <p:cNvPr id="240645" name="Picture 46" descr="ПАО «Газпро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 y="79375"/>
            <a:ext cx="1679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2070100" y="6384925"/>
            <a:ext cx="6511925" cy="369888"/>
          </a:xfrm>
          <a:prstGeom prst="rect">
            <a:avLst/>
          </a:prstGeom>
        </p:spPr>
        <p:txBody>
          <a:bodyPr>
            <a:spAutoFit/>
          </a:bodyPr>
          <a:lstStyle/>
          <a:p>
            <a:pPr>
              <a:defRPr/>
            </a:pPr>
            <a:r>
              <a:rPr lang="ru-RU" sz="1800" dirty="0">
                <a:solidFill>
                  <a:schemeClr val="tx2">
                    <a:lumMod val="75000"/>
                    <a:lumOff val="25000"/>
                  </a:schemeClr>
                </a:solidFill>
                <a:cs typeface="+mn-cs"/>
              </a:rPr>
              <a:t> </a:t>
            </a:r>
            <a:r>
              <a:rPr lang="ru-RU" sz="1800" b="1" dirty="0">
                <a:solidFill>
                  <a:schemeClr val="tx2">
                    <a:lumMod val="75000"/>
                    <a:lumOff val="25000"/>
                  </a:schemeClr>
                </a:solidFill>
                <a:cs typeface="+mn-cs"/>
              </a:rPr>
              <a:t>Секция «Автоматизация, связь, космические технологии»</a:t>
            </a:r>
            <a:endParaRPr lang="ru-RU" dirty="0">
              <a:solidFill>
                <a:schemeClr val="tx1"/>
              </a:solidFill>
              <a:cs typeface="+mn-cs"/>
            </a:endParaRPr>
          </a:p>
        </p:txBody>
      </p:sp>
      <p:sp>
        <p:nvSpPr>
          <p:cNvPr id="240647" name="TextBox 8"/>
          <p:cNvSpPr txBox="1">
            <a:spLocks noChangeArrowheads="1"/>
          </p:cNvSpPr>
          <p:nvPr/>
        </p:nvSpPr>
        <p:spPr bwMode="auto">
          <a:xfrm>
            <a:off x="219075" y="6454775"/>
            <a:ext cx="609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fld id="{4F927DB5-D368-4092-A4BE-F283748AF478}" type="slidenum">
              <a:rPr lang="ru-RU" altLang="ru-RU"/>
              <a:pPr eaLnBrk="1" hangingPunct="1"/>
              <a:t>16</a:t>
            </a:fld>
            <a:endParaRPr lang="ru-RU" altLang="ru-RU"/>
          </a:p>
        </p:txBody>
      </p:sp>
    </p:spTree>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Заголовок 1"/>
          <p:cNvSpPr>
            <a:spLocks noGrp="1"/>
          </p:cNvSpPr>
          <p:nvPr>
            <p:ph type="title"/>
          </p:nvPr>
        </p:nvSpPr>
        <p:spPr>
          <a:xfrm>
            <a:off x="2366963" y="0"/>
            <a:ext cx="6777037" cy="946150"/>
          </a:xfrm>
        </p:spPr>
        <p:txBody>
          <a:bodyPr/>
          <a:lstStyle/>
          <a:p>
            <a:r>
              <a:rPr lang="en-US" altLang="ru-RU" sz="1600" b="1" smtClean="0"/>
              <a:t>VII </a:t>
            </a:r>
            <a:r>
              <a:rPr lang="ru-RU" altLang="ru-RU" sz="1600" b="1" smtClean="0"/>
              <a:t>Петербургский Международный Газовый Форум</a:t>
            </a:r>
            <a:br>
              <a:rPr lang="ru-RU" altLang="ru-RU" sz="1600" b="1" smtClean="0"/>
            </a:br>
            <a:r>
              <a:rPr lang="ru-RU" altLang="ru-RU" sz="1600" b="1" smtClean="0"/>
              <a:t>г. Санкт-Петербург , 03-06 октября 2017г., Экспофорум</a:t>
            </a:r>
            <a:br>
              <a:rPr lang="ru-RU" altLang="ru-RU" sz="1600" b="1" smtClean="0"/>
            </a:br>
            <a:endParaRPr lang="ru-RU" altLang="ru-RU" sz="1600" b="1" smtClean="0"/>
          </a:p>
        </p:txBody>
      </p:sp>
      <p:pic>
        <p:nvPicPr>
          <p:cNvPr id="241667" name="Picture 2" descr="D:\Презентации\Конференция по добыче Столяров 2016\2.png"/>
          <p:cNvPicPr>
            <a:picLocks noGrp="1"/>
          </p:cNvPicPr>
          <p:nvPr/>
        </p:nvPicPr>
        <p:blipFill>
          <a:blip r:embed="rId2">
            <a:extLst>
              <a:ext uri="{28A0092B-C50C-407E-A947-70E740481C1C}">
                <a14:useLocalDpi xmlns:a14="http://schemas.microsoft.com/office/drawing/2010/main" val="0"/>
              </a:ext>
            </a:extLst>
          </a:blip>
          <a:srcRect/>
          <a:stretch>
            <a:fillRect/>
          </a:stretch>
        </p:blipFill>
        <p:spPr bwMode="auto">
          <a:xfrm>
            <a:off x="115888" y="1138238"/>
            <a:ext cx="6437312"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8" name="Picture 46" descr="ПАО «Газпро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79375"/>
            <a:ext cx="1779587"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2070100" y="6384925"/>
            <a:ext cx="6511925" cy="369888"/>
          </a:xfrm>
          <a:prstGeom prst="rect">
            <a:avLst/>
          </a:prstGeom>
        </p:spPr>
        <p:txBody>
          <a:bodyPr>
            <a:spAutoFit/>
          </a:bodyPr>
          <a:lstStyle/>
          <a:p>
            <a:pPr>
              <a:defRPr/>
            </a:pPr>
            <a:r>
              <a:rPr lang="ru-RU" sz="1800" dirty="0">
                <a:solidFill>
                  <a:schemeClr val="tx2">
                    <a:lumMod val="75000"/>
                    <a:lumOff val="25000"/>
                  </a:schemeClr>
                </a:solidFill>
                <a:cs typeface="+mn-cs"/>
              </a:rPr>
              <a:t> </a:t>
            </a:r>
            <a:r>
              <a:rPr lang="ru-RU" sz="1800" b="1" dirty="0">
                <a:solidFill>
                  <a:schemeClr val="tx2">
                    <a:lumMod val="75000"/>
                    <a:lumOff val="25000"/>
                  </a:schemeClr>
                </a:solidFill>
                <a:cs typeface="+mn-cs"/>
              </a:rPr>
              <a:t>Секция «Автоматизация, связь, космические технологии»</a:t>
            </a:r>
            <a:endParaRPr lang="ru-RU" dirty="0">
              <a:solidFill>
                <a:schemeClr val="tx1"/>
              </a:solidFill>
              <a:cs typeface="+mn-cs"/>
            </a:endParaRPr>
          </a:p>
        </p:txBody>
      </p:sp>
      <p:sp>
        <p:nvSpPr>
          <p:cNvPr id="7" name="Прямоугольник 6"/>
          <p:cNvSpPr/>
          <p:nvPr/>
        </p:nvSpPr>
        <p:spPr>
          <a:xfrm>
            <a:off x="6584950" y="2012950"/>
            <a:ext cx="2482850" cy="1384995"/>
          </a:xfrm>
          <a:prstGeom prst="rect">
            <a:avLst/>
          </a:prstGeom>
        </p:spPr>
        <p:txBody>
          <a:bodyPr wrap="square">
            <a:spAutoFit/>
          </a:bodyPr>
          <a:lstStyle/>
          <a:p>
            <a:pPr algn="just">
              <a:defRPr/>
            </a:pPr>
            <a:r>
              <a:rPr lang="ru-RU" altLang="ru-RU" sz="1400" b="1" dirty="0">
                <a:solidFill>
                  <a:schemeClr val="bg1">
                    <a:lumMod val="95000"/>
                  </a:schemeClr>
                </a:solidFill>
                <a:latin typeface="Times New Roman" pitchFamily="18" charset="0"/>
                <a:cs typeface="+mn-cs"/>
              </a:rPr>
              <a:t>Основа - единая геолого-цифровая модель месторождения (ИТГМ), описывающая процессы всей системы </a:t>
            </a:r>
            <a:r>
              <a:rPr lang="ru-RU" altLang="ru-RU" sz="1400" b="1" dirty="0" smtClean="0">
                <a:solidFill>
                  <a:schemeClr val="bg1">
                    <a:lumMod val="95000"/>
                  </a:schemeClr>
                </a:solidFill>
                <a:latin typeface="Times New Roman" pitchFamily="18" charset="0"/>
                <a:cs typeface="+mn-cs"/>
              </a:rPr>
              <a:t>разработки месторождения.</a:t>
            </a:r>
            <a:endParaRPr lang="ru-RU" altLang="ru-RU" sz="1400" b="1" i="1" dirty="0">
              <a:solidFill>
                <a:schemeClr val="bg1">
                  <a:lumMod val="95000"/>
                </a:schemeClr>
              </a:solidFill>
              <a:latin typeface="Times New Roman" pitchFamily="18" charset="0"/>
              <a:cs typeface="+mn-cs"/>
            </a:endParaRPr>
          </a:p>
        </p:txBody>
      </p:sp>
      <p:pic>
        <p:nvPicPr>
          <p:cNvPr id="241671" name="Picture 5" descr="D:\Интегрированное моделирование\пласт картинки\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090988"/>
            <a:ext cx="259080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72" name="Прямоугольник 7"/>
          <p:cNvSpPr>
            <a:spLocks noChangeArrowheads="1"/>
          </p:cNvSpPr>
          <p:nvPr/>
        </p:nvSpPr>
        <p:spPr bwMode="auto">
          <a:xfrm>
            <a:off x="6553200" y="1138238"/>
            <a:ext cx="2590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ru-RU" altLang="ru-RU" sz="1800" b="1" i="1"/>
              <a:t>Цикл управления интеллектуальным месторождением</a:t>
            </a:r>
          </a:p>
        </p:txBody>
      </p:sp>
      <p:sp>
        <p:nvSpPr>
          <p:cNvPr id="241673" name="Прямоугольник 11"/>
          <p:cNvSpPr>
            <a:spLocks noChangeArrowheads="1"/>
          </p:cNvSpPr>
          <p:nvPr/>
        </p:nvSpPr>
        <p:spPr bwMode="auto">
          <a:xfrm>
            <a:off x="115888" y="4722952"/>
            <a:ext cx="6742112"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r>
              <a:rPr lang="ru-RU" altLang="ru-RU" sz="1400" b="1" dirty="0">
                <a:latin typeface="Times New Roman" pitchFamily="18" charset="0"/>
              </a:rPr>
              <a:t>ИГТМ включает в себя:</a:t>
            </a:r>
          </a:p>
          <a:p>
            <a:pPr eaLnBrk="1" hangingPunct="1"/>
            <a:r>
              <a:rPr lang="ru-RU" altLang="ru-RU" sz="1400" b="1" dirty="0" smtClean="0">
                <a:latin typeface="Times New Roman" pitchFamily="18" charset="0"/>
              </a:rPr>
              <a:t>- геологические </a:t>
            </a:r>
            <a:r>
              <a:rPr lang="ru-RU" altLang="ru-RU" sz="1400" b="1" dirty="0">
                <a:latin typeface="Times New Roman" pitchFamily="18" charset="0"/>
              </a:rPr>
              <a:t>модели месторождения</a:t>
            </a:r>
            <a:r>
              <a:rPr lang="en-US" altLang="ru-RU" sz="1400" b="1" dirty="0">
                <a:latin typeface="Times New Roman" pitchFamily="18" charset="0"/>
              </a:rPr>
              <a:t>;</a:t>
            </a:r>
            <a:endParaRPr lang="ru-RU" altLang="ru-RU" sz="1400" b="1" dirty="0">
              <a:latin typeface="Times New Roman" pitchFamily="18" charset="0"/>
            </a:endParaRPr>
          </a:p>
          <a:p>
            <a:pPr eaLnBrk="1" hangingPunct="1"/>
            <a:r>
              <a:rPr lang="ru-RU" altLang="ru-RU" sz="1400" b="1" dirty="0" smtClean="0">
                <a:latin typeface="Times New Roman" pitchFamily="18" charset="0"/>
              </a:rPr>
              <a:t>- фильтрационные </a:t>
            </a:r>
            <a:r>
              <a:rPr lang="ru-RU" altLang="ru-RU" sz="1400" b="1" dirty="0">
                <a:latin typeface="Times New Roman" pitchFamily="18" charset="0"/>
              </a:rPr>
              <a:t>модели месторождения</a:t>
            </a:r>
            <a:r>
              <a:rPr lang="en-US" altLang="ru-RU" sz="1400" b="1" dirty="0">
                <a:latin typeface="Times New Roman" pitchFamily="18" charset="0"/>
              </a:rPr>
              <a:t>;</a:t>
            </a:r>
          </a:p>
          <a:p>
            <a:pPr eaLnBrk="1" hangingPunct="1"/>
            <a:r>
              <a:rPr lang="ru-RU" altLang="ru-RU" sz="1400" b="1" dirty="0" smtClean="0">
                <a:latin typeface="Times New Roman" pitchFamily="18" charset="0"/>
              </a:rPr>
              <a:t>- модели </a:t>
            </a:r>
            <a:r>
              <a:rPr lang="ru-RU" altLang="ru-RU" sz="1400" b="1" dirty="0">
                <a:latin typeface="Times New Roman" pitchFamily="18" charset="0"/>
              </a:rPr>
              <a:t>системы сбора</a:t>
            </a:r>
            <a:r>
              <a:rPr lang="en-US" altLang="ru-RU" sz="1400" b="1" dirty="0">
                <a:latin typeface="Times New Roman" pitchFamily="18" charset="0"/>
              </a:rPr>
              <a:t>,</a:t>
            </a:r>
            <a:r>
              <a:rPr lang="ru-RU" altLang="ru-RU" sz="1400" b="1" dirty="0">
                <a:latin typeface="Times New Roman" pitchFamily="18" charset="0"/>
              </a:rPr>
              <a:t> транспорта газа и конденсата;</a:t>
            </a:r>
          </a:p>
          <a:p>
            <a:pPr eaLnBrk="1" hangingPunct="1"/>
            <a:r>
              <a:rPr lang="ru-RU" altLang="ru-RU" sz="1400" b="1" dirty="0" smtClean="0">
                <a:latin typeface="Times New Roman" pitchFamily="18" charset="0"/>
              </a:rPr>
              <a:t>- модели </a:t>
            </a:r>
            <a:r>
              <a:rPr lang="ru-RU" altLang="ru-RU" sz="1400" b="1" dirty="0">
                <a:latin typeface="Times New Roman" pitchFamily="18" charset="0"/>
              </a:rPr>
              <a:t>установок подготовки газа и газового конденсата.</a:t>
            </a:r>
          </a:p>
        </p:txBody>
      </p:sp>
      <p:pic>
        <p:nvPicPr>
          <p:cNvPr id="241674" name="Рисунок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0163" y="4706938"/>
            <a:ext cx="1474787"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75" name="TextBox 12"/>
          <p:cNvSpPr txBox="1">
            <a:spLocks noChangeArrowheads="1"/>
          </p:cNvSpPr>
          <p:nvPr/>
        </p:nvSpPr>
        <p:spPr bwMode="auto">
          <a:xfrm>
            <a:off x="219075" y="6454775"/>
            <a:ext cx="609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fld id="{06D78A7A-41AB-4086-974E-6B772F7C8C86}" type="slidenum">
              <a:rPr lang="ru-RU" altLang="ru-RU"/>
              <a:pPr eaLnBrk="1" hangingPunct="1"/>
              <a:t>17</a:t>
            </a:fld>
            <a:endParaRPr lang="ru-RU" altLang="ru-RU"/>
          </a:p>
        </p:txBody>
      </p:sp>
      <p:sp>
        <p:nvSpPr>
          <p:cNvPr id="2" name="TextBox 1"/>
          <p:cNvSpPr txBox="1"/>
          <p:nvPr/>
        </p:nvSpPr>
        <p:spPr>
          <a:xfrm>
            <a:off x="53181" y="5826284"/>
            <a:ext cx="3388107" cy="523220"/>
          </a:xfrm>
          <a:prstGeom prst="rect">
            <a:avLst/>
          </a:prstGeom>
          <a:noFill/>
        </p:spPr>
        <p:txBody>
          <a:bodyPr wrap="none" rtlCol="0">
            <a:spAutoFit/>
          </a:bodyPr>
          <a:lstStyle/>
          <a:p>
            <a:r>
              <a:rPr lang="ru-RU" sz="1400" dirty="0" smtClean="0">
                <a:latin typeface="Times New Roman" panose="02020603050405020304" pitchFamily="18" charset="0"/>
                <a:cs typeface="Times New Roman" panose="02020603050405020304" pitchFamily="18" charset="0"/>
              </a:rPr>
              <a:t>Обеспечивается комплекс регулирования:</a:t>
            </a:r>
          </a:p>
          <a:p>
            <a:r>
              <a:rPr lang="ru-RU" sz="1400" dirty="0" smtClean="0">
                <a:latin typeface="Times New Roman" panose="02020603050405020304" pitchFamily="18" charset="0"/>
                <a:cs typeface="Times New Roman" panose="02020603050405020304" pitchFamily="18" charset="0"/>
              </a:rPr>
              <a:t>КГС-ГСС-УППГ-МПК-УКПГ-ЦДКС</a:t>
            </a:r>
            <a:endParaRPr lang="ru-RU" sz="1400" dirty="0">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Прямоугольник 12"/>
          <p:cNvSpPr>
            <a:spLocks noChangeArrowheads="1"/>
          </p:cNvSpPr>
          <p:nvPr/>
        </p:nvSpPr>
        <p:spPr bwMode="auto">
          <a:xfrm>
            <a:off x="0" y="1111250"/>
            <a:ext cx="9144000" cy="5256213"/>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lIns="0" tIns="0" rIns="0" bIns="0"/>
          <a:lstStyle/>
          <a:p>
            <a:pPr>
              <a:defRPr/>
            </a:pPr>
            <a:endParaRPr lang="ru-RU" b="1" dirty="0"/>
          </a:p>
        </p:txBody>
      </p:sp>
      <p:sp>
        <p:nvSpPr>
          <p:cNvPr id="2" name="Заголовок 1"/>
          <p:cNvSpPr>
            <a:spLocks noGrp="1"/>
          </p:cNvSpPr>
          <p:nvPr>
            <p:ph type="title"/>
          </p:nvPr>
        </p:nvSpPr>
        <p:spPr/>
        <p:txBody>
          <a:bodyPr/>
          <a:lstStyle/>
          <a:p>
            <a:pPr>
              <a:defRPr/>
            </a:pPr>
            <a:r>
              <a:rPr lang="ru-RU" sz="2800" dirty="0" smtClean="0">
                <a:latin typeface="Arial Narrow" pitchFamily="34" charset="0"/>
                <a:ea typeface="Times New Roman" pitchFamily="18" charset="0"/>
                <a:cs typeface="Arial" pitchFamily="34" charset="0"/>
              </a:rPr>
              <a:t/>
            </a:r>
            <a:br>
              <a:rPr lang="ru-RU" sz="2800" dirty="0" smtClean="0">
                <a:latin typeface="Arial Narrow" pitchFamily="34" charset="0"/>
                <a:ea typeface="Times New Roman" pitchFamily="18" charset="0"/>
                <a:cs typeface="Arial" pitchFamily="34" charset="0"/>
              </a:rPr>
            </a:br>
            <a:r>
              <a:rPr lang="ru-RU" sz="2800" dirty="0">
                <a:latin typeface="Arial Narrow" pitchFamily="34" charset="0"/>
                <a:ea typeface="Times New Roman" pitchFamily="18" charset="0"/>
                <a:cs typeface="Arial" pitchFamily="34" charset="0"/>
              </a:rPr>
              <a:t/>
            </a:r>
            <a:br>
              <a:rPr lang="ru-RU" sz="2800" dirty="0">
                <a:latin typeface="Arial Narrow" pitchFamily="34" charset="0"/>
                <a:ea typeface="Times New Roman" pitchFamily="18" charset="0"/>
                <a:cs typeface="Arial" pitchFamily="34" charset="0"/>
              </a:rPr>
            </a:br>
            <a:r>
              <a:rPr lang="ru-RU" sz="2800" dirty="0" smtClean="0">
                <a:latin typeface="Arial Narrow" pitchFamily="34" charset="0"/>
                <a:ea typeface="Times New Roman" pitchFamily="18" charset="0"/>
                <a:cs typeface="Arial" pitchFamily="34" charset="0"/>
              </a:rPr>
              <a:t/>
            </a:r>
            <a:br>
              <a:rPr lang="ru-RU" sz="2800" dirty="0" smtClean="0">
                <a:latin typeface="Arial Narrow" pitchFamily="34" charset="0"/>
                <a:ea typeface="Times New Roman" pitchFamily="18" charset="0"/>
                <a:cs typeface="Arial" pitchFamily="34" charset="0"/>
              </a:rPr>
            </a:br>
            <a:r>
              <a:rPr lang="ru-RU" sz="2800" dirty="0">
                <a:latin typeface="Arial Narrow" pitchFamily="34" charset="0"/>
                <a:ea typeface="Times New Roman" pitchFamily="18" charset="0"/>
                <a:cs typeface="Arial" pitchFamily="34" charset="0"/>
              </a:rPr>
              <a:t/>
            </a:r>
            <a:br>
              <a:rPr lang="ru-RU" sz="2800" dirty="0">
                <a:latin typeface="Arial Narrow" pitchFamily="34" charset="0"/>
                <a:ea typeface="Times New Roman" pitchFamily="18" charset="0"/>
                <a:cs typeface="Arial" pitchFamily="34" charset="0"/>
              </a:rPr>
            </a:br>
            <a:r>
              <a:rPr lang="ru-RU" sz="2800" dirty="0" smtClean="0">
                <a:latin typeface="Arial Narrow" pitchFamily="34" charset="0"/>
                <a:ea typeface="Times New Roman" pitchFamily="18" charset="0"/>
                <a:cs typeface="Arial" pitchFamily="34" charset="0"/>
              </a:rPr>
              <a:t/>
            </a:r>
            <a:br>
              <a:rPr lang="ru-RU" sz="2800" dirty="0" smtClean="0">
                <a:latin typeface="Arial Narrow" pitchFamily="34" charset="0"/>
                <a:ea typeface="Times New Roman" pitchFamily="18" charset="0"/>
                <a:cs typeface="Arial" pitchFamily="34" charset="0"/>
              </a:rPr>
            </a:br>
            <a:r>
              <a:rPr lang="ru-RU" sz="2800" dirty="0">
                <a:latin typeface="Arial Narrow" pitchFamily="34" charset="0"/>
                <a:ea typeface="Times New Roman" pitchFamily="18" charset="0"/>
                <a:cs typeface="Arial" pitchFamily="34" charset="0"/>
              </a:rPr>
              <a:t/>
            </a:r>
            <a:br>
              <a:rPr lang="ru-RU" sz="2800" dirty="0">
                <a:latin typeface="Arial Narrow" pitchFamily="34" charset="0"/>
                <a:ea typeface="Times New Roman" pitchFamily="18" charset="0"/>
                <a:cs typeface="Arial" pitchFamily="34" charset="0"/>
              </a:rPr>
            </a:br>
            <a:r>
              <a:rPr lang="ru-RU" sz="2800" dirty="0" smtClean="0">
                <a:latin typeface="Arial Narrow" pitchFamily="34" charset="0"/>
                <a:ea typeface="Times New Roman" pitchFamily="18" charset="0"/>
                <a:cs typeface="Arial" pitchFamily="34" charset="0"/>
              </a:rPr>
              <a:t/>
            </a:r>
            <a:br>
              <a:rPr lang="ru-RU" sz="2800" dirty="0" smtClean="0">
                <a:latin typeface="Arial Narrow" pitchFamily="34" charset="0"/>
                <a:ea typeface="Times New Roman" pitchFamily="18" charset="0"/>
                <a:cs typeface="Arial" pitchFamily="34" charset="0"/>
              </a:rPr>
            </a:br>
            <a:r>
              <a:rPr lang="ru-RU" sz="2800" dirty="0">
                <a:latin typeface="Arial Narrow" pitchFamily="34" charset="0"/>
                <a:ea typeface="Times New Roman" pitchFamily="18" charset="0"/>
                <a:cs typeface="Arial" pitchFamily="34" charset="0"/>
              </a:rPr>
              <a:t/>
            </a:r>
            <a:br>
              <a:rPr lang="ru-RU" sz="2800" dirty="0">
                <a:latin typeface="Arial Narrow" pitchFamily="34" charset="0"/>
                <a:ea typeface="Times New Roman" pitchFamily="18" charset="0"/>
                <a:cs typeface="Arial" pitchFamily="34" charset="0"/>
              </a:rPr>
            </a:br>
            <a:r>
              <a:rPr lang="ru-RU" sz="2800" dirty="0" smtClean="0">
                <a:latin typeface="Arial Narrow" pitchFamily="34" charset="0"/>
                <a:ea typeface="Times New Roman" pitchFamily="18" charset="0"/>
                <a:cs typeface="Arial" pitchFamily="34" charset="0"/>
              </a:rPr>
              <a:t/>
            </a:r>
            <a:br>
              <a:rPr lang="ru-RU" sz="2800" dirty="0" smtClean="0">
                <a:latin typeface="Arial Narrow" pitchFamily="34" charset="0"/>
                <a:ea typeface="Times New Roman" pitchFamily="18" charset="0"/>
                <a:cs typeface="Arial" pitchFamily="34" charset="0"/>
              </a:rPr>
            </a:br>
            <a:r>
              <a:rPr lang="ru-RU" sz="2800" dirty="0">
                <a:latin typeface="Arial Narrow" pitchFamily="34" charset="0"/>
                <a:ea typeface="Times New Roman" pitchFamily="18" charset="0"/>
                <a:cs typeface="Arial" pitchFamily="34" charset="0"/>
              </a:rPr>
              <a:t/>
            </a:r>
            <a:br>
              <a:rPr lang="ru-RU" sz="2800" dirty="0">
                <a:latin typeface="Arial Narrow" pitchFamily="34" charset="0"/>
                <a:ea typeface="Times New Roman" pitchFamily="18" charset="0"/>
                <a:cs typeface="Arial" pitchFamily="34" charset="0"/>
              </a:rPr>
            </a:br>
            <a:r>
              <a:rPr lang="ru-RU" sz="2800" dirty="0" smtClean="0">
                <a:latin typeface="Arial Narrow" pitchFamily="34" charset="0"/>
                <a:ea typeface="Times New Roman" pitchFamily="18" charset="0"/>
                <a:cs typeface="Arial" pitchFamily="34" charset="0"/>
              </a:rPr>
              <a:t/>
            </a:r>
            <a:br>
              <a:rPr lang="ru-RU" sz="2800" dirty="0" smtClean="0">
                <a:latin typeface="Arial Narrow" pitchFamily="34" charset="0"/>
                <a:ea typeface="Times New Roman" pitchFamily="18" charset="0"/>
                <a:cs typeface="Arial" pitchFamily="34" charset="0"/>
              </a:rPr>
            </a:br>
            <a:r>
              <a:rPr lang="ru-RU" sz="2800" dirty="0">
                <a:latin typeface="Arial Narrow" pitchFamily="34" charset="0"/>
                <a:ea typeface="Times New Roman" pitchFamily="18" charset="0"/>
                <a:cs typeface="Arial" pitchFamily="34" charset="0"/>
              </a:rPr>
              <a:t/>
            </a:r>
            <a:br>
              <a:rPr lang="ru-RU" sz="2800" dirty="0">
                <a:latin typeface="Arial Narrow" pitchFamily="34" charset="0"/>
                <a:ea typeface="Times New Roman" pitchFamily="18" charset="0"/>
                <a:cs typeface="Arial" pitchFamily="34" charset="0"/>
              </a:rPr>
            </a:br>
            <a:r>
              <a:rPr lang="ru-RU" sz="2800" dirty="0" smtClean="0">
                <a:latin typeface="Arial Narrow" pitchFamily="34" charset="0"/>
                <a:ea typeface="Times New Roman" pitchFamily="18" charset="0"/>
                <a:cs typeface="Arial" pitchFamily="34" charset="0"/>
              </a:rPr>
              <a:t/>
            </a:r>
            <a:br>
              <a:rPr lang="ru-RU" sz="2800" dirty="0" smtClean="0">
                <a:latin typeface="Arial Narrow" pitchFamily="34" charset="0"/>
                <a:ea typeface="Times New Roman" pitchFamily="18" charset="0"/>
                <a:cs typeface="Arial" pitchFamily="34" charset="0"/>
              </a:rPr>
            </a:br>
            <a:r>
              <a:rPr lang="ru-RU" sz="2800" dirty="0">
                <a:latin typeface="Arial Narrow" pitchFamily="34" charset="0"/>
                <a:ea typeface="Times New Roman" pitchFamily="18" charset="0"/>
                <a:cs typeface="Arial" pitchFamily="34" charset="0"/>
              </a:rPr>
              <a:t/>
            </a:r>
            <a:br>
              <a:rPr lang="ru-RU" sz="2800" dirty="0">
                <a:latin typeface="Arial Narrow" pitchFamily="34" charset="0"/>
                <a:ea typeface="Times New Roman" pitchFamily="18" charset="0"/>
                <a:cs typeface="Arial" pitchFamily="34" charset="0"/>
              </a:rPr>
            </a:br>
            <a:r>
              <a:rPr lang="ru-RU" sz="2800" dirty="0" smtClean="0">
                <a:latin typeface="Arial Narrow" pitchFamily="34" charset="0"/>
                <a:ea typeface="Times New Roman" pitchFamily="18" charset="0"/>
                <a:cs typeface="Arial" pitchFamily="34" charset="0"/>
              </a:rPr>
              <a:t/>
            </a:r>
            <a:br>
              <a:rPr lang="ru-RU" sz="2800" dirty="0" smtClean="0">
                <a:latin typeface="Arial Narrow" pitchFamily="34" charset="0"/>
                <a:ea typeface="Times New Roman" pitchFamily="18" charset="0"/>
                <a:cs typeface="Arial" pitchFamily="34" charset="0"/>
              </a:rPr>
            </a:br>
            <a:r>
              <a:rPr lang="ru-RU" sz="2800" dirty="0">
                <a:latin typeface="Arial Narrow" pitchFamily="34" charset="0"/>
                <a:ea typeface="Times New Roman" pitchFamily="18" charset="0"/>
                <a:cs typeface="Arial" pitchFamily="34" charset="0"/>
              </a:rPr>
              <a:t/>
            </a:r>
            <a:br>
              <a:rPr lang="ru-RU" sz="2800" dirty="0">
                <a:latin typeface="Arial Narrow" pitchFamily="34" charset="0"/>
                <a:ea typeface="Times New Roman" pitchFamily="18" charset="0"/>
                <a:cs typeface="Arial" pitchFamily="34" charset="0"/>
              </a:rPr>
            </a:br>
            <a:r>
              <a:rPr lang="ru-RU" sz="2800" dirty="0" smtClean="0">
                <a:latin typeface="Arial Narrow" pitchFamily="34" charset="0"/>
                <a:ea typeface="Times New Roman" pitchFamily="18" charset="0"/>
                <a:cs typeface="Arial" pitchFamily="34" charset="0"/>
              </a:rPr>
              <a:t/>
            </a:r>
            <a:br>
              <a:rPr lang="ru-RU" sz="2800" dirty="0" smtClean="0">
                <a:latin typeface="Arial Narrow" pitchFamily="34" charset="0"/>
                <a:ea typeface="Times New Roman" pitchFamily="18" charset="0"/>
                <a:cs typeface="Arial" pitchFamily="34" charset="0"/>
              </a:rPr>
            </a:br>
            <a:r>
              <a:rPr lang="ru-RU" sz="2800" dirty="0">
                <a:latin typeface="Arial Narrow" pitchFamily="34" charset="0"/>
                <a:ea typeface="Times New Roman" pitchFamily="18" charset="0"/>
                <a:cs typeface="Arial" pitchFamily="34" charset="0"/>
              </a:rPr>
              <a:t/>
            </a:r>
            <a:br>
              <a:rPr lang="ru-RU" sz="2800" dirty="0">
                <a:latin typeface="Arial Narrow" pitchFamily="34" charset="0"/>
                <a:ea typeface="Times New Roman" pitchFamily="18" charset="0"/>
                <a:cs typeface="Arial" pitchFamily="34" charset="0"/>
              </a:rPr>
            </a:br>
            <a:r>
              <a:rPr lang="ru-RU" sz="2800" dirty="0" smtClean="0">
                <a:latin typeface="Arial Narrow" pitchFamily="34" charset="0"/>
                <a:ea typeface="Times New Roman" pitchFamily="18" charset="0"/>
                <a:cs typeface="Arial" pitchFamily="34" charset="0"/>
              </a:rPr>
              <a:t/>
            </a:r>
            <a:br>
              <a:rPr lang="ru-RU" sz="2800" dirty="0" smtClean="0">
                <a:latin typeface="Arial Narrow" pitchFamily="34" charset="0"/>
                <a:ea typeface="Times New Roman" pitchFamily="18" charset="0"/>
                <a:cs typeface="Arial" pitchFamily="34" charset="0"/>
              </a:rPr>
            </a:br>
            <a:r>
              <a:rPr lang="ru-RU" sz="2800" dirty="0">
                <a:latin typeface="Arial Narrow" pitchFamily="34" charset="0"/>
                <a:ea typeface="Times New Roman" pitchFamily="18" charset="0"/>
                <a:cs typeface="Arial" pitchFamily="34" charset="0"/>
              </a:rPr>
              <a:t/>
            </a:r>
            <a:br>
              <a:rPr lang="ru-RU" sz="2800" dirty="0">
                <a:latin typeface="Arial Narrow" pitchFamily="34" charset="0"/>
                <a:ea typeface="Times New Roman" pitchFamily="18" charset="0"/>
                <a:cs typeface="Arial" pitchFamily="34" charset="0"/>
              </a:rPr>
            </a:br>
            <a:r>
              <a:rPr lang="ru-RU" sz="2800" dirty="0" smtClean="0">
                <a:latin typeface="Arial Narrow" pitchFamily="34" charset="0"/>
                <a:ea typeface="Times New Roman" pitchFamily="18" charset="0"/>
                <a:cs typeface="Arial" pitchFamily="34" charset="0"/>
              </a:rPr>
              <a:t/>
            </a:r>
            <a:br>
              <a:rPr lang="ru-RU" sz="2800" dirty="0" smtClean="0">
                <a:latin typeface="Arial Narrow" pitchFamily="34" charset="0"/>
                <a:ea typeface="Times New Roman" pitchFamily="18" charset="0"/>
                <a:cs typeface="Arial" pitchFamily="34" charset="0"/>
              </a:rPr>
            </a:br>
            <a:r>
              <a:rPr lang="ru-RU" sz="2800" dirty="0">
                <a:latin typeface="Arial Narrow" pitchFamily="34" charset="0"/>
                <a:ea typeface="Times New Roman" pitchFamily="18" charset="0"/>
                <a:cs typeface="Arial" pitchFamily="34" charset="0"/>
              </a:rPr>
              <a:t/>
            </a:r>
            <a:br>
              <a:rPr lang="ru-RU" sz="2800" dirty="0">
                <a:latin typeface="Arial Narrow" pitchFamily="34" charset="0"/>
                <a:ea typeface="Times New Roman" pitchFamily="18" charset="0"/>
                <a:cs typeface="Arial" pitchFamily="34" charset="0"/>
              </a:rPr>
            </a:br>
            <a:r>
              <a:rPr lang="ru-RU" sz="2800" dirty="0">
                <a:solidFill>
                  <a:schemeClr val="tx1">
                    <a:lumMod val="65000"/>
                    <a:lumOff val="35000"/>
                  </a:schemeClr>
                </a:solidFill>
                <a:latin typeface="Arial Narrow" pitchFamily="34" charset="0"/>
                <a:ea typeface="Times New Roman" pitchFamily="18" charset="0"/>
                <a:cs typeface="Arial" pitchFamily="34" charset="0"/>
              </a:rPr>
              <a:t/>
            </a:r>
            <a:br>
              <a:rPr lang="ru-RU" sz="2800" dirty="0">
                <a:solidFill>
                  <a:schemeClr val="tx1">
                    <a:lumMod val="65000"/>
                    <a:lumOff val="35000"/>
                  </a:schemeClr>
                </a:solidFill>
                <a:latin typeface="Arial Narrow" pitchFamily="34" charset="0"/>
                <a:ea typeface="Times New Roman" pitchFamily="18" charset="0"/>
                <a:cs typeface="Arial" pitchFamily="34" charset="0"/>
              </a:rPr>
            </a:br>
            <a:endParaRPr lang="ru-RU" dirty="0"/>
          </a:p>
        </p:txBody>
      </p:sp>
      <p:sp>
        <p:nvSpPr>
          <p:cNvPr id="242692" name="TextBox 27"/>
          <p:cNvSpPr txBox="1">
            <a:spLocks noChangeArrowheads="1"/>
          </p:cNvSpPr>
          <p:nvPr/>
        </p:nvSpPr>
        <p:spPr bwMode="auto">
          <a:xfrm>
            <a:off x="2001838" y="549275"/>
            <a:ext cx="71072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r>
              <a:rPr lang="ru-RU" altLang="ru-RU" sz="2400">
                <a:ea typeface="Times New Roman" pitchFamily="18" charset="0"/>
              </a:rPr>
              <a:t> </a:t>
            </a:r>
          </a:p>
        </p:txBody>
      </p:sp>
      <p:sp>
        <p:nvSpPr>
          <p:cNvPr id="242693" name="TextBox 29"/>
          <p:cNvSpPr txBox="1">
            <a:spLocks noChangeArrowheads="1"/>
          </p:cNvSpPr>
          <p:nvPr/>
        </p:nvSpPr>
        <p:spPr bwMode="auto">
          <a:xfrm>
            <a:off x="376238" y="1196975"/>
            <a:ext cx="8461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ru-RU" altLang="ru-RU" sz="1400">
                <a:solidFill>
                  <a:srgbClr val="0070C0"/>
                </a:solidFill>
              </a:rPr>
              <a:t>Принятие</a:t>
            </a:r>
          </a:p>
          <a:p>
            <a:pPr algn="ctr" eaLnBrk="1" hangingPunct="1"/>
            <a:r>
              <a:rPr lang="ru-RU" altLang="ru-RU" sz="1400">
                <a:solidFill>
                  <a:srgbClr val="0070C0"/>
                </a:solidFill>
              </a:rPr>
              <a:t> решения</a:t>
            </a:r>
          </a:p>
        </p:txBody>
      </p:sp>
      <p:sp>
        <p:nvSpPr>
          <p:cNvPr id="242694" name="TextBox 34"/>
          <p:cNvSpPr txBox="1">
            <a:spLocks noChangeArrowheads="1"/>
          </p:cNvSpPr>
          <p:nvPr/>
        </p:nvSpPr>
        <p:spPr bwMode="auto">
          <a:xfrm>
            <a:off x="266700" y="1970088"/>
            <a:ext cx="10652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ru-RU" altLang="ru-RU" sz="1400">
                <a:solidFill>
                  <a:srgbClr val="0070C0"/>
                </a:solidFill>
              </a:rPr>
              <a:t>Анализ</a:t>
            </a:r>
          </a:p>
          <a:p>
            <a:pPr algn="ctr" eaLnBrk="1" hangingPunct="1"/>
            <a:r>
              <a:rPr lang="ru-RU" altLang="ru-RU" sz="1400">
                <a:solidFill>
                  <a:srgbClr val="0070C0"/>
                </a:solidFill>
              </a:rPr>
              <a:t>информации</a:t>
            </a:r>
          </a:p>
        </p:txBody>
      </p:sp>
      <p:sp>
        <p:nvSpPr>
          <p:cNvPr id="242695" name="TextBox 35"/>
          <p:cNvSpPr txBox="1">
            <a:spLocks noChangeArrowheads="1"/>
          </p:cNvSpPr>
          <p:nvPr/>
        </p:nvSpPr>
        <p:spPr bwMode="auto">
          <a:xfrm>
            <a:off x="255588" y="2762250"/>
            <a:ext cx="10874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ru-RU" altLang="ru-RU" sz="1400">
                <a:solidFill>
                  <a:srgbClr val="0070C0"/>
                </a:solidFill>
              </a:rPr>
              <a:t>Потребители</a:t>
            </a:r>
          </a:p>
          <a:p>
            <a:pPr algn="ctr" eaLnBrk="1" hangingPunct="1"/>
            <a:r>
              <a:rPr lang="ru-RU" altLang="ru-RU" sz="1400">
                <a:solidFill>
                  <a:srgbClr val="0070C0"/>
                </a:solidFill>
              </a:rPr>
              <a:t>информации</a:t>
            </a:r>
          </a:p>
        </p:txBody>
      </p:sp>
      <p:sp>
        <p:nvSpPr>
          <p:cNvPr id="242696" name="TextBox 36"/>
          <p:cNvSpPr txBox="1">
            <a:spLocks noChangeArrowheads="1"/>
          </p:cNvSpPr>
          <p:nvPr/>
        </p:nvSpPr>
        <p:spPr bwMode="auto">
          <a:xfrm>
            <a:off x="266700" y="3625850"/>
            <a:ext cx="1065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ru-RU" altLang="ru-RU" sz="1400">
                <a:solidFill>
                  <a:srgbClr val="0070C0"/>
                </a:solidFill>
              </a:rPr>
              <a:t>Поиск</a:t>
            </a:r>
          </a:p>
          <a:p>
            <a:pPr algn="ctr" eaLnBrk="1" hangingPunct="1"/>
            <a:r>
              <a:rPr lang="ru-RU" altLang="ru-RU" sz="1400">
                <a:solidFill>
                  <a:srgbClr val="0070C0"/>
                </a:solidFill>
              </a:rPr>
              <a:t>информации</a:t>
            </a:r>
          </a:p>
        </p:txBody>
      </p:sp>
      <p:sp>
        <p:nvSpPr>
          <p:cNvPr id="242697" name="TextBox 38"/>
          <p:cNvSpPr txBox="1">
            <a:spLocks noChangeArrowheads="1"/>
          </p:cNvSpPr>
          <p:nvPr/>
        </p:nvSpPr>
        <p:spPr bwMode="auto">
          <a:xfrm>
            <a:off x="266700" y="4508500"/>
            <a:ext cx="1065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ru-RU" altLang="ru-RU" sz="1400">
                <a:solidFill>
                  <a:srgbClr val="0070C0"/>
                </a:solidFill>
              </a:rPr>
              <a:t>Хранилище</a:t>
            </a:r>
          </a:p>
          <a:p>
            <a:pPr algn="ctr" eaLnBrk="1" hangingPunct="1"/>
            <a:r>
              <a:rPr lang="ru-RU" altLang="ru-RU" sz="1400">
                <a:solidFill>
                  <a:srgbClr val="0070C0"/>
                </a:solidFill>
              </a:rPr>
              <a:t>информации</a:t>
            </a:r>
          </a:p>
        </p:txBody>
      </p:sp>
      <p:sp>
        <p:nvSpPr>
          <p:cNvPr id="242698" name="TextBox 39"/>
          <p:cNvSpPr txBox="1">
            <a:spLocks noChangeArrowheads="1"/>
          </p:cNvSpPr>
          <p:nvPr/>
        </p:nvSpPr>
        <p:spPr bwMode="auto">
          <a:xfrm>
            <a:off x="266700" y="5445125"/>
            <a:ext cx="1065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ru-RU" altLang="ru-RU" sz="1400">
                <a:solidFill>
                  <a:srgbClr val="0070C0"/>
                </a:solidFill>
              </a:rPr>
              <a:t>Источник</a:t>
            </a:r>
          </a:p>
          <a:p>
            <a:pPr algn="ctr" eaLnBrk="1" hangingPunct="1"/>
            <a:r>
              <a:rPr lang="ru-RU" altLang="ru-RU" sz="1400">
                <a:solidFill>
                  <a:srgbClr val="0070C0"/>
                </a:solidFill>
              </a:rPr>
              <a:t>информации</a:t>
            </a:r>
          </a:p>
        </p:txBody>
      </p:sp>
      <p:sp>
        <p:nvSpPr>
          <p:cNvPr id="41" name="Скругленный прямоугольник 40"/>
          <p:cNvSpPr/>
          <p:nvPr/>
        </p:nvSpPr>
        <p:spPr bwMode="auto">
          <a:xfrm>
            <a:off x="1554163" y="1268413"/>
            <a:ext cx="7205662" cy="328612"/>
          </a:xfrm>
          <a:prstGeom prst="roundRect">
            <a:avLst/>
          </a:prstGeom>
          <a:solidFill>
            <a:srgbClr val="0070C0"/>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lnSpc>
                <a:spcPts val="1700"/>
              </a:lnSpc>
              <a:defRPr/>
            </a:pPr>
            <a:r>
              <a:rPr lang="ru-RU" sz="1600" dirty="0">
                <a:solidFill>
                  <a:schemeClr val="accent3"/>
                </a:solidFill>
                <a:cs typeface="Times New Roman" pitchFamily="18" charset="0"/>
              </a:rPr>
              <a:t>Эффективное</a:t>
            </a:r>
            <a:r>
              <a:rPr lang="ru-RU" sz="1600" dirty="0">
                <a:solidFill>
                  <a:schemeClr val="tx1"/>
                </a:solidFill>
                <a:cs typeface="Times New Roman" pitchFamily="18" charset="0"/>
              </a:rPr>
              <a:t> </a:t>
            </a:r>
            <a:r>
              <a:rPr lang="ru-RU" sz="1600" dirty="0">
                <a:solidFill>
                  <a:schemeClr val="accent3"/>
                </a:solidFill>
                <a:cs typeface="Times New Roman" pitchFamily="18" charset="0"/>
              </a:rPr>
              <a:t>управление предприятием</a:t>
            </a:r>
          </a:p>
        </p:txBody>
      </p:sp>
      <p:sp>
        <p:nvSpPr>
          <p:cNvPr id="42" name="Скругленный прямоугольник 41"/>
          <p:cNvSpPr/>
          <p:nvPr/>
        </p:nvSpPr>
        <p:spPr bwMode="auto">
          <a:xfrm>
            <a:off x="1554163" y="1844675"/>
            <a:ext cx="7205662" cy="490538"/>
          </a:xfrm>
          <a:prstGeom prst="roundRect">
            <a:avLst/>
          </a:prstGeom>
          <a:solidFill>
            <a:srgbClr val="0070C0"/>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lnSpc>
                <a:spcPts val="1700"/>
              </a:lnSpc>
              <a:defRPr/>
            </a:pPr>
            <a:r>
              <a:rPr lang="ru-RU" sz="1600" dirty="0">
                <a:solidFill>
                  <a:schemeClr val="bg1"/>
                </a:solidFill>
                <a:cs typeface="Times New Roman" pitchFamily="18" charset="0"/>
              </a:rPr>
              <a:t>Система обработки информации</a:t>
            </a:r>
            <a:endParaRPr lang="en-US" sz="1600" dirty="0">
              <a:solidFill>
                <a:schemeClr val="bg1"/>
              </a:solidFill>
              <a:cs typeface="Times New Roman" pitchFamily="18" charset="0"/>
            </a:endParaRPr>
          </a:p>
          <a:p>
            <a:pPr algn="ctr">
              <a:lnSpc>
                <a:spcPts val="1700"/>
              </a:lnSpc>
              <a:defRPr/>
            </a:pPr>
            <a:r>
              <a:rPr lang="ru-RU" sz="1600" dirty="0">
                <a:solidFill>
                  <a:schemeClr val="bg1"/>
                </a:solidFill>
                <a:cs typeface="Times New Roman" pitchFamily="18" charset="0"/>
              </a:rPr>
              <a:t> </a:t>
            </a:r>
            <a:r>
              <a:rPr lang="ru-RU" sz="1400" dirty="0">
                <a:solidFill>
                  <a:schemeClr val="bg1"/>
                </a:solidFill>
                <a:cs typeface="Times New Roman" pitchFamily="18" charset="0"/>
              </a:rPr>
              <a:t>(блок сравнения и анализ поступающих данных, СППДР)</a:t>
            </a:r>
          </a:p>
        </p:txBody>
      </p:sp>
      <p:sp>
        <p:nvSpPr>
          <p:cNvPr id="43" name="Скругленный прямоугольник 42"/>
          <p:cNvSpPr/>
          <p:nvPr/>
        </p:nvSpPr>
        <p:spPr bwMode="auto">
          <a:xfrm>
            <a:off x="1554163" y="2565400"/>
            <a:ext cx="1504950" cy="774700"/>
          </a:xfrm>
          <a:prstGeom prst="roundRect">
            <a:avLst/>
          </a:prstGeom>
          <a:solidFill>
            <a:schemeClr val="bg1">
              <a:lumMod val="95000"/>
            </a:schemeClr>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ru-RU" sz="1200" dirty="0">
                <a:solidFill>
                  <a:srgbClr val="0070C0"/>
                </a:solidFill>
                <a:cs typeface="Times New Roman" pitchFamily="18" charset="0"/>
              </a:rPr>
              <a:t>Моделирующие</a:t>
            </a:r>
            <a:r>
              <a:rPr lang="ru-RU" sz="1400" dirty="0">
                <a:solidFill>
                  <a:srgbClr val="0070C0"/>
                </a:solidFill>
              </a:rPr>
              <a:t> </a:t>
            </a:r>
            <a:r>
              <a:rPr lang="ru-RU" sz="1200" dirty="0">
                <a:solidFill>
                  <a:srgbClr val="0070C0"/>
                </a:solidFill>
                <a:cs typeface="Times New Roman" pitchFamily="18" charset="0"/>
              </a:rPr>
              <a:t>комплексы </a:t>
            </a:r>
            <a:r>
              <a:rPr lang="ru-RU" sz="1100" dirty="0">
                <a:solidFill>
                  <a:srgbClr val="0070C0"/>
                </a:solidFill>
                <a:cs typeface="Times New Roman" pitchFamily="18" charset="0"/>
              </a:rPr>
              <a:t>(АСТРА, </a:t>
            </a:r>
            <a:r>
              <a:rPr lang="en-US" sz="1100" dirty="0" err="1">
                <a:solidFill>
                  <a:srgbClr val="0070C0"/>
                </a:solidFill>
                <a:cs typeface="Times New Roman" pitchFamily="18" charset="0"/>
              </a:rPr>
              <a:t>PipeSim</a:t>
            </a:r>
            <a:r>
              <a:rPr lang="en-US" sz="1100" dirty="0">
                <a:solidFill>
                  <a:srgbClr val="0070C0"/>
                </a:solidFill>
                <a:cs typeface="Times New Roman" pitchFamily="18" charset="0"/>
              </a:rPr>
              <a:t>, Eclipse,</a:t>
            </a:r>
            <a:r>
              <a:rPr lang="ru-RU" sz="1100" dirty="0">
                <a:solidFill>
                  <a:srgbClr val="0070C0"/>
                </a:solidFill>
                <a:cs typeface="Times New Roman" pitchFamily="18" charset="0"/>
              </a:rPr>
              <a:t> </a:t>
            </a:r>
            <a:r>
              <a:rPr lang="en-US" sz="1100" dirty="0">
                <a:solidFill>
                  <a:srgbClr val="0070C0"/>
                </a:solidFill>
                <a:cs typeface="Times New Roman" pitchFamily="18" charset="0"/>
              </a:rPr>
              <a:t>Petrel</a:t>
            </a:r>
            <a:r>
              <a:rPr lang="ru-RU" sz="1100" dirty="0">
                <a:solidFill>
                  <a:srgbClr val="0070C0"/>
                </a:solidFill>
                <a:cs typeface="Times New Roman" pitchFamily="18" charset="0"/>
              </a:rPr>
              <a:t> и др.)</a:t>
            </a:r>
          </a:p>
        </p:txBody>
      </p:sp>
      <p:sp>
        <p:nvSpPr>
          <p:cNvPr id="44" name="Скругленный прямоугольник 43"/>
          <p:cNvSpPr/>
          <p:nvPr/>
        </p:nvSpPr>
        <p:spPr bwMode="auto">
          <a:xfrm>
            <a:off x="3203575" y="2565400"/>
            <a:ext cx="1223963" cy="774700"/>
          </a:xfrm>
          <a:prstGeom prst="roundRect">
            <a:avLst/>
          </a:prstGeom>
          <a:solidFill>
            <a:schemeClr val="bg1">
              <a:lumMod val="95000"/>
            </a:schemeClr>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defRPr/>
            </a:pPr>
            <a:r>
              <a:rPr lang="ru-RU" sz="1200" dirty="0">
                <a:solidFill>
                  <a:srgbClr val="0070C0"/>
                </a:solidFill>
                <a:cs typeface="Times New Roman" pitchFamily="18" charset="0"/>
              </a:rPr>
              <a:t>Тренажерный</a:t>
            </a:r>
          </a:p>
          <a:p>
            <a:pPr algn="ctr">
              <a:defRPr/>
            </a:pPr>
            <a:r>
              <a:rPr lang="ru-RU" sz="1200" dirty="0">
                <a:solidFill>
                  <a:srgbClr val="0070C0"/>
                </a:solidFill>
                <a:cs typeface="Times New Roman" pitchFamily="18" charset="0"/>
              </a:rPr>
              <a:t> комплекс</a:t>
            </a:r>
          </a:p>
          <a:p>
            <a:pPr algn="ctr">
              <a:defRPr/>
            </a:pPr>
            <a:r>
              <a:rPr lang="ru-RU" sz="1200" dirty="0">
                <a:solidFill>
                  <a:srgbClr val="0070C0"/>
                </a:solidFill>
                <a:cs typeface="Times New Roman" pitchFamily="18" charset="0"/>
              </a:rPr>
              <a:t>(</a:t>
            </a:r>
            <a:r>
              <a:rPr lang="ru-RU" sz="1100" dirty="0">
                <a:solidFill>
                  <a:srgbClr val="0070C0"/>
                </a:solidFill>
                <a:cs typeface="Times New Roman" pitchFamily="18" charset="0"/>
              </a:rPr>
              <a:t>«Веста»)</a:t>
            </a:r>
          </a:p>
        </p:txBody>
      </p:sp>
      <p:sp>
        <p:nvSpPr>
          <p:cNvPr id="45" name="Скругленный прямоугольник 44"/>
          <p:cNvSpPr/>
          <p:nvPr/>
        </p:nvSpPr>
        <p:spPr bwMode="auto">
          <a:xfrm>
            <a:off x="4570413" y="2565400"/>
            <a:ext cx="1370012" cy="774700"/>
          </a:xfrm>
          <a:prstGeom prst="roundRect">
            <a:avLst/>
          </a:prstGeom>
          <a:solidFill>
            <a:schemeClr val="bg1">
              <a:lumMod val="95000"/>
            </a:schemeClr>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defRPr/>
            </a:pPr>
            <a:r>
              <a:rPr lang="ru-RU" sz="1200" dirty="0">
                <a:solidFill>
                  <a:srgbClr val="0070C0"/>
                </a:solidFill>
                <a:cs typeface="Times New Roman" pitchFamily="18" charset="0"/>
              </a:rPr>
              <a:t>Системы представления информации</a:t>
            </a:r>
          </a:p>
        </p:txBody>
      </p:sp>
      <p:sp>
        <p:nvSpPr>
          <p:cNvPr id="46" name="Скругленный прямоугольник 45"/>
          <p:cNvSpPr/>
          <p:nvPr/>
        </p:nvSpPr>
        <p:spPr bwMode="auto">
          <a:xfrm>
            <a:off x="6084888" y="2565400"/>
            <a:ext cx="1439862" cy="774700"/>
          </a:xfrm>
          <a:prstGeom prst="roundRect">
            <a:avLst/>
          </a:prstGeom>
          <a:solidFill>
            <a:schemeClr val="bg1">
              <a:lumMod val="95000"/>
            </a:schemeClr>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defRPr/>
            </a:pPr>
            <a:r>
              <a:rPr lang="ru-RU" sz="1200" dirty="0">
                <a:solidFill>
                  <a:srgbClr val="0070C0"/>
                </a:solidFill>
                <a:cs typeface="Times New Roman" pitchFamily="18" charset="0"/>
              </a:rPr>
              <a:t>Обмен данными</a:t>
            </a:r>
          </a:p>
          <a:p>
            <a:pPr algn="ctr">
              <a:defRPr/>
            </a:pPr>
            <a:r>
              <a:rPr lang="ru-RU" sz="1200" dirty="0">
                <a:solidFill>
                  <a:srgbClr val="0070C0"/>
                </a:solidFill>
                <a:cs typeface="Times New Roman" pitchFamily="18" charset="0"/>
              </a:rPr>
              <a:t>с заказчиками информации</a:t>
            </a:r>
          </a:p>
        </p:txBody>
      </p:sp>
      <p:sp>
        <p:nvSpPr>
          <p:cNvPr id="47" name="Скругленный прямоугольник 46"/>
          <p:cNvSpPr/>
          <p:nvPr/>
        </p:nvSpPr>
        <p:spPr bwMode="auto">
          <a:xfrm>
            <a:off x="7667625" y="2565400"/>
            <a:ext cx="1092200" cy="790575"/>
          </a:xfrm>
          <a:prstGeom prst="roundRect">
            <a:avLst/>
          </a:prstGeom>
          <a:solidFill>
            <a:schemeClr val="bg1">
              <a:lumMod val="95000"/>
            </a:schemeClr>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defRPr/>
            </a:pPr>
            <a:r>
              <a:rPr lang="ru-RU" sz="1200" dirty="0">
                <a:solidFill>
                  <a:srgbClr val="0070C0"/>
                </a:solidFill>
                <a:cs typeface="Times New Roman" pitchFamily="18" charset="0"/>
              </a:rPr>
              <a:t>Защита</a:t>
            </a:r>
          </a:p>
          <a:p>
            <a:pPr algn="ctr">
              <a:defRPr/>
            </a:pPr>
            <a:r>
              <a:rPr lang="ru-RU" sz="1200" dirty="0">
                <a:solidFill>
                  <a:srgbClr val="0070C0"/>
                </a:solidFill>
                <a:cs typeface="Times New Roman" pitchFamily="18" charset="0"/>
              </a:rPr>
              <a:t>и контроль информации</a:t>
            </a:r>
          </a:p>
        </p:txBody>
      </p:sp>
      <p:sp>
        <p:nvSpPr>
          <p:cNvPr id="48" name="Скругленный прямоугольник 47"/>
          <p:cNvSpPr/>
          <p:nvPr/>
        </p:nvSpPr>
        <p:spPr bwMode="auto">
          <a:xfrm>
            <a:off x="1633538" y="3500438"/>
            <a:ext cx="7126287" cy="674687"/>
          </a:xfrm>
          <a:prstGeom prst="roundRect">
            <a:avLst/>
          </a:prstGeom>
          <a:solidFill>
            <a:srgbClr val="0070C0"/>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lnSpc>
                <a:spcPts val="1700"/>
              </a:lnSpc>
              <a:spcBef>
                <a:spcPts val="600"/>
              </a:spcBef>
              <a:defRPr/>
            </a:pPr>
            <a:r>
              <a:rPr lang="ru-RU" sz="1600" dirty="0">
                <a:solidFill>
                  <a:schemeClr val="bg1"/>
                </a:solidFill>
                <a:cs typeface="Times New Roman" pitchFamily="18" charset="0"/>
              </a:rPr>
              <a:t>Единое информационное пространство данных</a:t>
            </a:r>
          </a:p>
          <a:p>
            <a:pPr algn="ctr">
              <a:lnSpc>
                <a:spcPts val="1700"/>
              </a:lnSpc>
              <a:spcBef>
                <a:spcPts val="600"/>
              </a:spcBef>
              <a:defRPr/>
            </a:pPr>
            <a:r>
              <a:rPr lang="ru-RU" sz="1600" dirty="0">
                <a:solidFill>
                  <a:schemeClr val="bg1"/>
                </a:solidFill>
                <a:cs typeface="Times New Roman" pitchFamily="18" charset="0"/>
              </a:rPr>
              <a:t> (взаимосвязанные базы данных)</a:t>
            </a:r>
          </a:p>
        </p:txBody>
      </p:sp>
      <p:sp>
        <p:nvSpPr>
          <p:cNvPr id="49" name="Скругленный прямоугольник 48"/>
          <p:cNvSpPr/>
          <p:nvPr/>
        </p:nvSpPr>
        <p:spPr bwMode="auto">
          <a:xfrm>
            <a:off x="1554163" y="4384675"/>
            <a:ext cx="1993900" cy="915988"/>
          </a:xfrm>
          <a:prstGeom prst="roundRect">
            <a:avLst/>
          </a:prstGeom>
          <a:solidFill>
            <a:schemeClr val="bg1">
              <a:lumMod val="95000"/>
            </a:schemeClr>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defRPr/>
            </a:pPr>
            <a:r>
              <a:rPr lang="ru-RU" sz="1200" dirty="0">
                <a:solidFill>
                  <a:srgbClr val="0070C0"/>
                </a:solidFill>
                <a:cs typeface="Times New Roman" pitchFamily="18" charset="0"/>
              </a:rPr>
              <a:t>Система сбора</a:t>
            </a:r>
            <a:r>
              <a:rPr lang="ru-RU" sz="1400" dirty="0">
                <a:solidFill>
                  <a:srgbClr val="0070C0"/>
                </a:solidFill>
                <a:cs typeface="Times New Roman" pitchFamily="18" charset="0"/>
              </a:rPr>
              <a:t> </a:t>
            </a:r>
            <a:r>
              <a:rPr lang="ru-RU" sz="1200" dirty="0">
                <a:solidFill>
                  <a:srgbClr val="0070C0"/>
                </a:solidFill>
                <a:cs typeface="Times New Roman" pitchFamily="18" charset="0"/>
              </a:rPr>
              <a:t>технологических данных </a:t>
            </a:r>
          </a:p>
          <a:p>
            <a:pPr algn="ctr">
              <a:defRPr/>
            </a:pPr>
            <a:r>
              <a:rPr lang="ru-RU" sz="1100" dirty="0">
                <a:solidFill>
                  <a:srgbClr val="0070C0"/>
                </a:solidFill>
                <a:cs typeface="Times New Roman" pitchFamily="18" charset="0"/>
              </a:rPr>
              <a:t>(АРМ-Диспетчера,</a:t>
            </a:r>
          </a:p>
          <a:p>
            <a:pPr algn="ctr">
              <a:defRPr/>
            </a:pPr>
            <a:r>
              <a:rPr lang="ru-RU" sz="1100" dirty="0">
                <a:solidFill>
                  <a:srgbClr val="0070C0"/>
                </a:solidFill>
                <a:cs typeface="Times New Roman" pitchFamily="18" charset="0"/>
              </a:rPr>
              <a:t> </a:t>
            </a:r>
            <a:r>
              <a:rPr lang="en-US" sz="1100" dirty="0">
                <a:solidFill>
                  <a:srgbClr val="0070C0"/>
                </a:solidFill>
                <a:cs typeface="Times New Roman" pitchFamily="18" charset="0"/>
              </a:rPr>
              <a:t>PI System</a:t>
            </a:r>
            <a:r>
              <a:rPr lang="ru-RU" sz="1100" dirty="0">
                <a:solidFill>
                  <a:srgbClr val="0070C0"/>
                </a:solidFill>
                <a:cs typeface="Times New Roman" pitchFamily="18" charset="0"/>
              </a:rPr>
              <a:t>)</a:t>
            </a:r>
            <a:r>
              <a:rPr lang="ru-RU" sz="1400" dirty="0">
                <a:solidFill>
                  <a:srgbClr val="0070C0"/>
                </a:solidFill>
                <a:cs typeface="Times New Roman" pitchFamily="18" charset="0"/>
              </a:rPr>
              <a:t> </a:t>
            </a:r>
          </a:p>
        </p:txBody>
      </p:sp>
      <p:sp>
        <p:nvSpPr>
          <p:cNvPr id="50" name="Скругленный прямоугольник 49"/>
          <p:cNvSpPr/>
          <p:nvPr/>
        </p:nvSpPr>
        <p:spPr bwMode="auto">
          <a:xfrm>
            <a:off x="3635375" y="4384675"/>
            <a:ext cx="2001838" cy="915988"/>
          </a:xfrm>
          <a:prstGeom prst="roundRect">
            <a:avLst/>
          </a:prstGeom>
          <a:solidFill>
            <a:schemeClr val="bg1">
              <a:lumMod val="95000"/>
            </a:schemeClr>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defRPr/>
            </a:pPr>
            <a:r>
              <a:rPr lang="ru-RU" sz="1200" dirty="0">
                <a:solidFill>
                  <a:srgbClr val="0070C0"/>
                </a:solidFill>
                <a:cs typeface="Times New Roman" pitchFamily="18" charset="0"/>
              </a:rPr>
              <a:t>«Банк» геолого-геофизических</a:t>
            </a:r>
          </a:p>
          <a:p>
            <a:pPr algn="ctr">
              <a:defRPr/>
            </a:pPr>
            <a:r>
              <a:rPr lang="ru-RU" sz="1200" dirty="0">
                <a:solidFill>
                  <a:srgbClr val="0070C0"/>
                </a:solidFill>
                <a:cs typeface="Times New Roman" pitchFamily="18" charset="0"/>
              </a:rPr>
              <a:t>и промысловых данных</a:t>
            </a:r>
          </a:p>
          <a:p>
            <a:pPr algn="ctr">
              <a:defRPr/>
            </a:pPr>
            <a:r>
              <a:rPr lang="en-US" sz="1100" dirty="0">
                <a:solidFill>
                  <a:srgbClr val="0070C0"/>
                </a:solidFill>
                <a:cs typeface="Times New Roman" pitchFamily="18" charset="0"/>
              </a:rPr>
              <a:t> </a:t>
            </a:r>
            <a:r>
              <a:rPr lang="ru-RU" sz="1100" dirty="0">
                <a:solidFill>
                  <a:srgbClr val="0070C0"/>
                </a:solidFill>
                <a:cs typeface="Times New Roman" pitchFamily="18" charset="0"/>
              </a:rPr>
              <a:t>(АРМ-Геолога, </a:t>
            </a:r>
            <a:r>
              <a:rPr lang="ru-RU" sz="1100" dirty="0" err="1">
                <a:solidFill>
                  <a:srgbClr val="0070C0"/>
                </a:solidFill>
                <a:cs typeface="Times New Roman" pitchFamily="18" charset="0"/>
              </a:rPr>
              <a:t>Комтеко</a:t>
            </a:r>
            <a:r>
              <a:rPr lang="ru-RU" sz="1100" dirty="0">
                <a:solidFill>
                  <a:srgbClr val="0070C0"/>
                </a:solidFill>
                <a:cs typeface="Times New Roman" pitchFamily="18" charset="0"/>
              </a:rPr>
              <a:t> и др.)</a:t>
            </a:r>
          </a:p>
        </p:txBody>
      </p:sp>
      <p:sp>
        <p:nvSpPr>
          <p:cNvPr id="51" name="Скругленный прямоугольник 50"/>
          <p:cNvSpPr/>
          <p:nvPr/>
        </p:nvSpPr>
        <p:spPr bwMode="auto">
          <a:xfrm>
            <a:off x="5707063" y="4384675"/>
            <a:ext cx="1671637" cy="915988"/>
          </a:xfrm>
          <a:prstGeom prst="roundRect">
            <a:avLst/>
          </a:prstGeom>
          <a:solidFill>
            <a:schemeClr val="bg1">
              <a:lumMod val="95000"/>
            </a:schemeClr>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defRPr/>
            </a:pPr>
            <a:r>
              <a:rPr lang="ru-RU" sz="1200" dirty="0">
                <a:solidFill>
                  <a:srgbClr val="0070C0"/>
                </a:solidFill>
                <a:cs typeface="Times New Roman" pitchFamily="18" charset="0"/>
              </a:rPr>
              <a:t>Система сбора данных </a:t>
            </a:r>
          </a:p>
          <a:p>
            <a:pPr algn="ctr">
              <a:defRPr/>
            </a:pPr>
            <a:r>
              <a:rPr lang="ru-RU" sz="1200" dirty="0">
                <a:solidFill>
                  <a:srgbClr val="0070C0"/>
                </a:solidFill>
                <a:cs typeface="Times New Roman" pitchFamily="18" charset="0"/>
              </a:rPr>
              <a:t>ПХД</a:t>
            </a:r>
          </a:p>
          <a:p>
            <a:pPr algn="ctr">
              <a:defRPr/>
            </a:pPr>
            <a:r>
              <a:rPr lang="ru-RU" sz="1200" i="1" dirty="0">
                <a:solidFill>
                  <a:srgbClr val="0070C0"/>
                </a:solidFill>
                <a:cs typeface="Times New Roman" pitchFamily="18" charset="0"/>
              </a:rPr>
              <a:t> </a:t>
            </a:r>
            <a:r>
              <a:rPr lang="ru-RU" sz="1100" dirty="0">
                <a:solidFill>
                  <a:srgbClr val="0070C0"/>
                </a:solidFill>
                <a:cs typeface="Times New Roman" pitchFamily="18" charset="0"/>
              </a:rPr>
              <a:t>(ИСУП </a:t>
            </a:r>
            <a:r>
              <a:rPr lang="ru-RU" sz="1100" dirty="0" err="1">
                <a:solidFill>
                  <a:srgbClr val="0070C0"/>
                </a:solidFill>
                <a:cs typeface="Times New Roman" pitchFamily="18" charset="0"/>
              </a:rPr>
              <a:t>Аксапта</a:t>
            </a:r>
            <a:r>
              <a:rPr lang="ru-RU" sz="1100" dirty="0">
                <a:solidFill>
                  <a:srgbClr val="0070C0"/>
                </a:solidFill>
                <a:cs typeface="Times New Roman" pitchFamily="18" charset="0"/>
              </a:rPr>
              <a:t>, ИС «Бит», и др.</a:t>
            </a:r>
            <a:r>
              <a:rPr lang="en-US" sz="1100" dirty="0">
                <a:solidFill>
                  <a:srgbClr val="0070C0"/>
                </a:solidFill>
                <a:cs typeface="Times New Roman" pitchFamily="18" charset="0"/>
              </a:rPr>
              <a:t>)</a:t>
            </a:r>
            <a:endParaRPr lang="ru-RU" sz="1100" dirty="0">
              <a:solidFill>
                <a:srgbClr val="0070C0"/>
              </a:solidFill>
              <a:cs typeface="Times New Roman" pitchFamily="18" charset="0"/>
            </a:endParaRPr>
          </a:p>
        </p:txBody>
      </p:sp>
      <p:sp>
        <p:nvSpPr>
          <p:cNvPr id="52" name="Скругленный прямоугольник 51"/>
          <p:cNvSpPr/>
          <p:nvPr/>
        </p:nvSpPr>
        <p:spPr bwMode="auto">
          <a:xfrm>
            <a:off x="7448550" y="4384675"/>
            <a:ext cx="1311275" cy="915988"/>
          </a:xfrm>
          <a:prstGeom prst="roundRect">
            <a:avLst/>
          </a:prstGeom>
          <a:solidFill>
            <a:schemeClr val="bg1">
              <a:lumMod val="95000"/>
            </a:schemeClr>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defRPr/>
            </a:pPr>
            <a:r>
              <a:rPr lang="ru-RU" sz="1200" dirty="0">
                <a:solidFill>
                  <a:srgbClr val="0070C0"/>
                </a:solidFill>
                <a:cs typeface="Times New Roman" pitchFamily="18" charset="0"/>
              </a:rPr>
              <a:t>Другие Базы </a:t>
            </a:r>
            <a:r>
              <a:rPr lang="ru-RU" sz="1100" dirty="0">
                <a:solidFill>
                  <a:srgbClr val="0070C0"/>
                </a:solidFill>
                <a:cs typeface="Times New Roman" pitchFamily="18" charset="0"/>
              </a:rPr>
              <a:t>данных </a:t>
            </a:r>
          </a:p>
          <a:p>
            <a:pPr algn="ctr">
              <a:defRPr/>
            </a:pPr>
            <a:r>
              <a:rPr lang="ru-RU" sz="1100" dirty="0">
                <a:solidFill>
                  <a:srgbClr val="0070C0"/>
                </a:solidFill>
                <a:cs typeface="Times New Roman" pitchFamily="18" charset="0"/>
              </a:rPr>
              <a:t>(ССД «</a:t>
            </a:r>
            <a:r>
              <a:rPr lang="ru-RU" sz="1100" dirty="0" err="1">
                <a:solidFill>
                  <a:srgbClr val="0070C0"/>
                </a:solidFill>
                <a:cs typeface="Times New Roman" pitchFamily="18" charset="0"/>
              </a:rPr>
              <a:t>Инфотех</a:t>
            </a:r>
            <a:r>
              <a:rPr lang="ru-RU" sz="1100" dirty="0">
                <a:solidFill>
                  <a:srgbClr val="0070C0"/>
                </a:solidFill>
                <a:cs typeface="Times New Roman" pitchFamily="18" charset="0"/>
              </a:rPr>
              <a:t>»</a:t>
            </a:r>
          </a:p>
          <a:p>
            <a:pPr algn="ctr">
              <a:defRPr/>
            </a:pPr>
            <a:r>
              <a:rPr lang="ru-RU" sz="1100" dirty="0">
                <a:solidFill>
                  <a:srgbClr val="0070C0"/>
                </a:solidFill>
                <a:cs typeface="Times New Roman" pitchFamily="18" charset="0"/>
              </a:rPr>
              <a:t>и др.)</a:t>
            </a:r>
          </a:p>
        </p:txBody>
      </p:sp>
      <p:sp>
        <p:nvSpPr>
          <p:cNvPr id="53" name="Скругленный прямоугольник 52"/>
          <p:cNvSpPr/>
          <p:nvPr/>
        </p:nvSpPr>
        <p:spPr bwMode="auto">
          <a:xfrm>
            <a:off x="1554163" y="5516563"/>
            <a:ext cx="1993900" cy="712787"/>
          </a:xfrm>
          <a:prstGeom prst="roundRect">
            <a:avLst/>
          </a:prstGeom>
          <a:solidFill>
            <a:schemeClr val="bg1">
              <a:lumMod val="95000"/>
            </a:schemeClr>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defRPr/>
            </a:pPr>
            <a:r>
              <a:rPr lang="ru-RU" sz="1200" dirty="0">
                <a:solidFill>
                  <a:srgbClr val="0070C0"/>
                </a:solidFill>
                <a:cs typeface="Times New Roman" pitchFamily="18" charset="0"/>
              </a:rPr>
              <a:t>Системы АСУ ТП</a:t>
            </a:r>
          </a:p>
          <a:p>
            <a:pPr algn="ctr">
              <a:defRPr/>
            </a:pPr>
            <a:r>
              <a:rPr lang="ru-RU" sz="1100" dirty="0">
                <a:solidFill>
                  <a:srgbClr val="0070C0"/>
                </a:solidFill>
                <a:cs typeface="Times New Roman" pitchFamily="18" charset="0"/>
              </a:rPr>
              <a:t> (оперативное управление</a:t>
            </a:r>
          </a:p>
          <a:p>
            <a:pPr algn="ctr">
              <a:defRPr/>
            </a:pPr>
            <a:r>
              <a:rPr lang="ru-RU" sz="1100" dirty="0">
                <a:solidFill>
                  <a:srgbClr val="0070C0"/>
                </a:solidFill>
                <a:cs typeface="Times New Roman" pitchFamily="18" charset="0"/>
              </a:rPr>
              <a:t>тех. процессами</a:t>
            </a:r>
            <a:r>
              <a:rPr lang="en-US" sz="1100" dirty="0">
                <a:solidFill>
                  <a:srgbClr val="0070C0"/>
                </a:solidFill>
                <a:cs typeface="Times New Roman" pitchFamily="18" charset="0"/>
              </a:rPr>
              <a:t>)</a:t>
            </a:r>
            <a:endParaRPr lang="ru-RU" sz="1100" dirty="0">
              <a:solidFill>
                <a:srgbClr val="0070C0"/>
              </a:solidFill>
              <a:cs typeface="Times New Roman" pitchFamily="18" charset="0"/>
            </a:endParaRPr>
          </a:p>
        </p:txBody>
      </p:sp>
      <p:sp>
        <p:nvSpPr>
          <p:cNvPr id="54" name="Скругленный прямоугольник 53"/>
          <p:cNvSpPr/>
          <p:nvPr/>
        </p:nvSpPr>
        <p:spPr bwMode="auto">
          <a:xfrm>
            <a:off x="3635375" y="5516563"/>
            <a:ext cx="2001838" cy="712787"/>
          </a:xfrm>
          <a:prstGeom prst="roundRect">
            <a:avLst/>
          </a:prstGeom>
          <a:solidFill>
            <a:schemeClr val="bg1">
              <a:lumMod val="95000"/>
            </a:schemeClr>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defRPr/>
            </a:pPr>
            <a:r>
              <a:rPr lang="ru-RU" sz="1200" dirty="0">
                <a:solidFill>
                  <a:srgbClr val="0070C0"/>
                </a:solidFill>
                <a:cs typeface="Times New Roman" pitchFamily="18" charset="0"/>
              </a:rPr>
              <a:t>Первичные замеры,</a:t>
            </a:r>
          </a:p>
          <a:p>
            <a:pPr algn="ctr">
              <a:defRPr/>
            </a:pPr>
            <a:r>
              <a:rPr lang="ru-RU" sz="1200" dirty="0">
                <a:solidFill>
                  <a:srgbClr val="0070C0"/>
                </a:solidFill>
                <a:cs typeface="Times New Roman" pitchFamily="18" charset="0"/>
              </a:rPr>
              <a:t> ГДИС, проекты разработок  месторождений</a:t>
            </a:r>
          </a:p>
        </p:txBody>
      </p:sp>
      <p:sp>
        <p:nvSpPr>
          <p:cNvPr id="55" name="Скругленный прямоугольник 54"/>
          <p:cNvSpPr/>
          <p:nvPr/>
        </p:nvSpPr>
        <p:spPr bwMode="auto">
          <a:xfrm>
            <a:off x="5707063" y="5516563"/>
            <a:ext cx="1671637" cy="712787"/>
          </a:xfrm>
          <a:prstGeom prst="roundRect">
            <a:avLst/>
          </a:prstGeom>
          <a:solidFill>
            <a:schemeClr val="bg1">
              <a:lumMod val="95000"/>
            </a:schemeClr>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a:defRPr/>
            </a:pPr>
            <a:r>
              <a:rPr lang="ru-RU" sz="1200" dirty="0">
                <a:solidFill>
                  <a:srgbClr val="0070C0"/>
                </a:solidFill>
                <a:cs typeface="Times New Roman" pitchFamily="18" charset="0"/>
              </a:rPr>
              <a:t>ПХД </a:t>
            </a:r>
          </a:p>
          <a:p>
            <a:pPr algn="ctr">
              <a:defRPr/>
            </a:pPr>
            <a:r>
              <a:rPr lang="ru-RU" sz="1100" dirty="0">
                <a:solidFill>
                  <a:srgbClr val="0070C0"/>
                </a:solidFill>
                <a:cs typeface="Times New Roman" pitchFamily="18" charset="0"/>
              </a:rPr>
              <a:t>(Материалы, финансы, кадры и др.)</a:t>
            </a:r>
          </a:p>
        </p:txBody>
      </p:sp>
      <p:cxnSp>
        <p:nvCxnSpPr>
          <p:cNvPr id="242714" name="Соединительная линия уступом 72"/>
          <p:cNvCxnSpPr>
            <a:cxnSpLocks noChangeShapeType="1"/>
          </p:cNvCxnSpPr>
          <p:nvPr/>
        </p:nvCxnSpPr>
        <p:spPr bwMode="auto">
          <a:xfrm rot="10800000" flipV="1">
            <a:off x="1554163" y="1454150"/>
            <a:ext cx="0" cy="4351338"/>
          </a:xfrm>
          <a:prstGeom prst="bentConnector3">
            <a:avLst>
              <a:gd name="adj1" fmla="val -2147483648"/>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2715" name="Соединительная линия уступом 12288"/>
          <p:cNvCxnSpPr>
            <a:cxnSpLocks noChangeShapeType="1"/>
            <a:stCxn id="41" idx="3"/>
            <a:endCxn id="55" idx="3"/>
          </p:cNvCxnSpPr>
          <p:nvPr/>
        </p:nvCxnSpPr>
        <p:spPr bwMode="auto">
          <a:xfrm flipH="1">
            <a:off x="7378700" y="1433513"/>
            <a:ext cx="1381125" cy="4440237"/>
          </a:xfrm>
          <a:prstGeom prst="bentConnector3">
            <a:avLst>
              <a:gd name="adj1" fmla="val -16546"/>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2716" name="Прямая со стрелкой 32"/>
          <p:cNvCxnSpPr>
            <a:cxnSpLocks noChangeShapeType="1"/>
          </p:cNvCxnSpPr>
          <p:nvPr/>
        </p:nvCxnSpPr>
        <p:spPr bwMode="auto">
          <a:xfrm flipV="1">
            <a:off x="4932363" y="1628775"/>
            <a:ext cx="0" cy="2159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2717" name="Прямая со стрелкой 32"/>
          <p:cNvCxnSpPr>
            <a:cxnSpLocks noChangeShapeType="1"/>
          </p:cNvCxnSpPr>
          <p:nvPr/>
        </p:nvCxnSpPr>
        <p:spPr bwMode="auto">
          <a:xfrm flipV="1">
            <a:off x="2339975" y="2349500"/>
            <a:ext cx="0" cy="2159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2718" name="Прямая со стрелкой 32"/>
          <p:cNvCxnSpPr>
            <a:cxnSpLocks noChangeShapeType="1"/>
          </p:cNvCxnSpPr>
          <p:nvPr/>
        </p:nvCxnSpPr>
        <p:spPr bwMode="auto">
          <a:xfrm flipV="1">
            <a:off x="2339975" y="3286125"/>
            <a:ext cx="0" cy="21431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2719" name="Прямая со стрелкой 32"/>
          <p:cNvCxnSpPr>
            <a:cxnSpLocks noChangeShapeType="1"/>
          </p:cNvCxnSpPr>
          <p:nvPr/>
        </p:nvCxnSpPr>
        <p:spPr bwMode="auto">
          <a:xfrm flipV="1">
            <a:off x="3887788" y="3340100"/>
            <a:ext cx="0" cy="16033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2720" name="Прямая со стрелкой 32"/>
          <p:cNvCxnSpPr>
            <a:cxnSpLocks noChangeShapeType="1"/>
          </p:cNvCxnSpPr>
          <p:nvPr/>
        </p:nvCxnSpPr>
        <p:spPr bwMode="auto">
          <a:xfrm flipV="1">
            <a:off x="5292725" y="3284538"/>
            <a:ext cx="0" cy="2159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2721" name="Прямая со стрелкой 32"/>
          <p:cNvCxnSpPr>
            <a:cxnSpLocks noChangeShapeType="1"/>
          </p:cNvCxnSpPr>
          <p:nvPr/>
        </p:nvCxnSpPr>
        <p:spPr bwMode="auto">
          <a:xfrm flipV="1">
            <a:off x="6875463" y="3355975"/>
            <a:ext cx="0" cy="1444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2722" name="Прямая со стрелкой 32"/>
          <p:cNvCxnSpPr>
            <a:cxnSpLocks noChangeShapeType="1"/>
          </p:cNvCxnSpPr>
          <p:nvPr/>
        </p:nvCxnSpPr>
        <p:spPr bwMode="auto">
          <a:xfrm flipV="1">
            <a:off x="6516688" y="4149725"/>
            <a:ext cx="0" cy="2159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2723" name="Прямая со стрелкой 32"/>
          <p:cNvCxnSpPr>
            <a:cxnSpLocks noChangeShapeType="1"/>
          </p:cNvCxnSpPr>
          <p:nvPr/>
        </p:nvCxnSpPr>
        <p:spPr bwMode="auto">
          <a:xfrm flipV="1">
            <a:off x="4643438" y="4149725"/>
            <a:ext cx="0" cy="2159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2724" name="Прямая со стрелкой 32"/>
          <p:cNvCxnSpPr>
            <a:cxnSpLocks noChangeShapeType="1"/>
          </p:cNvCxnSpPr>
          <p:nvPr/>
        </p:nvCxnSpPr>
        <p:spPr bwMode="auto">
          <a:xfrm flipV="1">
            <a:off x="2555875" y="4149725"/>
            <a:ext cx="0" cy="2159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2725" name="Прямая со стрелкой 32"/>
          <p:cNvCxnSpPr>
            <a:cxnSpLocks noChangeShapeType="1"/>
          </p:cNvCxnSpPr>
          <p:nvPr/>
        </p:nvCxnSpPr>
        <p:spPr bwMode="auto">
          <a:xfrm flipV="1">
            <a:off x="8101013" y="4149725"/>
            <a:ext cx="0" cy="21431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2726" name="Прямая со стрелкой 32"/>
          <p:cNvCxnSpPr>
            <a:cxnSpLocks noChangeShapeType="1"/>
          </p:cNvCxnSpPr>
          <p:nvPr/>
        </p:nvCxnSpPr>
        <p:spPr bwMode="auto">
          <a:xfrm flipV="1">
            <a:off x="2555875" y="5302250"/>
            <a:ext cx="0" cy="21431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2727" name="Прямая со стрелкой 32"/>
          <p:cNvCxnSpPr>
            <a:cxnSpLocks noChangeShapeType="1"/>
          </p:cNvCxnSpPr>
          <p:nvPr/>
        </p:nvCxnSpPr>
        <p:spPr bwMode="auto">
          <a:xfrm flipV="1">
            <a:off x="4643438" y="5300663"/>
            <a:ext cx="0" cy="2159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2728" name="Прямая со стрелкой 32"/>
          <p:cNvCxnSpPr>
            <a:cxnSpLocks noChangeShapeType="1"/>
          </p:cNvCxnSpPr>
          <p:nvPr/>
        </p:nvCxnSpPr>
        <p:spPr bwMode="auto">
          <a:xfrm flipV="1">
            <a:off x="6588125" y="5302250"/>
            <a:ext cx="0" cy="21431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2729" name="Прямая со стрелкой 32"/>
          <p:cNvCxnSpPr>
            <a:cxnSpLocks noChangeShapeType="1"/>
          </p:cNvCxnSpPr>
          <p:nvPr/>
        </p:nvCxnSpPr>
        <p:spPr bwMode="auto">
          <a:xfrm flipV="1">
            <a:off x="3132138" y="2349500"/>
            <a:ext cx="0" cy="115093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2730" name="Прямая со стрелкой 32"/>
          <p:cNvCxnSpPr>
            <a:cxnSpLocks noChangeShapeType="1"/>
          </p:cNvCxnSpPr>
          <p:nvPr/>
        </p:nvCxnSpPr>
        <p:spPr bwMode="auto">
          <a:xfrm>
            <a:off x="8101013" y="3340100"/>
            <a:ext cx="3175" cy="16033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2731" name="Прямая со стрелкой 32"/>
          <p:cNvCxnSpPr>
            <a:cxnSpLocks noChangeShapeType="1"/>
          </p:cNvCxnSpPr>
          <p:nvPr/>
        </p:nvCxnSpPr>
        <p:spPr bwMode="auto">
          <a:xfrm flipH="1">
            <a:off x="8759825" y="3887788"/>
            <a:ext cx="204788"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42732" name="Прямоугольник 2"/>
          <p:cNvSpPr>
            <a:spLocks noChangeArrowheads="1"/>
          </p:cNvSpPr>
          <p:nvPr/>
        </p:nvSpPr>
        <p:spPr bwMode="auto">
          <a:xfrm>
            <a:off x="1979613" y="71438"/>
            <a:ext cx="71294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en-US" altLang="ru-RU" sz="1600" b="1" dirty="0"/>
              <a:t>VII </a:t>
            </a:r>
            <a:r>
              <a:rPr lang="ru-RU" altLang="ru-RU" sz="1600" b="1" dirty="0"/>
              <a:t>Петербургский Международный Газовый Форум</a:t>
            </a:r>
          </a:p>
          <a:p>
            <a:pPr algn="ctr" eaLnBrk="1" hangingPunct="1"/>
            <a:r>
              <a:rPr lang="ru-RU" altLang="ru-RU" sz="1600" b="1" dirty="0"/>
              <a:t>г. Санкт-Петербург , 03-06 октября 2017г., </a:t>
            </a:r>
            <a:r>
              <a:rPr lang="ru-RU" altLang="ru-RU" sz="1600" b="1" dirty="0" err="1"/>
              <a:t>Экспофорум</a:t>
            </a:r>
            <a:endParaRPr lang="ru-RU" altLang="ru-RU" sz="1600" b="1" dirty="0"/>
          </a:p>
          <a:p>
            <a:pPr algn="ctr" eaLnBrk="1" hangingPunct="1"/>
            <a:endParaRPr lang="ru-RU" altLang="ru-RU" sz="1600" b="1" dirty="0"/>
          </a:p>
        </p:txBody>
      </p:sp>
      <p:pic>
        <p:nvPicPr>
          <p:cNvPr id="242733" name="Picture 46" descr="ПАО «Газпро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 y="79375"/>
            <a:ext cx="1679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Прямоугольник 57"/>
          <p:cNvSpPr/>
          <p:nvPr/>
        </p:nvSpPr>
        <p:spPr>
          <a:xfrm flipH="1">
            <a:off x="2249488" y="6454775"/>
            <a:ext cx="6894512" cy="369888"/>
          </a:xfrm>
          <a:prstGeom prst="rect">
            <a:avLst/>
          </a:prstGeom>
        </p:spPr>
        <p:txBody>
          <a:bodyPr>
            <a:spAutoFit/>
          </a:bodyPr>
          <a:lstStyle/>
          <a:p>
            <a:pPr>
              <a:defRPr/>
            </a:pPr>
            <a:r>
              <a:rPr lang="ru-RU" sz="1600" dirty="0">
                <a:solidFill>
                  <a:schemeClr val="tx1"/>
                </a:solidFill>
                <a:cs typeface="+mn-cs"/>
              </a:rPr>
              <a:t> </a:t>
            </a:r>
            <a:r>
              <a:rPr lang="ru-RU" sz="1800" dirty="0">
                <a:solidFill>
                  <a:schemeClr val="tx2">
                    <a:lumMod val="75000"/>
                    <a:lumOff val="25000"/>
                  </a:schemeClr>
                </a:solidFill>
                <a:cs typeface="+mn-cs"/>
              </a:rPr>
              <a:t> </a:t>
            </a:r>
            <a:r>
              <a:rPr lang="ru-RU" sz="1800" b="1" dirty="0">
                <a:solidFill>
                  <a:schemeClr val="tx2">
                    <a:lumMod val="75000"/>
                    <a:lumOff val="25000"/>
                  </a:schemeClr>
                </a:solidFill>
                <a:cs typeface="+mn-cs"/>
              </a:rPr>
              <a:t>Секция «Автоматизация, связь, космические технологии»</a:t>
            </a:r>
            <a:endParaRPr lang="ru-RU" sz="1800" dirty="0">
              <a:cs typeface="+mn-cs"/>
            </a:endParaRPr>
          </a:p>
        </p:txBody>
      </p:sp>
      <p:sp>
        <p:nvSpPr>
          <p:cNvPr id="242735" name="TextBox 56"/>
          <p:cNvSpPr txBox="1">
            <a:spLocks noChangeArrowheads="1"/>
          </p:cNvSpPr>
          <p:nvPr/>
        </p:nvSpPr>
        <p:spPr bwMode="auto">
          <a:xfrm>
            <a:off x="219075" y="6454775"/>
            <a:ext cx="609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fld id="{60025A9D-692F-464A-B6BD-33DAA2E3A111}" type="slidenum">
              <a:rPr lang="ru-RU" altLang="ru-RU"/>
              <a:pPr eaLnBrk="1" hangingPunct="1"/>
              <a:t>18</a:t>
            </a:fld>
            <a:endParaRPr lang="ru-RU" altLang="ru-RU"/>
          </a:p>
        </p:txBody>
      </p:sp>
    </p:spTree>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7" descr="Горизон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2200"/>
            <a:ext cx="91440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5"/>
          <p:cNvSpPr txBox="1">
            <a:spLocks noChangeArrowheads="1"/>
          </p:cNvSpPr>
          <p:nvPr/>
        </p:nvSpPr>
        <p:spPr bwMode="auto">
          <a:xfrm>
            <a:off x="1685925" y="2205038"/>
            <a:ext cx="6032500" cy="830262"/>
          </a:xfrm>
          <a:prstGeom prst="rect">
            <a:avLst/>
          </a:prstGeom>
          <a:gradFill rotWithShape="1">
            <a:gsLst>
              <a:gs pos="0">
                <a:schemeClr val="accent1">
                  <a:alpha val="10001"/>
                </a:schemeClr>
              </a:gs>
              <a:gs pos="50000">
                <a:schemeClr val="accent1">
                  <a:gamma/>
                  <a:tint val="10196"/>
                  <a:invGamma/>
                  <a:alpha val="39999"/>
                </a:schemeClr>
              </a:gs>
              <a:gs pos="100000">
                <a:schemeClr val="accent1">
                  <a:alpha val="10001"/>
                </a:schemeClr>
              </a:gs>
            </a:gsLst>
            <a:lin ang="5400000" scaled="1"/>
          </a:gradFill>
          <a:ln w="12700" cap="sq" algn="ctr">
            <a:noFill/>
            <a:miter lim="800000"/>
            <a:headEnd type="none" w="sm" len="sm"/>
            <a:tailEnd type="none" w="sm" len="sm"/>
          </a:ln>
          <a:effectLst/>
        </p:spPr>
        <p:txBody>
          <a:bodyPr>
            <a:spAutoFit/>
          </a:bodyPr>
          <a:lstStyle/>
          <a:p>
            <a:pPr>
              <a:spcBef>
                <a:spcPct val="50000"/>
              </a:spcBef>
              <a:defRPr/>
            </a:pPr>
            <a:r>
              <a:rPr lang="ru-RU" sz="4800" i="1" dirty="0">
                <a:latin typeface="Times New Roman" pitchFamily="18" charset="0"/>
                <a:cs typeface="+mn-cs"/>
              </a:rPr>
              <a:t>Спасибо за внимание!</a:t>
            </a:r>
          </a:p>
        </p:txBody>
      </p:sp>
      <p:sp>
        <p:nvSpPr>
          <p:cNvPr id="243716" name="Заголовок 1"/>
          <p:cNvSpPr>
            <a:spLocks noGrp="1"/>
          </p:cNvSpPr>
          <p:nvPr>
            <p:ph type="title"/>
          </p:nvPr>
        </p:nvSpPr>
        <p:spPr>
          <a:xfrm>
            <a:off x="2366963" y="0"/>
            <a:ext cx="6777037" cy="946150"/>
          </a:xfrm>
        </p:spPr>
        <p:txBody>
          <a:bodyPr/>
          <a:lstStyle/>
          <a:p>
            <a:r>
              <a:rPr lang="en-US" altLang="ru-RU" sz="1600" b="1" smtClean="0"/>
              <a:t>VII </a:t>
            </a:r>
            <a:r>
              <a:rPr lang="ru-RU" altLang="ru-RU" sz="1600" b="1" smtClean="0"/>
              <a:t>Петербургский Международный Газовый Форум</a:t>
            </a:r>
            <a:br>
              <a:rPr lang="ru-RU" altLang="ru-RU" sz="1600" b="1" smtClean="0"/>
            </a:br>
            <a:r>
              <a:rPr lang="ru-RU" altLang="ru-RU" sz="1600" b="1" smtClean="0"/>
              <a:t>г. Санкт-Петербург , 03-06 октября 2017г., Экспофорум</a:t>
            </a:r>
            <a:br>
              <a:rPr lang="ru-RU" altLang="ru-RU" sz="1600" b="1" smtClean="0"/>
            </a:br>
            <a:endParaRPr lang="ru-RU" altLang="ru-RU" sz="1600" b="1" smtClean="0"/>
          </a:p>
        </p:txBody>
      </p:sp>
      <p:pic>
        <p:nvPicPr>
          <p:cNvPr id="243717" name="Picture 46" descr="ПАО «Газпром»"/>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88" y="79375"/>
            <a:ext cx="1779587"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p:cNvSpPr/>
          <p:nvPr/>
        </p:nvSpPr>
        <p:spPr>
          <a:xfrm>
            <a:off x="2070100" y="6384925"/>
            <a:ext cx="6511925" cy="369888"/>
          </a:xfrm>
          <a:prstGeom prst="rect">
            <a:avLst/>
          </a:prstGeom>
        </p:spPr>
        <p:txBody>
          <a:bodyPr>
            <a:spAutoFit/>
          </a:bodyPr>
          <a:lstStyle/>
          <a:p>
            <a:pPr>
              <a:defRPr/>
            </a:pPr>
            <a:r>
              <a:rPr lang="ru-RU" sz="1800" dirty="0">
                <a:solidFill>
                  <a:schemeClr val="tx2">
                    <a:lumMod val="75000"/>
                    <a:lumOff val="25000"/>
                  </a:schemeClr>
                </a:solidFill>
                <a:cs typeface="+mn-cs"/>
              </a:rPr>
              <a:t> </a:t>
            </a:r>
            <a:r>
              <a:rPr lang="ru-RU" sz="1800" b="1" dirty="0">
                <a:solidFill>
                  <a:schemeClr val="tx2">
                    <a:lumMod val="75000"/>
                    <a:lumOff val="25000"/>
                  </a:schemeClr>
                </a:solidFill>
                <a:cs typeface="+mn-cs"/>
              </a:rPr>
              <a:t>Секция «Автоматизация, связь, космические технологии»</a:t>
            </a:r>
            <a:endParaRPr lang="ru-RU" dirty="0">
              <a:solidFill>
                <a:schemeClr val="tx1"/>
              </a:solidFill>
              <a:cs typeface="+mn-cs"/>
            </a:endParaRPr>
          </a:p>
        </p:txBody>
      </p:sp>
      <p:sp>
        <p:nvSpPr>
          <p:cNvPr id="243719" name="TextBox 9"/>
          <p:cNvSpPr txBox="1">
            <a:spLocks noChangeArrowheads="1"/>
          </p:cNvSpPr>
          <p:nvPr/>
        </p:nvSpPr>
        <p:spPr bwMode="auto">
          <a:xfrm>
            <a:off x="219075" y="6454775"/>
            <a:ext cx="609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fld id="{6A1BB247-7C5C-4961-8E4C-2969818BEAC5}" type="slidenum">
              <a:rPr lang="ru-RU" altLang="ru-RU"/>
              <a:pPr eaLnBrk="1" hangingPunct="1"/>
              <a:t>19</a:t>
            </a:fld>
            <a:endParaRPr lang="ru-RU" altLang="ru-RU"/>
          </a:p>
        </p:txBody>
      </p:sp>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Line 10"/>
          <p:cNvSpPr>
            <a:spLocks noChangeShapeType="1"/>
          </p:cNvSpPr>
          <p:nvPr/>
        </p:nvSpPr>
        <p:spPr bwMode="auto">
          <a:xfrm>
            <a:off x="0" y="630872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23235" name="Line 11"/>
          <p:cNvSpPr>
            <a:spLocks noChangeShapeType="1"/>
          </p:cNvSpPr>
          <p:nvPr/>
        </p:nvSpPr>
        <p:spPr bwMode="auto">
          <a:xfrm>
            <a:off x="0" y="10826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pic>
        <p:nvPicPr>
          <p:cNvPr id="223236" name="Picture 46" descr="ПАО «Газпро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 y="79375"/>
            <a:ext cx="1679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7" name="TextBox 12"/>
          <p:cNvSpPr txBox="1">
            <a:spLocks noChangeArrowheads="1"/>
          </p:cNvSpPr>
          <p:nvPr/>
        </p:nvSpPr>
        <p:spPr bwMode="auto">
          <a:xfrm>
            <a:off x="3879850" y="5599113"/>
            <a:ext cx="5264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r>
              <a:rPr lang="ru-RU" altLang="ru-RU" sz="2000" b="1">
                <a:solidFill>
                  <a:srgbClr val="0066CC"/>
                </a:solidFill>
              </a:rPr>
              <a:t>Департамент 333 Начальник отдела  333/10/4 </a:t>
            </a:r>
          </a:p>
          <a:p>
            <a:pPr eaLnBrk="1" hangingPunct="1"/>
            <a:r>
              <a:rPr lang="ru-RU" altLang="ru-RU" sz="2000" b="1">
                <a:solidFill>
                  <a:srgbClr val="0066CC"/>
                </a:solidFill>
              </a:rPr>
              <a:t>Столяров Владимир Евгеньевич</a:t>
            </a:r>
          </a:p>
        </p:txBody>
      </p:sp>
      <p:sp>
        <p:nvSpPr>
          <p:cNvPr id="223238" name="TextBox 3"/>
          <p:cNvSpPr txBox="1">
            <a:spLocks noChangeArrowheads="1"/>
          </p:cNvSpPr>
          <p:nvPr/>
        </p:nvSpPr>
        <p:spPr bwMode="auto">
          <a:xfrm>
            <a:off x="1944688" y="0"/>
            <a:ext cx="712946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en-US" altLang="ru-RU" b="1"/>
              <a:t>VII </a:t>
            </a:r>
            <a:r>
              <a:rPr lang="ru-RU" altLang="ru-RU" b="1"/>
              <a:t>Петербургский Международный Газовый Форум</a:t>
            </a:r>
          </a:p>
          <a:p>
            <a:pPr algn="ctr" eaLnBrk="1" hangingPunct="1"/>
            <a:r>
              <a:rPr lang="ru-RU" altLang="ru-RU" b="1"/>
              <a:t>г. Санкт-Петербург , 03-06 октября 2017г., Экспофорум</a:t>
            </a:r>
          </a:p>
        </p:txBody>
      </p:sp>
      <p:sp>
        <p:nvSpPr>
          <p:cNvPr id="11" name="Прямоугольник 10"/>
          <p:cNvSpPr/>
          <p:nvPr/>
        </p:nvSpPr>
        <p:spPr>
          <a:xfrm flipH="1">
            <a:off x="2249488" y="6454775"/>
            <a:ext cx="6894512" cy="369888"/>
          </a:xfrm>
          <a:prstGeom prst="rect">
            <a:avLst/>
          </a:prstGeom>
        </p:spPr>
        <p:txBody>
          <a:bodyPr>
            <a:spAutoFit/>
          </a:bodyPr>
          <a:lstStyle/>
          <a:p>
            <a:pPr>
              <a:defRPr/>
            </a:pPr>
            <a:r>
              <a:rPr lang="ru-RU" sz="1600" dirty="0">
                <a:solidFill>
                  <a:schemeClr val="tx1"/>
                </a:solidFill>
                <a:cs typeface="+mn-cs"/>
              </a:rPr>
              <a:t> </a:t>
            </a:r>
            <a:r>
              <a:rPr lang="ru-RU" sz="1800" dirty="0">
                <a:solidFill>
                  <a:schemeClr val="tx2">
                    <a:lumMod val="75000"/>
                    <a:lumOff val="25000"/>
                  </a:schemeClr>
                </a:solidFill>
                <a:cs typeface="+mn-cs"/>
              </a:rPr>
              <a:t> </a:t>
            </a:r>
            <a:r>
              <a:rPr lang="ru-RU" sz="1800" b="1" dirty="0">
                <a:solidFill>
                  <a:schemeClr val="tx2">
                    <a:lumMod val="75000"/>
                    <a:lumOff val="25000"/>
                  </a:schemeClr>
                </a:solidFill>
                <a:cs typeface="+mn-cs"/>
              </a:rPr>
              <a:t>Секция «Автоматизация, связь, космические технологии»</a:t>
            </a:r>
            <a:endParaRPr lang="ru-RU" sz="1800" dirty="0">
              <a:cs typeface="+mn-cs"/>
            </a:endParaRPr>
          </a:p>
        </p:txBody>
      </p:sp>
      <p:grpSp>
        <p:nvGrpSpPr>
          <p:cNvPr id="223240" name="Группа 1"/>
          <p:cNvGrpSpPr>
            <a:grpSpLocks/>
          </p:cNvGrpSpPr>
          <p:nvPr/>
        </p:nvGrpSpPr>
        <p:grpSpPr bwMode="auto">
          <a:xfrm>
            <a:off x="219075" y="1135063"/>
            <a:ext cx="4025343" cy="2603168"/>
            <a:chOff x="-23854" y="-233719"/>
            <a:chExt cx="10080859" cy="8297599"/>
          </a:xfrm>
        </p:grpSpPr>
        <p:pic>
          <p:nvPicPr>
            <p:cNvPr id="223254" name="Picture 46" descr="ПАО «Газпром»"/>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24" y="79664"/>
              <a:ext cx="1679342" cy="82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55" name="Прямоугольник 13"/>
            <p:cNvSpPr>
              <a:spLocks noChangeArrowheads="1"/>
            </p:cNvSpPr>
            <p:nvPr/>
          </p:nvSpPr>
          <p:spPr bwMode="auto">
            <a:xfrm>
              <a:off x="2" y="6886634"/>
              <a:ext cx="9143998" cy="117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ru-RU" altLang="ru-RU" sz="1800" b="1" dirty="0" smtClean="0">
                  <a:solidFill>
                    <a:srgbClr val="FFFF00"/>
                  </a:solidFill>
                </a:rPr>
                <a:t>НТС ПАО «Газпром» – 2016 год</a:t>
              </a:r>
              <a:endParaRPr lang="ru-RU" altLang="ru-RU" sz="1800" b="1" dirty="0">
                <a:solidFill>
                  <a:srgbClr val="FFFF00"/>
                </a:solidFill>
              </a:endParaRPr>
            </a:p>
          </p:txBody>
        </p:sp>
        <p:sp>
          <p:nvSpPr>
            <p:cNvPr id="223256" name="TextBox 14"/>
            <p:cNvSpPr txBox="1">
              <a:spLocks noChangeArrowheads="1"/>
            </p:cNvSpPr>
            <p:nvPr/>
          </p:nvSpPr>
          <p:spPr bwMode="auto">
            <a:xfrm>
              <a:off x="1963023" y="-233719"/>
              <a:ext cx="7180976" cy="186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ru-RU" altLang="ru-RU" sz="800" b="1">
                  <a:solidFill>
                    <a:srgbClr val="FFFF00"/>
                  </a:solidFill>
                </a:rPr>
                <a:t>Современные научно-технические, технико-технологические и конструкторские решения для повышения надежности и эффективности эксплуатации дожимного комплекса месторождений ПАО «Газпром» </a:t>
              </a:r>
            </a:p>
          </p:txBody>
        </p:sp>
        <p:pic>
          <p:nvPicPr>
            <p:cNvPr id="223257" name="Рисунок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 y="1138774"/>
              <a:ext cx="10057008" cy="574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58" name="TextBox 16"/>
            <p:cNvSpPr txBox="1">
              <a:spLocks noChangeArrowheads="1"/>
            </p:cNvSpPr>
            <p:nvPr/>
          </p:nvSpPr>
          <p:spPr bwMode="auto">
            <a:xfrm>
              <a:off x="-23854" y="1351384"/>
              <a:ext cx="9144001" cy="1373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ru-RU" altLang="ru-RU" sz="1100" b="1" dirty="0">
                  <a:solidFill>
                    <a:srgbClr val="FFFF00"/>
                  </a:solidFill>
                  <a:latin typeface="Times New Roman" panose="02020603050405020304" pitchFamily="18" charset="0"/>
                  <a:cs typeface="Times New Roman" panose="02020603050405020304" pitchFamily="18" charset="0"/>
                </a:rPr>
                <a:t>КОНЦЕПЦИЯ СОЗДАНИЯ </a:t>
              </a:r>
              <a:r>
                <a:rPr lang="ru-RU" altLang="ru-RU" sz="1100" b="1">
                  <a:solidFill>
                    <a:srgbClr val="FFFF00"/>
                  </a:solidFill>
                  <a:latin typeface="Times New Roman" panose="02020603050405020304" pitchFamily="18" charset="0"/>
                  <a:cs typeface="Times New Roman" panose="02020603050405020304" pitchFamily="18" charset="0"/>
                </a:rPr>
                <a:t>ИНТЕЛЛЕКТУАЛЬНЫХ </a:t>
              </a:r>
              <a:r>
                <a:rPr lang="ru-RU" altLang="ru-RU" sz="1100" b="1" smtClean="0">
                  <a:solidFill>
                    <a:srgbClr val="FFFF00"/>
                  </a:solidFill>
                  <a:latin typeface="Times New Roman" panose="02020603050405020304" pitchFamily="18" charset="0"/>
                  <a:cs typeface="Times New Roman" panose="02020603050405020304" pitchFamily="18" charset="0"/>
                </a:rPr>
                <a:t>МЕСТОРОЖДЕНИЙ. </a:t>
              </a:r>
              <a:r>
                <a:rPr lang="ru-RU" altLang="ru-RU" sz="1100" b="1" dirty="0">
                  <a:solidFill>
                    <a:srgbClr val="FFFF00"/>
                  </a:solidFill>
                  <a:latin typeface="Times New Roman" panose="02020603050405020304" pitchFamily="18" charset="0"/>
                  <a:cs typeface="Times New Roman" panose="02020603050405020304" pitchFamily="18" charset="0"/>
                </a:rPr>
                <a:t>ТЕОРИЯ И ПРАКТИКА</a:t>
              </a:r>
            </a:p>
          </p:txBody>
        </p:sp>
      </p:grpSp>
      <p:grpSp>
        <p:nvGrpSpPr>
          <p:cNvPr id="223241" name="Группа 4"/>
          <p:cNvGrpSpPr>
            <a:grpSpLocks/>
          </p:cNvGrpSpPr>
          <p:nvPr/>
        </p:nvGrpSpPr>
        <p:grpSpPr bwMode="auto">
          <a:xfrm>
            <a:off x="4665350" y="1049491"/>
            <a:ext cx="4110350" cy="2704600"/>
            <a:chOff x="-202869" y="-431444"/>
            <a:chExt cx="9346869" cy="8809788"/>
          </a:xfrm>
        </p:grpSpPr>
        <p:sp>
          <p:nvSpPr>
            <p:cNvPr id="223248" name="Line 10"/>
            <p:cNvSpPr>
              <a:spLocks noChangeShapeType="1"/>
            </p:cNvSpPr>
            <p:nvPr/>
          </p:nvSpPr>
          <p:spPr bwMode="auto">
            <a:xfrm>
              <a:off x="0" y="630872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pic>
          <p:nvPicPr>
            <p:cNvPr id="223249" name="Picture 46" descr="ПАО «Газпром»"/>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124" y="79664"/>
              <a:ext cx="1679342" cy="82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50" name="Прямоугольник 20"/>
            <p:cNvSpPr>
              <a:spLocks noChangeArrowheads="1"/>
            </p:cNvSpPr>
            <p:nvPr/>
          </p:nvSpPr>
          <p:spPr bwMode="auto">
            <a:xfrm>
              <a:off x="317216" y="7175306"/>
              <a:ext cx="8826784" cy="120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ru-RU" altLang="ru-RU" sz="1800" b="1" dirty="0">
                  <a:solidFill>
                    <a:srgbClr val="FFFF00"/>
                  </a:solidFill>
                </a:rPr>
                <a:t>НТС ПАО «Газпром</a:t>
              </a:r>
              <a:r>
                <a:rPr lang="ru-RU" altLang="ru-RU" sz="1800" b="1" dirty="0" smtClean="0">
                  <a:solidFill>
                    <a:srgbClr val="FFFF00"/>
                  </a:solidFill>
                </a:rPr>
                <a:t>» - 2017 год</a:t>
              </a:r>
              <a:endParaRPr lang="ru-RU" altLang="ru-RU" sz="1800" b="1" dirty="0">
                <a:solidFill>
                  <a:srgbClr val="FFFF00"/>
                </a:solidFill>
              </a:endParaRPr>
            </a:p>
          </p:txBody>
        </p:sp>
        <p:sp>
          <p:nvSpPr>
            <p:cNvPr id="223251" name="TextBox 22"/>
            <p:cNvSpPr txBox="1">
              <a:spLocks noChangeArrowheads="1"/>
            </p:cNvSpPr>
            <p:nvPr/>
          </p:nvSpPr>
          <p:spPr bwMode="auto">
            <a:xfrm>
              <a:off x="1945341" y="-431444"/>
              <a:ext cx="7128323" cy="230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ru-RU" altLang="ru-RU" sz="1000" b="1" dirty="0">
                  <a:solidFill>
                    <a:srgbClr val="C00000"/>
                  </a:solidFill>
                </a:rPr>
                <a:t>Актуальные вопросы разработки и внедрения малолюдных (</a:t>
              </a:r>
              <a:r>
                <a:rPr lang="ru-RU" altLang="ru-RU" sz="1000" b="1" dirty="0" smtClean="0">
                  <a:solidFill>
                    <a:srgbClr val="C00000"/>
                  </a:solidFill>
                </a:rPr>
                <a:t>удалённых</a:t>
              </a:r>
              <a:r>
                <a:rPr lang="ru-RU" altLang="ru-RU" sz="1000" b="1" dirty="0">
                  <a:solidFill>
                    <a:srgbClr val="C00000"/>
                  </a:solidFill>
                </a:rPr>
                <a:t>) технологий добычи и подготовки газа на месторождениях ПАО «Газпром»</a:t>
              </a:r>
              <a:r>
                <a:rPr lang="en-US" altLang="ru-RU" sz="1000" b="1" dirty="0">
                  <a:solidFill>
                    <a:srgbClr val="C00000"/>
                  </a:solidFill>
                </a:rPr>
                <a:t> </a:t>
              </a:r>
              <a:r>
                <a:rPr lang="ru-RU" altLang="ru-RU" sz="1000" b="1" dirty="0">
                  <a:solidFill>
                    <a:srgbClr val="C00000"/>
                  </a:solidFill>
                </a:rPr>
                <a:t>г. Светлогорск, 23-25 мая 2017 г.</a:t>
              </a:r>
            </a:p>
          </p:txBody>
        </p:sp>
        <p:pic>
          <p:nvPicPr>
            <p:cNvPr id="223252" name="Рисунок 18" descr="cdm44527.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2869" y="1298598"/>
              <a:ext cx="9099989" cy="587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Прямоугольник 24"/>
            <p:cNvSpPr/>
            <p:nvPr/>
          </p:nvSpPr>
          <p:spPr>
            <a:xfrm>
              <a:off x="244073" y="493587"/>
              <a:ext cx="8653047" cy="2807086"/>
            </a:xfrm>
            <a:prstGeom prst="rect">
              <a:avLst/>
            </a:prstGeom>
          </p:spPr>
          <p:txBody>
            <a:bodyPr>
              <a:spAutoFit/>
            </a:bodyPr>
            <a:lstStyle/>
            <a:p>
              <a:pPr algn="ctr">
                <a:defRPr/>
              </a:pPr>
              <a:endParaRPr lang="ru-RU" sz="1400" b="1" dirty="0">
                <a:solidFill>
                  <a:srgbClr val="C00000"/>
                </a:solidFill>
                <a:latin typeface="Times New Roman" panose="02020603050405020304" pitchFamily="18" charset="0"/>
                <a:cs typeface="Times New Roman" panose="02020603050405020304" pitchFamily="18" charset="0"/>
              </a:endParaRPr>
            </a:p>
            <a:p>
              <a:pPr algn="ctr">
                <a:defRPr/>
              </a:pPr>
              <a:r>
                <a:rPr lang="ru-RU" sz="1200" b="1" dirty="0" smtClean="0">
                  <a:solidFill>
                    <a:srgbClr val="C00000"/>
                  </a:solidFill>
                  <a:latin typeface="Times New Roman" panose="02020603050405020304" pitchFamily="18" charset="0"/>
                  <a:cs typeface="Times New Roman" panose="02020603050405020304" pitchFamily="18" charset="0"/>
                </a:rPr>
                <a:t>ОПТИМИЗАЦИЯ </a:t>
              </a:r>
              <a:r>
                <a:rPr lang="ru-RU" sz="1200" b="1" dirty="0">
                  <a:solidFill>
                    <a:srgbClr val="C00000"/>
                  </a:solidFill>
                  <a:latin typeface="Times New Roman" panose="02020603050405020304" pitchFamily="18" charset="0"/>
                  <a:cs typeface="Times New Roman" panose="02020603050405020304" pitchFamily="18" charset="0"/>
                </a:rPr>
                <a:t>ПРОЦЕССОВ ДОБЫЧИ ПРИ ПРИМЕНЕНИИ ТЕХНОЛОГИЙ УДАЛЕННОГО УПРАВЛЕНИЯ </a:t>
              </a:r>
              <a:r>
                <a:rPr lang="ru-RU" sz="1200" b="1" dirty="0" smtClean="0">
                  <a:solidFill>
                    <a:srgbClr val="C00000"/>
                  </a:solidFill>
                  <a:latin typeface="Times New Roman" panose="02020603050405020304" pitchFamily="18" charset="0"/>
                  <a:cs typeface="Times New Roman" panose="02020603050405020304" pitchFamily="18" charset="0"/>
                </a:rPr>
                <a:t>МЕСТОРОЖДЕНИЕМ</a:t>
              </a:r>
              <a:endParaRPr lang="ru-RU" sz="1400" b="1" dirty="0">
                <a:solidFill>
                  <a:srgbClr val="C00000"/>
                </a:solidFill>
                <a:latin typeface="Times New Roman" panose="02020603050405020304" pitchFamily="18" charset="0"/>
                <a:cs typeface="Times New Roman" panose="02020603050405020304" pitchFamily="18" charset="0"/>
              </a:endParaRPr>
            </a:p>
          </p:txBody>
        </p:sp>
      </p:grpSp>
      <p:pic>
        <p:nvPicPr>
          <p:cNvPr id="223242" name="Picture 2"/>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0" y="4071938"/>
            <a:ext cx="9144000" cy="22748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Прямоугольник 26"/>
          <p:cNvSpPr/>
          <p:nvPr/>
        </p:nvSpPr>
        <p:spPr>
          <a:xfrm>
            <a:off x="5935663" y="4217988"/>
            <a:ext cx="2525712" cy="1754187"/>
          </a:xfrm>
          <a:prstGeom prst="rect">
            <a:avLst/>
          </a:prstGeom>
        </p:spPr>
        <p:txBody>
          <a:bodyPr>
            <a:spAutoFit/>
          </a:bodyPr>
          <a:lstStyle/>
          <a:p>
            <a:pPr algn="ctr">
              <a:defRPr/>
            </a:pPr>
            <a:r>
              <a:rPr lang="ru-RU" sz="1200" b="1" i="1" dirty="0">
                <a:solidFill>
                  <a:srgbClr val="0070C0"/>
                </a:solidFill>
                <a:effectLst>
                  <a:outerShdw blurRad="38100" dist="38100" dir="2700000" algn="tl">
                    <a:srgbClr val="000000">
                      <a:alpha val="43137"/>
                    </a:srgbClr>
                  </a:outerShdw>
                </a:effectLst>
                <a:cs typeface="+mn-cs"/>
              </a:rPr>
              <a:t>Перспективные месторождения в освоении</a:t>
            </a:r>
          </a:p>
          <a:p>
            <a:pPr>
              <a:defRPr/>
            </a:pPr>
            <a:r>
              <a:rPr lang="ru-RU" sz="1200" dirty="0" err="1">
                <a:solidFill>
                  <a:srgbClr val="0070C0"/>
                </a:solidFill>
                <a:effectLst>
                  <a:outerShdw blurRad="38100" dist="38100" dir="2700000" algn="tl">
                    <a:srgbClr val="000000">
                      <a:alpha val="43137"/>
                    </a:srgbClr>
                  </a:outerShdw>
                </a:effectLst>
                <a:cs typeface="+mn-cs"/>
              </a:rPr>
              <a:t>Што</a:t>
            </a:r>
            <a:r>
              <a:rPr lang="ru-RU" sz="1200" b="1" i="1" dirty="0" err="1">
                <a:solidFill>
                  <a:srgbClr val="0070C0"/>
                </a:solidFill>
                <a:cs typeface="+mn-cs"/>
              </a:rPr>
              <a:t>кмановское</a:t>
            </a:r>
            <a:endParaRPr lang="ru-RU" sz="1200" b="1" i="1" dirty="0">
              <a:solidFill>
                <a:srgbClr val="0070C0"/>
              </a:solidFill>
              <a:cs typeface="+mn-cs"/>
            </a:endParaRPr>
          </a:p>
          <a:p>
            <a:pPr>
              <a:defRPr/>
            </a:pPr>
            <a:r>
              <a:rPr lang="ru-RU" sz="1200" b="1" i="1" dirty="0" err="1">
                <a:solidFill>
                  <a:srgbClr val="0070C0"/>
                </a:solidFill>
                <a:cs typeface="+mn-cs"/>
              </a:rPr>
              <a:t>Харасавэйское</a:t>
            </a:r>
            <a:endParaRPr lang="ru-RU" sz="1200" b="1" i="1" dirty="0">
              <a:solidFill>
                <a:srgbClr val="0070C0"/>
              </a:solidFill>
              <a:cs typeface="+mn-cs"/>
            </a:endParaRPr>
          </a:p>
          <a:p>
            <a:pPr>
              <a:defRPr/>
            </a:pPr>
            <a:r>
              <a:rPr lang="ru-RU" sz="1200" b="1" i="1" dirty="0" err="1">
                <a:solidFill>
                  <a:srgbClr val="0070C0"/>
                </a:solidFill>
                <a:cs typeface="+mn-cs"/>
              </a:rPr>
              <a:t>Крузенштернское</a:t>
            </a:r>
            <a:endParaRPr lang="ru-RU" sz="1200" b="1" i="1" dirty="0">
              <a:solidFill>
                <a:srgbClr val="0070C0"/>
              </a:solidFill>
              <a:cs typeface="+mn-cs"/>
            </a:endParaRPr>
          </a:p>
          <a:p>
            <a:pPr>
              <a:defRPr/>
            </a:pPr>
            <a:r>
              <a:rPr lang="ru-RU" sz="1200" b="1" i="1" dirty="0">
                <a:solidFill>
                  <a:srgbClr val="0070C0"/>
                </a:solidFill>
                <a:cs typeface="+mn-cs"/>
              </a:rPr>
              <a:t>Северо-</a:t>
            </a:r>
            <a:r>
              <a:rPr lang="ru-RU" sz="1200" b="1" i="1" dirty="0" err="1">
                <a:solidFill>
                  <a:srgbClr val="0070C0"/>
                </a:solidFill>
                <a:cs typeface="+mn-cs"/>
              </a:rPr>
              <a:t>Каменномысское</a:t>
            </a:r>
            <a:endParaRPr lang="ru-RU" sz="1200" b="1" i="1" dirty="0">
              <a:solidFill>
                <a:srgbClr val="0070C0"/>
              </a:solidFill>
              <a:cs typeface="+mn-cs"/>
            </a:endParaRPr>
          </a:p>
          <a:p>
            <a:pPr>
              <a:defRPr/>
            </a:pPr>
            <a:r>
              <a:rPr lang="ru-RU" sz="1200" b="1" i="1" dirty="0" err="1">
                <a:solidFill>
                  <a:srgbClr val="0070C0"/>
                </a:solidFill>
                <a:cs typeface="+mn-cs"/>
              </a:rPr>
              <a:t>Каменномысское</a:t>
            </a:r>
            <a:r>
              <a:rPr lang="ru-RU" sz="1200" b="1" i="1" dirty="0">
                <a:solidFill>
                  <a:srgbClr val="0070C0"/>
                </a:solidFill>
                <a:cs typeface="+mn-cs"/>
              </a:rPr>
              <a:t>-море</a:t>
            </a:r>
          </a:p>
          <a:p>
            <a:pPr>
              <a:defRPr/>
            </a:pPr>
            <a:r>
              <a:rPr lang="ru-RU" sz="1200" b="1" i="1" dirty="0" err="1">
                <a:solidFill>
                  <a:srgbClr val="0070C0"/>
                </a:solidFill>
                <a:cs typeface="+mn-cs"/>
              </a:rPr>
              <a:t>Пильтун-Астохское</a:t>
            </a:r>
            <a:endParaRPr lang="ru-RU" sz="1200" b="1" i="1" dirty="0">
              <a:solidFill>
                <a:srgbClr val="0070C0"/>
              </a:solidFill>
              <a:cs typeface="+mn-cs"/>
            </a:endParaRPr>
          </a:p>
          <a:p>
            <a:pPr>
              <a:defRPr/>
            </a:pPr>
            <a:r>
              <a:rPr lang="ru-RU" sz="1200" b="1" i="1" dirty="0" err="1">
                <a:solidFill>
                  <a:srgbClr val="0070C0"/>
                </a:solidFill>
                <a:cs typeface="+mn-cs"/>
              </a:rPr>
              <a:t>Лунское</a:t>
            </a:r>
            <a:endParaRPr lang="ru-RU" sz="1200" b="1" i="1" dirty="0">
              <a:solidFill>
                <a:srgbClr val="0070C0"/>
              </a:solidFill>
              <a:cs typeface="+mn-cs"/>
            </a:endParaRPr>
          </a:p>
        </p:txBody>
      </p:sp>
      <p:sp>
        <p:nvSpPr>
          <p:cNvPr id="28" name="Прямоугольник 27"/>
          <p:cNvSpPr/>
          <p:nvPr/>
        </p:nvSpPr>
        <p:spPr>
          <a:xfrm>
            <a:off x="2755900" y="4189413"/>
            <a:ext cx="2533650" cy="1568450"/>
          </a:xfrm>
          <a:prstGeom prst="rect">
            <a:avLst/>
          </a:prstGeom>
        </p:spPr>
        <p:txBody>
          <a:bodyPr>
            <a:spAutoFit/>
          </a:bodyPr>
          <a:lstStyle/>
          <a:p>
            <a:pPr>
              <a:defRPr/>
            </a:pPr>
            <a:r>
              <a:rPr lang="ru-RU" sz="1200" b="1" i="1" dirty="0">
                <a:solidFill>
                  <a:srgbClr val="0070C0"/>
                </a:solidFill>
                <a:effectLst>
                  <a:outerShdw blurRad="38100" dist="38100" dir="2700000" algn="tl">
                    <a:srgbClr val="000000">
                      <a:alpha val="43137"/>
                    </a:srgbClr>
                  </a:outerShdw>
                </a:effectLst>
                <a:cs typeface="+mn-cs"/>
              </a:rPr>
              <a:t>Центры газодобычи (перспектива)</a:t>
            </a:r>
          </a:p>
          <a:p>
            <a:pPr>
              <a:defRPr/>
            </a:pPr>
            <a:r>
              <a:rPr lang="ru-RU" sz="1200" b="1" i="1" dirty="0">
                <a:solidFill>
                  <a:srgbClr val="0070C0"/>
                </a:solidFill>
                <a:cs typeface="+mn-cs"/>
              </a:rPr>
              <a:t>Шельф арктических морей</a:t>
            </a:r>
          </a:p>
          <a:p>
            <a:pPr>
              <a:defRPr/>
            </a:pPr>
            <a:r>
              <a:rPr lang="ru-RU" sz="1200" b="1" i="1" dirty="0">
                <a:solidFill>
                  <a:srgbClr val="0070C0"/>
                </a:solidFill>
                <a:cs typeface="+mn-cs"/>
              </a:rPr>
              <a:t>Полуостров Ямал</a:t>
            </a:r>
          </a:p>
          <a:p>
            <a:pPr>
              <a:defRPr/>
            </a:pPr>
            <a:r>
              <a:rPr lang="ru-RU" sz="1200" b="1" i="1" dirty="0">
                <a:solidFill>
                  <a:srgbClr val="0070C0"/>
                </a:solidFill>
                <a:cs typeface="+mn-cs"/>
              </a:rPr>
              <a:t>Надым-</a:t>
            </a:r>
            <a:r>
              <a:rPr lang="ru-RU" sz="1200" b="1" i="1" dirty="0" err="1">
                <a:solidFill>
                  <a:srgbClr val="0070C0"/>
                </a:solidFill>
                <a:cs typeface="+mn-cs"/>
              </a:rPr>
              <a:t>Пур</a:t>
            </a:r>
            <a:r>
              <a:rPr lang="ru-RU" sz="1200" b="1" i="1" dirty="0">
                <a:solidFill>
                  <a:srgbClr val="0070C0"/>
                </a:solidFill>
                <a:cs typeface="+mn-cs"/>
              </a:rPr>
              <a:t>-Тазовский регион</a:t>
            </a:r>
          </a:p>
          <a:p>
            <a:pPr>
              <a:defRPr/>
            </a:pPr>
            <a:r>
              <a:rPr lang="ru-RU" sz="1200" b="1" i="1" dirty="0">
                <a:solidFill>
                  <a:srgbClr val="0070C0"/>
                </a:solidFill>
                <a:cs typeface="+mn-cs"/>
              </a:rPr>
              <a:t>Иркутский</a:t>
            </a:r>
          </a:p>
          <a:p>
            <a:pPr>
              <a:defRPr/>
            </a:pPr>
            <a:r>
              <a:rPr lang="ru-RU" sz="1200" b="1" i="1" dirty="0">
                <a:solidFill>
                  <a:srgbClr val="0070C0"/>
                </a:solidFill>
                <a:cs typeface="+mn-cs"/>
              </a:rPr>
              <a:t>Якутский</a:t>
            </a:r>
          </a:p>
          <a:p>
            <a:pPr>
              <a:defRPr/>
            </a:pPr>
            <a:r>
              <a:rPr lang="ru-RU" sz="1200" b="1" i="1" dirty="0">
                <a:solidFill>
                  <a:srgbClr val="0070C0"/>
                </a:solidFill>
                <a:cs typeface="+mn-cs"/>
              </a:rPr>
              <a:t>Сахалинский</a:t>
            </a:r>
          </a:p>
          <a:p>
            <a:pPr>
              <a:defRPr/>
            </a:pPr>
            <a:r>
              <a:rPr lang="ru-RU" sz="1200" b="1" i="1" dirty="0">
                <a:solidFill>
                  <a:srgbClr val="0070C0"/>
                </a:solidFill>
                <a:cs typeface="+mn-cs"/>
              </a:rPr>
              <a:t>Камчатский</a:t>
            </a:r>
          </a:p>
        </p:txBody>
      </p:sp>
      <p:sp>
        <p:nvSpPr>
          <p:cNvPr id="29" name="Прямоугольник 28"/>
          <p:cNvSpPr/>
          <p:nvPr/>
        </p:nvSpPr>
        <p:spPr>
          <a:xfrm>
            <a:off x="98425" y="4194175"/>
            <a:ext cx="2268538" cy="1016000"/>
          </a:xfrm>
          <a:prstGeom prst="rect">
            <a:avLst/>
          </a:prstGeom>
        </p:spPr>
        <p:txBody>
          <a:bodyPr>
            <a:spAutoFit/>
          </a:bodyPr>
          <a:lstStyle/>
          <a:p>
            <a:pPr>
              <a:defRPr/>
            </a:pPr>
            <a:r>
              <a:rPr lang="ru-RU" sz="1200" b="1" i="1" dirty="0">
                <a:solidFill>
                  <a:srgbClr val="0070C0"/>
                </a:solidFill>
                <a:effectLst>
                  <a:outerShdw blurRad="38100" dist="38100" dir="2700000" algn="tl">
                    <a:srgbClr val="000000">
                      <a:alpha val="43137"/>
                    </a:srgbClr>
                  </a:outerShdw>
                </a:effectLst>
                <a:cs typeface="+mn-cs"/>
              </a:rPr>
              <a:t>Крупнейшие месторождения</a:t>
            </a:r>
          </a:p>
          <a:p>
            <a:pPr>
              <a:defRPr/>
            </a:pPr>
            <a:r>
              <a:rPr lang="ru-RU" sz="1200" dirty="0">
                <a:solidFill>
                  <a:srgbClr val="0070C0"/>
                </a:solidFill>
                <a:cs typeface="+mn-cs"/>
              </a:rPr>
              <a:t>Медвежьего (1972)</a:t>
            </a:r>
          </a:p>
          <a:p>
            <a:pPr>
              <a:defRPr/>
            </a:pPr>
            <a:r>
              <a:rPr lang="ru-RU" sz="1200" dirty="0" err="1">
                <a:solidFill>
                  <a:srgbClr val="0070C0"/>
                </a:solidFill>
                <a:cs typeface="+mn-cs"/>
              </a:rPr>
              <a:t>Уренгойского</a:t>
            </a:r>
            <a:r>
              <a:rPr lang="ru-RU" sz="1200" dirty="0">
                <a:solidFill>
                  <a:srgbClr val="0070C0"/>
                </a:solidFill>
                <a:cs typeface="+mn-cs"/>
              </a:rPr>
              <a:t> (1977)</a:t>
            </a:r>
          </a:p>
          <a:p>
            <a:pPr>
              <a:defRPr/>
            </a:pPr>
            <a:r>
              <a:rPr lang="ru-RU" sz="1200" dirty="0" err="1">
                <a:solidFill>
                  <a:srgbClr val="0070C0"/>
                </a:solidFill>
                <a:cs typeface="+mn-cs"/>
              </a:rPr>
              <a:t>Вынгапуровского</a:t>
            </a:r>
            <a:r>
              <a:rPr lang="ru-RU" sz="1200" dirty="0">
                <a:solidFill>
                  <a:srgbClr val="0070C0"/>
                </a:solidFill>
                <a:cs typeface="+mn-cs"/>
              </a:rPr>
              <a:t> (1979)</a:t>
            </a:r>
          </a:p>
          <a:p>
            <a:pPr>
              <a:defRPr/>
            </a:pPr>
            <a:r>
              <a:rPr lang="ru-RU" sz="1200" dirty="0" err="1">
                <a:solidFill>
                  <a:srgbClr val="0070C0"/>
                </a:solidFill>
                <a:cs typeface="+mn-cs"/>
              </a:rPr>
              <a:t>Ямбургского</a:t>
            </a:r>
            <a:r>
              <a:rPr lang="ru-RU" sz="1200" dirty="0">
                <a:solidFill>
                  <a:srgbClr val="0070C0"/>
                </a:solidFill>
                <a:cs typeface="+mn-cs"/>
              </a:rPr>
              <a:t> (1986)</a:t>
            </a:r>
            <a:endParaRPr lang="ru-RU" sz="1200" b="1" i="1" dirty="0">
              <a:solidFill>
                <a:srgbClr val="0070C0"/>
              </a:solidFill>
              <a:cs typeface="+mn-cs"/>
            </a:endParaRPr>
          </a:p>
        </p:txBody>
      </p:sp>
      <p:sp>
        <p:nvSpPr>
          <p:cNvPr id="6" name="TextBox 5"/>
          <p:cNvSpPr txBox="1"/>
          <p:nvPr/>
        </p:nvSpPr>
        <p:spPr>
          <a:xfrm>
            <a:off x="228600" y="5345113"/>
            <a:ext cx="1404938" cy="354012"/>
          </a:xfrm>
          <a:prstGeom prst="rect">
            <a:avLst/>
          </a:prstGeom>
          <a:noFill/>
        </p:spPr>
        <p:txBody>
          <a:bodyPr>
            <a:spAutoFit/>
          </a:bodyPr>
          <a:lstStyle/>
          <a:p>
            <a:pPr>
              <a:defRPr/>
            </a:pPr>
            <a:r>
              <a:rPr lang="ru-RU" b="1" dirty="0">
                <a:solidFill>
                  <a:srgbClr val="0070C0"/>
                </a:solidFill>
                <a:effectLst>
                  <a:outerShdw blurRad="38100" dist="38100" dir="2700000" algn="tl">
                    <a:srgbClr val="000000">
                      <a:alpha val="43137"/>
                    </a:srgbClr>
                  </a:outerShdw>
                </a:effectLst>
                <a:cs typeface="+mn-cs"/>
              </a:rPr>
              <a:t>85% добычи</a:t>
            </a:r>
          </a:p>
        </p:txBody>
      </p:sp>
      <p:sp>
        <p:nvSpPr>
          <p:cNvPr id="223247" name="TextBox 29"/>
          <p:cNvSpPr txBox="1">
            <a:spLocks noChangeArrowheads="1"/>
          </p:cNvSpPr>
          <p:nvPr/>
        </p:nvSpPr>
        <p:spPr bwMode="auto">
          <a:xfrm>
            <a:off x="219075" y="6454775"/>
            <a:ext cx="609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fld id="{586A6097-1D38-4B63-9AA7-3C871C636CB7}" type="slidenum">
              <a:rPr lang="ru-RU" altLang="ru-RU"/>
              <a:pPr eaLnBrk="1" hangingPunct="1"/>
              <a:t>2</a:t>
            </a:fld>
            <a:endParaRPr lang="ru-RU" altLang="ru-RU"/>
          </a:p>
        </p:txBody>
      </p:sp>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Прямоугольник 6"/>
          <p:cNvSpPr/>
          <p:nvPr/>
        </p:nvSpPr>
        <p:spPr>
          <a:xfrm>
            <a:off x="3700463" y="2532063"/>
            <a:ext cx="2670175" cy="2185987"/>
          </a:xfrm>
          <a:prstGeom prst="rect">
            <a:avLst/>
          </a:prstGeom>
        </p:spPr>
        <p:txBody>
          <a:bodyPr>
            <a:spAutoFit/>
          </a:bodyPr>
          <a:lstStyle/>
          <a:p>
            <a:pPr algn="ctr">
              <a:defRPr/>
            </a:pPr>
            <a:r>
              <a:rPr lang="ru-RU" sz="1400" b="1" dirty="0">
                <a:solidFill>
                  <a:srgbClr val="FFFF00"/>
                </a:solidFill>
                <a:latin typeface="Times New Roman" panose="02020603050405020304" pitchFamily="18" charset="0"/>
                <a:cs typeface="Times New Roman" panose="02020603050405020304" pitchFamily="18" charset="0"/>
              </a:rPr>
              <a:t>Развитие технологий по типу   воздействия:</a:t>
            </a:r>
          </a:p>
          <a:p>
            <a:pPr marL="285750" indent="-285750">
              <a:buFont typeface="Wingdings" panose="05000000000000000000" pitchFamily="2" charset="2"/>
              <a:buChar char="Ø"/>
              <a:defRPr/>
            </a:pPr>
            <a:r>
              <a:rPr lang="ru-RU" sz="1200" b="1" dirty="0">
                <a:latin typeface="Times New Roman" panose="02020603050405020304" pitchFamily="18" charset="0"/>
                <a:cs typeface="Times New Roman" panose="02020603050405020304" pitchFamily="18" charset="0"/>
              </a:rPr>
              <a:t>Ручное;</a:t>
            </a:r>
          </a:p>
          <a:p>
            <a:pPr marL="285750" indent="-285750">
              <a:buFont typeface="Wingdings" panose="05000000000000000000" pitchFamily="2" charset="2"/>
              <a:buChar char="Ø"/>
              <a:defRPr/>
            </a:pPr>
            <a:r>
              <a:rPr lang="ru-RU" sz="1200" b="1" dirty="0">
                <a:latin typeface="Times New Roman" panose="02020603050405020304" pitchFamily="18" charset="0"/>
                <a:cs typeface="Times New Roman" panose="02020603050405020304" pitchFamily="18" charset="0"/>
              </a:rPr>
              <a:t>Пневматическое;</a:t>
            </a:r>
          </a:p>
          <a:p>
            <a:pPr marL="285750" indent="-285750">
              <a:buFont typeface="Wingdings" panose="05000000000000000000" pitchFamily="2" charset="2"/>
              <a:buChar char="Ø"/>
              <a:defRPr/>
            </a:pPr>
            <a:r>
              <a:rPr lang="ru-RU" sz="1200" b="1" dirty="0">
                <a:latin typeface="Times New Roman" panose="02020603050405020304" pitchFamily="18" charset="0"/>
                <a:cs typeface="Times New Roman" panose="02020603050405020304" pitchFamily="18" charset="0"/>
              </a:rPr>
              <a:t>Электрическое;</a:t>
            </a:r>
          </a:p>
          <a:p>
            <a:pPr marL="285750" indent="-285750">
              <a:buFont typeface="Wingdings" panose="05000000000000000000" pitchFamily="2" charset="2"/>
              <a:buChar char="Ø"/>
              <a:defRPr/>
            </a:pPr>
            <a:r>
              <a:rPr lang="ru-RU" sz="1200" b="1" dirty="0">
                <a:latin typeface="Times New Roman" panose="02020603050405020304" pitchFamily="18" charset="0"/>
                <a:cs typeface="Times New Roman" panose="02020603050405020304" pitchFamily="18" charset="0"/>
              </a:rPr>
              <a:t>Электронное;</a:t>
            </a:r>
          </a:p>
          <a:p>
            <a:pPr marL="285750" indent="-285750">
              <a:buFont typeface="Wingdings" panose="05000000000000000000" pitchFamily="2" charset="2"/>
              <a:buChar char="Ø"/>
              <a:defRPr/>
            </a:pPr>
            <a:r>
              <a:rPr lang="ru-RU" sz="1200" b="1" dirty="0">
                <a:latin typeface="Times New Roman" panose="02020603050405020304" pitchFamily="18" charset="0"/>
                <a:cs typeface="Times New Roman" panose="02020603050405020304" pitchFamily="18" charset="0"/>
              </a:rPr>
              <a:t>Промышленные шины;</a:t>
            </a:r>
          </a:p>
          <a:p>
            <a:pPr marL="285750" indent="-285750">
              <a:buFont typeface="Wingdings" panose="05000000000000000000" pitchFamily="2" charset="2"/>
              <a:buChar char="Ø"/>
              <a:defRPr/>
            </a:pPr>
            <a:r>
              <a:rPr lang="ru-RU" sz="1200" b="1" dirty="0">
                <a:latin typeface="Times New Roman" panose="02020603050405020304" pitchFamily="18" charset="0"/>
                <a:cs typeface="Times New Roman" panose="02020603050405020304" pitchFamily="18" charset="0"/>
              </a:rPr>
              <a:t>Корпоративные сети+</a:t>
            </a:r>
            <a:r>
              <a:rPr lang="en-US" sz="1200" b="1" dirty="0">
                <a:latin typeface="Times New Roman" panose="02020603050405020304" pitchFamily="18" charset="0"/>
                <a:cs typeface="Times New Roman" panose="02020603050405020304" pitchFamily="18" charset="0"/>
              </a:rPr>
              <a:t>web </a:t>
            </a:r>
            <a:r>
              <a:rPr lang="ru-RU" sz="1200" b="1" dirty="0">
                <a:latin typeface="Times New Roman" panose="02020603050405020304" pitchFamily="18" charset="0"/>
                <a:cs typeface="Times New Roman" panose="02020603050405020304" pitchFamily="18" charset="0"/>
              </a:rPr>
              <a:t>технологии;</a:t>
            </a:r>
          </a:p>
          <a:p>
            <a:pPr marL="285750" indent="-285750">
              <a:buFont typeface="Wingdings" panose="05000000000000000000" pitchFamily="2" charset="2"/>
              <a:buChar char="Ø"/>
              <a:defRPr/>
            </a:pPr>
            <a:r>
              <a:rPr lang="ru-RU" sz="1200" b="1" dirty="0">
                <a:latin typeface="Times New Roman" panose="02020603050405020304" pitchFamily="18" charset="0"/>
                <a:cs typeface="Times New Roman" panose="02020603050405020304" pitchFamily="18" charset="0"/>
              </a:rPr>
              <a:t>Информационно-коммутационные технологии.</a:t>
            </a:r>
          </a:p>
        </p:txBody>
      </p:sp>
      <p:sp>
        <p:nvSpPr>
          <p:cNvPr id="8" name="Прямоугольник 7"/>
          <p:cNvSpPr/>
          <p:nvPr/>
        </p:nvSpPr>
        <p:spPr>
          <a:xfrm flipH="1">
            <a:off x="6011863" y="2543175"/>
            <a:ext cx="3175000" cy="2216150"/>
          </a:xfrm>
          <a:prstGeom prst="rect">
            <a:avLst/>
          </a:prstGeom>
        </p:spPr>
        <p:txBody>
          <a:bodyPr>
            <a:spAutoFit/>
          </a:bodyPr>
          <a:lstStyle/>
          <a:p>
            <a:pPr algn="ctr">
              <a:lnSpc>
                <a:spcPct val="115000"/>
              </a:lnSpc>
              <a:spcAft>
                <a:spcPts val="0"/>
              </a:spcAft>
              <a:defRPr/>
            </a:pPr>
            <a:r>
              <a:rPr lang="ru-RU" sz="1200" b="1" dirty="0">
                <a:solidFill>
                  <a:srgbClr val="FFFF00"/>
                </a:solidFill>
                <a:latin typeface="Times New Roman" panose="02020603050405020304" pitchFamily="18" charset="0"/>
                <a:ea typeface="Calibri"/>
                <a:cs typeface="Times New Roman" panose="02020603050405020304" pitchFamily="18" charset="0"/>
              </a:rPr>
              <a:t>Результаты научно-технической революции</a:t>
            </a:r>
          </a:p>
          <a:p>
            <a:pPr marL="342900" indent="-342900">
              <a:lnSpc>
                <a:spcPct val="115000"/>
              </a:lnSpc>
              <a:spcAft>
                <a:spcPts val="0"/>
              </a:spcAft>
              <a:buFont typeface="Wingdings" panose="05000000000000000000" pitchFamily="2" charset="2"/>
              <a:buChar char="Ø"/>
              <a:defRPr/>
            </a:pPr>
            <a:r>
              <a:rPr lang="ru-RU" sz="1200" b="1" dirty="0">
                <a:latin typeface="Times New Roman" panose="02020603050405020304" pitchFamily="18" charset="0"/>
                <a:ea typeface="Calibri"/>
                <a:cs typeface="Times New Roman" panose="02020603050405020304" pitchFamily="18" charset="0"/>
              </a:rPr>
              <a:t>Цифровые скважины в мире -15.000</a:t>
            </a:r>
          </a:p>
          <a:p>
            <a:pPr marL="342900" indent="-342900">
              <a:lnSpc>
                <a:spcPct val="115000"/>
              </a:lnSpc>
              <a:spcAft>
                <a:spcPts val="0"/>
              </a:spcAft>
              <a:buFont typeface="Wingdings" panose="05000000000000000000" pitchFamily="2" charset="2"/>
              <a:buChar char="Ø"/>
              <a:defRPr/>
            </a:pPr>
            <a:r>
              <a:rPr lang="ru-RU" sz="1200" b="1" dirty="0">
                <a:latin typeface="Times New Roman" panose="02020603050405020304" pitchFamily="18" charset="0"/>
                <a:ea typeface="Calibri"/>
                <a:cs typeface="Times New Roman" panose="02020603050405020304" pitchFamily="18" charset="0"/>
              </a:rPr>
              <a:t>Цифровые скважины в России - 2.000</a:t>
            </a:r>
          </a:p>
          <a:p>
            <a:pPr marL="342900" indent="-342900">
              <a:lnSpc>
                <a:spcPct val="115000"/>
              </a:lnSpc>
              <a:spcAft>
                <a:spcPts val="0"/>
              </a:spcAft>
              <a:buFont typeface="Wingdings" panose="05000000000000000000" pitchFamily="2" charset="2"/>
              <a:buChar char="Ø"/>
              <a:defRPr/>
            </a:pPr>
            <a:r>
              <a:rPr lang="ru-RU" sz="1200" b="1" dirty="0">
                <a:latin typeface="Times New Roman" panose="02020603050405020304" pitchFamily="18" charset="0"/>
                <a:ea typeface="Calibri"/>
                <a:cs typeface="Times New Roman" panose="02020603050405020304" pitchFamily="18" charset="0"/>
              </a:rPr>
              <a:t>Цифровые месторождения</a:t>
            </a:r>
            <a:r>
              <a:rPr lang="en-US" sz="1200" b="1" dirty="0">
                <a:latin typeface="Times New Roman" panose="02020603050405020304" pitchFamily="18" charset="0"/>
                <a:ea typeface="Calibri"/>
                <a:cs typeface="Times New Roman" panose="02020603050405020304" pitchFamily="18" charset="0"/>
              </a:rPr>
              <a:t> </a:t>
            </a:r>
            <a:r>
              <a:rPr lang="ru-RU" sz="1200" b="1" dirty="0">
                <a:latin typeface="Times New Roman" panose="02020603050405020304" pitchFamily="18" charset="0"/>
                <a:ea typeface="Calibri"/>
                <a:cs typeface="Times New Roman" panose="02020603050405020304" pitchFamily="18" charset="0"/>
              </a:rPr>
              <a:t>России</a:t>
            </a:r>
            <a:r>
              <a:rPr lang="en-US" sz="1200" b="1" dirty="0">
                <a:latin typeface="Times New Roman" panose="02020603050405020304" pitchFamily="18" charset="0"/>
                <a:ea typeface="Calibri"/>
                <a:cs typeface="Times New Roman" panose="02020603050405020304" pitchFamily="18" charset="0"/>
              </a:rPr>
              <a:t>-</a:t>
            </a:r>
            <a:r>
              <a:rPr lang="ru-RU" sz="1200" b="1" dirty="0">
                <a:latin typeface="Times New Roman" panose="02020603050405020304" pitchFamily="18" charset="0"/>
                <a:ea typeface="Calibri"/>
                <a:cs typeface="Times New Roman" panose="02020603050405020304" pitchFamily="18" charset="0"/>
              </a:rPr>
              <a:t> 26</a:t>
            </a:r>
          </a:p>
          <a:p>
            <a:pPr marL="342900" indent="-342900">
              <a:lnSpc>
                <a:spcPct val="115000"/>
              </a:lnSpc>
              <a:spcAft>
                <a:spcPts val="0"/>
              </a:spcAft>
              <a:buFont typeface="Wingdings" panose="05000000000000000000" pitchFamily="2" charset="2"/>
              <a:buChar char="Ø"/>
              <a:defRPr/>
            </a:pPr>
            <a:r>
              <a:rPr lang="ru-RU" sz="1200" b="1" dirty="0">
                <a:latin typeface="Times New Roman" panose="02020603050405020304" pitchFamily="18" charset="0"/>
                <a:ea typeface="Calibri"/>
                <a:cs typeface="Times New Roman" panose="02020603050405020304" pitchFamily="18" charset="0"/>
              </a:rPr>
              <a:t>ПАО «Газпром» -7 (1 морское)</a:t>
            </a:r>
          </a:p>
          <a:p>
            <a:pPr marL="342900" indent="-342900">
              <a:lnSpc>
                <a:spcPct val="115000"/>
              </a:lnSpc>
              <a:spcAft>
                <a:spcPts val="0"/>
              </a:spcAft>
              <a:buFont typeface="Wingdings" panose="05000000000000000000" pitchFamily="2" charset="2"/>
              <a:buChar char="Ø"/>
              <a:defRPr/>
            </a:pPr>
            <a:r>
              <a:rPr lang="ru-RU" sz="1200" b="1" dirty="0">
                <a:latin typeface="Times New Roman" panose="02020603050405020304" pitchFamily="18" charset="0"/>
                <a:ea typeface="Calibri"/>
                <a:cs typeface="Times New Roman" panose="02020603050405020304" pitchFamily="18" charset="0"/>
              </a:rPr>
              <a:t>ПАО «Роснефть» - 10</a:t>
            </a:r>
          </a:p>
          <a:p>
            <a:pPr marL="342900" indent="-342900">
              <a:lnSpc>
                <a:spcPct val="115000"/>
              </a:lnSpc>
              <a:spcAft>
                <a:spcPts val="0"/>
              </a:spcAft>
              <a:buFont typeface="Wingdings" panose="05000000000000000000" pitchFamily="2" charset="2"/>
              <a:buChar char="Ø"/>
              <a:defRPr/>
            </a:pPr>
            <a:r>
              <a:rPr lang="ru-RU" sz="1200" b="1" dirty="0">
                <a:latin typeface="Times New Roman" panose="02020603050405020304" pitchFamily="18" charset="0"/>
                <a:ea typeface="Calibri"/>
                <a:cs typeface="Times New Roman" panose="02020603050405020304" pitchFamily="18" charset="0"/>
              </a:rPr>
              <a:t>ОАО «Лукойл» - 4</a:t>
            </a:r>
          </a:p>
          <a:p>
            <a:pPr marL="342900" indent="-342900">
              <a:lnSpc>
                <a:spcPct val="115000"/>
              </a:lnSpc>
              <a:spcAft>
                <a:spcPts val="0"/>
              </a:spcAft>
              <a:buFont typeface="Wingdings" panose="05000000000000000000" pitchFamily="2" charset="2"/>
              <a:buChar char="Ø"/>
              <a:defRPr/>
            </a:pPr>
            <a:r>
              <a:rPr lang="ru-RU" sz="1200" b="1" dirty="0">
                <a:latin typeface="Times New Roman" panose="02020603050405020304" pitchFamily="18" charset="0"/>
                <a:ea typeface="Calibri"/>
                <a:cs typeface="Times New Roman" panose="02020603050405020304" pitchFamily="18" charset="0"/>
              </a:rPr>
              <a:t>ОАО «</a:t>
            </a:r>
            <a:r>
              <a:rPr lang="ru-RU" sz="1200" b="1" dirty="0" err="1">
                <a:latin typeface="Times New Roman" panose="02020603050405020304" pitchFamily="18" charset="0"/>
                <a:ea typeface="Calibri"/>
                <a:cs typeface="Times New Roman" panose="02020603050405020304" pitchFamily="18" charset="0"/>
              </a:rPr>
              <a:t>Новотэк</a:t>
            </a:r>
            <a:r>
              <a:rPr lang="ru-RU" sz="1200" b="1" dirty="0">
                <a:latin typeface="Times New Roman" panose="02020603050405020304" pitchFamily="18" charset="0"/>
                <a:ea typeface="Calibri"/>
                <a:cs typeface="Times New Roman" panose="02020603050405020304" pitchFamily="18" charset="0"/>
              </a:rPr>
              <a:t>» - 2</a:t>
            </a:r>
          </a:p>
          <a:p>
            <a:pPr marL="342900" indent="-342900">
              <a:lnSpc>
                <a:spcPct val="115000"/>
              </a:lnSpc>
              <a:spcAft>
                <a:spcPts val="1000"/>
              </a:spcAft>
              <a:buFont typeface="Wingdings" panose="05000000000000000000" pitchFamily="2" charset="2"/>
              <a:buChar char="Ø"/>
              <a:defRPr/>
            </a:pPr>
            <a:r>
              <a:rPr lang="en-US" sz="1200" b="1" dirty="0">
                <a:latin typeface="Times New Roman" panose="02020603050405020304" pitchFamily="18" charset="0"/>
                <a:ea typeface="Calibri"/>
                <a:cs typeface="Times New Roman" panose="02020603050405020304" pitchFamily="18" charset="0"/>
              </a:rPr>
              <a:t>Shell</a:t>
            </a:r>
            <a:r>
              <a:rPr lang="ru-RU" sz="1200" b="1" dirty="0">
                <a:latin typeface="Times New Roman" panose="02020603050405020304" pitchFamily="18" charset="0"/>
                <a:ea typeface="Calibri"/>
                <a:cs typeface="Times New Roman" panose="02020603050405020304" pitchFamily="18" charset="0"/>
              </a:rPr>
              <a:t>, Газпром нефть и др. - 3</a:t>
            </a:r>
          </a:p>
        </p:txBody>
      </p:sp>
      <p:sp>
        <p:nvSpPr>
          <p:cNvPr id="224260" name="TextBox 9"/>
          <p:cNvSpPr txBox="1">
            <a:spLocks noChangeArrowheads="1"/>
          </p:cNvSpPr>
          <p:nvPr/>
        </p:nvSpPr>
        <p:spPr bwMode="auto">
          <a:xfrm>
            <a:off x="3448050" y="466725"/>
            <a:ext cx="1841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p>
        </p:txBody>
      </p:sp>
      <p:sp>
        <p:nvSpPr>
          <p:cNvPr id="224261" name="TextBox 10"/>
          <p:cNvSpPr txBox="1">
            <a:spLocks noChangeArrowheads="1"/>
          </p:cNvSpPr>
          <p:nvPr/>
        </p:nvSpPr>
        <p:spPr bwMode="auto">
          <a:xfrm>
            <a:off x="3600450" y="619125"/>
            <a:ext cx="1841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p>
        </p:txBody>
      </p:sp>
      <p:pic>
        <p:nvPicPr>
          <p:cNvPr id="224262" name="Picture 46" descr="ПАО «Газпро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 y="79375"/>
            <a:ext cx="1679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3" name="Прямоугольник 13"/>
          <p:cNvSpPr>
            <a:spLocks noChangeArrowheads="1"/>
          </p:cNvSpPr>
          <p:nvPr/>
        </p:nvSpPr>
        <p:spPr bwMode="auto">
          <a:xfrm>
            <a:off x="1916113" y="0"/>
            <a:ext cx="72278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en-US" altLang="ru-RU" b="1"/>
              <a:t>VII </a:t>
            </a:r>
            <a:r>
              <a:rPr lang="ru-RU" altLang="ru-RU" b="1"/>
              <a:t>Петербургский Международный Газовый Форум</a:t>
            </a:r>
          </a:p>
          <a:p>
            <a:pPr algn="ctr" eaLnBrk="1" hangingPunct="1"/>
            <a:r>
              <a:rPr lang="ru-RU" altLang="ru-RU" b="1"/>
              <a:t>г. Санкт-Петербург , 03-06 октября 2017г., Экспофорум</a:t>
            </a:r>
          </a:p>
        </p:txBody>
      </p:sp>
      <p:sp>
        <p:nvSpPr>
          <p:cNvPr id="224264" name="Прямоугольник 17"/>
          <p:cNvSpPr>
            <a:spLocks noChangeArrowheads="1"/>
          </p:cNvSpPr>
          <p:nvPr/>
        </p:nvSpPr>
        <p:spPr bwMode="auto">
          <a:xfrm>
            <a:off x="3700463" y="1125538"/>
            <a:ext cx="420211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ru-RU" altLang="ru-RU" sz="1400" b="1">
                <a:solidFill>
                  <a:srgbClr val="FFFF00"/>
                </a:solidFill>
                <a:latin typeface="Times New Roman" pitchFamily="18" charset="0"/>
                <a:cs typeface="Times New Roman" pitchFamily="18" charset="0"/>
              </a:rPr>
              <a:t>Развитие технологий бурения</a:t>
            </a:r>
          </a:p>
          <a:p>
            <a:pPr eaLnBrk="1" hangingPunct="1">
              <a:buFont typeface="Wingdings" pitchFamily="2" charset="2"/>
              <a:buChar char="Ø"/>
            </a:pPr>
            <a:r>
              <a:rPr lang="ru-RU" altLang="ru-RU" sz="1200" b="1">
                <a:latin typeface="Times New Roman" pitchFamily="18" charset="0"/>
                <a:cs typeface="Times New Roman" pitchFamily="18" charset="0"/>
              </a:rPr>
              <a:t> Горизонтальная скважина – начало 30-х</a:t>
            </a:r>
          </a:p>
          <a:p>
            <a:pPr eaLnBrk="1" hangingPunct="1">
              <a:buFont typeface="Wingdings" pitchFamily="2" charset="2"/>
              <a:buChar char="Ø"/>
            </a:pPr>
            <a:r>
              <a:rPr lang="ru-RU" altLang="ru-RU" sz="1200" b="1">
                <a:latin typeface="Times New Roman" pitchFamily="18" charset="0"/>
                <a:cs typeface="Times New Roman" pitchFamily="18" charset="0"/>
              </a:rPr>
              <a:t> Многозабойная скважина –  начало 50-х</a:t>
            </a:r>
          </a:p>
          <a:p>
            <a:pPr eaLnBrk="1" hangingPunct="1">
              <a:buFont typeface="Wingdings" pitchFamily="2" charset="2"/>
              <a:buChar char="Ø"/>
            </a:pPr>
            <a:r>
              <a:rPr lang="ru-RU" altLang="ru-RU" sz="1200" b="1">
                <a:latin typeface="Times New Roman" pitchFamily="18" charset="0"/>
                <a:cs typeface="Times New Roman" pitchFamily="18" charset="0"/>
              </a:rPr>
              <a:t> Решения 3-D сейсмики - 1964 г.</a:t>
            </a:r>
          </a:p>
          <a:p>
            <a:pPr eaLnBrk="1" hangingPunct="1">
              <a:buFont typeface="Wingdings" pitchFamily="2" charset="2"/>
              <a:buChar char="Ø"/>
            </a:pPr>
            <a:r>
              <a:rPr lang="ru-RU" altLang="ru-RU" sz="1200" b="1">
                <a:latin typeface="Times New Roman" pitchFamily="18" charset="0"/>
                <a:cs typeface="Times New Roman" pitchFamily="18" charset="0"/>
              </a:rPr>
              <a:t> Горизонтальная скв. из вертикального ствола -1983 г.</a:t>
            </a:r>
          </a:p>
          <a:p>
            <a:pPr eaLnBrk="1" hangingPunct="1">
              <a:buFont typeface="Wingdings" pitchFamily="2" charset="2"/>
              <a:buChar char="Ø"/>
            </a:pPr>
            <a:r>
              <a:rPr lang="ru-RU" altLang="ru-RU" sz="1200" b="1">
                <a:latin typeface="Times New Roman" pitchFamily="18" charset="0"/>
                <a:cs typeface="Times New Roman" pitchFamily="18" charset="0"/>
              </a:rPr>
              <a:t> Буровая с ручным управлением (Drilltronics Rig)-1984г.</a:t>
            </a:r>
          </a:p>
          <a:p>
            <a:pPr eaLnBrk="1" hangingPunct="1">
              <a:buFont typeface="Wingdings" pitchFamily="2" charset="2"/>
              <a:buChar char="Ø"/>
            </a:pPr>
            <a:r>
              <a:rPr lang="ru-RU" altLang="ru-RU" sz="1200" b="1">
                <a:latin typeface="Times New Roman" pitchFamily="18" charset="0"/>
                <a:cs typeface="Times New Roman" pitchFamily="18" charset="0"/>
              </a:rPr>
              <a:t> Верт. скважина с полупогружной платформы - 1988г.</a:t>
            </a:r>
          </a:p>
        </p:txBody>
      </p:sp>
      <p:sp>
        <p:nvSpPr>
          <p:cNvPr id="12" name="Прямоугольник 11"/>
          <p:cNvSpPr/>
          <p:nvPr/>
        </p:nvSpPr>
        <p:spPr>
          <a:xfrm flipH="1">
            <a:off x="2249488" y="6454775"/>
            <a:ext cx="6894512" cy="369888"/>
          </a:xfrm>
          <a:prstGeom prst="rect">
            <a:avLst/>
          </a:prstGeom>
        </p:spPr>
        <p:txBody>
          <a:bodyPr>
            <a:spAutoFit/>
          </a:bodyPr>
          <a:lstStyle/>
          <a:p>
            <a:pPr>
              <a:defRPr/>
            </a:pPr>
            <a:r>
              <a:rPr lang="ru-RU" sz="1600" dirty="0">
                <a:solidFill>
                  <a:schemeClr val="tx1"/>
                </a:solidFill>
                <a:cs typeface="+mn-cs"/>
              </a:rPr>
              <a:t> </a:t>
            </a:r>
            <a:r>
              <a:rPr lang="ru-RU" sz="1800" dirty="0">
                <a:solidFill>
                  <a:schemeClr val="tx2">
                    <a:lumMod val="75000"/>
                    <a:lumOff val="25000"/>
                  </a:schemeClr>
                </a:solidFill>
                <a:cs typeface="+mn-cs"/>
              </a:rPr>
              <a:t> </a:t>
            </a:r>
            <a:r>
              <a:rPr lang="ru-RU" sz="1800" b="1" dirty="0">
                <a:solidFill>
                  <a:schemeClr val="tx2">
                    <a:lumMod val="75000"/>
                    <a:lumOff val="25000"/>
                  </a:schemeClr>
                </a:solidFill>
                <a:cs typeface="+mn-cs"/>
              </a:rPr>
              <a:t>Секция «Автоматизация, связь, космические технологии»</a:t>
            </a:r>
            <a:endParaRPr lang="ru-RU" sz="1800" dirty="0">
              <a:cs typeface="+mn-cs"/>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620391531"/>
              </p:ext>
            </p:extLst>
          </p:nvPr>
        </p:nvGraphicFramePr>
        <p:xfrm>
          <a:off x="52386" y="1465263"/>
          <a:ext cx="3648076" cy="2626676"/>
        </p:xfrm>
        <a:graphic>
          <a:graphicData uri="http://schemas.openxmlformats.org/drawingml/2006/table">
            <a:tbl>
              <a:tblPr firstRow="1" bandRow="1">
                <a:tableStyleId>{5C22544A-7EE6-4342-B048-85BDC9FD1C3A}</a:tableStyleId>
              </a:tblPr>
              <a:tblGrid>
                <a:gridCol w="1799274"/>
                <a:gridCol w="1848802"/>
              </a:tblGrid>
              <a:tr h="375239">
                <a:tc gridSpan="2">
                  <a:txBody>
                    <a:bodyPr/>
                    <a:lstStyle/>
                    <a:p>
                      <a:pPr algn="ctr"/>
                      <a:r>
                        <a:rPr lang="ru-RU" sz="1800" dirty="0" smtClean="0">
                          <a:latin typeface="Times New Roman" panose="02020603050405020304" pitchFamily="18" charset="0"/>
                          <a:cs typeface="Times New Roman" panose="02020603050405020304" pitchFamily="18" charset="0"/>
                        </a:rPr>
                        <a:t>Добыча газа в мире</a:t>
                      </a:r>
                      <a:endParaRPr lang="ru-RU" sz="1800" dirty="0">
                        <a:latin typeface="Times New Roman" panose="02020603050405020304" pitchFamily="18" charset="0"/>
                        <a:cs typeface="Times New Roman" panose="02020603050405020304" pitchFamily="18" charset="0"/>
                      </a:endParaRPr>
                    </a:p>
                  </a:txBody>
                  <a:tcPr marL="91428" marR="91428" marT="45726" marB="45726"/>
                </a:tc>
                <a:tc hMerge="1">
                  <a:txBody>
                    <a:bodyPr/>
                    <a:lstStyle/>
                    <a:p>
                      <a:endParaRPr lang="ru-RU" dirty="0"/>
                    </a:p>
                  </a:txBody>
                  <a:tcPr/>
                </a:tc>
              </a:tr>
              <a:tr h="375239">
                <a:tc>
                  <a:txBody>
                    <a:bodyPr/>
                    <a:lstStyle/>
                    <a:p>
                      <a:r>
                        <a:rPr lang="ru-RU" sz="1800" dirty="0" smtClean="0">
                          <a:latin typeface="Times New Roman" panose="02020603050405020304" pitchFamily="18" charset="0"/>
                          <a:cs typeface="Times New Roman" panose="02020603050405020304" pitchFamily="18" charset="0"/>
                        </a:rPr>
                        <a:t>Имеют ресурсы</a:t>
                      </a:r>
                      <a:endParaRPr lang="ru-RU" sz="1800" dirty="0">
                        <a:latin typeface="Times New Roman" panose="02020603050405020304" pitchFamily="18" charset="0"/>
                        <a:cs typeface="Times New Roman" panose="02020603050405020304" pitchFamily="18" charset="0"/>
                      </a:endParaRPr>
                    </a:p>
                  </a:txBody>
                  <a:tcPr marL="91428" marR="91428" marT="45726" marB="45726"/>
                </a:tc>
                <a:tc>
                  <a:txBody>
                    <a:bodyPr/>
                    <a:lstStyle/>
                    <a:p>
                      <a:r>
                        <a:rPr lang="ru-RU" sz="1800" dirty="0" smtClean="0">
                          <a:latin typeface="Times New Roman" panose="02020603050405020304" pitchFamily="18" charset="0"/>
                          <a:cs typeface="Times New Roman" panose="02020603050405020304" pitchFamily="18" charset="0"/>
                        </a:rPr>
                        <a:t>100 стран</a:t>
                      </a:r>
                      <a:endParaRPr lang="ru-RU" sz="1800" dirty="0">
                        <a:latin typeface="Times New Roman" panose="02020603050405020304" pitchFamily="18" charset="0"/>
                        <a:cs typeface="Times New Roman" panose="02020603050405020304" pitchFamily="18" charset="0"/>
                      </a:endParaRPr>
                    </a:p>
                  </a:txBody>
                  <a:tcPr marL="91428" marR="91428" marT="45726" marB="45726"/>
                </a:tc>
              </a:tr>
              <a:tr h="938099">
                <a:tc>
                  <a:txBody>
                    <a:bodyPr/>
                    <a:lstStyle/>
                    <a:p>
                      <a:r>
                        <a:rPr lang="ru-RU" sz="1800" dirty="0" smtClean="0">
                          <a:latin typeface="Times New Roman" panose="02020603050405020304" pitchFamily="18" charset="0"/>
                          <a:cs typeface="Times New Roman" panose="02020603050405020304" pitchFamily="18" charset="0"/>
                        </a:rPr>
                        <a:t>Обустройство месторождений</a:t>
                      </a:r>
                      <a:endParaRPr lang="ru-RU" sz="1800" dirty="0">
                        <a:latin typeface="Times New Roman" panose="02020603050405020304" pitchFamily="18" charset="0"/>
                        <a:cs typeface="Times New Roman" panose="02020603050405020304" pitchFamily="18" charset="0"/>
                      </a:endParaRPr>
                    </a:p>
                  </a:txBody>
                  <a:tcPr marL="91428" marR="91428" marT="45726" marB="45726"/>
                </a:tc>
                <a:tc>
                  <a:txBody>
                    <a:bodyPr/>
                    <a:lstStyle/>
                    <a:p>
                      <a:r>
                        <a:rPr lang="ru-RU" sz="1800" dirty="0" smtClean="0">
                          <a:latin typeface="Times New Roman" panose="02020603050405020304" pitchFamily="18" charset="0"/>
                          <a:cs typeface="Times New Roman" panose="02020603050405020304" pitchFamily="18" charset="0"/>
                        </a:rPr>
                        <a:t>15 стран</a:t>
                      </a:r>
                      <a:endParaRPr lang="en-US" sz="1800" dirty="0" smtClean="0">
                        <a:latin typeface="Times New Roman" panose="02020603050405020304" pitchFamily="18" charset="0"/>
                        <a:cs typeface="Times New Roman" panose="02020603050405020304" pitchFamily="18" charset="0"/>
                      </a:endParaRPr>
                    </a:p>
                    <a:p>
                      <a:r>
                        <a:rPr lang="ru-RU" sz="1800" dirty="0" smtClean="0">
                          <a:latin typeface="Times New Roman" panose="02020603050405020304" pitchFamily="18" charset="0"/>
                          <a:cs typeface="Times New Roman" panose="02020603050405020304" pitchFamily="18" charset="0"/>
                        </a:rPr>
                        <a:t>1200 промыслов, 400 </a:t>
                      </a:r>
                      <a:r>
                        <a:rPr lang="ru-RU" sz="1400" dirty="0" smtClean="0">
                          <a:latin typeface="Times New Roman" panose="02020603050405020304" pitchFamily="18" charset="0"/>
                          <a:cs typeface="Times New Roman" panose="02020603050405020304" pitchFamily="18" charset="0"/>
                        </a:rPr>
                        <a:t>месторождений</a:t>
                      </a:r>
                      <a:endParaRPr lang="ru-RU" sz="1400" dirty="0">
                        <a:latin typeface="Times New Roman" panose="02020603050405020304" pitchFamily="18" charset="0"/>
                        <a:cs typeface="Times New Roman" panose="02020603050405020304" pitchFamily="18" charset="0"/>
                      </a:endParaRPr>
                    </a:p>
                  </a:txBody>
                  <a:tcPr marL="91428" marR="91428" marT="45726" marB="45726"/>
                </a:tc>
              </a:tr>
              <a:tr h="938099">
                <a:tc>
                  <a:txBody>
                    <a:bodyPr/>
                    <a:lstStyle/>
                    <a:p>
                      <a:r>
                        <a:rPr lang="ru-RU" sz="1800" dirty="0" smtClean="0">
                          <a:latin typeface="Times New Roman" panose="02020603050405020304" pitchFamily="18" charset="0"/>
                          <a:cs typeface="Times New Roman" panose="02020603050405020304" pitchFamily="18" charset="0"/>
                        </a:rPr>
                        <a:t>Применение цифровых технологий</a:t>
                      </a:r>
                      <a:endParaRPr lang="ru-RU" sz="1800" dirty="0">
                        <a:latin typeface="Times New Roman" panose="02020603050405020304" pitchFamily="18" charset="0"/>
                        <a:cs typeface="Times New Roman" panose="02020603050405020304" pitchFamily="18" charset="0"/>
                      </a:endParaRPr>
                    </a:p>
                  </a:txBody>
                  <a:tcPr marL="91428" marR="91428" marT="45726" marB="45726"/>
                </a:tc>
                <a:tc>
                  <a:txBody>
                    <a:bodyPr/>
                    <a:lstStyle/>
                    <a:p>
                      <a:r>
                        <a:rPr lang="ru-RU" sz="1800" dirty="0" smtClean="0">
                          <a:latin typeface="Times New Roman" panose="02020603050405020304" pitchFamily="18" charset="0"/>
                          <a:cs typeface="Times New Roman" panose="02020603050405020304" pitchFamily="18" charset="0"/>
                        </a:rPr>
                        <a:t>6 стран</a:t>
                      </a:r>
                      <a:endParaRPr lang="ru-RU" sz="1800" dirty="0">
                        <a:latin typeface="Times New Roman" panose="02020603050405020304" pitchFamily="18" charset="0"/>
                        <a:cs typeface="Times New Roman" panose="02020603050405020304" pitchFamily="18" charset="0"/>
                      </a:endParaRPr>
                    </a:p>
                  </a:txBody>
                  <a:tcPr marL="91428" marR="91428" marT="45726" marB="45726"/>
                </a:tc>
              </a:tr>
            </a:tbl>
          </a:graphicData>
        </a:graphic>
      </p:graphicFrame>
      <p:pic>
        <p:nvPicPr>
          <p:cNvPr id="22428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338" y="4976813"/>
            <a:ext cx="346075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24283" name="Picture 2" descr="C:\Users\Vladimir\Desktop\08  фото разное\Фото (Столяров)\Пульт оператора бурения платформы Сахалин Энерджи.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4975225"/>
            <a:ext cx="202247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84" name="Picture 4" descr="C:\Users\Vladimir\Desktop\08  фото разное\Фото (Столяров)\Рабочее место оператора установки АГПЗ Газпром добыча Астрахань.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850" y="4976813"/>
            <a:ext cx="183515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85" name="Picture 3" descr="D:\Презентация\1087044_x1_170x110_(150x100)_01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9263" y="4975225"/>
            <a:ext cx="1931987"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86" name="Picture 2" descr="X:\SCAN\SPB\SEMESERV\Scan_0310201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2575" y="820738"/>
            <a:ext cx="12414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87" name="TextBox 16"/>
          <p:cNvSpPr txBox="1">
            <a:spLocks noChangeArrowheads="1"/>
          </p:cNvSpPr>
          <p:nvPr/>
        </p:nvSpPr>
        <p:spPr bwMode="auto">
          <a:xfrm>
            <a:off x="219075" y="6454775"/>
            <a:ext cx="609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fld id="{9AE7B686-A33A-455F-AAB2-E5D1E97B8F49}" type="slidenum">
              <a:rPr lang="ru-RU" altLang="ru-RU"/>
              <a:pPr eaLnBrk="1" hangingPunct="1"/>
              <a:t>3</a:t>
            </a:fld>
            <a:endParaRPr lang="ru-RU" altLang="ru-RU"/>
          </a:p>
        </p:txBody>
      </p:sp>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Line 10"/>
          <p:cNvSpPr>
            <a:spLocks noChangeShapeType="1"/>
          </p:cNvSpPr>
          <p:nvPr/>
        </p:nvSpPr>
        <p:spPr bwMode="auto">
          <a:xfrm>
            <a:off x="0" y="630872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25283" name="Line 11"/>
          <p:cNvSpPr>
            <a:spLocks noChangeShapeType="1"/>
          </p:cNvSpPr>
          <p:nvPr/>
        </p:nvSpPr>
        <p:spPr bwMode="auto">
          <a:xfrm>
            <a:off x="0" y="10826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pic>
        <p:nvPicPr>
          <p:cNvPr id="225284" name="Picture 46" descr="ПАО «Газпро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 y="79375"/>
            <a:ext cx="1679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5" name="TextBox 6"/>
          <p:cNvSpPr txBox="1">
            <a:spLocks noChangeArrowheads="1"/>
          </p:cNvSpPr>
          <p:nvPr/>
        </p:nvSpPr>
        <p:spPr bwMode="auto">
          <a:xfrm>
            <a:off x="1963738" y="0"/>
            <a:ext cx="7180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endParaRPr lang="ru-RU" altLang="ru-RU" sz="2000">
              <a:latin typeface="Times New Roman" pitchFamily="18" charset="0"/>
              <a:cs typeface="Times New Roman" pitchFamily="18" charset="0"/>
            </a:endParaRPr>
          </a:p>
        </p:txBody>
      </p:sp>
      <p:pic>
        <p:nvPicPr>
          <p:cNvPr id="2252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63" y="1291590"/>
            <a:ext cx="2010479" cy="290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28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85" y="2756852"/>
            <a:ext cx="2010826" cy="2875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288" name="Прямоугольник 3"/>
          <p:cNvSpPr>
            <a:spLocks noChangeArrowheads="1"/>
          </p:cNvSpPr>
          <p:nvPr/>
        </p:nvSpPr>
        <p:spPr bwMode="auto">
          <a:xfrm>
            <a:off x="1963738" y="0"/>
            <a:ext cx="7253287"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en-US" altLang="ru-RU" b="1"/>
              <a:t>VII </a:t>
            </a:r>
            <a:r>
              <a:rPr lang="ru-RU" altLang="ru-RU" b="1"/>
              <a:t>Петербургский Международный Газовый Форум</a:t>
            </a:r>
          </a:p>
          <a:p>
            <a:pPr algn="ctr" eaLnBrk="1" hangingPunct="1"/>
            <a:r>
              <a:rPr lang="ru-RU" altLang="ru-RU" b="1"/>
              <a:t>г. Санкт-Петербург , 03-06 октября 2017г., Экспофорум</a:t>
            </a:r>
          </a:p>
          <a:p>
            <a:pPr algn="ctr" eaLnBrk="1" hangingPunct="1"/>
            <a:endParaRPr lang="ru-RU" altLang="ru-RU" b="1"/>
          </a:p>
        </p:txBody>
      </p:sp>
      <p:sp>
        <p:nvSpPr>
          <p:cNvPr id="9" name="Прямоугольник 8"/>
          <p:cNvSpPr/>
          <p:nvPr/>
        </p:nvSpPr>
        <p:spPr>
          <a:xfrm>
            <a:off x="5553075" y="1082675"/>
            <a:ext cx="3590925" cy="3092450"/>
          </a:xfrm>
          <a:prstGeom prst="rect">
            <a:avLst/>
          </a:prstGeom>
        </p:spPr>
        <p:txBody>
          <a:bodyPr>
            <a:spAutoFit/>
          </a:bodyPr>
          <a:lstStyle/>
          <a:p>
            <a:pPr algn="ctr">
              <a:defRPr/>
            </a:pPr>
            <a:endParaRPr lang="ru-RU" sz="1000" b="1" dirty="0">
              <a:solidFill>
                <a:srgbClr val="FFFF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defRPr/>
            </a:pPr>
            <a:endParaRPr lang="ru-RU" sz="14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defRPr/>
            </a:pPr>
            <a:endParaRPr lang="ru-RU" sz="1400" b="1" dirty="0">
              <a:latin typeface="Times New Roman" panose="02020603050405020304" pitchFamily="18" charset="0"/>
              <a:cs typeface="Times New Roman" panose="02020603050405020304" pitchFamily="18" charset="0"/>
            </a:endParaRPr>
          </a:p>
          <a:p>
            <a:pPr marL="285750" indent="-285750">
              <a:buFontTx/>
              <a:buChar char="-"/>
              <a:defRPr/>
            </a:pPr>
            <a:endParaRPr lang="ru-RU" sz="1400" b="1" dirty="0">
              <a:latin typeface="Times New Roman" panose="02020603050405020304" pitchFamily="18" charset="0"/>
              <a:cs typeface="Times New Roman" panose="02020603050405020304" pitchFamily="18" charset="0"/>
            </a:endParaRPr>
          </a:p>
          <a:p>
            <a:pPr marL="285750" indent="-285750">
              <a:buFontTx/>
              <a:buChar char="-"/>
              <a:defRPr/>
            </a:pPr>
            <a:endParaRPr lang="ru-RU" sz="1400" b="1" dirty="0">
              <a:latin typeface="Times New Roman" panose="02020603050405020304" pitchFamily="18" charset="0"/>
              <a:cs typeface="Times New Roman" panose="02020603050405020304" pitchFamily="18" charset="0"/>
            </a:endParaRPr>
          </a:p>
          <a:p>
            <a:pPr marL="285750" indent="-285750">
              <a:buFontTx/>
              <a:buChar char="-"/>
              <a:defRPr/>
            </a:pPr>
            <a:endParaRPr lang="ru-RU" sz="1400" b="1" dirty="0">
              <a:latin typeface="Times New Roman" panose="02020603050405020304" pitchFamily="18" charset="0"/>
              <a:cs typeface="Times New Roman" panose="02020603050405020304" pitchFamily="18" charset="0"/>
            </a:endParaRPr>
          </a:p>
          <a:p>
            <a:pPr marL="285750" indent="-285750">
              <a:buFontTx/>
              <a:buChar char="-"/>
              <a:defRPr/>
            </a:pPr>
            <a:endParaRPr lang="ru-RU" sz="1400" b="1" dirty="0">
              <a:latin typeface="Times New Roman" panose="02020603050405020304" pitchFamily="18" charset="0"/>
              <a:cs typeface="Times New Roman" panose="02020603050405020304" pitchFamily="18" charset="0"/>
            </a:endParaRPr>
          </a:p>
          <a:p>
            <a:pPr marL="285750" indent="-285750">
              <a:buFontTx/>
              <a:buChar char="-"/>
              <a:defRPr/>
            </a:pPr>
            <a:endParaRPr lang="ru-RU" sz="1400" b="1" dirty="0">
              <a:latin typeface="Times New Roman" panose="02020603050405020304" pitchFamily="18" charset="0"/>
              <a:cs typeface="Times New Roman" panose="02020603050405020304" pitchFamily="18" charset="0"/>
            </a:endParaRPr>
          </a:p>
          <a:p>
            <a:pPr marL="285750" indent="-285750">
              <a:buFontTx/>
              <a:buChar char="-"/>
              <a:defRPr/>
            </a:pPr>
            <a:endParaRPr lang="ru-RU" sz="1400" b="1" dirty="0">
              <a:latin typeface="Times New Roman" panose="02020603050405020304" pitchFamily="18" charset="0"/>
              <a:cs typeface="Times New Roman" panose="02020603050405020304" pitchFamily="18" charset="0"/>
            </a:endParaRPr>
          </a:p>
          <a:p>
            <a:pPr marL="285750" indent="-285750">
              <a:buFontTx/>
              <a:buChar char="-"/>
              <a:defRPr/>
            </a:pPr>
            <a:endParaRPr lang="ru-RU" sz="1400" b="1" dirty="0">
              <a:latin typeface="Times New Roman" panose="02020603050405020304" pitchFamily="18" charset="0"/>
              <a:cs typeface="Times New Roman" panose="02020603050405020304" pitchFamily="18" charset="0"/>
            </a:endParaRPr>
          </a:p>
          <a:p>
            <a:pPr marL="285750" indent="-285750">
              <a:buFontTx/>
              <a:buChar char="-"/>
              <a:defRPr/>
            </a:pPr>
            <a:endParaRPr lang="ru-RU" sz="1400" b="1" dirty="0">
              <a:latin typeface="Times New Roman" panose="02020603050405020304" pitchFamily="18" charset="0"/>
              <a:cs typeface="Times New Roman" panose="02020603050405020304" pitchFamily="18" charset="0"/>
            </a:endParaRPr>
          </a:p>
          <a:p>
            <a:pPr marL="285750" indent="-285750">
              <a:buFontTx/>
              <a:buChar char="-"/>
              <a:defRPr/>
            </a:pPr>
            <a:endParaRPr lang="ru-RU" sz="1400" b="1" dirty="0">
              <a:latin typeface="Times New Roman" panose="02020603050405020304" pitchFamily="18" charset="0"/>
              <a:cs typeface="Times New Roman" panose="02020603050405020304" pitchFamily="18" charset="0"/>
            </a:endParaRPr>
          </a:p>
          <a:p>
            <a:pPr marL="285750" indent="-285750">
              <a:buFontTx/>
              <a:buChar char="-"/>
              <a:defRPr/>
            </a:pPr>
            <a:endParaRPr lang="ru-RU" sz="1400" b="1" dirty="0">
              <a:latin typeface="Times New Roman" panose="02020603050405020304" pitchFamily="18" charset="0"/>
              <a:cs typeface="Times New Roman" panose="02020603050405020304" pitchFamily="18" charset="0"/>
            </a:endParaRPr>
          </a:p>
          <a:p>
            <a:pPr marL="285750" indent="-285750">
              <a:buFontTx/>
              <a:buChar char="-"/>
              <a:defRPr/>
            </a:pPr>
            <a:endParaRPr lang="ru-RU" dirty="0">
              <a:latin typeface="Times New Roman" panose="02020603050405020304" pitchFamily="18" charset="0"/>
              <a:cs typeface="Times New Roman" panose="02020603050405020304" pitchFamily="18" charset="0"/>
            </a:endParaRPr>
          </a:p>
        </p:txBody>
      </p:sp>
      <p:sp>
        <p:nvSpPr>
          <p:cNvPr id="14" name="Прямоугольник 13"/>
          <p:cNvSpPr/>
          <p:nvPr/>
        </p:nvSpPr>
        <p:spPr>
          <a:xfrm flipH="1">
            <a:off x="2249488" y="6454775"/>
            <a:ext cx="6894512" cy="369888"/>
          </a:xfrm>
          <a:prstGeom prst="rect">
            <a:avLst/>
          </a:prstGeom>
        </p:spPr>
        <p:txBody>
          <a:bodyPr>
            <a:spAutoFit/>
          </a:bodyPr>
          <a:lstStyle/>
          <a:p>
            <a:pPr>
              <a:defRPr/>
            </a:pPr>
            <a:r>
              <a:rPr lang="ru-RU" sz="1600" dirty="0">
                <a:solidFill>
                  <a:schemeClr val="tx1"/>
                </a:solidFill>
                <a:cs typeface="+mn-cs"/>
              </a:rPr>
              <a:t> </a:t>
            </a:r>
            <a:r>
              <a:rPr lang="ru-RU" sz="1800" dirty="0">
                <a:solidFill>
                  <a:schemeClr val="tx2">
                    <a:lumMod val="75000"/>
                    <a:lumOff val="25000"/>
                  </a:schemeClr>
                </a:solidFill>
                <a:cs typeface="+mn-cs"/>
              </a:rPr>
              <a:t> </a:t>
            </a:r>
            <a:r>
              <a:rPr lang="ru-RU" sz="1800" b="1" dirty="0">
                <a:solidFill>
                  <a:schemeClr val="tx2">
                    <a:lumMod val="75000"/>
                    <a:lumOff val="25000"/>
                  </a:schemeClr>
                </a:solidFill>
                <a:cs typeface="+mn-cs"/>
              </a:rPr>
              <a:t>Секция «Автоматизация, связь, космические технологии»</a:t>
            </a:r>
            <a:endParaRPr lang="ru-RU" sz="1800" dirty="0">
              <a:cs typeface="+mn-cs"/>
            </a:endParaRPr>
          </a:p>
        </p:txBody>
      </p:sp>
      <p:sp>
        <p:nvSpPr>
          <p:cNvPr id="15" name="Прямоугольник 14"/>
          <p:cNvSpPr/>
          <p:nvPr/>
        </p:nvSpPr>
        <p:spPr>
          <a:xfrm>
            <a:off x="2186940" y="1155700"/>
            <a:ext cx="6819900" cy="4555093"/>
          </a:xfrm>
          <a:prstGeom prst="rect">
            <a:avLst/>
          </a:prstGeom>
        </p:spPr>
        <p:txBody>
          <a:bodyPr wrap="square">
            <a:spAutoFit/>
          </a:bodyPr>
          <a:lstStyle/>
          <a:p>
            <a:pPr algn="just">
              <a:defRPr/>
            </a:pPr>
            <a:r>
              <a:rPr lang="ru-RU" sz="1400" b="1" dirty="0">
                <a:effectLst>
                  <a:outerShdw blurRad="38100" dist="38100" dir="2700000" algn="tl">
                    <a:srgbClr val="000000">
                      <a:alpha val="43137"/>
                    </a:srgbClr>
                  </a:outerShdw>
                </a:effectLst>
                <a:cs typeface="+mn-cs"/>
              </a:rPr>
              <a:t>Малолюдные</a:t>
            </a:r>
            <a:r>
              <a:rPr lang="ru-RU" sz="1400" dirty="0">
                <a:effectLst>
                  <a:outerShdw blurRad="38100" dist="38100" dir="2700000" algn="tl">
                    <a:srgbClr val="000000">
                      <a:alpha val="43137"/>
                    </a:srgbClr>
                  </a:outerShdw>
                </a:effectLst>
                <a:cs typeface="+mn-cs"/>
              </a:rPr>
              <a:t> </a:t>
            </a:r>
            <a:r>
              <a:rPr lang="ru-RU" sz="1400" b="1" dirty="0">
                <a:effectLst>
                  <a:outerShdw blurRad="38100" dist="38100" dir="2700000" algn="tl">
                    <a:srgbClr val="000000">
                      <a:alpha val="43137"/>
                    </a:srgbClr>
                  </a:outerShdw>
                </a:effectLst>
                <a:cs typeface="+mn-cs"/>
              </a:rPr>
              <a:t>технологии</a:t>
            </a:r>
            <a:r>
              <a:rPr lang="ru-RU" sz="1400" dirty="0">
                <a:effectLst>
                  <a:outerShdw blurRad="38100" dist="38100" dir="2700000" algn="tl">
                    <a:srgbClr val="000000">
                      <a:alpha val="43137"/>
                    </a:srgbClr>
                  </a:outerShdw>
                </a:effectLst>
                <a:cs typeface="+mn-cs"/>
              </a:rPr>
              <a:t>:</a:t>
            </a:r>
            <a:r>
              <a:rPr lang="ru-RU" sz="1400" dirty="0">
                <a:cs typeface="+mn-cs"/>
              </a:rPr>
              <a:t> Технологии, предусматривающие высокоэффективные организационные и технические решения, надёжное технологическое, электротехническое оборудование, обеспечивающие высокую степень автоматизации </a:t>
            </a:r>
            <a:r>
              <a:rPr lang="ru-RU" sz="1400" dirty="0" smtClean="0">
                <a:cs typeface="+mn-cs"/>
              </a:rPr>
              <a:t>производства</a:t>
            </a:r>
            <a:r>
              <a:rPr lang="en-US" sz="1400" dirty="0">
                <a:cs typeface="+mn-cs"/>
              </a:rPr>
              <a:t> </a:t>
            </a:r>
            <a:r>
              <a:rPr lang="ru-RU" sz="1400" dirty="0" smtClean="0">
                <a:cs typeface="+mn-cs"/>
              </a:rPr>
              <a:t>и позволяющие </a:t>
            </a:r>
            <a:r>
              <a:rPr lang="ru-RU" sz="1400" dirty="0">
                <a:cs typeface="+mn-cs"/>
              </a:rPr>
              <a:t>эксплуатировать технологические комплексы с минимальным вмешательством оперативного персонала в автоматизированный технологический процесс в установившемся, переходном или аварийном режиме эксплуатации, а также минимизировать работы по техническому обслуживанию и ремонту в течение  жизненного цикла (СТО АГП);</a:t>
            </a:r>
            <a:endParaRPr lang="en-US" sz="1400" dirty="0">
              <a:cs typeface="+mn-cs"/>
            </a:endParaRPr>
          </a:p>
          <a:p>
            <a:pPr>
              <a:defRPr/>
            </a:pPr>
            <a:endParaRPr lang="ru-RU" sz="800" dirty="0">
              <a:cs typeface="+mn-cs"/>
            </a:endParaRPr>
          </a:p>
          <a:p>
            <a:pPr algn="just">
              <a:defRPr/>
            </a:pPr>
            <a:r>
              <a:rPr lang="ru-RU" sz="1400" b="1" dirty="0">
                <a:effectLst>
                  <a:outerShdw blurRad="38100" dist="38100" dir="2700000" algn="tl">
                    <a:srgbClr val="000000">
                      <a:alpha val="43137"/>
                    </a:srgbClr>
                  </a:outerShdw>
                </a:effectLst>
                <a:cs typeface="+mn-cs"/>
              </a:rPr>
              <a:t>Умное</a:t>
            </a:r>
            <a:r>
              <a:rPr lang="ru-RU" sz="1400" dirty="0">
                <a:effectLst>
                  <a:outerShdw blurRad="38100" dist="38100" dir="2700000" algn="tl">
                    <a:srgbClr val="000000">
                      <a:alpha val="43137"/>
                    </a:srgbClr>
                  </a:outerShdw>
                </a:effectLst>
                <a:cs typeface="+mn-cs"/>
              </a:rPr>
              <a:t> </a:t>
            </a:r>
            <a:r>
              <a:rPr lang="ru-RU" sz="1400" b="1" dirty="0">
                <a:effectLst>
                  <a:outerShdw blurRad="38100" dist="38100" dir="2700000" algn="tl">
                    <a:srgbClr val="000000">
                      <a:alpha val="43137"/>
                    </a:srgbClr>
                  </a:outerShdw>
                </a:effectLst>
                <a:cs typeface="+mn-cs"/>
              </a:rPr>
              <a:t>месторождение</a:t>
            </a:r>
            <a:r>
              <a:rPr lang="ru-RU" sz="1400" dirty="0">
                <a:cs typeface="+mn-cs"/>
              </a:rPr>
              <a:t> - это месторождение с элементами искусственного интеллекта, включая систему контроля нефтегазовых операций в режиме реального времени, интегрированную модель пласта и модели управления производством для </a:t>
            </a:r>
            <a:r>
              <a:rPr lang="ru-RU" sz="1400" dirty="0" err="1" smtClean="0">
                <a:cs typeface="+mn-cs"/>
              </a:rPr>
              <a:t>повышенияе</a:t>
            </a:r>
            <a:r>
              <a:rPr lang="ru-RU" sz="1400" dirty="0" smtClean="0">
                <a:cs typeface="+mn-cs"/>
              </a:rPr>
              <a:t> </a:t>
            </a:r>
            <a:r>
              <a:rPr lang="ru-RU" sz="1400" dirty="0">
                <a:cs typeface="+mn-cs"/>
              </a:rPr>
              <a:t>добычи нефти и газа и сокращения капитальных и операционных затрат. ( Н.А. </a:t>
            </a:r>
            <a:r>
              <a:rPr lang="ru-RU" sz="1400" dirty="0" err="1">
                <a:cs typeface="+mn-cs"/>
              </a:rPr>
              <a:t>Еремин</a:t>
            </a:r>
            <a:r>
              <a:rPr lang="ru-RU" sz="1400" dirty="0">
                <a:cs typeface="+mn-cs"/>
              </a:rPr>
              <a:t> (РИПНГ));</a:t>
            </a:r>
            <a:endParaRPr lang="en-US" sz="1400" dirty="0">
              <a:cs typeface="+mn-cs"/>
            </a:endParaRPr>
          </a:p>
          <a:p>
            <a:pPr>
              <a:defRPr/>
            </a:pPr>
            <a:endParaRPr lang="ru-RU" sz="800" dirty="0">
              <a:cs typeface="+mn-cs"/>
            </a:endParaRPr>
          </a:p>
          <a:p>
            <a:pPr algn="just">
              <a:defRPr/>
            </a:pPr>
            <a:r>
              <a:rPr lang="ru-RU" sz="1400" b="1" dirty="0">
                <a:effectLst>
                  <a:outerShdw blurRad="38100" dist="38100" dir="2700000" algn="tl">
                    <a:srgbClr val="000000">
                      <a:alpha val="43137"/>
                    </a:srgbClr>
                  </a:outerShdw>
                </a:effectLst>
                <a:cs typeface="+mn-cs"/>
              </a:rPr>
              <a:t>Интеллектуальное</a:t>
            </a:r>
            <a:r>
              <a:rPr lang="ru-RU" sz="1400" dirty="0">
                <a:effectLst>
                  <a:outerShdw blurRad="38100" dist="38100" dir="2700000" algn="tl">
                    <a:srgbClr val="000000">
                      <a:alpha val="43137"/>
                    </a:srgbClr>
                  </a:outerShdw>
                </a:effectLst>
                <a:cs typeface="+mn-cs"/>
              </a:rPr>
              <a:t> </a:t>
            </a:r>
            <a:r>
              <a:rPr lang="ru-RU" sz="1400" b="1" dirty="0">
                <a:effectLst>
                  <a:outerShdw blurRad="38100" dist="38100" dir="2700000" algn="tl">
                    <a:srgbClr val="000000">
                      <a:alpha val="43137"/>
                    </a:srgbClr>
                  </a:outerShdw>
                </a:effectLst>
                <a:cs typeface="+mn-cs"/>
              </a:rPr>
              <a:t>нефтегазовое</a:t>
            </a:r>
            <a:r>
              <a:rPr lang="ru-RU" sz="1400" dirty="0">
                <a:effectLst>
                  <a:outerShdw blurRad="38100" dist="38100" dir="2700000" algn="tl">
                    <a:srgbClr val="000000">
                      <a:alpha val="43137"/>
                    </a:srgbClr>
                  </a:outerShdw>
                </a:effectLst>
                <a:cs typeface="+mn-cs"/>
              </a:rPr>
              <a:t> </a:t>
            </a:r>
            <a:r>
              <a:rPr lang="ru-RU" sz="1400" b="1" dirty="0">
                <a:effectLst>
                  <a:outerShdw blurRad="38100" dist="38100" dir="2700000" algn="tl">
                    <a:srgbClr val="000000">
                      <a:alpha val="43137"/>
                    </a:srgbClr>
                  </a:outerShdw>
                </a:effectLst>
                <a:cs typeface="+mn-cs"/>
              </a:rPr>
              <a:t>месторождение</a:t>
            </a:r>
            <a:r>
              <a:rPr lang="ru-RU" sz="1400" dirty="0">
                <a:cs typeface="+mn-cs"/>
              </a:rPr>
              <a:t> — система автоматического управления операциями по добыче нефти и газа, предусматривающая непрерывную оптимизацию интегральной модели месторождения и модели управления добычей (Википедия);</a:t>
            </a:r>
            <a:endParaRPr lang="en-US" sz="1400" dirty="0">
              <a:cs typeface="+mn-cs"/>
            </a:endParaRPr>
          </a:p>
          <a:p>
            <a:pPr>
              <a:defRPr/>
            </a:pPr>
            <a:endParaRPr lang="ru-RU" sz="800" dirty="0">
              <a:cs typeface="+mn-cs"/>
            </a:endParaRPr>
          </a:p>
          <a:p>
            <a:pPr algn="just">
              <a:defRPr/>
            </a:pPr>
            <a:r>
              <a:rPr lang="ru-RU" sz="1400" b="1" dirty="0">
                <a:effectLst>
                  <a:outerShdw blurRad="38100" dist="38100" dir="2700000" algn="tl">
                    <a:srgbClr val="000000">
                      <a:alpha val="43137"/>
                    </a:srgbClr>
                  </a:outerShdw>
                </a:effectLst>
                <a:cs typeface="+mn-cs"/>
              </a:rPr>
              <a:t>Интеллектуальное</a:t>
            </a:r>
            <a:r>
              <a:rPr lang="ru-RU" sz="1400" dirty="0">
                <a:effectLst>
                  <a:outerShdw blurRad="38100" dist="38100" dir="2700000" algn="tl">
                    <a:srgbClr val="000000">
                      <a:alpha val="43137"/>
                    </a:srgbClr>
                  </a:outerShdw>
                </a:effectLst>
                <a:cs typeface="+mn-cs"/>
              </a:rPr>
              <a:t> </a:t>
            </a:r>
            <a:r>
              <a:rPr lang="ru-RU" sz="1400" b="1" dirty="0">
                <a:effectLst>
                  <a:outerShdw blurRad="38100" dist="38100" dir="2700000" algn="tl">
                    <a:srgbClr val="000000">
                      <a:alpha val="43137"/>
                    </a:srgbClr>
                  </a:outerShdw>
                </a:effectLst>
                <a:cs typeface="+mn-cs"/>
              </a:rPr>
              <a:t>месторождение</a:t>
            </a:r>
            <a:r>
              <a:rPr lang="ru-RU" sz="1400" dirty="0">
                <a:cs typeface="+mn-cs"/>
              </a:rPr>
              <a:t> - класс систем управления активами (производственными фондами) нефтедобывающих предприятий, построенных на базе формализованной интегральной модели актива, обрабатываемой автоматизированной системой управления, гарантирующей оптимальное управление на всех уровнях предприятия при контроле целей задаваемых владельцами актива (Википедия).</a:t>
            </a:r>
          </a:p>
        </p:txBody>
      </p:sp>
      <p:sp>
        <p:nvSpPr>
          <p:cNvPr id="225292" name="TextBox 15"/>
          <p:cNvSpPr txBox="1">
            <a:spLocks noChangeArrowheads="1"/>
          </p:cNvSpPr>
          <p:nvPr/>
        </p:nvSpPr>
        <p:spPr bwMode="auto">
          <a:xfrm>
            <a:off x="219075" y="6454775"/>
            <a:ext cx="609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fld id="{BC9B7EAA-8038-4448-8912-CA4E09FE7E6F}" type="slidenum">
              <a:rPr lang="ru-RU" altLang="ru-RU"/>
              <a:pPr eaLnBrk="1" hangingPunct="1"/>
              <a:t>4</a:t>
            </a:fld>
            <a:endParaRPr lang="ru-RU" altLang="ru-RU"/>
          </a:p>
        </p:txBody>
      </p:sp>
      <p:sp>
        <p:nvSpPr>
          <p:cNvPr id="13" name="Прямоугольник 2"/>
          <p:cNvSpPr>
            <a:spLocks noChangeArrowheads="1"/>
          </p:cNvSpPr>
          <p:nvPr/>
        </p:nvSpPr>
        <p:spPr bwMode="auto">
          <a:xfrm>
            <a:off x="98425" y="5632767"/>
            <a:ext cx="91011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just" eaLnBrk="1" hangingPunct="1"/>
            <a:r>
              <a:rPr lang="ru-RU" altLang="ru-RU" sz="1200" b="1" dirty="0" smtClean="0"/>
              <a:t>Организационная структура управления: ЦПДД </a:t>
            </a:r>
            <a:r>
              <a:rPr lang="ru-RU" altLang="ru-RU" sz="1200" b="1" dirty="0"/>
              <a:t>ПАО «Газпром» (Общество) - ПДС «Газпром добыча регион» (базовое предприятие) - Газопромысловое управление  (опорная база базового предприятия) - Газовый промысел (месторождение) - КГС (газовые скважины или удалённые технологические объекты месторождения</a:t>
            </a:r>
            <a:r>
              <a:rPr lang="ru-RU" altLang="ru-RU" sz="1200" dirty="0"/>
              <a:t>). </a:t>
            </a:r>
          </a:p>
        </p:txBody>
      </p:sp>
    </p:spTree>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15" descr="3d"/>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33675" y="1220788"/>
            <a:ext cx="4098925"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5" name="Picture 29" descr="\\ngdfsv\abk\FOTO\!!!ФОТО_Катрин+Блиц\20.04.-06.05.2011_фотосессия_Cathrin Bach\Катрин_выборка\2011422-komsomolskij-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1082675"/>
            <a:ext cx="1990726" cy="52260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28356"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1082675"/>
            <a:ext cx="1597025" cy="14144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28357" name="Рисунок 5" descr="4ddb4bbc7d04123e325623ea94515ad0.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3150" y="2944813"/>
            <a:ext cx="1720850"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8" name="Изображение 3" descr="cibi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05688" y="5005388"/>
            <a:ext cx="1738312"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9" name="TextBox 8"/>
          <p:cNvSpPr txBox="1">
            <a:spLocks noChangeArrowheads="1"/>
          </p:cNvSpPr>
          <p:nvPr/>
        </p:nvSpPr>
        <p:spPr bwMode="auto">
          <a:xfrm>
            <a:off x="2733675" y="539750"/>
            <a:ext cx="1841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p>
        </p:txBody>
      </p:sp>
      <p:pic>
        <p:nvPicPr>
          <p:cNvPr id="22836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28875" y="3968750"/>
            <a:ext cx="4781726" cy="2409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8361" name="TextBox 11"/>
          <p:cNvSpPr txBox="1">
            <a:spLocks noChangeArrowheads="1"/>
          </p:cNvSpPr>
          <p:nvPr/>
        </p:nvSpPr>
        <p:spPr bwMode="auto">
          <a:xfrm>
            <a:off x="3041650" y="715963"/>
            <a:ext cx="1841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endParaRPr lang="ru-RU" altLang="ru-RU"/>
          </a:p>
        </p:txBody>
      </p:sp>
      <p:sp>
        <p:nvSpPr>
          <p:cNvPr id="228362" name="TextBox 12"/>
          <p:cNvSpPr txBox="1">
            <a:spLocks noChangeArrowheads="1"/>
          </p:cNvSpPr>
          <p:nvPr/>
        </p:nvSpPr>
        <p:spPr bwMode="auto">
          <a:xfrm>
            <a:off x="2030413" y="144463"/>
            <a:ext cx="698976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en-US" altLang="ru-RU" b="1"/>
              <a:t>VII </a:t>
            </a:r>
            <a:r>
              <a:rPr lang="ru-RU" altLang="ru-RU" b="1"/>
              <a:t>Петербургский Международный Газовый Форум</a:t>
            </a:r>
          </a:p>
          <a:p>
            <a:pPr algn="ctr" eaLnBrk="1" hangingPunct="1"/>
            <a:r>
              <a:rPr lang="ru-RU" altLang="ru-RU" b="1"/>
              <a:t>г. Санкт-Петербург , 03-06 октября 2017г., Экспофорум</a:t>
            </a:r>
          </a:p>
          <a:p>
            <a:pPr algn="ctr" eaLnBrk="1" hangingPunct="1"/>
            <a:endParaRPr lang="ru-RU" altLang="ru-RU" b="1"/>
          </a:p>
        </p:txBody>
      </p:sp>
      <p:pic>
        <p:nvPicPr>
          <p:cNvPr id="228363" name="Picture 46" descr="ПАО «Газпром»"/>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425" y="79375"/>
            <a:ext cx="1679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вал 1"/>
          <p:cNvSpPr/>
          <p:nvPr/>
        </p:nvSpPr>
        <p:spPr>
          <a:xfrm>
            <a:off x="3640138" y="1350963"/>
            <a:ext cx="3344862" cy="2292350"/>
          </a:xfrm>
          <a:prstGeom prst="ellipse">
            <a:avLst/>
          </a:prstGeom>
          <a:solidFill>
            <a:srgbClr val="0066CC">
              <a:alpha val="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2266950" y="2497138"/>
            <a:ext cx="2330450" cy="1146175"/>
          </a:xfrm>
          <a:prstGeom prst="ellipse">
            <a:avLst/>
          </a:prstGeom>
          <a:solidFill>
            <a:srgbClr val="0066CC">
              <a:alpha val="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 name="Овал 16"/>
          <p:cNvSpPr/>
          <p:nvPr/>
        </p:nvSpPr>
        <p:spPr>
          <a:xfrm>
            <a:off x="2571750" y="1138238"/>
            <a:ext cx="4311650" cy="2760662"/>
          </a:xfrm>
          <a:prstGeom prst="ellipse">
            <a:avLst/>
          </a:prstGeom>
          <a:solidFill>
            <a:srgbClr val="0066CC">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28367" name="TextBox 7"/>
          <p:cNvSpPr txBox="1">
            <a:spLocks noChangeArrowheads="1"/>
          </p:cNvSpPr>
          <p:nvPr/>
        </p:nvSpPr>
        <p:spPr bwMode="auto">
          <a:xfrm>
            <a:off x="2266950" y="4013200"/>
            <a:ext cx="1235531"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r>
              <a:rPr lang="ru-RU" altLang="ru-RU" b="1">
                <a:latin typeface="Times New Roman" panose="02020603050405020304" pitchFamily="18" charset="0"/>
                <a:cs typeface="Times New Roman" panose="02020603050405020304" pitchFamily="18" charset="0"/>
              </a:rPr>
              <a:t>Задача №1</a:t>
            </a:r>
          </a:p>
        </p:txBody>
      </p:sp>
      <p:sp>
        <p:nvSpPr>
          <p:cNvPr id="228368" name="TextBox 17"/>
          <p:cNvSpPr txBox="1">
            <a:spLocks noChangeArrowheads="1"/>
          </p:cNvSpPr>
          <p:nvPr/>
        </p:nvSpPr>
        <p:spPr bwMode="auto">
          <a:xfrm>
            <a:off x="6267450" y="1174750"/>
            <a:ext cx="1235531"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r>
              <a:rPr lang="ru-RU" altLang="ru-RU" b="1">
                <a:latin typeface="Times New Roman" panose="02020603050405020304" pitchFamily="18" charset="0"/>
                <a:cs typeface="Times New Roman" panose="02020603050405020304" pitchFamily="18" charset="0"/>
              </a:rPr>
              <a:t>Задача №2</a:t>
            </a:r>
          </a:p>
        </p:txBody>
      </p:sp>
      <p:sp>
        <p:nvSpPr>
          <p:cNvPr id="228369" name="TextBox 18"/>
          <p:cNvSpPr txBox="1">
            <a:spLocks noChangeArrowheads="1"/>
          </p:cNvSpPr>
          <p:nvPr/>
        </p:nvSpPr>
        <p:spPr bwMode="auto">
          <a:xfrm>
            <a:off x="2006600" y="1204913"/>
            <a:ext cx="1235531"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r>
              <a:rPr lang="ru-RU" altLang="ru-RU" b="1" dirty="0">
                <a:latin typeface="Times New Roman" panose="02020603050405020304" pitchFamily="18" charset="0"/>
                <a:cs typeface="Times New Roman" panose="02020603050405020304" pitchFamily="18" charset="0"/>
              </a:rPr>
              <a:t>Задача №3</a:t>
            </a:r>
          </a:p>
        </p:txBody>
      </p:sp>
      <p:cxnSp>
        <p:nvCxnSpPr>
          <p:cNvPr id="20" name="Прямая со стрелкой 19"/>
          <p:cNvCxnSpPr>
            <a:stCxn id="228369" idx="2"/>
          </p:cNvCxnSpPr>
          <p:nvPr/>
        </p:nvCxnSpPr>
        <p:spPr>
          <a:xfrm>
            <a:off x="2624366" y="1558856"/>
            <a:ext cx="353784" cy="14929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a:stCxn id="228367" idx="0"/>
            <a:endCxn id="14" idx="3"/>
          </p:cNvCxnSpPr>
          <p:nvPr/>
        </p:nvCxnSpPr>
        <p:spPr>
          <a:xfrm flipH="1" flipV="1">
            <a:off x="2608237" y="3475460"/>
            <a:ext cx="276479" cy="537740"/>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a:stCxn id="228368" idx="2"/>
          </p:cNvCxnSpPr>
          <p:nvPr/>
        </p:nvCxnSpPr>
        <p:spPr>
          <a:xfrm>
            <a:off x="6885216" y="1528693"/>
            <a:ext cx="99784" cy="816045"/>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28373" name="TextBox 20"/>
          <p:cNvSpPr txBox="1">
            <a:spLocks noChangeArrowheads="1"/>
          </p:cNvSpPr>
          <p:nvPr/>
        </p:nvSpPr>
        <p:spPr bwMode="auto">
          <a:xfrm>
            <a:off x="219075" y="6454775"/>
            <a:ext cx="609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fld id="{E31E4D01-AAF8-45BD-865B-EC314154A56E}" type="slidenum">
              <a:rPr lang="ru-RU" altLang="ru-RU"/>
              <a:pPr eaLnBrk="1" hangingPunct="1"/>
              <a:t>5</a:t>
            </a:fld>
            <a:endParaRPr lang="ru-RU" altLang="ru-RU"/>
          </a:p>
        </p:txBody>
      </p:sp>
      <p:sp>
        <p:nvSpPr>
          <p:cNvPr id="22" name="Прямоугольник 21"/>
          <p:cNvSpPr/>
          <p:nvPr/>
        </p:nvSpPr>
        <p:spPr>
          <a:xfrm flipH="1">
            <a:off x="2249488" y="6454775"/>
            <a:ext cx="6894512" cy="369888"/>
          </a:xfrm>
          <a:prstGeom prst="rect">
            <a:avLst/>
          </a:prstGeom>
        </p:spPr>
        <p:txBody>
          <a:bodyPr>
            <a:spAutoFit/>
          </a:bodyPr>
          <a:lstStyle/>
          <a:p>
            <a:pPr>
              <a:defRPr/>
            </a:pPr>
            <a:r>
              <a:rPr lang="ru-RU" sz="1600" dirty="0">
                <a:solidFill>
                  <a:schemeClr val="tx1"/>
                </a:solidFill>
                <a:cs typeface="+mn-cs"/>
              </a:rPr>
              <a:t> </a:t>
            </a:r>
            <a:r>
              <a:rPr lang="ru-RU" sz="1800" dirty="0">
                <a:solidFill>
                  <a:schemeClr val="tx2">
                    <a:lumMod val="75000"/>
                    <a:lumOff val="25000"/>
                  </a:schemeClr>
                </a:solidFill>
                <a:cs typeface="+mn-cs"/>
              </a:rPr>
              <a:t> </a:t>
            </a:r>
            <a:r>
              <a:rPr lang="ru-RU" sz="1800" b="1" dirty="0">
                <a:solidFill>
                  <a:schemeClr val="tx2">
                    <a:lumMod val="75000"/>
                    <a:lumOff val="25000"/>
                  </a:schemeClr>
                </a:solidFill>
                <a:cs typeface="+mn-cs"/>
              </a:rPr>
              <a:t>Секция «Автоматизация, связь, космические технологии»</a:t>
            </a:r>
            <a:endParaRPr lang="ru-RU" sz="1800" dirty="0">
              <a:cs typeface="+mn-cs"/>
            </a:endParaRPr>
          </a:p>
        </p:txBody>
      </p:sp>
    </p:spTree>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46" descr="ПАО «Газпро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 y="79375"/>
            <a:ext cx="1679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TextBox 3"/>
          <p:cNvSpPr txBox="1">
            <a:spLocks noChangeArrowheads="1"/>
          </p:cNvSpPr>
          <p:nvPr/>
        </p:nvSpPr>
        <p:spPr bwMode="auto">
          <a:xfrm>
            <a:off x="2030413" y="144463"/>
            <a:ext cx="698976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en-US" altLang="ru-RU" b="1"/>
              <a:t>VII </a:t>
            </a:r>
            <a:r>
              <a:rPr lang="ru-RU" altLang="ru-RU" b="1"/>
              <a:t>Петербургский Международный Газовый Форум</a:t>
            </a:r>
          </a:p>
          <a:p>
            <a:pPr algn="ctr" eaLnBrk="1" hangingPunct="1"/>
            <a:r>
              <a:rPr lang="ru-RU" altLang="ru-RU" b="1"/>
              <a:t>г. Санкт-Петербург , 03-06 октября 2017г., Экспофорум</a:t>
            </a:r>
          </a:p>
          <a:p>
            <a:pPr algn="ctr" eaLnBrk="1" hangingPunct="1"/>
            <a:endParaRPr lang="ru-RU" altLang="ru-RU" b="1"/>
          </a:p>
        </p:txBody>
      </p:sp>
      <p:graphicFrame>
        <p:nvGraphicFramePr>
          <p:cNvPr id="5" name="Таблица 4"/>
          <p:cNvGraphicFramePr>
            <a:graphicFrameLocks noGrp="1"/>
          </p:cNvGraphicFramePr>
          <p:nvPr>
            <p:extLst>
              <p:ext uri="{D42A27DB-BD31-4B8C-83A1-F6EECF244321}">
                <p14:modId xmlns:p14="http://schemas.microsoft.com/office/powerpoint/2010/main" val="259383344"/>
              </p:ext>
            </p:extLst>
          </p:nvPr>
        </p:nvGraphicFramePr>
        <p:xfrm>
          <a:off x="0" y="1123950"/>
          <a:ext cx="9144000" cy="5394840"/>
        </p:xfrm>
        <a:graphic>
          <a:graphicData uri="http://schemas.openxmlformats.org/drawingml/2006/table">
            <a:tbl>
              <a:tblPr firstRow="1" bandRow="1">
                <a:tableStyleId>{5C22544A-7EE6-4342-B048-85BDC9FD1C3A}</a:tableStyleId>
              </a:tblPr>
              <a:tblGrid>
                <a:gridCol w="508000"/>
                <a:gridCol w="8636000"/>
              </a:tblGrid>
              <a:tr h="274288">
                <a:tc>
                  <a:txBody>
                    <a:bodyPr/>
                    <a:lstStyle/>
                    <a:p>
                      <a:r>
                        <a:rPr lang="ru-RU" sz="800" dirty="0" smtClean="0"/>
                        <a:t>Год</a:t>
                      </a:r>
                      <a:endParaRPr lang="ru-RU" sz="800" dirty="0"/>
                    </a:p>
                  </a:txBody>
                  <a:tcPr marT="45715" marB="45715"/>
                </a:tc>
                <a:tc>
                  <a:txBody>
                    <a:bodyPr/>
                    <a:lstStyle/>
                    <a:p>
                      <a:r>
                        <a:rPr lang="ru-RU" sz="1200" dirty="0" smtClean="0"/>
                        <a:t>Описание этапов решения </a:t>
                      </a:r>
                      <a:r>
                        <a:rPr lang="ru-RU" sz="1200" dirty="0" smtClean="0">
                          <a:effectLst>
                            <a:outerShdw blurRad="38100" dist="38100" dir="2700000" algn="tl">
                              <a:srgbClr val="000000">
                                <a:alpha val="43137"/>
                              </a:srgbClr>
                            </a:outerShdw>
                          </a:effectLst>
                        </a:rPr>
                        <a:t>ЗАДАЧИ №3</a:t>
                      </a:r>
                      <a:endParaRPr lang="ru-RU" sz="1200" dirty="0">
                        <a:effectLst>
                          <a:outerShdw blurRad="38100" dist="38100" dir="2700000" algn="tl">
                            <a:srgbClr val="000000">
                              <a:alpha val="43137"/>
                            </a:srgbClr>
                          </a:outerShdw>
                        </a:effectLst>
                      </a:endParaRPr>
                    </a:p>
                  </a:txBody>
                  <a:tcPr marT="45715" marB="45715"/>
                </a:tc>
              </a:tr>
              <a:tr h="548575">
                <a:tc>
                  <a:txBody>
                    <a:bodyPr/>
                    <a:lstStyle/>
                    <a:p>
                      <a:pPr algn="ctr"/>
                      <a:r>
                        <a:rPr lang="ru-RU" sz="1000" kern="1200" dirty="0" smtClean="0">
                          <a:solidFill>
                            <a:schemeClr val="dk1"/>
                          </a:solidFill>
                          <a:effectLst/>
                          <a:latin typeface="+mn-lt"/>
                          <a:ea typeface="+mn-ea"/>
                          <a:cs typeface="+mn-cs"/>
                        </a:rPr>
                        <a:t>1995</a:t>
                      </a:r>
                      <a:endParaRPr lang="ru-RU" sz="1000" dirty="0"/>
                    </a:p>
                  </a:txBody>
                  <a:tcPr marT="45715" marB="45715"/>
                </a:tc>
                <a:tc>
                  <a:txBody>
                    <a:bodyPr/>
                    <a:lstStyle/>
                    <a:p>
                      <a:r>
                        <a:rPr lang="ru-RU" sz="1000" kern="1200" dirty="0" smtClean="0">
                          <a:solidFill>
                            <a:schemeClr val="dk1"/>
                          </a:solidFill>
                          <a:effectLst/>
                          <a:latin typeface="+mn-lt"/>
                          <a:ea typeface="+mn-ea"/>
                          <a:cs typeface="+mn-cs"/>
                        </a:rPr>
                        <a:t>(АООТ «</a:t>
                      </a:r>
                      <a:r>
                        <a:rPr lang="ru-RU" sz="1000" kern="1200" dirty="0" err="1" smtClean="0">
                          <a:solidFill>
                            <a:schemeClr val="dk1"/>
                          </a:solidFill>
                          <a:effectLst/>
                          <a:latin typeface="+mn-lt"/>
                          <a:ea typeface="+mn-ea"/>
                          <a:cs typeface="+mn-cs"/>
                        </a:rPr>
                        <a:t>Гипроспецгаз</a:t>
                      </a:r>
                      <a:r>
                        <a:rPr lang="ru-RU" sz="1000" kern="1200" dirty="0" smtClean="0">
                          <a:solidFill>
                            <a:schemeClr val="dk1"/>
                          </a:solidFill>
                          <a:effectLst/>
                          <a:latin typeface="+mn-lt"/>
                          <a:ea typeface="+mn-ea"/>
                          <a:cs typeface="+mn-cs"/>
                        </a:rPr>
                        <a:t>», ДАО «</a:t>
                      </a:r>
                      <a:r>
                        <a:rPr lang="ru-RU" sz="1000" kern="1200" dirty="0" err="1" smtClean="0">
                          <a:solidFill>
                            <a:schemeClr val="dk1"/>
                          </a:solidFill>
                          <a:effectLst/>
                          <a:latin typeface="+mn-lt"/>
                          <a:ea typeface="+mn-ea"/>
                          <a:cs typeface="+mn-cs"/>
                        </a:rPr>
                        <a:t>Газпромавтоматика</a:t>
                      </a:r>
                      <a:r>
                        <a:rPr lang="ru-RU" sz="1000" kern="1200" dirty="0" smtClean="0">
                          <a:solidFill>
                            <a:schemeClr val="dk1"/>
                          </a:solidFill>
                          <a:effectLst/>
                          <a:latin typeface="+mn-lt"/>
                          <a:ea typeface="+mn-ea"/>
                          <a:cs typeface="+mn-cs"/>
                        </a:rPr>
                        <a:t>»). Технические требования на создание системы автоматизированного управления технологическими процессами участка Торжок-</a:t>
                      </a:r>
                      <a:r>
                        <a:rPr lang="ru-RU" sz="1000" kern="1200" dirty="0" err="1" smtClean="0">
                          <a:solidFill>
                            <a:schemeClr val="dk1"/>
                          </a:solidFill>
                          <a:effectLst/>
                          <a:latin typeface="+mn-lt"/>
                          <a:ea typeface="+mn-ea"/>
                          <a:cs typeface="+mn-cs"/>
                        </a:rPr>
                        <a:t>Белосток</a:t>
                      </a:r>
                      <a:r>
                        <a:rPr lang="ru-RU" sz="1000" kern="1200" dirty="0" smtClean="0">
                          <a:solidFill>
                            <a:schemeClr val="dk1"/>
                          </a:solidFill>
                          <a:effectLst/>
                          <a:latin typeface="+mn-lt"/>
                          <a:ea typeface="+mn-ea"/>
                          <a:cs typeface="+mn-cs"/>
                        </a:rPr>
                        <a:t> магистрального газопровода Ямал-Европа». Разработка требований на применение ПЛК, САУ, организации каналов связи, ИЧМ.</a:t>
                      </a:r>
                      <a:endParaRPr lang="ru-RU" sz="1000" dirty="0"/>
                    </a:p>
                  </a:txBody>
                  <a:tcPr marT="45715" marB="45715"/>
                </a:tc>
              </a:tr>
              <a:tr h="548575">
                <a:tc>
                  <a:txBody>
                    <a:bodyPr/>
                    <a:lstStyle/>
                    <a:p>
                      <a:pPr algn="ctr"/>
                      <a:r>
                        <a:rPr lang="ru-RU" sz="1000" kern="1200" dirty="0" smtClean="0">
                          <a:solidFill>
                            <a:schemeClr val="dk1"/>
                          </a:solidFill>
                          <a:effectLst/>
                          <a:latin typeface="+mn-lt"/>
                          <a:ea typeface="+mn-ea"/>
                          <a:cs typeface="+mn-cs"/>
                        </a:rPr>
                        <a:t>1996</a:t>
                      </a:r>
                      <a:endParaRPr lang="ru-RU" sz="1000" dirty="0"/>
                    </a:p>
                  </a:txBody>
                  <a:tcPr marT="45715" marB="45715"/>
                </a:tc>
                <a:tc>
                  <a:txBody>
                    <a:bodyPr/>
                    <a:lstStyle/>
                    <a:p>
                      <a:r>
                        <a:rPr lang="ru-RU" sz="1000" kern="1200" dirty="0" smtClean="0">
                          <a:solidFill>
                            <a:schemeClr val="dk1"/>
                          </a:solidFill>
                          <a:effectLst/>
                          <a:latin typeface="+mn-lt"/>
                          <a:ea typeface="+mn-ea"/>
                          <a:cs typeface="+mn-cs"/>
                        </a:rPr>
                        <a:t>ОАО «Газпром». «Основные положений по автоматизации, телемеханизации и созданию информационно-управляющих систем предприятий по добыче и подземному хранению газа». Конструкторскими и проектными организациями были начаты работы по разработке и проектированию систем телемеханики скважин и кустов скважин, как составной части АСУ ТП добычи и подготовки газа.</a:t>
                      </a:r>
                      <a:endParaRPr lang="ru-RU" sz="1000" dirty="0"/>
                    </a:p>
                  </a:txBody>
                  <a:tcPr marT="45715" marB="45715"/>
                </a:tc>
              </a:tr>
              <a:tr h="548575">
                <a:tc>
                  <a:txBody>
                    <a:bodyPr/>
                    <a:lstStyle/>
                    <a:p>
                      <a:pPr algn="ctr"/>
                      <a:r>
                        <a:rPr lang="ru-RU" sz="1000" kern="1200" dirty="0" smtClean="0">
                          <a:solidFill>
                            <a:schemeClr val="dk1"/>
                          </a:solidFill>
                          <a:effectLst/>
                          <a:latin typeface="+mn-lt"/>
                          <a:ea typeface="+mn-ea"/>
                          <a:cs typeface="+mn-cs"/>
                        </a:rPr>
                        <a:t>1999</a:t>
                      </a:r>
                      <a:endParaRPr lang="ru-RU" sz="1000" dirty="0"/>
                    </a:p>
                  </a:txBody>
                  <a:tcPr marT="45715" marB="45715"/>
                </a:tc>
                <a:tc>
                  <a:txBody>
                    <a:bodyPr/>
                    <a:lstStyle/>
                    <a:p>
                      <a:r>
                        <a:rPr lang="ru-RU" sz="1000" kern="1200" dirty="0" smtClean="0">
                          <a:solidFill>
                            <a:schemeClr val="dk1"/>
                          </a:solidFill>
                          <a:effectLst/>
                          <a:latin typeface="+mn-lt"/>
                          <a:ea typeface="+mn-ea"/>
                          <a:cs typeface="+mn-cs"/>
                        </a:rPr>
                        <a:t>ОАО «</a:t>
                      </a:r>
                      <a:r>
                        <a:rPr lang="ru-RU" sz="1000" kern="1200" dirty="0" err="1" smtClean="0">
                          <a:solidFill>
                            <a:schemeClr val="dk1"/>
                          </a:solidFill>
                          <a:effectLst/>
                          <a:latin typeface="+mn-lt"/>
                          <a:ea typeface="+mn-ea"/>
                          <a:cs typeface="+mn-cs"/>
                        </a:rPr>
                        <a:t>Газавтоматика</a:t>
                      </a:r>
                      <a:r>
                        <a:rPr lang="ru-RU" sz="1000" kern="1200" dirty="0" smtClean="0">
                          <a:solidFill>
                            <a:schemeClr val="dk1"/>
                          </a:solidFill>
                          <a:effectLst/>
                          <a:latin typeface="+mn-lt"/>
                          <a:ea typeface="+mn-ea"/>
                          <a:cs typeface="+mn-cs"/>
                        </a:rPr>
                        <a:t>». Общесистемные технические требования ОСОДУ. Разработка требований к многоуровневым системам управления, быстродействию, интеграции, формированию протоколов взаимодействия. Формирование единых отраслевых требований на проектирование и эксплуатацию средств и систем автоматизации.</a:t>
                      </a:r>
                      <a:endParaRPr lang="ru-RU" sz="1000" dirty="0"/>
                    </a:p>
                  </a:txBody>
                  <a:tcPr marT="45715" marB="45715"/>
                </a:tc>
              </a:tr>
              <a:tr h="243811">
                <a:tc>
                  <a:txBody>
                    <a:bodyPr/>
                    <a:lstStyle/>
                    <a:p>
                      <a:pPr algn="ctr"/>
                      <a:r>
                        <a:rPr lang="ru-RU" sz="1000" kern="1200" dirty="0" smtClean="0">
                          <a:solidFill>
                            <a:schemeClr val="dk1"/>
                          </a:solidFill>
                          <a:effectLst/>
                          <a:latin typeface="+mn-lt"/>
                          <a:ea typeface="+mn-ea"/>
                          <a:cs typeface="+mn-cs"/>
                        </a:rPr>
                        <a:t>1999</a:t>
                      </a:r>
                      <a:endParaRPr lang="ru-RU" sz="1000" dirty="0"/>
                    </a:p>
                  </a:txBody>
                  <a:tcPr marT="45715" marB="45715"/>
                </a:tc>
                <a:tc>
                  <a:txBody>
                    <a:bodyPr/>
                    <a:lstStyle/>
                    <a:p>
                      <a:r>
                        <a:rPr lang="ru-RU" sz="1000" kern="1200" dirty="0" smtClean="0">
                          <a:solidFill>
                            <a:schemeClr val="dk1"/>
                          </a:solidFill>
                          <a:effectLst/>
                          <a:latin typeface="+mn-lt"/>
                          <a:ea typeface="+mn-ea"/>
                          <a:cs typeface="+mn-cs"/>
                        </a:rPr>
                        <a:t>ОАО «</a:t>
                      </a:r>
                      <a:r>
                        <a:rPr lang="ru-RU" sz="1000" kern="1200" dirty="0" err="1" smtClean="0">
                          <a:solidFill>
                            <a:schemeClr val="dk1"/>
                          </a:solidFill>
                          <a:effectLst/>
                          <a:latin typeface="+mn-lt"/>
                          <a:ea typeface="+mn-ea"/>
                          <a:cs typeface="+mn-cs"/>
                        </a:rPr>
                        <a:t>Газавтоматика</a:t>
                      </a:r>
                      <a:r>
                        <a:rPr lang="ru-RU" sz="1000" kern="1200" dirty="0" smtClean="0">
                          <a:solidFill>
                            <a:schemeClr val="dk1"/>
                          </a:solidFill>
                          <a:effectLst/>
                          <a:latin typeface="+mn-lt"/>
                          <a:ea typeface="+mn-ea"/>
                          <a:cs typeface="+mn-cs"/>
                        </a:rPr>
                        <a:t>». Требования к системам управления добычей и подземным хранением газа;</a:t>
                      </a:r>
                      <a:endParaRPr lang="ru-RU" sz="1000" dirty="0"/>
                    </a:p>
                  </a:txBody>
                  <a:tcPr marT="45715" marB="45715"/>
                </a:tc>
              </a:tr>
              <a:tr h="396193">
                <a:tc>
                  <a:txBody>
                    <a:bodyPr/>
                    <a:lstStyle/>
                    <a:p>
                      <a:pPr algn="ctr"/>
                      <a:r>
                        <a:rPr lang="ru-RU" sz="1000" kern="1200" dirty="0" smtClean="0">
                          <a:solidFill>
                            <a:schemeClr val="dk1"/>
                          </a:solidFill>
                          <a:effectLst/>
                          <a:latin typeface="+mn-lt"/>
                          <a:ea typeface="+mn-ea"/>
                          <a:cs typeface="+mn-cs"/>
                        </a:rPr>
                        <a:t>1999</a:t>
                      </a:r>
                      <a:endParaRPr lang="ru-RU" sz="1000" dirty="0"/>
                    </a:p>
                  </a:txBody>
                  <a:tcPr marT="45715" marB="45715"/>
                </a:tc>
                <a:tc>
                  <a:txBody>
                    <a:bodyPr/>
                    <a:lstStyle/>
                    <a:p>
                      <a:r>
                        <a:rPr lang="ru-RU" sz="1000" kern="1200" dirty="0" smtClean="0">
                          <a:solidFill>
                            <a:schemeClr val="dk1"/>
                          </a:solidFill>
                          <a:effectLst/>
                          <a:latin typeface="+mn-lt"/>
                          <a:ea typeface="+mn-ea"/>
                          <a:cs typeface="+mn-cs"/>
                        </a:rPr>
                        <a:t>Сборник. АСУ ТП промыслов газоконденсатного месторождения Крайнего Севера; Формирование требований на применение средств и систем автоматизации для объектов добычи.</a:t>
                      </a:r>
                      <a:endParaRPr lang="ru-RU" sz="1000" dirty="0"/>
                    </a:p>
                  </a:txBody>
                  <a:tcPr marT="45715" marB="45715"/>
                </a:tc>
              </a:tr>
              <a:tr h="243811">
                <a:tc>
                  <a:txBody>
                    <a:bodyPr/>
                    <a:lstStyle/>
                    <a:p>
                      <a:pPr algn="ctr"/>
                      <a:r>
                        <a:rPr lang="ru-RU" sz="1000" dirty="0" smtClean="0"/>
                        <a:t>2001</a:t>
                      </a:r>
                      <a:endParaRPr lang="ru-RU" sz="1000" dirty="0"/>
                    </a:p>
                  </a:txBody>
                  <a:tcPr marT="45715" marB="45715"/>
                </a:tc>
                <a:tc>
                  <a:txBody>
                    <a:bodyPr/>
                    <a:lstStyle/>
                    <a:p>
                      <a:r>
                        <a:rPr lang="ru-RU" sz="1000" kern="1200" dirty="0" smtClean="0">
                          <a:solidFill>
                            <a:schemeClr val="dk1"/>
                          </a:solidFill>
                          <a:effectLst/>
                          <a:latin typeface="+mn-lt"/>
                          <a:ea typeface="+mn-ea"/>
                          <a:cs typeface="+mn-cs"/>
                        </a:rPr>
                        <a:t>ОАО «</a:t>
                      </a:r>
                      <a:r>
                        <a:rPr lang="ru-RU" sz="1000" kern="1200" dirty="0" err="1" smtClean="0">
                          <a:solidFill>
                            <a:schemeClr val="dk1"/>
                          </a:solidFill>
                          <a:effectLst/>
                          <a:latin typeface="+mn-lt"/>
                          <a:ea typeface="+mn-ea"/>
                          <a:cs typeface="+mn-cs"/>
                        </a:rPr>
                        <a:t>Гипрогазцентр</a:t>
                      </a:r>
                      <a:r>
                        <a:rPr lang="ru-RU" sz="1000" kern="1200" dirty="0" smtClean="0">
                          <a:solidFill>
                            <a:schemeClr val="dk1"/>
                          </a:solidFill>
                          <a:effectLst/>
                          <a:latin typeface="+mn-lt"/>
                          <a:ea typeface="+mn-ea"/>
                          <a:cs typeface="+mn-cs"/>
                        </a:rPr>
                        <a:t>». Концепция управления удалёнными объектами по добыче и транспорту газа, расположенными на Крайнем Севере;</a:t>
                      </a:r>
                      <a:endParaRPr lang="ru-RU" sz="1000" dirty="0"/>
                    </a:p>
                  </a:txBody>
                  <a:tcPr marT="45715" marB="45715"/>
                </a:tc>
              </a:tr>
              <a:tr h="700957">
                <a:tc>
                  <a:txBody>
                    <a:bodyPr/>
                    <a:lstStyle/>
                    <a:p>
                      <a:pPr algn="ctr"/>
                      <a:r>
                        <a:rPr lang="ru-RU" sz="1000" dirty="0" smtClean="0"/>
                        <a:t>2005</a:t>
                      </a:r>
                      <a:endParaRPr lang="ru-RU" sz="1000" dirty="0"/>
                    </a:p>
                  </a:txBody>
                  <a:tcPr marT="45715" marB="45715"/>
                </a:tc>
                <a:tc>
                  <a:txBody>
                    <a:bodyPr/>
                    <a:lstStyle/>
                    <a:p>
                      <a:r>
                        <a:rPr lang="ru-RU" sz="1000" kern="1200" dirty="0" smtClean="0">
                          <a:solidFill>
                            <a:schemeClr val="dk1"/>
                          </a:solidFill>
                          <a:effectLst/>
                          <a:latin typeface="+mn-lt"/>
                          <a:ea typeface="+mn-ea"/>
                          <a:cs typeface="+mn-cs"/>
                        </a:rPr>
                        <a:t>ОАО «</a:t>
                      </a:r>
                      <a:r>
                        <a:rPr lang="ru-RU" sz="1000" kern="1200" dirty="0" err="1" smtClean="0">
                          <a:solidFill>
                            <a:schemeClr val="dk1"/>
                          </a:solidFill>
                          <a:effectLst/>
                          <a:latin typeface="+mn-lt"/>
                          <a:ea typeface="+mn-ea"/>
                          <a:cs typeface="+mn-cs"/>
                        </a:rPr>
                        <a:t>ВНИПИгаздобыча</a:t>
                      </a:r>
                      <a:r>
                        <a:rPr lang="ru-RU" sz="1000" kern="1200" dirty="0" smtClean="0">
                          <a:solidFill>
                            <a:schemeClr val="dk1"/>
                          </a:solidFill>
                          <a:effectLst/>
                          <a:latin typeface="+mn-lt"/>
                          <a:ea typeface="+mn-ea"/>
                          <a:cs typeface="+mn-cs"/>
                        </a:rPr>
                        <a:t>». НИР «Разработка эффективных систем управления технологическими процессами и организационной структуры </a:t>
                      </a:r>
                      <a:r>
                        <a:rPr lang="ru-RU" sz="1000" kern="1200" dirty="0" err="1" smtClean="0">
                          <a:solidFill>
                            <a:schemeClr val="dk1"/>
                          </a:solidFill>
                          <a:effectLst/>
                          <a:latin typeface="+mn-lt"/>
                          <a:ea typeface="+mn-ea"/>
                          <a:cs typeface="+mn-cs"/>
                        </a:rPr>
                        <a:t>Бобавенковского</a:t>
                      </a:r>
                      <a:r>
                        <a:rPr lang="ru-RU" sz="1000" kern="1200" dirty="0" smtClean="0">
                          <a:solidFill>
                            <a:schemeClr val="dk1"/>
                          </a:solidFill>
                          <a:effectLst/>
                          <a:latin typeface="+mn-lt"/>
                          <a:ea typeface="+mn-ea"/>
                          <a:cs typeface="+mn-cs"/>
                        </a:rPr>
                        <a:t> НКГМ, основанных на малолюдной технологии. Сформулирована Концепция создания и эксплуатации удалённых объектов, согласована организационная структура, структура управления финансово-экономической деятельностью. Научно обоснована необходимость проведения и сопровождения моделирования на основании геолого-технологических моделей разработки и эффективной эксплуатации месторождения;</a:t>
                      </a:r>
                      <a:endParaRPr lang="ru-RU" sz="1000" dirty="0"/>
                    </a:p>
                  </a:txBody>
                  <a:tcPr marT="45715" marB="45715"/>
                </a:tc>
              </a:tr>
              <a:tr h="396193">
                <a:tc>
                  <a:txBody>
                    <a:bodyPr/>
                    <a:lstStyle/>
                    <a:p>
                      <a:pPr algn="ctr"/>
                      <a:r>
                        <a:rPr lang="ru-RU" sz="1000" dirty="0" smtClean="0"/>
                        <a:t>2007</a:t>
                      </a:r>
                      <a:endParaRPr lang="ru-RU" sz="1000" dirty="0"/>
                    </a:p>
                  </a:txBody>
                  <a:tcPr marT="45715" marB="45715"/>
                </a:tc>
                <a:tc>
                  <a:txBody>
                    <a:bodyPr/>
                    <a:lstStyle/>
                    <a:p>
                      <a:r>
                        <a:rPr lang="ru-RU" sz="1000" kern="1200" dirty="0" smtClean="0">
                          <a:solidFill>
                            <a:schemeClr val="dk1"/>
                          </a:solidFill>
                          <a:effectLst/>
                          <a:latin typeface="+mn-lt"/>
                          <a:ea typeface="+mn-ea"/>
                          <a:cs typeface="+mn-cs"/>
                        </a:rPr>
                        <a:t>ОАО «</a:t>
                      </a:r>
                      <a:r>
                        <a:rPr lang="ru-RU" sz="1000" kern="1200" dirty="0" err="1" smtClean="0">
                          <a:solidFill>
                            <a:schemeClr val="dk1"/>
                          </a:solidFill>
                          <a:effectLst/>
                          <a:latin typeface="+mn-lt"/>
                          <a:ea typeface="+mn-ea"/>
                          <a:cs typeface="+mn-cs"/>
                        </a:rPr>
                        <a:t>ВНИПИгаздобыча</a:t>
                      </a:r>
                      <a:r>
                        <a:rPr lang="ru-RU" sz="1000" kern="1200" dirty="0" smtClean="0">
                          <a:solidFill>
                            <a:schemeClr val="dk1"/>
                          </a:solidFill>
                          <a:effectLst/>
                          <a:latin typeface="+mn-lt"/>
                          <a:ea typeface="+mn-ea"/>
                          <a:cs typeface="+mn-cs"/>
                        </a:rPr>
                        <a:t>». Проектная документация «Обустройства </a:t>
                      </a:r>
                      <a:r>
                        <a:rPr lang="ru-RU" sz="1000" kern="1200" dirty="0" err="1" smtClean="0">
                          <a:solidFill>
                            <a:schemeClr val="dk1"/>
                          </a:solidFill>
                          <a:effectLst/>
                          <a:latin typeface="+mn-lt"/>
                          <a:ea typeface="+mn-ea"/>
                          <a:cs typeface="+mn-cs"/>
                        </a:rPr>
                        <a:t>сеноман-аптских</a:t>
                      </a:r>
                      <a:r>
                        <a:rPr lang="ru-RU" sz="1000" kern="1200" dirty="0" smtClean="0">
                          <a:solidFill>
                            <a:schemeClr val="dk1"/>
                          </a:solidFill>
                          <a:effectLst/>
                          <a:latin typeface="+mn-lt"/>
                          <a:ea typeface="+mn-ea"/>
                          <a:cs typeface="+mn-cs"/>
                        </a:rPr>
                        <a:t> залежей </a:t>
                      </a:r>
                      <a:r>
                        <a:rPr lang="ru-RU" sz="1000" kern="1200" dirty="0" err="1" smtClean="0">
                          <a:solidFill>
                            <a:schemeClr val="dk1"/>
                          </a:solidFill>
                          <a:effectLst/>
                          <a:latin typeface="+mn-lt"/>
                          <a:ea typeface="+mn-ea"/>
                          <a:cs typeface="+mn-cs"/>
                        </a:rPr>
                        <a:t>Бованенковского</a:t>
                      </a:r>
                      <a:r>
                        <a:rPr lang="ru-RU" sz="1000" kern="1200" dirty="0" smtClean="0">
                          <a:solidFill>
                            <a:schemeClr val="dk1"/>
                          </a:solidFill>
                          <a:effectLst/>
                          <a:latin typeface="+mn-lt"/>
                          <a:ea typeface="+mn-ea"/>
                          <a:cs typeface="+mn-cs"/>
                        </a:rPr>
                        <a:t> НГКМ». В проектные решения включены: Автоматизированная система управления разработкой месторождения, Комплексная модель и Банк данных;</a:t>
                      </a:r>
                      <a:endParaRPr lang="ru-RU" sz="1000" dirty="0"/>
                    </a:p>
                  </a:txBody>
                  <a:tcPr marT="45715" marB="45715"/>
                </a:tc>
              </a:tr>
              <a:tr h="548575">
                <a:tc>
                  <a:txBody>
                    <a:bodyPr/>
                    <a:lstStyle/>
                    <a:p>
                      <a:pPr algn="ctr"/>
                      <a:r>
                        <a:rPr lang="ru-RU" sz="1000" dirty="0" smtClean="0"/>
                        <a:t>2012</a:t>
                      </a:r>
                      <a:endParaRPr lang="ru-RU" sz="1000" dirty="0"/>
                    </a:p>
                  </a:txBody>
                  <a:tcPr marT="45715" marB="45715"/>
                </a:tc>
                <a:tc>
                  <a:txBody>
                    <a:bodyPr/>
                    <a:lstStyle/>
                    <a:p>
                      <a:r>
                        <a:rPr lang="ru-RU" sz="1000" kern="1200" dirty="0" smtClean="0">
                          <a:solidFill>
                            <a:schemeClr val="dk1"/>
                          </a:solidFill>
                          <a:effectLst/>
                          <a:latin typeface="+mn-lt"/>
                          <a:ea typeface="+mn-ea"/>
                          <a:cs typeface="+mn-cs"/>
                        </a:rPr>
                        <a:t>ОАО «</a:t>
                      </a:r>
                      <a:r>
                        <a:rPr lang="ru-RU" sz="1000" kern="1200" dirty="0" err="1" smtClean="0">
                          <a:solidFill>
                            <a:schemeClr val="dk1"/>
                          </a:solidFill>
                          <a:effectLst/>
                          <a:latin typeface="+mn-lt"/>
                          <a:ea typeface="+mn-ea"/>
                          <a:cs typeface="+mn-cs"/>
                        </a:rPr>
                        <a:t>ВНИПИгаздобыча</a:t>
                      </a:r>
                      <a:r>
                        <a:rPr lang="ru-RU" sz="1000" kern="1200" dirty="0" smtClean="0">
                          <a:solidFill>
                            <a:schemeClr val="dk1"/>
                          </a:solidFill>
                          <a:effectLst/>
                          <a:latin typeface="+mn-lt"/>
                          <a:ea typeface="+mn-ea"/>
                          <a:cs typeface="+mn-cs"/>
                        </a:rPr>
                        <a:t>». Рабочая документация «Обустройства </a:t>
                      </a:r>
                      <a:r>
                        <a:rPr lang="ru-RU" sz="1000" kern="1200" dirty="0" err="1" smtClean="0">
                          <a:solidFill>
                            <a:schemeClr val="dk1"/>
                          </a:solidFill>
                          <a:effectLst/>
                          <a:latin typeface="+mn-lt"/>
                          <a:ea typeface="+mn-ea"/>
                          <a:cs typeface="+mn-cs"/>
                        </a:rPr>
                        <a:t>сеноман-аптских</a:t>
                      </a:r>
                      <a:r>
                        <a:rPr lang="ru-RU" sz="1000" kern="1200" dirty="0" smtClean="0">
                          <a:solidFill>
                            <a:schemeClr val="dk1"/>
                          </a:solidFill>
                          <a:effectLst/>
                          <a:latin typeface="+mn-lt"/>
                          <a:ea typeface="+mn-ea"/>
                          <a:cs typeface="+mn-cs"/>
                        </a:rPr>
                        <a:t> залежей </a:t>
                      </a:r>
                      <a:r>
                        <a:rPr lang="ru-RU" sz="1000" kern="1200" dirty="0" err="1" smtClean="0">
                          <a:solidFill>
                            <a:schemeClr val="dk1"/>
                          </a:solidFill>
                          <a:effectLst/>
                          <a:latin typeface="+mn-lt"/>
                          <a:ea typeface="+mn-ea"/>
                          <a:cs typeface="+mn-cs"/>
                        </a:rPr>
                        <a:t>Бованенковского</a:t>
                      </a:r>
                      <a:r>
                        <a:rPr lang="ru-RU" sz="1000" kern="1200" dirty="0" smtClean="0">
                          <a:solidFill>
                            <a:schemeClr val="dk1"/>
                          </a:solidFill>
                          <a:effectLst/>
                          <a:latin typeface="+mn-lt"/>
                          <a:ea typeface="+mn-ea"/>
                          <a:cs typeface="+mn-cs"/>
                        </a:rPr>
                        <a:t> НГКМ». В АСУ РМ включены: Комплексы математических моделей по технологическим и геологическим объектам, единый геолого-технологический банк данных и информационно-программный комплекс;</a:t>
                      </a:r>
                      <a:endParaRPr lang="ru-RU" sz="1000" dirty="0"/>
                    </a:p>
                  </a:txBody>
                  <a:tcPr marT="45715" marB="45715"/>
                </a:tc>
              </a:tr>
              <a:tr h="396193">
                <a:tc>
                  <a:txBody>
                    <a:bodyPr/>
                    <a:lstStyle/>
                    <a:p>
                      <a:pPr algn="ctr"/>
                      <a:r>
                        <a:rPr lang="ru-RU" sz="1000" dirty="0" smtClean="0"/>
                        <a:t>2013</a:t>
                      </a:r>
                      <a:endParaRPr lang="ru-RU" sz="1000" dirty="0"/>
                    </a:p>
                  </a:txBody>
                  <a:tcPr marT="45715" marB="45715"/>
                </a:tc>
                <a:tc>
                  <a:txBody>
                    <a:bodyPr/>
                    <a:lstStyle/>
                    <a:p>
                      <a:r>
                        <a:rPr lang="ru-RU" sz="1000" kern="1200" dirty="0" smtClean="0">
                          <a:solidFill>
                            <a:schemeClr val="dk1"/>
                          </a:solidFill>
                          <a:effectLst/>
                          <a:latin typeface="+mn-lt"/>
                          <a:ea typeface="+mn-ea"/>
                          <a:cs typeface="+mn-cs"/>
                        </a:rPr>
                        <a:t>ОАО «</a:t>
                      </a:r>
                      <a:r>
                        <a:rPr lang="ru-RU" sz="1000" kern="1200" dirty="0" err="1" smtClean="0">
                          <a:solidFill>
                            <a:schemeClr val="dk1"/>
                          </a:solidFill>
                          <a:effectLst/>
                          <a:latin typeface="+mn-lt"/>
                          <a:ea typeface="+mn-ea"/>
                          <a:cs typeface="+mn-cs"/>
                        </a:rPr>
                        <a:t>ВНИПИгаздобыча</a:t>
                      </a:r>
                      <a:r>
                        <a:rPr lang="ru-RU" sz="1000" kern="1200" dirty="0" smtClean="0">
                          <a:solidFill>
                            <a:schemeClr val="dk1"/>
                          </a:solidFill>
                          <a:effectLst/>
                          <a:latin typeface="+mn-lt"/>
                          <a:ea typeface="+mn-ea"/>
                          <a:cs typeface="+mn-cs"/>
                        </a:rPr>
                        <a:t>». Проект «Обустройства </a:t>
                      </a:r>
                      <a:r>
                        <a:rPr lang="ru-RU" sz="1000" kern="1200" dirty="0" err="1" smtClean="0">
                          <a:solidFill>
                            <a:schemeClr val="dk1"/>
                          </a:solidFill>
                          <a:effectLst/>
                          <a:latin typeface="+mn-lt"/>
                          <a:ea typeface="+mn-ea"/>
                          <a:cs typeface="+mn-cs"/>
                        </a:rPr>
                        <a:t>сеноман-аптских</a:t>
                      </a:r>
                      <a:r>
                        <a:rPr lang="ru-RU" sz="1000" kern="1200" dirty="0" smtClean="0">
                          <a:solidFill>
                            <a:schemeClr val="dk1"/>
                          </a:solidFill>
                          <a:effectLst/>
                          <a:latin typeface="+mn-lt"/>
                          <a:ea typeface="+mn-ea"/>
                          <a:cs typeface="+mn-cs"/>
                        </a:rPr>
                        <a:t> залежей </a:t>
                      </a:r>
                      <a:r>
                        <a:rPr lang="ru-RU" sz="1000" kern="1200" dirty="0" err="1" smtClean="0">
                          <a:solidFill>
                            <a:schemeClr val="dk1"/>
                          </a:solidFill>
                          <a:effectLst/>
                          <a:latin typeface="+mn-lt"/>
                          <a:ea typeface="+mn-ea"/>
                          <a:cs typeface="+mn-cs"/>
                        </a:rPr>
                        <a:t>Харасавэйского</a:t>
                      </a:r>
                      <a:r>
                        <a:rPr lang="ru-RU" sz="1000" kern="1200" dirty="0" smtClean="0">
                          <a:solidFill>
                            <a:schemeClr val="dk1"/>
                          </a:solidFill>
                          <a:effectLst/>
                          <a:latin typeface="+mn-lt"/>
                          <a:ea typeface="+mn-ea"/>
                          <a:cs typeface="+mn-cs"/>
                        </a:rPr>
                        <a:t> ГКМ», в котором предлагалось расширить область работы АСУ РМ </a:t>
                      </a:r>
                      <a:r>
                        <a:rPr lang="ru-RU" sz="1000" kern="1200" dirty="0" err="1" smtClean="0">
                          <a:solidFill>
                            <a:schemeClr val="dk1"/>
                          </a:solidFill>
                          <a:effectLst/>
                          <a:latin typeface="+mn-lt"/>
                          <a:ea typeface="+mn-ea"/>
                          <a:cs typeface="+mn-cs"/>
                        </a:rPr>
                        <a:t>Бованенковского</a:t>
                      </a:r>
                      <a:r>
                        <a:rPr lang="ru-RU" sz="1000" kern="1200" dirty="0" smtClean="0">
                          <a:solidFill>
                            <a:schemeClr val="dk1"/>
                          </a:solidFill>
                          <a:effectLst/>
                          <a:latin typeface="+mn-lt"/>
                          <a:ea typeface="+mn-ea"/>
                          <a:cs typeface="+mn-cs"/>
                        </a:rPr>
                        <a:t> НГКМ до </a:t>
                      </a:r>
                      <a:r>
                        <a:rPr lang="ru-RU" sz="1000" kern="1200" dirty="0" err="1" smtClean="0">
                          <a:solidFill>
                            <a:schemeClr val="dk1"/>
                          </a:solidFill>
                          <a:effectLst/>
                          <a:latin typeface="+mn-lt"/>
                          <a:ea typeface="+mn-ea"/>
                          <a:cs typeface="+mn-cs"/>
                        </a:rPr>
                        <a:t>Харасавэйского</a:t>
                      </a:r>
                      <a:r>
                        <a:rPr lang="ru-RU" sz="1000" kern="1200" dirty="0" smtClean="0">
                          <a:solidFill>
                            <a:schemeClr val="dk1"/>
                          </a:solidFill>
                          <a:effectLst/>
                          <a:latin typeface="+mn-lt"/>
                          <a:ea typeface="+mn-ea"/>
                          <a:cs typeface="+mn-cs"/>
                        </a:rPr>
                        <a:t> ГКМ;</a:t>
                      </a:r>
                      <a:endParaRPr lang="ru-RU" sz="1000" dirty="0"/>
                    </a:p>
                  </a:txBody>
                  <a:tcPr marT="45715" marB="45715"/>
                </a:tc>
              </a:tr>
              <a:tr h="548575">
                <a:tc>
                  <a:txBody>
                    <a:bodyPr/>
                    <a:lstStyle/>
                    <a:p>
                      <a:pPr algn="ctr"/>
                      <a:r>
                        <a:rPr lang="ru-RU" sz="1000" dirty="0" smtClean="0"/>
                        <a:t>2014</a:t>
                      </a:r>
                      <a:endParaRPr lang="ru-RU" sz="1000" dirty="0"/>
                    </a:p>
                  </a:txBody>
                  <a:tcPr marT="45715" marB="45715"/>
                </a:tc>
                <a:tc>
                  <a:txBody>
                    <a:bodyPr/>
                    <a:lstStyle/>
                    <a:p>
                      <a:r>
                        <a:rPr lang="ru-RU" sz="1000" kern="1200" dirty="0" smtClean="0">
                          <a:solidFill>
                            <a:schemeClr val="dk1"/>
                          </a:solidFill>
                          <a:effectLst/>
                          <a:latin typeface="+mn-lt"/>
                          <a:ea typeface="+mn-ea"/>
                          <a:cs typeface="+mn-cs"/>
                        </a:rPr>
                        <a:t>ПАО «</a:t>
                      </a:r>
                      <a:r>
                        <a:rPr lang="ru-RU" sz="1000" kern="1200" dirty="0" err="1" smtClean="0">
                          <a:solidFill>
                            <a:schemeClr val="dk1"/>
                          </a:solidFill>
                          <a:effectLst/>
                          <a:latin typeface="+mn-lt"/>
                          <a:ea typeface="+mn-ea"/>
                          <a:cs typeface="+mn-cs"/>
                        </a:rPr>
                        <a:t>ВНИПИгаздобыча</a:t>
                      </a:r>
                      <a:r>
                        <a:rPr lang="ru-RU" sz="1000" kern="1200" dirty="0" smtClean="0">
                          <a:solidFill>
                            <a:schemeClr val="dk1"/>
                          </a:solidFill>
                          <a:effectLst/>
                          <a:latin typeface="+mn-lt"/>
                          <a:ea typeface="+mn-ea"/>
                          <a:cs typeface="+mn-cs"/>
                        </a:rPr>
                        <a:t>». Программа инновационного развития. Создана комплексная модель </a:t>
                      </a:r>
                      <a:r>
                        <a:rPr lang="ru-RU" sz="1000" kern="1200" dirty="0" err="1" smtClean="0">
                          <a:solidFill>
                            <a:schemeClr val="dk1"/>
                          </a:solidFill>
                          <a:effectLst/>
                          <a:latin typeface="+mn-lt"/>
                          <a:ea typeface="+mn-ea"/>
                          <a:cs typeface="+mn-cs"/>
                        </a:rPr>
                        <a:t>Чаяндинского</a:t>
                      </a:r>
                      <a:r>
                        <a:rPr lang="ru-RU" sz="1000" kern="1200" dirty="0" smtClean="0">
                          <a:solidFill>
                            <a:schemeClr val="dk1"/>
                          </a:solidFill>
                          <a:effectLst/>
                          <a:latin typeface="+mn-lt"/>
                          <a:ea typeface="+mn-ea"/>
                          <a:cs typeface="+mn-cs"/>
                        </a:rPr>
                        <a:t> НГКМ, в которую вошли 7 моделей, интегрированных в среде </a:t>
                      </a:r>
                      <a:r>
                        <a:rPr lang="ru-RU" sz="1000" kern="1200" dirty="0" err="1" smtClean="0">
                          <a:solidFill>
                            <a:schemeClr val="dk1"/>
                          </a:solidFill>
                          <a:effectLst/>
                          <a:latin typeface="+mn-lt"/>
                          <a:ea typeface="+mn-ea"/>
                          <a:cs typeface="+mn-cs"/>
                        </a:rPr>
                        <a:t>Avocet</a:t>
                      </a:r>
                      <a:r>
                        <a:rPr lang="ru-RU" sz="1000" kern="1200" dirty="0" smtClean="0">
                          <a:solidFill>
                            <a:schemeClr val="dk1"/>
                          </a:solidFill>
                          <a:effectLst/>
                          <a:latin typeface="+mn-lt"/>
                          <a:ea typeface="+mn-ea"/>
                          <a:cs typeface="+mn-cs"/>
                        </a:rPr>
                        <a:t> AIM (</a:t>
                      </a:r>
                      <a:r>
                        <a:rPr lang="ru-RU" sz="1000" kern="1200" dirty="0" err="1" smtClean="0">
                          <a:solidFill>
                            <a:schemeClr val="dk1"/>
                          </a:solidFill>
                          <a:effectLst/>
                          <a:latin typeface="+mn-lt"/>
                          <a:ea typeface="+mn-ea"/>
                          <a:cs typeface="+mn-cs"/>
                        </a:rPr>
                        <a:t>Schlumberger</a:t>
                      </a:r>
                      <a:r>
                        <a:rPr lang="ru-RU" sz="1000" kern="1200" dirty="0" smtClean="0">
                          <a:solidFill>
                            <a:schemeClr val="dk1"/>
                          </a:solidFill>
                          <a:effectLst/>
                          <a:latin typeface="+mn-lt"/>
                          <a:ea typeface="+mn-ea"/>
                          <a:cs typeface="+mn-cs"/>
                        </a:rPr>
                        <a:t>): одна гидродинамическая модель пластов, пять моделей ГСС и одна модель установок подготовки газа и конденсата.</a:t>
                      </a:r>
                      <a:endParaRPr lang="ru-RU" sz="1000" dirty="0"/>
                    </a:p>
                  </a:txBody>
                  <a:tcPr marT="45715" marB="45715"/>
                </a:tc>
              </a:tr>
            </a:tbl>
          </a:graphicData>
        </a:graphic>
      </p:graphicFrame>
      <p:sp>
        <p:nvSpPr>
          <p:cNvPr id="229422" name="TextBox 5"/>
          <p:cNvSpPr txBox="1">
            <a:spLocks noChangeArrowheads="1"/>
          </p:cNvSpPr>
          <p:nvPr/>
        </p:nvSpPr>
        <p:spPr bwMode="auto">
          <a:xfrm>
            <a:off x="219075" y="6503988"/>
            <a:ext cx="6096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fld id="{4C5DE603-C264-4409-9365-6B7BB56B2F63}" type="slidenum">
              <a:rPr lang="ru-RU" altLang="ru-RU"/>
              <a:pPr eaLnBrk="1" hangingPunct="1"/>
              <a:t>6</a:t>
            </a:fld>
            <a:endParaRPr lang="ru-RU" altLang="ru-RU"/>
          </a:p>
        </p:txBody>
      </p:sp>
      <p:sp>
        <p:nvSpPr>
          <p:cNvPr id="7" name="Прямоугольник 6"/>
          <p:cNvSpPr/>
          <p:nvPr/>
        </p:nvSpPr>
        <p:spPr>
          <a:xfrm flipH="1">
            <a:off x="2249488" y="6454775"/>
            <a:ext cx="6894512" cy="369888"/>
          </a:xfrm>
          <a:prstGeom prst="rect">
            <a:avLst/>
          </a:prstGeom>
        </p:spPr>
        <p:txBody>
          <a:bodyPr>
            <a:spAutoFit/>
          </a:bodyPr>
          <a:lstStyle/>
          <a:p>
            <a:pPr>
              <a:defRPr/>
            </a:pPr>
            <a:r>
              <a:rPr lang="ru-RU" sz="1600" dirty="0">
                <a:solidFill>
                  <a:schemeClr val="tx1"/>
                </a:solidFill>
                <a:cs typeface="+mn-cs"/>
              </a:rPr>
              <a:t> </a:t>
            </a:r>
            <a:r>
              <a:rPr lang="ru-RU" sz="1800" dirty="0">
                <a:solidFill>
                  <a:schemeClr val="tx2">
                    <a:lumMod val="75000"/>
                    <a:lumOff val="25000"/>
                  </a:schemeClr>
                </a:solidFill>
                <a:cs typeface="+mn-cs"/>
              </a:rPr>
              <a:t> </a:t>
            </a:r>
            <a:r>
              <a:rPr lang="ru-RU" sz="1800" b="1" dirty="0">
                <a:solidFill>
                  <a:schemeClr val="tx2">
                    <a:lumMod val="75000"/>
                    <a:lumOff val="25000"/>
                  </a:schemeClr>
                </a:solidFill>
                <a:cs typeface="+mn-cs"/>
              </a:rPr>
              <a:t>Секция «Автоматизация, связь, космические технологии»</a:t>
            </a:r>
            <a:endParaRPr lang="ru-RU" sz="1800" dirty="0">
              <a:cs typeface="+mn-cs"/>
            </a:endParaRPr>
          </a:p>
        </p:txBody>
      </p:sp>
    </p:spTree>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916608379"/>
              </p:ext>
            </p:extLst>
          </p:nvPr>
        </p:nvGraphicFramePr>
        <p:xfrm>
          <a:off x="2155825" y="1201738"/>
          <a:ext cx="6918325" cy="4919443"/>
        </p:xfrm>
        <a:graphic>
          <a:graphicData uri="http://schemas.openxmlformats.org/drawingml/2006/table">
            <a:tbl>
              <a:tblPr firstRow="1" firstCol="1" bandRow="1">
                <a:tableStyleId>{22838BEF-8BB2-4498-84A7-C5851F593DF1}</a:tableStyleId>
              </a:tblPr>
              <a:tblGrid>
                <a:gridCol w="1196975"/>
                <a:gridCol w="5721350"/>
              </a:tblGrid>
              <a:tr h="491616">
                <a:tc rowSpan="2">
                  <a:txBody>
                    <a:bodyPr/>
                    <a:lstStyle/>
                    <a:p>
                      <a:pPr indent="540385" algn="l">
                        <a:spcAft>
                          <a:spcPts val="0"/>
                        </a:spcAft>
                      </a:pPr>
                      <a:endParaRPr lang="ru-RU" sz="1100" u="none" dirty="0" smtClean="0">
                        <a:effectLst/>
                        <a:latin typeface="Times New Roman" panose="02020603050405020304" pitchFamily="18" charset="0"/>
                        <a:cs typeface="Times New Roman" panose="02020603050405020304" pitchFamily="18" charset="0"/>
                      </a:endParaRPr>
                    </a:p>
                    <a:p>
                      <a:pPr indent="540385" algn="l">
                        <a:spcAft>
                          <a:spcPts val="0"/>
                        </a:spcAft>
                      </a:pPr>
                      <a:r>
                        <a:rPr lang="ru-RU" sz="1100" u="none" dirty="0" smtClean="0">
                          <a:effectLst/>
                          <a:latin typeface="Times New Roman" panose="02020603050405020304" pitchFamily="18" charset="0"/>
                          <a:cs typeface="Times New Roman" panose="02020603050405020304" pitchFamily="18" charset="0"/>
                        </a:rPr>
                        <a:t/>
                      </a:r>
                      <a:br>
                        <a:rPr lang="ru-RU" sz="1100" u="none" dirty="0" smtClean="0">
                          <a:effectLst/>
                          <a:latin typeface="Times New Roman" panose="02020603050405020304" pitchFamily="18" charset="0"/>
                          <a:cs typeface="Times New Roman" panose="02020603050405020304" pitchFamily="18" charset="0"/>
                        </a:rPr>
                      </a:br>
                      <a:r>
                        <a:rPr lang="ru-RU" sz="1100" u="none" dirty="0" smtClean="0">
                          <a:effectLst/>
                          <a:latin typeface="Times New Roman" panose="02020603050405020304" pitchFamily="18" charset="0"/>
                          <a:cs typeface="Times New Roman" panose="02020603050405020304" pitchFamily="18" charset="0"/>
                        </a:rPr>
                        <a:t>Изучение</a:t>
                      </a:r>
                      <a:endParaRPr lang="ru-RU" sz="1100" u="none" dirty="0">
                        <a:solidFill>
                          <a:schemeClr val="tx1">
                            <a:lumMod val="95000"/>
                            <a:lumOff val="5000"/>
                          </a:schemeClr>
                        </a:solidFill>
                        <a:effectLst/>
                        <a:latin typeface="Times New Roman" panose="02020603050405020304" pitchFamily="18" charset="0"/>
                        <a:ea typeface="Times New Roman"/>
                        <a:cs typeface="Times New Roman" panose="02020603050405020304" pitchFamily="18" charset="0"/>
                      </a:endParaRPr>
                    </a:p>
                  </a:txBody>
                  <a:tcPr marL="56584" marR="56584" marT="0" marB="0"/>
                </a:tc>
                <a:tc>
                  <a:txBody>
                    <a:bodyPr/>
                    <a:lstStyle/>
                    <a:p>
                      <a:pPr indent="0" algn="just">
                        <a:spcAft>
                          <a:spcPts val="0"/>
                        </a:spcAft>
                      </a:pPr>
                      <a:r>
                        <a:rPr lang="ru-RU" sz="1100" b="0" dirty="0">
                          <a:effectLst/>
                          <a:latin typeface="Times New Roman" panose="02020603050405020304" pitchFamily="18" charset="0"/>
                          <a:cs typeface="Times New Roman" panose="02020603050405020304" pitchFamily="18" charset="0"/>
                        </a:rPr>
                        <a:t>Р Газпром 2-3.1-915-2014 Изучение газоконденсатной характеристики скважин и месторождений. Системный контроль газоконденсатной характеристики скважин и </a:t>
                      </a:r>
                      <a:r>
                        <a:rPr lang="ru-RU" sz="1100" b="0" dirty="0" smtClean="0">
                          <a:effectLst/>
                          <a:latin typeface="Times New Roman" panose="02020603050405020304" pitchFamily="18" charset="0"/>
                          <a:cs typeface="Times New Roman" panose="02020603050405020304" pitchFamily="18" charset="0"/>
                        </a:rPr>
                        <a:t>месторождений</a:t>
                      </a:r>
                      <a:endParaRPr lang="ru-RU" sz="1100" b="0" dirty="0">
                        <a:solidFill>
                          <a:schemeClr val="tx1">
                            <a:lumMod val="95000"/>
                            <a:lumOff val="5000"/>
                          </a:schemeClr>
                        </a:solidFill>
                        <a:effectLst/>
                        <a:latin typeface="Times New Roman" panose="02020603050405020304" pitchFamily="18" charset="0"/>
                        <a:ea typeface="Times New Roman"/>
                        <a:cs typeface="Times New Roman" panose="02020603050405020304" pitchFamily="18" charset="0"/>
                      </a:endParaRPr>
                    </a:p>
                  </a:txBody>
                  <a:tcPr marL="56584" marR="56584" marT="0" marB="0"/>
                </a:tc>
              </a:tr>
              <a:tr h="491616">
                <a:tc vMerge="1">
                  <a:txBody>
                    <a:bodyPr/>
                    <a:lstStyle/>
                    <a:p>
                      <a:endParaRPr lang="ru-RU"/>
                    </a:p>
                  </a:txBody>
                  <a:tcPr/>
                </a:tc>
                <a:tc>
                  <a:txBody>
                    <a:bodyPr/>
                    <a:lstStyle/>
                    <a:p>
                      <a:pPr indent="0" algn="just">
                        <a:spcAft>
                          <a:spcPts val="0"/>
                        </a:spcAft>
                      </a:pPr>
                      <a:r>
                        <a:rPr lang="ru-RU" sz="1100" dirty="0">
                          <a:effectLst/>
                          <a:latin typeface="Times New Roman" panose="02020603050405020304" pitchFamily="18" charset="0"/>
                          <a:cs typeface="Times New Roman" panose="02020603050405020304" pitchFamily="18" charset="0"/>
                        </a:rPr>
                        <a:t>СТО Газпром 2-2.3-734-2013 Изучение газоконденсатной характеристики скважин и месторождений</a:t>
                      </a:r>
                      <a:r>
                        <a:rPr lang="ru-RU" sz="1100" dirty="0" smtClean="0">
                          <a:effectLst/>
                          <a:latin typeface="Times New Roman" panose="02020603050405020304" pitchFamily="18" charset="0"/>
                          <a:cs typeface="Times New Roman" panose="02020603050405020304" pitchFamily="18" charset="0"/>
                        </a:rPr>
                        <a:t>. Технология </a:t>
                      </a:r>
                      <a:r>
                        <a:rPr lang="ru-RU" sz="1100" dirty="0">
                          <a:effectLst/>
                          <a:latin typeface="Times New Roman" panose="02020603050405020304" pitchFamily="18" charset="0"/>
                          <a:cs typeface="Times New Roman" panose="02020603050405020304" pitchFamily="18" charset="0"/>
                        </a:rPr>
                        <a:t>масштабных промысловых газоконденсатных исследований. Общие положения и технические требования</a:t>
                      </a:r>
                      <a:endParaRPr lang="ru-RU" sz="1100" b="1" dirty="0">
                        <a:effectLst/>
                        <a:latin typeface="Times New Roman" panose="02020603050405020304" pitchFamily="18" charset="0"/>
                        <a:ea typeface="Times New Roman"/>
                        <a:cs typeface="Times New Roman" panose="02020603050405020304" pitchFamily="18" charset="0"/>
                      </a:endParaRPr>
                    </a:p>
                  </a:txBody>
                  <a:tcPr marL="56584" marR="56584" marT="0" marB="0"/>
                </a:tc>
              </a:tr>
              <a:tr h="353908">
                <a:tc>
                  <a:txBody>
                    <a:bodyPr/>
                    <a:lstStyle/>
                    <a:p>
                      <a:pPr indent="540385" algn="l">
                        <a:spcAft>
                          <a:spcPts val="0"/>
                        </a:spcAft>
                      </a:pPr>
                      <a:r>
                        <a:rPr lang="ru-RU" sz="1100" u="none" dirty="0" smtClean="0">
                          <a:effectLst/>
                          <a:latin typeface="Times New Roman" panose="02020603050405020304" pitchFamily="18" charset="0"/>
                          <a:cs typeface="Times New Roman" panose="02020603050405020304" pitchFamily="18" charset="0"/>
                        </a:rPr>
                        <a:t/>
                      </a:r>
                      <a:br>
                        <a:rPr lang="ru-RU" sz="1100" u="none" dirty="0" smtClean="0">
                          <a:effectLst/>
                          <a:latin typeface="Times New Roman" panose="02020603050405020304" pitchFamily="18" charset="0"/>
                          <a:cs typeface="Times New Roman" panose="02020603050405020304" pitchFamily="18" charset="0"/>
                        </a:rPr>
                      </a:br>
                      <a:r>
                        <a:rPr lang="ru-RU" sz="1100" u="none" dirty="0" smtClean="0">
                          <a:effectLst/>
                          <a:latin typeface="Times New Roman" panose="02020603050405020304" pitchFamily="18" charset="0"/>
                          <a:cs typeface="Times New Roman" panose="02020603050405020304" pitchFamily="18" charset="0"/>
                        </a:rPr>
                        <a:t>Моделирование</a:t>
                      </a:r>
                      <a:endParaRPr lang="ru-RU" sz="1100" u="none" dirty="0">
                        <a:solidFill>
                          <a:schemeClr val="tx1">
                            <a:lumMod val="95000"/>
                            <a:lumOff val="5000"/>
                          </a:schemeClr>
                        </a:solidFill>
                        <a:effectLst/>
                        <a:latin typeface="Times New Roman" panose="02020603050405020304" pitchFamily="18" charset="0"/>
                        <a:ea typeface="Times New Roman"/>
                        <a:cs typeface="Times New Roman" panose="02020603050405020304" pitchFamily="18" charset="0"/>
                      </a:endParaRPr>
                    </a:p>
                  </a:txBody>
                  <a:tcPr marL="56584" marR="56584" marT="0" marB="0"/>
                </a:tc>
                <a:tc>
                  <a:txBody>
                    <a:bodyPr/>
                    <a:lstStyle/>
                    <a:p>
                      <a:pPr indent="0" algn="just">
                        <a:spcAft>
                          <a:spcPts val="0"/>
                        </a:spcAft>
                      </a:pPr>
                      <a:r>
                        <a:rPr lang="ru-RU" sz="1100" dirty="0">
                          <a:effectLst/>
                          <a:latin typeface="Times New Roman" panose="02020603050405020304" pitchFamily="18" charset="0"/>
                          <a:cs typeface="Times New Roman" panose="02020603050405020304" pitchFamily="18" charset="0"/>
                        </a:rPr>
                        <a:t>Р Газпром </a:t>
                      </a:r>
                      <a:r>
                        <a:rPr lang="ru-RU" sz="1100" dirty="0" smtClean="0">
                          <a:effectLst/>
                          <a:latin typeface="Times New Roman" panose="02020603050405020304" pitchFamily="18" charset="0"/>
                          <a:cs typeface="Times New Roman" panose="02020603050405020304" pitchFamily="18" charset="0"/>
                        </a:rPr>
                        <a:t>2-3.3-711-2013 </a:t>
                      </a:r>
                      <a:r>
                        <a:rPr lang="ru-RU" sz="1100" dirty="0">
                          <a:effectLst/>
                          <a:latin typeface="Times New Roman" panose="02020603050405020304" pitchFamily="18" charset="0"/>
                          <a:cs typeface="Times New Roman" panose="02020603050405020304" pitchFamily="18" charset="0"/>
                        </a:rPr>
                        <a:t>Моделирование технологических режимов эксплуатации установок промысловой подготовки газа </a:t>
                      </a:r>
                      <a:r>
                        <a:rPr lang="ru-RU" sz="1100" dirty="0" err="1">
                          <a:effectLst/>
                          <a:latin typeface="Times New Roman" panose="02020603050405020304" pitchFamily="18" charset="0"/>
                          <a:cs typeface="Times New Roman" panose="02020603050405020304" pitchFamily="18" charset="0"/>
                        </a:rPr>
                        <a:t>сеноманских</a:t>
                      </a:r>
                      <a:r>
                        <a:rPr lang="ru-RU" sz="1100" dirty="0">
                          <a:effectLst/>
                          <a:latin typeface="Times New Roman" panose="02020603050405020304" pitchFamily="18" charset="0"/>
                          <a:cs typeface="Times New Roman" panose="02020603050405020304" pitchFamily="18" charset="0"/>
                        </a:rPr>
                        <a:t> </a:t>
                      </a:r>
                      <a:r>
                        <a:rPr lang="ru-RU" sz="1100" dirty="0" smtClean="0">
                          <a:effectLst/>
                          <a:latin typeface="Times New Roman" panose="02020603050405020304" pitchFamily="18" charset="0"/>
                          <a:cs typeface="Times New Roman" panose="02020603050405020304" pitchFamily="18" charset="0"/>
                        </a:rPr>
                        <a:t>залежей</a:t>
                      </a:r>
                      <a:endParaRPr lang="ru-RU" sz="1100" b="1" dirty="0">
                        <a:effectLst/>
                        <a:latin typeface="Times New Roman" panose="02020603050405020304" pitchFamily="18" charset="0"/>
                        <a:ea typeface="Times New Roman"/>
                        <a:cs typeface="Times New Roman" panose="02020603050405020304" pitchFamily="18" charset="0"/>
                      </a:endParaRPr>
                    </a:p>
                  </a:txBody>
                  <a:tcPr marL="56584" marR="56584" marT="0" marB="0"/>
                </a:tc>
              </a:tr>
              <a:tr h="491616">
                <a:tc>
                  <a:txBody>
                    <a:bodyPr/>
                    <a:lstStyle/>
                    <a:p>
                      <a:pPr indent="540385" algn="l">
                        <a:spcAft>
                          <a:spcPts val="0"/>
                        </a:spcAft>
                      </a:pPr>
                      <a:r>
                        <a:rPr lang="ru-RU" sz="1100" u="none" strike="noStrike" dirty="0" smtClean="0">
                          <a:effectLst/>
                          <a:latin typeface="Times New Roman" panose="02020603050405020304" pitchFamily="18" charset="0"/>
                          <a:cs typeface="Times New Roman" panose="02020603050405020304" pitchFamily="18" charset="0"/>
                        </a:rPr>
                        <a:t> </a:t>
                      </a:r>
                      <a:endParaRPr lang="ru-RU" sz="1100" u="none" dirty="0">
                        <a:effectLst/>
                        <a:latin typeface="Times New Roman" panose="02020603050405020304" pitchFamily="18" charset="0"/>
                        <a:ea typeface="Times New Roman"/>
                        <a:cs typeface="Times New Roman" panose="02020603050405020304" pitchFamily="18" charset="0"/>
                      </a:endParaRPr>
                    </a:p>
                  </a:txBody>
                  <a:tcPr marL="56584" marR="56584" marT="0" marB="0"/>
                </a:tc>
                <a:tc>
                  <a:txBody>
                    <a:bodyPr/>
                    <a:lstStyle/>
                    <a:p>
                      <a:pPr indent="0" algn="just">
                        <a:spcAft>
                          <a:spcPts val="0"/>
                        </a:spcAft>
                      </a:pPr>
                      <a:r>
                        <a:rPr lang="ru-RU" sz="1100" dirty="0">
                          <a:effectLst/>
                          <a:latin typeface="Times New Roman" panose="02020603050405020304" pitchFamily="18" charset="0"/>
                          <a:cs typeface="Times New Roman" panose="02020603050405020304" pitchFamily="18" charset="0"/>
                        </a:rPr>
                        <a:t>Р Газпром 2-1.15-618-2011 Рекомендации по разработке математических моделей и комплексных алгоритмов управления технологической системой </a:t>
                      </a:r>
                      <a:r>
                        <a:rPr lang="ru-RU" sz="1100" dirty="0" smtClean="0">
                          <a:effectLst/>
                          <a:latin typeface="Times New Roman" panose="02020603050405020304" pitchFamily="18" charset="0"/>
                          <a:cs typeface="Times New Roman" panose="02020603050405020304" pitchFamily="18" charset="0"/>
                        </a:rPr>
                        <a:t>«Пласт-скважины-газосборная </a:t>
                      </a:r>
                      <a:r>
                        <a:rPr lang="ru-RU" sz="1100" dirty="0">
                          <a:effectLst/>
                          <a:latin typeface="Times New Roman" panose="02020603050405020304" pitchFamily="18" charset="0"/>
                          <a:cs typeface="Times New Roman" panose="02020603050405020304" pitchFamily="18" charset="0"/>
                        </a:rPr>
                        <a:t>сеть-ДКС-УКПГ-межпромысловый коллектор-ЦДКС</a:t>
                      </a:r>
                      <a:r>
                        <a:rPr lang="ru-RU" sz="1100" dirty="0" smtClean="0">
                          <a:effectLst/>
                          <a:latin typeface="Times New Roman" panose="02020603050405020304" pitchFamily="18" charset="0"/>
                          <a:cs typeface="Times New Roman" panose="02020603050405020304" pitchFamily="18" charset="0"/>
                        </a:rPr>
                        <a:t>»</a:t>
                      </a:r>
                      <a:endParaRPr lang="ru-RU" sz="1100" b="1" dirty="0">
                        <a:effectLst/>
                        <a:latin typeface="Times New Roman" panose="02020603050405020304" pitchFamily="18" charset="0"/>
                        <a:ea typeface="Times New Roman"/>
                        <a:cs typeface="Times New Roman" panose="02020603050405020304" pitchFamily="18" charset="0"/>
                      </a:endParaRPr>
                    </a:p>
                  </a:txBody>
                  <a:tcPr marL="56584" marR="56584" marT="0" marB="0"/>
                </a:tc>
              </a:tr>
              <a:tr h="491616">
                <a:tc rowSpan="3">
                  <a:txBody>
                    <a:bodyPr/>
                    <a:lstStyle/>
                    <a:p>
                      <a:pPr indent="540385" algn="l">
                        <a:spcAft>
                          <a:spcPts val="0"/>
                        </a:spcAft>
                      </a:pPr>
                      <a:endParaRPr lang="ru-RU" sz="1100" u="none" dirty="0" smtClean="0">
                        <a:effectLst/>
                        <a:latin typeface="Times New Roman" panose="02020603050405020304" pitchFamily="18" charset="0"/>
                        <a:cs typeface="Times New Roman" panose="02020603050405020304" pitchFamily="18" charset="0"/>
                      </a:endParaRPr>
                    </a:p>
                    <a:p>
                      <a:pPr indent="540385" algn="l">
                        <a:spcAft>
                          <a:spcPts val="0"/>
                        </a:spcAft>
                      </a:pPr>
                      <a:endParaRPr lang="ru-RU" sz="1100" u="none" dirty="0" smtClean="0">
                        <a:effectLst/>
                        <a:latin typeface="Times New Roman" panose="02020603050405020304" pitchFamily="18" charset="0"/>
                        <a:cs typeface="Times New Roman" panose="02020603050405020304" pitchFamily="18" charset="0"/>
                      </a:endParaRPr>
                    </a:p>
                    <a:p>
                      <a:pPr indent="540385" algn="l">
                        <a:spcAft>
                          <a:spcPts val="0"/>
                        </a:spcAft>
                      </a:pPr>
                      <a:endParaRPr lang="ru-RU" sz="1100" u="none" dirty="0" smtClean="0">
                        <a:effectLst/>
                        <a:latin typeface="Times New Roman" panose="02020603050405020304" pitchFamily="18" charset="0"/>
                        <a:cs typeface="Times New Roman" panose="02020603050405020304" pitchFamily="18" charset="0"/>
                      </a:endParaRPr>
                    </a:p>
                    <a:p>
                      <a:pPr indent="540385" algn="l">
                        <a:spcAft>
                          <a:spcPts val="0"/>
                        </a:spcAft>
                      </a:pPr>
                      <a:r>
                        <a:rPr lang="ru-RU" sz="1100" u="none" dirty="0" smtClean="0">
                          <a:effectLst/>
                          <a:latin typeface="Times New Roman" panose="02020603050405020304" pitchFamily="18" charset="0"/>
                          <a:cs typeface="Times New Roman" panose="02020603050405020304" pitchFamily="18" charset="0"/>
                        </a:rPr>
                        <a:t/>
                      </a:r>
                      <a:br>
                        <a:rPr lang="ru-RU" sz="1100" u="none" dirty="0" smtClean="0">
                          <a:effectLst/>
                          <a:latin typeface="Times New Roman" panose="02020603050405020304" pitchFamily="18" charset="0"/>
                          <a:cs typeface="Times New Roman" panose="02020603050405020304" pitchFamily="18" charset="0"/>
                        </a:rPr>
                      </a:br>
                      <a:r>
                        <a:rPr lang="ru-RU" sz="1100" u="none" dirty="0" smtClean="0">
                          <a:effectLst/>
                          <a:latin typeface="Times New Roman" panose="02020603050405020304" pitchFamily="18" charset="0"/>
                          <a:cs typeface="Times New Roman" panose="02020603050405020304" pitchFamily="18" charset="0"/>
                        </a:rPr>
                        <a:t>Проектирование</a:t>
                      </a:r>
                      <a:endParaRPr lang="ru-RU" sz="1100" u="none" dirty="0">
                        <a:solidFill>
                          <a:schemeClr val="tx1">
                            <a:lumMod val="95000"/>
                            <a:lumOff val="5000"/>
                          </a:schemeClr>
                        </a:solidFill>
                        <a:effectLst/>
                        <a:latin typeface="Times New Roman" panose="02020603050405020304" pitchFamily="18" charset="0"/>
                        <a:ea typeface="Times New Roman"/>
                        <a:cs typeface="Times New Roman" panose="02020603050405020304" pitchFamily="18" charset="0"/>
                      </a:endParaRPr>
                    </a:p>
                  </a:txBody>
                  <a:tcPr marL="56584" marR="56584" marT="0" marB="0"/>
                </a:tc>
                <a:tc>
                  <a:txBody>
                    <a:bodyPr/>
                    <a:lstStyle/>
                    <a:p>
                      <a:pPr indent="0" algn="just">
                        <a:spcAft>
                          <a:spcPts val="0"/>
                        </a:spcAft>
                      </a:pPr>
                      <a:r>
                        <a:rPr lang="ru-RU" sz="1100" dirty="0">
                          <a:effectLst/>
                          <a:latin typeface="Times New Roman" panose="02020603050405020304" pitchFamily="18" charset="0"/>
                          <a:cs typeface="Times New Roman" panose="02020603050405020304" pitchFamily="18" charset="0"/>
                        </a:rPr>
                        <a:t>Р Газпром </a:t>
                      </a:r>
                      <a:r>
                        <a:rPr lang="ru-RU" sz="1100" dirty="0" smtClean="0">
                          <a:effectLst/>
                          <a:latin typeface="Times New Roman" panose="02020603050405020304" pitchFamily="18" charset="0"/>
                          <a:cs typeface="Times New Roman" panose="02020603050405020304" pitchFamily="18" charset="0"/>
                        </a:rPr>
                        <a:t>2-2.1-579-2011 </a:t>
                      </a:r>
                      <a:r>
                        <a:rPr lang="ru-RU" sz="1100" dirty="0">
                          <a:effectLst/>
                          <a:latin typeface="Times New Roman" panose="02020603050405020304" pitchFamily="18" charset="0"/>
                          <a:cs typeface="Times New Roman" panose="02020603050405020304" pitchFamily="18" charset="0"/>
                        </a:rPr>
                        <a:t>Автоматизированный газовый промысел. Основные требования к технологическому оборудованию и объемам автоматизации на стадии освоения </a:t>
                      </a:r>
                      <a:r>
                        <a:rPr lang="ru-RU" sz="1100" dirty="0" smtClean="0">
                          <a:effectLst/>
                          <a:latin typeface="Times New Roman" panose="02020603050405020304" pitchFamily="18" charset="0"/>
                          <a:cs typeface="Times New Roman" panose="02020603050405020304" pitchFamily="18" charset="0"/>
                        </a:rPr>
                        <a:t>месторождения</a:t>
                      </a:r>
                      <a:endParaRPr lang="ru-RU" sz="1100" b="1" dirty="0">
                        <a:effectLst/>
                        <a:latin typeface="Times New Roman" panose="02020603050405020304" pitchFamily="18" charset="0"/>
                        <a:ea typeface="Times New Roman"/>
                        <a:cs typeface="Times New Roman" panose="02020603050405020304" pitchFamily="18" charset="0"/>
                      </a:endParaRPr>
                    </a:p>
                  </a:txBody>
                  <a:tcPr marL="56584" marR="56584" marT="0" marB="0" anchor="ctr"/>
                </a:tc>
              </a:tr>
              <a:tr h="480077">
                <a:tc vMerge="1">
                  <a:txBody>
                    <a:bodyPr/>
                    <a:lstStyle/>
                    <a:p>
                      <a:endParaRPr lang="ru-RU"/>
                    </a:p>
                  </a:txBody>
                  <a:tcPr/>
                </a:tc>
                <a:tc>
                  <a:txBody>
                    <a:bodyPr/>
                    <a:lstStyle/>
                    <a:p>
                      <a:pPr indent="0" algn="just">
                        <a:spcAft>
                          <a:spcPts val="0"/>
                        </a:spcAft>
                      </a:pPr>
                      <a:r>
                        <a:rPr lang="ru-RU" sz="1100" dirty="0">
                          <a:effectLst/>
                          <a:latin typeface="Times New Roman" panose="02020603050405020304" pitchFamily="18" charset="0"/>
                          <a:cs typeface="Times New Roman" panose="02020603050405020304" pitchFamily="18" charset="0"/>
                        </a:rPr>
                        <a:t>Р Газпром 2-1.15-985-2015 Автоматизированные системы управления производственно-технологическими комплексами добычи газа и газового конденсата. Функционально-технические требования к локальным система</a:t>
                      </a:r>
                      <a:endParaRPr lang="ru-RU" sz="1100" b="1" dirty="0">
                        <a:effectLst/>
                        <a:latin typeface="Times New Roman" panose="02020603050405020304" pitchFamily="18" charset="0"/>
                        <a:ea typeface="Times New Roman"/>
                        <a:cs typeface="Times New Roman" panose="02020603050405020304" pitchFamily="18" charset="0"/>
                      </a:endParaRPr>
                    </a:p>
                  </a:txBody>
                  <a:tcPr marL="56584" marR="56584" marT="0" marB="0"/>
                </a:tc>
              </a:tr>
              <a:tr h="491616">
                <a:tc vMerge="1">
                  <a:txBody>
                    <a:bodyPr/>
                    <a:lstStyle/>
                    <a:p>
                      <a:endParaRPr lang="ru-RU"/>
                    </a:p>
                  </a:txBody>
                  <a:tcPr/>
                </a:tc>
                <a:tc>
                  <a:txBody>
                    <a:bodyPr/>
                    <a:lstStyle/>
                    <a:p>
                      <a:pPr indent="0" algn="just">
                        <a:spcAft>
                          <a:spcPts val="0"/>
                        </a:spcAft>
                      </a:pPr>
                      <a:r>
                        <a:rPr lang="ru-RU" sz="1100" dirty="0">
                          <a:effectLst/>
                          <a:latin typeface="Times New Roman" panose="02020603050405020304" pitchFamily="18" charset="0"/>
                          <a:cs typeface="Times New Roman" panose="02020603050405020304" pitchFamily="18" charset="0"/>
                        </a:rPr>
                        <a:t>СТО Газпром </a:t>
                      </a:r>
                      <a:r>
                        <a:rPr lang="ru-RU" sz="1100" dirty="0" smtClean="0">
                          <a:effectLst/>
                          <a:latin typeface="Times New Roman" panose="02020603050405020304" pitchFamily="18" charset="0"/>
                          <a:cs typeface="Times New Roman" panose="02020603050405020304" pitchFamily="18" charset="0"/>
                        </a:rPr>
                        <a:t>2-2.1-1043-2016 Автоматизированный </a:t>
                      </a:r>
                      <a:r>
                        <a:rPr lang="ru-RU" sz="1100" dirty="0">
                          <a:effectLst/>
                          <a:latin typeface="Times New Roman" panose="02020603050405020304" pitchFamily="18" charset="0"/>
                          <a:cs typeface="Times New Roman" panose="02020603050405020304" pitchFamily="18" charset="0"/>
                        </a:rPr>
                        <a:t>газовый промысел. Технические требования к технологическому оборудованию и объёмам автоматизации при проектировании и обустройстве на принципах малолюдных </a:t>
                      </a:r>
                      <a:r>
                        <a:rPr lang="ru-RU" sz="1100" dirty="0" smtClean="0">
                          <a:effectLst/>
                          <a:latin typeface="Times New Roman" panose="02020603050405020304" pitchFamily="18" charset="0"/>
                          <a:cs typeface="Times New Roman" panose="02020603050405020304" pitchFamily="18" charset="0"/>
                        </a:rPr>
                        <a:t>технологий</a:t>
                      </a:r>
                      <a:endParaRPr lang="ru-RU" sz="1100" b="1" dirty="0">
                        <a:effectLst/>
                        <a:latin typeface="Times New Roman" panose="02020603050405020304" pitchFamily="18" charset="0"/>
                        <a:ea typeface="Times New Roman"/>
                        <a:cs typeface="Times New Roman" panose="02020603050405020304" pitchFamily="18" charset="0"/>
                      </a:endParaRPr>
                    </a:p>
                  </a:txBody>
                  <a:tcPr marL="56584" marR="56584" marT="0" marB="0"/>
                </a:tc>
              </a:tr>
              <a:tr h="327744">
                <a:tc>
                  <a:txBody>
                    <a:bodyPr/>
                    <a:lstStyle/>
                    <a:p>
                      <a:pPr indent="540385" algn="l">
                        <a:spcAft>
                          <a:spcPts val="0"/>
                        </a:spcAft>
                      </a:pPr>
                      <a:r>
                        <a:rPr lang="ru-RU" sz="1100" u="none" dirty="0" smtClean="0">
                          <a:effectLst/>
                          <a:latin typeface="Times New Roman" panose="02020603050405020304" pitchFamily="18" charset="0"/>
                          <a:cs typeface="Times New Roman" panose="02020603050405020304" pitchFamily="18" charset="0"/>
                        </a:rPr>
                        <a:t/>
                      </a:r>
                      <a:br>
                        <a:rPr lang="ru-RU" sz="1100" u="none" dirty="0" smtClean="0">
                          <a:effectLst/>
                          <a:latin typeface="Times New Roman" panose="02020603050405020304" pitchFamily="18" charset="0"/>
                          <a:cs typeface="Times New Roman" panose="02020603050405020304" pitchFamily="18" charset="0"/>
                        </a:rPr>
                      </a:br>
                      <a:r>
                        <a:rPr lang="ru-RU" sz="1100" u="none" dirty="0" smtClean="0">
                          <a:effectLst/>
                          <a:latin typeface="Times New Roman" panose="02020603050405020304" pitchFamily="18" charset="0"/>
                          <a:cs typeface="Times New Roman" panose="02020603050405020304" pitchFamily="18" charset="0"/>
                        </a:rPr>
                        <a:t>Эксплуатация</a:t>
                      </a:r>
                      <a:endParaRPr lang="ru-RU" sz="1100" u="none" dirty="0">
                        <a:solidFill>
                          <a:schemeClr val="tx1">
                            <a:lumMod val="95000"/>
                            <a:lumOff val="5000"/>
                          </a:schemeClr>
                        </a:solidFill>
                        <a:effectLst/>
                        <a:latin typeface="Times New Roman" panose="02020603050405020304" pitchFamily="18" charset="0"/>
                        <a:ea typeface="Times New Roman"/>
                        <a:cs typeface="Times New Roman" panose="02020603050405020304" pitchFamily="18" charset="0"/>
                      </a:endParaRPr>
                    </a:p>
                  </a:txBody>
                  <a:tcPr marL="56584" marR="56584" marT="0" marB="0"/>
                </a:tc>
                <a:tc>
                  <a:txBody>
                    <a:bodyPr/>
                    <a:lstStyle/>
                    <a:p>
                      <a:pPr indent="0" algn="just">
                        <a:spcAft>
                          <a:spcPts val="0"/>
                        </a:spcAft>
                      </a:pPr>
                      <a:r>
                        <a:rPr lang="ru-RU" sz="1100" dirty="0">
                          <a:effectLst/>
                          <a:latin typeface="Times New Roman" panose="02020603050405020304" pitchFamily="18" charset="0"/>
                          <a:cs typeface="Times New Roman" panose="02020603050405020304" pitchFamily="18" charset="0"/>
                        </a:rPr>
                        <a:t>СТО </a:t>
                      </a:r>
                      <a:r>
                        <a:rPr lang="ru-RU" sz="1100" dirty="0" smtClean="0">
                          <a:effectLst/>
                          <a:latin typeface="Times New Roman" panose="02020603050405020304" pitchFamily="18" charset="0"/>
                          <a:cs typeface="Times New Roman" panose="02020603050405020304" pitchFamily="18" charset="0"/>
                        </a:rPr>
                        <a:t>Газпром </a:t>
                      </a:r>
                      <a:r>
                        <a:rPr lang="ru-RU" sz="1100" dirty="0">
                          <a:effectLst/>
                          <a:latin typeface="Times New Roman" panose="02020603050405020304" pitchFamily="18" charset="0"/>
                          <a:cs typeface="Times New Roman" panose="02020603050405020304" pitchFamily="18" charset="0"/>
                        </a:rPr>
                        <a:t>2-2.3-934-2015. Эксплуатация газовых скважин месторождений Надым-</a:t>
                      </a:r>
                      <a:r>
                        <a:rPr lang="ru-RU" sz="1100" dirty="0" err="1">
                          <a:effectLst/>
                          <a:latin typeface="Times New Roman" panose="02020603050405020304" pitchFamily="18" charset="0"/>
                          <a:cs typeface="Times New Roman" panose="02020603050405020304" pitchFamily="18" charset="0"/>
                        </a:rPr>
                        <a:t>Пур</a:t>
                      </a:r>
                      <a:r>
                        <a:rPr lang="ru-RU" sz="1100" dirty="0">
                          <a:effectLst/>
                          <a:latin typeface="Times New Roman" panose="02020603050405020304" pitchFamily="18" charset="0"/>
                          <a:cs typeface="Times New Roman" panose="02020603050405020304" pitchFamily="18" charset="0"/>
                        </a:rPr>
                        <a:t> - Тазовского региона с использованием средств </a:t>
                      </a:r>
                      <a:r>
                        <a:rPr lang="ru-RU" sz="1100" dirty="0" smtClean="0">
                          <a:effectLst/>
                          <a:latin typeface="Times New Roman" panose="02020603050405020304" pitchFamily="18" charset="0"/>
                          <a:cs typeface="Times New Roman" panose="02020603050405020304" pitchFamily="18" charset="0"/>
                        </a:rPr>
                        <a:t>телемеханики</a:t>
                      </a:r>
                      <a:endParaRPr lang="ru-RU" sz="1100" b="1" dirty="0">
                        <a:effectLst/>
                        <a:latin typeface="Times New Roman" panose="02020603050405020304" pitchFamily="18" charset="0"/>
                        <a:ea typeface="Times New Roman"/>
                        <a:cs typeface="Times New Roman" panose="02020603050405020304" pitchFamily="18" charset="0"/>
                      </a:endParaRPr>
                    </a:p>
                  </a:txBody>
                  <a:tcPr marL="56584" marR="56584" marT="0" marB="0"/>
                </a:tc>
              </a:tr>
              <a:tr h="491616">
                <a:tc rowSpan="2">
                  <a:txBody>
                    <a:bodyPr/>
                    <a:lstStyle/>
                    <a:p>
                      <a:pPr indent="540385" algn="l">
                        <a:spcAft>
                          <a:spcPts val="0"/>
                        </a:spcAft>
                      </a:pPr>
                      <a:endParaRPr lang="ru-RU" sz="1100" u="none" dirty="0" smtClean="0">
                        <a:effectLst/>
                        <a:latin typeface="Times New Roman" panose="02020603050405020304" pitchFamily="18" charset="0"/>
                        <a:cs typeface="Times New Roman" panose="02020603050405020304" pitchFamily="18" charset="0"/>
                      </a:endParaRPr>
                    </a:p>
                    <a:p>
                      <a:pPr indent="540385" algn="l">
                        <a:spcAft>
                          <a:spcPts val="0"/>
                        </a:spcAft>
                      </a:pPr>
                      <a:r>
                        <a:rPr lang="ru-RU" sz="1100" u="none" dirty="0" smtClean="0">
                          <a:effectLst/>
                          <a:latin typeface="Times New Roman" panose="02020603050405020304" pitchFamily="18" charset="0"/>
                          <a:cs typeface="Times New Roman" panose="02020603050405020304" pitchFamily="18" charset="0"/>
                        </a:rPr>
                        <a:t/>
                      </a:r>
                      <a:br>
                        <a:rPr lang="ru-RU" sz="1100" u="none" dirty="0" smtClean="0">
                          <a:effectLst/>
                          <a:latin typeface="Times New Roman" panose="02020603050405020304" pitchFamily="18" charset="0"/>
                          <a:cs typeface="Times New Roman" panose="02020603050405020304" pitchFamily="18" charset="0"/>
                        </a:rPr>
                      </a:br>
                      <a:r>
                        <a:rPr lang="ru-RU" sz="1100" u="none" dirty="0" smtClean="0">
                          <a:effectLst/>
                          <a:latin typeface="Times New Roman" panose="02020603050405020304" pitchFamily="18" charset="0"/>
                          <a:cs typeface="Times New Roman" panose="02020603050405020304" pitchFamily="18" charset="0"/>
                        </a:rPr>
                        <a:t>Диагностика</a:t>
                      </a:r>
                      <a:endParaRPr lang="ru-RU" sz="1100" u="none" dirty="0">
                        <a:solidFill>
                          <a:schemeClr val="tx1">
                            <a:lumMod val="95000"/>
                            <a:lumOff val="5000"/>
                          </a:schemeClr>
                        </a:solidFill>
                        <a:effectLst/>
                        <a:latin typeface="Times New Roman" panose="02020603050405020304" pitchFamily="18" charset="0"/>
                        <a:ea typeface="Times New Roman"/>
                        <a:cs typeface="Times New Roman" panose="02020603050405020304" pitchFamily="18" charset="0"/>
                      </a:endParaRPr>
                    </a:p>
                  </a:txBody>
                  <a:tcPr marL="56584" marR="56584" marT="0" marB="0"/>
                </a:tc>
                <a:tc>
                  <a:txBody>
                    <a:bodyPr/>
                    <a:lstStyle/>
                    <a:p>
                      <a:pPr indent="0" algn="just">
                        <a:spcAft>
                          <a:spcPts val="0"/>
                        </a:spcAft>
                      </a:pPr>
                      <a:r>
                        <a:rPr lang="ru-RU" sz="1100" dirty="0">
                          <a:effectLst/>
                          <a:latin typeface="Times New Roman" panose="02020603050405020304" pitchFamily="18" charset="0"/>
                          <a:cs typeface="Times New Roman" panose="02020603050405020304" pitchFamily="18" charset="0"/>
                        </a:rPr>
                        <a:t>СТО Газпром 2-2.3-929-2015 Диагностическое обслуживание объектов добычи газа. Организация диагностического обслуживания технологического оборудования и трубопроводов объектов добычи газа</a:t>
                      </a:r>
                      <a:endParaRPr lang="ru-RU" sz="1100" b="1" dirty="0">
                        <a:effectLst/>
                        <a:latin typeface="Times New Roman" panose="02020603050405020304" pitchFamily="18" charset="0"/>
                        <a:ea typeface="Times New Roman"/>
                        <a:cs typeface="Times New Roman" panose="02020603050405020304" pitchFamily="18" charset="0"/>
                      </a:endParaRPr>
                    </a:p>
                  </a:txBody>
                  <a:tcPr marL="56584" marR="56584" marT="0" marB="0"/>
                </a:tc>
              </a:tr>
              <a:tr h="341305">
                <a:tc vMerge="1">
                  <a:txBody>
                    <a:bodyPr/>
                    <a:lstStyle/>
                    <a:p>
                      <a:endParaRPr lang="ru-RU"/>
                    </a:p>
                  </a:txBody>
                  <a:tcPr/>
                </a:tc>
                <a:tc>
                  <a:txBody>
                    <a:bodyPr/>
                    <a:lstStyle/>
                    <a:p>
                      <a:pPr indent="0" algn="just">
                        <a:spcAft>
                          <a:spcPts val="0"/>
                        </a:spcAft>
                      </a:pPr>
                      <a:r>
                        <a:rPr lang="ru-RU" sz="1100" dirty="0">
                          <a:effectLst/>
                          <a:latin typeface="Times New Roman" panose="02020603050405020304" pitchFamily="18" charset="0"/>
                          <a:cs typeface="Times New Roman" panose="02020603050405020304" pitchFamily="18" charset="0"/>
                        </a:rPr>
                        <a:t>СТО Газпром 2-3.3-847-2014 Диагностическое обеспечение безопасной эксплуатации скважин газовых и газоконденсатных месторождений. Основные </a:t>
                      </a:r>
                      <a:r>
                        <a:rPr lang="ru-RU" sz="1100" dirty="0" smtClean="0">
                          <a:effectLst/>
                          <a:latin typeface="Times New Roman" panose="02020603050405020304" pitchFamily="18" charset="0"/>
                          <a:cs typeface="Times New Roman" panose="02020603050405020304" pitchFamily="18" charset="0"/>
                        </a:rPr>
                        <a:t>положения</a:t>
                      </a:r>
                      <a:endParaRPr lang="ru-RU" sz="1100" b="1" dirty="0">
                        <a:effectLst/>
                        <a:latin typeface="Times New Roman" panose="02020603050405020304" pitchFamily="18" charset="0"/>
                        <a:ea typeface="Times New Roman"/>
                        <a:cs typeface="Times New Roman" panose="02020603050405020304" pitchFamily="18" charset="0"/>
                      </a:endParaRPr>
                    </a:p>
                  </a:txBody>
                  <a:tcPr marL="56584" marR="56584" marT="0" marB="0"/>
                </a:tc>
              </a:tr>
              <a:tr h="368510">
                <a:tc>
                  <a:txBody>
                    <a:bodyPr/>
                    <a:lstStyle/>
                    <a:p>
                      <a:pPr indent="540385" algn="l">
                        <a:spcAft>
                          <a:spcPts val="0"/>
                        </a:spcAft>
                      </a:pPr>
                      <a:r>
                        <a:rPr lang="ru-RU" sz="1100" u="none" dirty="0" smtClean="0">
                          <a:effectLst/>
                          <a:latin typeface="Times New Roman" panose="02020603050405020304" pitchFamily="18" charset="0"/>
                          <a:cs typeface="Times New Roman" panose="02020603050405020304" pitchFamily="18" charset="0"/>
                        </a:rPr>
                        <a:t/>
                      </a:r>
                      <a:br>
                        <a:rPr lang="ru-RU" sz="1100" u="none" dirty="0" smtClean="0">
                          <a:effectLst/>
                          <a:latin typeface="Times New Roman" panose="02020603050405020304" pitchFamily="18" charset="0"/>
                          <a:cs typeface="Times New Roman" panose="02020603050405020304" pitchFamily="18" charset="0"/>
                        </a:rPr>
                      </a:br>
                      <a:r>
                        <a:rPr lang="ru-RU" sz="1100" u="none" dirty="0" smtClean="0">
                          <a:effectLst/>
                          <a:latin typeface="Times New Roman" panose="02020603050405020304" pitchFamily="18" charset="0"/>
                          <a:cs typeface="Times New Roman" panose="02020603050405020304" pitchFamily="18" charset="0"/>
                        </a:rPr>
                        <a:t>Управление</a:t>
                      </a:r>
                      <a:endParaRPr lang="ru-RU" sz="1100" u="none" dirty="0">
                        <a:solidFill>
                          <a:schemeClr val="tx1">
                            <a:lumMod val="95000"/>
                            <a:lumOff val="5000"/>
                          </a:schemeClr>
                        </a:solidFill>
                        <a:effectLst/>
                        <a:latin typeface="Times New Roman" panose="02020603050405020304" pitchFamily="18" charset="0"/>
                        <a:ea typeface="Times New Roman"/>
                        <a:cs typeface="Times New Roman" panose="02020603050405020304" pitchFamily="18" charset="0"/>
                      </a:endParaRPr>
                    </a:p>
                  </a:txBody>
                  <a:tcPr marL="56584" marR="56584" marT="0" marB="0"/>
                </a:tc>
                <a:tc>
                  <a:txBody>
                    <a:bodyPr/>
                    <a:lstStyle/>
                    <a:p>
                      <a:pPr indent="0" algn="just">
                        <a:spcAft>
                          <a:spcPts val="0"/>
                        </a:spcAft>
                      </a:pPr>
                      <a:r>
                        <a:rPr lang="ru-RU" sz="1100" dirty="0">
                          <a:effectLst/>
                          <a:latin typeface="Times New Roman" panose="02020603050405020304" pitchFamily="18" charset="0"/>
                          <a:cs typeface="Times New Roman" panose="02020603050405020304" pitchFamily="18" charset="0"/>
                        </a:rPr>
                        <a:t>СТО Газпром 8-005-2013 Инструменты диспетчерского управления. Системы поддержки принятия диспетчерских решений. Общие </a:t>
                      </a:r>
                      <a:r>
                        <a:rPr lang="ru-RU" sz="1100" dirty="0" smtClean="0">
                          <a:effectLst/>
                          <a:latin typeface="Times New Roman" panose="02020603050405020304" pitchFamily="18" charset="0"/>
                          <a:cs typeface="Times New Roman" panose="02020603050405020304" pitchFamily="18" charset="0"/>
                        </a:rPr>
                        <a:t>требования</a:t>
                      </a:r>
                      <a:endParaRPr lang="ru-RU" sz="1100" b="1" dirty="0">
                        <a:effectLst/>
                        <a:latin typeface="Times New Roman" panose="02020603050405020304" pitchFamily="18" charset="0"/>
                        <a:ea typeface="Times New Roman"/>
                        <a:cs typeface="Times New Roman" panose="02020603050405020304" pitchFamily="18" charset="0"/>
                      </a:endParaRPr>
                    </a:p>
                  </a:txBody>
                  <a:tcPr marL="56584" marR="56584" marT="0" marB="0"/>
                </a:tc>
              </a:tr>
            </a:tbl>
          </a:graphicData>
        </a:graphic>
      </p:graphicFrame>
      <p:sp>
        <p:nvSpPr>
          <p:cNvPr id="230436" name="TextBox 4"/>
          <p:cNvSpPr txBox="1">
            <a:spLocks noChangeArrowheads="1"/>
          </p:cNvSpPr>
          <p:nvPr/>
        </p:nvSpPr>
        <p:spPr bwMode="auto">
          <a:xfrm>
            <a:off x="1944688" y="0"/>
            <a:ext cx="712946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en-US" altLang="ru-RU" b="1"/>
              <a:t>VII </a:t>
            </a:r>
            <a:r>
              <a:rPr lang="ru-RU" altLang="ru-RU" b="1"/>
              <a:t>Петербургский Международный Газовый Форум</a:t>
            </a:r>
          </a:p>
          <a:p>
            <a:pPr algn="ctr" eaLnBrk="1" hangingPunct="1"/>
            <a:r>
              <a:rPr lang="ru-RU" altLang="ru-RU" b="1"/>
              <a:t>г. Санкт-Петербург , 03-06 октября 2017г., Экспофорум</a:t>
            </a:r>
          </a:p>
        </p:txBody>
      </p:sp>
      <p:sp>
        <p:nvSpPr>
          <p:cNvPr id="230437" name="TextBox 5"/>
          <p:cNvSpPr txBox="1">
            <a:spLocks noChangeArrowheads="1"/>
          </p:cNvSpPr>
          <p:nvPr/>
        </p:nvSpPr>
        <p:spPr bwMode="auto">
          <a:xfrm>
            <a:off x="219075" y="6454775"/>
            <a:ext cx="609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fld id="{19C8893F-1036-41F3-A2D0-A97BA75E863B}" type="slidenum">
              <a:rPr lang="ru-RU" altLang="ru-RU"/>
              <a:pPr eaLnBrk="1" hangingPunct="1"/>
              <a:t>7</a:t>
            </a:fld>
            <a:endParaRPr lang="ru-RU" altLang="ru-RU"/>
          </a:p>
        </p:txBody>
      </p:sp>
      <p:sp>
        <p:nvSpPr>
          <p:cNvPr id="7" name="Прямоугольник 6"/>
          <p:cNvSpPr/>
          <p:nvPr/>
        </p:nvSpPr>
        <p:spPr>
          <a:xfrm flipH="1">
            <a:off x="2249488" y="6454775"/>
            <a:ext cx="6894512" cy="369888"/>
          </a:xfrm>
          <a:prstGeom prst="rect">
            <a:avLst/>
          </a:prstGeom>
        </p:spPr>
        <p:txBody>
          <a:bodyPr>
            <a:spAutoFit/>
          </a:bodyPr>
          <a:lstStyle/>
          <a:p>
            <a:pPr>
              <a:defRPr/>
            </a:pPr>
            <a:r>
              <a:rPr lang="ru-RU" sz="1600" dirty="0">
                <a:solidFill>
                  <a:schemeClr val="tx1"/>
                </a:solidFill>
                <a:cs typeface="+mn-cs"/>
              </a:rPr>
              <a:t> </a:t>
            </a:r>
            <a:r>
              <a:rPr lang="ru-RU" sz="1800" dirty="0">
                <a:solidFill>
                  <a:schemeClr val="tx2">
                    <a:lumMod val="75000"/>
                    <a:lumOff val="25000"/>
                  </a:schemeClr>
                </a:solidFill>
                <a:cs typeface="+mn-cs"/>
              </a:rPr>
              <a:t> </a:t>
            </a:r>
            <a:r>
              <a:rPr lang="ru-RU" sz="1800" b="1" dirty="0">
                <a:solidFill>
                  <a:schemeClr val="tx2">
                    <a:lumMod val="75000"/>
                    <a:lumOff val="25000"/>
                  </a:schemeClr>
                </a:solidFill>
                <a:cs typeface="+mn-cs"/>
              </a:rPr>
              <a:t>Секция «Автоматизация, связь, космические технологии»</a:t>
            </a:r>
            <a:endParaRPr lang="ru-RU" sz="1800" dirty="0">
              <a:cs typeface="+mn-cs"/>
            </a:endParaRPr>
          </a:p>
        </p:txBody>
      </p:sp>
      <p:pic>
        <p:nvPicPr>
          <p:cNvPr id="230439" name="Picture 46" descr="ПАО «Газпро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 y="79375"/>
            <a:ext cx="1679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5" y="1191260"/>
            <a:ext cx="201930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p:cNvPicPr/>
          <p:nvPr/>
        </p:nvPicPr>
        <p:blipFill>
          <a:blip r:embed="rId4" cstate="print">
            <a:extLst>
              <a:ext uri="{28A0092B-C50C-407E-A947-70E740481C1C}">
                <a14:useLocalDpi xmlns:a14="http://schemas.microsoft.com/office/drawing/2010/main" val="0"/>
              </a:ext>
            </a:extLst>
          </a:blip>
          <a:stretch>
            <a:fillRect/>
          </a:stretch>
        </p:blipFill>
        <p:spPr>
          <a:xfrm>
            <a:off x="393066" y="3208021"/>
            <a:ext cx="1384934" cy="2194560"/>
          </a:xfrm>
          <a:prstGeom prst="rect">
            <a:avLst/>
          </a:prstGeom>
        </p:spPr>
      </p:pic>
    </p:spTree>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500" name="Рисунок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6060" y="3768408"/>
            <a:ext cx="2318384" cy="9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1" name="Рисунок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441135"/>
            <a:ext cx="2667000" cy="182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498" name="Picture 9" descr="Классификация систем автоматизации скваж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112839"/>
            <a:ext cx="6153625" cy="257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flipH="1">
            <a:off x="2249488" y="6454775"/>
            <a:ext cx="6894512" cy="369888"/>
          </a:xfrm>
          <a:prstGeom prst="rect">
            <a:avLst/>
          </a:prstGeom>
        </p:spPr>
        <p:txBody>
          <a:bodyPr>
            <a:spAutoFit/>
          </a:bodyPr>
          <a:lstStyle/>
          <a:p>
            <a:pPr>
              <a:defRPr/>
            </a:pPr>
            <a:r>
              <a:rPr lang="ru-RU" sz="1600" dirty="0">
                <a:solidFill>
                  <a:schemeClr val="tx1"/>
                </a:solidFill>
                <a:cs typeface="+mn-cs"/>
              </a:rPr>
              <a:t> </a:t>
            </a:r>
            <a:r>
              <a:rPr lang="ru-RU" sz="1800" dirty="0">
                <a:solidFill>
                  <a:schemeClr val="tx2">
                    <a:lumMod val="75000"/>
                    <a:lumOff val="25000"/>
                  </a:schemeClr>
                </a:solidFill>
                <a:cs typeface="+mn-cs"/>
              </a:rPr>
              <a:t> </a:t>
            </a:r>
            <a:r>
              <a:rPr lang="ru-RU" sz="1800" b="1" dirty="0">
                <a:solidFill>
                  <a:schemeClr val="tx2">
                    <a:lumMod val="75000"/>
                    <a:lumOff val="25000"/>
                  </a:schemeClr>
                </a:solidFill>
                <a:cs typeface="+mn-cs"/>
              </a:rPr>
              <a:t>Секция «Автоматизация, связь, космические технологии»</a:t>
            </a:r>
            <a:endParaRPr lang="ru-RU" sz="1800" dirty="0">
              <a:cs typeface="+mn-cs"/>
            </a:endParaRPr>
          </a:p>
        </p:txBody>
      </p:sp>
      <p:sp>
        <p:nvSpPr>
          <p:cNvPr id="9" name="Прямоугольник 8"/>
          <p:cNvSpPr/>
          <p:nvPr/>
        </p:nvSpPr>
        <p:spPr>
          <a:xfrm>
            <a:off x="4451985" y="1276669"/>
            <a:ext cx="1528763" cy="270192"/>
          </a:xfrm>
          <a:prstGeom prst="rect">
            <a:avLst/>
          </a:prstGeom>
          <a:solidFill>
            <a:srgbClr val="0066CC"/>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34504" name="TextBox 9"/>
          <p:cNvSpPr txBox="1">
            <a:spLocks noChangeArrowheads="1"/>
          </p:cNvSpPr>
          <p:nvPr/>
        </p:nvSpPr>
        <p:spPr bwMode="auto">
          <a:xfrm>
            <a:off x="1944688" y="0"/>
            <a:ext cx="712946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en-US" altLang="ru-RU" b="1"/>
              <a:t>VII </a:t>
            </a:r>
            <a:r>
              <a:rPr lang="ru-RU" altLang="ru-RU" b="1"/>
              <a:t>Петербургский Международный Газовый Форум</a:t>
            </a:r>
          </a:p>
          <a:p>
            <a:pPr algn="ctr" eaLnBrk="1" hangingPunct="1"/>
            <a:r>
              <a:rPr lang="ru-RU" altLang="ru-RU" b="1"/>
              <a:t>г. Санкт-Петербург , 03-06 октября 2017г., Экспофорум</a:t>
            </a:r>
          </a:p>
        </p:txBody>
      </p:sp>
      <p:sp>
        <p:nvSpPr>
          <p:cNvPr id="234505" name="TextBox 10"/>
          <p:cNvSpPr txBox="1">
            <a:spLocks noChangeArrowheads="1"/>
          </p:cNvSpPr>
          <p:nvPr/>
        </p:nvSpPr>
        <p:spPr bwMode="auto">
          <a:xfrm>
            <a:off x="219075" y="6454775"/>
            <a:ext cx="609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fld id="{4E5C4BDD-7F3C-425D-A6EC-FF6CD57C35D1}" type="slidenum">
              <a:rPr lang="ru-RU" altLang="ru-RU"/>
              <a:pPr eaLnBrk="1" hangingPunct="1"/>
              <a:t>8</a:t>
            </a:fld>
            <a:endParaRPr lang="ru-RU" altLang="ru-RU"/>
          </a:p>
        </p:txBody>
      </p:sp>
      <p:pic>
        <p:nvPicPr>
          <p:cNvPr id="10" name="Picture 46" descr="ПАО «Газпром»"/>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25" y="79375"/>
            <a:ext cx="1679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0"/>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3626" y="1112838"/>
            <a:ext cx="2990374" cy="1911666"/>
          </a:xfrm>
          <a:prstGeom prst="rect">
            <a:avLst/>
          </a:prstGeom>
          <a:noFill/>
          <a:ln>
            <a:noFill/>
          </a:ln>
        </p:spPr>
      </p:pic>
      <p:graphicFrame>
        <p:nvGraphicFramePr>
          <p:cNvPr id="13" name="Таблица 12"/>
          <p:cNvGraphicFramePr>
            <a:graphicFrameLocks noGrp="1"/>
          </p:cNvGraphicFramePr>
          <p:nvPr>
            <p:extLst>
              <p:ext uri="{D42A27DB-BD31-4B8C-83A1-F6EECF244321}">
                <p14:modId xmlns:p14="http://schemas.microsoft.com/office/powerpoint/2010/main" val="1326771187"/>
              </p:ext>
            </p:extLst>
          </p:nvPr>
        </p:nvGraphicFramePr>
        <p:xfrm>
          <a:off x="5224145" y="3558223"/>
          <a:ext cx="3850005" cy="2590800"/>
        </p:xfrm>
        <a:graphic>
          <a:graphicData uri="http://schemas.openxmlformats.org/drawingml/2006/table">
            <a:tbl>
              <a:tblPr firstRow="1" bandRow="1">
                <a:tableStyleId>{5C22544A-7EE6-4342-B048-85BDC9FD1C3A}</a:tableStyleId>
              </a:tblPr>
              <a:tblGrid>
                <a:gridCol w="741045"/>
                <a:gridCol w="419100"/>
                <a:gridCol w="799783"/>
                <a:gridCol w="785177"/>
                <a:gridCol w="1104900"/>
              </a:tblGrid>
              <a:tr h="434340">
                <a:tc>
                  <a:txBody>
                    <a:bodyPr/>
                    <a:lstStyle/>
                    <a:p>
                      <a:pPr algn="ctr"/>
                      <a:r>
                        <a:rPr lang="ru-RU" sz="800" dirty="0" smtClean="0">
                          <a:latin typeface="Times New Roman" panose="02020603050405020304" pitchFamily="18" charset="0"/>
                          <a:cs typeface="Times New Roman" panose="02020603050405020304" pitchFamily="18" charset="0"/>
                        </a:rPr>
                        <a:t>Система</a:t>
                      </a:r>
                      <a:endParaRPr lang="ru-RU" sz="800" dirty="0">
                        <a:latin typeface="Times New Roman" panose="02020603050405020304" pitchFamily="18" charset="0"/>
                        <a:cs typeface="Times New Roman" panose="02020603050405020304" pitchFamily="18" charset="0"/>
                      </a:endParaRPr>
                    </a:p>
                  </a:txBody>
                  <a:tcPr/>
                </a:tc>
                <a:tc>
                  <a:txBody>
                    <a:bodyPr/>
                    <a:lstStyle/>
                    <a:p>
                      <a:pPr algn="ctr"/>
                      <a:r>
                        <a:rPr lang="ru-RU" sz="800" dirty="0" smtClean="0">
                          <a:latin typeface="Times New Roman" panose="02020603050405020304" pitchFamily="18" charset="0"/>
                          <a:cs typeface="Times New Roman" panose="02020603050405020304" pitchFamily="18" charset="0"/>
                        </a:rPr>
                        <a:t>Цена</a:t>
                      </a:r>
                    </a:p>
                    <a:p>
                      <a:pPr algn="ctr"/>
                      <a:r>
                        <a:rPr lang="ru-RU" sz="800" dirty="0" smtClean="0">
                          <a:latin typeface="Times New Roman" panose="02020603050405020304" pitchFamily="18" charset="0"/>
                          <a:cs typeface="Times New Roman" panose="02020603050405020304" pitchFamily="18" charset="0"/>
                        </a:rPr>
                        <a:t>млн. руб.</a:t>
                      </a:r>
                      <a:endParaRPr lang="ru-RU" sz="800" dirty="0">
                        <a:latin typeface="Times New Roman" panose="02020603050405020304" pitchFamily="18" charset="0"/>
                        <a:cs typeface="Times New Roman" panose="02020603050405020304" pitchFamily="18" charset="0"/>
                      </a:endParaRPr>
                    </a:p>
                  </a:txBody>
                  <a:tcPr/>
                </a:tc>
                <a:tc>
                  <a:txBody>
                    <a:bodyPr/>
                    <a:lstStyle/>
                    <a:p>
                      <a:pPr algn="ctr"/>
                      <a:r>
                        <a:rPr lang="ru-RU" sz="800" dirty="0" smtClean="0">
                          <a:latin typeface="Times New Roman" panose="02020603050405020304" pitchFamily="18" charset="0"/>
                          <a:cs typeface="Times New Roman" panose="02020603050405020304" pitchFamily="18" charset="0"/>
                        </a:rPr>
                        <a:t>Периоды работы</a:t>
                      </a:r>
                      <a:endParaRPr lang="ru-RU" sz="800" dirty="0">
                        <a:latin typeface="Times New Roman" panose="02020603050405020304" pitchFamily="18" charset="0"/>
                        <a:cs typeface="Times New Roman" panose="02020603050405020304" pitchFamily="18" charset="0"/>
                      </a:endParaRPr>
                    </a:p>
                  </a:txBody>
                  <a:tcPr/>
                </a:tc>
                <a:tc>
                  <a:txBody>
                    <a:bodyPr/>
                    <a:lstStyle/>
                    <a:p>
                      <a:pPr algn="ctr"/>
                      <a:r>
                        <a:rPr lang="ru-RU" sz="800" dirty="0" smtClean="0">
                          <a:latin typeface="Times New Roman" panose="02020603050405020304" pitchFamily="18" charset="0"/>
                          <a:cs typeface="Times New Roman" panose="02020603050405020304" pitchFamily="18" charset="0"/>
                        </a:rPr>
                        <a:t>Режим</a:t>
                      </a:r>
                      <a:endParaRPr lang="ru-RU" sz="800" dirty="0">
                        <a:latin typeface="Times New Roman" panose="02020603050405020304" pitchFamily="18" charset="0"/>
                        <a:cs typeface="Times New Roman" panose="02020603050405020304" pitchFamily="18" charset="0"/>
                      </a:endParaRPr>
                    </a:p>
                  </a:txBody>
                  <a:tcPr/>
                </a:tc>
                <a:tc>
                  <a:txBody>
                    <a:bodyPr/>
                    <a:lstStyle/>
                    <a:p>
                      <a:pPr algn="ctr"/>
                      <a:r>
                        <a:rPr lang="ru-RU" sz="800" dirty="0" smtClean="0">
                          <a:latin typeface="Times New Roman" panose="02020603050405020304" pitchFamily="18" charset="0"/>
                          <a:cs typeface="Times New Roman" panose="02020603050405020304" pitchFamily="18" charset="0"/>
                        </a:rPr>
                        <a:t>Доходность</a:t>
                      </a:r>
                      <a:endParaRPr lang="ru-RU" sz="800" dirty="0">
                        <a:latin typeface="Times New Roman" panose="02020603050405020304" pitchFamily="18" charset="0"/>
                        <a:cs typeface="Times New Roman" panose="02020603050405020304" pitchFamily="18" charset="0"/>
                      </a:endParaRPr>
                    </a:p>
                  </a:txBody>
                  <a:tcPr/>
                </a:tc>
              </a:tr>
              <a:tr h="247831">
                <a:tc rowSpan="3">
                  <a:txBody>
                    <a:bodyPr/>
                    <a:lstStyle/>
                    <a:p>
                      <a:r>
                        <a:rPr lang="ru-RU" sz="800" dirty="0" smtClean="0">
                          <a:latin typeface="Times New Roman" panose="02020603050405020304" pitchFamily="18" charset="0"/>
                          <a:cs typeface="Times New Roman" panose="02020603050405020304" pitchFamily="18" charset="0"/>
                        </a:rPr>
                        <a:t>Ручное управление</a:t>
                      </a:r>
                      <a:endParaRPr lang="ru-RU" sz="800" dirty="0">
                        <a:latin typeface="Times New Roman" panose="02020603050405020304" pitchFamily="18" charset="0"/>
                        <a:cs typeface="Times New Roman" panose="02020603050405020304" pitchFamily="18" charset="0"/>
                      </a:endParaRPr>
                    </a:p>
                  </a:txBody>
                  <a:tcPr anchor="ctr"/>
                </a:tc>
                <a:tc rowSpan="3">
                  <a:txBody>
                    <a:bodyPr/>
                    <a:lstStyle/>
                    <a:p>
                      <a:pPr algn="ctr"/>
                      <a:r>
                        <a:rPr lang="ru-RU" sz="800" dirty="0" smtClean="0">
                          <a:latin typeface="Times New Roman" panose="02020603050405020304" pitchFamily="18" charset="0"/>
                          <a:cs typeface="Times New Roman" panose="02020603050405020304" pitchFamily="18" charset="0"/>
                        </a:rPr>
                        <a:t>0</a:t>
                      </a:r>
                      <a:endParaRPr lang="ru-RU" sz="800" dirty="0">
                        <a:latin typeface="Times New Roman" panose="02020603050405020304" pitchFamily="18" charset="0"/>
                        <a:cs typeface="Times New Roman" panose="02020603050405020304" pitchFamily="18" charset="0"/>
                      </a:endParaRPr>
                    </a:p>
                  </a:txBody>
                  <a:tcPr anchor="ctr"/>
                </a:tc>
                <a:tc>
                  <a:txBody>
                    <a:bodyPr/>
                    <a:lstStyle/>
                    <a:p>
                      <a:r>
                        <a:rPr lang="ru-RU" sz="800" dirty="0" smtClean="0">
                          <a:latin typeface="Times New Roman" panose="02020603050405020304" pitchFamily="18" charset="0"/>
                          <a:cs typeface="Times New Roman" panose="02020603050405020304" pitchFamily="18" charset="0"/>
                        </a:rPr>
                        <a:t>Обычный режим</a:t>
                      </a:r>
                      <a:endParaRPr lang="ru-RU" sz="800" dirty="0">
                        <a:latin typeface="Times New Roman" panose="02020603050405020304" pitchFamily="18" charset="0"/>
                        <a:cs typeface="Times New Roman" panose="02020603050405020304" pitchFamily="18" charset="0"/>
                      </a:endParaRPr>
                    </a:p>
                  </a:txBody>
                  <a:tcPr/>
                </a:tc>
                <a:tc>
                  <a:txBody>
                    <a:bodyPr/>
                    <a:lstStyle/>
                    <a:p>
                      <a:r>
                        <a:rPr lang="ru-RU" sz="800" dirty="0" smtClean="0">
                          <a:latin typeface="Times New Roman" panose="02020603050405020304" pitchFamily="18" charset="0"/>
                          <a:cs typeface="Times New Roman" panose="02020603050405020304" pitchFamily="18" charset="0"/>
                        </a:rPr>
                        <a:t>В работе</a:t>
                      </a:r>
                      <a:endParaRPr lang="ru-RU" sz="800" baseline="300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800" baseline="0" dirty="0" smtClean="0">
                          <a:latin typeface="Times New Roman" panose="02020603050405020304" pitchFamily="18" charset="0"/>
                          <a:cs typeface="Times New Roman" panose="02020603050405020304" pitchFamily="18" charset="0"/>
                        </a:rPr>
                        <a:t>6</a:t>
                      </a:r>
                      <a:r>
                        <a:rPr lang="en-US" sz="800" baseline="0" dirty="0" smtClean="0">
                          <a:latin typeface="Times New Roman" panose="02020603050405020304" pitchFamily="18" charset="0"/>
                          <a:cs typeface="Times New Roman" panose="02020603050405020304" pitchFamily="18" charset="0"/>
                        </a:rPr>
                        <a:t> </a:t>
                      </a:r>
                      <a:r>
                        <a:rPr lang="ru-RU" sz="800" baseline="0" dirty="0" smtClean="0">
                          <a:latin typeface="Times New Roman" panose="02020603050405020304" pitchFamily="18" charset="0"/>
                          <a:cs typeface="Times New Roman" panose="02020603050405020304" pitchFamily="18" charset="0"/>
                        </a:rPr>
                        <a:t>тыс. руб. за тыс. м</a:t>
                      </a:r>
                      <a:r>
                        <a:rPr lang="ru-RU" sz="800" baseline="30000" dirty="0" smtClean="0">
                          <a:latin typeface="Times New Roman" panose="02020603050405020304" pitchFamily="18" charset="0"/>
                          <a:cs typeface="Times New Roman" panose="02020603050405020304" pitchFamily="18" charset="0"/>
                        </a:rPr>
                        <a:t>3</a:t>
                      </a:r>
                      <a:endParaRPr lang="ru-RU" sz="800" baseline="30000" dirty="0">
                        <a:latin typeface="Times New Roman" panose="02020603050405020304" pitchFamily="18" charset="0"/>
                        <a:cs typeface="Times New Roman" panose="02020603050405020304" pitchFamily="18" charset="0"/>
                      </a:endParaRPr>
                    </a:p>
                  </a:txBody>
                  <a:tcPr/>
                </a:tc>
              </a:tr>
              <a:tr h="213179">
                <a:tc vMerge="1">
                  <a:txBody>
                    <a:bodyPr/>
                    <a:lstStyle/>
                    <a:p>
                      <a:endParaRPr lang="ru-RU" dirty="0"/>
                    </a:p>
                  </a:txBody>
                  <a:tcPr/>
                </a:tc>
                <a:tc vMerge="1">
                  <a:txBody>
                    <a:bodyPr/>
                    <a:lstStyle/>
                    <a:p>
                      <a:endParaRPr lang="ru-RU" dirty="0"/>
                    </a:p>
                  </a:txBody>
                  <a:tcPr/>
                </a:tc>
                <a:tc>
                  <a:txBody>
                    <a:bodyPr/>
                    <a:lstStyle/>
                    <a:p>
                      <a:r>
                        <a:rPr lang="ru-RU" sz="800" dirty="0" smtClean="0">
                          <a:latin typeface="Times New Roman" panose="02020603050405020304" pitchFamily="18" charset="0"/>
                          <a:cs typeface="Times New Roman" panose="02020603050405020304" pitchFamily="18" charset="0"/>
                        </a:rPr>
                        <a:t>Обводнённый режим</a:t>
                      </a:r>
                      <a:endParaRPr lang="ru-RU" sz="800" dirty="0">
                        <a:latin typeface="Times New Roman" panose="02020603050405020304" pitchFamily="18" charset="0"/>
                        <a:cs typeface="Times New Roman" panose="02020603050405020304" pitchFamily="18" charset="0"/>
                      </a:endParaRPr>
                    </a:p>
                  </a:txBody>
                  <a:tcPr/>
                </a:tc>
                <a:tc>
                  <a:txBody>
                    <a:bodyPr/>
                    <a:lstStyle/>
                    <a:p>
                      <a:r>
                        <a:rPr lang="ru-RU" sz="800" dirty="0" smtClean="0">
                          <a:latin typeface="Times New Roman" panose="02020603050405020304" pitchFamily="18" charset="0"/>
                          <a:cs typeface="Times New Roman" panose="02020603050405020304" pitchFamily="18" charset="0"/>
                        </a:rPr>
                        <a:t>0 (простаивает)</a:t>
                      </a:r>
                      <a:endParaRPr lang="ru-RU" sz="800" dirty="0">
                        <a:latin typeface="Times New Roman" panose="02020603050405020304" pitchFamily="18" charset="0"/>
                        <a:cs typeface="Times New Roman" panose="02020603050405020304" pitchFamily="18" charset="0"/>
                      </a:endParaRPr>
                    </a:p>
                  </a:txBody>
                  <a:tcPr/>
                </a:tc>
                <a:tc>
                  <a:txBody>
                    <a:bodyPr/>
                    <a:lstStyle/>
                    <a:p>
                      <a:r>
                        <a:rPr lang="ru-RU" sz="800" dirty="0" smtClean="0">
                          <a:latin typeface="Times New Roman" panose="02020603050405020304" pitchFamily="18" charset="0"/>
                          <a:cs typeface="Times New Roman" panose="02020603050405020304" pitchFamily="18" charset="0"/>
                        </a:rPr>
                        <a:t>0</a:t>
                      </a:r>
                      <a:endParaRPr lang="ru-RU" sz="800" dirty="0">
                        <a:latin typeface="Times New Roman" panose="02020603050405020304" pitchFamily="18" charset="0"/>
                        <a:cs typeface="Times New Roman" panose="02020603050405020304" pitchFamily="18" charset="0"/>
                      </a:endParaRPr>
                    </a:p>
                  </a:txBody>
                  <a:tcPr/>
                </a:tc>
              </a:tr>
              <a:tr h="318226">
                <a:tc vMerge="1">
                  <a:txBody>
                    <a:bodyPr/>
                    <a:lstStyle/>
                    <a:p>
                      <a:endParaRPr lang="ru-RU" dirty="0"/>
                    </a:p>
                  </a:txBody>
                  <a:tcPr/>
                </a:tc>
                <a:tc vMerge="1">
                  <a:txBody>
                    <a:bodyPr/>
                    <a:lstStyle/>
                    <a:p>
                      <a:endParaRPr lang="ru-RU" dirty="0"/>
                    </a:p>
                  </a:txBody>
                  <a:tcPr/>
                </a:tc>
                <a:tc>
                  <a:txBody>
                    <a:bodyPr/>
                    <a:lstStyle/>
                    <a:p>
                      <a:r>
                        <a:rPr lang="ru-RU" sz="800" dirty="0" smtClean="0">
                          <a:latin typeface="Times New Roman" panose="02020603050405020304" pitchFamily="18" charset="0"/>
                          <a:cs typeface="Times New Roman" panose="02020603050405020304" pitchFamily="18" charset="0"/>
                        </a:rPr>
                        <a:t>Повторный</a:t>
                      </a:r>
                      <a:r>
                        <a:rPr lang="ru-RU" sz="800" baseline="0" dirty="0" smtClean="0">
                          <a:latin typeface="Times New Roman" panose="02020603050405020304" pitchFamily="18" charset="0"/>
                          <a:cs typeface="Times New Roman" panose="02020603050405020304" pitchFamily="18" charset="0"/>
                        </a:rPr>
                        <a:t> з</a:t>
                      </a:r>
                      <a:r>
                        <a:rPr lang="ru-RU" sz="800" dirty="0" smtClean="0">
                          <a:latin typeface="Times New Roman" panose="02020603050405020304" pitchFamily="18" charset="0"/>
                          <a:cs typeface="Times New Roman" panose="02020603050405020304" pitchFamily="18" charset="0"/>
                        </a:rPr>
                        <a:t>апуск</a:t>
                      </a:r>
                      <a:endParaRPr lang="ru-RU" sz="8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800" dirty="0" smtClean="0">
                          <a:latin typeface="Times New Roman" panose="02020603050405020304" pitchFamily="18" charset="0"/>
                          <a:cs typeface="Times New Roman" panose="02020603050405020304" pitchFamily="18" charset="0"/>
                        </a:rPr>
                        <a:t>через </a:t>
                      </a:r>
                      <a:r>
                        <a:rPr lang="en-US" sz="800" dirty="0" smtClean="0">
                          <a:latin typeface="Times New Roman" panose="02020603050405020304" pitchFamily="18" charset="0"/>
                          <a:cs typeface="Times New Roman" panose="02020603050405020304" pitchFamily="18" charset="0"/>
                        </a:rPr>
                        <a:t>~</a:t>
                      </a:r>
                      <a:r>
                        <a:rPr lang="en-US" sz="800" baseline="0" dirty="0" smtClean="0">
                          <a:latin typeface="Times New Roman" panose="02020603050405020304" pitchFamily="18" charset="0"/>
                          <a:cs typeface="Times New Roman" panose="02020603050405020304" pitchFamily="18" charset="0"/>
                        </a:rPr>
                        <a:t> </a:t>
                      </a:r>
                      <a:r>
                        <a:rPr lang="ru-RU" sz="800" dirty="0" smtClean="0">
                          <a:latin typeface="Times New Roman" panose="02020603050405020304" pitchFamily="18" charset="0"/>
                          <a:cs typeface="Times New Roman" panose="02020603050405020304" pitchFamily="18" charset="0"/>
                        </a:rPr>
                        <a:t>3 дня (обход)</a:t>
                      </a:r>
                      <a:endParaRPr lang="ru-RU" sz="8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8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- 100 тыс. м</a:t>
                      </a:r>
                      <a:r>
                        <a:rPr lang="ru-RU" sz="800" baseline="300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ru-RU" sz="800" baseline="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 дня* 6 тыс. руб. за тыс. м</a:t>
                      </a:r>
                      <a:r>
                        <a:rPr lang="ru-RU" sz="800" baseline="300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en-US" sz="800" baseline="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ru-RU" sz="800" baseline="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1,8 млн. рублей</a:t>
                      </a:r>
                      <a:endParaRPr lang="ru-RU" sz="800" baseline="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r>
              <a:tr h="178889">
                <a:tc rowSpan="3">
                  <a:txBody>
                    <a:bodyPr/>
                    <a:lstStyle/>
                    <a:p>
                      <a:r>
                        <a:rPr lang="ru-RU" sz="800" dirty="0" smtClean="0">
                          <a:latin typeface="Times New Roman" panose="02020603050405020304" pitchFamily="18" charset="0"/>
                          <a:cs typeface="Times New Roman" panose="02020603050405020304" pitchFamily="18" charset="0"/>
                        </a:rPr>
                        <a:t>САУ КГС</a:t>
                      </a:r>
                      <a:endParaRPr lang="ru-RU" sz="800" dirty="0">
                        <a:latin typeface="Times New Roman" panose="02020603050405020304" pitchFamily="18" charset="0"/>
                        <a:cs typeface="Times New Roman" panose="02020603050405020304" pitchFamily="18" charset="0"/>
                      </a:endParaRPr>
                    </a:p>
                  </a:txBody>
                  <a:tcPr anchor="ctr"/>
                </a:tc>
                <a:tc rowSpan="3">
                  <a:txBody>
                    <a:bodyPr/>
                    <a:lstStyle/>
                    <a:p>
                      <a:pPr algn="ctr"/>
                      <a:r>
                        <a:rPr lang="ru-RU" sz="800" dirty="0" smtClean="0">
                          <a:latin typeface="Times New Roman" panose="02020603050405020304" pitchFamily="18" charset="0"/>
                          <a:cs typeface="Times New Roman" panose="02020603050405020304" pitchFamily="18" charset="0"/>
                        </a:rPr>
                        <a:t>20</a:t>
                      </a:r>
                      <a:endParaRPr lang="ru-RU" sz="800" dirty="0">
                        <a:latin typeface="Times New Roman" panose="02020603050405020304" pitchFamily="18" charset="0"/>
                        <a:cs typeface="Times New Roman" panose="02020603050405020304" pitchFamily="18" charset="0"/>
                      </a:endParaRPr>
                    </a:p>
                  </a:txBody>
                  <a:tcPr anchor="ctr"/>
                </a:tc>
                <a:tc>
                  <a:txBody>
                    <a:bodyPr/>
                    <a:lstStyle/>
                    <a:p>
                      <a:r>
                        <a:rPr lang="ru-RU" sz="800" dirty="0" smtClean="0">
                          <a:latin typeface="Times New Roman" panose="02020603050405020304" pitchFamily="18" charset="0"/>
                          <a:cs typeface="Times New Roman" panose="02020603050405020304" pitchFamily="18" charset="0"/>
                        </a:rPr>
                        <a:t>Обычный режим</a:t>
                      </a:r>
                      <a:endParaRPr lang="ru-RU" sz="8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800" dirty="0" smtClean="0">
                          <a:latin typeface="Times New Roman" panose="02020603050405020304" pitchFamily="18" charset="0"/>
                          <a:cs typeface="Times New Roman" panose="02020603050405020304" pitchFamily="18" charset="0"/>
                        </a:rPr>
                        <a:t>В работе</a:t>
                      </a:r>
                      <a:endParaRPr lang="ru-RU" sz="8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800" baseline="0" dirty="0" smtClean="0">
                          <a:latin typeface="Times New Roman" panose="02020603050405020304" pitchFamily="18" charset="0"/>
                          <a:cs typeface="Times New Roman" panose="02020603050405020304" pitchFamily="18" charset="0"/>
                        </a:rPr>
                        <a:t>6</a:t>
                      </a:r>
                      <a:r>
                        <a:rPr lang="en-US" sz="800" baseline="0" dirty="0" smtClean="0">
                          <a:latin typeface="Times New Roman" panose="02020603050405020304" pitchFamily="18" charset="0"/>
                          <a:cs typeface="Times New Roman" panose="02020603050405020304" pitchFamily="18" charset="0"/>
                        </a:rPr>
                        <a:t> </a:t>
                      </a:r>
                      <a:r>
                        <a:rPr lang="ru-RU" sz="800" baseline="0" dirty="0" smtClean="0">
                          <a:latin typeface="Times New Roman" panose="02020603050405020304" pitchFamily="18" charset="0"/>
                          <a:cs typeface="Times New Roman" panose="02020603050405020304" pitchFamily="18" charset="0"/>
                        </a:rPr>
                        <a:t>тыс. руб. за тыс. м</a:t>
                      </a:r>
                      <a:r>
                        <a:rPr lang="ru-RU" sz="800" baseline="30000" dirty="0" smtClean="0">
                          <a:latin typeface="Times New Roman" panose="02020603050405020304" pitchFamily="18" charset="0"/>
                          <a:cs typeface="Times New Roman" panose="02020603050405020304" pitchFamily="18" charset="0"/>
                        </a:rPr>
                        <a:t>3</a:t>
                      </a:r>
                      <a:endParaRPr lang="ru-RU" sz="800" baseline="30000" dirty="0">
                        <a:latin typeface="Times New Roman" panose="02020603050405020304" pitchFamily="18" charset="0"/>
                        <a:cs typeface="Times New Roman" panose="02020603050405020304" pitchFamily="18" charset="0"/>
                      </a:endParaRPr>
                    </a:p>
                  </a:txBody>
                  <a:tcPr/>
                </a:tc>
              </a:tr>
              <a:tr h="185965">
                <a:tc vMerge="1">
                  <a:txBody>
                    <a:bodyPr/>
                    <a:lstStyle/>
                    <a:p>
                      <a:endParaRPr lang="ru-RU" dirty="0"/>
                    </a:p>
                  </a:txBody>
                  <a:tcPr/>
                </a:tc>
                <a:tc vMerge="1">
                  <a:txBody>
                    <a:bodyPr/>
                    <a:lstStyle/>
                    <a:p>
                      <a:endParaRPr lang="ru-RU" dirty="0"/>
                    </a:p>
                  </a:txBody>
                  <a:tcPr/>
                </a:tc>
                <a:tc>
                  <a:txBody>
                    <a:bodyPr/>
                    <a:lstStyle/>
                    <a:p>
                      <a:r>
                        <a:rPr lang="ru-RU" sz="800" dirty="0" smtClean="0">
                          <a:latin typeface="Times New Roman" panose="02020603050405020304" pitchFamily="18" charset="0"/>
                          <a:cs typeface="Times New Roman" panose="02020603050405020304" pitchFamily="18" charset="0"/>
                        </a:rPr>
                        <a:t>Обводнённый режим</a:t>
                      </a:r>
                      <a:endParaRPr lang="ru-RU" sz="8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800" dirty="0" smtClean="0">
                          <a:latin typeface="Times New Roman" panose="02020603050405020304" pitchFamily="18" charset="0"/>
                          <a:cs typeface="Times New Roman" panose="02020603050405020304" pitchFamily="18" charset="0"/>
                        </a:rPr>
                        <a:t>В работе</a:t>
                      </a:r>
                      <a:endParaRPr lang="ru-RU" sz="8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800" baseline="0" dirty="0" smtClean="0">
                          <a:latin typeface="Times New Roman" panose="02020603050405020304" pitchFamily="18" charset="0"/>
                          <a:cs typeface="Times New Roman" panose="02020603050405020304" pitchFamily="18" charset="0"/>
                        </a:rPr>
                        <a:t>6</a:t>
                      </a:r>
                      <a:r>
                        <a:rPr lang="en-US" sz="800" baseline="0" dirty="0" smtClean="0">
                          <a:latin typeface="Times New Roman" panose="02020603050405020304" pitchFamily="18" charset="0"/>
                          <a:cs typeface="Times New Roman" panose="02020603050405020304" pitchFamily="18" charset="0"/>
                        </a:rPr>
                        <a:t> </a:t>
                      </a:r>
                      <a:r>
                        <a:rPr lang="ru-RU" sz="800" baseline="0" dirty="0" smtClean="0">
                          <a:latin typeface="Times New Roman" panose="02020603050405020304" pitchFamily="18" charset="0"/>
                          <a:cs typeface="Times New Roman" panose="02020603050405020304" pitchFamily="18" charset="0"/>
                        </a:rPr>
                        <a:t>тыс. руб. за тыс. м</a:t>
                      </a:r>
                      <a:r>
                        <a:rPr lang="ru-RU" sz="800" baseline="30000" dirty="0" smtClean="0">
                          <a:latin typeface="Times New Roman" panose="02020603050405020304" pitchFamily="18" charset="0"/>
                          <a:cs typeface="Times New Roman" panose="02020603050405020304" pitchFamily="18" charset="0"/>
                        </a:rPr>
                        <a:t>3</a:t>
                      </a:r>
                      <a:endParaRPr lang="ru-RU" sz="800" baseline="30000" dirty="0">
                        <a:latin typeface="Times New Roman" panose="02020603050405020304" pitchFamily="18" charset="0"/>
                        <a:cs typeface="Times New Roman" panose="02020603050405020304" pitchFamily="18" charset="0"/>
                      </a:endParaRPr>
                    </a:p>
                  </a:txBody>
                  <a:tcPr/>
                </a:tc>
              </a:tr>
              <a:tr h="255905">
                <a:tc vMerge="1">
                  <a:txBody>
                    <a:bodyPr/>
                    <a:lstStyle/>
                    <a:p>
                      <a:endParaRPr lang="ru-RU" dirty="0"/>
                    </a:p>
                  </a:txBody>
                  <a:tcPr/>
                </a:tc>
                <a:tc vMerge="1">
                  <a:txBody>
                    <a:bodyPr/>
                    <a:lstStyle/>
                    <a:p>
                      <a:endParaRPr lang="ru-RU" dirty="0"/>
                    </a:p>
                  </a:txBody>
                  <a:tcPr/>
                </a:tc>
                <a:tc>
                  <a:txBody>
                    <a:bodyPr/>
                    <a:lstStyle/>
                    <a:p>
                      <a:r>
                        <a:rPr lang="ru-RU" sz="800" dirty="0" smtClean="0">
                          <a:latin typeface="Times New Roman" panose="02020603050405020304" pitchFamily="18" charset="0"/>
                          <a:cs typeface="Times New Roman" panose="02020603050405020304" pitchFamily="18" charset="0"/>
                        </a:rPr>
                        <a:t>Повторный</a:t>
                      </a:r>
                      <a:r>
                        <a:rPr lang="ru-RU" sz="800" baseline="0" dirty="0" smtClean="0">
                          <a:latin typeface="Times New Roman" panose="02020603050405020304" pitchFamily="18" charset="0"/>
                          <a:cs typeface="Times New Roman" panose="02020603050405020304" pitchFamily="18" charset="0"/>
                        </a:rPr>
                        <a:t> з</a:t>
                      </a:r>
                      <a:r>
                        <a:rPr lang="ru-RU" sz="800" dirty="0" smtClean="0">
                          <a:latin typeface="Times New Roman" panose="02020603050405020304" pitchFamily="18" charset="0"/>
                          <a:cs typeface="Times New Roman" panose="02020603050405020304" pitchFamily="18" charset="0"/>
                        </a:rPr>
                        <a:t>апуск</a:t>
                      </a:r>
                      <a:endParaRPr lang="ru-RU" sz="800" dirty="0">
                        <a:latin typeface="Times New Roman" panose="02020603050405020304" pitchFamily="18" charset="0"/>
                        <a:cs typeface="Times New Roman" panose="02020603050405020304" pitchFamily="18" charset="0"/>
                      </a:endParaRPr>
                    </a:p>
                  </a:txBody>
                  <a:tcPr/>
                </a:tc>
                <a:tc>
                  <a:txBody>
                    <a:bodyPr/>
                    <a:lstStyle/>
                    <a:p>
                      <a:r>
                        <a:rPr lang="ru-RU" sz="800" dirty="0" smtClean="0">
                          <a:latin typeface="Times New Roman" panose="02020603050405020304" pitchFamily="18" charset="0"/>
                          <a:cs typeface="Times New Roman" panose="02020603050405020304" pitchFamily="18" charset="0"/>
                        </a:rPr>
                        <a:t>Не требуется</a:t>
                      </a:r>
                      <a:endParaRPr lang="ru-RU" sz="8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800" baseline="0" dirty="0" smtClean="0">
                          <a:latin typeface="Times New Roman" panose="02020603050405020304" pitchFamily="18" charset="0"/>
                          <a:cs typeface="Times New Roman" panose="02020603050405020304" pitchFamily="18" charset="0"/>
                        </a:rPr>
                        <a:t>6</a:t>
                      </a:r>
                      <a:r>
                        <a:rPr lang="en-US" sz="800" baseline="0" dirty="0" smtClean="0">
                          <a:latin typeface="Times New Roman" panose="02020603050405020304" pitchFamily="18" charset="0"/>
                          <a:cs typeface="Times New Roman" panose="02020603050405020304" pitchFamily="18" charset="0"/>
                        </a:rPr>
                        <a:t> </a:t>
                      </a:r>
                      <a:r>
                        <a:rPr lang="ru-RU" sz="800" baseline="0" dirty="0" smtClean="0">
                          <a:latin typeface="Times New Roman" panose="02020603050405020304" pitchFamily="18" charset="0"/>
                          <a:cs typeface="Times New Roman" panose="02020603050405020304" pitchFamily="18" charset="0"/>
                        </a:rPr>
                        <a:t>тыс. руб. за тыс. м</a:t>
                      </a:r>
                      <a:r>
                        <a:rPr lang="ru-RU" sz="800" baseline="30000" dirty="0" smtClean="0">
                          <a:latin typeface="Times New Roman" panose="02020603050405020304" pitchFamily="18" charset="0"/>
                          <a:cs typeface="Times New Roman" panose="02020603050405020304" pitchFamily="18" charset="0"/>
                        </a:rPr>
                        <a:t>3</a:t>
                      </a:r>
                      <a:endParaRPr lang="ru-RU" sz="800" dirty="0">
                        <a:latin typeface="Times New Roman" panose="02020603050405020304" pitchFamily="18" charset="0"/>
                        <a:cs typeface="Times New Roman" panose="02020603050405020304" pitchFamily="18" charset="0"/>
                      </a:endParaRPr>
                    </a:p>
                  </a:txBody>
                  <a:tcPr/>
                </a:tc>
              </a:tr>
            </a:tbl>
          </a:graphicData>
        </a:graphic>
      </p:graphicFrame>
      <p:sp>
        <p:nvSpPr>
          <p:cNvPr id="14" name="TextBox 13"/>
          <p:cNvSpPr txBox="1"/>
          <p:nvPr/>
        </p:nvSpPr>
        <p:spPr>
          <a:xfrm>
            <a:off x="2804160" y="4894148"/>
            <a:ext cx="2412206" cy="1138773"/>
          </a:xfrm>
          <a:prstGeom prst="rect">
            <a:avLst/>
          </a:prstGeom>
          <a:noFill/>
        </p:spPr>
        <p:txBody>
          <a:bodyPr wrap="square" rtlCol="0">
            <a:spAutoFit/>
          </a:bodyPr>
          <a:lstStyle/>
          <a:p>
            <a:pPr algn="ctr"/>
            <a:r>
              <a:rPr lang="ru-RU" dirty="0" smtClean="0">
                <a:latin typeface="Times New Roman" panose="02020603050405020304" pitchFamily="18" charset="0"/>
                <a:cs typeface="Times New Roman" panose="02020603050405020304" pitchFamily="18" charset="0"/>
              </a:rPr>
              <a:t>Окупаемость установки САУ на КГС составляет </a:t>
            </a:r>
            <a:r>
              <a:rPr lang="en-US" dirty="0" smtClean="0">
                <a:latin typeface="Times New Roman" panose="02020603050405020304" pitchFamily="18" charset="0"/>
                <a:cs typeface="Times New Roman" panose="02020603050405020304" pitchFamily="18" charset="0"/>
              </a:rPr>
              <a:t>~ 10 </a:t>
            </a:r>
            <a:r>
              <a:rPr lang="ru-RU" dirty="0" smtClean="0">
                <a:latin typeface="Times New Roman" panose="02020603050405020304" pitchFamily="18" charset="0"/>
                <a:cs typeface="Times New Roman" panose="02020603050405020304" pitchFamily="18" charset="0"/>
              </a:rPr>
              <a:t>дней работы скважины</a:t>
            </a:r>
            <a:endParaRPr lang="ru-RU" dirty="0">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Line 10"/>
          <p:cNvSpPr>
            <a:spLocks noChangeShapeType="1"/>
          </p:cNvSpPr>
          <p:nvPr/>
        </p:nvSpPr>
        <p:spPr bwMode="auto">
          <a:xfrm>
            <a:off x="0" y="630872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sp>
        <p:nvSpPr>
          <p:cNvPr id="231427" name="Line 11"/>
          <p:cNvSpPr>
            <a:spLocks noChangeShapeType="1"/>
          </p:cNvSpPr>
          <p:nvPr/>
        </p:nvSpPr>
        <p:spPr bwMode="auto">
          <a:xfrm>
            <a:off x="0" y="1082675"/>
            <a:ext cx="9144000"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lIns="0" tIns="0" rIns="0" bIns="0" anchor="ctr"/>
          <a:lstStyle/>
          <a:p>
            <a:endParaRPr lang="ru-RU"/>
          </a:p>
        </p:txBody>
      </p:sp>
      <p:pic>
        <p:nvPicPr>
          <p:cNvPr id="231428" name="Picture 46" descr="ПАО «Газпро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 y="79375"/>
            <a:ext cx="1679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9" name="Прямоугольник 4"/>
          <p:cNvSpPr>
            <a:spLocks noChangeArrowheads="1"/>
          </p:cNvSpPr>
          <p:nvPr/>
        </p:nvSpPr>
        <p:spPr bwMode="auto">
          <a:xfrm>
            <a:off x="1963738" y="0"/>
            <a:ext cx="718026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algn="ctr" eaLnBrk="1" hangingPunct="1"/>
            <a:r>
              <a:rPr lang="en-US" altLang="ru-RU" b="1"/>
              <a:t>VII </a:t>
            </a:r>
            <a:r>
              <a:rPr lang="ru-RU" altLang="ru-RU" b="1"/>
              <a:t>Петербургский Международный Газовый Форум</a:t>
            </a:r>
          </a:p>
          <a:p>
            <a:pPr algn="ctr" eaLnBrk="1" hangingPunct="1"/>
            <a:r>
              <a:rPr lang="ru-RU" altLang="ru-RU" b="1"/>
              <a:t>г. Санкт-Петербург , 03-06 октября 2017г., Экспофорум</a:t>
            </a:r>
          </a:p>
        </p:txBody>
      </p:sp>
      <p:sp>
        <p:nvSpPr>
          <p:cNvPr id="12" name="Прямоугольник 11"/>
          <p:cNvSpPr/>
          <p:nvPr/>
        </p:nvSpPr>
        <p:spPr>
          <a:xfrm flipH="1">
            <a:off x="2249488" y="6454775"/>
            <a:ext cx="6894512" cy="369888"/>
          </a:xfrm>
          <a:prstGeom prst="rect">
            <a:avLst/>
          </a:prstGeom>
        </p:spPr>
        <p:txBody>
          <a:bodyPr>
            <a:spAutoFit/>
          </a:bodyPr>
          <a:lstStyle/>
          <a:p>
            <a:pPr>
              <a:defRPr/>
            </a:pPr>
            <a:r>
              <a:rPr lang="ru-RU" sz="1600" dirty="0">
                <a:solidFill>
                  <a:schemeClr val="tx1"/>
                </a:solidFill>
                <a:cs typeface="+mn-cs"/>
              </a:rPr>
              <a:t> </a:t>
            </a:r>
            <a:r>
              <a:rPr lang="ru-RU" sz="1800" dirty="0">
                <a:solidFill>
                  <a:schemeClr val="tx2">
                    <a:lumMod val="75000"/>
                    <a:lumOff val="25000"/>
                  </a:schemeClr>
                </a:solidFill>
                <a:cs typeface="+mn-cs"/>
              </a:rPr>
              <a:t> </a:t>
            </a:r>
            <a:r>
              <a:rPr lang="ru-RU" sz="1800" b="1" dirty="0">
                <a:solidFill>
                  <a:schemeClr val="tx2">
                    <a:lumMod val="75000"/>
                    <a:lumOff val="25000"/>
                  </a:schemeClr>
                </a:solidFill>
                <a:cs typeface="+mn-cs"/>
              </a:rPr>
              <a:t>Секция «Автоматизация, связь, космические технологии»</a:t>
            </a:r>
            <a:endParaRPr lang="ru-RU" sz="1800" dirty="0">
              <a:cs typeface="+mn-cs"/>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744658648"/>
              </p:ext>
            </p:extLst>
          </p:nvPr>
        </p:nvGraphicFramePr>
        <p:xfrm>
          <a:off x="0" y="1082675"/>
          <a:ext cx="9120188" cy="5461137"/>
        </p:xfrm>
        <a:graphic>
          <a:graphicData uri="http://schemas.openxmlformats.org/drawingml/2006/table">
            <a:tbl>
              <a:tblPr firstRow="1" firstCol="1" bandRow="1">
                <a:tableStyleId>{22838BEF-8BB2-4498-84A7-C5851F593DF1}</a:tableStyleId>
              </a:tblPr>
              <a:tblGrid>
                <a:gridCol w="7838299"/>
                <a:gridCol w="1281889"/>
              </a:tblGrid>
              <a:tr h="531750">
                <a:tc>
                  <a:txBody>
                    <a:bodyPr/>
                    <a:lstStyle/>
                    <a:p>
                      <a:pPr indent="539750" algn="ctr">
                        <a:lnSpc>
                          <a:spcPct val="115000"/>
                        </a:lnSpc>
                        <a:spcAft>
                          <a:spcPts val="1000"/>
                        </a:spcAft>
                      </a:pPr>
                      <a:r>
                        <a:rPr lang="ru-RU" sz="10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Название объекта, системы</a:t>
                      </a:r>
                      <a:endParaRPr lang="ru-RU" sz="10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a:cs typeface="Times New Roman" panose="02020603050405020304" pitchFamily="18" charset="0"/>
                      </a:endParaRPr>
                    </a:p>
                  </a:txBody>
                  <a:tcPr marL="36914" marR="36914" marT="5891" marB="0"/>
                </a:tc>
                <a:tc>
                  <a:txBody>
                    <a:bodyPr/>
                    <a:lstStyle/>
                    <a:p>
                      <a:pPr algn="ctr">
                        <a:lnSpc>
                          <a:spcPct val="115000"/>
                        </a:lnSpc>
                        <a:spcAft>
                          <a:spcPts val="1000"/>
                        </a:spcAft>
                      </a:pPr>
                      <a:r>
                        <a:rPr lang="ru-RU" sz="1000" kern="1200" dirty="0">
                          <a:effectLst/>
                          <a:latin typeface="Times New Roman" panose="02020603050405020304" pitchFamily="18" charset="0"/>
                          <a:cs typeface="Times New Roman" panose="02020603050405020304" pitchFamily="18" charset="0"/>
                        </a:rPr>
                        <a:t>Состав технологических объектов</a:t>
                      </a:r>
                      <a:endParaRPr lang="ru-RU" sz="1000" dirty="0">
                        <a:solidFill>
                          <a:srgbClr val="FFFF00"/>
                        </a:solidFill>
                        <a:effectLst/>
                        <a:latin typeface="Times New Roman" panose="02020603050405020304" pitchFamily="18" charset="0"/>
                        <a:ea typeface="Times New Roman"/>
                        <a:cs typeface="Times New Roman" panose="02020603050405020304" pitchFamily="18" charset="0"/>
                      </a:endParaRPr>
                    </a:p>
                  </a:txBody>
                  <a:tcPr marL="36914" marR="36914" marT="5891" marB="0"/>
                </a:tc>
              </a:tr>
              <a:tr h="376479">
                <a:tc>
                  <a:txBody>
                    <a:bodyPr/>
                    <a:lstStyle/>
                    <a:p>
                      <a:pPr>
                        <a:lnSpc>
                          <a:spcPct val="115000"/>
                        </a:lnSpc>
                        <a:spcAft>
                          <a:spcPts val="1000"/>
                        </a:spcAft>
                      </a:pPr>
                      <a:r>
                        <a:rPr lang="ru-RU" sz="1000" kern="1200" dirty="0">
                          <a:effectLst/>
                          <a:latin typeface="Times New Roman" panose="02020603050405020304" pitchFamily="18" charset="0"/>
                          <a:cs typeface="Times New Roman" panose="02020603050405020304" pitchFamily="18" charset="0"/>
                        </a:rPr>
                        <a:t>Интегрированная система управления технологическими процессами </a:t>
                      </a:r>
                      <a:r>
                        <a:rPr lang="ru-RU" sz="1000" kern="1200" dirty="0" err="1">
                          <a:effectLst/>
                          <a:latin typeface="Times New Roman" panose="02020603050405020304" pitchFamily="18" charset="0"/>
                          <a:cs typeface="Times New Roman" panose="02020603050405020304" pitchFamily="18" charset="0"/>
                        </a:rPr>
                        <a:t>Вынгаяхинского</a:t>
                      </a:r>
                      <a:r>
                        <a:rPr lang="ru-RU" sz="1000" kern="1200" dirty="0">
                          <a:effectLst/>
                          <a:latin typeface="Times New Roman" panose="02020603050405020304" pitchFamily="18" charset="0"/>
                          <a:cs typeface="Times New Roman" panose="02020603050405020304" pitchFamily="18" charset="0"/>
                        </a:rPr>
                        <a:t> месторождения с комплексным  регулированием режимов добычи и подготовки газа (ООО «Газпром добыча Ноябрьск</a:t>
                      </a:r>
                      <a:r>
                        <a:rPr lang="ru-RU" sz="1000" kern="1200" dirty="0" smtClean="0">
                          <a:effectLst/>
                          <a:latin typeface="Times New Roman" panose="02020603050405020304" pitchFamily="18" charset="0"/>
                          <a:cs typeface="Times New Roman" panose="02020603050405020304" pitchFamily="18" charset="0"/>
                        </a:rPr>
                        <a:t>»)</a:t>
                      </a:r>
                      <a:endParaRPr lang="ru-RU" sz="1000" dirty="0">
                        <a:solidFill>
                          <a:srgbClr val="FFFF00"/>
                        </a:solidFill>
                        <a:effectLst/>
                        <a:latin typeface="Times New Roman" panose="02020603050405020304" pitchFamily="18" charset="0"/>
                        <a:ea typeface="Times New Roman"/>
                        <a:cs typeface="Times New Roman" panose="02020603050405020304" pitchFamily="18" charset="0"/>
                      </a:endParaRPr>
                    </a:p>
                  </a:txBody>
                  <a:tcPr marL="36914" marR="36914" marT="5891" marB="0"/>
                </a:tc>
                <a:tc>
                  <a:txBody>
                    <a:bodyPr/>
                    <a:lstStyle/>
                    <a:p>
                      <a:pPr>
                        <a:lnSpc>
                          <a:spcPct val="115000"/>
                        </a:lnSpc>
                        <a:spcAft>
                          <a:spcPts val="1000"/>
                        </a:spcAft>
                      </a:pPr>
                      <a:r>
                        <a:rPr lang="ru-RU" sz="1000" kern="1200">
                          <a:effectLst/>
                          <a:latin typeface="Times New Roman" panose="02020603050405020304" pitchFamily="18" charset="0"/>
                          <a:cs typeface="Times New Roman" panose="02020603050405020304" pitchFamily="18" charset="0"/>
                        </a:rPr>
                        <a:t>Скважины, УКПГ, МПК газосборные сети </a:t>
                      </a:r>
                      <a:endParaRPr lang="ru-RU" sz="1000">
                        <a:effectLst/>
                        <a:latin typeface="Times New Roman" panose="02020603050405020304" pitchFamily="18" charset="0"/>
                        <a:ea typeface="Times New Roman"/>
                        <a:cs typeface="Times New Roman" panose="02020603050405020304" pitchFamily="18" charset="0"/>
                      </a:endParaRPr>
                    </a:p>
                  </a:txBody>
                  <a:tcPr marL="36914" marR="36914" marT="5891" marB="0"/>
                </a:tc>
              </a:tr>
              <a:tr h="253219">
                <a:tc>
                  <a:txBody>
                    <a:bodyPr/>
                    <a:lstStyle/>
                    <a:p>
                      <a:pPr>
                        <a:lnSpc>
                          <a:spcPct val="115000"/>
                        </a:lnSpc>
                        <a:spcAft>
                          <a:spcPts val="1000"/>
                        </a:spcAft>
                        <a:tabLst>
                          <a:tab pos="450215" algn="l"/>
                        </a:tabLst>
                      </a:pPr>
                      <a:r>
                        <a:rPr lang="ru-RU" sz="1000" kern="1200" dirty="0">
                          <a:effectLst/>
                          <a:latin typeface="Times New Roman" panose="02020603050405020304" pitchFamily="18" charset="0"/>
                          <a:cs typeface="Times New Roman" panose="02020603050405020304" pitchFamily="18" charset="0"/>
                        </a:rPr>
                        <a:t>Морская </a:t>
                      </a:r>
                      <a:r>
                        <a:rPr lang="ru-RU" sz="1000" kern="1200" dirty="0" err="1">
                          <a:effectLst/>
                          <a:latin typeface="Times New Roman" panose="02020603050405020304" pitchFamily="18" charset="0"/>
                          <a:cs typeface="Times New Roman" panose="02020603050405020304" pitchFamily="18" charset="0"/>
                        </a:rPr>
                        <a:t>ледостойкая</a:t>
                      </a:r>
                      <a:r>
                        <a:rPr lang="ru-RU" sz="1000" kern="1200" dirty="0">
                          <a:effectLst/>
                          <a:latin typeface="Times New Roman" panose="02020603050405020304" pitchFamily="18" charset="0"/>
                          <a:cs typeface="Times New Roman" panose="02020603050405020304" pitchFamily="18" charset="0"/>
                        </a:rPr>
                        <a:t> стационарная платформа  (МПСЛ) «</a:t>
                      </a:r>
                      <a:r>
                        <a:rPr lang="ru-RU" sz="1000" kern="1200" dirty="0" err="1">
                          <a:effectLst/>
                          <a:latin typeface="Times New Roman" panose="02020603050405020304" pitchFamily="18" charset="0"/>
                          <a:cs typeface="Times New Roman" panose="02020603050405020304" pitchFamily="18" charset="0"/>
                        </a:rPr>
                        <a:t>Приразломная</a:t>
                      </a:r>
                      <a:r>
                        <a:rPr lang="ru-RU" sz="1000" kern="1200" dirty="0">
                          <a:effectLst/>
                          <a:latin typeface="Times New Roman" panose="02020603050405020304" pitchFamily="18" charset="0"/>
                          <a:cs typeface="Times New Roman" panose="02020603050405020304" pitchFamily="18" charset="0"/>
                        </a:rPr>
                        <a:t>» (ООО «Газпром нефть»)</a:t>
                      </a:r>
                      <a:endParaRPr lang="ru-RU" sz="1000" dirty="0">
                        <a:solidFill>
                          <a:srgbClr val="FFFF00"/>
                        </a:solidFill>
                        <a:effectLst/>
                        <a:latin typeface="Times New Roman" panose="02020603050405020304" pitchFamily="18" charset="0"/>
                        <a:ea typeface="Times New Roman"/>
                        <a:cs typeface="Times New Roman" panose="02020603050405020304" pitchFamily="18" charset="0"/>
                      </a:endParaRPr>
                    </a:p>
                  </a:txBody>
                  <a:tcPr marL="36914" marR="36914" marT="5891" marB="0"/>
                </a:tc>
                <a:tc>
                  <a:txBody>
                    <a:bodyPr/>
                    <a:lstStyle/>
                    <a:p>
                      <a:pPr>
                        <a:lnSpc>
                          <a:spcPct val="115000"/>
                        </a:lnSpc>
                        <a:spcAft>
                          <a:spcPts val="1000"/>
                        </a:spcAft>
                      </a:pPr>
                      <a:r>
                        <a:rPr lang="ru-RU" sz="1000" kern="1200">
                          <a:effectLst/>
                          <a:latin typeface="Times New Roman" panose="02020603050405020304" pitchFamily="18" charset="0"/>
                          <a:cs typeface="Times New Roman" panose="02020603050405020304" pitchFamily="18" charset="0"/>
                        </a:rPr>
                        <a:t>Скважины, ПАЗ, УКПГ</a:t>
                      </a:r>
                      <a:endParaRPr lang="ru-RU" sz="1000">
                        <a:effectLst/>
                        <a:latin typeface="Times New Roman" panose="02020603050405020304" pitchFamily="18" charset="0"/>
                        <a:ea typeface="Times New Roman"/>
                        <a:cs typeface="Times New Roman" panose="02020603050405020304" pitchFamily="18" charset="0"/>
                      </a:endParaRPr>
                    </a:p>
                  </a:txBody>
                  <a:tcPr marL="36914" marR="36914" marT="5891" marB="0"/>
                </a:tc>
              </a:tr>
              <a:tr h="376479">
                <a:tc>
                  <a:txBody>
                    <a:bodyPr/>
                    <a:lstStyle/>
                    <a:p>
                      <a:pPr>
                        <a:lnSpc>
                          <a:spcPct val="115000"/>
                        </a:lnSpc>
                        <a:spcAft>
                          <a:spcPts val="1000"/>
                        </a:spcAft>
                        <a:tabLst>
                          <a:tab pos="450215" algn="l"/>
                        </a:tabLst>
                      </a:pPr>
                      <a:r>
                        <a:rPr lang="ru-RU" sz="1000" kern="1200" dirty="0">
                          <a:effectLst/>
                          <a:latin typeface="Times New Roman" panose="02020603050405020304" pitchFamily="18" charset="0"/>
                          <a:cs typeface="Times New Roman" panose="02020603050405020304" pitchFamily="18" charset="0"/>
                        </a:rPr>
                        <a:t>Комплексное управление установкой предварительной подготовки газа без постоянного присутствия оперативного персонала на УППГ </a:t>
                      </a:r>
                      <a:r>
                        <a:rPr lang="ru-RU" sz="1000" kern="1200" dirty="0" err="1">
                          <a:effectLst/>
                          <a:latin typeface="Times New Roman" panose="02020603050405020304" pitchFamily="18" charset="0"/>
                          <a:cs typeface="Times New Roman" panose="02020603050405020304" pitchFamily="18" charset="0"/>
                        </a:rPr>
                        <a:t>Муравленковского</a:t>
                      </a:r>
                      <a:r>
                        <a:rPr lang="ru-RU" sz="1000" kern="1200" dirty="0">
                          <a:effectLst/>
                          <a:latin typeface="Times New Roman" panose="02020603050405020304" pitchFamily="18" charset="0"/>
                          <a:cs typeface="Times New Roman" panose="02020603050405020304" pitchFamily="18" charset="0"/>
                        </a:rPr>
                        <a:t> месторождения (ООО «Газпром добыча Ноябрьск</a:t>
                      </a:r>
                      <a:r>
                        <a:rPr lang="ru-RU" sz="1000" kern="1200" dirty="0" smtClean="0">
                          <a:effectLst/>
                          <a:latin typeface="Times New Roman" panose="02020603050405020304" pitchFamily="18" charset="0"/>
                          <a:cs typeface="Times New Roman" panose="02020603050405020304" pitchFamily="18" charset="0"/>
                        </a:rPr>
                        <a:t>»)</a:t>
                      </a:r>
                      <a:endParaRPr lang="ru-RU" sz="1000" dirty="0">
                        <a:solidFill>
                          <a:srgbClr val="FFFF00"/>
                        </a:solidFill>
                        <a:effectLst/>
                        <a:latin typeface="Times New Roman" panose="02020603050405020304" pitchFamily="18" charset="0"/>
                        <a:ea typeface="Times New Roman"/>
                        <a:cs typeface="Times New Roman" panose="02020603050405020304" pitchFamily="18" charset="0"/>
                      </a:endParaRPr>
                    </a:p>
                  </a:txBody>
                  <a:tcPr marL="36914" marR="36914" marT="5891" marB="0"/>
                </a:tc>
                <a:tc>
                  <a:txBody>
                    <a:bodyPr/>
                    <a:lstStyle/>
                    <a:p>
                      <a:pPr>
                        <a:lnSpc>
                          <a:spcPct val="115000"/>
                        </a:lnSpc>
                        <a:spcAft>
                          <a:spcPts val="1000"/>
                        </a:spcAft>
                      </a:pPr>
                      <a:r>
                        <a:rPr lang="ru-RU" sz="1000" kern="1200">
                          <a:effectLst/>
                          <a:latin typeface="Times New Roman" panose="02020603050405020304" pitchFamily="18" charset="0"/>
                          <a:cs typeface="Times New Roman" panose="02020603050405020304" pitchFamily="18" charset="0"/>
                        </a:rPr>
                        <a:t>УКПГ, КГС, МПК, газосборные сети, </a:t>
                      </a:r>
                      <a:endParaRPr lang="ru-RU" sz="1000">
                        <a:effectLst/>
                        <a:latin typeface="Times New Roman" panose="02020603050405020304" pitchFamily="18" charset="0"/>
                        <a:ea typeface="Times New Roman"/>
                        <a:cs typeface="Times New Roman" panose="02020603050405020304" pitchFamily="18" charset="0"/>
                      </a:endParaRPr>
                    </a:p>
                  </a:txBody>
                  <a:tcPr marL="36914" marR="36914" marT="5891" marB="0"/>
                </a:tc>
              </a:tr>
              <a:tr h="253219">
                <a:tc>
                  <a:txBody>
                    <a:bodyPr/>
                    <a:lstStyle/>
                    <a:p>
                      <a:pPr>
                        <a:lnSpc>
                          <a:spcPct val="115000"/>
                        </a:lnSpc>
                        <a:spcAft>
                          <a:spcPts val="1000"/>
                        </a:spcAft>
                        <a:tabLst>
                          <a:tab pos="450215" algn="l"/>
                        </a:tabLst>
                      </a:pPr>
                      <a:r>
                        <a:rPr lang="ru-RU" sz="1000" kern="1200" dirty="0">
                          <a:effectLst/>
                          <a:latin typeface="Times New Roman" panose="02020603050405020304" pitchFamily="18" charset="0"/>
                          <a:cs typeface="Times New Roman" panose="02020603050405020304" pitchFamily="18" charset="0"/>
                        </a:rPr>
                        <a:t>Интегрированное цифровое управление промыслами Астраханского месторождения (ООО «Газпром добыча Астрахань</a:t>
                      </a:r>
                      <a:r>
                        <a:rPr lang="ru-RU" sz="1000" kern="1200" dirty="0" smtClean="0">
                          <a:effectLst/>
                          <a:latin typeface="Times New Roman" panose="02020603050405020304" pitchFamily="18" charset="0"/>
                          <a:cs typeface="Times New Roman" panose="02020603050405020304" pitchFamily="18" charset="0"/>
                        </a:rPr>
                        <a:t>»)</a:t>
                      </a:r>
                      <a:endParaRPr lang="ru-RU" sz="1000" dirty="0">
                        <a:solidFill>
                          <a:srgbClr val="FFFF00"/>
                        </a:solidFill>
                        <a:effectLst/>
                        <a:latin typeface="Times New Roman" panose="02020603050405020304" pitchFamily="18" charset="0"/>
                        <a:ea typeface="Times New Roman"/>
                        <a:cs typeface="Times New Roman" panose="02020603050405020304" pitchFamily="18" charset="0"/>
                      </a:endParaRPr>
                    </a:p>
                  </a:txBody>
                  <a:tcPr marL="36914" marR="36914" marT="5891" marB="0"/>
                </a:tc>
                <a:tc>
                  <a:txBody>
                    <a:bodyPr/>
                    <a:lstStyle/>
                    <a:p>
                      <a:pPr>
                        <a:lnSpc>
                          <a:spcPct val="115000"/>
                        </a:lnSpc>
                        <a:spcAft>
                          <a:spcPts val="1000"/>
                        </a:spcAft>
                      </a:pPr>
                      <a:r>
                        <a:rPr lang="ru-RU" sz="1000" kern="1200" dirty="0">
                          <a:effectLst/>
                          <a:latin typeface="Times New Roman" panose="02020603050405020304" pitchFamily="18" charset="0"/>
                          <a:cs typeface="Times New Roman" panose="02020603050405020304" pitchFamily="18" charset="0"/>
                        </a:rPr>
                        <a:t>Скважина, </a:t>
                      </a:r>
                      <a:r>
                        <a:rPr lang="ru-RU" sz="1000" kern="1200" dirty="0" smtClean="0">
                          <a:effectLst/>
                          <a:latin typeface="Times New Roman" panose="02020603050405020304" pitchFamily="18" charset="0"/>
                          <a:cs typeface="Times New Roman" panose="02020603050405020304" pitchFamily="18" charset="0"/>
                        </a:rPr>
                        <a:t>ГС</a:t>
                      </a:r>
                      <a:endParaRPr lang="ru-RU" sz="1000" dirty="0">
                        <a:effectLst/>
                        <a:latin typeface="Times New Roman" panose="02020603050405020304" pitchFamily="18" charset="0"/>
                        <a:ea typeface="Times New Roman"/>
                        <a:cs typeface="Times New Roman" panose="02020603050405020304" pitchFamily="18" charset="0"/>
                      </a:endParaRPr>
                    </a:p>
                  </a:txBody>
                  <a:tcPr marL="36914" marR="36914" marT="5891" marB="0"/>
                </a:tc>
              </a:tr>
              <a:tr h="376479">
                <a:tc>
                  <a:txBody>
                    <a:bodyPr/>
                    <a:lstStyle/>
                    <a:p>
                      <a:pPr>
                        <a:lnSpc>
                          <a:spcPct val="115000"/>
                        </a:lnSpc>
                        <a:spcAft>
                          <a:spcPts val="1000"/>
                        </a:spcAft>
                      </a:pPr>
                      <a:r>
                        <a:rPr lang="ru-RU" sz="1000" kern="1200" dirty="0">
                          <a:effectLst/>
                          <a:latin typeface="Times New Roman" panose="02020603050405020304" pitchFamily="18" charset="0"/>
                          <a:cs typeface="Times New Roman" panose="02020603050405020304" pitchFamily="18" charset="0"/>
                        </a:rPr>
                        <a:t>Управление технологическими процессами газоконденсатного промысла ГП-1, 2 </a:t>
                      </a:r>
                      <a:r>
                        <a:rPr lang="ru-RU" sz="1000" kern="1200" dirty="0" err="1">
                          <a:effectLst/>
                          <a:latin typeface="Times New Roman" panose="02020603050405020304" pitchFamily="18" charset="0"/>
                          <a:cs typeface="Times New Roman" panose="02020603050405020304" pitchFamily="18" charset="0"/>
                        </a:rPr>
                        <a:t>Бованенковского</a:t>
                      </a:r>
                      <a:r>
                        <a:rPr lang="ru-RU" sz="1000" kern="1200" dirty="0">
                          <a:effectLst/>
                          <a:latin typeface="Times New Roman" panose="02020603050405020304" pitchFamily="18" charset="0"/>
                          <a:cs typeface="Times New Roman" panose="02020603050405020304" pitchFamily="18" charset="0"/>
                        </a:rPr>
                        <a:t> НГКМ с целевой </a:t>
                      </a:r>
                      <a:r>
                        <a:rPr lang="ru-RU" sz="1000" kern="1200" dirty="0" err="1">
                          <a:effectLst/>
                          <a:latin typeface="Times New Roman" panose="02020603050405020304" pitchFamily="18" charset="0"/>
                          <a:cs typeface="Times New Roman" panose="02020603050405020304" pitchFamily="18" charset="0"/>
                        </a:rPr>
                        <a:t>уставкой</a:t>
                      </a:r>
                      <a:r>
                        <a:rPr lang="ru-RU" sz="1000" kern="1200" dirty="0">
                          <a:effectLst/>
                          <a:latin typeface="Times New Roman" panose="02020603050405020304" pitchFamily="18" charset="0"/>
                          <a:cs typeface="Times New Roman" panose="02020603050405020304" pitchFamily="18" charset="0"/>
                        </a:rPr>
                        <a:t> «расход газа» для процесса НТС и применением ТДА(ООО «Газпром добыча Надым»</a:t>
                      </a:r>
                      <a:endParaRPr lang="ru-RU" sz="1000" dirty="0">
                        <a:solidFill>
                          <a:srgbClr val="FFFF00"/>
                        </a:solidFill>
                        <a:effectLst/>
                        <a:latin typeface="Times New Roman" panose="02020603050405020304" pitchFamily="18" charset="0"/>
                        <a:ea typeface="Times New Roman"/>
                        <a:cs typeface="Times New Roman" panose="02020603050405020304" pitchFamily="18" charset="0"/>
                      </a:endParaRPr>
                    </a:p>
                  </a:txBody>
                  <a:tcPr marL="36914" marR="36914" marT="5891" marB="0"/>
                </a:tc>
                <a:tc>
                  <a:txBody>
                    <a:bodyPr/>
                    <a:lstStyle/>
                    <a:p>
                      <a:pPr>
                        <a:lnSpc>
                          <a:spcPct val="115000"/>
                        </a:lnSpc>
                        <a:spcAft>
                          <a:spcPts val="1000"/>
                        </a:spcAft>
                      </a:pPr>
                      <a:r>
                        <a:rPr lang="ru-RU" sz="1000" kern="1200">
                          <a:effectLst/>
                          <a:latin typeface="Times New Roman" panose="02020603050405020304" pitchFamily="18" charset="0"/>
                          <a:cs typeface="Times New Roman" panose="02020603050405020304" pitchFamily="18" charset="0"/>
                        </a:rPr>
                        <a:t>ДКС, УКПГ, УППГ, КГС, МПК</a:t>
                      </a:r>
                      <a:endParaRPr lang="ru-RU" sz="1000">
                        <a:effectLst/>
                        <a:latin typeface="Times New Roman" panose="02020603050405020304" pitchFamily="18" charset="0"/>
                        <a:ea typeface="Times New Roman"/>
                        <a:cs typeface="Times New Roman" panose="02020603050405020304" pitchFamily="18" charset="0"/>
                      </a:endParaRPr>
                    </a:p>
                  </a:txBody>
                  <a:tcPr marL="36914" marR="36914" marT="5891" marB="0"/>
                </a:tc>
              </a:tr>
              <a:tr h="367843">
                <a:tc>
                  <a:txBody>
                    <a:bodyPr/>
                    <a:lstStyle/>
                    <a:p>
                      <a:pPr>
                        <a:lnSpc>
                          <a:spcPct val="115000"/>
                        </a:lnSpc>
                        <a:spcAft>
                          <a:spcPts val="1000"/>
                        </a:spcAft>
                      </a:pPr>
                      <a:r>
                        <a:rPr lang="ru-RU" sz="1000" kern="1200" dirty="0">
                          <a:effectLst/>
                          <a:latin typeface="Times New Roman" panose="02020603050405020304" pitchFamily="18" charset="0"/>
                          <a:cs typeface="Times New Roman" panose="02020603050405020304" pitchFamily="18" charset="0"/>
                        </a:rPr>
                        <a:t>Управление стабилизацией расхода газа УКПГ на межпромысловый коллектор с помощью регуляторов на ЗПА и технологических нитках на УКПГ-1С,2С,3С </a:t>
                      </a:r>
                      <a:r>
                        <a:rPr lang="ru-RU" sz="1000" kern="1200" dirty="0" err="1">
                          <a:effectLst/>
                          <a:latin typeface="Times New Roman" panose="02020603050405020304" pitchFamily="18" charset="0"/>
                          <a:cs typeface="Times New Roman" panose="02020603050405020304" pitchFamily="18" charset="0"/>
                        </a:rPr>
                        <a:t>сеноманской</a:t>
                      </a:r>
                      <a:r>
                        <a:rPr lang="ru-RU" sz="1000" kern="1200" dirty="0">
                          <a:effectLst/>
                          <a:latin typeface="Times New Roman" panose="02020603050405020304" pitchFamily="18" charset="0"/>
                          <a:cs typeface="Times New Roman" panose="02020603050405020304" pitchFamily="18" charset="0"/>
                        </a:rPr>
                        <a:t> залежи Заполярного НГКМ (ООО «Газпром добыча Ямбург»)</a:t>
                      </a:r>
                      <a:endParaRPr lang="ru-RU" sz="1000" dirty="0">
                        <a:solidFill>
                          <a:srgbClr val="FFFF00"/>
                        </a:solidFill>
                        <a:effectLst/>
                        <a:latin typeface="Times New Roman" panose="02020603050405020304" pitchFamily="18" charset="0"/>
                        <a:ea typeface="Times New Roman"/>
                        <a:cs typeface="Times New Roman" panose="02020603050405020304" pitchFamily="18" charset="0"/>
                      </a:endParaRPr>
                    </a:p>
                  </a:txBody>
                  <a:tcPr marL="36914" marR="36914" marT="5891" marB="0"/>
                </a:tc>
                <a:tc>
                  <a:txBody>
                    <a:bodyPr/>
                    <a:lstStyle/>
                    <a:p>
                      <a:pPr>
                        <a:lnSpc>
                          <a:spcPct val="115000"/>
                        </a:lnSpc>
                        <a:spcAft>
                          <a:spcPts val="1000"/>
                        </a:spcAft>
                      </a:pPr>
                      <a:r>
                        <a:rPr lang="ru-RU" sz="1000" kern="1200">
                          <a:effectLst/>
                          <a:latin typeface="Times New Roman" panose="02020603050405020304" pitchFamily="18" charset="0"/>
                          <a:cs typeface="Times New Roman" panose="02020603050405020304" pitchFamily="18" charset="0"/>
                        </a:rPr>
                        <a:t>УППГ, скважины, УКПГ, МПК</a:t>
                      </a:r>
                      <a:endParaRPr lang="ru-RU" sz="1000">
                        <a:effectLst/>
                        <a:latin typeface="Times New Roman" panose="02020603050405020304" pitchFamily="18" charset="0"/>
                        <a:ea typeface="Times New Roman"/>
                        <a:cs typeface="Times New Roman" panose="02020603050405020304" pitchFamily="18" charset="0"/>
                      </a:endParaRPr>
                    </a:p>
                  </a:txBody>
                  <a:tcPr marL="36914" marR="36914" marT="5891" marB="0"/>
                </a:tc>
              </a:tr>
              <a:tr h="376479">
                <a:tc>
                  <a:txBody>
                    <a:bodyPr/>
                    <a:lstStyle/>
                    <a:p>
                      <a:pPr>
                        <a:lnSpc>
                          <a:spcPct val="115000"/>
                        </a:lnSpc>
                        <a:spcAft>
                          <a:spcPts val="1000"/>
                        </a:spcAft>
                      </a:pPr>
                      <a:r>
                        <a:rPr lang="ru-RU" sz="1000" kern="1200" dirty="0">
                          <a:effectLst/>
                          <a:latin typeface="Times New Roman" panose="02020603050405020304" pitchFamily="18" charset="0"/>
                          <a:cs typeface="Times New Roman" panose="02020603050405020304" pitchFamily="18" charset="0"/>
                        </a:rPr>
                        <a:t>Управление производительностью и качеством продукции УКПГ и промысла, Песцового месторождении </a:t>
                      </a:r>
                      <a:r>
                        <a:rPr lang="ru-RU" sz="1000" kern="1200" dirty="0" err="1">
                          <a:effectLst/>
                          <a:latin typeface="Times New Roman" panose="02020603050405020304" pitchFamily="18" charset="0"/>
                          <a:cs typeface="Times New Roman" panose="02020603050405020304" pitchFamily="18" charset="0"/>
                        </a:rPr>
                        <a:t>Уренгойского</a:t>
                      </a:r>
                      <a:r>
                        <a:rPr lang="ru-RU" sz="1000" kern="1200" dirty="0">
                          <a:effectLst/>
                          <a:latin typeface="Times New Roman" panose="02020603050405020304" pitchFamily="18" charset="0"/>
                          <a:cs typeface="Times New Roman" panose="02020603050405020304" pitchFamily="18" charset="0"/>
                        </a:rPr>
                        <a:t> НГКМ ( ООО «Газпром добыча Уренгой»)</a:t>
                      </a:r>
                      <a:endParaRPr lang="ru-RU" sz="1000" dirty="0">
                        <a:solidFill>
                          <a:srgbClr val="FFFF00"/>
                        </a:solidFill>
                        <a:effectLst/>
                        <a:latin typeface="Times New Roman" panose="02020603050405020304" pitchFamily="18" charset="0"/>
                        <a:ea typeface="Times New Roman"/>
                        <a:cs typeface="Times New Roman" panose="02020603050405020304" pitchFamily="18" charset="0"/>
                      </a:endParaRPr>
                    </a:p>
                  </a:txBody>
                  <a:tcPr marL="36914" marR="36914" marT="5891" marB="0"/>
                </a:tc>
                <a:tc>
                  <a:txBody>
                    <a:bodyPr/>
                    <a:lstStyle/>
                    <a:p>
                      <a:pPr>
                        <a:lnSpc>
                          <a:spcPct val="115000"/>
                        </a:lnSpc>
                        <a:spcAft>
                          <a:spcPts val="1000"/>
                        </a:spcAft>
                      </a:pPr>
                      <a:r>
                        <a:rPr lang="ru-RU" sz="1000" kern="1200">
                          <a:effectLst/>
                          <a:latin typeface="Times New Roman" panose="02020603050405020304" pitchFamily="18" charset="0"/>
                          <a:cs typeface="Times New Roman" panose="02020603050405020304" pitchFamily="18" charset="0"/>
                        </a:rPr>
                        <a:t>УКПГ, скважины, МПК</a:t>
                      </a:r>
                      <a:endParaRPr lang="ru-RU" sz="1000">
                        <a:effectLst/>
                        <a:latin typeface="Times New Roman" panose="02020603050405020304" pitchFamily="18" charset="0"/>
                        <a:ea typeface="Times New Roman"/>
                        <a:cs typeface="Times New Roman" panose="02020603050405020304" pitchFamily="18" charset="0"/>
                      </a:endParaRPr>
                    </a:p>
                  </a:txBody>
                  <a:tcPr marL="36914" marR="36914" marT="5891" marB="0"/>
                </a:tc>
              </a:tr>
              <a:tr h="376479">
                <a:tc>
                  <a:txBody>
                    <a:bodyPr/>
                    <a:lstStyle/>
                    <a:p>
                      <a:pPr>
                        <a:lnSpc>
                          <a:spcPct val="115000"/>
                        </a:lnSpc>
                        <a:spcAft>
                          <a:spcPts val="1000"/>
                        </a:spcAft>
                      </a:pPr>
                      <a:r>
                        <a:rPr lang="ru-RU" sz="1000" kern="1200" dirty="0">
                          <a:effectLst/>
                          <a:latin typeface="Times New Roman" panose="02020603050405020304" pitchFamily="18" charset="0"/>
                          <a:cs typeface="Times New Roman" panose="02020603050405020304" pitchFamily="18" charset="0"/>
                        </a:rPr>
                        <a:t>Разработка моделей технологического управления промыслом, оптимизация состава оборудования АСУ ТП промысла </a:t>
                      </a:r>
                      <a:r>
                        <a:rPr lang="ru-RU" sz="1000" kern="1200" dirty="0" err="1">
                          <a:effectLst/>
                          <a:latin typeface="Times New Roman" panose="02020603050405020304" pitchFamily="18" charset="0"/>
                          <a:cs typeface="Times New Roman" panose="02020603050405020304" pitchFamily="18" charset="0"/>
                        </a:rPr>
                        <a:t>Харвутинского</a:t>
                      </a:r>
                      <a:r>
                        <a:rPr lang="ru-RU" sz="1000" kern="1200" dirty="0">
                          <a:effectLst/>
                          <a:latin typeface="Times New Roman" panose="02020603050405020304" pitchFamily="18" charset="0"/>
                          <a:cs typeface="Times New Roman" panose="02020603050405020304" pitchFamily="18" charset="0"/>
                        </a:rPr>
                        <a:t> месторождении </a:t>
                      </a:r>
                      <a:r>
                        <a:rPr lang="ru-RU" sz="1000" kern="1200" dirty="0" err="1">
                          <a:effectLst/>
                          <a:latin typeface="Times New Roman" panose="02020603050405020304" pitchFamily="18" charset="0"/>
                          <a:cs typeface="Times New Roman" panose="02020603050405020304" pitchFamily="18" charset="0"/>
                        </a:rPr>
                        <a:t>Ямбургского</a:t>
                      </a:r>
                      <a:r>
                        <a:rPr lang="ru-RU" sz="1000" kern="1200" dirty="0">
                          <a:effectLst/>
                          <a:latin typeface="Times New Roman" panose="02020603050405020304" pitchFamily="18" charset="0"/>
                          <a:cs typeface="Times New Roman" panose="02020603050405020304" pitchFamily="18" charset="0"/>
                        </a:rPr>
                        <a:t> НГКМ( ООО «Газпром добыча Ямбург»)</a:t>
                      </a:r>
                      <a:endParaRPr lang="ru-RU" sz="1000" dirty="0">
                        <a:solidFill>
                          <a:srgbClr val="FFFF00"/>
                        </a:solidFill>
                        <a:effectLst/>
                        <a:latin typeface="Times New Roman" panose="02020603050405020304" pitchFamily="18" charset="0"/>
                        <a:ea typeface="Times New Roman"/>
                        <a:cs typeface="Times New Roman" panose="02020603050405020304" pitchFamily="18" charset="0"/>
                      </a:endParaRPr>
                    </a:p>
                  </a:txBody>
                  <a:tcPr marL="36914" marR="36914" marT="5891" marB="0"/>
                </a:tc>
                <a:tc>
                  <a:txBody>
                    <a:bodyPr/>
                    <a:lstStyle/>
                    <a:p>
                      <a:pPr>
                        <a:lnSpc>
                          <a:spcPct val="115000"/>
                        </a:lnSpc>
                        <a:spcAft>
                          <a:spcPts val="1000"/>
                        </a:spcAft>
                      </a:pPr>
                      <a:r>
                        <a:rPr lang="ru-RU" sz="1000" kern="1200">
                          <a:effectLst/>
                          <a:latin typeface="Times New Roman" panose="02020603050405020304" pitchFamily="18" charset="0"/>
                          <a:cs typeface="Times New Roman" panose="02020603050405020304" pitchFamily="18" charset="0"/>
                        </a:rPr>
                        <a:t>УППГ, скважины, УКПГ, МПК</a:t>
                      </a:r>
                      <a:endParaRPr lang="ru-RU" sz="1000">
                        <a:effectLst/>
                        <a:latin typeface="Times New Roman" panose="02020603050405020304" pitchFamily="18" charset="0"/>
                        <a:ea typeface="Times New Roman"/>
                        <a:cs typeface="Times New Roman" panose="02020603050405020304" pitchFamily="18" charset="0"/>
                      </a:endParaRPr>
                    </a:p>
                  </a:txBody>
                  <a:tcPr marL="36914" marR="36914" marT="5891" marB="0"/>
                </a:tc>
              </a:tr>
              <a:tr h="364469">
                <a:tc>
                  <a:txBody>
                    <a:bodyPr/>
                    <a:lstStyle/>
                    <a:p>
                      <a:pPr>
                        <a:lnSpc>
                          <a:spcPct val="115000"/>
                        </a:lnSpc>
                        <a:spcAft>
                          <a:spcPts val="1000"/>
                        </a:spcAft>
                      </a:pPr>
                      <a:r>
                        <a:rPr lang="ru-RU" sz="1000" kern="1200" dirty="0">
                          <a:effectLst/>
                          <a:latin typeface="Times New Roman" panose="02020603050405020304" pitchFamily="18" charset="0"/>
                          <a:cs typeface="Times New Roman" panose="02020603050405020304" pitchFamily="18" charset="0"/>
                        </a:rPr>
                        <a:t>Энергонезависимые системы телеметрии и телемеханики, электрохимической защиты месторождений </a:t>
                      </a:r>
                      <a:r>
                        <a:rPr lang="ru-RU" sz="1000" kern="1200" dirty="0" err="1">
                          <a:effectLst/>
                          <a:latin typeface="Times New Roman" panose="02020603050405020304" pitchFamily="18" charset="0"/>
                          <a:cs typeface="Times New Roman" panose="02020603050405020304" pitchFamily="18" charset="0"/>
                        </a:rPr>
                        <a:t>Уренгойского</a:t>
                      </a:r>
                      <a:r>
                        <a:rPr lang="ru-RU" sz="1000" kern="1200" dirty="0">
                          <a:effectLst/>
                          <a:latin typeface="Times New Roman" panose="02020603050405020304" pitchFamily="18" charset="0"/>
                          <a:cs typeface="Times New Roman" panose="02020603050405020304" pitchFamily="18" charset="0"/>
                        </a:rPr>
                        <a:t> НГКМ ООО «Газпром добыча Уренгой», </a:t>
                      </a:r>
                      <a:r>
                        <a:rPr lang="ru-RU" sz="1000" kern="1200" dirty="0" err="1">
                          <a:effectLst/>
                          <a:latin typeface="Times New Roman" panose="02020603050405020304" pitchFamily="18" charset="0"/>
                          <a:cs typeface="Times New Roman" panose="02020603050405020304" pitchFamily="18" charset="0"/>
                        </a:rPr>
                        <a:t>Ямбургского</a:t>
                      </a:r>
                      <a:r>
                        <a:rPr lang="ru-RU" sz="1000" kern="1200" dirty="0">
                          <a:effectLst/>
                          <a:latin typeface="Times New Roman" panose="02020603050405020304" pitchFamily="18" charset="0"/>
                          <a:cs typeface="Times New Roman" panose="02020603050405020304" pitchFamily="18" charset="0"/>
                        </a:rPr>
                        <a:t> НГКМ ООО «Газпром добыча Ямбург», </a:t>
                      </a:r>
                      <a:r>
                        <a:rPr lang="ru-RU" sz="1000" kern="1200" dirty="0" err="1">
                          <a:effectLst/>
                          <a:latin typeface="Times New Roman" panose="02020603050405020304" pitchFamily="18" charset="0"/>
                          <a:cs typeface="Times New Roman" panose="02020603050405020304" pitchFamily="18" charset="0"/>
                        </a:rPr>
                        <a:t>Губкинского</a:t>
                      </a:r>
                      <a:r>
                        <a:rPr lang="ru-RU" sz="1000" kern="1200" dirty="0">
                          <a:effectLst/>
                          <a:latin typeface="Times New Roman" panose="02020603050405020304" pitchFamily="18" charset="0"/>
                          <a:cs typeface="Times New Roman" panose="02020603050405020304" pitchFamily="18" charset="0"/>
                        </a:rPr>
                        <a:t> НГКМ ООО «Газпром добыча Ноябрьск»</a:t>
                      </a:r>
                      <a:endParaRPr lang="ru-RU" sz="1000" dirty="0">
                        <a:solidFill>
                          <a:srgbClr val="FFFF00"/>
                        </a:solidFill>
                        <a:effectLst/>
                        <a:latin typeface="Times New Roman" panose="02020603050405020304" pitchFamily="18" charset="0"/>
                        <a:ea typeface="Times New Roman"/>
                        <a:cs typeface="Times New Roman" panose="02020603050405020304" pitchFamily="18" charset="0"/>
                      </a:endParaRPr>
                    </a:p>
                  </a:txBody>
                  <a:tcPr marL="36914" marR="36914" marT="5891" marB="0"/>
                </a:tc>
                <a:tc>
                  <a:txBody>
                    <a:bodyPr/>
                    <a:lstStyle/>
                    <a:p>
                      <a:pPr>
                        <a:lnSpc>
                          <a:spcPct val="115000"/>
                        </a:lnSpc>
                        <a:spcAft>
                          <a:spcPts val="1000"/>
                        </a:spcAft>
                      </a:pPr>
                      <a:r>
                        <a:rPr lang="ru-RU" sz="1000" kern="1200">
                          <a:effectLst/>
                          <a:latin typeface="Times New Roman" panose="02020603050405020304" pitchFamily="18" charset="0"/>
                          <a:cs typeface="Times New Roman" panose="02020603050405020304" pitchFamily="18" charset="0"/>
                        </a:rPr>
                        <a:t>Скважины, КГС, МПК</a:t>
                      </a:r>
                      <a:endParaRPr lang="ru-RU" sz="1000">
                        <a:effectLst/>
                        <a:latin typeface="Times New Roman" panose="02020603050405020304" pitchFamily="18" charset="0"/>
                        <a:ea typeface="Times New Roman"/>
                        <a:cs typeface="Times New Roman" panose="02020603050405020304" pitchFamily="18" charset="0"/>
                      </a:endParaRPr>
                    </a:p>
                  </a:txBody>
                  <a:tcPr marL="36914" marR="36914" marT="5891" marB="0"/>
                </a:tc>
              </a:tr>
              <a:tr h="253219">
                <a:tc>
                  <a:txBody>
                    <a:bodyPr/>
                    <a:lstStyle/>
                    <a:p>
                      <a:pPr>
                        <a:lnSpc>
                          <a:spcPct val="115000"/>
                        </a:lnSpc>
                        <a:spcAft>
                          <a:spcPts val="1000"/>
                        </a:spcAft>
                      </a:pPr>
                      <a:r>
                        <a:rPr lang="ru-RU" sz="1000" kern="1200" dirty="0">
                          <a:effectLst/>
                          <a:latin typeface="Times New Roman" panose="02020603050405020304" pitchFamily="18" charset="0"/>
                          <a:cs typeface="Times New Roman" panose="02020603050405020304" pitchFamily="18" charset="0"/>
                        </a:rPr>
                        <a:t>Управление группой ГПА ДКС (роботизированные элементы) </a:t>
                      </a:r>
                      <a:r>
                        <a:rPr lang="ru-RU" sz="1000" kern="1200" dirty="0" err="1">
                          <a:effectLst/>
                          <a:latin typeface="Times New Roman" panose="02020603050405020304" pitchFamily="18" charset="0"/>
                          <a:cs typeface="Times New Roman" panose="02020603050405020304" pitchFamily="18" charset="0"/>
                        </a:rPr>
                        <a:t>Бованенковского</a:t>
                      </a:r>
                      <a:r>
                        <a:rPr lang="ru-RU" sz="1000" kern="1200" dirty="0">
                          <a:effectLst/>
                          <a:latin typeface="Times New Roman" panose="02020603050405020304" pitchFamily="18" charset="0"/>
                          <a:cs typeface="Times New Roman" panose="02020603050405020304" pitchFamily="18" charset="0"/>
                        </a:rPr>
                        <a:t> НГКМ     ООО «Газпром добыча Надым»</a:t>
                      </a:r>
                      <a:endParaRPr lang="ru-RU" sz="1000" dirty="0">
                        <a:solidFill>
                          <a:srgbClr val="FFFF00"/>
                        </a:solidFill>
                        <a:effectLst/>
                        <a:latin typeface="Times New Roman" panose="02020603050405020304" pitchFamily="18" charset="0"/>
                        <a:ea typeface="Times New Roman"/>
                        <a:cs typeface="Times New Roman" panose="02020603050405020304" pitchFamily="18" charset="0"/>
                      </a:endParaRPr>
                    </a:p>
                  </a:txBody>
                  <a:tcPr marL="36914" marR="36914" marT="5891" marB="0"/>
                </a:tc>
                <a:tc>
                  <a:txBody>
                    <a:bodyPr/>
                    <a:lstStyle/>
                    <a:p>
                      <a:pPr>
                        <a:lnSpc>
                          <a:spcPct val="115000"/>
                        </a:lnSpc>
                        <a:spcAft>
                          <a:spcPts val="1000"/>
                        </a:spcAft>
                      </a:pPr>
                      <a:r>
                        <a:rPr lang="ru-RU" sz="1000" kern="1200">
                          <a:effectLst/>
                          <a:latin typeface="Times New Roman" panose="02020603050405020304" pitchFamily="18" charset="0"/>
                          <a:cs typeface="Times New Roman" panose="02020603050405020304" pitchFamily="18" charset="0"/>
                        </a:rPr>
                        <a:t>ДКС, МПК, ЗРА</a:t>
                      </a:r>
                      <a:endParaRPr lang="ru-RU" sz="1000">
                        <a:effectLst/>
                        <a:latin typeface="Times New Roman" panose="02020603050405020304" pitchFamily="18" charset="0"/>
                        <a:ea typeface="Times New Roman"/>
                        <a:cs typeface="Times New Roman" panose="02020603050405020304" pitchFamily="18" charset="0"/>
                      </a:endParaRPr>
                    </a:p>
                  </a:txBody>
                  <a:tcPr marL="36914" marR="36914" marT="5891" marB="0"/>
                </a:tc>
              </a:tr>
              <a:tr h="376479">
                <a:tc>
                  <a:txBody>
                    <a:bodyPr/>
                    <a:lstStyle/>
                    <a:p>
                      <a:pPr>
                        <a:lnSpc>
                          <a:spcPct val="115000"/>
                        </a:lnSpc>
                        <a:spcAft>
                          <a:spcPts val="1000"/>
                        </a:spcAft>
                      </a:pPr>
                      <a:r>
                        <a:rPr lang="ru-RU" sz="1000" kern="1200" dirty="0">
                          <a:effectLst/>
                          <a:latin typeface="Times New Roman" panose="02020603050405020304" pitchFamily="18" charset="0"/>
                          <a:cs typeface="Times New Roman" panose="02020603050405020304" pitchFamily="18" charset="0"/>
                        </a:rPr>
                        <a:t>Комплексное управление группой малогабаритных блочных компрессорных установок (МБКУ) Западно-</a:t>
                      </a:r>
                      <a:r>
                        <a:rPr lang="ru-RU" sz="1000" kern="1200" dirty="0" err="1">
                          <a:effectLst/>
                          <a:latin typeface="Times New Roman" panose="02020603050405020304" pitchFamily="18" charset="0"/>
                          <a:cs typeface="Times New Roman" panose="02020603050405020304" pitchFamily="18" charset="0"/>
                        </a:rPr>
                        <a:t>Таркосалинского</a:t>
                      </a:r>
                      <a:r>
                        <a:rPr lang="ru-RU" sz="1000" kern="1200" dirty="0">
                          <a:effectLst/>
                          <a:latin typeface="Times New Roman" panose="02020603050405020304" pitchFamily="18" charset="0"/>
                          <a:cs typeface="Times New Roman" panose="02020603050405020304" pitchFamily="18" charset="0"/>
                        </a:rPr>
                        <a:t> ГП  </a:t>
                      </a:r>
                      <a:r>
                        <a:rPr lang="ru-RU" sz="1000" kern="1200" dirty="0" smtClean="0">
                          <a:effectLst/>
                          <a:latin typeface="Times New Roman" panose="02020603050405020304" pitchFamily="18" charset="0"/>
                          <a:cs typeface="Times New Roman" panose="02020603050405020304" pitchFamily="18" charset="0"/>
                        </a:rPr>
                        <a:t>ООО </a:t>
                      </a:r>
                      <a:r>
                        <a:rPr lang="ru-RU" sz="1000" kern="1200" dirty="0">
                          <a:effectLst/>
                          <a:latin typeface="Times New Roman" panose="02020603050405020304" pitchFamily="18" charset="0"/>
                          <a:cs typeface="Times New Roman" panose="02020603050405020304" pitchFamily="18" charset="0"/>
                        </a:rPr>
                        <a:t>«Газпром добыча Ноябрьск»</a:t>
                      </a:r>
                      <a:endParaRPr lang="ru-RU" sz="1000" dirty="0">
                        <a:solidFill>
                          <a:srgbClr val="FFFF00"/>
                        </a:solidFill>
                        <a:effectLst/>
                        <a:latin typeface="Times New Roman" panose="02020603050405020304" pitchFamily="18" charset="0"/>
                        <a:ea typeface="Times New Roman"/>
                        <a:cs typeface="Times New Roman" panose="02020603050405020304" pitchFamily="18" charset="0"/>
                      </a:endParaRPr>
                    </a:p>
                  </a:txBody>
                  <a:tcPr marL="36914" marR="36914" marT="5891" marB="0"/>
                </a:tc>
                <a:tc>
                  <a:txBody>
                    <a:bodyPr/>
                    <a:lstStyle/>
                    <a:p>
                      <a:pPr>
                        <a:lnSpc>
                          <a:spcPct val="115000"/>
                        </a:lnSpc>
                        <a:spcAft>
                          <a:spcPts val="1000"/>
                        </a:spcAft>
                      </a:pPr>
                      <a:r>
                        <a:rPr lang="ru-RU" sz="1000" kern="1200">
                          <a:effectLst/>
                          <a:latin typeface="Times New Roman" panose="02020603050405020304" pitchFamily="18" charset="0"/>
                          <a:cs typeface="Times New Roman" panose="02020603050405020304" pitchFamily="18" charset="0"/>
                        </a:rPr>
                        <a:t>МБКУ</a:t>
                      </a:r>
                      <a:endParaRPr lang="ru-RU" sz="1000">
                        <a:effectLst/>
                        <a:latin typeface="Times New Roman" panose="02020603050405020304" pitchFamily="18" charset="0"/>
                        <a:ea typeface="Times New Roman"/>
                        <a:cs typeface="Times New Roman" panose="02020603050405020304" pitchFamily="18" charset="0"/>
                      </a:endParaRPr>
                    </a:p>
                  </a:txBody>
                  <a:tcPr marL="36914" marR="36914" marT="5891" marB="0"/>
                </a:tc>
              </a:tr>
              <a:tr h="376479">
                <a:tc>
                  <a:txBody>
                    <a:bodyPr/>
                    <a:lstStyle/>
                    <a:p>
                      <a:pPr>
                        <a:lnSpc>
                          <a:spcPct val="115000"/>
                        </a:lnSpc>
                        <a:spcAft>
                          <a:spcPts val="1000"/>
                        </a:spcAft>
                      </a:pPr>
                      <a:r>
                        <a:rPr lang="ru-RU" sz="1000" kern="1200" dirty="0">
                          <a:effectLst/>
                          <a:latin typeface="Times New Roman" panose="02020603050405020304" pitchFamily="18" charset="0"/>
                          <a:cs typeface="Times New Roman" panose="02020603050405020304" pitchFamily="18" charset="0"/>
                        </a:rPr>
                        <a:t>Газодинамические исследования пластов с применением акустического метода передачи данных Комсомольского ГП ООО «Газпром добыча Ноябрьск»</a:t>
                      </a:r>
                      <a:endParaRPr lang="ru-RU" sz="1000" dirty="0">
                        <a:solidFill>
                          <a:srgbClr val="FFFF00"/>
                        </a:solidFill>
                        <a:effectLst/>
                        <a:latin typeface="Times New Roman" panose="02020603050405020304" pitchFamily="18" charset="0"/>
                        <a:ea typeface="Times New Roman"/>
                        <a:cs typeface="Times New Roman" panose="02020603050405020304" pitchFamily="18" charset="0"/>
                      </a:endParaRPr>
                    </a:p>
                  </a:txBody>
                  <a:tcPr marL="36914" marR="36914" marT="5891" marB="0"/>
                </a:tc>
                <a:tc>
                  <a:txBody>
                    <a:bodyPr/>
                    <a:lstStyle/>
                    <a:p>
                      <a:pPr>
                        <a:lnSpc>
                          <a:spcPct val="115000"/>
                        </a:lnSpc>
                        <a:spcAft>
                          <a:spcPts val="1000"/>
                        </a:spcAft>
                      </a:pPr>
                      <a:r>
                        <a:rPr lang="ru-RU" sz="1000" kern="1200" dirty="0">
                          <a:effectLst/>
                          <a:latin typeface="Times New Roman" panose="02020603050405020304" pitchFamily="18" charset="0"/>
                          <a:cs typeface="Times New Roman" panose="02020603050405020304" pitchFamily="18" charset="0"/>
                        </a:rPr>
                        <a:t>Скважина, КГС</a:t>
                      </a:r>
                      <a:endParaRPr lang="ru-RU" sz="1000" dirty="0">
                        <a:effectLst/>
                        <a:latin typeface="Times New Roman" panose="02020603050405020304" pitchFamily="18" charset="0"/>
                        <a:ea typeface="Times New Roman"/>
                        <a:cs typeface="Times New Roman" panose="02020603050405020304" pitchFamily="18" charset="0"/>
                      </a:endParaRPr>
                    </a:p>
                  </a:txBody>
                  <a:tcPr marL="36914" marR="36914" marT="5891" marB="0"/>
                </a:tc>
              </a:tr>
              <a:tr h="376479">
                <a:tc>
                  <a:txBody>
                    <a:bodyPr/>
                    <a:lstStyle/>
                    <a:p>
                      <a:pPr>
                        <a:lnSpc>
                          <a:spcPct val="115000"/>
                        </a:lnSpc>
                        <a:spcAft>
                          <a:spcPts val="1000"/>
                        </a:spcAft>
                      </a:pPr>
                      <a:r>
                        <a:rPr lang="ru-RU" sz="1000" kern="1200" dirty="0">
                          <a:effectLst/>
                          <a:latin typeface="Times New Roman" panose="02020603050405020304" pitchFamily="18" charset="0"/>
                          <a:cs typeface="Times New Roman" panose="02020603050405020304" pitchFamily="18" charset="0"/>
                        </a:rPr>
                        <a:t>Разработка и создание технологий освоения шельфовых месторождений, создание основ применения элементов подводного добычного комплекса на Южно-</a:t>
                      </a:r>
                      <a:r>
                        <a:rPr lang="ru-RU" sz="1000" kern="1200" dirty="0" err="1">
                          <a:effectLst/>
                          <a:latin typeface="Times New Roman" panose="02020603050405020304" pitchFamily="18" charset="0"/>
                          <a:cs typeface="Times New Roman" panose="02020603050405020304" pitchFamily="18" charset="0"/>
                        </a:rPr>
                        <a:t>Киринском</a:t>
                      </a:r>
                      <a:r>
                        <a:rPr lang="ru-RU" sz="1000" kern="1200" dirty="0">
                          <a:effectLst/>
                          <a:latin typeface="Times New Roman" panose="02020603050405020304" pitchFamily="18" charset="0"/>
                          <a:cs typeface="Times New Roman" panose="02020603050405020304" pitchFamily="18" charset="0"/>
                        </a:rPr>
                        <a:t> НГКМ (ООО «Газпром добыча шельф</a:t>
                      </a:r>
                      <a:r>
                        <a:rPr lang="ru-RU" sz="1000" kern="1200" dirty="0" smtClean="0">
                          <a:effectLst/>
                          <a:latin typeface="Times New Roman" panose="02020603050405020304" pitchFamily="18" charset="0"/>
                          <a:cs typeface="Times New Roman" panose="02020603050405020304" pitchFamily="18" charset="0"/>
                        </a:rPr>
                        <a:t>»)</a:t>
                      </a:r>
                      <a:endParaRPr lang="ru-RU" sz="1000" dirty="0">
                        <a:solidFill>
                          <a:srgbClr val="FFFF00"/>
                        </a:solidFill>
                        <a:effectLst/>
                        <a:latin typeface="Times New Roman" panose="02020603050405020304" pitchFamily="18" charset="0"/>
                        <a:ea typeface="Times New Roman"/>
                        <a:cs typeface="Times New Roman" panose="02020603050405020304" pitchFamily="18" charset="0"/>
                      </a:endParaRPr>
                    </a:p>
                  </a:txBody>
                  <a:tcPr marL="36914" marR="36914" marT="5891" marB="0"/>
                </a:tc>
                <a:tc>
                  <a:txBody>
                    <a:bodyPr/>
                    <a:lstStyle/>
                    <a:p>
                      <a:pPr>
                        <a:lnSpc>
                          <a:spcPct val="115000"/>
                        </a:lnSpc>
                        <a:spcAft>
                          <a:spcPts val="1000"/>
                        </a:spcAft>
                      </a:pPr>
                      <a:r>
                        <a:rPr lang="ru-RU" sz="1000" kern="1200" dirty="0">
                          <a:effectLst/>
                          <a:latin typeface="Times New Roman" panose="02020603050405020304" pitchFamily="18" charset="0"/>
                          <a:cs typeface="Times New Roman" panose="02020603050405020304" pitchFamily="18" charset="0"/>
                        </a:rPr>
                        <a:t>Скважины, ПДК, УКПГ</a:t>
                      </a:r>
                      <a:endParaRPr lang="ru-RU" sz="1000" dirty="0">
                        <a:effectLst/>
                        <a:latin typeface="Times New Roman" panose="02020603050405020304" pitchFamily="18" charset="0"/>
                        <a:ea typeface="Times New Roman"/>
                        <a:cs typeface="Times New Roman" panose="02020603050405020304" pitchFamily="18" charset="0"/>
                      </a:endParaRPr>
                    </a:p>
                  </a:txBody>
                  <a:tcPr marL="36914" marR="36914" marT="5891" marB="0"/>
                </a:tc>
              </a:tr>
            </a:tbl>
          </a:graphicData>
        </a:graphic>
      </p:graphicFrame>
      <p:sp>
        <p:nvSpPr>
          <p:cNvPr id="231478" name="TextBox 12"/>
          <p:cNvSpPr txBox="1">
            <a:spLocks noChangeArrowheads="1"/>
          </p:cNvSpPr>
          <p:nvPr/>
        </p:nvSpPr>
        <p:spPr bwMode="auto">
          <a:xfrm>
            <a:off x="219075" y="6454775"/>
            <a:ext cx="609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bg1"/>
                </a:solidFill>
                <a:latin typeface="Arial Narrow" pitchFamily="34" charset="0"/>
              </a:defRPr>
            </a:lvl1pPr>
            <a:lvl2pPr marL="742950" indent="-285750" eaLnBrk="0" hangingPunct="0">
              <a:defRPr sz="1700">
                <a:solidFill>
                  <a:schemeClr val="bg1"/>
                </a:solidFill>
                <a:latin typeface="Arial Narrow" pitchFamily="34" charset="0"/>
              </a:defRPr>
            </a:lvl2pPr>
            <a:lvl3pPr marL="1143000" indent="-228600" eaLnBrk="0" hangingPunct="0">
              <a:defRPr sz="1700">
                <a:solidFill>
                  <a:schemeClr val="bg1"/>
                </a:solidFill>
                <a:latin typeface="Arial Narrow" pitchFamily="34" charset="0"/>
              </a:defRPr>
            </a:lvl3pPr>
            <a:lvl4pPr marL="1600200" indent="-228600" eaLnBrk="0" hangingPunct="0">
              <a:defRPr sz="1700">
                <a:solidFill>
                  <a:schemeClr val="bg1"/>
                </a:solidFill>
                <a:latin typeface="Arial Narrow" pitchFamily="34" charset="0"/>
              </a:defRPr>
            </a:lvl4pPr>
            <a:lvl5pPr marL="2057400" indent="-228600" eaLnBrk="0" hangingPunct="0">
              <a:defRPr sz="1700">
                <a:solidFill>
                  <a:schemeClr val="bg1"/>
                </a:solidFill>
                <a:latin typeface="Arial Narrow" pitchFamily="34" charset="0"/>
              </a:defRPr>
            </a:lvl5pPr>
            <a:lvl6pPr marL="2514600" indent="-228600" eaLnBrk="0" fontAlgn="base" hangingPunct="0">
              <a:spcBef>
                <a:spcPct val="0"/>
              </a:spcBef>
              <a:spcAft>
                <a:spcPct val="0"/>
              </a:spcAft>
              <a:defRPr sz="1700">
                <a:solidFill>
                  <a:schemeClr val="bg1"/>
                </a:solidFill>
                <a:latin typeface="Arial Narrow" pitchFamily="34" charset="0"/>
              </a:defRPr>
            </a:lvl6pPr>
            <a:lvl7pPr marL="2971800" indent="-228600" eaLnBrk="0" fontAlgn="base" hangingPunct="0">
              <a:spcBef>
                <a:spcPct val="0"/>
              </a:spcBef>
              <a:spcAft>
                <a:spcPct val="0"/>
              </a:spcAft>
              <a:defRPr sz="1700">
                <a:solidFill>
                  <a:schemeClr val="bg1"/>
                </a:solidFill>
                <a:latin typeface="Arial Narrow" pitchFamily="34" charset="0"/>
              </a:defRPr>
            </a:lvl7pPr>
            <a:lvl8pPr marL="3429000" indent="-228600" eaLnBrk="0" fontAlgn="base" hangingPunct="0">
              <a:spcBef>
                <a:spcPct val="0"/>
              </a:spcBef>
              <a:spcAft>
                <a:spcPct val="0"/>
              </a:spcAft>
              <a:defRPr sz="1700">
                <a:solidFill>
                  <a:schemeClr val="bg1"/>
                </a:solidFill>
                <a:latin typeface="Arial Narrow" pitchFamily="34" charset="0"/>
              </a:defRPr>
            </a:lvl8pPr>
            <a:lvl9pPr marL="3886200" indent="-228600" eaLnBrk="0" fontAlgn="base" hangingPunct="0">
              <a:spcBef>
                <a:spcPct val="0"/>
              </a:spcBef>
              <a:spcAft>
                <a:spcPct val="0"/>
              </a:spcAft>
              <a:defRPr sz="1700">
                <a:solidFill>
                  <a:schemeClr val="bg1"/>
                </a:solidFill>
                <a:latin typeface="Arial Narrow" pitchFamily="34" charset="0"/>
              </a:defRPr>
            </a:lvl9pPr>
          </a:lstStyle>
          <a:p>
            <a:pPr eaLnBrk="1" hangingPunct="1"/>
            <a:fld id="{7A8CCCDB-B572-4F75-87CD-412CCE433610}" type="slidenum">
              <a:rPr lang="ru-RU" altLang="ru-RU"/>
              <a:pPr eaLnBrk="1" hangingPunct="1"/>
              <a:t>9</a:t>
            </a:fld>
            <a:endParaRPr lang="ru-RU" altLang="ru-RU"/>
          </a:p>
        </p:txBody>
      </p:sp>
    </p:spTree>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3_Специальное оформление">
  <a:themeElements>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0_Специальное оформление">
  <a:themeElements>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Специальное оформление">
  <a:themeElements>
    <a:clrScheme name="4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4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1_Специальное оформление">
  <a:themeElements>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2_Специальное оформление">
  <a:themeElements>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3_Специальное оформление">
  <a:themeElements>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4_Специальное оформление">
  <a:themeElements>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5_Специальное оформление">
  <a:themeElements>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6_Специальное оформление">
  <a:themeElements>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7_Специальное оформление">
  <a:themeElements>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8_Специальное оформление">
  <a:themeElements>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A3CFFF"/>
        </a:solidFill>
        <a:ln>
          <a:noFill/>
        </a:ln>
        <a:effectLst/>
        <a:extLst/>
      </a:spPr>
      <a:bodyPr vert="horz" wrap="square" lIns="0" tIns="0" rIns="0" bIns="0" numCol="1" rtlCol="0" anchor="ctr" anchorCtr="0" compatLnSpc="1">
        <a:prstTxWarp prst="textNoShape">
          <a:avLst/>
        </a:prstTxWarp>
      </a:bodyPr>
      <a:lstStyle>
        <a:defPPr>
          <a:defRPr sz="1400" dirty="0"/>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9_Специальное оформление">
  <a:themeElements>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0_Специальное оформление">
  <a:themeElements>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31_Специальное оформление">
  <a:themeElements>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2_Специальное оформление">
  <a:themeElements>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3_Специальное оформление">
  <a:themeElements>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4_Специальное оформление">
  <a:themeElements>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5_Специальное оформление">
  <a:themeElements>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6_Специальное оформление">
  <a:themeElements>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7_Специальное оформление">
  <a:themeElements>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700" b="0"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9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2403</Words>
  <Application>Microsoft Office PowerPoint</Application>
  <PresentationFormat>Экран (4:3)</PresentationFormat>
  <Paragraphs>435</Paragraphs>
  <Slides>19</Slides>
  <Notes>8</Notes>
  <HiddenSlides>0</HiddenSlides>
  <MMClips>0</MMClips>
  <ScaleCrop>false</ScaleCrop>
  <HeadingPairs>
    <vt:vector size="6" baseType="variant">
      <vt:variant>
        <vt:lpstr>Тема</vt:lpstr>
      </vt:variant>
      <vt:variant>
        <vt:i4>36</vt:i4>
      </vt:variant>
      <vt:variant>
        <vt:lpstr>Связи</vt:lpstr>
      </vt:variant>
      <vt:variant>
        <vt:i4>1</vt:i4>
      </vt:variant>
      <vt:variant>
        <vt:lpstr>Заголовки слайдов</vt:lpstr>
      </vt:variant>
      <vt:variant>
        <vt:i4>19</vt:i4>
      </vt:variant>
    </vt:vector>
  </HeadingPairs>
  <TitlesOfParts>
    <vt:vector size="56" baseType="lpstr">
      <vt:lpstr>3_Специальное оформление</vt:lpstr>
      <vt:lpstr>4_Специальное оформление</vt:lpstr>
      <vt:lpstr>Тема Office</vt:lpstr>
      <vt:lpstr>1_Тема Office</vt:lpstr>
      <vt:lpstr>2_Тема Office</vt:lpstr>
      <vt:lpstr>3_Тема Office</vt:lpstr>
      <vt:lpstr>4_Тема Office</vt:lpstr>
      <vt:lpstr>5_Тема Office</vt:lpstr>
      <vt:lpstr>6_Тема Office</vt:lpstr>
      <vt:lpstr>7_Тема Office</vt:lpstr>
      <vt:lpstr>8_Тема Office</vt:lpstr>
      <vt:lpstr>9_Тема Office</vt:lpstr>
      <vt:lpstr>10_Тема Office</vt:lpstr>
      <vt:lpstr>11_Тема Office</vt:lpstr>
      <vt:lpstr>12_Тема Office</vt:lpstr>
      <vt:lpstr>13_Тема Office</vt:lpstr>
      <vt:lpstr>14_Тема Office</vt:lpstr>
      <vt:lpstr>15_Тема Office</vt:lpstr>
      <vt:lpstr>20_Специальное оформление</vt:lpstr>
      <vt:lpstr>21_Специальное оформление</vt:lpstr>
      <vt:lpstr>22_Специальное оформление</vt:lpstr>
      <vt:lpstr>23_Специальное оформление</vt:lpstr>
      <vt:lpstr>24_Специальное оформление</vt:lpstr>
      <vt:lpstr>25_Специальное оформление</vt:lpstr>
      <vt:lpstr>26_Специальное оформление</vt:lpstr>
      <vt:lpstr>27_Специальное оформление</vt:lpstr>
      <vt:lpstr>28_Специальное оформление</vt:lpstr>
      <vt:lpstr>29_Специальное оформление</vt:lpstr>
      <vt:lpstr>30_Специальное оформление</vt:lpstr>
      <vt:lpstr>31_Специальное оформление</vt:lpstr>
      <vt:lpstr>32_Специальное оформление</vt:lpstr>
      <vt:lpstr>33_Специальное оформление</vt:lpstr>
      <vt:lpstr>34_Специальное оформление</vt:lpstr>
      <vt:lpstr>35_Специальное оформление</vt:lpstr>
      <vt:lpstr>36_Специальное оформление</vt:lpstr>
      <vt:lpstr>37_Специальное оформление</vt:lpstr>
      <vt:lpstr>D:\Презентация\Пирамида.vsd</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РАЗВИТИЕ СИСТЕМ АВТОМАТИЗАЦИИ</vt:lpstr>
      <vt:lpstr>Презентация PowerPoint</vt:lpstr>
      <vt:lpstr>VII Петербургский Международный Газовый Форум г. Санкт-Петербург , 03-06 октября 2017г., Экспофорум</vt:lpstr>
      <vt:lpstr>Внедрение интегрирующей информационной системы</vt:lpstr>
      <vt:lpstr>VII Петербургский Международный Газовый Форум г. Санкт-Петербург , 03-06 октября 2017г., Экспофорум</vt:lpstr>
      <vt:lpstr>VII Петербургский Международный Газовый Форум г. Санкт-Петербург , 03-06 октября 2017г., Экспофорум </vt:lpstr>
      <vt:lpstr>VII Петербургский Международный Газовый Форум г. Санкт-Петербург , 03-06 октября 2017г., Экспофорум </vt:lpstr>
      <vt:lpstr>VII Петербургский Международный Газовый Форум г. Санкт-Петербург , 03-06 октября 2017г., Экспофорум </vt:lpstr>
      <vt:lpstr>                       </vt:lpstr>
      <vt:lpstr>VII Петербургский Международный Газовый Форум г. Санкт-Петербург , 03-06 октября 2017г., Экспофорум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2017-10-03T11:45:24Z</dcterms:created>
  <dcterms:modified xsi:type="dcterms:W3CDTF">2017-10-04T19:58:49Z</dcterms:modified>
</cp:coreProperties>
</file>