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6D9F1"/>
    <a:srgbClr val="0033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058" autoAdjust="0"/>
  </p:normalViewPr>
  <p:slideViewPr>
    <p:cSldViewPr>
      <p:cViewPr varScale="1">
        <p:scale>
          <a:sx n="109" d="100"/>
          <a:sy n="109" d="100"/>
        </p:scale>
        <p:origin x="-75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E4406086-D246-40D8-A75B-8E0F30CFF1A7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87" tIns="47393" rIns="94787" bIns="473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3" y="9721106"/>
            <a:ext cx="3077739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A5581817-FEAD-4C85-8A28-F716D61B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990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81817-FEAD-4C85-8A28-F716D61BFC4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5FB2-5EF6-420C-AA11-A99D96815DEE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3270-FB01-43DF-82AA-03EA00B726E6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5C2C9-C120-4674-AAD3-F11DD21ADE30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8598-0050-4284-BF04-1FF93B522545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BCA4D-3114-4EE9-AB6C-3E2867223544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8D33-3C2D-4E6D-BA1B-AB132E95C0C5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1FCE-D924-4434-A655-774B6ED59374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E01-438A-4339-86C7-CBBE86DDA992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5CF3-2354-4977-8DD6-C87B4BA016E8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8126-9F7F-4A40-86B6-F3386A6FD6B1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2526-A7C1-4B59-89B9-714C051F3F7C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544D7-7BB4-4A0F-AA8F-BACAFB26A436}" type="datetime1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0ED8-F0CC-4DBD-B5CD-65D7CCB267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821651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ОБОРУДОВАНИЕ ДЛЯ ТЕЛЕМЕХАНИЗАЦИИ И ДИАГНОСТИКИ СКВАЖИН </a:t>
            </a:r>
            <a:br>
              <a:rPr lang="ru-RU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ПОДЗЕМНОГО ХРАНИЛИЩА ГАЗА</a:t>
            </a:r>
            <a:r>
              <a:rPr lang="en-US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3399"/>
                </a:solidFill>
                <a:cs typeface="Arial" panose="020B0604020202020204" pitchFamily="34" charset="0"/>
              </a:rPr>
              <a:t>Олег Викторович </a:t>
            </a:r>
            <a:r>
              <a:rPr lang="ru-RU" sz="2400" i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Хашкин</a:t>
            </a:r>
            <a:r>
              <a:rPr lang="ru-RU" sz="2400" i="1" dirty="0" smtClean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br>
              <a:rPr lang="ru-RU" sz="2400" i="1" dirty="0" smtClean="0">
                <a:solidFill>
                  <a:srgbClr val="003399"/>
                </a:solidFill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rgbClr val="003399"/>
                </a:solidFill>
                <a:cs typeface="Arial" panose="020B0604020202020204" pitchFamily="34" charset="0"/>
              </a:rPr>
              <a:t>(ООО «АСУ ПРО»)</a:t>
            </a:r>
            <a:endParaRPr lang="ru-RU" sz="2200" b="1" dirty="0">
              <a:solidFill>
                <a:srgbClr val="003399"/>
              </a:solidFill>
            </a:endParaRPr>
          </a:p>
        </p:txBody>
      </p:sp>
      <p:pic>
        <p:nvPicPr>
          <p:cNvPr id="7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631310"/>
            <a:ext cx="784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Комплексное проектирование и автоматизация объектов промышленности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Y:\08 Выставки и конференции\2017\02 ПАО Газпром ПХГ 2017 Санкт-Петербург\Презентация\Рисунки\Логотип АСУ ПРО с залив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10"/>
            <a:ext cx="1857388" cy="106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sz="2400" b="1" dirty="0" smtClean="0">
                <a:solidFill>
                  <a:srgbClr val="003399"/>
                </a:solidFill>
              </a:rPr>
              <a:t>2. САУ установки сепарации газа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9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6" name="Picture 9" descr="Y:\08 Выставки и конференции\2017\02 ПАО Газпром ПХГ 2017 Санкт-Петербург\Презентация\Рисунки\Блок-схема распределённых систем КАПП2 (САУ УСГ) 2017.03.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1071552"/>
            <a:ext cx="60319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302"/>
          <p:cNvSpPr>
            <a:spLocks noChangeArrowheads="1"/>
          </p:cNvSpPr>
          <p:nvPr/>
        </p:nvSpPr>
        <p:spPr bwMode="auto">
          <a:xfrm>
            <a:off x="6286513" y="1347138"/>
            <a:ext cx="2786081" cy="221599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i="1" u="sng" dirty="0" smtClean="0">
                <a:latin typeface="+mn-lt"/>
              </a:rPr>
              <a:t>Используемые </a:t>
            </a:r>
            <a:r>
              <a:rPr lang="ru-RU" i="1" u="sng" dirty="0">
                <a:latin typeface="+mn-lt"/>
              </a:rPr>
              <a:t>модули:</a:t>
            </a:r>
            <a:endParaRPr lang="ru-RU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CPU</a:t>
            </a:r>
            <a:r>
              <a:rPr lang="ru-RU" dirty="0">
                <a:latin typeface="+mn-lt"/>
              </a:rPr>
              <a:t> 1 шт.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с интерфейсами:</a:t>
            </a:r>
          </a:p>
          <a:p>
            <a:pPr indent="358775">
              <a:defRPr/>
            </a:pPr>
            <a:r>
              <a:rPr lang="ru-RU" dirty="0">
                <a:latin typeface="+mn-lt"/>
              </a:rPr>
              <a:t>  </a:t>
            </a:r>
            <a:r>
              <a:rPr lang="en-US" dirty="0">
                <a:latin typeface="+mn-lt"/>
              </a:rPr>
              <a:t>RS-</a:t>
            </a:r>
            <a:r>
              <a:rPr lang="ru-RU" dirty="0" smtClean="0">
                <a:latin typeface="+mn-lt"/>
              </a:rPr>
              <a:t>485 </a:t>
            </a:r>
            <a:r>
              <a:rPr lang="ru-RU" dirty="0">
                <a:latin typeface="+mn-lt"/>
              </a:rPr>
              <a:t>2 шт.;</a:t>
            </a:r>
          </a:p>
          <a:p>
            <a:pPr indent="358775">
              <a:defRPr/>
            </a:pPr>
            <a:r>
              <a:rPr lang="ru-RU" dirty="0">
                <a:latin typeface="+mn-lt"/>
              </a:rPr>
              <a:t>  </a:t>
            </a:r>
            <a:r>
              <a:rPr lang="en-US" dirty="0" smtClean="0">
                <a:latin typeface="+mn-lt"/>
              </a:rPr>
              <a:t>Ethernet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2 шт.;</a:t>
            </a:r>
          </a:p>
          <a:p>
            <a:pPr>
              <a:buFontTx/>
              <a:buChar char="-"/>
              <a:defRPr/>
            </a:pPr>
            <a:r>
              <a:rPr lang="ru-RU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AI </a:t>
            </a:r>
            <a:r>
              <a:rPr lang="ru-RU" dirty="0" smtClean="0">
                <a:latin typeface="+mn-lt"/>
              </a:rPr>
              <a:t>11 </a:t>
            </a:r>
            <a:r>
              <a:rPr lang="ru-RU" dirty="0">
                <a:latin typeface="+mn-lt"/>
              </a:rPr>
              <a:t>шт.</a:t>
            </a:r>
            <a:r>
              <a:rPr lang="en-US" dirty="0" smtClean="0">
                <a:latin typeface="+mn-lt"/>
              </a:rPr>
              <a:t>(</a:t>
            </a:r>
            <a:r>
              <a:rPr lang="ru-RU" dirty="0" smtClean="0"/>
              <a:t>88</a:t>
            </a:r>
            <a:r>
              <a:rPr lang="ru-RU" dirty="0" smtClean="0">
                <a:latin typeface="+mn-lt"/>
              </a:rPr>
              <a:t> каналов);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 </a:t>
            </a:r>
            <a:r>
              <a:rPr lang="en-US" dirty="0" smtClean="0"/>
              <a:t>AO </a:t>
            </a:r>
            <a:r>
              <a:rPr lang="ru-RU" dirty="0" smtClean="0"/>
              <a:t>33 шт.</a:t>
            </a:r>
            <a:r>
              <a:rPr lang="en-US" dirty="0" smtClean="0"/>
              <a:t>(</a:t>
            </a:r>
            <a:r>
              <a:rPr lang="ru-RU" dirty="0" smtClean="0"/>
              <a:t>12 каналов);</a:t>
            </a:r>
            <a:endParaRPr lang="ru-RU" dirty="0">
              <a:latin typeface="+mn-lt"/>
            </a:endParaRP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 smtClean="0"/>
              <a:t>DI </a:t>
            </a:r>
            <a:r>
              <a:rPr lang="ru-RU" dirty="0" smtClean="0"/>
              <a:t>4 шт. (64 канала);</a:t>
            </a:r>
            <a:r>
              <a:rPr lang="en-US" dirty="0" smtClean="0"/>
              <a:t> </a:t>
            </a:r>
            <a:endParaRPr lang="ru-RU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dirty="0">
                <a:latin typeface="+mn-lt"/>
              </a:rPr>
              <a:t> </a:t>
            </a:r>
            <a:r>
              <a:rPr lang="en-US" dirty="0" smtClean="0"/>
              <a:t>DO </a:t>
            </a:r>
            <a:r>
              <a:rPr lang="ru-RU" dirty="0" smtClean="0"/>
              <a:t>3 шт. (24 канала).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14299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Решение для оперативного контроля за</a:t>
            </a:r>
            <a:r>
              <a:rPr lang="en-US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устьевыми параметрами и предупреждения гидратообразований скважин на примере фонда </a:t>
            </a:r>
            <a:r>
              <a:rPr lang="ru-RU" sz="2400" b="1" dirty="0" err="1" smtClean="0">
                <a:solidFill>
                  <a:srgbClr val="003399"/>
                </a:solidFill>
                <a:cs typeface="Arial" panose="020B0604020202020204" pitchFamily="34" charset="0"/>
              </a:rPr>
              <a:t>неэлектрифицированных</a:t>
            </a:r>
            <a:r>
              <a:rPr lang="ru-RU" sz="2400" b="1" dirty="0" smtClean="0">
                <a:solidFill>
                  <a:srgbClr val="003399"/>
                </a:solidFill>
                <a:cs typeface="Arial" panose="020B0604020202020204" pitchFamily="34" charset="0"/>
              </a:rPr>
              <a:t> скважин Совхозного ПХГ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10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Особенности фонда скважин Совхозного ПХГ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77155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На балансе Совхозного ПХГ находится фонд из 151 скважины.</a:t>
            </a:r>
          </a:p>
          <a:p>
            <a:pPr indent="361950" algn="just"/>
            <a:r>
              <a:rPr lang="ru-RU" dirty="0" smtClean="0"/>
              <a:t>Скважины </a:t>
            </a:r>
            <a:r>
              <a:rPr lang="ru-RU" dirty="0" err="1" smtClean="0"/>
              <a:t>неэлектрифицированные</a:t>
            </a:r>
            <a:r>
              <a:rPr lang="ru-RU" dirty="0" smtClean="0"/>
              <a:t>.</a:t>
            </a:r>
          </a:p>
          <a:p>
            <a:pPr indent="361950" algn="just"/>
            <a:r>
              <a:rPr lang="ru-RU" dirty="0" smtClean="0"/>
              <a:t>В настоящее время периодичность обхода скважин производится каждые 10 дней.</a:t>
            </a:r>
          </a:p>
          <a:p>
            <a:pPr indent="361950" algn="just"/>
            <a:r>
              <a:rPr lang="ru-RU" dirty="0" smtClean="0"/>
              <a:t>Получение достоверной информации при ведении технологического процесса играет важную роль.</a:t>
            </a:r>
          </a:p>
          <a:p>
            <a:pPr indent="361950" algn="just"/>
            <a:r>
              <a:rPr lang="ru-RU" dirty="0" smtClean="0"/>
              <a:t>Получение информации со скважин наблюдательного фонда, в режиме реального времени позволит зафиксировать развитие негативных факторов при </a:t>
            </a:r>
            <a:r>
              <a:rPr lang="ru-RU" dirty="0" err="1" smtClean="0"/>
              <a:t>техногенезе</a:t>
            </a:r>
            <a:r>
              <a:rPr lang="ru-RU" dirty="0" smtClean="0"/>
              <a:t> и избежать более глубоких последствий.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Типовая схема обвязки одной из скважин </a:t>
            </a:r>
            <a:br>
              <a:rPr lang="ru-RU" altLang="ru-RU" sz="2400" b="1" dirty="0" smtClean="0">
                <a:solidFill>
                  <a:srgbClr val="003399"/>
                </a:solidFill>
              </a:rPr>
            </a:br>
            <a:r>
              <a:rPr lang="ru-RU" altLang="ru-RU" sz="2400" b="1" dirty="0" smtClean="0">
                <a:solidFill>
                  <a:srgbClr val="003399"/>
                </a:solidFill>
              </a:rPr>
              <a:t>Совхозного ПХГ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026" name="Picture 2" descr="C:\Users\tes\Desktop\Отправить\Альбом типовых схем 31.10.16г. Совхозное ПХГ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815993"/>
            <a:ext cx="7786742" cy="3957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Диагностика гидратообразований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3955848" y="3377518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571472" y="2369406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859504" y="3809566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2" idx="6"/>
          </p:cNvCxnSpPr>
          <p:nvPr/>
        </p:nvCxnSpPr>
        <p:spPr>
          <a:xfrm flipV="1">
            <a:off x="859504" y="2009366"/>
            <a:ext cx="1296144" cy="50405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процесс 15"/>
          <p:cNvSpPr/>
          <p:nvPr/>
        </p:nvSpPr>
        <p:spPr>
          <a:xfrm>
            <a:off x="1507576" y="857238"/>
            <a:ext cx="1944216" cy="115212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579584" y="352153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…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7576" y="1001254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Площадка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ПХГ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2443680" y="3953582"/>
            <a:ext cx="288032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3" idx="7"/>
          </p:cNvCxnSpPr>
          <p:nvPr/>
        </p:nvCxnSpPr>
        <p:spPr>
          <a:xfrm flipV="1">
            <a:off x="1105355" y="2009366"/>
            <a:ext cx="1266317" cy="1842381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9" idx="0"/>
          </p:cNvCxnSpPr>
          <p:nvPr/>
        </p:nvCxnSpPr>
        <p:spPr>
          <a:xfrm flipV="1">
            <a:off x="2587696" y="2009366"/>
            <a:ext cx="0" cy="1944216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1" idx="1"/>
          </p:cNvCxnSpPr>
          <p:nvPr/>
        </p:nvCxnSpPr>
        <p:spPr>
          <a:xfrm flipH="1" flipV="1">
            <a:off x="2947736" y="2009366"/>
            <a:ext cx="1050293" cy="141033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27856" y="301747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Скв.№</a:t>
            </a:r>
            <a:r>
              <a:rPr lang="ru-RU" dirty="0" smtClean="0"/>
              <a:t> </a:t>
            </a:r>
            <a:r>
              <a:rPr lang="en-US" dirty="0" smtClean="0"/>
              <a:t>n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18237045">
            <a:off x="722723" y="2885872"/>
            <a:ext cx="15826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Шлейф скважины</a:t>
            </a:r>
            <a:endParaRPr lang="ru-RU" sz="1400" dirty="0"/>
          </a:p>
        </p:txBody>
      </p:sp>
      <p:grpSp>
        <p:nvGrpSpPr>
          <p:cNvPr id="26" name="Группа 51"/>
          <p:cNvGrpSpPr/>
          <p:nvPr/>
        </p:nvGrpSpPr>
        <p:grpSpPr>
          <a:xfrm>
            <a:off x="3307776" y="2585430"/>
            <a:ext cx="288032" cy="216024"/>
            <a:chOff x="5796136" y="4371950"/>
            <a:chExt cx="288032" cy="216024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5796136" y="4371950"/>
              <a:ext cx="288032" cy="216024"/>
            </a:xfrm>
            <a:prstGeom prst="line">
              <a:avLst/>
            </a:prstGeom>
            <a:ln w="508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5796136" y="4371950"/>
              <a:ext cx="288032" cy="216024"/>
            </a:xfrm>
            <a:prstGeom prst="line">
              <a:avLst/>
            </a:prstGeom>
            <a:ln w="508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ular Callout 8"/>
          <p:cNvSpPr/>
          <p:nvPr/>
        </p:nvSpPr>
        <p:spPr bwMode="auto">
          <a:xfrm>
            <a:off x="4459904" y="2297398"/>
            <a:ext cx="2016224" cy="214674"/>
          </a:xfrm>
          <a:prstGeom prst="wedgeRectCallout">
            <a:avLst>
              <a:gd name="adj1" fmla="val -98827"/>
              <a:gd name="adj2" fmla="val 129025"/>
            </a:avLst>
          </a:prstGeom>
          <a:noFill/>
          <a:ln>
            <a:solidFill>
              <a:srgbClr val="003399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hangingPunct="0">
              <a:lnSpc>
                <a:spcPct val="90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Гидраты в линии шлейфа</a:t>
            </a:r>
          </a:p>
        </p:txBody>
      </p:sp>
      <p:sp>
        <p:nvSpPr>
          <p:cNvPr id="28" name="Rectangular Callout 8"/>
          <p:cNvSpPr/>
          <p:nvPr/>
        </p:nvSpPr>
        <p:spPr bwMode="auto">
          <a:xfrm>
            <a:off x="5324000" y="3161494"/>
            <a:ext cx="2160240" cy="214674"/>
          </a:xfrm>
          <a:prstGeom prst="wedgeRectCallout">
            <a:avLst>
              <a:gd name="adj1" fmla="val -98827"/>
              <a:gd name="adj2" fmla="val 129025"/>
            </a:avLst>
          </a:prstGeom>
          <a:noFill/>
          <a:ln>
            <a:solidFill>
              <a:srgbClr val="003399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 eaLnBrk="0" hangingPunct="0">
              <a:lnSpc>
                <a:spcPct val="90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Гидраты в шлифтах скважины</a:t>
            </a:r>
          </a:p>
        </p:txBody>
      </p:sp>
      <p:sp>
        <p:nvSpPr>
          <p:cNvPr id="29" name="Блок-схема: узел 28"/>
          <p:cNvSpPr/>
          <p:nvPr/>
        </p:nvSpPr>
        <p:spPr>
          <a:xfrm>
            <a:off x="3955848" y="3377518"/>
            <a:ext cx="288032" cy="2880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731712" y="2009366"/>
            <a:ext cx="1080120" cy="17281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9" idx="3"/>
          </p:cNvCxnSpPr>
          <p:nvPr/>
        </p:nvCxnSpPr>
        <p:spPr>
          <a:xfrm flipV="1">
            <a:off x="3811832" y="3623369"/>
            <a:ext cx="186197" cy="1141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595808" y="3233502"/>
            <a:ext cx="288032" cy="1440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3465676">
            <a:off x="2404321" y="2871833"/>
            <a:ext cx="15826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Метанолопровод</a:t>
            </a:r>
            <a:endParaRPr lang="ru-RU" sz="1400" dirty="0"/>
          </a:p>
        </p:txBody>
      </p:sp>
      <p:pic>
        <p:nvPicPr>
          <p:cNvPr id="34" name="Picture 26"/>
          <p:cNvPicPr>
            <a:picLocks noChangeAspect="1"/>
          </p:cNvPicPr>
          <p:nvPr/>
        </p:nvPicPr>
        <p:blipFill rotWithShape="1">
          <a:blip r:embed="rId5" cstate="print">
            <a:duotone>
              <a:srgbClr val="B1004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3" r="20753"/>
          <a:stretch/>
        </p:blipFill>
        <p:spPr>
          <a:xfrm>
            <a:off x="2731712" y="929246"/>
            <a:ext cx="648072" cy="102260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07904" y="773291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dirty="0" smtClean="0"/>
              <a:t>Замеры на стороне площадки ПХГ делают измерения  недостаточно информативными для определения места гидратообразований.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</a:rPr>
              <a:t>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Что требуется службе эксплуатации ?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9552" y="785800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dirty="0" smtClean="0"/>
              <a:t>У эксплуатирующих служб Совхозного ПХГ имеется потребность в непрерывном и точном контроле устьевых параметров скважин.</a:t>
            </a:r>
          </a:p>
          <a:p>
            <a:pPr indent="358775"/>
            <a:r>
              <a:rPr lang="ru-RU" dirty="0" smtClean="0"/>
              <a:t>Это позволит более точно определять место образования гидратов и тем самым минимизировать временные и эксплуатационные затраты на их ликвидацию, а также определять состояние шлейфа скважины.</a:t>
            </a:r>
          </a:p>
          <a:p>
            <a:pPr indent="358775"/>
            <a:r>
              <a:rPr lang="ru-RU" dirty="0" smtClean="0"/>
              <a:t>Так, без наличия системы контроля устьевых параметров, при обнаружении гидратообразований эксплуатирующей службе требуется направлять эксплуатационный персонал, который занимается определением места образования гидратов. (Для этого производится измерение устьевых параметров по месту.)</a:t>
            </a:r>
          </a:p>
          <a:p>
            <a:pPr indent="358775"/>
            <a:r>
              <a:rPr lang="ru-RU" dirty="0" smtClean="0"/>
              <a:t>Этот фактор является особенно актуальным в период пиковых нагрузок в ПХГ.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</a:rPr>
              <a:t>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Предлагаемое ООО «АСУ ПРО» решение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843558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dirty="0" smtClean="0"/>
              <a:t>ООО ”АСУ ПРО” предлагает систему телемеханики для неэлектрифициорованных скважин Совхозного ПХГ, на основе применение опробованных энергонезависимых решений.</a:t>
            </a:r>
          </a:p>
          <a:p>
            <a:pPr indent="358775" algn="just"/>
            <a:r>
              <a:rPr lang="ru-RU" dirty="0" smtClean="0"/>
              <a:t>Применение энергонезависимых решений позволит</a:t>
            </a:r>
            <a:r>
              <a:rPr lang="en-US" dirty="0" smtClean="0"/>
              <a:t> </a:t>
            </a:r>
            <a:r>
              <a:rPr lang="ru-RU" dirty="0" smtClean="0"/>
              <a:t>внедрить систему контроля параметров скважин с минимальными затратами.</a:t>
            </a:r>
          </a:p>
          <a:p>
            <a:pPr indent="358775" algn="just"/>
            <a:r>
              <a:rPr lang="ru-RU" dirty="0" smtClean="0"/>
              <a:t>Система мониторинга позволит дополнить существующий АРМ-геолога ценной информацией, используемой в том числе для геологических расчётов.</a:t>
            </a:r>
          </a:p>
          <a:p>
            <a:pPr indent="358775" algn="just"/>
            <a:r>
              <a:rPr lang="ru-RU" dirty="0" smtClean="0"/>
              <a:t>Система мониторинга состояния надпродуктовых горизонтов позволит оценить герметичность покрышки, своевременно оповестить о начале развития негативных факторов, минимизировать эксплуатационные затраты, связанные с ликвидацией.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tes\Desktop\Отправить\Альбом типовых схем 31.10.16г. Совхозное ПХГ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82620"/>
            <a:ext cx="7286676" cy="3703708"/>
          </a:xfrm>
          <a:prstGeom prst="rect">
            <a:avLst/>
          </a:prstGeom>
          <a:noFill/>
        </p:spPr>
      </p:pic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</a:rPr>
              <a:t>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Предлагаемое</a:t>
            </a:r>
            <a:r>
              <a:rPr lang="ru-RU" sz="4000" b="1" dirty="0" smtClean="0">
                <a:solidFill>
                  <a:srgbClr val="003399"/>
                </a:solidFill>
              </a:rPr>
              <a:t> 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решение обвязки скважины Совхозного ПХГ датчиками контроля устьевых параметров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16" name="Выноска 2 (без границы) 15"/>
          <p:cNvSpPr/>
          <p:nvPr/>
        </p:nvSpPr>
        <p:spPr>
          <a:xfrm>
            <a:off x="5500694" y="1142990"/>
            <a:ext cx="2160240" cy="216024"/>
          </a:xfrm>
          <a:prstGeom prst="callout2">
            <a:avLst>
              <a:gd name="adj1" fmla="val 58646"/>
              <a:gd name="adj2" fmla="val 2845"/>
              <a:gd name="adj3" fmla="val 62173"/>
              <a:gd name="adj4" fmla="val -18467"/>
              <a:gd name="adj5" fmla="val 120163"/>
              <a:gd name="adj6" fmla="val -42300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Давление трубное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Выноска 2 (без границы) 16"/>
          <p:cNvSpPr/>
          <p:nvPr/>
        </p:nvSpPr>
        <p:spPr>
          <a:xfrm>
            <a:off x="1763688" y="3857634"/>
            <a:ext cx="2592288" cy="216024"/>
          </a:xfrm>
          <a:prstGeom prst="callout2">
            <a:avLst>
              <a:gd name="adj1" fmla="val -3144"/>
              <a:gd name="adj2" fmla="val 50234"/>
              <a:gd name="adj3" fmla="val -174284"/>
              <a:gd name="adj4" fmla="val 70677"/>
              <a:gd name="adj5" fmla="val -175772"/>
              <a:gd name="adj6" fmla="val 71196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Давление затрубное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Выноска 2 (без границы) 17"/>
          <p:cNvSpPr/>
          <p:nvPr/>
        </p:nvSpPr>
        <p:spPr>
          <a:xfrm>
            <a:off x="1259632" y="1288146"/>
            <a:ext cx="2160240" cy="216024"/>
          </a:xfrm>
          <a:prstGeom prst="callout2">
            <a:avLst>
              <a:gd name="adj1" fmla="val 55118"/>
              <a:gd name="adj2" fmla="val -682"/>
              <a:gd name="adj3" fmla="val 58645"/>
              <a:gd name="adj4" fmla="val -16351"/>
              <a:gd name="adj5" fmla="val 988266"/>
              <a:gd name="adj6" fmla="val 14637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Давление в линии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Выноска 2 (без границы) 18"/>
          <p:cNvSpPr/>
          <p:nvPr/>
        </p:nvSpPr>
        <p:spPr>
          <a:xfrm>
            <a:off x="1691680" y="1648186"/>
            <a:ext cx="2520280" cy="216024"/>
          </a:xfrm>
          <a:prstGeom prst="callout2">
            <a:avLst>
              <a:gd name="adj1" fmla="val 55339"/>
              <a:gd name="adj2" fmla="val -639"/>
              <a:gd name="adj3" fmla="val 55240"/>
              <a:gd name="adj4" fmla="val -10829"/>
              <a:gd name="adj5" fmla="val 398915"/>
              <a:gd name="adj6" fmla="val 34844"/>
            </a:avLst>
          </a:prstGeom>
          <a:solidFill>
            <a:schemeClr val="bg1">
              <a:alpha val="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Температура в линии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Y:\08 Выставки и конференции\2017\02 ПАО Газпром ПХГ 2017 Санкт-Петербург\Презентация\Рисунки\Датчик давления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000114"/>
            <a:ext cx="381003" cy="571504"/>
          </a:xfrm>
          <a:prstGeom prst="rect">
            <a:avLst/>
          </a:prstGeom>
          <a:noFill/>
        </p:spPr>
      </p:pic>
      <p:pic>
        <p:nvPicPr>
          <p:cNvPr id="22" name="Picture 2" descr="Y:\08 Выставки и конференции\2017\02 ПАО Газпром ПХГ 2017 Санкт-Петербург\Презентация\Рисунки\Датчик давления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3143254"/>
            <a:ext cx="381003" cy="571504"/>
          </a:xfrm>
          <a:prstGeom prst="rect">
            <a:avLst/>
          </a:prstGeom>
          <a:noFill/>
        </p:spPr>
      </p:pic>
      <p:pic>
        <p:nvPicPr>
          <p:cNvPr id="23" name="Picture 2" descr="Y:\08 Выставки и конференции\2017\02 ПАО Газпром ПХГ 2017 Санкт-Петербург\Презентация\Рисунки\Датчик давления без фон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5179" y="3214692"/>
            <a:ext cx="381003" cy="571504"/>
          </a:xfrm>
          <a:prstGeom prst="rect">
            <a:avLst/>
          </a:prstGeom>
          <a:noFill/>
        </p:spPr>
      </p:pic>
      <p:pic>
        <p:nvPicPr>
          <p:cNvPr id="1027" name="Picture 3" descr="Y:\08 Выставки и конференции\2017\02 ПАО Газпром ПХГ 2017 Санкт-Петербург\Презентация\Рисунки\Датчик температуры без фон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357436"/>
            <a:ext cx="613414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Предлагаемое</a:t>
            </a:r>
            <a:r>
              <a:rPr lang="ru-RU" sz="4000" b="1" dirty="0" smtClean="0">
                <a:solidFill>
                  <a:srgbClr val="003399"/>
                </a:solidFill>
              </a:rPr>
              <a:t> 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решение обвязки скважины Совхозного ПХГ датчиками контроля устьевых параметров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026" name="Picture 2" descr="Y:\08 Выставки и конференции\2017\02 ПАО Газпром ПХГ 2017 Санкт-Петербург\Презентация\Рисунки\2016_03_24_стр схема СТМ скважин Совхозного ПХГнор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4720" y="1096962"/>
            <a:ext cx="5693362" cy="340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Предлагаемое ООО </a:t>
            </a:r>
            <a:r>
              <a:rPr lang="en-US" altLang="ru-RU" sz="2400" b="1" dirty="0" smtClean="0">
                <a:solidFill>
                  <a:srgbClr val="003399"/>
                </a:solidFill>
              </a:rPr>
              <a:t>“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АСУ ПРО</a:t>
            </a:r>
            <a:r>
              <a:rPr lang="en-US" altLang="ru-RU" sz="2400" b="1" dirty="0" smtClean="0">
                <a:solidFill>
                  <a:srgbClr val="003399"/>
                </a:solidFill>
              </a:rPr>
              <a:t>”</a:t>
            </a:r>
            <a:r>
              <a:rPr lang="ru-RU" altLang="ru-RU" sz="2400" b="1" dirty="0" smtClean="0">
                <a:solidFill>
                  <a:srgbClr val="003399"/>
                </a:solidFill>
              </a:rPr>
              <a:t> решение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2861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dirty="0" smtClean="0"/>
              <a:t>Для телемеханизации неэлектрифициорованных скважин  разработан энергонезависимый контролируемый пункт.  </a:t>
            </a:r>
            <a:endParaRPr lang="ru-RU" dirty="0"/>
          </a:p>
        </p:txBody>
      </p:sp>
      <p:sp>
        <p:nvSpPr>
          <p:cNvPr id="11" name="Прямоугольник 302"/>
          <p:cNvSpPr>
            <a:spLocks noChangeArrowheads="1"/>
          </p:cNvSpPr>
          <p:nvPr/>
        </p:nvSpPr>
        <p:spPr bwMode="auto">
          <a:xfrm>
            <a:off x="3357554" y="1093293"/>
            <a:ext cx="2193680" cy="3447098"/>
          </a:xfrm>
          <a:prstGeom prst="rect">
            <a:avLst/>
          </a:prstGeom>
          <a:solidFill>
            <a:srgbClr val="C6D9F1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600" dirty="0"/>
              <a:t>Солнечная батарея.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Антенна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Кабель антенны.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Кабель от солнечной батареи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Шкаф 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Отсек электроники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Отсек аккумуляторных батарей</a:t>
            </a:r>
          </a:p>
          <a:p>
            <a:pPr marL="228600" indent="-228600">
              <a:buFontTx/>
              <a:buAutoNum type="arabicPeriod"/>
            </a:pPr>
            <a:r>
              <a:rPr lang="ru-RU" sz="1600" dirty="0" err="1"/>
              <a:t>Грозоразрядник</a:t>
            </a:r>
            <a:r>
              <a:rPr lang="ru-RU" sz="1600" dirty="0"/>
              <a:t> антенны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Мачта</a:t>
            </a:r>
          </a:p>
          <a:p>
            <a:pPr marL="228600" indent="-228600">
              <a:buFontTx/>
              <a:buAutoNum type="arabicPeriod"/>
            </a:pPr>
            <a:r>
              <a:rPr lang="ru-RU" sz="1600" dirty="0"/>
              <a:t>Заземляющее устройство</a:t>
            </a:r>
          </a:p>
        </p:txBody>
      </p:sp>
      <p:pic>
        <p:nvPicPr>
          <p:cNvPr id="2" name="Picture 2" descr="Y:\08 Выставки и конференции\2017\02 ПАО Газпром ПХГ 2017 Санкт-Петербург\Презентация\Рисунки\Шкаф вид сперед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138" y="1214428"/>
            <a:ext cx="3409018" cy="2857520"/>
          </a:xfrm>
          <a:prstGeom prst="rect">
            <a:avLst/>
          </a:prstGeom>
          <a:noFill/>
        </p:spPr>
      </p:pic>
      <p:pic>
        <p:nvPicPr>
          <p:cNvPr id="2051" name="Picture 3" descr="Y:\08 Выставки и конференции\2017\02 ПАО Газпром ПХГ 2017 Санкт-Петербург\Презентация\Рисунки\Мачт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071552"/>
            <a:ext cx="2928958" cy="338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4282" y="71420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3399"/>
                </a:solidFill>
                <a:latin typeface="+mn-lt"/>
              </a:rPr>
              <a:t>Малоканальный программируемый контроллер телемеханики КАПП-82-168</a:t>
            </a:r>
            <a:endParaRPr lang="ru-RU" sz="2200" b="1" dirty="0">
              <a:solidFill>
                <a:srgbClr val="003399"/>
              </a:solidFill>
            </a:endParaRPr>
          </a:p>
        </p:txBody>
      </p:sp>
      <p:pic>
        <p:nvPicPr>
          <p:cNvPr id="14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302"/>
          <p:cNvSpPr>
            <a:spLocks noChangeArrowheads="1"/>
          </p:cNvSpPr>
          <p:nvPr/>
        </p:nvSpPr>
        <p:spPr bwMode="auto">
          <a:xfrm>
            <a:off x="251520" y="857238"/>
            <a:ext cx="8712968" cy="3600986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462681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dirty="0" smtClean="0"/>
              <a:t>Разработан </a:t>
            </a:r>
            <a:r>
              <a:rPr lang="ru-RU" altLang="ru-RU" dirty="0"/>
              <a:t>ООО «АСУ ПРО</a:t>
            </a:r>
            <a:r>
              <a:rPr lang="ru-RU" altLang="ru-RU" dirty="0" smtClean="0"/>
              <a:t>» в </a:t>
            </a:r>
            <a:r>
              <a:rPr lang="ru-RU" altLang="ru-RU" dirty="0"/>
              <a:t>2015 году.</a:t>
            </a:r>
          </a:p>
          <a:p>
            <a:pPr>
              <a:defRPr/>
            </a:pPr>
            <a:r>
              <a:rPr lang="ru-RU" i="1" u="sng" dirty="0"/>
              <a:t>Основные характеристики :</a:t>
            </a:r>
          </a:p>
          <a:p>
            <a:pPr>
              <a:buFontTx/>
              <a:buChar char="-"/>
              <a:defRPr/>
            </a:pPr>
            <a:r>
              <a:rPr lang="ru-RU" dirty="0"/>
              <a:t> разработка прикладных программ на языках </a:t>
            </a:r>
            <a:r>
              <a:rPr lang="ru-RU" b="1" dirty="0" smtClean="0"/>
              <a:t>МЭК 61131-3 </a:t>
            </a:r>
            <a:r>
              <a:rPr lang="ru-RU" dirty="0" smtClean="0"/>
              <a:t>в среде </a:t>
            </a:r>
            <a:r>
              <a:rPr lang="ru-RU" b="1" dirty="0" err="1" smtClean="0"/>
              <a:t>CoDeSys</a:t>
            </a:r>
            <a:r>
              <a:rPr lang="ru-RU" b="1" dirty="0" smtClean="0"/>
              <a:t> V3</a:t>
            </a:r>
            <a:r>
              <a:rPr lang="ru-RU" dirty="0" smtClean="0"/>
              <a:t>;</a:t>
            </a:r>
            <a:endParaRPr lang="ru-RU" dirty="0"/>
          </a:p>
          <a:p>
            <a:pPr>
              <a:defRPr/>
            </a:pPr>
            <a:r>
              <a:rPr lang="ru-RU" dirty="0"/>
              <a:t>- поддержка </a:t>
            </a:r>
            <a:r>
              <a:rPr lang="ru-RU" dirty="0" smtClean="0"/>
              <a:t>протоколов </a:t>
            </a:r>
            <a:r>
              <a:rPr lang="en-US" dirty="0" smtClean="0"/>
              <a:t>M</a:t>
            </a:r>
            <a:r>
              <a:rPr lang="ru-RU" dirty="0" err="1" smtClean="0"/>
              <a:t>odbus</a:t>
            </a:r>
            <a:r>
              <a:rPr lang="ru-RU" dirty="0" smtClean="0"/>
              <a:t> и </a:t>
            </a:r>
            <a:r>
              <a:rPr lang="ru-RU" b="1" dirty="0" smtClean="0"/>
              <a:t>МЭК </a:t>
            </a:r>
            <a:r>
              <a:rPr lang="ru-RU" b="1" dirty="0"/>
              <a:t>60870-5-104 </a:t>
            </a:r>
            <a:r>
              <a:rPr lang="ru-RU" dirty="0"/>
              <a:t>с присвоением данным меток времени;</a:t>
            </a:r>
          </a:p>
          <a:p>
            <a:pPr>
              <a:defRPr/>
            </a:pPr>
            <a:r>
              <a:rPr lang="ru-RU" dirty="0"/>
              <a:t>- диапазон рабочих температур </a:t>
            </a:r>
            <a:r>
              <a:rPr lang="ru-RU" b="1" dirty="0"/>
              <a:t>от </a:t>
            </a:r>
            <a:r>
              <a:rPr lang="ru-RU" b="1" dirty="0" smtClean="0"/>
              <a:t>- 40 </a:t>
            </a:r>
            <a:r>
              <a:rPr lang="ru-RU" b="1" dirty="0"/>
              <a:t>°С до </a:t>
            </a:r>
            <a:r>
              <a:rPr lang="ru-RU" b="1" dirty="0" smtClean="0"/>
              <a:t>+ 60 </a:t>
            </a:r>
            <a:r>
              <a:rPr lang="ru-RU" b="1" dirty="0"/>
              <a:t>°С</a:t>
            </a:r>
            <a:r>
              <a:rPr lang="ru-RU" dirty="0"/>
              <a:t>;</a:t>
            </a:r>
          </a:p>
          <a:p>
            <a:pPr>
              <a:buFontTx/>
              <a:buChar char="-"/>
              <a:defRPr/>
            </a:pPr>
            <a:r>
              <a:rPr lang="ru-RU" dirty="0"/>
              <a:t> низкая потребляемая мощность (1,2 Вт);</a:t>
            </a:r>
          </a:p>
          <a:p>
            <a:pPr>
              <a:buFontTx/>
              <a:buChar char="-"/>
              <a:defRPr/>
            </a:pPr>
            <a:r>
              <a:rPr lang="ru-RU" dirty="0"/>
              <a:t> интерфейсы:</a:t>
            </a:r>
          </a:p>
          <a:p>
            <a:pPr indent="447675">
              <a:defRPr/>
            </a:pPr>
            <a:r>
              <a:rPr lang="en-US" dirty="0" smtClean="0"/>
              <a:t>RS-232</a:t>
            </a:r>
            <a:r>
              <a:rPr lang="ru-RU" dirty="0" smtClean="0"/>
              <a:t> - 3 </a:t>
            </a:r>
            <a:r>
              <a:rPr lang="ru-RU" dirty="0"/>
              <a:t>шт</a:t>
            </a:r>
            <a:r>
              <a:rPr lang="ru-RU" dirty="0" smtClean="0"/>
              <a:t>.; </a:t>
            </a:r>
            <a:r>
              <a:rPr lang="en-US" dirty="0" smtClean="0"/>
              <a:t>RS-</a:t>
            </a:r>
            <a:r>
              <a:rPr lang="ru-RU" dirty="0"/>
              <a:t>485 </a:t>
            </a:r>
            <a:r>
              <a:rPr lang="ru-RU" dirty="0" smtClean="0"/>
              <a:t>-1 </a:t>
            </a:r>
            <a:r>
              <a:rPr lang="ru-RU" dirty="0"/>
              <a:t>шт</a:t>
            </a:r>
            <a:r>
              <a:rPr lang="ru-RU" dirty="0" smtClean="0"/>
              <a:t>.; </a:t>
            </a:r>
            <a:r>
              <a:rPr lang="en-US" dirty="0" smtClean="0"/>
              <a:t>Ethernet</a:t>
            </a:r>
            <a:r>
              <a:rPr lang="ru-RU" dirty="0" smtClean="0"/>
              <a:t> - </a:t>
            </a:r>
            <a:r>
              <a:rPr lang="ru-RU" dirty="0"/>
              <a:t>1 шт</a:t>
            </a:r>
            <a:r>
              <a:rPr lang="ru-RU" dirty="0" smtClean="0"/>
              <a:t>.</a:t>
            </a:r>
            <a:endParaRPr lang="ru-RU" dirty="0"/>
          </a:p>
          <a:p>
            <a:pPr>
              <a:buFontTx/>
              <a:buChar char="-"/>
              <a:defRPr/>
            </a:pPr>
            <a:r>
              <a:rPr lang="ru-RU" dirty="0"/>
              <a:t> каналы ввода/вывода:</a:t>
            </a:r>
          </a:p>
          <a:p>
            <a:pPr indent="447675">
              <a:defRPr/>
            </a:pPr>
            <a:r>
              <a:rPr lang="en-US" dirty="0" smtClean="0"/>
              <a:t>AI </a:t>
            </a:r>
            <a:r>
              <a:rPr lang="en-US" dirty="0"/>
              <a:t>(4-20</a:t>
            </a:r>
            <a:r>
              <a:rPr lang="ru-RU" dirty="0"/>
              <a:t>; 0-20) мА, (0-5; ± 5) </a:t>
            </a:r>
            <a:r>
              <a:rPr lang="ru-RU" dirty="0" smtClean="0"/>
              <a:t>В - </a:t>
            </a:r>
            <a:r>
              <a:rPr lang="ru-RU" dirty="0"/>
              <a:t>8 шт.;</a:t>
            </a:r>
          </a:p>
          <a:p>
            <a:pPr indent="447675">
              <a:defRPr/>
            </a:pPr>
            <a:r>
              <a:rPr lang="en-US" dirty="0" smtClean="0"/>
              <a:t>AO </a:t>
            </a:r>
            <a:r>
              <a:rPr lang="en-US" dirty="0"/>
              <a:t>(4-20</a:t>
            </a:r>
            <a:r>
              <a:rPr lang="ru-RU" dirty="0"/>
              <a:t> мА) </a:t>
            </a:r>
            <a:r>
              <a:rPr lang="ru-RU" dirty="0" smtClean="0"/>
              <a:t>- 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шт.;</a:t>
            </a:r>
            <a:endParaRPr lang="en-US" dirty="0"/>
          </a:p>
          <a:p>
            <a:pPr indent="447675">
              <a:defRPr/>
            </a:pPr>
            <a:r>
              <a:rPr lang="en-US" dirty="0" smtClean="0"/>
              <a:t>DI </a:t>
            </a:r>
            <a:r>
              <a:rPr lang="ru-RU" dirty="0"/>
              <a:t>(«сухой  контакт») </a:t>
            </a:r>
            <a:r>
              <a:rPr lang="ru-RU" dirty="0" smtClean="0"/>
              <a:t>- 16 </a:t>
            </a:r>
            <a:r>
              <a:rPr lang="ru-RU" dirty="0"/>
              <a:t>шт</a:t>
            </a:r>
            <a:r>
              <a:rPr lang="ru-RU" dirty="0" smtClean="0"/>
              <a:t>.; </a:t>
            </a:r>
            <a:r>
              <a:rPr lang="en-US" dirty="0" smtClean="0"/>
              <a:t>DO </a:t>
            </a:r>
            <a:r>
              <a:rPr lang="ru-RU" dirty="0"/>
              <a:t>(</a:t>
            </a:r>
            <a:r>
              <a:rPr lang="en-US" dirty="0"/>
              <a:t>Imax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ru-RU" dirty="0"/>
              <a:t>0,5 А</a:t>
            </a:r>
            <a:r>
              <a:rPr lang="ru-RU" dirty="0" smtClean="0"/>
              <a:t>) - </a:t>
            </a:r>
            <a:r>
              <a:rPr lang="ru-RU" dirty="0"/>
              <a:t>8 шт.</a:t>
            </a:r>
            <a:endParaRPr lang="ru-RU" altLang="ru-RU" dirty="0"/>
          </a:p>
        </p:txBody>
      </p:sp>
      <p:pic>
        <p:nvPicPr>
          <p:cNvPr id="19" name="Picture 10" descr="C:\Users\tes\Desktop\Отправить\Фото общего вида, обраб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9" y="2071684"/>
            <a:ext cx="3643337" cy="17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19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Структурная схема системы телемеханики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027" name="Picture 3" descr="Y:\08 Выставки и конференции\2017\02 ПАО Газпром ПХГ 2017 Санкт-Петербург\Презентация\Рисунки\2016_03_24_стр схема СТМ скважин Совхозного ПХГ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0052" y="500048"/>
            <a:ext cx="6919534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431" y="857238"/>
            <a:ext cx="2805973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С 2013г.  ООО «АСУ ПРО» проводит испытания и внедрение энергонезависимых КП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651" y="857237"/>
            <a:ext cx="2969903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8737" y="857238"/>
            <a:ext cx="2770585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21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Особенности погодных условий Оренбуржья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718313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hangingPunct="0"/>
            <a:r>
              <a:rPr lang="ru-RU" dirty="0" smtClean="0"/>
              <a:t>Эл. энергия вырабатывается автономными источниками – солнечной батареей и ветроэнергетической установкой.</a:t>
            </a:r>
          </a:p>
          <a:p>
            <a:pPr indent="360363" hangingPunct="0"/>
            <a:endParaRPr lang="ru-RU" dirty="0" smtClean="0"/>
          </a:p>
          <a:p>
            <a:pPr indent="360363" hangingPunct="0"/>
            <a:r>
              <a:rPr lang="ru-RU" dirty="0" smtClean="0"/>
              <a:t>Особенность зимних</a:t>
            </a:r>
            <a:r>
              <a:rPr lang="en-US" dirty="0" smtClean="0"/>
              <a:t> </a:t>
            </a:r>
            <a:r>
              <a:rPr lang="ru-RU" dirty="0" smtClean="0"/>
              <a:t>(неблагоприятных) погодных условий Оренбуржья заключается в том, что в периоды низкой солнечной активности, как правило, имеется ветровая активность.</a:t>
            </a:r>
          </a:p>
          <a:p>
            <a:pPr indent="360363" hangingPunct="0"/>
            <a:endParaRPr lang="ru-RU" dirty="0" smtClean="0"/>
          </a:p>
          <a:p>
            <a:pPr indent="360363" hangingPunct="0"/>
            <a:r>
              <a:rPr lang="ru-RU" dirty="0" smtClean="0"/>
              <a:t>Данная противофазная особенность погодных условий, позволяет гибридной подсистеме питания вырабатывать гарантированно и равномерно </a:t>
            </a:r>
            <a:r>
              <a:rPr lang="ru-RU" dirty="0" err="1" smtClean="0"/>
              <a:t>эл</a:t>
            </a:r>
            <a:r>
              <a:rPr lang="ru-RU" dirty="0" smtClean="0"/>
              <a:t>. энергию. Тем самым обеспечивая непрерывное функционирование систем мониторинга неэлектрифицированных объектов.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Информация по показателям погодных условий Оренбуржья (2016-2017г.)</a:t>
            </a:r>
            <a:endParaRPr lang="ru-RU" sz="2400" b="1" dirty="0">
              <a:solidFill>
                <a:srgbClr val="003399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857238"/>
          <a:ext cx="8501124" cy="3102549"/>
        </p:xfrm>
        <a:graphic>
          <a:graphicData uri="http://schemas.openxmlformats.org/drawingml/2006/table">
            <a:tbl>
              <a:tblPr/>
              <a:tblGrid>
                <a:gridCol w="3940056"/>
                <a:gridCol w="1108955"/>
                <a:gridCol w="1233333"/>
                <a:gridCol w="1109825"/>
                <a:gridCol w="1108955"/>
              </a:tblGrid>
              <a:tr h="399397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Наименование параметра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72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Кол-во суток с низкой солнечной активностью  (из них непрерывно) 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(12)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(8)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(8)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(4)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275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Кол-во суток с низкой ветровой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активностью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(скорость ветра меньше 3,5 м/с) 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144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Максимальная скорость 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ветра (порывы</a:t>
                      </a:r>
                      <a:r>
                        <a:rPr lang="ru-RU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ветра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м/с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11 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(до 20)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(до 18)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( 17)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208">
                <a:tc>
                  <a:txBody>
                    <a:bodyPr/>
                    <a:lstStyle/>
                    <a:p>
                      <a:pPr algn="l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Минимальная уличная температура воздуха, С</a:t>
                      </a: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- 22 С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-35 С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- 27 С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-35 С</a:t>
                      </a:r>
                    </a:p>
                  </a:txBody>
                  <a:tcPr marL="63832" marR="638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sz="2400" b="1" dirty="0" smtClean="0">
                <a:solidFill>
                  <a:srgbClr val="003399"/>
                </a:solidFill>
              </a:rPr>
              <a:t>Результаты испытаний в условиях Оренбуржья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083389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hangingPunct="0"/>
            <a:r>
              <a:rPr lang="ru-RU" dirty="0" smtClean="0"/>
              <a:t>Полученные результаты проведённых круглогодичных опытно-промышленных испытаний энергонезависимого оборудования, в реальных климатических условиях Оренбургской </a:t>
            </a:r>
            <a:r>
              <a:rPr lang="ru-RU" smtClean="0"/>
              <a:t>области показывают:</a:t>
            </a:r>
            <a:endParaRPr lang="ru-RU" dirty="0" smtClean="0"/>
          </a:p>
          <a:p>
            <a:pPr indent="358775" hangingPunct="0">
              <a:buAutoNum type="arabicParenR"/>
            </a:pPr>
            <a:r>
              <a:rPr lang="ru-RU" dirty="0" smtClean="0"/>
              <a:t>Возможность обеспечить гарантированное и надежное </a:t>
            </a:r>
            <a:r>
              <a:rPr lang="ru-RU" dirty="0" err="1" smtClean="0"/>
              <a:t>эл</a:t>
            </a:r>
            <a:r>
              <a:rPr lang="ru-RU" dirty="0" smtClean="0"/>
              <a:t>. питание системе телемеханики. </a:t>
            </a:r>
          </a:p>
          <a:p>
            <a:pPr indent="358775" hangingPunct="0">
              <a:buAutoNum type="arabicParenR"/>
            </a:pPr>
            <a:r>
              <a:rPr lang="ru-RU" dirty="0" smtClean="0"/>
              <a:t>Возможность обеспечить контроль за удалёнными объектами.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824333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sz="2400" b="1" dirty="0" smtClean="0">
                <a:solidFill>
                  <a:srgbClr val="003366"/>
                </a:solidFill>
              </a:rPr>
              <a:t>Спасибо за внимание!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44062" y="3028964"/>
            <a:ext cx="7315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marL="273279" indent="-273279" algn="ctr" eaLnBrk="0" hangingPunct="0">
              <a:spcBef>
                <a:spcPct val="20000"/>
              </a:spcBef>
            </a:pPr>
            <a:r>
              <a:rPr lang="en-US" sz="2000" dirty="0"/>
              <a:t>460048</a:t>
            </a:r>
            <a:r>
              <a:rPr lang="ru-RU" sz="2000" dirty="0"/>
              <a:t>, Оренбург, проезд Автоматики, 12Е</a:t>
            </a:r>
          </a:p>
          <a:p>
            <a:pPr marL="273279" indent="-273279" algn="ctr" eaLnBrk="0" hangingPunct="0">
              <a:spcBef>
                <a:spcPct val="20000"/>
              </a:spcBef>
            </a:pPr>
            <a:r>
              <a:rPr lang="ru-RU" sz="2000" dirty="0"/>
              <a:t>Тел./Факс: (3532) </a:t>
            </a:r>
            <a:r>
              <a:rPr lang="en-US" sz="2000" dirty="0"/>
              <a:t>689</a:t>
            </a:r>
            <a:r>
              <a:rPr lang="ru-RU" sz="2000" dirty="0"/>
              <a:t>-0</a:t>
            </a:r>
            <a:r>
              <a:rPr lang="en-US" sz="2000" dirty="0"/>
              <a:t>88</a:t>
            </a:r>
            <a:r>
              <a:rPr lang="ru-RU" sz="2000" dirty="0"/>
              <a:t>, </a:t>
            </a:r>
            <a:r>
              <a:rPr lang="en-US" sz="2000" dirty="0"/>
              <a:t>730-104</a:t>
            </a:r>
            <a:endParaRPr lang="ru-RU" sz="2000" dirty="0"/>
          </a:p>
          <a:p>
            <a:pPr marL="273279" indent="-273279" algn="ctr" eaLnBrk="0" hangingPunct="0">
              <a:spcBef>
                <a:spcPct val="20000"/>
              </a:spcBef>
            </a:pPr>
            <a:r>
              <a:rPr lang="en-US" sz="2000" dirty="0"/>
              <a:t>E-mail: asupro@asupro.ru</a:t>
            </a:r>
          </a:p>
          <a:p>
            <a:pPr marL="273279" indent="-273279" algn="ctr" eaLnBrk="0" hangingPunct="0">
              <a:spcBef>
                <a:spcPct val="20000"/>
              </a:spcBef>
            </a:pPr>
            <a:r>
              <a:rPr lang="en-US" sz="2000" dirty="0"/>
              <a:t>http: www.asupro.ru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4282" y="71420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99"/>
                </a:solidFill>
                <a:cs typeface="Arial"/>
              </a:rPr>
              <a:t>Модульный программируемый контроллер </a:t>
            </a:r>
          </a:p>
          <a:p>
            <a:pPr algn="ctr"/>
            <a:r>
              <a:rPr lang="ru-RU" sz="2200" b="1" dirty="0" smtClean="0">
                <a:solidFill>
                  <a:srgbClr val="003399"/>
                </a:solidFill>
                <a:cs typeface="Arial"/>
              </a:rPr>
              <a:t>КАПП2</a:t>
            </a:r>
            <a:endParaRPr lang="ru-RU" sz="2200" b="1" dirty="0">
              <a:solidFill>
                <a:srgbClr val="003399"/>
              </a:solidFill>
            </a:endParaRPr>
          </a:p>
        </p:txBody>
      </p:sp>
      <p:pic>
        <p:nvPicPr>
          <p:cNvPr id="12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2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302"/>
          <p:cNvSpPr>
            <a:spLocks noChangeArrowheads="1"/>
          </p:cNvSpPr>
          <p:nvPr/>
        </p:nvSpPr>
        <p:spPr bwMode="auto">
          <a:xfrm>
            <a:off x="323528" y="785800"/>
            <a:ext cx="8568952" cy="3662541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462681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altLang="ru-RU" dirty="0" smtClean="0"/>
              <a:t>Предназначен для построения локальных и распределенных АСУ ТП.</a:t>
            </a:r>
          </a:p>
          <a:p>
            <a:pPr>
              <a:defRPr/>
            </a:pPr>
            <a:r>
              <a:rPr lang="ru-RU" altLang="ru-RU" i="1" u="sng" dirty="0" smtClean="0"/>
              <a:t>Основные характеристики:</a:t>
            </a:r>
          </a:p>
          <a:p>
            <a:pPr>
              <a:buFontTx/>
              <a:buChar char="-"/>
              <a:defRPr/>
            </a:pPr>
            <a:r>
              <a:rPr lang="ru-RU" altLang="ru-RU" dirty="0" smtClean="0"/>
              <a:t> </a:t>
            </a:r>
            <a:r>
              <a:rPr lang="ru-RU" dirty="0" smtClean="0"/>
              <a:t>разработка прикладных программ на языках </a:t>
            </a:r>
            <a:r>
              <a:rPr lang="ru-RU" b="1" dirty="0" smtClean="0"/>
              <a:t>МЭК 61131-3 </a:t>
            </a:r>
            <a:r>
              <a:rPr lang="ru-RU" dirty="0" smtClean="0"/>
              <a:t>в среде </a:t>
            </a:r>
            <a:r>
              <a:rPr lang="ru-RU" b="1" dirty="0" err="1" smtClean="0"/>
              <a:t>CoDeSys</a:t>
            </a:r>
            <a:r>
              <a:rPr lang="ru-RU" b="1" dirty="0" smtClean="0"/>
              <a:t> V3</a:t>
            </a:r>
            <a:r>
              <a:rPr lang="ru-RU" dirty="0" smtClean="0"/>
              <a:t>;</a:t>
            </a:r>
            <a:endParaRPr lang="ru-RU" altLang="ru-RU" dirty="0" smtClean="0"/>
          </a:p>
          <a:p>
            <a:pPr>
              <a:defRPr/>
            </a:pPr>
            <a:r>
              <a:rPr lang="ru-RU" altLang="ru-RU" dirty="0" smtClean="0"/>
              <a:t>- поддержка протокола </a:t>
            </a:r>
            <a:r>
              <a:rPr lang="ru-RU" altLang="ru-RU" b="1" dirty="0" smtClean="0"/>
              <a:t>МЭК 60870-5-104 </a:t>
            </a:r>
            <a:r>
              <a:rPr lang="ru-RU" altLang="ru-RU" dirty="0" smtClean="0"/>
              <a:t>с присвоением данным меток времени;</a:t>
            </a:r>
          </a:p>
          <a:p>
            <a:pPr>
              <a:buFontTx/>
              <a:buChar char="-"/>
              <a:defRPr/>
            </a:pPr>
            <a:r>
              <a:rPr lang="ru-RU" altLang="ru-RU" dirty="0" smtClean="0"/>
              <a:t> диапазон рабочих температур </a:t>
            </a:r>
            <a:r>
              <a:rPr lang="ru-RU" altLang="ru-RU" b="1" dirty="0" smtClean="0"/>
              <a:t>от -40 °С до +70 °С</a:t>
            </a:r>
            <a:r>
              <a:rPr lang="ru-RU" altLang="ru-RU" dirty="0" smtClean="0"/>
              <a:t>;</a:t>
            </a:r>
          </a:p>
          <a:p>
            <a:pPr>
              <a:buFontTx/>
              <a:buChar char="-"/>
              <a:defRPr/>
            </a:pPr>
            <a:r>
              <a:rPr lang="ru-RU" altLang="ru-RU" dirty="0" smtClean="0"/>
              <a:t> интерфейсы:</a:t>
            </a:r>
          </a:p>
          <a:p>
            <a:pPr indent="447675">
              <a:defRPr/>
            </a:pPr>
            <a:r>
              <a:rPr lang="en-US" altLang="ru-RU" sz="1400" dirty="0" smtClean="0"/>
              <a:t>RS-232</a:t>
            </a:r>
            <a:r>
              <a:rPr lang="ru-RU" altLang="ru-RU" sz="1400" dirty="0" smtClean="0"/>
              <a:t> - 2 шт.; </a:t>
            </a:r>
            <a:r>
              <a:rPr lang="en-US" altLang="ru-RU" sz="1400" dirty="0" smtClean="0"/>
              <a:t>RS-</a:t>
            </a:r>
            <a:r>
              <a:rPr lang="ru-RU" altLang="ru-RU" sz="1400" dirty="0" smtClean="0"/>
              <a:t>485 - 2 шт.; </a:t>
            </a:r>
            <a:r>
              <a:rPr lang="en-US" altLang="ru-RU" sz="1400" dirty="0" smtClean="0"/>
              <a:t>Ethernet</a:t>
            </a:r>
            <a:r>
              <a:rPr lang="ru-RU" altLang="ru-RU" sz="1400" dirty="0" smtClean="0"/>
              <a:t> - 2 шт.;</a:t>
            </a:r>
          </a:p>
          <a:p>
            <a:pPr indent="447675">
              <a:defRPr/>
            </a:pPr>
            <a:r>
              <a:rPr lang="en-US" altLang="ru-RU" sz="1400" dirty="0" smtClean="0"/>
              <a:t>USB 2</a:t>
            </a:r>
            <a:r>
              <a:rPr lang="ru-RU" altLang="ru-RU" sz="1400" dirty="0" smtClean="0"/>
              <a:t>.0 (внешняя </a:t>
            </a:r>
            <a:r>
              <a:rPr lang="en-US" altLang="ru-RU" sz="1400" dirty="0" smtClean="0"/>
              <a:t>Flash-</a:t>
            </a:r>
            <a:r>
              <a:rPr lang="ru-RU" altLang="ru-RU" sz="1400" dirty="0" smtClean="0"/>
              <a:t>карта) - 1 шт.;</a:t>
            </a:r>
          </a:p>
          <a:p>
            <a:pPr>
              <a:buFontTx/>
              <a:buChar char="-"/>
              <a:defRPr/>
            </a:pPr>
            <a:r>
              <a:rPr lang="ru-RU" altLang="ru-RU" dirty="0" smtClean="0"/>
              <a:t> каналы ввода/вывода:</a:t>
            </a:r>
          </a:p>
          <a:p>
            <a:pPr indent="447675">
              <a:defRPr/>
            </a:pPr>
            <a:r>
              <a:rPr lang="en-US" altLang="ru-RU" sz="1400" dirty="0" smtClean="0"/>
              <a:t>AI (4-20</a:t>
            </a:r>
            <a:r>
              <a:rPr lang="ru-RU" altLang="ru-RU" sz="1400" dirty="0" smtClean="0"/>
              <a:t>; 0-20) мА, (± 5; ± 10) В до 248 шт.;</a:t>
            </a:r>
          </a:p>
          <a:p>
            <a:pPr indent="447675">
              <a:defRPr/>
            </a:pPr>
            <a:r>
              <a:rPr lang="en-US" altLang="ru-RU" sz="1400" dirty="0" smtClean="0"/>
              <a:t>AI (</a:t>
            </a:r>
            <a:r>
              <a:rPr lang="ru-RU" altLang="ru-RU" sz="1400" dirty="0" err="1" smtClean="0"/>
              <a:t>термосопротивления</a:t>
            </a:r>
            <a:r>
              <a:rPr lang="ru-RU" altLang="ru-RU" sz="1400" dirty="0" smtClean="0"/>
              <a:t>) до 124 шт.;</a:t>
            </a:r>
          </a:p>
          <a:p>
            <a:pPr indent="447675">
              <a:defRPr/>
            </a:pPr>
            <a:r>
              <a:rPr lang="en-US" altLang="ru-RU" sz="1400" dirty="0" smtClean="0"/>
              <a:t>AI (</a:t>
            </a:r>
            <a:r>
              <a:rPr lang="ru-RU" altLang="ru-RU" sz="1400" dirty="0" smtClean="0"/>
              <a:t>термопары) до 124 шт.;</a:t>
            </a:r>
            <a:r>
              <a:rPr lang="en-US" altLang="ru-RU" sz="1400" dirty="0" smtClean="0"/>
              <a:t> </a:t>
            </a:r>
            <a:endParaRPr lang="ru-RU" altLang="ru-RU" sz="1400" dirty="0" smtClean="0"/>
          </a:p>
          <a:p>
            <a:pPr indent="447675">
              <a:defRPr/>
            </a:pPr>
            <a:r>
              <a:rPr lang="en-US" altLang="ru-RU" sz="1400" dirty="0" smtClean="0"/>
              <a:t>AI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(</a:t>
            </a:r>
            <a:r>
              <a:rPr lang="ru-RU" altLang="ru-RU" sz="1400" dirty="0" smtClean="0"/>
              <a:t>3-х фазная сеть: </a:t>
            </a:r>
            <a:r>
              <a:rPr lang="en-US" altLang="ru-RU" sz="1400" dirty="0" smtClean="0"/>
              <a:t>~400 </a:t>
            </a:r>
            <a:r>
              <a:rPr lang="ru-RU" altLang="ru-RU" sz="1400" dirty="0" smtClean="0"/>
              <a:t>В, 5А) до 31 шт.;</a:t>
            </a:r>
            <a:r>
              <a:rPr lang="en-US" altLang="ru-RU" sz="1400" dirty="0" smtClean="0"/>
              <a:t> </a:t>
            </a:r>
            <a:endParaRPr lang="ru-RU" altLang="ru-RU" sz="1400" dirty="0" smtClean="0"/>
          </a:p>
          <a:p>
            <a:pPr indent="447675">
              <a:defRPr/>
            </a:pPr>
            <a:r>
              <a:rPr lang="en-US" altLang="ru-RU" sz="1400" dirty="0" smtClean="0"/>
              <a:t>AO (4-20</a:t>
            </a:r>
            <a:r>
              <a:rPr lang="ru-RU" altLang="ru-RU" sz="1400" dirty="0" smtClean="0"/>
              <a:t> мА; ± 10 В) до 124 шт.;</a:t>
            </a:r>
            <a:r>
              <a:rPr lang="en-US" altLang="ru-RU" sz="1400" dirty="0" smtClean="0"/>
              <a:t> </a:t>
            </a:r>
          </a:p>
          <a:p>
            <a:pPr indent="447675">
              <a:defRPr/>
            </a:pPr>
            <a:r>
              <a:rPr lang="en-US" altLang="ru-RU" sz="1400" dirty="0" smtClean="0"/>
              <a:t>DI </a:t>
            </a:r>
            <a:r>
              <a:rPr lang="ru-RU" altLang="ru-RU" sz="1400" dirty="0" smtClean="0"/>
              <a:t>(«сухой  контакт») до 496 шт.;</a:t>
            </a:r>
            <a:r>
              <a:rPr lang="en-US" altLang="ru-RU" sz="1400" dirty="0" smtClean="0"/>
              <a:t> DI </a:t>
            </a:r>
            <a:r>
              <a:rPr lang="ru-RU" altLang="ru-RU" sz="1400" dirty="0" smtClean="0"/>
              <a:t>(счетно-импульсный) до 31 шт.; </a:t>
            </a:r>
            <a:r>
              <a:rPr lang="en-US" altLang="ru-RU" sz="1400" dirty="0" smtClean="0"/>
              <a:t>DO </a:t>
            </a:r>
            <a:r>
              <a:rPr lang="ru-RU" altLang="ru-RU" sz="1400" dirty="0" smtClean="0"/>
              <a:t>(</a:t>
            </a:r>
            <a:r>
              <a:rPr lang="en-US" altLang="ru-RU" sz="1400" dirty="0" smtClean="0"/>
              <a:t>Imax</a:t>
            </a:r>
            <a:r>
              <a:rPr lang="ru-RU" altLang="ru-RU" sz="1400" dirty="0" smtClean="0"/>
              <a:t> </a:t>
            </a:r>
            <a:r>
              <a:rPr lang="en-US" altLang="ru-RU" sz="1400" dirty="0" smtClean="0"/>
              <a:t>= </a:t>
            </a:r>
            <a:r>
              <a:rPr lang="ru-RU" altLang="ru-RU" sz="1400" dirty="0" smtClean="0"/>
              <a:t>0,25 А) до 248 шт.</a:t>
            </a:r>
          </a:p>
        </p:txBody>
      </p:sp>
      <p:pic>
        <p:nvPicPr>
          <p:cNvPr id="20" name="Picture 18" descr="Y:\01 Разработки\01 Контроллеры\02 КАПП2\Рендеры\Без имени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615" y="1928808"/>
            <a:ext cx="4093913" cy="14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Y:\08 Выставки и конференции\2017\02 ПАО Газпром ПХГ 2017 Санкт-Петербург\Презентация\КАПП2-00-000-1 (Крупным планом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2324" y="2786064"/>
            <a:ext cx="4004518" cy="144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99"/>
                </a:solidFill>
                <a:cs typeface="Arial"/>
              </a:rPr>
              <a:t>В разработанном оборудовании применяются отечественные микроконтроллеры и электронные компоненты</a:t>
            </a:r>
            <a:endParaRPr lang="ru-RU" sz="2200" b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302"/>
          <p:cNvSpPr>
            <a:spLocks noChangeArrowheads="1"/>
          </p:cNvSpPr>
          <p:nvPr/>
        </p:nvSpPr>
        <p:spPr bwMode="auto">
          <a:xfrm>
            <a:off x="323528" y="1071552"/>
            <a:ext cx="8568952" cy="276999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447675"/>
            <a:r>
              <a:rPr lang="ru-RU" dirty="0" smtClean="0"/>
              <a:t>В КАПП2 используются отечественные 32-разрядные микроконтроллеры: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28613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dirty="0" smtClean="0"/>
              <a:t>Доля стоимости сырья, материалов и  компонентов российского производства (</a:t>
            </a:r>
            <a:r>
              <a:rPr lang="ru-RU" dirty="0" err="1" smtClean="0"/>
              <a:t>производства</a:t>
            </a:r>
            <a:r>
              <a:rPr lang="ru-RU" dirty="0" smtClean="0"/>
              <a:t> стран, не вводивших санкции против РФ), в себестоимости готового продукта составляет </a:t>
            </a:r>
            <a:r>
              <a:rPr lang="ru-RU" b="1" dirty="0" smtClean="0"/>
              <a:t>85 %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42887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dirty="0" smtClean="0"/>
              <a:t>- в модулях ввода/вывода </a:t>
            </a:r>
          </a:p>
          <a:p>
            <a:r>
              <a:rPr lang="ru-RU" b="1" dirty="0" smtClean="0"/>
              <a:t>К1986ВЕ92</a:t>
            </a:r>
            <a:r>
              <a:rPr lang="en-US" b="1" dirty="0" smtClean="0"/>
              <a:t>QI</a:t>
            </a:r>
            <a:r>
              <a:rPr lang="ru-RU" b="1" dirty="0" smtClean="0"/>
              <a:t> </a:t>
            </a:r>
            <a:r>
              <a:rPr lang="ru-RU" dirty="0" smtClean="0"/>
              <a:t>производства </a:t>
            </a:r>
            <a:r>
              <a:rPr lang="ru-RU" b="1" dirty="0" smtClean="0"/>
              <a:t>АО «ПКК </a:t>
            </a:r>
            <a:r>
              <a:rPr lang="ru-RU" b="1" dirty="0" err="1" smtClean="0"/>
              <a:t>Миландр</a:t>
            </a:r>
            <a:r>
              <a:rPr lang="ru-RU" b="1" dirty="0" smtClean="0"/>
              <a:t>» г. Зеленоград</a:t>
            </a:r>
            <a:r>
              <a:rPr lang="ru-RU" dirty="0" smtClean="0"/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1643056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/>
            <a:r>
              <a:rPr lang="ru-RU" dirty="0" smtClean="0"/>
              <a:t>- в процессорных модулях </a:t>
            </a:r>
          </a:p>
          <a:p>
            <a:r>
              <a:rPr lang="ru-RU" b="1" dirty="0" smtClean="0"/>
              <a:t>К1921ВК01Т </a:t>
            </a:r>
            <a:r>
              <a:rPr lang="ru-RU" dirty="0" smtClean="0"/>
              <a:t>производства</a:t>
            </a:r>
            <a:r>
              <a:rPr lang="ru-RU" b="1" dirty="0" smtClean="0"/>
              <a:t> АО «НИИЭТ», г. Воронеж</a:t>
            </a:r>
            <a:r>
              <a:rPr lang="ru-RU" dirty="0" smtClean="0"/>
              <a:t>; </a:t>
            </a: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3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 descr="Y:\08 Выставки и конференции\2017\02 ПАО Газпром ПХГ 2017 Санкт-Петербург\Презентация\Рисунки\ФОТО без тени\IMG_20170321_135722_HD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6481" y="1285866"/>
            <a:ext cx="1507353" cy="14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Y:\08 Выставки и конференции\2017\02 ПАО Газпром ПХГ 2017 Санкт-Петербург\Презентация\Рисунки\ФОТО без тени\IMG_20170321_143719_HD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216" y="2071684"/>
            <a:ext cx="1468312" cy="138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99"/>
                </a:solidFill>
                <a:cs typeface="Arial"/>
              </a:rPr>
              <a:t>Сертификаты</a:t>
            </a:r>
            <a:endParaRPr lang="ru-RU" sz="22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4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89360"/>
            <a:ext cx="2738468" cy="39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5815" y="489360"/>
            <a:ext cx="2886385" cy="393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3" name="Прямоугольник 302"/>
          <p:cNvSpPr>
            <a:spLocks noChangeArrowheads="1"/>
          </p:cNvSpPr>
          <p:nvPr/>
        </p:nvSpPr>
        <p:spPr bwMode="auto">
          <a:xfrm>
            <a:off x="6516216" y="463622"/>
            <a:ext cx="2522444" cy="156966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dirty="0"/>
              <a:t>Проведены испытания на утверждение типа СИ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Внесение </a:t>
            </a:r>
            <a:r>
              <a:rPr lang="ru-RU" dirty="0"/>
              <a:t>в </a:t>
            </a:r>
            <a:r>
              <a:rPr lang="ru-RU" dirty="0" err="1"/>
              <a:t>Гос</a:t>
            </a:r>
            <a:r>
              <a:rPr lang="ru-RU" dirty="0"/>
              <a:t>. реестр СИ до 05.05.2017 г</a:t>
            </a:r>
            <a:r>
              <a:rPr lang="ru-RU" dirty="0" smtClean="0"/>
              <a:t>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399"/>
                </a:solidFill>
                <a:cs typeface="Arial"/>
              </a:rPr>
              <a:t>Возможности применения контроллера КАПП2</a:t>
            </a:r>
            <a:endParaRPr lang="ru-RU" sz="22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5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302"/>
          <p:cNvSpPr>
            <a:spLocks noChangeArrowheads="1"/>
          </p:cNvSpPr>
          <p:nvPr/>
        </p:nvSpPr>
        <p:spPr bwMode="auto">
          <a:xfrm>
            <a:off x="549521" y="571486"/>
            <a:ext cx="8198944" cy="83099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358775" algn="just">
              <a:defRPr/>
            </a:pPr>
            <a:r>
              <a:rPr lang="ru-RU" dirty="0"/>
              <a:t>Контроллеры КАПП2 могут быть объединены в сети </a:t>
            </a:r>
            <a:r>
              <a:rPr lang="en-US" dirty="0"/>
              <a:t>Ethernet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smtClean="0"/>
              <a:t>беспроводные </a:t>
            </a:r>
            <a:r>
              <a:rPr lang="ru-RU" dirty="0"/>
              <a:t>сети, в этих случаях число контроллеров определяется возможностями коммуникационного оборудования.</a:t>
            </a:r>
          </a:p>
        </p:txBody>
      </p:sp>
      <p:pic>
        <p:nvPicPr>
          <p:cNvPr id="11" name="Picture 12" descr="Y:\08 Выставки и конференции\2017\02 ПАО Газпром ПХГ 2017 Санкт-Петербург\Презентация\Рисунки\Блок-схема распределённых систем КАПП2 (страница 2) 2017.03.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109" y="1500180"/>
            <a:ext cx="6981602" cy="297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>
              <a:defRPr/>
            </a:pPr>
            <a:r>
              <a:rPr lang="ru-RU" sz="2400" b="1" dirty="0" smtClean="0">
                <a:solidFill>
                  <a:srgbClr val="003399"/>
                </a:solidFill>
              </a:rPr>
              <a:t>Объединение контроллеров КАПП2 в беспроводную сеть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6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Y:\08 Выставки и конференции\2017\02 ПАО Газпром ПХГ 2017 Санкт-Петербург\Презентация\Рисунки\Блок-схема распределённых систем КАПП2 (страница 3) 2017.03.3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93" y="857238"/>
            <a:ext cx="8434411" cy="276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>
              <a:defRPr/>
            </a:pPr>
            <a:r>
              <a:rPr lang="ru-RU" sz="2400" b="1" dirty="0" smtClean="0">
                <a:solidFill>
                  <a:srgbClr val="003399"/>
                </a:solidFill>
              </a:rPr>
              <a:t>Объединение контроллеров КАПП2 в сеть </a:t>
            </a:r>
            <a:r>
              <a:rPr lang="en-US" sz="2400" b="1" dirty="0" smtClean="0">
                <a:solidFill>
                  <a:srgbClr val="003399"/>
                </a:solidFill>
              </a:rPr>
              <a:t>RS-485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7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" name="Picture 10" descr="Y:\08 Выставки и конференции\2017\02 ПАО Газпром ПХГ 2017 Санкт-Петербург\Презентация\Рисунки\Блок-схема распределённых систем КАПП2 (страница 1) 2017.03.2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928676"/>
            <a:ext cx="6662737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02"/>
          <p:cNvSpPr>
            <a:spLocks noChangeArrowheads="1"/>
          </p:cNvSpPr>
          <p:nvPr/>
        </p:nvSpPr>
        <p:spPr bwMode="auto">
          <a:xfrm>
            <a:off x="549521" y="571486"/>
            <a:ext cx="8198944" cy="55399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indent="714375">
              <a:defRPr/>
            </a:pPr>
            <a:r>
              <a:rPr lang="ru-RU" dirty="0" smtClean="0"/>
              <a:t>Также КАПП2 могут быть объединены в сеть </a:t>
            </a:r>
            <a:r>
              <a:rPr lang="en-US" dirty="0" smtClean="0"/>
              <a:t>RS</a:t>
            </a:r>
            <a:r>
              <a:rPr lang="ru-RU" dirty="0" smtClean="0"/>
              <a:t>-485 с одним ведущим и до 31 ведомых контроллеров: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08 Выставки и конференции\2017\02 ПАО Газпром ПХГ 2017 Санкт-Петербург\Презентация\Рисунки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57" y="4511688"/>
            <a:ext cx="9154657" cy="63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5" y="4651390"/>
            <a:ext cx="6764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Оборудование для телемеханизации и диагностики скважин ПХГ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7142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sz="2400" b="1" dirty="0" smtClean="0">
                <a:solidFill>
                  <a:srgbClr val="003399"/>
                </a:solidFill>
              </a:rPr>
              <a:t>Примеры возможного применения контроллера КАПП2 для автоматизации объектов ПХГ (на примере Совхозного ПХГ)</a:t>
            </a:r>
            <a:endParaRPr lang="ru-RU" sz="2400" b="1" dirty="0">
              <a:solidFill>
                <a:srgbClr val="003399"/>
              </a:solidFill>
            </a:endParaRPr>
          </a:p>
        </p:txBody>
      </p:sp>
      <p:pic>
        <p:nvPicPr>
          <p:cNvPr id="15" name="Picture 2" descr="Y:\08 Выставки и конференции\2017\02 ПАО Газпром ПХГ 2017 Санкт-Петербург\Презентация\Рисунки\Логотип Соты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3896934"/>
            <a:ext cx="1214414" cy="1246566"/>
          </a:xfrm>
          <a:prstGeom prst="rect">
            <a:avLst/>
          </a:prstGeom>
          <a:noFill/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12985" y="4364843"/>
            <a:ext cx="252000" cy="316800"/>
          </a:xfrm>
          <a:solidFill>
            <a:schemeClr val="bg1"/>
          </a:solidFill>
          <a:effectLst/>
        </p:spPr>
        <p:txBody>
          <a:bodyPr lIns="0" tIns="0" rIns="0" bIns="0"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302"/>
          <p:cNvSpPr>
            <a:spLocks noChangeArrowheads="1"/>
          </p:cNvSpPr>
          <p:nvPr/>
        </p:nvSpPr>
        <p:spPr bwMode="auto">
          <a:xfrm>
            <a:off x="1666883" y="906651"/>
            <a:ext cx="7262835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  <a:buClr>
                <a:srgbClr val="008080"/>
              </a:buClr>
              <a:defRPr/>
            </a:pPr>
            <a:r>
              <a:rPr lang="ru-RU" sz="2000" dirty="0" smtClean="0">
                <a:latin typeface="+mn-lt"/>
              </a:rPr>
              <a:t>1. САУ </a:t>
            </a:r>
            <a:r>
              <a:rPr lang="ru-RU" sz="2000" dirty="0">
                <a:latin typeface="+mn-lt"/>
              </a:rPr>
              <a:t>установки отключающих устройств на 28 скважин в </a:t>
            </a:r>
            <a:r>
              <a:rPr lang="ru-RU" sz="2000" dirty="0" smtClean="0">
                <a:latin typeface="+mn-lt"/>
              </a:rPr>
              <a:t>укрытии</a:t>
            </a:r>
            <a:r>
              <a:rPr lang="en-US" sz="2000" dirty="0" smtClean="0">
                <a:latin typeface="+mn-lt"/>
              </a:rPr>
              <a:t> </a:t>
            </a:r>
          </a:p>
        </p:txBody>
      </p:sp>
      <p:pic>
        <p:nvPicPr>
          <p:cNvPr id="14" name="Picture 10" descr="Y:\08 Выставки и конференции\2017\02 ПАО Газпром ПХГ 2017 Санкт-Петербург\Презентация\Рисунки\Блок-схема распределённых систем КАПП2 (САУ Блок А) 2017.03.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689" y="785800"/>
            <a:ext cx="6048386" cy="368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302"/>
          <p:cNvSpPr>
            <a:spLocks noChangeArrowheads="1"/>
          </p:cNvSpPr>
          <p:nvPr/>
        </p:nvSpPr>
        <p:spPr bwMode="auto">
          <a:xfrm>
            <a:off x="6286513" y="1347138"/>
            <a:ext cx="2786081" cy="193899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i="1" u="sng" dirty="0" smtClean="0">
                <a:latin typeface="+mn-lt"/>
              </a:rPr>
              <a:t>Используемые </a:t>
            </a:r>
            <a:r>
              <a:rPr lang="ru-RU" i="1" u="sng" dirty="0">
                <a:latin typeface="+mn-lt"/>
              </a:rPr>
              <a:t>модули:</a:t>
            </a:r>
            <a:endParaRPr lang="ru-RU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CPU</a:t>
            </a:r>
            <a:r>
              <a:rPr lang="ru-RU" dirty="0">
                <a:latin typeface="+mn-lt"/>
              </a:rPr>
              <a:t> 1 шт.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с интерфейсами:</a:t>
            </a:r>
          </a:p>
          <a:p>
            <a:pPr indent="358775">
              <a:defRPr/>
            </a:pPr>
            <a:r>
              <a:rPr lang="ru-RU" dirty="0">
                <a:latin typeface="+mn-lt"/>
              </a:rPr>
              <a:t>  </a:t>
            </a:r>
            <a:r>
              <a:rPr lang="en-US" dirty="0">
                <a:latin typeface="+mn-lt"/>
              </a:rPr>
              <a:t>RS-</a:t>
            </a:r>
            <a:r>
              <a:rPr lang="ru-RU" dirty="0" smtClean="0">
                <a:latin typeface="+mn-lt"/>
              </a:rPr>
              <a:t>485 </a:t>
            </a:r>
            <a:r>
              <a:rPr lang="ru-RU" dirty="0">
                <a:latin typeface="+mn-lt"/>
              </a:rPr>
              <a:t>2 шт.;</a:t>
            </a:r>
          </a:p>
          <a:p>
            <a:pPr indent="358775">
              <a:defRPr/>
            </a:pPr>
            <a:r>
              <a:rPr lang="ru-RU" dirty="0">
                <a:latin typeface="+mn-lt"/>
              </a:rPr>
              <a:t>  </a:t>
            </a:r>
            <a:r>
              <a:rPr lang="en-US" dirty="0" smtClean="0">
                <a:latin typeface="+mn-lt"/>
              </a:rPr>
              <a:t>Ethernet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2 шт.;</a:t>
            </a: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AI </a:t>
            </a:r>
            <a:r>
              <a:rPr lang="ru-RU" dirty="0">
                <a:latin typeface="+mn-lt"/>
              </a:rPr>
              <a:t>18 шт.</a:t>
            </a:r>
            <a:r>
              <a:rPr lang="en-US" dirty="0">
                <a:latin typeface="+mn-lt"/>
              </a:rPr>
              <a:t>(</a:t>
            </a:r>
            <a:r>
              <a:rPr lang="ru-RU" dirty="0">
                <a:latin typeface="+mn-lt"/>
              </a:rPr>
              <a:t>144 канала);</a:t>
            </a:r>
          </a:p>
          <a:p>
            <a:pPr>
              <a:defRPr/>
            </a:pPr>
            <a:r>
              <a:rPr lang="ru-RU" dirty="0">
                <a:latin typeface="+mn-lt"/>
              </a:rPr>
              <a:t>- </a:t>
            </a:r>
            <a:r>
              <a:rPr lang="en-US" dirty="0">
                <a:latin typeface="+mn-lt"/>
              </a:rPr>
              <a:t>DI </a:t>
            </a:r>
            <a:r>
              <a:rPr lang="ru-RU" dirty="0">
                <a:latin typeface="+mn-lt"/>
              </a:rPr>
              <a:t>4 шт. (64 канала);</a:t>
            </a:r>
            <a:r>
              <a:rPr lang="en-US" dirty="0">
                <a:latin typeface="+mn-lt"/>
              </a:rPr>
              <a:t> </a:t>
            </a:r>
            <a:endParaRPr lang="ru-RU" dirty="0"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DO </a:t>
            </a:r>
            <a:r>
              <a:rPr lang="ru-RU" dirty="0">
                <a:latin typeface="+mn-lt"/>
              </a:rPr>
              <a:t>7 шт. (56 каналов).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1435</Words>
  <Application>Microsoft Office PowerPoint</Application>
  <PresentationFormat>Экран (16:9)</PresentationFormat>
  <Paragraphs>234</Paragraphs>
  <Slides>25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</dc:creator>
  <cp:lastModifiedBy>tes</cp:lastModifiedBy>
  <cp:revision>81</cp:revision>
  <dcterms:created xsi:type="dcterms:W3CDTF">2017-03-30T10:54:05Z</dcterms:created>
  <dcterms:modified xsi:type="dcterms:W3CDTF">2017-04-13T05:31:10Z</dcterms:modified>
</cp:coreProperties>
</file>