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 id="2147483696" r:id="rId8"/>
  </p:sldMasterIdLst>
  <p:notesMasterIdLst>
    <p:notesMasterId r:id="rId46"/>
  </p:notesMasterIdLst>
  <p:handoutMasterIdLst>
    <p:handoutMasterId r:id="rId47"/>
  </p:handoutMasterIdLst>
  <p:sldIdLst>
    <p:sldId id="361" r:id="rId9"/>
    <p:sldId id="438" r:id="rId10"/>
    <p:sldId id="380" r:id="rId11"/>
    <p:sldId id="436" r:id="rId12"/>
    <p:sldId id="391" r:id="rId13"/>
    <p:sldId id="413" r:id="rId14"/>
    <p:sldId id="455" r:id="rId15"/>
    <p:sldId id="460" r:id="rId16"/>
    <p:sldId id="456" r:id="rId17"/>
    <p:sldId id="465" r:id="rId18"/>
    <p:sldId id="457" r:id="rId19"/>
    <p:sldId id="420" r:id="rId20"/>
    <p:sldId id="442" r:id="rId21"/>
    <p:sldId id="443" r:id="rId22"/>
    <p:sldId id="431" r:id="rId23"/>
    <p:sldId id="444" r:id="rId24"/>
    <p:sldId id="432" r:id="rId25"/>
    <p:sldId id="451" r:id="rId26"/>
    <p:sldId id="452" r:id="rId27"/>
    <p:sldId id="445" r:id="rId28"/>
    <p:sldId id="453" r:id="rId29"/>
    <p:sldId id="446" r:id="rId30"/>
    <p:sldId id="450" r:id="rId31"/>
    <p:sldId id="454" r:id="rId32"/>
    <p:sldId id="458" r:id="rId33"/>
    <p:sldId id="464" r:id="rId34"/>
    <p:sldId id="400" r:id="rId35"/>
    <p:sldId id="419" r:id="rId36"/>
    <p:sldId id="421" r:id="rId37"/>
    <p:sldId id="422" r:id="rId38"/>
    <p:sldId id="423" r:id="rId39"/>
    <p:sldId id="426" r:id="rId40"/>
    <p:sldId id="424" r:id="rId41"/>
    <p:sldId id="425" r:id="rId42"/>
    <p:sldId id="461" r:id="rId43"/>
    <p:sldId id="462" r:id="rId44"/>
    <p:sldId id="463" r:id="rId45"/>
  </p:sldIdLst>
  <p:sldSz cx="9144000" cy="5143500" type="screen16x9"/>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206AB7"/>
    <a:srgbClr val="85BFF5"/>
    <a:srgbClr val="1A62BA"/>
    <a:srgbClr val="669900"/>
    <a:srgbClr val="66FFFF"/>
    <a:srgbClr val="8EB4E3"/>
    <a:srgbClr val="2E8AE4"/>
    <a:srgbClr val="66CCFF"/>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79008" autoAdjust="0"/>
  </p:normalViewPr>
  <p:slideViewPr>
    <p:cSldViewPr>
      <p:cViewPr varScale="1">
        <p:scale>
          <a:sx n="112" d="100"/>
          <a:sy n="112" d="100"/>
        </p:scale>
        <p:origin x="-1816" y="-96"/>
      </p:cViewPr>
      <p:guideLst>
        <p:guide orient="horz"/>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5" d="100"/>
          <a:sy n="75" d="100"/>
        </p:scale>
        <p:origin x="-4096" y="-112"/>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 Id="rId2"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19318651204"/>
          <c:y val="0.133299365204632"/>
          <c:w val="0.607766212250926"/>
          <c:h val="0.712553490225224"/>
        </c:manualLayout>
      </c:layout>
      <c:doughnutChart>
        <c:varyColors val="1"/>
        <c:ser>
          <c:idx val="0"/>
          <c:order val="0"/>
          <c:tx>
            <c:strRef>
              <c:f>Лист1!$B$1</c:f>
              <c:strCache>
                <c:ptCount val="1"/>
                <c:pt idx="0">
                  <c:v>Количество </c:v>
                </c:pt>
              </c:strCache>
            </c:strRef>
          </c:tx>
          <c:spPr>
            <a:ln>
              <a:solidFill>
                <a:schemeClr val="accent1"/>
              </a:solidFill>
            </a:ln>
          </c:spPr>
          <c:dPt>
            <c:idx val="0"/>
            <c:bubble3D val="0"/>
            <c:spPr>
              <a:solidFill>
                <a:srgbClr val="85BFF5"/>
              </a:solidFill>
              <a:ln>
                <a:solidFill>
                  <a:schemeClr val="accent1"/>
                </a:solidFill>
              </a:ln>
            </c:spPr>
            <c:extLst xmlns:c16r2="http://schemas.microsoft.com/office/drawing/2015/06/chart">
              <c:ext xmlns:c16="http://schemas.microsoft.com/office/drawing/2014/chart" uri="{C3380CC4-5D6E-409C-BE32-E72D297353CC}">
                <c16:uniqueId val="{00000001-DD93-4D3C-B8AB-5390FD59A26A}"/>
              </c:ext>
            </c:extLst>
          </c:dPt>
          <c:dPt>
            <c:idx val="1"/>
            <c:bubble3D val="0"/>
            <c:spPr>
              <a:solidFill>
                <a:srgbClr val="0070C0"/>
              </a:solidFill>
              <a:ln>
                <a:solidFill>
                  <a:schemeClr val="accent1"/>
                </a:solidFill>
              </a:ln>
            </c:spPr>
            <c:extLst xmlns:c16r2="http://schemas.microsoft.com/office/drawing/2015/06/chart">
              <c:ext xmlns:c16="http://schemas.microsoft.com/office/drawing/2014/chart" uri="{C3380CC4-5D6E-409C-BE32-E72D297353CC}">
                <c16:uniqueId val="{00000003-DD93-4D3C-B8AB-5390FD59A26A}"/>
              </c:ext>
            </c:extLst>
          </c:dPt>
          <c:dPt>
            <c:idx val="2"/>
            <c:bubble3D val="0"/>
            <c:spPr>
              <a:solidFill>
                <a:srgbClr val="002060"/>
              </a:solidFill>
              <a:ln>
                <a:solidFill>
                  <a:schemeClr val="accent1"/>
                </a:solidFill>
              </a:ln>
            </c:spPr>
            <c:extLst xmlns:c16r2="http://schemas.microsoft.com/office/drawing/2015/06/chart">
              <c:ext xmlns:c16="http://schemas.microsoft.com/office/drawing/2014/chart" uri="{C3380CC4-5D6E-409C-BE32-E72D297353CC}">
                <c16:uniqueId val="{00000005-DD93-4D3C-B8AB-5390FD59A26A}"/>
              </c:ext>
            </c:extLst>
          </c:dPt>
          <c:dPt>
            <c:idx val="3"/>
            <c:bubble3D val="0"/>
            <c:spPr>
              <a:solidFill>
                <a:schemeClr val="bg1">
                  <a:lumMod val="85000"/>
                </a:schemeClr>
              </a:solidFill>
              <a:ln>
                <a:solidFill>
                  <a:schemeClr val="accent1"/>
                </a:solidFill>
              </a:ln>
            </c:spPr>
            <c:extLst xmlns:c16r2="http://schemas.microsoft.com/office/drawing/2015/06/chart">
              <c:ext xmlns:c16="http://schemas.microsoft.com/office/drawing/2014/chart" uri="{C3380CC4-5D6E-409C-BE32-E72D297353CC}">
                <c16:uniqueId val="{00000007-DD93-4D3C-B8AB-5390FD59A26A}"/>
              </c:ext>
            </c:extLst>
          </c:dPt>
          <c:dPt>
            <c:idx val="4"/>
            <c:bubble3D val="0"/>
            <c:spPr>
              <a:solidFill>
                <a:srgbClr val="1A62BA"/>
              </a:solidFill>
              <a:ln>
                <a:solidFill>
                  <a:schemeClr val="accent1"/>
                </a:solidFill>
              </a:ln>
            </c:spPr>
            <c:extLst xmlns:c16r2="http://schemas.microsoft.com/office/drawing/2015/06/chart">
              <c:ext xmlns:c16="http://schemas.microsoft.com/office/drawing/2014/chart" uri="{C3380CC4-5D6E-409C-BE32-E72D297353CC}">
                <c16:uniqueId val="{00000009-DD93-4D3C-B8AB-5390FD59A26A}"/>
              </c:ext>
            </c:extLst>
          </c:dPt>
          <c:dLbls>
            <c:dLbl>
              <c:idx val="0"/>
              <c:layout>
                <c:manualLayout>
                  <c:x val="-0.0587897641002851"/>
                  <c:y val="0.0790620965486594"/>
                </c:manualLayout>
              </c:layout>
              <c:showLegendKey val="0"/>
              <c:showVal val="1"/>
              <c:showCatName val="0"/>
              <c:showSerName val="0"/>
              <c:showPercent val="1"/>
              <c:showBubbleSize val="0"/>
            </c:dLbl>
            <c:dLbl>
              <c:idx val="1"/>
              <c:layout>
                <c:manualLayout>
                  <c:x val="0.0135668686385273"/>
                  <c:y val="0.0"/>
                </c:manualLayout>
              </c:layout>
              <c:showLegendKey val="0"/>
              <c:showVal val="1"/>
              <c:showCatName val="0"/>
              <c:showSerName val="0"/>
              <c:showPercent val="1"/>
              <c:showBubbleSize val="0"/>
            </c:dLbl>
            <c:spPr>
              <a:noFill/>
              <a:ln>
                <a:noFill/>
              </a:ln>
              <a:effectLst/>
            </c:spPr>
            <c:txPr>
              <a:bodyPr/>
              <a:lstStyle/>
              <a:p>
                <a:pPr>
                  <a:defRPr sz="800" b="1">
                    <a:solidFill>
                      <a:schemeClr val="bg1"/>
                    </a:solidFill>
                  </a:defRPr>
                </a:pPr>
                <a:endParaRPr lang="ru-RU"/>
              </a:p>
            </c:txPr>
            <c:showLegendKey val="0"/>
            <c:showVal val="1"/>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КС</c:v>
                </c:pt>
                <c:pt idx="1">
                  <c:v>КИПиА</c:v>
                </c:pt>
                <c:pt idx="2">
                  <c:v>ЭС</c:v>
                </c:pt>
              </c:strCache>
            </c:strRef>
          </c:cat>
          <c:val>
            <c:numRef>
              <c:f>Лист1!$B$2:$B$4</c:f>
              <c:numCache>
                <c:formatCode>General</c:formatCode>
                <c:ptCount val="3"/>
                <c:pt idx="0">
                  <c:v>62.0</c:v>
                </c:pt>
                <c:pt idx="1">
                  <c:v>59.0</c:v>
                </c:pt>
                <c:pt idx="2">
                  <c:v>48.0</c:v>
                </c:pt>
              </c:numCache>
            </c:numRef>
          </c:val>
          <c:extLst xmlns:c16r2="http://schemas.microsoft.com/office/drawing/2015/06/chart">
            <c:ext xmlns:c16="http://schemas.microsoft.com/office/drawing/2014/chart" uri="{C3380CC4-5D6E-409C-BE32-E72D297353CC}">
              <c16:uniqueId val="{0000000C-DD93-4D3C-B8AB-5390FD59A26A}"/>
            </c:ext>
          </c:extLst>
        </c:ser>
        <c:dLbls>
          <c:showLegendKey val="0"/>
          <c:showVal val="1"/>
          <c:showCatName val="0"/>
          <c:showSerName val="0"/>
          <c:showPercent val="0"/>
          <c:showBubbleSize val="0"/>
          <c:showLeaderLines val="1"/>
        </c:dLbls>
        <c:firstSliceAng val="51"/>
        <c:holeSize val="50"/>
      </c:doughnutChart>
    </c:plotArea>
    <c:legend>
      <c:legendPos val="r"/>
      <c:layout>
        <c:manualLayout>
          <c:xMode val="edge"/>
          <c:yMode val="edge"/>
          <c:x val="0.379872321878766"/>
          <c:y val="0.861569021066625"/>
          <c:w val="0.603939305889089"/>
          <c:h val="0.0836956813227649"/>
        </c:manualLayout>
      </c:layout>
      <c:overlay val="0"/>
      <c:txPr>
        <a:bodyPr anchor="ctr"/>
        <a:lstStyle/>
        <a:p>
          <a:pPr>
            <a:lnSpc>
              <a:spcPct val="80000"/>
            </a:lnSpc>
            <a:defRPr sz="1000" b="1">
              <a:solidFill>
                <a:srgbClr val="0070C0"/>
              </a:solidFill>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95700296495816"/>
          <c:y val="0.112223075249637"/>
          <c:w val="0.970429970350419"/>
          <c:h val="0.787552260547886"/>
        </c:manualLayout>
      </c:layout>
      <c:barChart>
        <c:barDir val="col"/>
        <c:grouping val="clustered"/>
        <c:varyColors val="0"/>
        <c:ser>
          <c:idx val="0"/>
          <c:order val="0"/>
          <c:tx>
            <c:strRef>
              <c:f>Лист1!$B$1</c:f>
              <c:strCache>
                <c:ptCount val="1"/>
                <c:pt idx="0">
                  <c:v>Наработка</c:v>
                </c:pt>
              </c:strCache>
            </c:strRef>
          </c:tx>
          <c:spPr>
            <a:solidFill>
              <a:srgbClr val="85BFF5">
                <a:alpha val="50000"/>
              </a:srgbClr>
            </a:solidFill>
            <a:ln>
              <a:solidFill>
                <a:srgbClr val="002060"/>
              </a:solidFill>
            </a:ln>
          </c:spPr>
          <c:invertIfNegative val="0"/>
          <c:dPt>
            <c:idx val="4"/>
            <c:invertIfNegative val="0"/>
            <c:bubble3D val="0"/>
          </c:dPt>
          <c:dLbls>
            <c:txPr>
              <a:bodyPr/>
              <a:lstStyle/>
              <a:p>
                <a:pPr>
                  <a:defRPr sz="1000" b="1">
                    <a:solidFill>
                      <a:srgbClr val="002060"/>
                    </a:solidFill>
                  </a:defRPr>
                </a:pPr>
                <a:endParaRPr lang="ru-RU"/>
              </a:p>
            </c:txPr>
            <c:dLblPos val="inEnd"/>
            <c:showLegendKey val="0"/>
            <c:showVal val="1"/>
            <c:showCatName val="0"/>
            <c:showSerName val="0"/>
            <c:showPercent val="0"/>
            <c:showBubbleSize val="0"/>
            <c:showLeaderLines val="0"/>
          </c:dLbls>
          <c:cat>
            <c:strRef>
              <c:f>Лист1!$A$2:$A$5</c:f>
              <c:strCache>
                <c:ptCount val="4"/>
                <c:pt idx="0">
                  <c:v>2015</c:v>
                </c:pt>
                <c:pt idx="1">
                  <c:v>2016</c:v>
                </c:pt>
                <c:pt idx="2">
                  <c:v>2017</c:v>
                </c:pt>
                <c:pt idx="3">
                  <c:v>10 мес 2018</c:v>
                </c:pt>
              </c:strCache>
            </c:strRef>
          </c:cat>
          <c:val>
            <c:numRef>
              <c:f>Лист1!$B$2:$B$5</c:f>
              <c:numCache>
                <c:formatCode>General</c:formatCode>
                <c:ptCount val="4"/>
                <c:pt idx="0">
                  <c:v>329.0</c:v>
                </c:pt>
                <c:pt idx="1">
                  <c:v>409.0</c:v>
                </c:pt>
                <c:pt idx="2">
                  <c:v>510.0</c:v>
                </c:pt>
                <c:pt idx="3">
                  <c:v>441.0</c:v>
                </c:pt>
              </c:numCache>
            </c:numRef>
          </c:val>
        </c:ser>
        <c:ser>
          <c:idx val="1"/>
          <c:order val="1"/>
          <c:tx>
            <c:strRef>
              <c:f>Лист1!$C$1</c:f>
              <c:strCache>
                <c:ptCount val="1"/>
                <c:pt idx="0">
                  <c:v>Наработка на один отказ</c:v>
                </c:pt>
              </c:strCache>
            </c:strRef>
          </c:tx>
          <c:spPr>
            <a:solidFill>
              <a:srgbClr val="0070C0"/>
            </a:solidFill>
            <a:ln>
              <a:solidFill>
                <a:srgbClr val="002060"/>
              </a:solidFill>
            </a:ln>
          </c:spPr>
          <c:invertIfNegative val="0"/>
          <c:dLbls>
            <c:txPr>
              <a:bodyPr/>
              <a:lstStyle/>
              <a:p>
                <a:pPr>
                  <a:defRPr sz="1000" b="1">
                    <a:solidFill>
                      <a:schemeClr val="bg1"/>
                    </a:solidFill>
                  </a:defRPr>
                </a:pPr>
                <a:endParaRPr lang="ru-RU"/>
              </a:p>
            </c:txPr>
            <c:dLblPos val="inEnd"/>
            <c:showLegendKey val="0"/>
            <c:showVal val="1"/>
            <c:showCatName val="0"/>
            <c:showSerName val="0"/>
            <c:showPercent val="0"/>
            <c:showBubbleSize val="0"/>
            <c:showLeaderLines val="0"/>
          </c:dLbls>
          <c:cat>
            <c:strRef>
              <c:f>Лист1!$A$2:$A$5</c:f>
              <c:strCache>
                <c:ptCount val="4"/>
                <c:pt idx="0">
                  <c:v>2015</c:v>
                </c:pt>
                <c:pt idx="1">
                  <c:v>2016</c:v>
                </c:pt>
                <c:pt idx="2">
                  <c:v>2017</c:v>
                </c:pt>
                <c:pt idx="3">
                  <c:v>10 мес 2018</c:v>
                </c:pt>
              </c:strCache>
            </c:strRef>
          </c:cat>
          <c:val>
            <c:numRef>
              <c:f>Лист1!$C$2:$C$5</c:f>
              <c:numCache>
                <c:formatCode>General</c:formatCode>
                <c:ptCount val="4"/>
                <c:pt idx="0">
                  <c:v>10.6</c:v>
                </c:pt>
                <c:pt idx="1">
                  <c:v>7.8</c:v>
                </c:pt>
                <c:pt idx="2">
                  <c:v>8.8</c:v>
                </c:pt>
                <c:pt idx="3">
                  <c:v>15.7</c:v>
                </c:pt>
              </c:numCache>
            </c:numRef>
          </c:val>
        </c:ser>
        <c:dLbls>
          <c:showLegendKey val="0"/>
          <c:showVal val="1"/>
          <c:showCatName val="0"/>
          <c:showSerName val="0"/>
          <c:showPercent val="0"/>
          <c:showBubbleSize val="0"/>
        </c:dLbls>
        <c:gapWidth val="150"/>
        <c:axId val="-2064081912"/>
        <c:axId val="-2064078808"/>
      </c:barChart>
      <c:lineChart>
        <c:grouping val="stacked"/>
        <c:varyColors val="0"/>
        <c:ser>
          <c:idx val="2"/>
          <c:order val="2"/>
          <c:tx>
            <c:strRef>
              <c:f>Лист1!$D$1</c:f>
              <c:strCache>
                <c:ptCount val="1"/>
                <c:pt idx="0">
                  <c:v>Отказы</c:v>
                </c:pt>
              </c:strCache>
            </c:strRef>
          </c:tx>
          <c:spPr>
            <a:ln w="12700">
              <a:solidFill>
                <a:srgbClr val="1A62BA"/>
              </a:solidFill>
            </a:ln>
          </c:spPr>
          <c:marker>
            <c:symbol val="circle"/>
            <c:size val="7"/>
            <c:spPr>
              <a:solidFill>
                <a:srgbClr val="85BFF5"/>
              </a:solidFill>
              <a:ln w="12700">
                <a:solidFill>
                  <a:srgbClr val="1A62BA"/>
                </a:solidFill>
              </a:ln>
            </c:spPr>
          </c:marker>
          <c:dLbls>
            <c:txPr>
              <a:bodyPr/>
              <a:lstStyle/>
              <a:p>
                <a:pPr>
                  <a:defRPr sz="1000" b="0">
                    <a:solidFill>
                      <a:srgbClr val="002060"/>
                    </a:solidFill>
                  </a:defRPr>
                </a:pPr>
                <a:endParaRPr lang="ru-RU"/>
              </a:p>
            </c:txPr>
            <c:dLblPos val="l"/>
            <c:showLegendKey val="0"/>
            <c:showVal val="1"/>
            <c:showCatName val="0"/>
            <c:showSerName val="0"/>
            <c:showPercent val="0"/>
            <c:showBubbleSize val="0"/>
            <c:showLeaderLines val="0"/>
          </c:dLbls>
          <c:cat>
            <c:strRef>
              <c:f>Лист1!$A$2:$A$5</c:f>
              <c:strCache>
                <c:ptCount val="4"/>
                <c:pt idx="0">
                  <c:v>2015</c:v>
                </c:pt>
                <c:pt idx="1">
                  <c:v>2016</c:v>
                </c:pt>
                <c:pt idx="2">
                  <c:v>2017</c:v>
                </c:pt>
                <c:pt idx="3">
                  <c:v>10 мес 2018</c:v>
                </c:pt>
              </c:strCache>
            </c:strRef>
          </c:cat>
          <c:val>
            <c:numRef>
              <c:f>Лист1!$D$2:$D$5</c:f>
              <c:numCache>
                <c:formatCode>General</c:formatCode>
                <c:ptCount val="4"/>
                <c:pt idx="0">
                  <c:v>31.0</c:v>
                </c:pt>
                <c:pt idx="1">
                  <c:v>52.0</c:v>
                </c:pt>
                <c:pt idx="2">
                  <c:v>58.0</c:v>
                </c:pt>
                <c:pt idx="3">
                  <c:v>28.0</c:v>
                </c:pt>
              </c:numCache>
            </c:numRef>
          </c:val>
          <c:smooth val="0"/>
        </c:ser>
        <c:dLbls>
          <c:showLegendKey val="0"/>
          <c:showVal val="0"/>
          <c:showCatName val="0"/>
          <c:showSerName val="0"/>
          <c:showPercent val="0"/>
          <c:showBubbleSize val="0"/>
        </c:dLbls>
        <c:marker val="1"/>
        <c:smooth val="0"/>
        <c:axId val="-2063724536"/>
        <c:axId val="-2064075480"/>
      </c:lineChart>
      <c:catAx>
        <c:axId val="-2064081912"/>
        <c:scaling>
          <c:orientation val="minMax"/>
        </c:scaling>
        <c:delete val="0"/>
        <c:axPos val="b"/>
        <c:numFmt formatCode="General" sourceLinked="1"/>
        <c:majorTickMark val="out"/>
        <c:minorTickMark val="none"/>
        <c:tickLblPos val="nextTo"/>
        <c:txPr>
          <a:bodyPr/>
          <a:lstStyle/>
          <a:p>
            <a:pPr>
              <a:lnSpc>
                <a:spcPct val="80000"/>
              </a:lnSpc>
              <a:defRPr sz="1000" b="1">
                <a:solidFill>
                  <a:srgbClr val="002060"/>
                </a:solidFill>
              </a:defRPr>
            </a:pPr>
            <a:endParaRPr lang="ru-RU"/>
          </a:p>
        </c:txPr>
        <c:crossAx val="-2064078808"/>
        <c:crosses val="autoZero"/>
        <c:auto val="1"/>
        <c:lblAlgn val="ctr"/>
        <c:lblOffset val="0"/>
        <c:noMultiLvlLbl val="0"/>
      </c:catAx>
      <c:valAx>
        <c:axId val="-2064078808"/>
        <c:scaling>
          <c:logBase val="10.0"/>
          <c:orientation val="minMax"/>
          <c:min val="1.0"/>
        </c:scaling>
        <c:delete val="0"/>
        <c:axPos val="l"/>
        <c:numFmt formatCode="General" sourceLinked="1"/>
        <c:majorTickMark val="none"/>
        <c:minorTickMark val="none"/>
        <c:tickLblPos val="none"/>
        <c:spPr>
          <a:ln>
            <a:solidFill>
              <a:schemeClr val="bg1"/>
            </a:solidFill>
          </a:ln>
        </c:spPr>
        <c:crossAx val="-2064081912"/>
        <c:crosses val="autoZero"/>
        <c:crossBetween val="between"/>
      </c:valAx>
      <c:valAx>
        <c:axId val="-2064075480"/>
        <c:scaling>
          <c:orientation val="minMax"/>
          <c:min val="0.0"/>
        </c:scaling>
        <c:delete val="0"/>
        <c:axPos val="r"/>
        <c:numFmt formatCode="General" sourceLinked="1"/>
        <c:majorTickMark val="none"/>
        <c:minorTickMark val="none"/>
        <c:tickLblPos val="none"/>
        <c:spPr>
          <a:solidFill>
            <a:schemeClr val="bg1"/>
          </a:solidFill>
          <a:ln>
            <a:solidFill>
              <a:schemeClr val="bg1"/>
            </a:solidFill>
          </a:ln>
        </c:spPr>
        <c:crossAx val="-2063724536"/>
        <c:crosses val="max"/>
        <c:crossBetween val="between"/>
      </c:valAx>
      <c:catAx>
        <c:axId val="-2063724536"/>
        <c:scaling>
          <c:orientation val="minMax"/>
        </c:scaling>
        <c:delete val="1"/>
        <c:axPos val="b"/>
        <c:numFmt formatCode="General" sourceLinked="1"/>
        <c:majorTickMark val="out"/>
        <c:minorTickMark val="none"/>
        <c:tickLblPos val="none"/>
        <c:crossAx val="-2064075480"/>
        <c:crossesAt val="0.0"/>
        <c:auto val="1"/>
        <c:lblAlgn val="ctr"/>
        <c:lblOffset val="100"/>
        <c:noMultiLvlLbl val="0"/>
      </c:catAx>
    </c:plotArea>
    <c:legend>
      <c:legendPos val="l"/>
      <c:layout>
        <c:manualLayout>
          <c:xMode val="edge"/>
          <c:yMode val="edge"/>
          <c:x val="0.0210816342035537"/>
          <c:y val="0.0197261327724552"/>
          <c:w val="0.967751658517874"/>
          <c:h val="0.087938788715835"/>
        </c:manualLayout>
      </c:layout>
      <c:overlay val="0"/>
      <c:txPr>
        <a:bodyPr/>
        <a:lstStyle/>
        <a:p>
          <a:pPr>
            <a:defRPr sz="800" b="1"/>
          </a:pPr>
          <a:endParaRPr lang="ru-RU"/>
        </a:p>
      </c:txPr>
    </c:legend>
    <c:plotVisOnly val="1"/>
    <c:dispBlanksAs val="zero"/>
    <c:showDLblsOverMax val="0"/>
  </c:chart>
  <c:spPr>
    <a:noFill/>
  </c:spPr>
  <c:txPr>
    <a:bodyPr/>
    <a:lstStyle/>
    <a:p>
      <a:pPr>
        <a:defRPr sz="1400">
          <a:solidFill>
            <a:srgbClr val="206AB7"/>
          </a:solidFill>
          <a:latin typeface="Arial Narrow" pitchFamily="34"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29140666469158"/>
          <c:y val="0.0615223552116351"/>
          <c:w val="0.274893453196558"/>
          <c:h val="0.878669220220455"/>
        </c:manualLayout>
      </c:layout>
      <c:barChart>
        <c:barDir val="bar"/>
        <c:grouping val="stacked"/>
        <c:varyColors val="0"/>
        <c:ser>
          <c:idx val="0"/>
          <c:order val="0"/>
          <c:tx>
            <c:strRef>
              <c:f>Лист1!$B$1</c:f>
              <c:strCache>
                <c:ptCount val="1"/>
                <c:pt idx="0">
                  <c:v>Столбец1</c:v>
                </c:pt>
              </c:strCache>
            </c:strRef>
          </c:tx>
          <c:spPr>
            <a:solidFill>
              <a:srgbClr val="85BFF5"/>
            </a:solidFill>
            <a:ln>
              <a:solidFill>
                <a:srgbClr val="002060"/>
              </a:solidFill>
            </a:ln>
          </c:spPr>
          <c:invertIfNegative val="0"/>
          <c:dLbls>
            <c:txPr>
              <a:bodyPr/>
              <a:lstStyle/>
              <a:p>
                <a:pPr>
                  <a:defRPr sz="800" b="1">
                    <a:solidFill>
                      <a:srgbClr val="002060"/>
                    </a:solidFill>
                  </a:defRPr>
                </a:pPr>
                <a:endParaRPr lang="ru-RU"/>
              </a:p>
            </c:txPr>
            <c:dLblPos val="inBase"/>
            <c:showLegendKey val="0"/>
            <c:showVal val="1"/>
            <c:showCatName val="0"/>
            <c:showSerName val="0"/>
            <c:showPercent val="0"/>
            <c:showBubbleSize val="0"/>
            <c:showLeaderLines val="0"/>
          </c:dLbls>
          <c:cat>
            <c:strRef>
              <c:f>Лист1!$A$2:$A$4</c:f>
              <c:strCache>
                <c:ptCount val="3"/>
                <c:pt idx="0">
                  <c:v>ПОЭКС</c:v>
                </c:pt>
                <c:pt idx="1">
                  <c:v>ПОА</c:v>
                </c:pt>
                <c:pt idx="2">
                  <c:v>ОГЭ</c:v>
                </c:pt>
              </c:strCache>
            </c:strRef>
          </c:cat>
          <c:val>
            <c:numRef>
              <c:f>Лист1!$B$2:$B$4</c:f>
              <c:numCache>
                <c:formatCode>0</c:formatCode>
                <c:ptCount val="3"/>
                <c:pt idx="0">
                  <c:v>12.0</c:v>
                </c:pt>
                <c:pt idx="1">
                  <c:v>14.0</c:v>
                </c:pt>
                <c:pt idx="2">
                  <c:v>2.0</c:v>
                </c:pt>
              </c:numCache>
            </c:numRef>
          </c:val>
        </c:ser>
        <c:dLbls>
          <c:showLegendKey val="0"/>
          <c:showVal val="0"/>
          <c:showCatName val="0"/>
          <c:showSerName val="0"/>
          <c:showPercent val="0"/>
          <c:showBubbleSize val="0"/>
        </c:dLbls>
        <c:gapWidth val="18"/>
        <c:overlap val="100"/>
        <c:axId val="-2064549112"/>
        <c:axId val="-2063620776"/>
      </c:barChart>
      <c:catAx>
        <c:axId val="-2064549112"/>
        <c:scaling>
          <c:orientation val="minMax"/>
        </c:scaling>
        <c:delete val="0"/>
        <c:axPos val="l"/>
        <c:majorTickMark val="out"/>
        <c:minorTickMark val="none"/>
        <c:tickLblPos val="nextTo"/>
        <c:txPr>
          <a:bodyPr/>
          <a:lstStyle/>
          <a:p>
            <a:pPr>
              <a:defRPr sz="800" b="1">
                <a:solidFill>
                  <a:srgbClr val="0070C0"/>
                </a:solidFill>
              </a:defRPr>
            </a:pPr>
            <a:endParaRPr lang="ru-RU"/>
          </a:p>
        </c:txPr>
        <c:crossAx val="-2063620776"/>
        <c:crosses val="autoZero"/>
        <c:auto val="1"/>
        <c:lblAlgn val="ctr"/>
        <c:lblOffset val="100"/>
        <c:noMultiLvlLbl val="0"/>
      </c:catAx>
      <c:valAx>
        <c:axId val="-2063620776"/>
        <c:scaling>
          <c:orientation val="minMax"/>
          <c:min val="0.0"/>
        </c:scaling>
        <c:delete val="1"/>
        <c:axPos val="b"/>
        <c:numFmt formatCode="0" sourceLinked="1"/>
        <c:majorTickMark val="out"/>
        <c:minorTickMark val="none"/>
        <c:tickLblPos val="none"/>
        <c:crossAx val="-2064549112"/>
        <c:crosses val="autoZero"/>
        <c:crossBetween val="between"/>
      </c:valAx>
    </c:plotArea>
    <c:plotVisOnly val="1"/>
    <c:dispBlanksAs val="gap"/>
    <c:showDLblsOverMax val="0"/>
  </c:chart>
  <c:spPr>
    <a:ln>
      <a:noFill/>
    </a:ln>
  </c:spPr>
  <c:txPr>
    <a:bodyPr/>
    <a:lstStyle/>
    <a:p>
      <a:pPr>
        <a:defRPr sz="1200"/>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3227498531909"/>
          <c:y val="0.0615223552116351"/>
          <c:w val="0.686772501468091"/>
          <c:h val="0.878669220220455"/>
        </c:manualLayout>
      </c:layout>
      <c:barChart>
        <c:barDir val="bar"/>
        <c:grouping val="percentStacked"/>
        <c:varyColors val="0"/>
        <c:ser>
          <c:idx val="0"/>
          <c:order val="0"/>
          <c:tx>
            <c:strRef>
              <c:f>Лист1!$B$1</c:f>
              <c:strCache>
                <c:ptCount val="1"/>
                <c:pt idx="0">
                  <c:v>КС</c:v>
                </c:pt>
              </c:strCache>
            </c:strRef>
          </c:tx>
          <c:spPr>
            <a:solidFill>
              <a:srgbClr val="85BFF5"/>
            </a:solidFill>
            <a:ln>
              <a:solidFill>
                <a:srgbClr val="002060"/>
              </a:solidFill>
            </a:ln>
          </c:spPr>
          <c:invertIfNegative val="0"/>
          <c:dLbls>
            <c:txPr>
              <a:bodyPr/>
              <a:lstStyle/>
              <a:p>
                <a:pPr>
                  <a:defRPr sz="1000" b="1">
                    <a:solidFill>
                      <a:schemeClr val="bg1"/>
                    </a:solidFill>
                  </a:defRPr>
                </a:pPr>
                <a:endParaRPr lang="ru-RU"/>
              </a:p>
            </c:txPr>
            <c:dLblPos val="inBase"/>
            <c:showLegendKey val="0"/>
            <c:showVal val="1"/>
            <c:showCatName val="0"/>
            <c:showSerName val="0"/>
            <c:showPercent val="0"/>
            <c:showBubbleSize val="0"/>
            <c:showLeaderLines val="0"/>
          </c:dLbls>
          <c:cat>
            <c:strRef>
              <c:f>Лист1!$A$2:$A$5</c:f>
              <c:strCache>
                <c:ptCount val="4"/>
                <c:pt idx="0">
                  <c:v>2018</c:v>
                </c:pt>
                <c:pt idx="1">
                  <c:v>2017</c:v>
                </c:pt>
                <c:pt idx="2">
                  <c:v>2016</c:v>
                </c:pt>
                <c:pt idx="3">
                  <c:v>2015</c:v>
                </c:pt>
              </c:strCache>
            </c:strRef>
          </c:cat>
          <c:val>
            <c:numRef>
              <c:f>Лист1!$B$2:$B$5</c:f>
              <c:numCache>
                <c:formatCode>0%</c:formatCode>
                <c:ptCount val="4"/>
                <c:pt idx="0">
                  <c:v>0.43</c:v>
                </c:pt>
                <c:pt idx="1">
                  <c:v>0.48</c:v>
                </c:pt>
                <c:pt idx="2">
                  <c:v>0.25</c:v>
                </c:pt>
                <c:pt idx="3">
                  <c:v>0.28</c:v>
                </c:pt>
              </c:numCache>
            </c:numRef>
          </c:val>
        </c:ser>
        <c:ser>
          <c:idx val="1"/>
          <c:order val="1"/>
          <c:tx>
            <c:strRef>
              <c:f>Лист1!$C$1</c:f>
              <c:strCache>
                <c:ptCount val="1"/>
                <c:pt idx="0">
                  <c:v>КИПиА</c:v>
                </c:pt>
              </c:strCache>
            </c:strRef>
          </c:tx>
          <c:spPr>
            <a:solidFill>
              <a:srgbClr val="0070C0"/>
            </a:solidFill>
            <a:ln>
              <a:solidFill>
                <a:srgbClr val="002060"/>
              </a:solidFill>
            </a:ln>
          </c:spPr>
          <c:invertIfNegative val="0"/>
          <c:dLbls>
            <c:txPr>
              <a:bodyPr/>
              <a:lstStyle/>
              <a:p>
                <a:pPr>
                  <a:defRPr sz="1000" b="1">
                    <a:solidFill>
                      <a:schemeClr val="bg1"/>
                    </a:solidFill>
                  </a:defRPr>
                </a:pPr>
                <a:endParaRPr lang="ru-RU"/>
              </a:p>
            </c:txPr>
            <c:dLblPos val="ctr"/>
            <c:showLegendKey val="0"/>
            <c:showVal val="1"/>
            <c:showCatName val="0"/>
            <c:showSerName val="0"/>
            <c:showPercent val="0"/>
            <c:showBubbleSize val="0"/>
            <c:showLeaderLines val="0"/>
          </c:dLbls>
          <c:cat>
            <c:strRef>
              <c:f>Лист1!$A$2:$A$5</c:f>
              <c:strCache>
                <c:ptCount val="4"/>
                <c:pt idx="0">
                  <c:v>2018</c:v>
                </c:pt>
                <c:pt idx="1">
                  <c:v>2017</c:v>
                </c:pt>
                <c:pt idx="2">
                  <c:v>2016</c:v>
                </c:pt>
                <c:pt idx="3">
                  <c:v>2015</c:v>
                </c:pt>
              </c:strCache>
            </c:strRef>
          </c:cat>
          <c:val>
            <c:numRef>
              <c:f>Лист1!$C$2:$C$5</c:f>
              <c:numCache>
                <c:formatCode>0%</c:formatCode>
                <c:ptCount val="4"/>
                <c:pt idx="0">
                  <c:v>0.5</c:v>
                </c:pt>
                <c:pt idx="1">
                  <c:v>0.4</c:v>
                </c:pt>
                <c:pt idx="2">
                  <c:v>0.22</c:v>
                </c:pt>
                <c:pt idx="3">
                  <c:v>0.36</c:v>
                </c:pt>
              </c:numCache>
            </c:numRef>
          </c:val>
        </c:ser>
        <c:ser>
          <c:idx val="2"/>
          <c:order val="2"/>
          <c:tx>
            <c:strRef>
              <c:f>Лист1!$D$1</c:f>
              <c:strCache>
                <c:ptCount val="1"/>
                <c:pt idx="0">
                  <c:v>ЭС</c:v>
                </c:pt>
              </c:strCache>
            </c:strRef>
          </c:tx>
          <c:spPr>
            <a:solidFill>
              <a:srgbClr val="002060"/>
            </a:solidFill>
            <a:ln>
              <a:solidFill>
                <a:srgbClr val="002060"/>
              </a:solidFill>
            </a:ln>
          </c:spPr>
          <c:invertIfNegative val="0"/>
          <c:dLbls>
            <c:txPr>
              <a:bodyPr/>
              <a:lstStyle/>
              <a:p>
                <a:pPr>
                  <a:defRPr sz="1000" b="1">
                    <a:solidFill>
                      <a:schemeClr val="bg1"/>
                    </a:solidFill>
                  </a:defRPr>
                </a:pPr>
                <a:endParaRPr lang="ru-RU"/>
              </a:p>
            </c:txPr>
            <c:dLblPos val="ctr"/>
            <c:showLegendKey val="0"/>
            <c:showVal val="1"/>
            <c:showCatName val="0"/>
            <c:showSerName val="0"/>
            <c:showPercent val="0"/>
            <c:showBubbleSize val="0"/>
            <c:showLeaderLines val="0"/>
          </c:dLbls>
          <c:cat>
            <c:strRef>
              <c:f>Лист1!$A$2:$A$5</c:f>
              <c:strCache>
                <c:ptCount val="4"/>
                <c:pt idx="0">
                  <c:v>2018</c:v>
                </c:pt>
                <c:pt idx="1">
                  <c:v>2017</c:v>
                </c:pt>
                <c:pt idx="2">
                  <c:v>2016</c:v>
                </c:pt>
                <c:pt idx="3">
                  <c:v>2015</c:v>
                </c:pt>
              </c:strCache>
            </c:strRef>
          </c:cat>
          <c:val>
            <c:numRef>
              <c:f>Лист1!$D$2:$D$5</c:f>
              <c:numCache>
                <c:formatCode>0%</c:formatCode>
                <c:ptCount val="4"/>
                <c:pt idx="0">
                  <c:v>0.07</c:v>
                </c:pt>
                <c:pt idx="1">
                  <c:v>0.12</c:v>
                </c:pt>
                <c:pt idx="2">
                  <c:v>0.53</c:v>
                </c:pt>
                <c:pt idx="3">
                  <c:v>0.36</c:v>
                </c:pt>
              </c:numCache>
            </c:numRef>
          </c:val>
        </c:ser>
        <c:dLbls>
          <c:showLegendKey val="0"/>
          <c:showVal val="0"/>
          <c:showCatName val="0"/>
          <c:showSerName val="0"/>
          <c:showPercent val="0"/>
          <c:showBubbleSize val="0"/>
        </c:dLbls>
        <c:gapWidth val="18"/>
        <c:overlap val="100"/>
        <c:axId val="-2145286840"/>
        <c:axId val="-2144459688"/>
      </c:barChart>
      <c:catAx>
        <c:axId val="-2145286840"/>
        <c:scaling>
          <c:orientation val="minMax"/>
        </c:scaling>
        <c:delete val="0"/>
        <c:axPos val="l"/>
        <c:majorTickMark val="out"/>
        <c:minorTickMark val="none"/>
        <c:tickLblPos val="nextTo"/>
        <c:txPr>
          <a:bodyPr/>
          <a:lstStyle/>
          <a:p>
            <a:pPr>
              <a:defRPr sz="800" b="1">
                <a:solidFill>
                  <a:srgbClr val="0070C0"/>
                </a:solidFill>
              </a:defRPr>
            </a:pPr>
            <a:endParaRPr lang="ru-RU"/>
          </a:p>
        </c:txPr>
        <c:crossAx val="-2144459688"/>
        <c:crosses val="autoZero"/>
        <c:auto val="1"/>
        <c:lblAlgn val="ctr"/>
        <c:lblOffset val="100"/>
        <c:noMultiLvlLbl val="0"/>
      </c:catAx>
      <c:valAx>
        <c:axId val="-2144459688"/>
        <c:scaling>
          <c:orientation val="minMax"/>
          <c:min val="0.0"/>
        </c:scaling>
        <c:delete val="1"/>
        <c:axPos val="b"/>
        <c:numFmt formatCode="0%" sourceLinked="1"/>
        <c:majorTickMark val="out"/>
        <c:minorTickMark val="none"/>
        <c:tickLblPos val="none"/>
        <c:crossAx val="-2145286840"/>
        <c:crosses val="autoZero"/>
        <c:crossBetween val="between"/>
      </c:valAx>
    </c:plotArea>
    <c:plotVisOnly val="1"/>
    <c:dispBlanksAs val="gap"/>
    <c:showDLblsOverMax val="0"/>
  </c:chart>
  <c:spPr>
    <a:ln>
      <a:noFill/>
    </a:ln>
  </c:spPr>
  <c:txPr>
    <a:bodyPr/>
    <a:lstStyle/>
    <a:p>
      <a:pPr>
        <a:defRPr sz="1200"/>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48777274511819"/>
          <c:y val="0.157160844071796"/>
          <c:w val="0.917670321166558"/>
          <c:h val="0.651554463140543"/>
        </c:manualLayout>
      </c:layout>
      <c:lineChart>
        <c:grouping val="standard"/>
        <c:varyColors val="0"/>
        <c:ser>
          <c:idx val="0"/>
          <c:order val="0"/>
          <c:tx>
            <c:strRef>
              <c:f>Лист1!$B$1</c:f>
              <c:strCache>
                <c:ptCount val="1"/>
                <c:pt idx="0">
                  <c:v>2017</c:v>
                </c:pt>
              </c:strCache>
            </c:strRef>
          </c:tx>
          <c:spPr>
            <a:ln w="12700">
              <a:solidFill>
                <a:srgbClr val="00B050"/>
              </a:solidFill>
              <a:prstDash val="sysDot"/>
            </a:ln>
            <a:effectLst/>
          </c:spPr>
          <c:marker>
            <c:symbol val="circle"/>
            <c:size val="2"/>
          </c:marker>
          <c:dLbls>
            <c:dLbl>
              <c:idx val="1"/>
              <c:layout>
                <c:manualLayout>
                  <c:x val="-0.0189238282252821"/>
                  <c:y val="-0.0653049351137804"/>
                </c:manualLayout>
              </c:layout>
              <c:dLblPos val="r"/>
              <c:showLegendKey val="0"/>
              <c:showVal val="1"/>
              <c:showCatName val="0"/>
              <c:showSerName val="0"/>
              <c:showPercent val="0"/>
              <c:showBubbleSize val="0"/>
            </c:dLbl>
            <c:dLbl>
              <c:idx val="2"/>
              <c:layout>
                <c:manualLayout>
                  <c:x val="-0.014665652704217"/>
                  <c:y val="0.0386628722711866"/>
                </c:manualLayout>
              </c:layout>
              <c:dLblPos val="r"/>
              <c:showLegendKey val="0"/>
              <c:showVal val="1"/>
              <c:showCatName val="0"/>
              <c:showSerName val="0"/>
              <c:showPercent val="0"/>
              <c:showBubbleSize val="0"/>
            </c:dLbl>
            <c:dLbl>
              <c:idx val="3"/>
              <c:layout>
                <c:manualLayout>
                  <c:x val="-0.0290265787050447"/>
                  <c:y val="-0.0842608397046793"/>
                </c:manualLayout>
              </c:layout>
              <c:dLblPos val="r"/>
              <c:showLegendKey val="0"/>
              <c:showVal val="1"/>
              <c:showCatName val="0"/>
              <c:showSerName val="0"/>
              <c:showPercent val="0"/>
              <c:showBubbleSize val="0"/>
            </c:dLbl>
            <c:dLbl>
              <c:idx val="4"/>
              <c:layout>
                <c:manualLayout>
                  <c:x val="-0.0260037213575358"/>
                  <c:y val="0.032067144054701"/>
                </c:manualLayout>
              </c:layout>
              <c:dLblPos val="r"/>
              <c:showLegendKey val="0"/>
              <c:showVal val="1"/>
              <c:showCatName val="0"/>
              <c:showSerName val="0"/>
              <c:showPercent val="0"/>
              <c:showBubbleSize val="0"/>
            </c:dLbl>
            <c:dLbl>
              <c:idx val="5"/>
              <c:layout>
                <c:manualLayout>
                  <c:x val="-0.0245397048735994"/>
                  <c:y val="-0.032067144054701"/>
                </c:manualLayout>
              </c:layout>
              <c:dLblPos val="r"/>
              <c:showLegendKey val="0"/>
              <c:showVal val="1"/>
              <c:showCatName val="0"/>
              <c:showSerName val="0"/>
              <c:showPercent val="0"/>
              <c:showBubbleSize val="0"/>
            </c:dLbl>
            <c:dLbl>
              <c:idx val="6"/>
              <c:layout>
                <c:manualLayout>
                  <c:x val="-0.0329055133532356"/>
                  <c:y val="0.0374116680638178"/>
                </c:manualLayout>
              </c:layout>
              <c:dLblPos val="r"/>
              <c:showLegendKey val="0"/>
              <c:showVal val="1"/>
              <c:showCatName val="0"/>
              <c:showSerName val="0"/>
              <c:showPercent val="0"/>
              <c:showBubbleSize val="0"/>
            </c:dLbl>
            <c:dLbl>
              <c:idx val="7"/>
              <c:layout>
                <c:manualLayout>
                  <c:x val="-0.0275915196259541"/>
                  <c:y val="0.0612257640824326"/>
                </c:manualLayout>
              </c:layout>
              <c:dLblPos val="r"/>
              <c:showLegendKey val="0"/>
              <c:showVal val="1"/>
              <c:showCatName val="0"/>
              <c:showSerName val="0"/>
              <c:showPercent val="0"/>
              <c:showBubbleSize val="0"/>
            </c:dLbl>
            <c:dLbl>
              <c:idx val="8"/>
              <c:layout>
                <c:manualLayout>
                  <c:x val="-0.0231454034603267"/>
                  <c:y val="-0.0374116680638178"/>
                </c:manualLayout>
              </c:layout>
              <c:dLblPos val="r"/>
              <c:showLegendKey val="0"/>
              <c:showVal val="1"/>
              <c:showCatName val="0"/>
              <c:showSerName val="0"/>
              <c:showPercent val="0"/>
              <c:showBubbleSize val="0"/>
            </c:dLbl>
            <c:dLbl>
              <c:idx val="9"/>
              <c:layout>
                <c:manualLayout>
                  <c:x val="-0.033393518847881"/>
                  <c:y val="0.0267226200455842"/>
                </c:manualLayout>
              </c:layout>
              <c:dLblPos val="r"/>
              <c:showLegendKey val="0"/>
              <c:showVal val="1"/>
              <c:showCatName val="0"/>
              <c:showSerName val="0"/>
              <c:showPercent val="0"/>
              <c:showBubbleSize val="0"/>
            </c:dLbl>
            <c:dLbl>
              <c:idx val="10"/>
              <c:layout>
                <c:manualLayout>
                  <c:x val="-0.0217511020470541"/>
                  <c:y val="-0.0427561920729347"/>
                </c:manualLayout>
              </c:layout>
              <c:dLblPos val="r"/>
              <c:showLegendKey val="0"/>
              <c:showVal val="1"/>
              <c:showCatName val="0"/>
              <c:showSerName val="0"/>
              <c:showPercent val="0"/>
              <c:showBubbleSize val="0"/>
            </c:dLbl>
            <c:dLbl>
              <c:idx val="11"/>
              <c:layout>
                <c:manualLayout>
                  <c:x val="-0.033393518847881"/>
                  <c:y val="0.0481007160820515"/>
                </c:manualLayout>
              </c:layout>
              <c:dLblPos val="r"/>
              <c:showLegendKey val="0"/>
              <c:showVal val="1"/>
              <c:showCatName val="0"/>
              <c:showSerName val="0"/>
              <c:showPercent val="0"/>
              <c:showBubbleSize val="0"/>
            </c:dLbl>
            <c:dLbl>
              <c:idx val="12"/>
              <c:layout>
                <c:manualLayout>
                  <c:x val="-0.0227851439391647"/>
                  <c:y val="0.0534452400911683"/>
                </c:manualLayout>
              </c:layout>
              <c:dLblPos val="r"/>
              <c:showLegendKey val="0"/>
              <c:showVal val="1"/>
              <c:showCatName val="0"/>
              <c:showSerName val="0"/>
              <c:showPercent val="0"/>
              <c:showBubbleSize val="0"/>
            </c:dLbl>
            <c:dLbl>
              <c:idx val="13"/>
              <c:layout>
                <c:manualLayout>
                  <c:x val="-0.0310207381340435"/>
                  <c:y val="0.0748233361276357"/>
                </c:manualLayout>
              </c:layout>
              <c:dLblPos val="r"/>
              <c:showLegendKey val="0"/>
              <c:showVal val="1"/>
              <c:showCatName val="0"/>
              <c:showSerName val="0"/>
              <c:showPercent val="0"/>
              <c:showBubbleSize val="0"/>
            </c:dLbl>
            <c:dLbl>
              <c:idx val="14"/>
              <c:layout>
                <c:manualLayout>
                  <c:x val="-0.0296481391015638"/>
                  <c:y val="0.0427561920729348"/>
                </c:manualLayout>
              </c:layout>
              <c:dLblPos val="r"/>
              <c:showLegendKey val="0"/>
              <c:showVal val="1"/>
              <c:showCatName val="0"/>
              <c:showSerName val="0"/>
              <c:showPercent val="0"/>
              <c:showBubbleSize val="0"/>
            </c:dLbl>
            <c:dLbl>
              <c:idx val="15"/>
              <c:layout>
                <c:manualLayout>
                  <c:x val="-0.0121648565067198"/>
                  <c:y val="0.0855127355642302"/>
                </c:manualLayout>
              </c:layout>
              <c:dLblPos val="r"/>
              <c:showLegendKey val="0"/>
              <c:showVal val="1"/>
              <c:showCatName val="0"/>
              <c:showSerName val="0"/>
              <c:showPercent val="0"/>
              <c:showBubbleSize val="0"/>
            </c:dLbl>
            <c:dLbl>
              <c:idx val="16"/>
              <c:layout>
                <c:manualLayout>
                  <c:x val="-0.00539654943982524"/>
                  <c:y val="0.0811492787073589"/>
                </c:manualLayout>
              </c:layout>
              <c:dLblPos val="r"/>
              <c:showLegendKey val="0"/>
              <c:showVal val="1"/>
              <c:showCatName val="0"/>
              <c:showSerName val="0"/>
              <c:showPercent val="0"/>
              <c:showBubbleSize val="0"/>
            </c:dLbl>
            <c:txPr>
              <a:bodyPr/>
              <a:lstStyle/>
              <a:p>
                <a:pPr>
                  <a:defRPr sz="500" b="1">
                    <a:solidFill>
                      <a:srgbClr val="00B050"/>
                    </a:solidFill>
                  </a:defRPr>
                </a:pPr>
                <a:endParaRPr lang="ru-RU"/>
              </a:p>
            </c:txPr>
            <c:dLblPos val="l"/>
            <c:showLegendKey val="0"/>
            <c:showVal val="1"/>
            <c:showCatName val="0"/>
            <c:showSerName val="0"/>
            <c:showPercent val="0"/>
            <c:showBubbleSize val="0"/>
            <c:showLeaderLines val="0"/>
          </c:dLbls>
          <c:cat>
            <c:strRef>
              <c:f>Лист1!$A$2:$A$18</c:f>
              <c:strCache>
                <c:ptCount val="17"/>
                <c:pt idx="0">
                  <c:v>ГПА-10-01                          </c:v>
                </c:pt>
                <c:pt idx="1">
                  <c:v>ГПА-16 "Волга"                     </c:v>
                </c:pt>
                <c:pt idx="2">
                  <c:v>ГПА-16 "Волга" ДГ-01/В             </c:v>
                </c:pt>
                <c:pt idx="3">
                  <c:v>ГПА-16 "Волга" НК-01/В             </c:v>
                </c:pt>
                <c:pt idx="4">
                  <c:v>ГПА-16 "Волга" НК-01/В с НК-38     </c:v>
                </c:pt>
                <c:pt idx="5">
                  <c:v>ГПА-16 "Волга" НК-16               </c:v>
                </c:pt>
                <c:pt idx="6">
                  <c:v>ГПА-16МГ                           </c:v>
                </c:pt>
                <c:pt idx="7">
                  <c:v>ГПА-16МЖ.59.01                     </c:v>
                </c:pt>
                <c:pt idx="8">
                  <c:v>ГПА-Ц-16                           </c:v>
                </c:pt>
                <c:pt idx="9">
                  <c:v>ГПА-Ц-25 НК                        </c:v>
                </c:pt>
                <c:pt idx="10">
                  <c:v>ГПА-Ц-25НК.Р.С                     </c:v>
                </c:pt>
                <c:pt idx="11">
                  <c:v>ГПА-Ц-6,3                          </c:v>
                </c:pt>
                <c:pt idx="12">
                  <c:v>ГПУ-16                             </c:v>
                </c:pt>
                <c:pt idx="13">
                  <c:v>ГТК-25ИР                           </c:v>
                </c:pt>
                <c:pt idx="14">
                  <c:v>ГТНР-25И                           </c:v>
                </c:pt>
                <c:pt idx="15">
                  <c:v>ЭГПА-12500                         </c:v>
                </c:pt>
                <c:pt idx="16">
                  <c:v>ЭГПА-2-12,5                        </c:v>
                </c:pt>
              </c:strCache>
            </c:strRef>
          </c:cat>
          <c:val>
            <c:numRef>
              <c:f>Лист1!$B$2:$B$18</c:f>
              <c:numCache>
                <c:formatCode>0</c:formatCode>
                <c:ptCount val="17"/>
                <c:pt idx="0">
                  <c:v>11370.85714285714</c:v>
                </c:pt>
                <c:pt idx="1">
                  <c:v>2705.0</c:v>
                </c:pt>
                <c:pt idx="2">
                  <c:v>1910.125</c:v>
                </c:pt>
                <c:pt idx="3">
                  <c:v>1641.0</c:v>
                </c:pt>
                <c:pt idx="4">
                  <c:v>0.0</c:v>
                </c:pt>
                <c:pt idx="5">
                  <c:v>1591.0</c:v>
                </c:pt>
                <c:pt idx="6">
                  <c:v>3766.666666666663</c:v>
                </c:pt>
                <c:pt idx="7">
                  <c:v>6423.0</c:v>
                </c:pt>
                <c:pt idx="8">
                  <c:v>17325.0</c:v>
                </c:pt>
                <c:pt idx="9">
                  <c:v>3264.0</c:v>
                </c:pt>
                <c:pt idx="10">
                  <c:v>4821.0</c:v>
                </c:pt>
                <c:pt idx="11">
                  <c:v>3221.333333333337</c:v>
                </c:pt>
                <c:pt idx="12">
                  <c:v>4545.833333333329</c:v>
                </c:pt>
                <c:pt idx="13">
                  <c:v>7127.6</c:v>
                </c:pt>
                <c:pt idx="14">
                  <c:v>4172.0</c:v>
                </c:pt>
                <c:pt idx="15">
                  <c:v>18163.375</c:v>
                </c:pt>
                <c:pt idx="16">
                  <c:v>9672.5</c:v>
                </c:pt>
              </c:numCache>
            </c:numRef>
          </c:val>
          <c:smooth val="0"/>
        </c:ser>
        <c:dLbls>
          <c:showLegendKey val="0"/>
          <c:showVal val="0"/>
          <c:showCatName val="0"/>
          <c:showSerName val="0"/>
          <c:showPercent val="0"/>
          <c:showBubbleSize val="0"/>
        </c:dLbls>
        <c:marker val="1"/>
        <c:smooth val="0"/>
        <c:axId val="-2089122456"/>
        <c:axId val="-2089115080"/>
      </c:lineChart>
      <c:lineChart>
        <c:grouping val="standard"/>
        <c:varyColors val="0"/>
        <c:ser>
          <c:idx val="1"/>
          <c:order val="1"/>
          <c:tx>
            <c:strRef>
              <c:f>Лист1!$C$1</c:f>
              <c:strCache>
                <c:ptCount val="1"/>
                <c:pt idx="0">
                  <c:v>2018</c:v>
                </c:pt>
              </c:strCache>
            </c:strRef>
          </c:tx>
          <c:spPr>
            <a:ln w="12700">
              <a:solidFill>
                <a:srgbClr val="4F81BD"/>
              </a:solidFill>
            </a:ln>
          </c:spPr>
          <c:marker>
            <c:symbol val="circle"/>
            <c:size val="3"/>
            <c:spPr>
              <a:solidFill>
                <a:srgbClr val="002060"/>
              </a:solidFill>
            </c:spPr>
          </c:marker>
          <c:dLbls>
            <c:dLbl>
              <c:idx val="1"/>
              <c:layout>
                <c:manualLayout>
                  <c:x val="-0.0292205379099519"/>
                  <c:y val="0.0352683379049237"/>
                </c:manualLayout>
              </c:layout>
              <c:dLblPos val="r"/>
              <c:showLegendKey val="0"/>
              <c:showVal val="1"/>
              <c:showCatName val="0"/>
              <c:showSerName val="0"/>
              <c:showPercent val="0"/>
              <c:showBubbleSize val="0"/>
            </c:dLbl>
            <c:dLbl>
              <c:idx val="2"/>
              <c:layout>
                <c:manualLayout>
                  <c:x val="-0.0315697777470354"/>
                  <c:y val="-0.0534452400911683"/>
                </c:manualLayout>
              </c:layout>
              <c:dLblPos val="r"/>
              <c:showLegendKey val="0"/>
              <c:showVal val="1"/>
              <c:showCatName val="0"/>
              <c:showSerName val="0"/>
              <c:showPercent val="0"/>
              <c:showBubbleSize val="0"/>
            </c:dLbl>
            <c:dLbl>
              <c:idx val="3"/>
              <c:layout>
                <c:manualLayout>
                  <c:x val="-0.0275822154396856"/>
                  <c:y val="0.0500819774233839"/>
                </c:manualLayout>
              </c:layout>
              <c:dLblPos val="r"/>
              <c:showLegendKey val="0"/>
              <c:showVal val="1"/>
              <c:showCatName val="0"/>
              <c:showSerName val="0"/>
              <c:showPercent val="0"/>
              <c:showBubbleSize val="0"/>
            </c:dLbl>
            <c:dLbl>
              <c:idx val="4"/>
              <c:layout>
                <c:manualLayout>
                  <c:x val="-0.00836580847963617"/>
                  <c:y val="-0.0481007160820515"/>
                </c:manualLayout>
              </c:layout>
              <c:dLblPos val="r"/>
              <c:showLegendKey val="0"/>
              <c:showVal val="1"/>
              <c:showCatName val="0"/>
              <c:showSerName val="0"/>
              <c:showPercent val="0"/>
              <c:showBubbleSize val="0"/>
            </c:dLbl>
            <c:dLbl>
              <c:idx val="5"/>
              <c:layout>
                <c:manualLayout>
                  <c:x val="-0.0167316169592723"/>
                  <c:y val="0.064134288109402"/>
                </c:manualLayout>
              </c:layout>
              <c:dLblPos val="r"/>
              <c:showLegendKey val="0"/>
              <c:showVal val="1"/>
              <c:showCatName val="0"/>
              <c:showSerName val="0"/>
              <c:showPercent val="0"/>
              <c:showBubbleSize val="0"/>
            </c:dLbl>
            <c:dLbl>
              <c:idx val="6"/>
              <c:layout>
                <c:manualLayout>
                  <c:x val="-0.0167316169592724"/>
                  <c:y val="-0.0427561920729347"/>
                </c:manualLayout>
              </c:layout>
              <c:dLblPos val="r"/>
              <c:showLegendKey val="0"/>
              <c:showVal val="1"/>
              <c:showCatName val="0"/>
              <c:showSerName val="0"/>
              <c:showPercent val="0"/>
              <c:showBubbleSize val="0"/>
            </c:dLbl>
            <c:dLbl>
              <c:idx val="7"/>
              <c:layout>
                <c:manualLayout>
                  <c:x val="-0.0250797723467594"/>
                  <c:y val="-0.047817316606259"/>
                </c:manualLayout>
              </c:layout>
              <c:dLblPos val="r"/>
              <c:showLegendKey val="0"/>
              <c:showVal val="1"/>
              <c:showCatName val="0"/>
              <c:showSerName val="0"/>
              <c:showPercent val="0"/>
              <c:showBubbleSize val="0"/>
            </c:dLbl>
            <c:dLbl>
              <c:idx val="8"/>
              <c:layout>
                <c:manualLayout>
                  <c:x val="-0.0223088226123631"/>
                  <c:y val="0.0374116680638179"/>
                </c:manualLayout>
              </c:layout>
              <c:dLblPos val="r"/>
              <c:showLegendKey val="0"/>
              <c:showVal val="1"/>
              <c:showCatName val="0"/>
              <c:showSerName val="0"/>
              <c:showPercent val="0"/>
              <c:showBubbleSize val="0"/>
            </c:dLbl>
            <c:dLbl>
              <c:idx val="9"/>
              <c:layout>
                <c:manualLayout>
                  <c:x val="-0.00836580847963617"/>
                  <c:y val="-0.0587897641002852"/>
                </c:manualLayout>
              </c:layout>
              <c:dLblPos val="r"/>
              <c:showLegendKey val="0"/>
              <c:showVal val="1"/>
              <c:showCatName val="0"/>
              <c:showSerName val="0"/>
              <c:showPercent val="0"/>
              <c:showBubbleSize val="0"/>
            </c:dLbl>
            <c:dLbl>
              <c:idx val="10"/>
              <c:layout>
                <c:manualLayout>
                  <c:x val="-0.0153373155459996"/>
                  <c:y val="0.0587897641002852"/>
                </c:manualLayout>
              </c:layout>
              <c:dLblPos val="r"/>
              <c:showLegendKey val="0"/>
              <c:showVal val="1"/>
              <c:showCatName val="0"/>
              <c:showSerName val="0"/>
              <c:showPercent val="0"/>
              <c:showBubbleSize val="0"/>
            </c:dLbl>
            <c:dLbl>
              <c:idx val="11"/>
              <c:layout>
                <c:manualLayout>
                  <c:x val="-0.0233341835521566"/>
                  <c:y val="-0.058789764100285"/>
                </c:manualLayout>
              </c:layout>
              <c:dLblPos val="r"/>
              <c:showLegendKey val="0"/>
              <c:showVal val="1"/>
              <c:showCatName val="0"/>
              <c:showSerName val="0"/>
              <c:showPercent val="0"/>
              <c:showBubbleSize val="0"/>
            </c:dLbl>
            <c:dLbl>
              <c:idx val="12"/>
              <c:layout>
                <c:manualLayout>
                  <c:x val="-0.0222004383670611"/>
                  <c:y val="-0.0427561920729347"/>
                </c:manualLayout>
              </c:layout>
              <c:dLblPos val="r"/>
              <c:showLegendKey val="0"/>
              <c:showVal val="1"/>
              <c:showCatName val="0"/>
              <c:showSerName val="0"/>
              <c:showPercent val="0"/>
              <c:showBubbleSize val="0"/>
            </c:dLbl>
            <c:dLbl>
              <c:idx val="13"/>
              <c:layout>
                <c:manualLayout>
                  <c:x val="-0.0123533912923182"/>
                  <c:y val="-0.0587897641002852"/>
                </c:manualLayout>
              </c:layout>
              <c:dLblPos val="r"/>
              <c:showLegendKey val="0"/>
              <c:showVal val="1"/>
              <c:showCatName val="0"/>
              <c:showSerName val="0"/>
              <c:showPercent val="0"/>
              <c:showBubbleSize val="0"/>
            </c:dLbl>
            <c:dLbl>
              <c:idx val="14"/>
              <c:layout>
                <c:manualLayout>
                  <c:x val="-0.0138345013034287"/>
                  <c:y val="-0.0855123841458693"/>
                </c:manualLayout>
              </c:layout>
              <c:dLblPos val="r"/>
              <c:showLegendKey val="0"/>
              <c:showVal val="1"/>
              <c:showCatName val="0"/>
              <c:showSerName val="0"/>
              <c:showPercent val="0"/>
              <c:showBubbleSize val="0"/>
            </c:dLbl>
            <c:dLbl>
              <c:idx val="15"/>
              <c:layout>
                <c:manualLayout>
                  <c:x val="-0.020892902690294"/>
                  <c:y val="-0.0855123841458693"/>
                </c:manualLayout>
              </c:layout>
              <c:dLblPos val="r"/>
              <c:showLegendKey val="0"/>
              <c:showVal val="1"/>
              <c:showCatName val="0"/>
              <c:showSerName val="0"/>
              <c:showPercent val="0"/>
              <c:showBubbleSize val="0"/>
            </c:dLbl>
            <c:dLbl>
              <c:idx val="16"/>
              <c:layout>
                <c:manualLayout>
                  <c:x val="0.0"/>
                  <c:y val="-0.0498396392875665"/>
                </c:manualLayout>
              </c:layout>
              <c:dLblPos val="r"/>
              <c:showLegendKey val="0"/>
              <c:showVal val="1"/>
              <c:showCatName val="0"/>
              <c:showSerName val="0"/>
              <c:showPercent val="0"/>
              <c:showBubbleSize val="0"/>
            </c:dLbl>
            <c:txPr>
              <a:bodyPr/>
              <a:lstStyle/>
              <a:p>
                <a:pPr>
                  <a:defRPr sz="500" b="1">
                    <a:solidFill>
                      <a:srgbClr val="0070C0"/>
                    </a:solidFill>
                  </a:defRPr>
                </a:pPr>
                <a:endParaRPr lang="ru-RU"/>
              </a:p>
            </c:txPr>
            <c:dLblPos val="r"/>
            <c:showLegendKey val="0"/>
            <c:showVal val="1"/>
            <c:showCatName val="0"/>
            <c:showSerName val="0"/>
            <c:showPercent val="0"/>
            <c:showBubbleSize val="0"/>
            <c:showLeaderLines val="0"/>
          </c:dLbls>
          <c:cat>
            <c:strRef>
              <c:f>Лист1!$A$2:$A$18</c:f>
              <c:strCache>
                <c:ptCount val="17"/>
                <c:pt idx="0">
                  <c:v>ГПА-10-01                          </c:v>
                </c:pt>
                <c:pt idx="1">
                  <c:v>ГПА-16 "Волга"                     </c:v>
                </c:pt>
                <c:pt idx="2">
                  <c:v>ГПА-16 "Волга" ДГ-01/В             </c:v>
                </c:pt>
                <c:pt idx="3">
                  <c:v>ГПА-16 "Волга" НК-01/В             </c:v>
                </c:pt>
                <c:pt idx="4">
                  <c:v>ГПА-16 "Волга" НК-01/В с НК-38     </c:v>
                </c:pt>
                <c:pt idx="5">
                  <c:v>ГПА-16 "Волга" НК-16               </c:v>
                </c:pt>
                <c:pt idx="6">
                  <c:v>ГПА-16МГ                           </c:v>
                </c:pt>
                <c:pt idx="7">
                  <c:v>ГПА-16МЖ.59.01                     </c:v>
                </c:pt>
                <c:pt idx="8">
                  <c:v>ГПА-Ц-16                           </c:v>
                </c:pt>
                <c:pt idx="9">
                  <c:v>ГПА-Ц-25 НК                        </c:v>
                </c:pt>
                <c:pt idx="10">
                  <c:v>ГПА-Ц-25НК.Р.С                     </c:v>
                </c:pt>
                <c:pt idx="11">
                  <c:v>ГПА-Ц-6,3                          </c:v>
                </c:pt>
                <c:pt idx="12">
                  <c:v>ГПУ-16                             </c:v>
                </c:pt>
                <c:pt idx="13">
                  <c:v>ГТК-25ИР                           </c:v>
                </c:pt>
                <c:pt idx="14">
                  <c:v>ГТНР-25И                           </c:v>
                </c:pt>
                <c:pt idx="15">
                  <c:v>ЭГПА-12500                         </c:v>
                </c:pt>
                <c:pt idx="16">
                  <c:v>ЭГПА-2-12,5                        </c:v>
                </c:pt>
              </c:strCache>
            </c:strRef>
          </c:cat>
          <c:val>
            <c:numRef>
              <c:f>Лист1!$C$2:$C$18</c:f>
              <c:numCache>
                <c:formatCode>0</c:formatCode>
                <c:ptCount val="17"/>
                <c:pt idx="0">
                  <c:v>85245.0</c:v>
                </c:pt>
                <c:pt idx="1">
                  <c:v>1967.0</c:v>
                </c:pt>
                <c:pt idx="2">
                  <c:v>25280.0</c:v>
                </c:pt>
                <c:pt idx="3">
                  <c:v>1591.0</c:v>
                </c:pt>
                <c:pt idx="4">
                  <c:v>4757.0</c:v>
                </c:pt>
                <c:pt idx="5">
                  <c:v>1348.0</c:v>
                </c:pt>
                <c:pt idx="6">
                  <c:v>12330.0</c:v>
                </c:pt>
                <c:pt idx="7">
                  <c:v>6621.0</c:v>
                </c:pt>
                <c:pt idx="8">
                  <c:v>10076.0</c:v>
                </c:pt>
                <c:pt idx="9">
                  <c:v>5906.0</c:v>
                </c:pt>
                <c:pt idx="10">
                  <c:v>0.0</c:v>
                </c:pt>
                <c:pt idx="11">
                  <c:v>7972.0</c:v>
                </c:pt>
                <c:pt idx="12">
                  <c:v>20646.0</c:v>
                </c:pt>
                <c:pt idx="13">
                  <c:v>19601.0</c:v>
                </c:pt>
                <c:pt idx="14">
                  <c:v>5844.75</c:v>
                </c:pt>
                <c:pt idx="15">
                  <c:v>20872.42857142857</c:v>
                </c:pt>
                <c:pt idx="16">
                  <c:v>14464.0</c:v>
                </c:pt>
              </c:numCache>
            </c:numRef>
          </c:val>
          <c:smooth val="0"/>
        </c:ser>
        <c:dLbls>
          <c:showLegendKey val="0"/>
          <c:showVal val="0"/>
          <c:showCatName val="0"/>
          <c:showSerName val="0"/>
          <c:showPercent val="0"/>
          <c:showBubbleSize val="0"/>
        </c:dLbls>
        <c:marker val="1"/>
        <c:smooth val="0"/>
        <c:axId val="-2066562456"/>
        <c:axId val="-2066228008"/>
      </c:lineChart>
      <c:valAx>
        <c:axId val="-2089115080"/>
        <c:scaling>
          <c:orientation val="minMax"/>
          <c:max val="40000.0"/>
        </c:scaling>
        <c:delete val="1"/>
        <c:axPos val="r"/>
        <c:numFmt formatCode="0" sourceLinked="1"/>
        <c:majorTickMark val="out"/>
        <c:minorTickMark val="none"/>
        <c:tickLblPos val="nextTo"/>
        <c:crossAx val="-2089122456"/>
        <c:crosses val="max"/>
        <c:crossBetween val="between"/>
        <c:majorUnit val="1000.0"/>
      </c:valAx>
      <c:catAx>
        <c:axId val="-2089122456"/>
        <c:scaling>
          <c:orientation val="minMax"/>
        </c:scaling>
        <c:delete val="1"/>
        <c:axPos val="b"/>
        <c:majorTickMark val="out"/>
        <c:minorTickMark val="none"/>
        <c:tickLblPos val="nextTo"/>
        <c:crossAx val="-2089115080"/>
        <c:crosses val="autoZero"/>
        <c:auto val="1"/>
        <c:lblAlgn val="ctr"/>
        <c:lblOffset val="100"/>
        <c:noMultiLvlLbl val="0"/>
      </c:catAx>
      <c:valAx>
        <c:axId val="-2066228008"/>
        <c:scaling>
          <c:orientation val="minMax"/>
          <c:max val="90000.0"/>
        </c:scaling>
        <c:delete val="0"/>
        <c:axPos val="l"/>
        <c:numFmt formatCode="0" sourceLinked="1"/>
        <c:majorTickMark val="out"/>
        <c:minorTickMark val="none"/>
        <c:tickLblPos val="nextTo"/>
        <c:txPr>
          <a:bodyPr/>
          <a:lstStyle/>
          <a:p>
            <a:pPr>
              <a:defRPr>
                <a:solidFill>
                  <a:schemeClr val="bg1"/>
                </a:solidFill>
              </a:defRPr>
            </a:pPr>
            <a:endParaRPr lang="ru-RU"/>
          </a:p>
        </c:txPr>
        <c:crossAx val="-2066562456"/>
        <c:crosses val="autoZero"/>
        <c:crossBetween val="between"/>
      </c:valAx>
      <c:catAx>
        <c:axId val="-2066562456"/>
        <c:scaling>
          <c:orientation val="minMax"/>
        </c:scaling>
        <c:delete val="1"/>
        <c:axPos val="b"/>
        <c:majorTickMark val="out"/>
        <c:minorTickMark val="none"/>
        <c:tickLblPos val="nextTo"/>
        <c:crossAx val="-2066228008"/>
        <c:crosses val="autoZero"/>
        <c:auto val="1"/>
        <c:lblAlgn val="ctr"/>
        <c:lblOffset val="100"/>
        <c:noMultiLvlLbl val="0"/>
      </c:catAx>
      <c:spPr>
        <a:noFill/>
        <a:ln>
          <a:noFill/>
        </a:ln>
        <a:effectLst/>
      </c:spPr>
    </c:plotArea>
    <c:legend>
      <c:legendPos val="b"/>
      <c:layout>
        <c:manualLayout>
          <c:xMode val="edge"/>
          <c:yMode val="edge"/>
          <c:x val="0.410515300456391"/>
          <c:y val="0.306677667199505"/>
          <c:w val="0.305446962301444"/>
          <c:h val="0.0869972780802133"/>
        </c:manualLayout>
      </c:layout>
      <c:overlay val="0"/>
      <c:txPr>
        <a:bodyPr/>
        <a:lstStyle/>
        <a:p>
          <a:pPr>
            <a:defRPr sz="600" b="1"/>
          </a:pPr>
          <a:endParaRPr lang="ru-RU"/>
        </a:p>
      </c:txPr>
    </c:legend>
    <c:plotVisOnly val="1"/>
    <c:dispBlanksAs val="gap"/>
    <c:showDLblsOverMax val="0"/>
  </c:chart>
  <c:spPr>
    <a:noFill/>
    <a:ln>
      <a:noFill/>
    </a:ln>
    <a:effectLst/>
  </c:spPr>
  <c:txPr>
    <a:bodyPr/>
    <a:lstStyle/>
    <a:p>
      <a:pPr>
        <a:defRPr sz="1200">
          <a:solidFill>
            <a:srgbClr val="206AB7"/>
          </a:solidFill>
        </a:defRPr>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
          <c:y val="0.0609130638422539"/>
          <c:w val="0.446007221846084"/>
          <c:h val="0.86447498247721"/>
        </c:manualLayout>
      </c:layout>
      <c:barChart>
        <c:barDir val="bar"/>
        <c:grouping val="clustered"/>
        <c:varyColors val="0"/>
        <c:ser>
          <c:idx val="0"/>
          <c:order val="0"/>
          <c:tx>
            <c:strRef>
              <c:f>Лист1!$B$1</c:f>
              <c:strCache>
                <c:ptCount val="1"/>
                <c:pt idx="0">
                  <c:v>Столбец1</c:v>
                </c:pt>
              </c:strCache>
            </c:strRef>
          </c:tx>
          <c:spPr>
            <a:solidFill>
              <a:srgbClr val="85BFF5"/>
            </a:solidFill>
            <a:ln>
              <a:solidFill>
                <a:srgbClr val="002060"/>
              </a:solidFill>
            </a:ln>
          </c:spPr>
          <c:invertIfNegative val="0"/>
          <c:dPt>
            <c:idx val="0"/>
            <c:invertIfNegative val="0"/>
            <c:bubble3D val="0"/>
          </c:dPt>
          <c:dPt>
            <c:idx val="1"/>
            <c:invertIfNegative val="0"/>
            <c:bubble3D val="0"/>
            <c:spPr>
              <a:solidFill>
                <a:srgbClr val="85BFF5"/>
              </a:solidFill>
              <a:ln w="3175">
                <a:solidFill>
                  <a:srgbClr val="002060"/>
                </a:solidFill>
              </a:ln>
            </c:spPr>
          </c:dPt>
          <c:dLbls>
            <c:dLbl>
              <c:idx val="3"/>
              <c:spPr/>
              <c:txPr>
                <a:bodyPr rot="0" vert="horz"/>
                <a:lstStyle/>
                <a:p>
                  <a:pPr algn="ctr">
                    <a:defRPr lang="en-US" sz="800" b="1" i="0" u="none" strike="noStrike" kern="1200" baseline="0">
                      <a:solidFill>
                        <a:srgbClr val="002060"/>
                      </a:solidFill>
                      <a:latin typeface="+mn-lt"/>
                      <a:ea typeface="+mn-ea"/>
                      <a:cs typeface="+mn-cs"/>
                    </a:defRPr>
                  </a:pPr>
                  <a:endParaRPr lang="ru-RU"/>
                </a:p>
              </c:txPr>
              <c:dLblPos val="inBase"/>
              <c:showLegendKey val="0"/>
              <c:showVal val="1"/>
              <c:showCatName val="0"/>
              <c:showSerName val="0"/>
              <c:showPercent val="0"/>
              <c:showBubbleSize val="0"/>
            </c:dLbl>
            <c:txPr>
              <a:bodyPr rot="0" vert="horz"/>
              <a:lstStyle/>
              <a:p>
                <a:pPr>
                  <a:defRPr sz="800" b="1">
                    <a:solidFill>
                      <a:srgbClr val="002060"/>
                    </a:solidFill>
                  </a:defRPr>
                </a:pPr>
                <a:endParaRPr lang="ru-RU"/>
              </a:p>
            </c:txPr>
            <c:dLblPos val="inBase"/>
            <c:showLegendKey val="0"/>
            <c:showVal val="1"/>
            <c:showCatName val="0"/>
            <c:showSerName val="0"/>
            <c:showPercent val="0"/>
            <c:showBubbleSize val="0"/>
            <c:showLeaderLines val="0"/>
          </c:dLbls>
          <c:cat>
            <c:strRef>
              <c:f>Лист1!$A$2:$A$4</c:f>
              <c:strCache>
                <c:ptCount val="3"/>
                <c:pt idx="0">
                  <c:v>ОГЭ</c:v>
                </c:pt>
                <c:pt idx="1">
                  <c:v>ПОА</c:v>
                </c:pt>
                <c:pt idx="2">
                  <c:v>ПОЭКС</c:v>
                </c:pt>
              </c:strCache>
            </c:strRef>
          </c:cat>
          <c:val>
            <c:numRef>
              <c:f>Лист1!$B$2:$B$4</c:f>
              <c:numCache>
                <c:formatCode>General</c:formatCode>
                <c:ptCount val="3"/>
                <c:pt idx="0">
                  <c:v>220.7</c:v>
                </c:pt>
                <c:pt idx="1">
                  <c:v>31.5</c:v>
                </c:pt>
                <c:pt idx="2">
                  <c:v>36.8</c:v>
                </c:pt>
              </c:numCache>
            </c:numRef>
          </c:val>
        </c:ser>
        <c:dLbls>
          <c:dLblPos val="inBase"/>
          <c:showLegendKey val="0"/>
          <c:showVal val="1"/>
          <c:showCatName val="0"/>
          <c:showSerName val="0"/>
          <c:showPercent val="0"/>
          <c:showBubbleSize val="0"/>
        </c:dLbls>
        <c:gapWidth val="46"/>
        <c:overlap val="4"/>
        <c:axId val="-2064597912"/>
        <c:axId val="-2144822776"/>
      </c:barChart>
      <c:valAx>
        <c:axId val="-2144822776"/>
        <c:scaling>
          <c:orientation val="maxMin"/>
        </c:scaling>
        <c:delete val="1"/>
        <c:axPos val="t"/>
        <c:numFmt formatCode="General" sourceLinked="1"/>
        <c:majorTickMark val="out"/>
        <c:minorTickMark val="none"/>
        <c:tickLblPos val="none"/>
        <c:crossAx val="-2064597912"/>
        <c:crosses val="autoZero"/>
        <c:crossBetween val="between"/>
      </c:valAx>
      <c:catAx>
        <c:axId val="-2064597912"/>
        <c:scaling>
          <c:orientation val="maxMin"/>
        </c:scaling>
        <c:delete val="0"/>
        <c:axPos val="r"/>
        <c:numFmt formatCode="General" sourceLinked="1"/>
        <c:majorTickMark val="out"/>
        <c:minorTickMark val="none"/>
        <c:tickLblPos val="nextTo"/>
        <c:txPr>
          <a:bodyPr/>
          <a:lstStyle/>
          <a:p>
            <a:pPr algn="just">
              <a:lnSpc>
                <a:spcPct val="80000"/>
              </a:lnSpc>
              <a:defRPr sz="800" b="1">
                <a:solidFill>
                  <a:srgbClr val="0070C0"/>
                </a:solidFill>
              </a:defRPr>
            </a:pPr>
            <a:endParaRPr lang="ru-RU"/>
          </a:p>
        </c:txPr>
        <c:crossAx val="-2144822776"/>
        <c:crosses val="autoZero"/>
        <c:auto val="1"/>
        <c:lblAlgn val="ctr"/>
        <c:lblOffset val="100"/>
        <c:noMultiLvlLbl val="0"/>
      </c:catAx>
      <c:spPr>
        <a:effectLst>
          <a:glow>
            <a:schemeClr val="accent1">
              <a:alpha val="40000"/>
            </a:schemeClr>
          </a:glow>
        </a:effectLst>
      </c:spPr>
    </c:plotArea>
    <c:plotVisOnly val="1"/>
    <c:dispBlanksAs val="zero"/>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294125138442054"/>
          <c:y val="0.0443080739745855"/>
          <c:w val="0.939462287111034"/>
          <c:h val="0.571132587832121"/>
        </c:manualLayout>
      </c:layout>
      <c:barChart>
        <c:barDir val="col"/>
        <c:grouping val="clustered"/>
        <c:varyColors val="0"/>
        <c:ser>
          <c:idx val="0"/>
          <c:order val="0"/>
          <c:tx>
            <c:strRef>
              <c:f>Лист1!$B$1</c:f>
              <c:strCache>
                <c:ptCount val="1"/>
                <c:pt idx="0">
                  <c:v>2017</c:v>
                </c:pt>
              </c:strCache>
            </c:strRef>
          </c:tx>
          <c:spPr>
            <a:solidFill>
              <a:srgbClr val="00B0F0"/>
            </a:solidFill>
            <a:ln>
              <a:solidFill>
                <a:srgbClr val="002060"/>
              </a:solidFill>
            </a:ln>
            <a:effectLst/>
          </c:spPr>
          <c:invertIfNegative val="0"/>
          <c:dLbls>
            <c:txPr>
              <a:bodyPr/>
              <a:lstStyle/>
              <a:p>
                <a:pPr>
                  <a:defRPr sz="500" b="1">
                    <a:solidFill>
                      <a:srgbClr val="002060"/>
                    </a:solidFill>
                  </a:defRPr>
                </a:pPr>
                <a:endParaRPr lang="ru-RU"/>
              </a:p>
            </c:txPr>
            <c:dLblPos val="inBase"/>
            <c:showLegendKey val="0"/>
            <c:showVal val="1"/>
            <c:showCatName val="0"/>
            <c:showSerName val="0"/>
            <c:showPercent val="0"/>
            <c:showBubbleSize val="0"/>
            <c:showLeaderLines val="0"/>
          </c:dLbls>
          <c:cat>
            <c:strRef>
              <c:f>Лист1!$A$2:$A$18</c:f>
              <c:strCache>
                <c:ptCount val="17"/>
                <c:pt idx="0">
                  <c:v>ГПА-10-01                               </c:v>
                </c:pt>
                <c:pt idx="1">
                  <c:v>ГПА-16 "Волга"                          </c:v>
                </c:pt>
                <c:pt idx="2">
                  <c:v>ГПА-16 "Волга" ДГ-01/В                  </c:v>
                </c:pt>
                <c:pt idx="3">
                  <c:v>ГПА-16 "Волга" НК-01/В                  </c:v>
                </c:pt>
                <c:pt idx="4">
                  <c:v>ГПА-16 "Волга" НК-01/В с НК-38          </c:v>
                </c:pt>
                <c:pt idx="5">
                  <c:v>ГПА-16 "Волга" НК-16                    </c:v>
                </c:pt>
                <c:pt idx="6">
                  <c:v>ГПА-16МГ                                </c:v>
                </c:pt>
                <c:pt idx="7">
                  <c:v>ГПА-16МЖ.59.01                          </c:v>
                </c:pt>
                <c:pt idx="8">
                  <c:v>ГПА-Ц-16                                </c:v>
                </c:pt>
                <c:pt idx="9">
                  <c:v>ГПА-Ц-25 НК                             </c:v>
                </c:pt>
                <c:pt idx="10">
                  <c:v>ГПА-Ц-25НК.Р.С                          </c:v>
                </c:pt>
                <c:pt idx="11">
                  <c:v>ГПА-Ц-6,3                               </c:v>
                </c:pt>
                <c:pt idx="12">
                  <c:v>ГПУ-16                                  </c:v>
                </c:pt>
                <c:pt idx="13">
                  <c:v>ГТК-25ИР                                </c:v>
                </c:pt>
                <c:pt idx="14">
                  <c:v>ГТНР-25И                                </c:v>
                </c:pt>
                <c:pt idx="15">
                  <c:v>ЭГПА-12500                              </c:v>
                </c:pt>
                <c:pt idx="16">
                  <c:v>ЭГПА-2-12,5                             </c:v>
                </c:pt>
              </c:strCache>
            </c:strRef>
          </c:cat>
          <c:val>
            <c:numRef>
              <c:f>Лист1!$B$2:$B$18</c:f>
              <c:numCache>
                <c:formatCode>General</c:formatCode>
                <c:ptCount val="17"/>
                <c:pt idx="0">
                  <c:v>7.0</c:v>
                </c:pt>
                <c:pt idx="1">
                  <c:v>4.0</c:v>
                </c:pt>
                <c:pt idx="2">
                  <c:v>8.0</c:v>
                </c:pt>
                <c:pt idx="3">
                  <c:v>0.0</c:v>
                </c:pt>
                <c:pt idx="4">
                  <c:v>0.0</c:v>
                </c:pt>
                <c:pt idx="5">
                  <c:v>3.0</c:v>
                </c:pt>
                <c:pt idx="6">
                  <c:v>4.0</c:v>
                </c:pt>
                <c:pt idx="7">
                  <c:v>1.0</c:v>
                </c:pt>
                <c:pt idx="8">
                  <c:v>1.0</c:v>
                </c:pt>
                <c:pt idx="9">
                  <c:v>0.0</c:v>
                </c:pt>
                <c:pt idx="10">
                  <c:v>0.0</c:v>
                </c:pt>
                <c:pt idx="11">
                  <c:v>3.0</c:v>
                </c:pt>
                <c:pt idx="12">
                  <c:v>6.0</c:v>
                </c:pt>
                <c:pt idx="13">
                  <c:v>5.0</c:v>
                </c:pt>
                <c:pt idx="14">
                  <c:v>5.0</c:v>
                </c:pt>
                <c:pt idx="15">
                  <c:v>9.0</c:v>
                </c:pt>
                <c:pt idx="16">
                  <c:v>2.0</c:v>
                </c:pt>
              </c:numCache>
            </c:numRef>
          </c:val>
        </c:ser>
        <c:ser>
          <c:idx val="1"/>
          <c:order val="1"/>
          <c:tx>
            <c:strRef>
              <c:f>Лист1!$C$1</c:f>
              <c:strCache>
                <c:ptCount val="1"/>
                <c:pt idx="0">
                  <c:v>2018</c:v>
                </c:pt>
              </c:strCache>
            </c:strRef>
          </c:tx>
          <c:spPr>
            <a:solidFill>
              <a:srgbClr val="0070C0"/>
            </a:solidFill>
            <a:ln>
              <a:solidFill>
                <a:srgbClr val="002060"/>
              </a:solidFill>
            </a:ln>
          </c:spPr>
          <c:invertIfNegative val="0"/>
          <c:dLbls>
            <c:txPr>
              <a:bodyPr/>
              <a:lstStyle/>
              <a:p>
                <a:pPr>
                  <a:defRPr sz="500" b="1">
                    <a:solidFill>
                      <a:srgbClr val="002060"/>
                    </a:solidFill>
                  </a:defRPr>
                </a:pPr>
                <a:endParaRPr lang="ru-RU"/>
              </a:p>
            </c:txPr>
            <c:dLblPos val="inBase"/>
            <c:showLegendKey val="0"/>
            <c:showVal val="1"/>
            <c:showCatName val="0"/>
            <c:showSerName val="0"/>
            <c:showPercent val="0"/>
            <c:showBubbleSize val="0"/>
            <c:showLeaderLines val="0"/>
          </c:dLbls>
          <c:cat>
            <c:strRef>
              <c:f>Лист1!$A$2:$A$18</c:f>
              <c:strCache>
                <c:ptCount val="17"/>
                <c:pt idx="0">
                  <c:v>ГПА-10-01                               </c:v>
                </c:pt>
                <c:pt idx="1">
                  <c:v>ГПА-16 "Волга"                          </c:v>
                </c:pt>
                <c:pt idx="2">
                  <c:v>ГПА-16 "Волга" ДГ-01/В                  </c:v>
                </c:pt>
                <c:pt idx="3">
                  <c:v>ГПА-16 "Волга" НК-01/В                  </c:v>
                </c:pt>
                <c:pt idx="4">
                  <c:v>ГПА-16 "Волга" НК-01/В с НК-38          </c:v>
                </c:pt>
                <c:pt idx="5">
                  <c:v>ГПА-16 "Волга" НК-16                    </c:v>
                </c:pt>
                <c:pt idx="6">
                  <c:v>ГПА-16МГ                                </c:v>
                </c:pt>
                <c:pt idx="7">
                  <c:v>ГПА-16МЖ.59.01                          </c:v>
                </c:pt>
                <c:pt idx="8">
                  <c:v>ГПА-Ц-16                                </c:v>
                </c:pt>
                <c:pt idx="9">
                  <c:v>ГПА-Ц-25 НК                             </c:v>
                </c:pt>
                <c:pt idx="10">
                  <c:v>ГПА-Ц-25НК.Р.С                          </c:v>
                </c:pt>
                <c:pt idx="11">
                  <c:v>ГПА-Ц-6,3                               </c:v>
                </c:pt>
                <c:pt idx="12">
                  <c:v>ГПУ-16                                  </c:v>
                </c:pt>
                <c:pt idx="13">
                  <c:v>ГТК-25ИР                                </c:v>
                </c:pt>
                <c:pt idx="14">
                  <c:v>ГТНР-25И                                </c:v>
                </c:pt>
                <c:pt idx="15">
                  <c:v>ЭГПА-12500                              </c:v>
                </c:pt>
                <c:pt idx="16">
                  <c:v>ЭГПА-2-12,5                             </c:v>
                </c:pt>
              </c:strCache>
            </c:strRef>
          </c:cat>
          <c:val>
            <c:numRef>
              <c:f>Лист1!$C$2:$C$18</c:f>
              <c:numCache>
                <c:formatCode>General</c:formatCode>
                <c:ptCount val="17"/>
                <c:pt idx="0">
                  <c:v>0.0</c:v>
                </c:pt>
                <c:pt idx="1">
                  <c:v>3.0</c:v>
                </c:pt>
                <c:pt idx="2">
                  <c:v>1.0</c:v>
                </c:pt>
                <c:pt idx="3">
                  <c:v>1.0</c:v>
                </c:pt>
                <c:pt idx="4">
                  <c:v>1.0</c:v>
                </c:pt>
                <c:pt idx="5">
                  <c:v>1.0</c:v>
                </c:pt>
                <c:pt idx="6">
                  <c:v>1.0</c:v>
                </c:pt>
                <c:pt idx="7">
                  <c:v>0.0</c:v>
                </c:pt>
                <c:pt idx="8">
                  <c:v>2.0</c:v>
                </c:pt>
                <c:pt idx="9">
                  <c:v>1.0</c:v>
                </c:pt>
                <c:pt idx="10">
                  <c:v>0.0</c:v>
                </c:pt>
                <c:pt idx="11">
                  <c:v>1.0</c:v>
                </c:pt>
                <c:pt idx="12">
                  <c:v>2.0</c:v>
                </c:pt>
                <c:pt idx="13">
                  <c:v>2.0</c:v>
                </c:pt>
                <c:pt idx="14">
                  <c:v>4.0</c:v>
                </c:pt>
                <c:pt idx="15">
                  <c:v>7.0</c:v>
                </c:pt>
                <c:pt idx="16">
                  <c:v>1.0</c:v>
                </c:pt>
              </c:numCache>
            </c:numRef>
          </c:val>
        </c:ser>
        <c:ser>
          <c:idx val="2"/>
          <c:order val="2"/>
          <c:tx>
            <c:strRef>
              <c:f>Лист1!$D$1</c:f>
              <c:strCache>
                <c:ptCount val="1"/>
                <c:pt idx="0">
                  <c:v>Динамика</c:v>
                </c:pt>
              </c:strCache>
            </c:strRef>
          </c:tx>
          <c:spPr>
            <a:solidFill>
              <a:srgbClr val="92D050"/>
            </a:solidFill>
            <a:ln>
              <a:solidFill>
                <a:srgbClr val="002060"/>
              </a:solidFill>
            </a:ln>
          </c:spPr>
          <c:invertIfNegative val="0"/>
          <c:dPt>
            <c:idx val="0"/>
            <c:invertIfNegative val="0"/>
            <c:bubble3D val="0"/>
          </c:dPt>
          <c:dPt>
            <c:idx val="1"/>
            <c:invertIfNegative val="0"/>
            <c:bubble3D val="0"/>
          </c:dPt>
          <c:dPt>
            <c:idx val="2"/>
            <c:invertIfNegative val="0"/>
            <c:bubble3D val="0"/>
          </c:dPt>
          <c:dPt>
            <c:idx val="3"/>
            <c:invertIfNegative val="0"/>
            <c:bubble3D val="0"/>
            <c:spPr>
              <a:solidFill>
                <a:srgbClr val="FF0000"/>
              </a:solidFill>
              <a:ln>
                <a:solidFill>
                  <a:srgbClr val="002060"/>
                </a:solidFill>
              </a:ln>
            </c:spPr>
          </c:dPt>
          <c:dPt>
            <c:idx val="4"/>
            <c:invertIfNegative val="0"/>
            <c:bubble3D val="0"/>
            <c:spPr>
              <a:solidFill>
                <a:srgbClr val="FF0000"/>
              </a:solidFill>
              <a:ln>
                <a:solidFill>
                  <a:srgbClr val="002060"/>
                </a:solidFill>
              </a:ln>
            </c:spPr>
          </c:dPt>
          <c:dPt>
            <c:idx val="5"/>
            <c:invertIfNegative val="0"/>
            <c:bubble3D val="0"/>
          </c:dPt>
          <c:dPt>
            <c:idx val="6"/>
            <c:invertIfNegative val="0"/>
            <c:bubble3D val="0"/>
          </c:dPt>
          <c:dPt>
            <c:idx val="8"/>
            <c:invertIfNegative val="0"/>
            <c:bubble3D val="0"/>
            <c:spPr>
              <a:solidFill>
                <a:srgbClr val="FF0000"/>
              </a:solidFill>
              <a:ln>
                <a:solidFill>
                  <a:srgbClr val="002060"/>
                </a:solidFill>
              </a:ln>
            </c:spPr>
          </c:dPt>
          <c:dPt>
            <c:idx val="9"/>
            <c:invertIfNegative val="0"/>
            <c:bubble3D val="0"/>
            <c:spPr>
              <a:solidFill>
                <a:srgbClr val="FF0000"/>
              </a:solidFill>
              <a:ln>
                <a:solidFill>
                  <a:srgbClr val="002060"/>
                </a:solidFill>
              </a:ln>
            </c:spPr>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Lbls>
            <c:txPr>
              <a:bodyPr/>
              <a:lstStyle/>
              <a:p>
                <a:pPr>
                  <a:defRPr sz="500" b="1">
                    <a:solidFill>
                      <a:srgbClr val="002060"/>
                    </a:solidFill>
                  </a:defRPr>
                </a:pPr>
                <a:endParaRPr lang="ru-RU"/>
              </a:p>
            </c:txPr>
            <c:dLblPos val="inBase"/>
            <c:showLegendKey val="0"/>
            <c:showVal val="1"/>
            <c:showCatName val="0"/>
            <c:showSerName val="0"/>
            <c:showPercent val="0"/>
            <c:showBubbleSize val="0"/>
            <c:showLeaderLines val="0"/>
          </c:dLbls>
          <c:cat>
            <c:strRef>
              <c:f>Лист1!$A$2:$A$18</c:f>
              <c:strCache>
                <c:ptCount val="17"/>
                <c:pt idx="0">
                  <c:v>ГПА-10-01                               </c:v>
                </c:pt>
                <c:pt idx="1">
                  <c:v>ГПА-16 "Волга"                          </c:v>
                </c:pt>
                <c:pt idx="2">
                  <c:v>ГПА-16 "Волга" ДГ-01/В                  </c:v>
                </c:pt>
                <c:pt idx="3">
                  <c:v>ГПА-16 "Волга" НК-01/В                  </c:v>
                </c:pt>
                <c:pt idx="4">
                  <c:v>ГПА-16 "Волга" НК-01/В с НК-38          </c:v>
                </c:pt>
                <c:pt idx="5">
                  <c:v>ГПА-16 "Волга" НК-16                    </c:v>
                </c:pt>
                <c:pt idx="6">
                  <c:v>ГПА-16МГ                                </c:v>
                </c:pt>
                <c:pt idx="7">
                  <c:v>ГПА-16МЖ.59.01                          </c:v>
                </c:pt>
                <c:pt idx="8">
                  <c:v>ГПА-Ц-16                                </c:v>
                </c:pt>
                <c:pt idx="9">
                  <c:v>ГПА-Ц-25 НК                             </c:v>
                </c:pt>
                <c:pt idx="10">
                  <c:v>ГПА-Ц-25НК.Р.С                          </c:v>
                </c:pt>
                <c:pt idx="11">
                  <c:v>ГПА-Ц-6,3                               </c:v>
                </c:pt>
                <c:pt idx="12">
                  <c:v>ГПУ-16                                  </c:v>
                </c:pt>
                <c:pt idx="13">
                  <c:v>ГТК-25ИР                                </c:v>
                </c:pt>
                <c:pt idx="14">
                  <c:v>ГТНР-25И                                </c:v>
                </c:pt>
                <c:pt idx="15">
                  <c:v>ЭГПА-12500                              </c:v>
                </c:pt>
                <c:pt idx="16">
                  <c:v>ЭГПА-2-12,5                             </c:v>
                </c:pt>
              </c:strCache>
            </c:strRef>
          </c:cat>
          <c:val>
            <c:numRef>
              <c:f>Лист1!$D$2:$D$18</c:f>
              <c:numCache>
                <c:formatCode>General</c:formatCode>
                <c:ptCount val="17"/>
                <c:pt idx="0">
                  <c:v>7.0</c:v>
                </c:pt>
                <c:pt idx="1">
                  <c:v>1.0</c:v>
                </c:pt>
                <c:pt idx="2">
                  <c:v>7.0</c:v>
                </c:pt>
                <c:pt idx="3">
                  <c:v>-1.0</c:v>
                </c:pt>
                <c:pt idx="4">
                  <c:v>-1.0</c:v>
                </c:pt>
                <c:pt idx="5">
                  <c:v>2.0</c:v>
                </c:pt>
                <c:pt idx="6">
                  <c:v>3.0</c:v>
                </c:pt>
                <c:pt idx="7">
                  <c:v>1.0</c:v>
                </c:pt>
                <c:pt idx="8">
                  <c:v>-1.0</c:v>
                </c:pt>
                <c:pt idx="9">
                  <c:v>-1.0</c:v>
                </c:pt>
                <c:pt idx="10">
                  <c:v>0.0</c:v>
                </c:pt>
                <c:pt idx="11">
                  <c:v>2.0</c:v>
                </c:pt>
                <c:pt idx="12">
                  <c:v>4.0</c:v>
                </c:pt>
                <c:pt idx="13">
                  <c:v>3.0</c:v>
                </c:pt>
                <c:pt idx="14">
                  <c:v>1.0</c:v>
                </c:pt>
                <c:pt idx="15">
                  <c:v>2.0</c:v>
                </c:pt>
                <c:pt idx="16">
                  <c:v>1.0</c:v>
                </c:pt>
              </c:numCache>
            </c:numRef>
          </c:val>
        </c:ser>
        <c:dLbls>
          <c:showLegendKey val="0"/>
          <c:showVal val="0"/>
          <c:showCatName val="0"/>
          <c:showSerName val="0"/>
          <c:showPercent val="0"/>
          <c:showBubbleSize val="0"/>
        </c:dLbls>
        <c:gapWidth val="150"/>
        <c:axId val="-2068305528"/>
        <c:axId val="-2068302312"/>
      </c:barChart>
      <c:catAx>
        <c:axId val="-2068305528"/>
        <c:scaling>
          <c:orientation val="minMax"/>
        </c:scaling>
        <c:delete val="0"/>
        <c:axPos val="b"/>
        <c:majorTickMark val="out"/>
        <c:minorTickMark val="none"/>
        <c:tickLblPos val="nextTo"/>
        <c:spPr>
          <a:ln>
            <a:solidFill>
              <a:srgbClr val="FFFFFF">
                <a:lumMod val="50000"/>
              </a:srgbClr>
            </a:solidFill>
          </a:ln>
        </c:spPr>
        <c:txPr>
          <a:bodyPr rot="-5400000" vert="horz" anchor="t" anchorCtr="0"/>
          <a:lstStyle/>
          <a:p>
            <a:pPr>
              <a:defRPr sz="400" b="1">
                <a:ln>
                  <a:noFill/>
                </a:ln>
                <a:solidFill>
                  <a:srgbClr val="0070C0"/>
                </a:solidFill>
              </a:defRPr>
            </a:pPr>
            <a:endParaRPr lang="ru-RU"/>
          </a:p>
        </c:txPr>
        <c:crossAx val="-2068302312"/>
        <c:crosses val="autoZero"/>
        <c:auto val="0"/>
        <c:lblAlgn val="ctr"/>
        <c:lblOffset val="0"/>
        <c:noMultiLvlLbl val="0"/>
      </c:catAx>
      <c:valAx>
        <c:axId val="-2068302312"/>
        <c:scaling>
          <c:orientation val="minMax"/>
        </c:scaling>
        <c:delete val="1"/>
        <c:axPos val="l"/>
        <c:majorGridlines>
          <c:spPr>
            <a:ln>
              <a:noFill/>
            </a:ln>
          </c:spPr>
        </c:majorGridlines>
        <c:numFmt formatCode="General" sourceLinked="1"/>
        <c:majorTickMark val="none"/>
        <c:minorTickMark val="none"/>
        <c:tickLblPos val="none"/>
        <c:crossAx val="-2068305528"/>
        <c:crosses val="autoZero"/>
        <c:crossBetween val="between"/>
      </c:valAx>
      <c:spPr>
        <a:noFill/>
        <a:ln>
          <a:noFill/>
        </a:ln>
        <a:effectLst/>
      </c:spPr>
    </c:plotArea>
    <c:legend>
      <c:legendPos val="b"/>
      <c:layout>
        <c:manualLayout>
          <c:xMode val="edge"/>
          <c:yMode val="edge"/>
          <c:x val="0.650139398374882"/>
          <c:y val="0.749227115790553"/>
          <c:w val="0.215880895479653"/>
          <c:h val="0.111081227907775"/>
        </c:manualLayout>
      </c:layout>
      <c:overlay val="0"/>
      <c:txPr>
        <a:bodyPr/>
        <a:lstStyle/>
        <a:p>
          <a:pPr>
            <a:defRPr sz="600" b="1"/>
          </a:pPr>
          <a:endParaRPr lang="ru-RU"/>
        </a:p>
      </c:txPr>
    </c:legend>
    <c:plotVisOnly val="1"/>
    <c:dispBlanksAs val="gap"/>
    <c:showDLblsOverMax val="0"/>
  </c:chart>
  <c:spPr>
    <a:noFill/>
    <a:ln>
      <a:noFill/>
    </a:ln>
    <a:effectLst/>
  </c:spPr>
  <c:txPr>
    <a:bodyPr/>
    <a:lstStyle/>
    <a:p>
      <a:pPr>
        <a:defRPr sz="1200">
          <a:solidFill>
            <a:srgbClr val="206AB7"/>
          </a:solidFill>
        </a:defRPr>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52777777777778"/>
          <c:y val="0.0686114554118154"/>
          <c:w val="0.78788188976378"/>
          <c:h val="0.614814466083508"/>
        </c:manualLayout>
      </c:layout>
      <c:barChart>
        <c:barDir val="col"/>
        <c:grouping val="clustered"/>
        <c:varyColors val="0"/>
        <c:ser>
          <c:idx val="1"/>
          <c:order val="0"/>
          <c:tx>
            <c:strRef>
              <c:f>Лист1!$B$1</c:f>
              <c:strCache>
                <c:ptCount val="1"/>
                <c:pt idx="0">
                  <c:v>Неман-100</c:v>
                </c:pt>
              </c:strCache>
            </c:strRef>
          </c:tx>
          <c:spPr>
            <a:solidFill>
              <a:schemeClr val="tx2">
                <a:lumMod val="60000"/>
                <a:lumOff val="40000"/>
              </a:schemeClr>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8"/>
            <c:invertIfNegative val="0"/>
            <c:bubble3D val="0"/>
          </c:dPt>
          <c:dLbls>
            <c:dLbl>
              <c:idx val="0"/>
              <c:layout>
                <c:manualLayout>
                  <c:x val="-0.00252114436132168"/>
                  <c:y val="0.0"/>
                </c:manualLayout>
              </c:layout>
              <c:showLegendKey val="0"/>
              <c:showVal val="1"/>
              <c:showCatName val="0"/>
              <c:showSerName val="0"/>
              <c:showPercent val="0"/>
              <c:showBubbleSize val="0"/>
            </c:dLbl>
            <c:dLbl>
              <c:idx val="1"/>
              <c:layout>
                <c:manualLayout>
                  <c:x val="-0.0100847759605907"/>
                  <c:y val="0.0"/>
                </c:manualLayout>
              </c:layout>
              <c:showLegendKey val="0"/>
              <c:showVal val="1"/>
              <c:showCatName val="0"/>
              <c:showSerName val="0"/>
              <c:showPercent val="0"/>
              <c:showBubbleSize val="0"/>
            </c:dLbl>
            <c:dLbl>
              <c:idx val="2"/>
              <c:layout>
                <c:manualLayout>
                  <c:x val="0.0"/>
                  <c:y val="-0.00882050106696809"/>
                </c:manualLayout>
              </c:layout>
              <c:showLegendKey val="0"/>
              <c:showVal val="1"/>
              <c:showCatName val="0"/>
              <c:showSerName val="0"/>
              <c:showPercent val="0"/>
              <c:showBubbleSize val="0"/>
            </c:dLbl>
            <c:dLbl>
              <c:idx val="3"/>
              <c:layout>
                <c:manualLayout>
                  <c:x val="-0.00252114436132168"/>
                  <c:y val="-0.0132307516004521"/>
                </c:manualLayout>
              </c:layout>
              <c:showLegendKey val="0"/>
              <c:showVal val="1"/>
              <c:showCatName val="0"/>
              <c:showSerName val="0"/>
              <c:showPercent val="0"/>
              <c:showBubbleSize val="0"/>
            </c:dLbl>
            <c:numFmt formatCode="#,##0" sourceLinked="0"/>
            <c:txPr>
              <a:bodyPr/>
              <a:lstStyle/>
              <a:p>
                <a:pPr>
                  <a:defRPr sz="1000">
                    <a:solidFill>
                      <a:srgbClr val="0070C0"/>
                    </a:solidFill>
                  </a:defRPr>
                </a:pPr>
                <a:endParaRPr lang="ru-RU"/>
              </a:p>
            </c:txPr>
            <c:showLegendKey val="0"/>
            <c:showVal val="1"/>
            <c:showCatName val="0"/>
            <c:showSerName val="0"/>
            <c:showPercent val="0"/>
            <c:showBubbleSize val="0"/>
            <c:showLeaderLines val="0"/>
          </c:dLbls>
          <c:cat>
            <c:strRef>
              <c:f>Лист1!$A$2:$A$6</c:f>
              <c:strCache>
                <c:ptCount val="5"/>
                <c:pt idx="0">
                  <c:v>2014</c:v>
                </c:pt>
                <c:pt idx="1">
                  <c:v>2015</c:v>
                </c:pt>
                <c:pt idx="2">
                  <c:v>2016</c:v>
                </c:pt>
                <c:pt idx="3">
                  <c:v>2017</c:v>
                </c:pt>
                <c:pt idx="4">
                  <c:v>10 мес. 2018</c:v>
                </c:pt>
              </c:strCache>
            </c:strRef>
          </c:cat>
          <c:val>
            <c:numRef>
              <c:f>Лист1!$B$2:$B$6</c:f>
              <c:numCache>
                <c:formatCode>#,##0</c:formatCode>
                <c:ptCount val="5"/>
                <c:pt idx="0">
                  <c:v>3640.0</c:v>
                </c:pt>
                <c:pt idx="1">
                  <c:v>3600.0</c:v>
                </c:pt>
                <c:pt idx="2">
                  <c:v>23991.0</c:v>
                </c:pt>
                <c:pt idx="3">
                  <c:v>25706.0</c:v>
                </c:pt>
                <c:pt idx="4">
                  <c:v>20576.0</c:v>
                </c:pt>
              </c:numCache>
            </c:numRef>
          </c:val>
        </c:ser>
        <c:ser>
          <c:idx val="0"/>
          <c:order val="1"/>
          <c:tx>
            <c:strRef>
              <c:f>Лист1!$C$1</c:f>
              <c:strCache>
                <c:ptCount val="1"/>
                <c:pt idx="0">
                  <c:v>СУМП-М2, КТМ-1С</c:v>
                </c:pt>
              </c:strCache>
            </c:strRef>
          </c:tx>
          <c:spPr>
            <a:solidFill>
              <a:srgbClr val="85BFF5"/>
            </a:solidFill>
          </c:spPr>
          <c:invertIfNegative val="0"/>
          <c:dLbls>
            <c:dLbl>
              <c:idx val="0"/>
              <c:layout>
                <c:manualLayout>
                  <c:x val="0.0151268661679301"/>
                  <c:y val="0.0"/>
                </c:manualLayout>
              </c:layout>
              <c:dLblPos val="outEnd"/>
              <c:showLegendKey val="0"/>
              <c:showVal val="1"/>
              <c:showCatName val="0"/>
              <c:showSerName val="0"/>
              <c:showPercent val="0"/>
              <c:showBubbleSize val="0"/>
            </c:dLbl>
            <c:dLbl>
              <c:idx val="1"/>
              <c:layout>
                <c:manualLayout>
                  <c:x val="0.0201691548905734"/>
                  <c:y val="0.0"/>
                </c:manualLayout>
              </c:layout>
              <c:dLblPos val="outEnd"/>
              <c:showLegendKey val="0"/>
              <c:showVal val="1"/>
              <c:showCatName val="0"/>
              <c:showSerName val="0"/>
              <c:showPercent val="0"/>
              <c:showBubbleSize val="0"/>
            </c:dLbl>
            <c:dLbl>
              <c:idx val="2"/>
              <c:layout>
                <c:manualLayout>
                  <c:x val="0.0126057218066084"/>
                  <c:y val="0.0"/>
                </c:manualLayout>
              </c:layout>
              <c:dLblPos val="outEnd"/>
              <c:showLegendKey val="0"/>
              <c:showVal val="1"/>
              <c:showCatName val="0"/>
              <c:showSerName val="0"/>
              <c:showPercent val="0"/>
              <c:showBubbleSize val="0"/>
            </c:dLbl>
            <c:dLbl>
              <c:idx val="3"/>
              <c:layout>
                <c:manualLayout>
                  <c:x val="0.0126057218066084"/>
                  <c:y val="0.0"/>
                </c:manualLayout>
              </c:layout>
              <c:dLblPos val="outEnd"/>
              <c:showLegendKey val="0"/>
              <c:showVal val="1"/>
              <c:showCatName val="0"/>
              <c:showSerName val="0"/>
              <c:showPercent val="0"/>
              <c:showBubbleSize val="0"/>
            </c:dLbl>
            <c:dLbl>
              <c:idx val="4"/>
              <c:layout>
                <c:manualLayout>
                  <c:x val="0.0126057218066084"/>
                  <c:y val="0.0"/>
                </c:manualLayout>
              </c:layout>
              <c:dLblPos val="outEnd"/>
              <c:showLegendKey val="0"/>
              <c:showVal val="1"/>
              <c:showCatName val="0"/>
              <c:showSerName val="0"/>
              <c:showPercent val="0"/>
              <c:showBubbleSize val="0"/>
            </c:dLbl>
            <c:txPr>
              <a:bodyPr/>
              <a:lstStyle/>
              <a:p>
                <a:pPr>
                  <a:defRPr sz="1000">
                    <a:solidFill>
                      <a:srgbClr val="0070C0"/>
                    </a:solidFill>
                  </a:defRPr>
                </a:pPr>
                <a:endParaRPr lang="ru-RU"/>
              </a:p>
            </c:txPr>
            <c:dLblPos val="outEnd"/>
            <c:showLegendKey val="0"/>
            <c:showVal val="1"/>
            <c:showCatName val="0"/>
            <c:showSerName val="0"/>
            <c:showPercent val="0"/>
            <c:showBubbleSize val="0"/>
            <c:showLeaderLines val="0"/>
          </c:dLbls>
          <c:cat>
            <c:strRef>
              <c:f>Лист1!$A$2:$A$6</c:f>
              <c:strCache>
                <c:ptCount val="5"/>
                <c:pt idx="0">
                  <c:v>2014</c:v>
                </c:pt>
                <c:pt idx="1">
                  <c:v>2015</c:v>
                </c:pt>
                <c:pt idx="2">
                  <c:v>2016</c:v>
                </c:pt>
                <c:pt idx="3">
                  <c:v>2017</c:v>
                </c:pt>
                <c:pt idx="4">
                  <c:v>10 мес. 2018</c:v>
                </c:pt>
              </c:strCache>
            </c:strRef>
          </c:cat>
          <c:val>
            <c:numRef>
              <c:f>Лист1!$C$2:$C$6</c:f>
              <c:numCache>
                <c:formatCode>#,##0</c:formatCode>
                <c:ptCount val="5"/>
                <c:pt idx="0">
                  <c:v>5919.0</c:v>
                </c:pt>
                <c:pt idx="1">
                  <c:v>5037.0</c:v>
                </c:pt>
                <c:pt idx="2">
                  <c:v>9681.0</c:v>
                </c:pt>
                <c:pt idx="3">
                  <c:v>3349.0</c:v>
                </c:pt>
                <c:pt idx="4">
                  <c:v>2248.0</c:v>
                </c:pt>
              </c:numCache>
            </c:numRef>
          </c:val>
        </c:ser>
        <c:dLbls>
          <c:showLegendKey val="0"/>
          <c:showVal val="0"/>
          <c:showCatName val="0"/>
          <c:showSerName val="0"/>
          <c:showPercent val="0"/>
          <c:showBubbleSize val="0"/>
        </c:dLbls>
        <c:gapWidth val="150"/>
        <c:axId val="2137677080"/>
        <c:axId val="2137668584"/>
      </c:barChart>
      <c:catAx>
        <c:axId val="2137677080"/>
        <c:scaling>
          <c:orientation val="minMax"/>
        </c:scaling>
        <c:delete val="0"/>
        <c:axPos val="b"/>
        <c:numFmt formatCode="General" sourceLinked="1"/>
        <c:majorTickMark val="out"/>
        <c:minorTickMark val="none"/>
        <c:tickLblPos val="nextTo"/>
        <c:txPr>
          <a:bodyPr rot="-5400000" vert="horz"/>
          <a:lstStyle/>
          <a:p>
            <a:pPr>
              <a:defRPr sz="1200">
                <a:solidFill>
                  <a:srgbClr val="0070C0"/>
                </a:solidFill>
              </a:defRPr>
            </a:pPr>
            <a:endParaRPr lang="ru-RU"/>
          </a:p>
        </c:txPr>
        <c:crossAx val="2137668584"/>
        <c:crosses val="autoZero"/>
        <c:auto val="1"/>
        <c:lblAlgn val="ctr"/>
        <c:lblOffset val="100"/>
        <c:noMultiLvlLbl val="0"/>
      </c:catAx>
      <c:valAx>
        <c:axId val="2137668584"/>
        <c:scaling>
          <c:orientation val="minMax"/>
        </c:scaling>
        <c:delete val="0"/>
        <c:axPos val="l"/>
        <c:numFmt formatCode="#,##0" sourceLinked="1"/>
        <c:majorTickMark val="none"/>
        <c:minorTickMark val="none"/>
        <c:tickLblPos val="none"/>
        <c:spPr>
          <a:ln>
            <a:noFill/>
          </a:ln>
        </c:spPr>
        <c:txPr>
          <a:bodyPr/>
          <a:lstStyle/>
          <a:p>
            <a:pPr>
              <a:defRPr sz="100"/>
            </a:pPr>
            <a:endParaRPr lang="ru-RU"/>
          </a:p>
        </c:txPr>
        <c:crossAx val="2137677080"/>
        <c:crosses val="autoZero"/>
        <c:crossBetween val="between"/>
      </c:valAx>
      <c:spPr>
        <a:noFill/>
        <a:ln w="25400">
          <a:noFill/>
        </a:ln>
      </c:spPr>
    </c:plotArea>
    <c:legend>
      <c:legendPos val="r"/>
      <c:layout>
        <c:manualLayout>
          <c:xMode val="edge"/>
          <c:yMode val="edge"/>
          <c:x val="0.799958708816759"/>
          <c:y val="0.0331880034240213"/>
          <c:w val="0.172308703208702"/>
          <c:h val="0.317133128794942"/>
        </c:manualLayout>
      </c:layout>
      <c:overlay val="0"/>
      <c:txPr>
        <a:bodyPr/>
        <a:lstStyle/>
        <a:p>
          <a:pPr>
            <a:defRPr sz="1200">
              <a:solidFill>
                <a:srgbClr val="0070C0"/>
              </a:solidFill>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152777777777778"/>
          <c:y val="0.0686114554118154"/>
          <c:w val="0.78788188976378"/>
          <c:h val="0.614814466083508"/>
        </c:manualLayout>
      </c:layout>
      <c:barChart>
        <c:barDir val="col"/>
        <c:grouping val="clustered"/>
        <c:varyColors val="0"/>
        <c:ser>
          <c:idx val="1"/>
          <c:order val="0"/>
          <c:tx>
            <c:strRef>
              <c:f>Лист1!$C$1</c:f>
              <c:strCache>
                <c:ptCount val="1"/>
                <c:pt idx="0">
                  <c:v>Наработка на отказ</c:v>
                </c:pt>
              </c:strCache>
            </c:strRef>
          </c:tx>
          <c:spPr>
            <a:solidFill>
              <a:srgbClr val="85BFF5"/>
            </a:soli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8"/>
            <c:invertIfNegative val="0"/>
            <c:bubble3D val="0"/>
          </c:dPt>
          <c:dLbls>
            <c:dLbl>
              <c:idx val="2"/>
              <c:layout>
                <c:manualLayout>
                  <c:x val="0.0"/>
                  <c:y val="-0.00882050106696809"/>
                </c:manualLayout>
              </c:layout>
              <c:showLegendKey val="0"/>
              <c:showVal val="1"/>
              <c:showCatName val="0"/>
              <c:showSerName val="0"/>
              <c:showPercent val="0"/>
              <c:showBubbleSize val="0"/>
            </c:dLbl>
            <c:dLbl>
              <c:idx val="3"/>
              <c:layout>
                <c:manualLayout>
                  <c:x val="0.0"/>
                  <c:y val="-0.0264615032009043"/>
                </c:manualLayout>
              </c:layout>
              <c:showLegendKey val="0"/>
              <c:showVal val="1"/>
              <c:showCatName val="0"/>
              <c:showSerName val="0"/>
              <c:showPercent val="0"/>
              <c:showBubbleSize val="0"/>
            </c:dLbl>
            <c:numFmt formatCode="#,##0" sourceLinked="0"/>
            <c:txPr>
              <a:bodyPr/>
              <a:lstStyle/>
              <a:p>
                <a:pPr>
                  <a:defRPr sz="1000">
                    <a:solidFill>
                      <a:srgbClr val="0070C0"/>
                    </a:solidFill>
                  </a:defRPr>
                </a:pPr>
                <a:endParaRPr lang="ru-RU"/>
              </a:p>
            </c:txPr>
            <c:showLegendKey val="0"/>
            <c:showVal val="1"/>
            <c:showCatName val="0"/>
            <c:showSerName val="0"/>
            <c:showPercent val="0"/>
            <c:showBubbleSize val="0"/>
            <c:showLeaderLines val="0"/>
          </c:dLbls>
          <c:cat>
            <c:numRef>
              <c:f>Лист1!$A$2:$A$6</c:f>
              <c:numCache>
                <c:formatCode>General</c:formatCode>
                <c:ptCount val="5"/>
                <c:pt idx="0">
                  <c:v>2009.0</c:v>
                </c:pt>
                <c:pt idx="1">
                  <c:v>2010.0</c:v>
                </c:pt>
                <c:pt idx="2">
                  <c:v>2011.0</c:v>
                </c:pt>
                <c:pt idx="3">
                  <c:v>2012.0</c:v>
                </c:pt>
                <c:pt idx="4">
                  <c:v>2013.0</c:v>
                </c:pt>
              </c:numCache>
            </c:numRef>
          </c:cat>
          <c:val>
            <c:numRef>
              <c:f>Лист1!$C$2:$C$6</c:f>
              <c:numCache>
                <c:formatCode>#,##0</c:formatCode>
                <c:ptCount val="5"/>
                <c:pt idx="0">
                  <c:v>4781.0</c:v>
                </c:pt>
                <c:pt idx="1">
                  <c:v>6170.0</c:v>
                </c:pt>
                <c:pt idx="2">
                  <c:v>1757.0</c:v>
                </c:pt>
                <c:pt idx="3">
                  <c:v>1008.0</c:v>
                </c:pt>
                <c:pt idx="4">
                  <c:v>8568.0</c:v>
                </c:pt>
              </c:numCache>
            </c:numRef>
          </c:val>
        </c:ser>
        <c:dLbls>
          <c:showLegendKey val="0"/>
          <c:showVal val="0"/>
          <c:showCatName val="0"/>
          <c:showSerName val="0"/>
          <c:showPercent val="0"/>
          <c:showBubbleSize val="0"/>
        </c:dLbls>
        <c:gapWidth val="150"/>
        <c:axId val="2137648104"/>
        <c:axId val="2137651160"/>
      </c:barChart>
      <c:lineChart>
        <c:grouping val="standard"/>
        <c:varyColors val="0"/>
        <c:ser>
          <c:idx val="2"/>
          <c:order val="1"/>
          <c:tx>
            <c:strRef>
              <c:f>Лист1!$D$1</c:f>
              <c:strCache>
                <c:ptCount val="1"/>
                <c:pt idx="0">
                  <c:v>Кол-во отказов</c:v>
                </c:pt>
              </c:strCache>
            </c:strRef>
          </c:tx>
          <c:spPr>
            <a:ln>
              <a:noFill/>
            </a:ln>
          </c:spPr>
          <c:marker>
            <c:symbol val="none"/>
          </c:marker>
          <c:cat>
            <c:numRef>
              <c:f>Лист1!$A$2:$A$6</c:f>
              <c:numCache>
                <c:formatCode>General</c:formatCode>
                <c:ptCount val="5"/>
                <c:pt idx="0">
                  <c:v>2009.0</c:v>
                </c:pt>
                <c:pt idx="1">
                  <c:v>2010.0</c:v>
                </c:pt>
                <c:pt idx="2">
                  <c:v>2011.0</c:v>
                </c:pt>
                <c:pt idx="3">
                  <c:v>2012.0</c:v>
                </c:pt>
                <c:pt idx="4">
                  <c:v>2013.0</c:v>
                </c:pt>
              </c:numCache>
            </c:numRef>
          </c:cat>
          <c:val>
            <c:numRef>
              <c:f>Лист1!$D$2:$D$6</c:f>
              <c:numCache>
                <c:formatCode>General</c:formatCode>
                <c:ptCount val="5"/>
              </c:numCache>
            </c:numRef>
          </c:val>
          <c:smooth val="0"/>
        </c:ser>
        <c:dLbls>
          <c:showLegendKey val="0"/>
          <c:showVal val="0"/>
          <c:showCatName val="0"/>
          <c:showSerName val="0"/>
          <c:showPercent val="0"/>
          <c:showBubbleSize val="0"/>
        </c:dLbls>
        <c:marker val="1"/>
        <c:smooth val="0"/>
        <c:axId val="2137610568"/>
        <c:axId val="2137654632"/>
      </c:lineChart>
      <c:catAx>
        <c:axId val="2137648104"/>
        <c:scaling>
          <c:orientation val="minMax"/>
        </c:scaling>
        <c:delete val="0"/>
        <c:axPos val="b"/>
        <c:numFmt formatCode="General" sourceLinked="1"/>
        <c:majorTickMark val="out"/>
        <c:minorTickMark val="none"/>
        <c:tickLblPos val="nextTo"/>
        <c:txPr>
          <a:bodyPr rot="-5400000" vert="horz"/>
          <a:lstStyle/>
          <a:p>
            <a:pPr>
              <a:defRPr sz="1200">
                <a:solidFill>
                  <a:srgbClr val="0070C0"/>
                </a:solidFill>
              </a:defRPr>
            </a:pPr>
            <a:endParaRPr lang="ru-RU"/>
          </a:p>
        </c:txPr>
        <c:crossAx val="2137651160"/>
        <c:crosses val="autoZero"/>
        <c:auto val="1"/>
        <c:lblAlgn val="ctr"/>
        <c:lblOffset val="100"/>
        <c:noMultiLvlLbl val="0"/>
      </c:catAx>
      <c:valAx>
        <c:axId val="2137651160"/>
        <c:scaling>
          <c:orientation val="minMax"/>
          <c:max val="26000.0"/>
        </c:scaling>
        <c:delete val="0"/>
        <c:axPos val="l"/>
        <c:numFmt formatCode="#,##0" sourceLinked="1"/>
        <c:majorTickMark val="none"/>
        <c:minorTickMark val="none"/>
        <c:tickLblPos val="none"/>
        <c:spPr>
          <a:ln>
            <a:noFill/>
          </a:ln>
        </c:spPr>
        <c:txPr>
          <a:bodyPr/>
          <a:lstStyle/>
          <a:p>
            <a:pPr>
              <a:defRPr sz="100"/>
            </a:pPr>
            <a:endParaRPr lang="ru-RU"/>
          </a:p>
        </c:txPr>
        <c:crossAx val="2137648104"/>
        <c:crosses val="autoZero"/>
        <c:crossBetween val="between"/>
      </c:valAx>
      <c:valAx>
        <c:axId val="2137654632"/>
        <c:scaling>
          <c:orientation val="minMax"/>
          <c:max val="15.0"/>
          <c:min val="0.0"/>
        </c:scaling>
        <c:delete val="0"/>
        <c:axPos val="r"/>
        <c:numFmt formatCode="General" sourceLinked="1"/>
        <c:majorTickMark val="none"/>
        <c:minorTickMark val="none"/>
        <c:tickLblPos val="none"/>
        <c:spPr>
          <a:ln>
            <a:noFill/>
          </a:ln>
        </c:spPr>
        <c:txPr>
          <a:bodyPr/>
          <a:lstStyle/>
          <a:p>
            <a:pPr>
              <a:defRPr sz="100"/>
            </a:pPr>
            <a:endParaRPr lang="ru-RU"/>
          </a:p>
        </c:txPr>
        <c:crossAx val="2137610568"/>
        <c:crosses val="max"/>
        <c:crossBetween val="between"/>
      </c:valAx>
      <c:catAx>
        <c:axId val="2137610568"/>
        <c:scaling>
          <c:orientation val="minMax"/>
        </c:scaling>
        <c:delete val="1"/>
        <c:axPos val="b"/>
        <c:numFmt formatCode="General" sourceLinked="1"/>
        <c:majorTickMark val="out"/>
        <c:minorTickMark val="none"/>
        <c:tickLblPos val="nextTo"/>
        <c:crossAx val="2137654632"/>
        <c:crosses val="autoZero"/>
        <c:auto val="1"/>
        <c:lblAlgn val="ctr"/>
        <c:lblOffset val="100"/>
        <c:noMultiLvlLbl val="0"/>
      </c:catAx>
    </c:plotArea>
    <c:plotVisOnly val="1"/>
    <c:dispBlanksAs val="gap"/>
    <c:showDLblsOverMax val="0"/>
  </c:chart>
  <c:txPr>
    <a:bodyPr/>
    <a:lstStyle/>
    <a:p>
      <a:pPr>
        <a:defRPr sz="1800"/>
      </a:pPr>
      <a:endParaRPr lang="ru-RU"/>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0.81614</cdr:x>
      <cdr:y>0.39312</cdr:y>
    </cdr:from>
    <cdr:to>
      <cdr:x>0.85705</cdr:x>
      <cdr:y>0.48931</cdr:y>
    </cdr:to>
    <cdr:sp macro="" textlink="">
      <cdr:nvSpPr>
        <cdr:cNvPr id="2" name="TextBox 15"/>
        <cdr:cNvSpPr txBox="1"/>
      </cdr:nvSpPr>
      <cdr:spPr>
        <a:xfrm xmlns:a="http://schemas.openxmlformats.org/drawingml/2006/main">
          <a:off x="4111236" y="1132050"/>
          <a:ext cx="206077" cy="276999"/>
        </a:xfrm>
        <a:prstGeom xmlns:a="http://schemas.openxmlformats.org/drawingml/2006/main" prst="rect">
          <a:avLst/>
        </a:prstGeom>
        <a:solidFill xmlns:a="http://schemas.openxmlformats.org/drawingml/2006/main">
          <a:schemeClr val="bg1"/>
        </a:solidFill>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ru-RU"/>
          </a:defPPr>
          <a:lvl1pPr marL="0" algn="l" defTabSz="913568" rtl="0" eaLnBrk="1" latinLnBrk="0" hangingPunct="1">
            <a:defRPr sz="1800" kern="1200">
              <a:solidFill>
                <a:schemeClr val="tx1"/>
              </a:solidFill>
              <a:latin typeface="+mn-lt"/>
              <a:ea typeface="+mn-ea"/>
              <a:cs typeface="+mn-cs"/>
            </a:defRPr>
          </a:lvl1pPr>
          <a:lvl2pPr marL="456758" algn="l" defTabSz="913568" rtl="0" eaLnBrk="1" latinLnBrk="0" hangingPunct="1">
            <a:defRPr sz="1800" kern="1200">
              <a:solidFill>
                <a:schemeClr val="tx1"/>
              </a:solidFill>
              <a:latin typeface="+mn-lt"/>
              <a:ea typeface="+mn-ea"/>
              <a:cs typeface="+mn-cs"/>
            </a:defRPr>
          </a:lvl2pPr>
          <a:lvl3pPr marL="913568" algn="l" defTabSz="913568" rtl="0" eaLnBrk="1" latinLnBrk="0" hangingPunct="1">
            <a:defRPr sz="1800" kern="1200">
              <a:solidFill>
                <a:schemeClr val="tx1"/>
              </a:solidFill>
              <a:latin typeface="+mn-lt"/>
              <a:ea typeface="+mn-ea"/>
              <a:cs typeface="+mn-cs"/>
            </a:defRPr>
          </a:lvl3pPr>
          <a:lvl4pPr marL="1370342" algn="l" defTabSz="913568" rtl="0" eaLnBrk="1" latinLnBrk="0" hangingPunct="1">
            <a:defRPr sz="1800" kern="1200">
              <a:solidFill>
                <a:schemeClr val="tx1"/>
              </a:solidFill>
              <a:latin typeface="+mn-lt"/>
              <a:ea typeface="+mn-ea"/>
              <a:cs typeface="+mn-cs"/>
            </a:defRPr>
          </a:lvl4pPr>
          <a:lvl5pPr marL="1827134" algn="l" defTabSz="913568" rtl="0" eaLnBrk="1" latinLnBrk="0" hangingPunct="1">
            <a:defRPr sz="1800" kern="1200">
              <a:solidFill>
                <a:schemeClr val="tx1"/>
              </a:solidFill>
              <a:latin typeface="+mn-lt"/>
              <a:ea typeface="+mn-ea"/>
              <a:cs typeface="+mn-cs"/>
            </a:defRPr>
          </a:lvl5pPr>
          <a:lvl6pPr marL="2283891" algn="l" defTabSz="913568" rtl="0" eaLnBrk="1" latinLnBrk="0" hangingPunct="1">
            <a:defRPr sz="1800" kern="1200">
              <a:solidFill>
                <a:schemeClr val="tx1"/>
              </a:solidFill>
              <a:latin typeface="+mn-lt"/>
              <a:ea typeface="+mn-ea"/>
              <a:cs typeface="+mn-cs"/>
            </a:defRPr>
          </a:lvl6pPr>
          <a:lvl7pPr marL="2740649" algn="l" defTabSz="913568" rtl="0" eaLnBrk="1" latinLnBrk="0" hangingPunct="1">
            <a:defRPr sz="1800" kern="1200">
              <a:solidFill>
                <a:schemeClr val="tx1"/>
              </a:solidFill>
              <a:latin typeface="+mn-lt"/>
              <a:ea typeface="+mn-ea"/>
              <a:cs typeface="+mn-cs"/>
            </a:defRPr>
          </a:lvl7pPr>
          <a:lvl8pPr marL="3197440" algn="l" defTabSz="913568" rtl="0" eaLnBrk="1" latinLnBrk="0" hangingPunct="1">
            <a:defRPr sz="1800" kern="1200">
              <a:solidFill>
                <a:schemeClr val="tx1"/>
              </a:solidFill>
              <a:latin typeface="+mn-lt"/>
              <a:ea typeface="+mn-ea"/>
              <a:cs typeface="+mn-cs"/>
            </a:defRPr>
          </a:lvl8pPr>
          <a:lvl9pPr marL="3654219" algn="l" defTabSz="913568"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solidFill>
                <a:srgbClr val="FF0000"/>
              </a:solidFill>
            </a:rPr>
            <a:t>х</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46247" cy="496811"/>
          </a:xfrm>
          <a:prstGeom prst="rect">
            <a:avLst/>
          </a:prstGeom>
        </p:spPr>
        <p:txBody>
          <a:bodyPr vert="horz" lIns="92108" tIns="46054" rIns="92108" bIns="46054" rtlCol="0"/>
          <a:lstStyle>
            <a:lvl1pPr algn="l">
              <a:defRPr sz="1200"/>
            </a:lvl1pPr>
          </a:lstStyle>
          <a:p>
            <a:endParaRPr lang="ru-RU"/>
          </a:p>
        </p:txBody>
      </p:sp>
      <p:sp>
        <p:nvSpPr>
          <p:cNvPr id="3" name="Дата 2"/>
          <p:cNvSpPr>
            <a:spLocks noGrp="1"/>
          </p:cNvSpPr>
          <p:nvPr>
            <p:ph type="dt" sz="quarter" idx="1"/>
          </p:nvPr>
        </p:nvSpPr>
        <p:spPr>
          <a:xfrm>
            <a:off x="3849826" y="0"/>
            <a:ext cx="2946246" cy="496811"/>
          </a:xfrm>
          <a:prstGeom prst="rect">
            <a:avLst/>
          </a:prstGeom>
        </p:spPr>
        <p:txBody>
          <a:bodyPr vert="horz" lIns="92108" tIns="46054" rIns="92108" bIns="46054" rtlCol="0"/>
          <a:lstStyle>
            <a:lvl1pPr algn="r">
              <a:defRPr sz="1200"/>
            </a:lvl1pPr>
          </a:lstStyle>
          <a:p>
            <a:fld id="{F7D2CD62-AAB9-4C23-A050-1BA625AE8098}" type="datetimeFigureOut">
              <a:rPr lang="ru-RU" smtClean="0"/>
              <a:pPr/>
              <a:t>04.12.18</a:t>
            </a:fld>
            <a:endParaRPr lang="ru-RU"/>
          </a:p>
        </p:txBody>
      </p:sp>
      <p:sp>
        <p:nvSpPr>
          <p:cNvPr id="4" name="Нижний колонтитул 3"/>
          <p:cNvSpPr>
            <a:spLocks noGrp="1"/>
          </p:cNvSpPr>
          <p:nvPr>
            <p:ph type="ftr" sz="quarter" idx="2"/>
          </p:nvPr>
        </p:nvSpPr>
        <p:spPr>
          <a:xfrm>
            <a:off x="2" y="9429818"/>
            <a:ext cx="2946247" cy="496810"/>
          </a:xfrm>
          <a:prstGeom prst="rect">
            <a:avLst/>
          </a:prstGeom>
        </p:spPr>
        <p:txBody>
          <a:bodyPr vert="horz" lIns="92108" tIns="46054" rIns="92108" bIns="46054" rtlCol="0" anchor="b"/>
          <a:lstStyle>
            <a:lvl1pPr algn="l">
              <a:defRPr sz="1200"/>
            </a:lvl1pPr>
          </a:lstStyle>
          <a:p>
            <a:endParaRPr lang="ru-RU"/>
          </a:p>
        </p:txBody>
      </p:sp>
      <p:sp>
        <p:nvSpPr>
          <p:cNvPr id="5" name="Номер слайда 4"/>
          <p:cNvSpPr>
            <a:spLocks noGrp="1"/>
          </p:cNvSpPr>
          <p:nvPr>
            <p:ph type="sldNum" sz="quarter" idx="3"/>
          </p:nvPr>
        </p:nvSpPr>
        <p:spPr>
          <a:xfrm>
            <a:off x="3849826" y="9429818"/>
            <a:ext cx="2946246" cy="496810"/>
          </a:xfrm>
          <a:prstGeom prst="rect">
            <a:avLst/>
          </a:prstGeom>
        </p:spPr>
        <p:txBody>
          <a:bodyPr vert="horz" lIns="92108" tIns="46054" rIns="92108" bIns="46054" rtlCol="0" anchor="b"/>
          <a:lstStyle>
            <a:lvl1pPr algn="r">
              <a:defRPr sz="1200"/>
            </a:lvl1pPr>
          </a:lstStyle>
          <a:p>
            <a:fld id="{CB10A539-8965-473A-A9C5-49030760830B}" type="slidenum">
              <a:rPr lang="ru-RU" smtClean="0"/>
              <a:pPr/>
              <a:t>‹#›</a:t>
            </a:fld>
            <a:endParaRPr lang="ru-RU"/>
          </a:p>
        </p:txBody>
      </p:sp>
    </p:spTree>
    <p:extLst>
      <p:ext uri="{BB962C8B-B14F-4D97-AF65-F5344CB8AC3E}">
        <p14:creationId xmlns:p14="http://schemas.microsoft.com/office/powerpoint/2010/main" val="1831781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45659" cy="496411"/>
          </a:xfrm>
          <a:prstGeom prst="rect">
            <a:avLst/>
          </a:prstGeom>
        </p:spPr>
        <p:txBody>
          <a:bodyPr vert="horz" lIns="91426" tIns="45713" rIns="91426" bIns="45713" rtlCol="0"/>
          <a:lstStyle>
            <a:lvl1pPr algn="l">
              <a:defRPr sz="1200"/>
            </a:lvl1pPr>
          </a:lstStyle>
          <a:p>
            <a:endParaRPr lang="ru-RU"/>
          </a:p>
        </p:txBody>
      </p:sp>
      <p:sp>
        <p:nvSpPr>
          <p:cNvPr id="3" name="Дата 2"/>
          <p:cNvSpPr>
            <a:spLocks noGrp="1"/>
          </p:cNvSpPr>
          <p:nvPr>
            <p:ph type="dt" idx="1"/>
          </p:nvPr>
        </p:nvSpPr>
        <p:spPr>
          <a:xfrm>
            <a:off x="3850446" y="0"/>
            <a:ext cx="2945659" cy="496411"/>
          </a:xfrm>
          <a:prstGeom prst="rect">
            <a:avLst/>
          </a:prstGeom>
        </p:spPr>
        <p:txBody>
          <a:bodyPr vert="horz" lIns="91426" tIns="45713" rIns="91426" bIns="45713" rtlCol="0"/>
          <a:lstStyle>
            <a:lvl1pPr algn="r">
              <a:defRPr sz="1200"/>
            </a:lvl1pPr>
          </a:lstStyle>
          <a:p>
            <a:fld id="{77B13DDE-86ED-4824-9086-509B30EC828C}" type="datetimeFigureOut">
              <a:rPr lang="ru-RU" smtClean="0"/>
              <a:pPr/>
              <a:t>04.12.18</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6" tIns="45713" rIns="91426" bIns="45713" rtlCol="0" anchor="ctr"/>
          <a:lstStyle/>
          <a:p>
            <a:endParaRPr lang="ru-RU"/>
          </a:p>
        </p:txBody>
      </p:sp>
      <p:sp>
        <p:nvSpPr>
          <p:cNvPr id="5" name="Заметки 4"/>
          <p:cNvSpPr>
            <a:spLocks noGrp="1"/>
          </p:cNvSpPr>
          <p:nvPr>
            <p:ph type="body" sz="quarter" idx="3"/>
          </p:nvPr>
        </p:nvSpPr>
        <p:spPr>
          <a:xfrm>
            <a:off x="679768" y="4715911"/>
            <a:ext cx="5438140" cy="4467701"/>
          </a:xfrm>
          <a:prstGeom prst="rect">
            <a:avLst/>
          </a:prstGeom>
        </p:spPr>
        <p:txBody>
          <a:bodyPr vert="horz" lIns="91426" tIns="45713" rIns="91426" bIns="4571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2" y="9430094"/>
            <a:ext cx="2945659" cy="496411"/>
          </a:xfrm>
          <a:prstGeom prst="rect">
            <a:avLst/>
          </a:prstGeom>
        </p:spPr>
        <p:txBody>
          <a:bodyPr vert="horz" lIns="91426" tIns="45713" rIns="91426" bIns="45713" rtlCol="0" anchor="b"/>
          <a:lstStyle>
            <a:lvl1pPr algn="l">
              <a:defRPr sz="1200"/>
            </a:lvl1pPr>
          </a:lstStyle>
          <a:p>
            <a:endParaRPr lang="ru-RU"/>
          </a:p>
        </p:txBody>
      </p:sp>
      <p:sp>
        <p:nvSpPr>
          <p:cNvPr id="7" name="Номер слайда 6"/>
          <p:cNvSpPr>
            <a:spLocks noGrp="1"/>
          </p:cNvSpPr>
          <p:nvPr>
            <p:ph type="sldNum" sz="quarter" idx="5"/>
          </p:nvPr>
        </p:nvSpPr>
        <p:spPr>
          <a:xfrm>
            <a:off x="3850446" y="9430094"/>
            <a:ext cx="2945659" cy="496411"/>
          </a:xfrm>
          <a:prstGeom prst="rect">
            <a:avLst/>
          </a:prstGeom>
        </p:spPr>
        <p:txBody>
          <a:bodyPr vert="horz" lIns="91426" tIns="45713" rIns="91426" bIns="45713" rtlCol="0" anchor="b"/>
          <a:lstStyle>
            <a:lvl1pPr algn="r">
              <a:defRPr sz="1200"/>
            </a:lvl1pPr>
          </a:lstStyle>
          <a:p>
            <a:fld id="{14325549-FC3E-47AA-90C4-500EAD6A768B}" type="slidenum">
              <a:rPr lang="ru-RU" smtClean="0"/>
              <a:pPr/>
              <a:t>‹#›</a:t>
            </a:fld>
            <a:endParaRPr lang="ru-RU"/>
          </a:p>
        </p:txBody>
      </p:sp>
    </p:spTree>
    <p:extLst>
      <p:ext uri="{BB962C8B-B14F-4D97-AF65-F5344CB8AC3E}">
        <p14:creationId xmlns:p14="http://schemas.microsoft.com/office/powerpoint/2010/main" val="381570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679457" y="4583727"/>
            <a:ext cx="5438775" cy="4900245"/>
          </a:xfrm>
        </p:spPr>
        <p:txBody>
          <a:bodyPr>
            <a:normAutofit/>
          </a:bodyPr>
          <a:lstStyle/>
          <a:p>
            <a:pPr algn="just"/>
            <a:endParaRPr lang="ru-RU" sz="1400" b="1" i="1" dirty="0"/>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6963" indent="-283447" eaLnBrk="0" hangingPunct="0">
              <a:spcBef>
                <a:spcPct val="30000"/>
              </a:spcBef>
              <a:defRPr sz="1200">
                <a:solidFill>
                  <a:schemeClr val="tx1"/>
                </a:solidFill>
                <a:latin typeface="Calibri" panose="020F0502020204030204" pitchFamily="34" charset="0"/>
              </a:defRPr>
            </a:lvl2pPr>
            <a:lvl3pPr marL="1133790" indent="-226759" eaLnBrk="0" hangingPunct="0">
              <a:spcBef>
                <a:spcPct val="30000"/>
              </a:spcBef>
              <a:defRPr sz="1200">
                <a:solidFill>
                  <a:schemeClr val="tx1"/>
                </a:solidFill>
                <a:latin typeface="Calibri" panose="020F0502020204030204" pitchFamily="34" charset="0"/>
              </a:defRPr>
            </a:lvl3pPr>
            <a:lvl4pPr marL="1587306" indent="-226759" eaLnBrk="0" hangingPunct="0">
              <a:spcBef>
                <a:spcPct val="30000"/>
              </a:spcBef>
              <a:defRPr sz="1200">
                <a:solidFill>
                  <a:schemeClr val="tx1"/>
                </a:solidFill>
                <a:latin typeface="Calibri" panose="020F0502020204030204" pitchFamily="34" charset="0"/>
              </a:defRPr>
            </a:lvl4pPr>
            <a:lvl5pPr marL="2040822" indent="-226759" eaLnBrk="0" hangingPunct="0">
              <a:spcBef>
                <a:spcPct val="30000"/>
              </a:spcBef>
              <a:defRPr sz="1200">
                <a:solidFill>
                  <a:schemeClr val="tx1"/>
                </a:solidFill>
                <a:latin typeface="Calibri" panose="020F0502020204030204" pitchFamily="34" charset="0"/>
              </a:defRPr>
            </a:lvl5pPr>
            <a:lvl6pPr marL="2494338" indent="-226759" eaLnBrk="0" fontAlgn="base" hangingPunct="0">
              <a:spcBef>
                <a:spcPct val="30000"/>
              </a:spcBef>
              <a:spcAft>
                <a:spcPct val="0"/>
              </a:spcAft>
              <a:defRPr sz="1200">
                <a:solidFill>
                  <a:schemeClr val="tx1"/>
                </a:solidFill>
                <a:latin typeface="Calibri" panose="020F0502020204030204" pitchFamily="34" charset="0"/>
              </a:defRPr>
            </a:lvl6pPr>
            <a:lvl7pPr marL="2947855" indent="-226759" eaLnBrk="0" fontAlgn="base" hangingPunct="0">
              <a:spcBef>
                <a:spcPct val="30000"/>
              </a:spcBef>
              <a:spcAft>
                <a:spcPct val="0"/>
              </a:spcAft>
              <a:defRPr sz="1200">
                <a:solidFill>
                  <a:schemeClr val="tx1"/>
                </a:solidFill>
                <a:latin typeface="Calibri" panose="020F0502020204030204" pitchFamily="34" charset="0"/>
              </a:defRPr>
            </a:lvl7pPr>
            <a:lvl8pPr marL="3401369" indent="-226759" eaLnBrk="0" fontAlgn="base" hangingPunct="0">
              <a:spcBef>
                <a:spcPct val="30000"/>
              </a:spcBef>
              <a:spcAft>
                <a:spcPct val="0"/>
              </a:spcAft>
              <a:defRPr sz="1200">
                <a:solidFill>
                  <a:schemeClr val="tx1"/>
                </a:solidFill>
                <a:latin typeface="Calibri" panose="020F0502020204030204" pitchFamily="34" charset="0"/>
              </a:defRPr>
            </a:lvl8pPr>
            <a:lvl9pPr marL="3854886" indent="-226759"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D6F205-D47B-4780-A499-C5F1E548BA23}" type="slidenum">
              <a:rPr lang="ru-RU" altLang="ru-RU">
                <a:solidFill>
                  <a:prstClr val="white"/>
                </a:solidFill>
                <a:latin typeface="Arial Narrow" panose="020B0606020202030204" pitchFamily="34" charset="0"/>
              </a:rPr>
              <a:pPr eaLnBrk="1" hangingPunct="1">
                <a:spcBef>
                  <a:spcPct val="0"/>
                </a:spcBef>
              </a:pPr>
              <a:t>10</a:t>
            </a:fld>
            <a:endParaRPr lang="ru-RU" altLang="ru-RU" dirty="0">
              <a:solidFill>
                <a:prstClr val="white"/>
              </a:solidFill>
              <a:latin typeface="Arial Narrow" panose="020B0606020202030204" pitchFamily="34" charset="0"/>
            </a:endParaRPr>
          </a:p>
        </p:txBody>
      </p:sp>
      <p:sp>
        <p:nvSpPr>
          <p:cNvPr id="2" name="Заметки 1"/>
          <p:cNvSpPr>
            <a:spLocks noGrp="1"/>
          </p:cNvSpPr>
          <p:nvPr>
            <p:ph type="body" idx="1"/>
          </p:nvPr>
        </p:nvSpPr>
        <p:spPr>
          <a:xfrm>
            <a:off x="158477" y="4715911"/>
            <a:ext cx="6480720" cy="4467701"/>
          </a:xfrm>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1" kern="1200" baseline="0" dirty="0" smtClean="0">
                <a:solidFill>
                  <a:schemeClr val="tx1"/>
                </a:solidFill>
                <a:effectLst/>
                <a:latin typeface="Arial"/>
                <a:ea typeface="+mn-ea"/>
                <a:cs typeface="Arial"/>
              </a:rPr>
              <a:t>Так же в </a:t>
            </a:r>
            <a:r>
              <a:rPr lang="ru-RU" sz="1400" b="1" kern="1200" baseline="0" dirty="0" err="1" smtClean="0">
                <a:solidFill>
                  <a:schemeClr val="tx1"/>
                </a:solidFill>
                <a:effectLst/>
                <a:latin typeface="Arial"/>
                <a:ea typeface="+mn-ea"/>
                <a:cs typeface="Arial"/>
              </a:rPr>
              <a:t>трансгаз</a:t>
            </a:r>
            <a:r>
              <a:rPr lang="ru-RU" sz="1400" b="1" kern="1200" baseline="0" dirty="0" smtClean="0">
                <a:solidFill>
                  <a:schemeClr val="tx1"/>
                </a:solidFill>
                <a:effectLst/>
                <a:latin typeface="Arial"/>
                <a:ea typeface="+mn-ea"/>
                <a:cs typeface="Arial"/>
              </a:rPr>
              <a:t> проведены предварительные испытания комплекта ГАЦ-50КМ с асинхронным электродвигателем мощностью 15 кВт, производства ООО «Русэлпром-ВЭМЗ», данный комплект тоже показал потенциал повышения </a:t>
            </a:r>
            <a:r>
              <a:rPr lang="ru-RU" sz="1400" b="1" kern="1200" baseline="0" dirty="0" err="1" smtClean="0">
                <a:solidFill>
                  <a:schemeClr val="tx1"/>
                </a:solidFill>
                <a:effectLst/>
                <a:latin typeface="Arial"/>
                <a:ea typeface="+mn-ea"/>
                <a:cs typeface="Arial"/>
              </a:rPr>
              <a:t>энергоэффективности</a:t>
            </a:r>
            <a:r>
              <a:rPr lang="ru-RU" sz="1400" b="1" kern="1200" baseline="0" dirty="0" smtClean="0">
                <a:solidFill>
                  <a:schemeClr val="tx1"/>
                </a:solidFill>
                <a:effectLst/>
                <a:latin typeface="Arial"/>
                <a:ea typeface="+mn-ea"/>
                <a:cs typeface="Arial"/>
              </a:rPr>
              <a:t> установки. В декабре планируется комиссионная приемка с участием представителей Департамента 308 ПАО «Газпром»  </a:t>
            </a:r>
            <a:endParaRPr lang="ru-RU" sz="1400" b="1" kern="1200" baseline="0" dirty="0" smtClean="0">
              <a:solidFill>
                <a:schemeClr val="tx1"/>
              </a:solidFill>
              <a:effectLst/>
              <a:latin typeface="Arial"/>
              <a:ea typeface="+mn-ea"/>
              <a:cs typeface="Arial"/>
            </a:endParaRPr>
          </a:p>
        </p:txBody>
      </p:sp>
    </p:spTree>
    <p:extLst>
      <p:ext uri="{BB962C8B-B14F-4D97-AF65-F5344CB8AC3E}">
        <p14:creationId xmlns:p14="http://schemas.microsoft.com/office/powerpoint/2010/main" val="296625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Для определения наиболее эффективного режима работы были проверены 4 варианта работы вентиляторов на</a:t>
            </a:r>
            <a:r>
              <a:rPr lang="ru-RU" sz="1400" b="1" baseline="0" dirty="0" smtClean="0">
                <a:latin typeface="Arial"/>
                <a:cs typeface="Arial"/>
              </a:rPr>
              <a:t> секции АВО газа с соответствующими замерами. За частую необходимость включения всех вентиляторов АВО газа не требуется, встает вопрос как распределить включенные вентиляторы для оптимального режима, так же необходимо учитывать эффект рециркуляции воздуха, что приводит попадания воздуха из теплой зоны в зону охлаждения, что понижает эффективность охлаждения, по результатам замеров самым эффективным режимом явился когда оба вентилятора в работе, следующим по тепловой модности стал вариант с включенным первым по ходу газа вентилятором, причем разница между четвертым и вторым вариантами составил 180 кВт, по этому для оптимального режима работы было принято работать первыми по ходу газа вентиляторами с последующим включением вторых для поддержания требуемой температуры за АВО, причем включение начинать с крайних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11</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a:xfrm>
            <a:off x="158477" y="4715911"/>
            <a:ext cx="6480720" cy="4467701"/>
          </a:xfrm>
        </p:spPr>
        <p:txBody>
          <a:bodyPr>
            <a:normAutofit fontScale="77500" lnSpcReduction="20000"/>
          </a:bodyPr>
          <a:lstStyle/>
          <a:p>
            <a:r>
              <a:rPr lang="ru-RU" sz="1800" b="1" baseline="0" dirty="0" smtClean="0">
                <a:solidFill>
                  <a:schemeClr val="tx1"/>
                </a:solidFill>
                <a:latin typeface="Arial"/>
                <a:cs typeface="Arial"/>
              </a:rPr>
              <a:t>Основной проблематикой в 2018 году, стали 6 досрочных съемов приводных двигателей НК-36СТ по причине повреждения проточной части, 4 по забоине по проточной части компрессора, 1 по прогару бандажных полок рабочих лопаток ТВД, обрыв ¾ пера рабочей лопатки КВД, причем из досрочно снятых двигателей, три прошли восстановительный ремонт в рамках гарантийных обязательств,  остальные двигатели в ремонте не были, основной причиной выхода из строя двигателей, по мнению ПАО «Кузнецов» явились попадания в проточную часть посторонних предметов, на основании чего было создано две комиссии по осмотру КВОУ на КС «Заволжская» и на разборку двигателя зав.№339 в условиях СРП, по результатам комиссии было выявлено наличие </a:t>
            </a:r>
            <a:r>
              <a:rPr lang="ru-RU" sz="1800" b="1" baseline="0" dirty="0" err="1" smtClean="0">
                <a:solidFill>
                  <a:schemeClr val="tx1"/>
                </a:solidFill>
                <a:latin typeface="Arial"/>
                <a:cs typeface="Arial"/>
              </a:rPr>
              <a:t>акалин</a:t>
            </a:r>
            <a:r>
              <a:rPr lang="ru-RU" sz="1800" b="1" baseline="0" dirty="0" smtClean="0">
                <a:solidFill>
                  <a:schemeClr val="tx1"/>
                </a:solidFill>
                <a:latin typeface="Arial"/>
                <a:cs typeface="Arial"/>
              </a:rPr>
              <a:t> от сварки в кассетах </a:t>
            </a:r>
            <a:r>
              <a:rPr lang="ru-RU" sz="1800" b="1" baseline="0" dirty="0" err="1" smtClean="0">
                <a:solidFill>
                  <a:schemeClr val="tx1"/>
                </a:solidFill>
                <a:latin typeface="Arial"/>
                <a:cs typeface="Arial"/>
              </a:rPr>
              <a:t>шумоглушения</a:t>
            </a:r>
            <a:r>
              <a:rPr lang="ru-RU" sz="1800" b="1" baseline="0" dirty="0" smtClean="0">
                <a:solidFill>
                  <a:schemeClr val="tx1"/>
                </a:solidFill>
                <a:latin typeface="Arial"/>
                <a:cs typeface="Arial"/>
              </a:rPr>
              <a:t> КВОУ, сварочные наплавы на стыка соединения элементов крепления кассет, так же была снята перфорированная обшивка камеры </a:t>
            </a:r>
            <a:r>
              <a:rPr lang="ru-RU" sz="1800" b="1" baseline="0" dirty="0" err="1" smtClean="0">
                <a:solidFill>
                  <a:schemeClr val="tx1"/>
                </a:solidFill>
                <a:latin typeface="Arial"/>
                <a:cs typeface="Arial"/>
              </a:rPr>
              <a:t>всаса</a:t>
            </a:r>
            <a:r>
              <a:rPr lang="ru-RU" sz="1800" b="1" baseline="0" dirty="0" smtClean="0">
                <a:solidFill>
                  <a:schemeClr val="tx1"/>
                </a:solidFill>
                <a:latin typeface="Arial"/>
                <a:cs typeface="Arial"/>
              </a:rPr>
              <a:t> под которыми так же были зафиксирован мелкий мусор, при разборке двигателя были зафиксированы и подтверждены выявленные дефекты с 5 по 15 ступени, так же было выявлено отслоение </a:t>
            </a:r>
            <a:r>
              <a:rPr lang="ru-RU" sz="1800" b="1" baseline="0" dirty="0" err="1" smtClean="0">
                <a:solidFill>
                  <a:schemeClr val="tx1"/>
                </a:solidFill>
                <a:latin typeface="Arial"/>
                <a:cs typeface="Arial"/>
              </a:rPr>
              <a:t>спецслоя</a:t>
            </a:r>
            <a:r>
              <a:rPr lang="ru-RU" sz="1800" b="1" baseline="0" dirty="0" smtClean="0">
                <a:solidFill>
                  <a:schemeClr val="tx1"/>
                </a:solidFill>
                <a:latin typeface="Arial"/>
                <a:cs typeface="Arial"/>
              </a:rPr>
              <a:t>, на основании работы данных комиссий был разработан план мероприятий состоящий из 38 пунктов и цель его была привести КВОУ ГПА-Ц-25 НК в </a:t>
            </a:r>
            <a:r>
              <a:rPr lang="ru-RU" sz="1800" b="1" baseline="0" dirty="0" err="1" smtClean="0">
                <a:solidFill>
                  <a:schemeClr val="tx1"/>
                </a:solidFill>
                <a:latin typeface="Arial"/>
                <a:cs typeface="Arial"/>
              </a:rPr>
              <a:t>соотвествие</a:t>
            </a:r>
            <a:r>
              <a:rPr lang="ru-RU" sz="1800" b="1" baseline="0" dirty="0" smtClean="0">
                <a:solidFill>
                  <a:schemeClr val="tx1"/>
                </a:solidFill>
                <a:latin typeface="Arial"/>
                <a:cs typeface="Arial"/>
              </a:rPr>
              <a:t> требованиям, а так же определить окончательные причины выхода из строя двигателей </a:t>
            </a:r>
            <a:endParaRPr lang="ru-RU" sz="1800" b="1" baseline="0" dirty="0" smtClean="0">
              <a:solidFill>
                <a:schemeClr val="tx1"/>
              </a:solidFill>
              <a:latin typeface="Arial"/>
              <a:cs typeface="Arial"/>
            </a:endParaRPr>
          </a:p>
        </p:txBody>
      </p:sp>
      <p:sp>
        <p:nvSpPr>
          <p:cNvPr id="4" name="Номер слайда 3"/>
          <p:cNvSpPr>
            <a:spLocks noGrp="1"/>
          </p:cNvSpPr>
          <p:nvPr>
            <p:ph type="sldNum" sz="quarter" idx="10"/>
          </p:nvPr>
        </p:nvSpPr>
        <p:spPr/>
        <p:txBody>
          <a:bodyPr/>
          <a:lstStyle/>
          <a:p>
            <a:pPr>
              <a:defRPr/>
            </a:pPr>
            <a:fld id="{9DE56986-14C1-41DB-A89E-85C50D934850}" type="slidenum">
              <a:rPr lang="ru-RU" smtClean="0">
                <a:solidFill>
                  <a:prstClr val="white"/>
                </a:solidFill>
              </a:rPr>
              <a:pPr>
                <a:defRPr/>
              </a:pPr>
              <a:t>12</a:t>
            </a:fld>
            <a:endParaRPr lang="ru-RU">
              <a:solidFill>
                <a:prstClr val="white"/>
              </a:solidFill>
            </a:endParaRPr>
          </a:p>
        </p:txBody>
      </p:sp>
    </p:spTree>
    <p:extLst>
      <p:ext uri="{BB962C8B-B14F-4D97-AF65-F5344CB8AC3E}">
        <p14:creationId xmlns:p14="http://schemas.microsoft.com/office/powerpoint/2010/main" val="347111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2950"/>
            <a:ext cx="6623050" cy="3725863"/>
          </a:xfrm>
        </p:spPr>
      </p:sp>
      <p:sp>
        <p:nvSpPr>
          <p:cNvPr id="3" name="Заметки 2"/>
          <p:cNvSpPr>
            <a:spLocks noGrp="1"/>
          </p:cNvSpPr>
          <p:nvPr>
            <p:ph type="body" idx="1"/>
          </p:nvPr>
        </p:nvSpPr>
        <p:spPr>
          <a:xfrm>
            <a:off x="158477" y="4715911"/>
            <a:ext cx="6480720" cy="4467701"/>
          </a:xfrm>
        </p:spPr>
        <p:txBody>
          <a:bodyPr>
            <a:normAutofit/>
          </a:bodyPr>
          <a:lstStyle/>
          <a:p>
            <a:pPr marL="1588" marR="0" lvl="0" indent="0" algn="just" defTabSz="449263" rtl="0" eaLnBrk="1" fontAlgn="base" latinLnBrk="0" hangingPunct="1">
              <a:lnSpc>
                <a:spcPct val="100000"/>
              </a:lnSpc>
              <a:spcBef>
                <a:spcPts val="0"/>
              </a:spcBef>
              <a:spcAft>
                <a:spcPts val="0"/>
              </a:spcAft>
              <a:buClrTx/>
              <a:buSzPct val="100000"/>
              <a:buFontTx/>
              <a:buNone/>
              <a:tabLst/>
              <a:defRPr/>
            </a:pPr>
            <a:r>
              <a:rPr lang="ru-RU" sz="1400" b="1" dirty="0" smtClean="0">
                <a:solidFill>
                  <a:schemeClr val="tx1"/>
                </a:solidFill>
                <a:effectLst/>
                <a:latin typeface="Arial"/>
                <a:ea typeface="Calibri"/>
                <a:cs typeface="Arial"/>
              </a:rPr>
              <a:t>Основными мероприятиями внесенными в план стали: разработка конструкции сетки </a:t>
            </a:r>
            <a:r>
              <a:rPr lang="ru-RU" sz="1400" b="1" dirty="0" err="1" smtClean="0">
                <a:solidFill>
                  <a:schemeClr val="tx1"/>
                </a:solidFill>
                <a:effectLst/>
                <a:latin typeface="Arial"/>
                <a:ea typeface="Calibri"/>
                <a:cs typeface="Arial"/>
              </a:rPr>
              <a:t>всаса</a:t>
            </a:r>
            <a:r>
              <a:rPr lang="ru-RU" sz="1400" b="1" dirty="0" smtClean="0">
                <a:solidFill>
                  <a:schemeClr val="tx1"/>
                </a:solidFill>
                <a:effectLst/>
                <a:latin typeface="Arial"/>
                <a:ea typeface="Calibri"/>
                <a:cs typeface="Arial"/>
              </a:rPr>
              <a:t> с учетом установки наружной не металлической сетки с мелкоячеистым</a:t>
            </a:r>
            <a:r>
              <a:rPr lang="ru-RU" sz="1400" b="1" baseline="0" dirty="0" smtClean="0">
                <a:solidFill>
                  <a:schemeClr val="tx1"/>
                </a:solidFill>
                <a:effectLst/>
                <a:latin typeface="Arial"/>
                <a:ea typeface="Calibri"/>
                <a:cs typeface="Arial"/>
              </a:rPr>
              <a:t> покрытием, разработать программу испытания новой защитной сетки и далее провести их в на ГПА ООО «Газпром </a:t>
            </a:r>
            <a:r>
              <a:rPr lang="ru-RU" sz="1400" b="1" baseline="0" dirty="0" err="1" smtClean="0">
                <a:solidFill>
                  <a:schemeClr val="tx1"/>
                </a:solidFill>
                <a:effectLst/>
                <a:latin typeface="Arial"/>
                <a:ea typeface="Calibri"/>
                <a:cs typeface="Arial"/>
              </a:rPr>
              <a:t>трансгаз</a:t>
            </a:r>
            <a:r>
              <a:rPr lang="ru-RU" sz="1400" b="1" baseline="0" dirty="0" smtClean="0">
                <a:solidFill>
                  <a:schemeClr val="tx1"/>
                </a:solidFill>
                <a:effectLst/>
                <a:latin typeface="Arial"/>
                <a:ea typeface="Calibri"/>
                <a:cs typeface="Arial"/>
              </a:rPr>
              <a:t> Нижний Новгород» и по результатам положительных испытаний установить данную конструкцию на всех ГПА данного типа в ООО «Газпром </a:t>
            </a:r>
            <a:r>
              <a:rPr lang="ru-RU" sz="1400" b="1" baseline="0" dirty="0" err="1" smtClean="0">
                <a:solidFill>
                  <a:schemeClr val="tx1"/>
                </a:solidFill>
                <a:effectLst/>
                <a:latin typeface="Arial"/>
                <a:ea typeface="Calibri"/>
                <a:cs typeface="Arial"/>
              </a:rPr>
              <a:t>трасгаз</a:t>
            </a:r>
            <a:r>
              <a:rPr lang="ru-RU" sz="1400" b="1" baseline="0" dirty="0" smtClean="0">
                <a:solidFill>
                  <a:schemeClr val="tx1"/>
                </a:solidFill>
                <a:effectLst/>
                <a:latin typeface="Arial"/>
                <a:ea typeface="Calibri"/>
                <a:cs typeface="Arial"/>
              </a:rPr>
              <a:t> Нижний Новгород»  </a:t>
            </a:r>
            <a:endParaRPr lang="ru-RU" sz="1400" b="1" dirty="0">
              <a:solidFill>
                <a:schemeClr val="tx1"/>
              </a:solidFill>
              <a:effectLst/>
              <a:latin typeface="Arial"/>
              <a:ea typeface="Calibri"/>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13</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2950"/>
            <a:ext cx="6623050" cy="3725863"/>
          </a:xfrm>
        </p:spPr>
      </p:sp>
      <p:sp>
        <p:nvSpPr>
          <p:cNvPr id="3" name="Заметки 2"/>
          <p:cNvSpPr>
            <a:spLocks noGrp="1"/>
          </p:cNvSpPr>
          <p:nvPr>
            <p:ph type="body" idx="1"/>
          </p:nvPr>
        </p:nvSpPr>
        <p:spPr>
          <a:xfrm>
            <a:off x="158477" y="4715911"/>
            <a:ext cx="6480720" cy="4467701"/>
          </a:xfrm>
        </p:spPr>
        <p:txBody>
          <a:bodyPr>
            <a:normAutofit/>
          </a:bodyPr>
          <a:lstStyle/>
          <a:p>
            <a:pPr marL="1588" marR="0" lvl="0" indent="0" algn="just" defTabSz="449263" rtl="0" eaLnBrk="1" fontAlgn="base" latinLnBrk="0" hangingPunct="1">
              <a:lnSpc>
                <a:spcPct val="100000"/>
              </a:lnSpc>
              <a:spcBef>
                <a:spcPts val="0"/>
              </a:spcBef>
              <a:spcAft>
                <a:spcPts val="0"/>
              </a:spcAft>
              <a:buClrTx/>
              <a:buSzPct val="100000"/>
              <a:buFontTx/>
              <a:buNone/>
              <a:tabLst/>
              <a:defRPr/>
            </a:pPr>
            <a:r>
              <a:rPr lang="ru-RU" sz="1400" b="1" dirty="0" smtClean="0">
                <a:solidFill>
                  <a:schemeClr val="tx1"/>
                </a:solidFill>
                <a:effectLst/>
                <a:latin typeface="Arial"/>
                <a:ea typeface="Calibri"/>
                <a:cs typeface="Arial"/>
              </a:rPr>
              <a:t>Далее так же по результатам осмотра КВОУ</a:t>
            </a:r>
            <a:r>
              <a:rPr lang="ru-RU" sz="1400" b="1" baseline="0" dirty="0" smtClean="0">
                <a:solidFill>
                  <a:schemeClr val="tx1"/>
                </a:solidFill>
                <a:effectLst/>
                <a:latin typeface="Arial"/>
                <a:ea typeface="Calibri"/>
                <a:cs typeface="Arial"/>
              </a:rPr>
              <a:t> было принято решение заменить перфорированную обшивку камеры </a:t>
            </a:r>
            <a:r>
              <a:rPr lang="ru-RU" sz="1400" b="1" baseline="0" dirty="0" err="1" smtClean="0">
                <a:solidFill>
                  <a:schemeClr val="tx1"/>
                </a:solidFill>
                <a:effectLst/>
                <a:latin typeface="Arial"/>
                <a:ea typeface="Calibri"/>
                <a:cs typeface="Arial"/>
              </a:rPr>
              <a:t>всаса</a:t>
            </a:r>
            <a:r>
              <a:rPr lang="ru-RU" sz="1400" b="1" baseline="0" dirty="0" smtClean="0">
                <a:solidFill>
                  <a:schemeClr val="tx1"/>
                </a:solidFill>
                <a:effectLst/>
                <a:latin typeface="Arial"/>
                <a:ea typeface="Calibri"/>
                <a:cs typeface="Arial"/>
              </a:rPr>
              <a:t> на обшивку сплошным гладким листом на всех эксплуатируемых ГПА данного типа силами ООО «Самара-</a:t>
            </a:r>
            <a:r>
              <a:rPr lang="ru-RU" sz="1400" b="1" baseline="0" dirty="0" err="1" smtClean="0">
                <a:solidFill>
                  <a:schemeClr val="tx1"/>
                </a:solidFill>
                <a:effectLst/>
                <a:latin typeface="Arial"/>
                <a:ea typeface="Calibri"/>
                <a:cs typeface="Arial"/>
              </a:rPr>
              <a:t>Авиагаз</a:t>
            </a:r>
            <a:r>
              <a:rPr lang="ru-RU" sz="1400" b="1" baseline="0" dirty="0" smtClean="0">
                <a:solidFill>
                  <a:schemeClr val="tx1"/>
                </a:solidFill>
                <a:effectLst/>
                <a:latin typeface="Arial"/>
                <a:ea typeface="Calibri"/>
                <a:cs typeface="Arial"/>
              </a:rPr>
              <a:t>»</a:t>
            </a:r>
            <a:endParaRPr lang="ru-RU" sz="1400" b="1" dirty="0">
              <a:solidFill>
                <a:schemeClr val="tx1"/>
              </a:solidFill>
              <a:effectLst/>
              <a:latin typeface="Arial"/>
              <a:ea typeface="Calibri"/>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14</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Данные мероприятия выполнены, принят</a:t>
            </a:r>
            <a:r>
              <a:rPr lang="ru-RU" sz="1400" b="1" baseline="0" dirty="0" smtClean="0">
                <a:latin typeface="Arial"/>
                <a:cs typeface="Arial"/>
              </a:rPr>
              <a:t> единый конструктив защитной сетки, установлен не металлический чехол, разработана и согласована программа испытаний, так же в испытаниях принимали участие представители ПАО «Кузнецов»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15</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2950"/>
            <a:ext cx="6623050" cy="3725863"/>
          </a:xfrm>
        </p:spPr>
      </p:sp>
      <p:sp>
        <p:nvSpPr>
          <p:cNvPr id="3" name="Заметки 2"/>
          <p:cNvSpPr>
            <a:spLocks noGrp="1"/>
          </p:cNvSpPr>
          <p:nvPr>
            <p:ph type="body" idx="1"/>
          </p:nvPr>
        </p:nvSpPr>
        <p:spPr>
          <a:xfrm>
            <a:off x="158477" y="4715911"/>
            <a:ext cx="6480720" cy="4467701"/>
          </a:xfrm>
        </p:spPr>
        <p:txBody>
          <a:bodyPr>
            <a:normAutofit/>
          </a:bodyPr>
          <a:lstStyle/>
          <a:p>
            <a:pPr marL="1588" marR="0" lvl="0" indent="0" algn="just" defTabSz="449263" rtl="0" eaLnBrk="1" fontAlgn="base" latinLnBrk="0" hangingPunct="1">
              <a:lnSpc>
                <a:spcPct val="100000"/>
              </a:lnSpc>
              <a:spcBef>
                <a:spcPts val="0"/>
              </a:spcBef>
              <a:spcAft>
                <a:spcPts val="0"/>
              </a:spcAft>
              <a:buClrTx/>
              <a:buSzPct val="100000"/>
              <a:buFontTx/>
              <a:buNone/>
              <a:tabLst/>
              <a:defRPr/>
            </a:pPr>
            <a:r>
              <a:rPr lang="ru-RU" sz="1400" b="1" dirty="0" smtClean="0">
                <a:solidFill>
                  <a:schemeClr val="tx1"/>
                </a:solidFill>
                <a:effectLst/>
                <a:latin typeface="Arial"/>
                <a:ea typeface="Calibri"/>
                <a:cs typeface="Arial"/>
              </a:rPr>
              <a:t>Так</a:t>
            </a:r>
            <a:r>
              <a:rPr lang="ru-RU" sz="1400" b="1" baseline="0" dirty="0" smtClean="0">
                <a:solidFill>
                  <a:schemeClr val="tx1"/>
                </a:solidFill>
                <a:effectLst/>
                <a:latin typeface="Arial"/>
                <a:ea typeface="Calibri"/>
                <a:cs typeface="Arial"/>
              </a:rPr>
              <a:t> же необходимо было устранить выявленные при осмотре КВОУ ГПА ст.№2 КЦ г/п «Ямбург </a:t>
            </a:r>
            <a:r>
              <a:rPr lang="mr-IN" sz="1400" b="1" baseline="0" dirty="0" smtClean="0">
                <a:solidFill>
                  <a:schemeClr val="tx1"/>
                </a:solidFill>
                <a:effectLst/>
                <a:latin typeface="Arial"/>
                <a:ea typeface="Calibri"/>
                <a:cs typeface="Arial"/>
              </a:rPr>
              <a:t>–</a:t>
            </a:r>
            <a:r>
              <a:rPr lang="ru-RU" sz="1400" b="1" baseline="0" dirty="0" smtClean="0">
                <a:solidFill>
                  <a:schemeClr val="tx1"/>
                </a:solidFill>
                <a:effectLst/>
                <a:latin typeface="Arial"/>
                <a:ea typeface="Calibri"/>
                <a:cs typeface="Arial"/>
              </a:rPr>
              <a:t> Западная </a:t>
            </a:r>
            <a:r>
              <a:rPr lang="ru-RU" sz="1400" b="1" baseline="0" dirty="0" err="1" smtClean="0">
                <a:solidFill>
                  <a:schemeClr val="tx1"/>
                </a:solidFill>
                <a:effectLst/>
                <a:latin typeface="Arial"/>
                <a:ea typeface="Calibri"/>
                <a:cs typeface="Arial"/>
              </a:rPr>
              <a:t>грнаица</a:t>
            </a:r>
            <a:r>
              <a:rPr lang="ru-RU" sz="1400" b="1" baseline="0" dirty="0" smtClean="0">
                <a:solidFill>
                  <a:schemeClr val="tx1"/>
                </a:solidFill>
                <a:effectLst/>
                <a:latin typeface="Arial"/>
                <a:ea typeface="Calibri"/>
                <a:cs typeface="Arial"/>
              </a:rPr>
              <a:t>» замечания по сварочным наплывам на кронштейнах крепления пластин </a:t>
            </a:r>
            <a:r>
              <a:rPr lang="ru-RU" sz="1400" b="1" baseline="0" dirty="0" err="1" smtClean="0">
                <a:solidFill>
                  <a:schemeClr val="tx1"/>
                </a:solidFill>
                <a:effectLst/>
                <a:latin typeface="Arial"/>
                <a:ea typeface="Calibri"/>
                <a:cs typeface="Arial"/>
              </a:rPr>
              <a:t>шумоглушения</a:t>
            </a:r>
            <a:r>
              <a:rPr lang="ru-RU" sz="1400" b="1" baseline="0" dirty="0" smtClean="0">
                <a:solidFill>
                  <a:schemeClr val="tx1"/>
                </a:solidFill>
                <a:effectLst/>
                <a:latin typeface="Arial"/>
                <a:ea typeface="Calibri"/>
                <a:cs typeface="Arial"/>
              </a:rPr>
              <a:t> и установить шумоглушителе, даже наверное собрать сам КВОУ, актуализировать руководство по эксплуатации ГПА в части описания работ при техническом обслуживании и провести осмотр всех ГПА на предмет выявления однотипных с ГПА ст.№ КЦ «Ямбург </a:t>
            </a:r>
            <a:r>
              <a:rPr lang="mr-IN" sz="1400" b="1" baseline="0" dirty="0" smtClean="0">
                <a:solidFill>
                  <a:schemeClr val="tx1"/>
                </a:solidFill>
                <a:effectLst/>
                <a:latin typeface="Arial"/>
                <a:ea typeface="Calibri"/>
                <a:cs typeface="Arial"/>
              </a:rPr>
              <a:t>–</a:t>
            </a:r>
            <a:r>
              <a:rPr lang="ru-RU" sz="1400" b="1" baseline="0" dirty="0" smtClean="0">
                <a:solidFill>
                  <a:schemeClr val="tx1"/>
                </a:solidFill>
                <a:effectLst/>
                <a:latin typeface="Arial"/>
                <a:ea typeface="Calibri"/>
                <a:cs typeface="Arial"/>
              </a:rPr>
              <a:t> Западная граница» замечаний на креплениях пластин </a:t>
            </a:r>
            <a:r>
              <a:rPr lang="ru-RU" sz="1400" b="1" baseline="0" dirty="0" err="1" smtClean="0">
                <a:solidFill>
                  <a:schemeClr val="tx1"/>
                </a:solidFill>
                <a:effectLst/>
                <a:latin typeface="Arial"/>
                <a:ea typeface="Calibri"/>
                <a:cs typeface="Arial"/>
              </a:rPr>
              <a:t>шумоглушения</a:t>
            </a:r>
            <a:endParaRPr lang="ru-RU" sz="1400" b="1" dirty="0">
              <a:solidFill>
                <a:schemeClr val="tx1"/>
              </a:solidFill>
              <a:effectLst/>
              <a:latin typeface="Arial"/>
              <a:ea typeface="Calibri"/>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16</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86469" y="4583725"/>
            <a:ext cx="6552728" cy="4900245"/>
          </a:xfrm>
        </p:spPr>
        <p:txBody>
          <a:bodyPr>
            <a:normAutofit/>
          </a:bodyPr>
          <a:lstStyle/>
          <a:p>
            <a:pPr algn="just"/>
            <a:r>
              <a:rPr lang="ru-RU" sz="1400" b="1" dirty="0" smtClean="0">
                <a:latin typeface="Arial"/>
                <a:cs typeface="Arial"/>
              </a:rPr>
              <a:t>Вот представлена визуализация как камера </a:t>
            </a:r>
            <a:r>
              <a:rPr lang="ru-RU" sz="1400" b="1" dirty="0" err="1" smtClean="0">
                <a:latin typeface="Arial"/>
                <a:cs typeface="Arial"/>
              </a:rPr>
              <a:t>всаса</a:t>
            </a:r>
            <a:r>
              <a:rPr lang="ru-RU" sz="1400" b="1" dirty="0" smtClean="0">
                <a:latin typeface="Arial"/>
                <a:cs typeface="Arial"/>
              </a:rPr>
              <a:t> выглядела до выполнения работ и как теперь выглядит камера </a:t>
            </a:r>
            <a:r>
              <a:rPr lang="ru-RU" sz="1400" b="1" dirty="0" err="1" smtClean="0">
                <a:latin typeface="Arial"/>
                <a:cs typeface="Arial"/>
              </a:rPr>
              <a:t>всаса</a:t>
            </a:r>
            <a:r>
              <a:rPr lang="ru-RU" sz="1400" b="1" dirty="0" smtClean="0">
                <a:latin typeface="Arial"/>
                <a:cs typeface="Arial"/>
              </a:rPr>
              <a:t> из сплошного листа</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17</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В руководстве по эксплуатации ГПА-Ц-25НК</a:t>
            </a:r>
            <a:r>
              <a:rPr lang="ru-RU" sz="1400" b="1" baseline="0" dirty="0" smtClean="0">
                <a:latin typeface="Arial"/>
                <a:cs typeface="Arial"/>
              </a:rPr>
              <a:t> теперь подробно расписаны требования к выполняемым работам по ВОУ в рамках технического обслуживания</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18</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При осмотре пластин крепления </a:t>
            </a:r>
            <a:r>
              <a:rPr lang="ru-RU" sz="1400" b="1" dirty="0" err="1" smtClean="0">
                <a:latin typeface="Arial"/>
                <a:cs typeface="Arial"/>
              </a:rPr>
              <a:t>шумоглушения</a:t>
            </a:r>
            <a:r>
              <a:rPr lang="ru-RU" sz="1400" b="1" dirty="0" smtClean="0">
                <a:latin typeface="Arial"/>
                <a:cs typeface="Arial"/>
              </a:rPr>
              <a:t> на остальных ГПА так же были выявлены сварочный град и наплывы сварки в</a:t>
            </a:r>
            <a:r>
              <a:rPr lang="ru-RU" sz="1400" b="1" baseline="0" dirty="0" smtClean="0">
                <a:latin typeface="Arial"/>
                <a:cs typeface="Arial"/>
              </a:rPr>
              <a:t> местах стыка и крепления элементов</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19</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4538"/>
            <a:ext cx="6619875" cy="3724275"/>
          </a:xfrm>
        </p:spPr>
      </p:sp>
      <p:sp>
        <p:nvSpPr>
          <p:cNvPr id="3" name="Заметки 2"/>
          <p:cNvSpPr>
            <a:spLocks noGrp="1"/>
          </p:cNvSpPr>
          <p:nvPr>
            <p:ph type="body" idx="1"/>
          </p:nvPr>
        </p:nvSpPr>
        <p:spPr>
          <a:xfrm>
            <a:off x="158477" y="4715911"/>
            <a:ext cx="6480720" cy="4467701"/>
          </a:xfrm>
        </p:spPr>
        <p:txBody>
          <a:bodyPr/>
          <a:lstStyle/>
          <a:p>
            <a:pPr algn="just" defTabSz="921071">
              <a:defRPr/>
            </a:pPr>
            <a:r>
              <a:rPr lang="ru-RU" sz="1400" b="1" dirty="0" smtClean="0">
                <a:latin typeface="Arial"/>
                <a:cs typeface="Arial"/>
              </a:rPr>
              <a:t>Структура</a:t>
            </a:r>
            <a:r>
              <a:rPr lang="ru-RU" sz="1400" b="1" baseline="0" dirty="0" smtClean="0">
                <a:latin typeface="Arial"/>
                <a:cs typeface="Arial"/>
              </a:rPr>
              <a:t> управления производственными объектами ООО «Газпром </a:t>
            </a:r>
            <a:r>
              <a:rPr lang="ru-RU" sz="1400" b="1" baseline="0" dirty="0" err="1" smtClean="0">
                <a:latin typeface="Arial"/>
                <a:cs typeface="Arial"/>
              </a:rPr>
              <a:t>трансгаз</a:t>
            </a:r>
            <a:r>
              <a:rPr lang="ru-RU" sz="1400" b="1" baseline="0" dirty="0" smtClean="0">
                <a:latin typeface="Arial"/>
                <a:cs typeface="Arial"/>
              </a:rPr>
              <a:t> Нижний Новгород» на текущий момент без изменений, но в конце 2018 года по результатам консервации будет выведено порядком 40 ГПА общей мощностью 350 МВт</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2</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2950"/>
            <a:ext cx="6623050" cy="3725863"/>
          </a:xfrm>
        </p:spPr>
      </p:sp>
      <p:sp>
        <p:nvSpPr>
          <p:cNvPr id="3" name="Заметки 2"/>
          <p:cNvSpPr>
            <a:spLocks noGrp="1"/>
          </p:cNvSpPr>
          <p:nvPr>
            <p:ph type="body" idx="1"/>
          </p:nvPr>
        </p:nvSpPr>
        <p:spPr>
          <a:xfrm>
            <a:off x="158477" y="4715911"/>
            <a:ext cx="6480720" cy="4467701"/>
          </a:xfrm>
        </p:spPr>
        <p:txBody>
          <a:bodyPr>
            <a:normAutofit/>
          </a:bodyPr>
          <a:lstStyle/>
          <a:p>
            <a:pPr marL="1588" marR="0" lvl="0" indent="0" algn="just" defTabSz="449263" rtl="0" eaLnBrk="1" fontAlgn="base" latinLnBrk="0" hangingPunct="1">
              <a:lnSpc>
                <a:spcPct val="100000"/>
              </a:lnSpc>
              <a:spcBef>
                <a:spcPts val="0"/>
              </a:spcBef>
              <a:spcAft>
                <a:spcPts val="0"/>
              </a:spcAft>
              <a:buClrTx/>
              <a:buSzPct val="100000"/>
              <a:buFontTx/>
              <a:buNone/>
              <a:tabLst/>
              <a:defRPr/>
            </a:pPr>
            <a:r>
              <a:rPr lang="ru-RU" sz="1400" b="1" dirty="0" smtClean="0">
                <a:solidFill>
                  <a:schemeClr val="tx1"/>
                </a:solidFill>
                <a:effectLst/>
                <a:latin typeface="Arial"/>
                <a:ea typeface="Calibri"/>
                <a:cs typeface="Arial"/>
              </a:rPr>
              <a:t>По результатам выявлен замечаний их необходимо было устранить данные дефекты</a:t>
            </a:r>
            <a:endParaRPr lang="ru-RU" sz="1400" b="1" dirty="0">
              <a:solidFill>
                <a:schemeClr val="tx1"/>
              </a:solidFill>
              <a:effectLst/>
              <a:latin typeface="Arial"/>
              <a:ea typeface="Calibri"/>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20</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Данная работы была организована и выполнялась силами ООО «Газпром </a:t>
            </a:r>
            <a:r>
              <a:rPr lang="ru-RU" sz="1400" b="1" dirty="0" err="1" smtClean="0">
                <a:latin typeface="Arial"/>
                <a:cs typeface="Arial"/>
              </a:rPr>
              <a:t>трансгаз</a:t>
            </a:r>
            <a:r>
              <a:rPr lang="ru-RU" sz="1400" b="1" dirty="0" smtClean="0">
                <a:latin typeface="Arial"/>
                <a:cs typeface="Arial"/>
              </a:rPr>
              <a:t> Нижний Новгород» и ООО «Самара-</a:t>
            </a:r>
            <a:r>
              <a:rPr lang="ru-RU" sz="1400" b="1" dirty="0" err="1" smtClean="0">
                <a:latin typeface="Arial"/>
                <a:cs typeface="Arial"/>
              </a:rPr>
              <a:t>Авиагаз</a:t>
            </a:r>
            <a:r>
              <a:rPr lang="ru-RU" sz="1400" b="1" dirty="0" smtClean="0">
                <a:latin typeface="Arial"/>
                <a:cs typeface="Arial"/>
              </a:rPr>
              <a:t>» методом зачистки мест наличия наплывов</a:t>
            </a:r>
            <a:r>
              <a:rPr lang="ru-RU" sz="1400" b="1" baseline="0" dirty="0" smtClean="0">
                <a:latin typeface="Arial"/>
                <a:cs typeface="Arial"/>
              </a:rPr>
              <a:t> сварки, все работы были выполнены в срок</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21</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3" y="742950"/>
            <a:ext cx="6623050" cy="3725863"/>
          </a:xfrm>
        </p:spPr>
      </p:sp>
      <p:sp>
        <p:nvSpPr>
          <p:cNvPr id="3" name="Заметки 2"/>
          <p:cNvSpPr>
            <a:spLocks noGrp="1"/>
          </p:cNvSpPr>
          <p:nvPr>
            <p:ph type="body" idx="1"/>
          </p:nvPr>
        </p:nvSpPr>
        <p:spPr>
          <a:xfrm>
            <a:off x="158477" y="4715911"/>
            <a:ext cx="6480720" cy="4467701"/>
          </a:xfrm>
        </p:spPr>
        <p:txBody>
          <a:bodyPr>
            <a:normAutofit/>
          </a:bodyPr>
          <a:lstStyle/>
          <a:p>
            <a:pPr marL="1588" marR="0" lvl="0" indent="0" algn="just" defTabSz="449263" rtl="0" eaLnBrk="1" fontAlgn="base" latinLnBrk="0" hangingPunct="1">
              <a:lnSpc>
                <a:spcPct val="100000"/>
              </a:lnSpc>
              <a:spcBef>
                <a:spcPts val="0"/>
              </a:spcBef>
              <a:spcAft>
                <a:spcPts val="0"/>
              </a:spcAft>
              <a:buClrTx/>
              <a:buSzPct val="100000"/>
              <a:buFontTx/>
              <a:buNone/>
              <a:tabLst/>
              <a:defRPr/>
            </a:pPr>
            <a:r>
              <a:rPr lang="ru-RU" sz="1400" b="1" dirty="0" smtClean="0">
                <a:solidFill>
                  <a:schemeClr val="tx1"/>
                </a:solidFill>
                <a:effectLst/>
                <a:latin typeface="Arial"/>
                <a:ea typeface="Calibri"/>
                <a:cs typeface="Arial"/>
              </a:rPr>
              <a:t>Далее предполагалось разобраться с причинами выявленных дефектов непосредственно</a:t>
            </a:r>
            <a:r>
              <a:rPr lang="ru-RU" sz="1400" b="1" baseline="0" dirty="0" smtClean="0">
                <a:solidFill>
                  <a:schemeClr val="tx1"/>
                </a:solidFill>
                <a:effectLst/>
                <a:latin typeface="Arial"/>
                <a:ea typeface="Calibri"/>
                <a:cs typeface="Arial"/>
              </a:rPr>
              <a:t> по самим двигателям, в ходе данной работы возникли некоторые проблемы в рамках реализации, так ПАО «Кузнецов» в одностороннем порядке, без участия «Самары-</a:t>
            </a:r>
            <a:r>
              <a:rPr lang="ru-RU" sz="1400" b="1" baseline="0" dirty="0" err="1" smtClean="0">
                <a:solidFill>
                  <a:schemeClr val="tx1"/>
                </a:solidFill>
                <a:effectLst/>
                <a:latin typeface="Arial"/>
                <a:ea typeface="Calibri"/>
                <a:cs typeface="Arial"/>
              </a:rPr>
              <a:t>Авиагаз</a:t>
            </a:r>
            <a:r>
              <a:rPr lang="ru-RU" sz="1400" b="1" baseline="0" dirty="0" smtClean="0">
                <a:solidFill>
                  <a:schemeClr val="tx1"/>
                </a:solidFill>
                <a:effectLst/>
                <a:latin typeface="Arial"/>
                <a:ea typeface="Calibri"/>
                <a:cs typeface="Arial"/>
              </a:rPr>
              <a:t>» провел исследования на предмет определения причины </a:t>
            </a:r>
            <a:r>
              <a:rPr lang="ru-RU" sz="1400" b="1" baseline="0" dirty="0" err="1" smtClean="0">
                <a:solidFill>
                  <a:schemeClr val="tx1"/>
                </a:solidFill>
                <a:effectLst/>
                <a:latin typeface="Arial"/>
                <a:ea typeface="Calibri"/>
                <a:cs typeface="Arial"/>
              </a:rPr>
              <a:t>выкрашивания</a:t>
            </a:r>
            <a:r>
              <a:rPr lang="ru-RU" sz="1400" b="1" baseline="0" dirty="0" smtClean="0">
                <a:solidFill>
                  <a:schemeClr val="tx1"/>
                </a:solidFill>
                <a:effectLst/>
                <a:latin typeface="Arial"/>
                <a:ea typeface="Calibri"/>
                <a:cs typeface="Arial"/>
              </a:rPr>
              <a:t> </a:t>
            </a:r>
            <a:r>
              <a:rPr lang="ru-RU" sz="1400" b="1" baseline="0" dirty="0" err="1" smtClean="0">
                <a:solidFill>
                  <a:schemeClr val="tx1"/>
                </a:solidFill>
                <a:effectLst/>
                <a:latin typeface="Arial"/>
                <a:ea typeface="Calibri"/>
                <a:cs typeface="Arial"/>
              </a:rPr>
              <a:t>спецслоя</a:t>
            </a:r>
            <a:r>
              <a:rPr lang="ru-RU" sz="1400" b="1" baseline="0" dirty="0" smtClean="0">
                <a:solidFill>
                  <a:schemeClr val="tx1"/>
                </a:solidFill>
                <a:effectLst/>
                <a:latin typeface="Arial"/>
                <a:ea typeface="Calibri"/>
                <a:cs typeface="Arial"/>
              </a:rPr>
              <a:t>, а так же характер дефектов на рабочих лопатках КСД и КВД</a:t>
            </a:r>
            <a:r>
              <a:rPr lang="ru-RU" sz="1400" b="1" dirty="0" smtClean="0">
                <a:solidFill>
                  <a:schemeClr val="tx1"/>
                </a:solidFill>
                <a:effectLst/>
                <a:latin typeface="Arial"/>
                <a:ea typeface="Calibri"/>
                <a:cs typeface="Arial"/>
              </a:rPr>
              <a:t> </a:t>
            </a:r>
            <a:r>
              <a:rPr lang="ru-RU" sz="1400" b="1" baseline="0" dirty="0" smtClean="0">
                <a:solidFill>
                  <a:schemeClr val="tx1"/>
                </a:solidFill>
                <a:effectLst/>
                <a:latin typeface="Arial"/>
                <a:ea typeface="Calibri"/>
                <a:cs typeface="Arial"/>
              </a:rPr>
              <a:t> и продолжить дальнейшую разборку двигателей для выяснения причин, на что в последствии ПАО «Кузнецов» ответил, что двигатели он принять не может в связи с плотной загрузкой производственных мощностей не смотря на то, что </a:t>
            </a:r>
            <a:r>
              <a:rPr lang="ru-RU" sz="1400" b="1" baseline="0" dirty="0" err="1" smtClean="0">
                <a:solidFill>
                  <a:schemeClr val="tx1"/>
                </a:solidFill>
                <a:effectLst/>
                <a:latin typeface="Arial"/>
                <a:ea typeface="Calibri"/>
                <a:cs typeface="Arial"/>
              </a:rPr>
              <a:t>трансгаз</a:t>
            </a:r>
            <a:r>
              <a:rPr lang="ru-RU" sz="1400" b="1" baseline="0" dirty="0" smtClean="0">
                <a:solidFill>
                  <a:schemeClr val="tx1"/>
                </a:solidFill>
                <a:effectLst/>
                <a:latin typeface="Arial"/>
                <a:ea typeface="Calibri"/>
                <a:cs typeface="Arial"/>
              </a:rPr>
              <a:t> подготовил их всех к отправке причем запланировал средства для выполнения данных работ собственной техникой, до сих пор не дождались окончательной калькуляции, и отчетов по влиянию выявленных дефектов на работоспособность двигателя в межремонтный период, а так же не получен конструктивный акт о причинах ДСД </a:t>
            </a:r>
            <a:endParaRPr lang="ru-RU" sz="1400" b="1" dirty="0">
              <a:solidFill>
                <a:schemeClr val="tx1"/>
              </a:solidFill>
              <a:effectLst/>
              <a:latin typeface="Arial"/>
              <a:ea typeface="Calibri"/>
              <a:cs typeface="Arial"/>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22</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По результатам совместного осмотра КВОУ, после устранения замечаний</a:t>
            </a:r>
            <a:r>
              <a:rPr lang="ru-RU" sz="1400" b="1" baseline="0" dirty="0" smtClean="0">
                <a:latin typeface="Arial"/>
                <a:cs typeface="Arial"/>
              </a:rPr>
              <a:t>  на ГПА ст.№2 КЦ «Ямбург </a:t>
            </a:r>
            <a:r>
              <a:rPr lang="mr-IN" sz="1400" b="1" baseline="0" dirty="0" smtClean="0">
                <a:latin typeface="Arial"/>
                <a:cs typeface="Arial"/>
              </a:rPr>
              <a:t>–</a:t>
            </a:r>
            <a:r>
              <a:rPr lang="ru-RU" sz="1400" b="1" baseline="0" dirty="0" smtClean="0">
                <a:latin typeface="Arial"/>
                <a:cs typeface="Arial"/>
              </a:rPr>
              <a:t> Западная граница» составлен документ, что пыли, грязи и прочих посторонних предметов на пластинах </a:t>
            </a:r>
            <a:r>
              <a:rPr lang="ru-RU" sz="1400" b="1" baseline="0" dirty="0" err="1" smtClean="0">
                <a:latin typeface="Arial"/>
                <a:cs typeface="Arial"/>
              </a:rPr>
              <a:t>шумоглушения</a:t>
            </a:r>
            <a:r>
              <a:rPr lang="ru-RU" sz="1400" b="1" baseline="0" dirty="0" smtClean="0">
                <a:latin typeface="Arial"/>
                <a:cs typeface="Arial"/>
              </a:rPr>
              <a:t> отсутствует, документ подписан со стороны эксплуатации, Самары </a:t>
            </a:r>
            <a:r>
              <a:rPr lang="ru-RU" sz="1400" b="1" baseline="0" dirty="0" err="1" smtClean="0">
                <a:latin typeface="Arial"/>
                <a:cs typeface="Arial"/>
              </a:rPr>
              <a:t>Авиагаз</a:t>
            </a:r>
            <a:r>
              <a:rPr lang="ru-RU" sz="1400" b="1" baseline="0" dirty="0" smtClean="0">
                <a:latin typeface="Arial"/>
                <a:cs typeface="Arial"/>
              </a:rPr>
              <a:t> и ПАО Кузнецов</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23</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При определении причин </a:t>
            </a:r>
            <a:r>
              <a:rPr lang="ru-RU" sz="1400" b="1" dirty="0" err="1" smtClean="0">
                <a:latin typeface="Arial"/>
                <a:cs typeface="Arial"/>
              </a:rPr>
              <a:t>выкрашивания</a:t>
            </a:r>
            <a:r>
              <a:rPr lang="ru-RU" sz="1400" b="1" dirty="0" smtClean="0">
                <a:latin typeface="Arial"/>
                <a:cs typeface="Arial"/>
              </a:rPr>
              <a:t> специального слоя,</a:t>
            </a:r>
            <a:r>
              <a:rPr lang="ru-RU" sz="1400" b="1" baseline="0" dirty="0" smtClean="0">
                <a:latin typeface="Arial"/>
                <a:cs typeface="Arial"/>
              </a:rPr>
              <a:t> был сделан вывод, что данный дефект допущен при сборке приводного двигателя</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24</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Но так же в выводах отчета по определению характера дефектов на рабочих лопатках КСД и КНД, в пункте 5 указано, что</a:t>
            </a:r>
            <a:r>
              <a:rPr lang="ru-RU" sz="1400" b="1" baseline="0" dirty="0" smtClean="0">
                <a:latin typeface="Arial"/>
                <a:cs typeface="Arial"/>
              </a:rPr>
              <a:t> в забоинах 11 и 12 ступенях имеется вкрапления спец слоя и на основании предварительной информации от коллег из АО «КМПО» фрагменты </a:t>
            </a:r>
            <a:r>
              <a:rPr lang="ru-RU" sz="1400" b="1" baseline="0" dirty="0" err="1" smtClean="0">
                <a:latin typeface="Arial"/>
                <a:cs typeface="Arial"/>
              </a:rPr>
              <a:t>спец.слоя</a:t>
            </a:r>
            <a:r>
              <a:rPr lang="ru-RU" sz="1400" b="1" baseline="0" dirty="0" smtClean="0">
                <a:latin typeface="Arial"/>
                <a:cs typeface="Arial"/>
              </a:rPr>
              <a:t> могу быть инициаторами мелких забоин глубиной до 0,5 мм при разборке последующих двигателей мы планируем проводить независимую экспертизу по </a:t>
            </a:r>
            <a:r>
              <a:rPr lang="ru-RU" sz="1400" b="1" baseline="0" dirty="0" err="1" smtClean="0">
                <a:latin typeface="Arial"/>
                <a:cs typeface="Arial"/>
              </a:rPr>
              <a:t>металографии</a:t>
            </a:r>
            <a:r>
              <a:rPr lang="ru-RU" sz="1400" b="1" baseline="0" dirty="0" smtClean="0">
                <a:latin typeface="Arial"/>
                <a:cs typeface="Arial"/>
              </a:rPr>
              <a:t> для установления истинной причины образования дефекта, т.е. сопоставить предположительные причины, а это имеющиеся </a:t>
            </a:r>
            <a:r>
              <a:rPr lang="ru-RU" sz="1400" b="1" baseline="0" dirty="0" err="1" smtClean="0">
                <a:latin typeface="Arial"/>
                <a:cs typeface="Arial"/>
              </a:rPr>
              <a:t>акалины</a:t>
            </a:r>
            <a:r>
              <a:rPr lang="ru-RU" sz="1400" b="1" baseline="0" dirty="0" smtClean="0">
                <a:latin typeface="Arial"/>
                <a:cs typeface="Arial"/>
              </a:rPr>
              <a:t> с фактом наличия структуры данного метала в забоине лопатки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25</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679457" y="4583725"/>
            <a:ext cx="5438775" cy="4900245"/>
          </a:xfrm>
        </p:spPr>
        <p:txBody>
          <a:bodyPr>
            <a:normAutofit/>
          </a:bodyPr>
          <a:lstStyle/>
          <a:p>
            <a:pPr algn="just"/>
            <a:endParaRPr lang="ru-RU" sz="1400" dirty="0"/>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26</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9513"/>
          </a:xfrm>
        </p:spPr>
      </p:sp>
      <p:sp>
        <p:nvSpPr>
          <p:cNvPr id="3" name="Заметки 2"/>
          <p:cNvSpPr>
            <a:spLocks noGrp="1"/>
          </p:cNvSpPr>
          <p:nvPr>
            <p:ph type="body" idx="1"/>
          </p:nvPr>
        </p:nvSpPr>
        <p:spPr/>
        <p:txBody>
          <a:bodyPr>
            <a:normAutofit/>
          </a:bodyPr>
          <a:lstStyle/>
          <a:p>
            <a:endParaRPr lang="ru-RU" b="1" dirty="0"/>
          </a:p>
        </p:txBody>
      </p:sp>
      <p:sp>
        <p:nvSpPr>
          <p:cNvPr id="5" name="Нижний колонтитул 4"/>
          <p:cNvSpPr>
            <a:spLocks noGrp="1"/>
          </p:cNvSpPr>
          <p:nvPr>
            <p:ph type="ftr" sz="quarter" idx="11"/>
          </p:nvPr>
        </p:nvSpPr>
        <p:spPr/>
        <p:txBody>
          <a:bodyPr/>
          <a:lstStyle/>
          <a:p>
            <a:pPr>
              <a:defRPr/>
            </a:pPr>
            <a:r>
              <a:rPr lang="ru-RU" smtClean="0">
                <a:solidFill>
                  <a:prstClr val="white"/>
                </a:solidFill>
              </a:rPr>
              <a:t>УМТСиК. Отчет по показателям ПХД за 9 мес. 2015 г.</a:t>
            </a:r>
            <a:endParaRPr lang="ru-RU" dirty="0">
              <a:solidFill>
                <a:prstClr val="white"/>
              </a:solidFill>
            </a:endParaRPr>
          </a:p>
        </p:txBody>
      </p:sp>
    </p:spTree>
    <p:extLst>
      <p:ext uri="{BB962C8B-B14F-4D97-AF65-F5344CB8AC3E}">
        <p14:creationId xmlns:p14="http://schemas.microsoft.com/office/powerpoint/2010/main" val="3501786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28</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29</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4538"/>
            <a:ext cx="6619875" cy="3724275"/>
          </a:xfrm>
        </p:spPr>
      </p:sp>
      <p:sp>
        <p:nvSpPr>
          <p:cNvPr id="3" name="Заметки 2"/>
          <p:cNvSpPr>
            <a:spLocks noGrp="1"/>
          </p:cNvSpPr>
          <p:nvPr>
            <p:ph type="body" idx="1"/>
          </p:nvPr>
        </p:nvSpPr>
        <p:spPr>
          <a:xfrm>
            <a:off x="158477" y="4715911"/>
            <a:ext cx="6480720" cy="4467701"/>
          </a:xfrm>
        </p:spPr>
        <p:txBody>
          <a:bodyPr/>
          <a:lstStyle/>
          <a:p>
            <a:pPr algn="just" defTabSz="921071">
              <a:defRPr/>
            </a:pPr>
            <a:r>
              <a:rPr lang="ru-RU" sz="1400" b="1" dirty="0" smtClean="0">
                <a:latin typeface="Arial"/>
                <a:cs typeface="Arial"/>
              </a:rPr>
              <a:t>Показатели надежности комплексной программы ПАО «Газпром» на 2018-2022</a:t>
            </a:r>
            <a:r>
              <a:rPr lang="ru-RU" sz="1400" b="1" baseline="0" dirty="0" smtClean="0">
                <a:latin typeface="Arial"/>
                <a:cs typeface="Arial"/>
              </a:rPr>
              <a:t> годы» выполняются, за 10 месяцев 2018 года допущено 28 отказов, наработка на один отказ составила 15770 часов, коэффициент готовности ГПА 0,95 </a:t>
            </a:r>
            <a:r>
              <a:rPr lang="ru-RU" sz="1400" b="1" dirty="0" smtClean="0">
                <a:latin typeface="Arial"/>
                <a:cs typeface="Arial"/>
              </a:rPr>
              <a:t>                </a:t>
            </a:r>
          </a:p>
          <a:p>
            <a:pPr algn="just" defTabSz="921071">
              <a:defRPr/>
            </a:pPr>
            <a:r>
              <a:rPr lang="ru-RU" sz="1200" b="1" dirty="0" smtClean="0"/>
              <a:t>	</a:t>
            </a:r>
            <a:endParaRPr lang="ru-RU" sz="1400" b="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D51E2C8F-1521-4FAA-85AB-B35CAC526910}" type="slidenum">
              <a:rPr lang="ru-RU" altLang="ru-RU" smtClean="0">
                <a:solidFill>
                  <a:prstClr val="white"/>
                </a:solidFill>
              </a:rPr>
              <a:pPr/>
              <a:t>3</a:t>
            </a:fld>
            <a:endParaRPr lang="ru-RU" altLang="ru-RU">
              <a:solidFill>
                <a:prstClr val="white"/>
              </a:solidFill>
            </a:endParaRPr>
          </a:p>
        </p:txBody>
      </p:sp>
    </p:spTree>
    <p:extLst>
      <p:ext uri="{BB962C8B-B14F-4D97-AF65-F5344CB8AC3E}">
        <p14:creationId xmlns:p14="http://schemas.microsoft.com/office/powerpoint/2010/main" val="116670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30</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31</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32</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33</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23E709-9592-4D18-90CC-DE3031AF7348}" type="slidenum">
              <a:rPr lang="ru-RU" smtClean="0">
                <a:solidFill>
                  <a:prstClr val="white"/>
                </a:solidFill>
              </a:rPr>
              <a:pPr/>
              <a:t>34</a:t>
            </a:fld>
            <a:endParaRPr lang="ru-RU">
              <a:solidFill>
                <a:prstClr val="white"/>
              </a:solidFill>
            </a:endParaRPr>
          </a:p>
        </p:txBody>
      </p:sp>
      <p:sp>
        <p:nvSpPr>
          <p:cNvPr id="5" name="Нижний колонтитул 4"/>
          <p:cNvSpPr>
            <a:spLocks noGrp="1"/>
          </p:cNvSpPr>
          <p:nvPr>
            <p:ph type="ftr" sz="quarter" idx="11"/>
          </p:nvPr>
        </p:nvSpPr>
        <p:spPr/>
        <p:txBody>
          <a:bodyPr/>
          <a:lstStyle/>
          <a:p>
            <a:endParaRPr lang="ru-RU">
              <a:solidFill>
                <a:prstClr val="white"/>
              </a:solidFill>
            </a:endParaRPr>
          </a:p>
        </p:txBody>
      </p:sp>
    </p:spTree>
    <p:extLst>
      <p:ext uri="{BB962C8B-B14F-4D97-AF65-F5344CB8AC3E}">
        <p14:creationId xmlns:p14="http://schemas.microsoft.com/office/powerpoint/2010/main" val="2737937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6963" indent="-283447" eaLnBrk="0" hangingPunct="0">
              <a:spcBef>
                <a:spcPct val="30000"/>
              </a:spcBef>
              <a:defRPr sz="1200">
                <a:solidFill>
                  <a:schemeClr val="tx1"/>
                </a:solidFill>
                <a:latin typeface="Calibri" panose="020F0502020204030204" pitchFamily="34" charset="0"/>
              </a:defRPr>
            </a:lvl2pPr>
            <a:lvl3pPr marL="1133790" indent="-226759" eaLnBrk="0" hangingPunct="0">
              <a:spcBef>
                <a:spcPct val="30000"/>
              </a:spcBef>
              <a:defRPr sz="1200">
                <a:solidFill>
                  <a:schemeClr val="tx1"/>
                </a:solidFill>
                <a:latin typeface="Calibri" panose="020F0502020204030204" pitchFamily="34" charset="0"/>
              </a:defRPr>
            </a:lvl3pPr>
            <a:lvl4pPr marL="1587306" indent="-226759" eaLnBrk="0" hangingPunct="0">
              <a:spcBef>
                <a:spcPct val="30000"/>
              </a:spcBef>
              <a:defRPr sz="1200">
                <a:solidFill>
                  <a:schemeClr val="tx1"/>
                </a:solidFill>
                <a:latin typeface="Calibri" panose="020F0502020204030204" pitchFamily="34" charset="0"/>
              </a:defRPr>
            </a:lvl4pPr>
            <a:lvl5pPr marL="2040822" indent="-226759" eaLnBrk="0" hangingPunct="0">
              <a:spcBef>
                <a:spcPct val="30000"/>
              </a:spcBef>
              <a:defRPr sz="1200">
                <a:solidFill>
                  <a:schemeClr val="tx1"/>
                </a:solidFill>
                <a:latin typeface="Calibri" panose="020F0502020204030204" pitchFamily="34" charset="0"/>
              </a:defRPr>
            </a:lvl5pPr>
            <a:lvl6pPr marL="2494338" indent="-226759" eaLnBrk="0" fontAlgn="base" hangingPunct="0">
              <a:spcBef>
                <a:spcPct val="30000"/>
              </a:spcBef>
              <a:spcAft>
                <a:spcPct val="0"/>
              </a:spcAft>
              <a:defRPr sz="1200">
                <a:solidFill>
                  <a:schemeClr val="tx1"/>
                </a:solidFill>
                <a:latin typeface="Calibri" panose="020F0502020204030204" pitchFamily="34" charset="0"/>
              </a:defRPr>
            </a:lvl6pPr>
            <a:lvl7pPr marL="2947855" indent="-226759" eaLnBrk="0" fontAlgn="base" hangingPunct="0">
              <a:spcBef>
                <a:spcPct val="30000"/>
              </a:spcBef>
              <a:spcAft>
                <a:spcPct val="0"/>
              </a:spcAft>
              <a:defRPr sz="1200">
                <a:solidFill>
                  <a:schemeClr val="tx1"/>
                </a:solidFill>
                <a:latin typeface="Calibri" panose="020F0502020204030204" pitchFamily="34" charset="0"/>
              </a:defRPr>
            </a:lvl7pPr>
            <a:lvl8pPr marL="3401369" indent="-226759" eaLnBrk="0" fontAlgn="base" hangingPunct="0">
              <a:spcBef>
                <a:spcPct val="30000"/>
              </a:spcBef>
              <a:spcAft>
                <a:spcPct val="0"/>
              </a:spcAft>
              <a:defRPr sz="1200">
                <a:solidFill>
                  <a:schemeClr val="tx1"/>
                </a:solidFill>
                <a:latin typeface="Calibri" panose="020F0502020204030204" pitchFamily="34" charset="0"/>
              </a:defRPr>
            </a:lvl8pPr>
            <a:lvl9pPr marL="3854886" indent="-226759"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D6F205-D47B-4780-A499-C5F1E548BA23}" type="slidenum">
              <a:rPr lang="ru-RU" altLang="ru-RU">
                <a:solidFill>
                  <a:prstClr val="white"/>
                </a:solidFill>
                <a:latin typeface="Arial Narrow" panose="020B0606020202030204" pitchFamily="34" charset="0"/>
              </a:rPr>
              <a:pPr eaLnBrk="1" hangingPunct="1">
                <a:spcBef>
                  <a:spcPct val="0"/>
                </a:spcBef>
              </a:pPr>
              <a:t>35</a:t>
            </a:fld>
            <a:endParaRPr lang="ru-RU" altLang="ru-RU" dirty="0">
              <a:solidFill>
                <a:prstClr val="white"/>
              </a:solidFill>
              <a:latin typeface="Arial Narrow" panose="020B0606020202030204" pitchFamily="34" charset="0"/>
            </a:endParaRPr>
          </a:p>
        </p:txBody>
      </p:sp>
      <p:sp>
        <p:nvSpPr>
          <p:cNvPr id="2" name="Заметки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966256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6963" indent="-283447" eaLnBrk="0" hangingPunct="0">
              <a:spcBef>
                <a:spcPct val="30000"/>
              </a:spcBef>
              <a:defRPr sz="1200">
                <a:solidFill>
                  <a:schemeClr val="tx1"/>
                </a:solidFill>
                <a:latin typeface="Calibri" panose="020F0502020204030204" pitchFamily="34" charset="0"/>
              </a:defRPr>
            </a:lvl2pPr>
            <a:lvl3pPr marL="1133790" indent="-226759" eaLnBrk="0" hangingPunct="0">
              <a:spcBef>
                <a:spcPct val="30000"/>
              </a:spcBef>
              <a:defRPr sz="1200">
                <a:solidFill>
                  <a:schemeClr val="tx1"/>
                </a:solidFill>
                <a:latin typeface="Calibri" panose="020F0502020204030204" pitchFamily="34" charset="0"/>
              </a:defRPr>
            </a:lvl3pPr>
            <a:lvl4pPr marL="1587306" indent="-226759" eaLnBrk="0" hangingPunct="0">
              <a:spcBef>
                <a:spcPct val="30000"/>
              </a:spcBef>
              <a:defRPr sz="1200">
                <a:solidFill>
                  <a:schemeClr val="tx1"/>
                </a:solidFill>
                <a:latin typeface="Calibri" panose="020F0502020204030204" pitchFamily="34" charset="0"/>
              </a:defRPr>
            </a:lvl4pPr>
            <a:lvl5pPr marL="2040822" indent="-226759" eaLnBrk="0" hangingPunct="0">
              <a:spcBef>
                <a:spcPct val="30000"/>
              </a:spcBef>
              <a:defRPr sz="1200">
                <a:solidFill>
                  <a:schemeClr val="tx1"/>
                </a:solidFill>
                <a:latin typeface="Calibri" panose="020F0502020204030204" pitchFamily="34" charset="0"/>
              </a:defRPr>
            </a:lvl5pPr>
            <a:lvl6pPr marL="2494338" indent="-226759" eaLnBrk="0" fontAlgn="base" hangingPunct="0">
              <a:spcBef>
                <a:spcPct val="30000"/>
              </a:spcBef>
              <a:spcAft>
                <a:spcPct val="0"/>
              </a:spcAft>
              <a:defRPr sz="1200">
                <a:solidFill>
                  <a:schemeClr val="tx1"/>
                </a:solidFill>
                <a:latin typeface="Calibri" panose="020F0502020204030204" pitchFamily="34" charset="0"/>
              </a:defRPr>
            </a:lvl6pPr>
            <a:lvl7pPr marL="2947855" indent="-226759" eaLnBrk="0" fontAlgn="base" hangingPunct="0">
              <a:spcBef>
                <a:spcPct val="30000"/>
              </a:spcBef>
              <a:spcAft>
                <a:spcPct val="0"/>
              </a:spcAft>
              <a:defRPr sz="1200">
                <a:solidFill>
                  <a:schemeClr val="tx1"/>
                </a:solidFill>
                <a:latin typeface="Calibri" panose="020F0502020204030204" pitchFamily="34" charset="0"/>
              </a:defRPr>
            </a:lvl7pPr>
            <a:lvl8pPr marL="3401369" indent="-226759" eaLnBrk="0" fontAlgn="base" hangingPunct="0">
              <a:spcBef>
                <a:spcPct val="30000"/>
              </a:spcBef>
              <a:spcAft>
                <a:spcPct val="0"/>
              </a:spcAft>
              <a:defRPr sz="1200">
                <a:solidFill>
                  <a:schemeClr val="tx1"/>
                </a:solidFill>
                <a:latin typeface="Calibri" panose="020F0502020204030204" pitchFamily="34" charset="0"/>
              </a:defRPr>
            </a:lvl8pPr>
            <a:lvl9pPr marL="3854886" indent="-226759"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D6F205-D47B-4780-A499-C5F1E548BA23}" type="slidenum">
              <a:rPr lang="ru-RU" altLang="ru-RU">
                <a:solidFill>
                  <a:prstClr val="white"/>
                </a:solidFill>
                <a:latin typeface="Arial Narrow" panose="020B0606020202030204" pitchFamily="34" charset="0"/>
              </a:rPr>
              <a:pPr eaLnBrk="1" hangingPunct="1">
                <a:spcBef>
                  <a:spcPct val="0"/>
                </a:spcBef>
              </a:pPr>
              <a:t>36</a:t>
            </a:fld>
            <a:endParaRPr lang="ru-RU" altLang="ru-RU" dirty="0">
              <a:solidFill>
                <a:prstClr val="white"/>
              </a:solidFill>
              <a:latin typeface="Arial Narrow" panose="020B0606020202030204" pitchFamily="34" charset="0"/>
            </a:endParaRPr>
          </a:p>
        </p:txBody>
      </p:sp>
      <p:sp>
        <p:nvSpPr>
          <p:cNvPr id="2" name="Заметки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966256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36963" indent="-283447" eaLnBrk="0" hangingPunct="0">
              <a:spcBef>
                <a:spcPct val="30000"/>
              </a:spcBef>
              <a:defRPr sz="1200">
                <a:solidFill>
                  <a:schemeClr val="tx1"/>
                </a:solidFill>
                <a:latin typeface="Calibri" panose="020F0502020204030204" pitchFamily="34" charset="0"/>
              </a:defRPr>
            </a:lvl2pPr>
            <a:lvl3pPr marL="1133790" indent="-226759" eaLnBrk="0" hangingPunct="0">
              <a:spcBef>
                <a:spcPct val="30000"/>
              </a:spcBef>
              <a:defRPr sz="1200">
                <a:solidFill>
                  <a:schemeClr val="tx1"/>
                </a:solidFill>
                <a:latin typeface="Calibri" panose="020F0502020204030204" pitchFamily="34" charset="0"/>
              </a:defRPr>
            </a:lvl3pPr>
            <a:lvl4pPr marL="1587306" indent="-226759" eaLnBrk="0" hangingPunct="0">
              <a:spcBef>
                <a:spcPct val="30000"/>
              </a:spcBef>
              <a:defRPr sz="1200">
                <a:solidFill>
                  <a:schemeClr val="tx1"/>
                </a:solidFill>
                <a:latin typeface="Calibri" panose="020F0502020204030204" pitchFamily="34" charset="0"/>
              </a:defRPr>
            </a:lvl4pPr>
            <a:lvl5pPr marL="2040822" indent="-226759" eaLnBrk="0" hangingPunct="0">
              <a:spcBef>
                <a:spcPct val="30000"/>
              </a:spcBef>
              <a:defRPr sz="1200">
                <a:solidFill>
                  <a:schemeClr val="tx1"/>
                </a:solidFill>
                <a:latin typeface="Calibri" panose="020F0502020204030204" pitchFamily="34" charset="0"/>
              </a:defRPr>
            </a:lvl5pPr>
            <a:lvl6pPr marL="2494338" indent="-226759" eaLnBrk="0" fontAlgn="base" hangingPunct="0">
              <a:spcBef>
                <a:spcPct val="30000"/>
              </a:spcBef>
              <a:spcAft>
                <a:spcPct val="0"/>
              </a:spcAft>
              <a:defRPr sz="1200">
                <a:solidFill>
                  <a:schemeClr val="tx1"/>
                </a:solidFill>
                <a:latin typeface="Calibri" panose="020F0502020204030204" pitchFamily="34" charset="0"/>
              </a:defRPr>
            </a:lvl6pPr>
            <a:lvl7pPr marL="2947855" indent="-226759" eaLnBrk="0" fontAlgn="base" hangingPunct="0">
              <a:spcBef>
                <a:spcPct val="30000"/>
              </a:spcBef>
              <a:spcAft>
                <a:spcPct val="0"/>
              </a:spcAft>
              <a:defRPr sz="1200">
                <a:solidFill>
                  <a:schemeClr val="tx1"/>
                </a:solidFill>
                <a:latin typeface="Calibri" panose="020F0502020204030204" pitchFamily="34" charset="0"/>
              </a:defRPr>
            </a:lvl7pPr>
            <a:lvl8pPr marL="3401369" indent="-226759" eaLnBrk="0" fontAlgn="base" hangingPunct="0">
              <a:spcBef>
                <a:spcPct val="30000"/>
              </a:spcBef>
              <a:spcAft>
                <a:spcPct val="0"/>
              </a:spcAft>
              <a:defRPr sz="1200">
                <a:solidFill>
                  <a:schemeClr val="tx1"/>
                </a:solidFill>
                <a:latin typeface="Calibri" panose="020F0502020204030204" pitchFamily="34" charset="0"/>
              </a:defRPr>
            </a:lvl8pPr>
            <a:lvl9pPr marL="3854886" indent="-226759"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CD6F205-D47B-4780-A499-C5F1E548BA23}" type="slidenum">
              <a:rPr lang="ru-RU" altLang="ru-RU">
                <a:solidFill>
                  <a:prstClr val="white"/>
                </a:solidFill>
                <a:latin typeface="Arial Narrow" panose="020B0606020202030204" pitchFamily="34" charset="0"/>
              </a:rPr>
              <a:pPr eaLnBrk="1" hangingPunct="1">
                <a:spcBef>
                  <a:spcPct val="0"/>
                </a:spcBef>
              </a:pPr>
              <a:t>37</a:t>
            </a:fld>
            <a:endParaRPr lang="ru-RU" altLang="ru-RU" dirty="0">
              <a:solidFill>
                <a:prstClr val="white"/>
              </a:solidFill>
              <a:latin typeface="Arial Narrow" panose="020B0606020202030204" pitchFamily="34" charset="0"/>
            </a:endParaRPr>
          </a:p>
        </p:txBody>
      </p:sp>
      <p:sp>
        <p:nvSpPr>
          <p:cNvPr id="2" name="Заметки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96625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9513"/>
          </a:xfrm>
        </p:spPr>
      </p:sp>
      <p:sp>
        <p:nvSpPr>
          <p:cNvPr id="3" name="Заметки 2"/>
          <p:cNvSpPr>
            <a:spLocks noGrp="1"/>
          </p:cNvSpPr>
          <p:nvPr>
            <p:ph type="body" idx="1"/>
          </p:nvPr>
        </p:nvSpPr>
        <p:spPr>
          <a:xfrm>
            <a:off x="158477" y="4583730"/>
            <a:ext cx="6480719" cy="4900245"/>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400" b="1" i="0" dirty="0" smtClean="0">
                <a:latin typeface="Arial"/>
                <a:cs typeface="Arial"/>
              </a:rPr>
              <a:t>За</a:t>
            </a:r>
            <a:r>
              <a:rPr lang="ru-RU" sz="1400" b="1" i="0" baseline="0" dirty="0" smtClean="0">
                <a:latin typeface="Arial"/>
                <a:cs typeface="Arial"/>
              </a:rPr>
              <a:t> четырехлетний</a:t>
            </a:r>
            <a:r>
              <a:rPr lang="ru-RU" sz="1400" b="1" i="0" dirty="0" smtClean="0">
                <a:latin typeface="Arial"/>
                <a:cs typeface="Arial"/>
              </a:rPr>
              <a:t> период эксплуатации с 2015 года имеется положительная динамика общей наработки ГПА, так же даже</a:t>
            </a:r>
            <a:r>
              <a:rPr lang="ru-RU" sz="1400" b="1" i="0" baseline="0" dirty="0" smtClean="0">
                <a:latin typeface="Arial"/>
                <a:cs typeface="Arial"/>
              </a:rPr>
              <a:t> с учетом увеличения загрузки ГПА по результатам системной работы по учеты и расследованию отказов заметно снизилось общее количество отказов ГПА, по сравнению с аналогичным периодом 2017 года количество отказов снизилось практически в два раза, а при общем увеличении наработки на 31 тысячу это 7,8%, наработка на один отказ увеличилась на 31%, в разрезе эксплуатируемых типах ГПА отрицательная динамика наработки на отказ зафиксирована по ГПА </a:t>
            </a:r>
            <a:r>
              <a:rPr lang="mr-IN" sz="1400" b="1" i="0" baseline="0" dirty="0" smtClean="0">
                <a:latin typeface="Arial"/>
                <a:cs typeface="Arial"/>
              </a:rPr>
              <a:t>–</a:t>
            </a:r>
            <a:r>
              <a:rPr lang="ru-RU" sz="1400" b="1" i="0" baseline="0" dirty="0" smtClean="0">
                <a:latin typeface="Arial"/>
                <a:cs typeface="Arial"/>
              </a:rPr>
              <a:t> 16 «Волга» с </a:t>
            </a:r>
            <a:r>
              <a:rPr lang="ru-RU" sz="1400" b="1" i="0" baseline="0" dirty="0" err="1" smtClean="0">
                <a:latin typeface="Arial"/>
                <a:cs typeface="Arial"/>
              </a:rPr>
              <a:t>авиционным</a:t>
            </a:r>
            <a:r>
              <a:rPr lang="ru-RU" sz="1400" b="1" i="0" baseline="0" dirty="0" smtClean="0">
                <a:latin typeface="Arial"/>
                <a:cs typeface="Arial"/>
              </a:rPr>
              <a:t> типом привода это как и НК-16СТ так и НК-38СТ по следующим причинам: и по ГПА-Ц-16 по причинам</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400" b="1" i="0" baseline="0" dirty="0" smtClean="0">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ru-RU" sz="1400" b="1" i="0" dirty="0">
              <a:latin typeface="Arial Narrow" panose="020B0606020202030204" pitchFamily="34" charset="0"/>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4</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022573" y="355600"/>
            <a:ext cx="5105374" cy="2872693"/>
          </a:xfrm>
        </p:spPr>
      </p:sp>
      <p:sp>
        <p:nvSpPr>
          <p:cNvPr id="3" name="Заметки 2"/>
          <p:cNvSpPr>
            <a:spLocks noGrp="1"/>
          </p:cNvSpPr>
          <p:nvPr>
            <p:ph type="body" idx="1"/>
          </p:nvPr>
        </p:nvSpPr>
        <p:spPr>
          <a:xfrm>
            <a:off x="86469" y="3307928"/>
            <a:ext cx="6552727" cy="4900245"/>
          </a:xfrm>
        </p:spPr>
        <p:txBody>
          <a:bodyP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400" b="1" i="0" dirty="0" smtClean="0">
                <a:latin typeface="Arial"/>
                <a:cs typeface="Arial"/>
              </a:rPr>
              <a:t>Одним из факторов которые позволили достигнуть</a:t>
            </a:r>
            <a:r>
              <a:rPr lang="ru-RU" sz="1400" b="1" i="0" baseline="0" dirty="0" smtClean="0">
                <a:latin typeface="Arial"/>
                <a:cs typeface="Arial"/>
              </a:rPr>
              <a:t> положительную динамики по отказам,! является качественный и адресных подход в части расследования отказов газоперекачивающих агрегатов. Организация расследования в Обществе построена и систематизирована на основании Положения по расследованию и учету производственных неполадок газоперекачивающих агрегатов, которое было пересмотрено и актуализировано в 2017 году! При формировании акта по результатам расследования, обращается внимание и фиксируется следующая информация! Первоначально ранжируется классификатор объекта ремонта по которому был зафиксирован отказ! Далее информация структурируется! Это определение первоначальной причины отказа и сопутствующих факторов! Описание выявленных в ходе расследования нарушений требований нормативно технической документации, приведших к допущению отказа! Описания недостатков эксплуатации, технического обслуживания и ремонта не только в гарантийный период! Разрабатываются компенсирующие мероприятия! Корректирующие мероприятия, по недопущению аналогичных отказов! А так же организационные мероприятия в части регламентирующих и распорядительных документов!! Так же тщательно к описанию узла или отказавшего элемента для последующей работы с заводами изготовителями и поставщиками для повышения надежности данного оборудования! Одним из нововведений является приложение к основному акту расследования! В котором включен принцип 5 почему, для определения </a:t>
            </a:r>
            <a:r>
              <a:rPr lang="ru-RU" sz="1400" b="1" i="0" baseline="0" dirty="0" err="1" smtClean="0">
                <a:latin typeface="Arial"/>
                <a:cs typeface="Arial"/>
              </a:rPr>
              <a:t>причино</a:t>
            </a:r>
            <a:r>
              <a:rPr lang="ru-RU" sz="1400" b="1" i="0" baseline="0" dirty="0" smtClean="0">
                <a:latin typeface="Arial"/>
                <a:cs typeface="Arial"/>
              </a:rPr>
              <a:t>-следственной связи отказа. Собрана по средствам расследований информация является глобальной статистической базой для разработки программ повышения надежности в разрезе эксплуатируемого парка ГПА и типа оборудования       </a:t>
            </a:r>
            <a:endParaRPr lang="ru-RU" sz="1400" b="1" i="0"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5</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8900" y="746125"/>
            <a:ext cx="6619875" cy="3724275"/>
          </a:xfrm>
        </p:spPr>
      </p:sp>
      <p:sp>
        <p:nvSpPr>
          <p:cNvPr id="3" name="Заметки 2"/>
          <p:cNvSpPr>
            <a:spLocks noGrp="1"/>
          </p:cNvSpPr>
          <p:nvPr>
            <p:ph type="body" idx="1"/>
          </p:nvPr>
        </p:nvSpPr>
        <p:spPr>
          <a:xfrm>
            <a:off x="158477" y="4715911"/>
            <a:ext cx="6480720" cy="4467701"/>
          </a:xfrm>
        </p:spPr>
        <p:txBody>
          <a:bodyPr>
            <a:normAutofit/>
          </a:bodyPr>
          <a:lstStyle/>
          <a:p>
            <a:pPr algn="just" defTabSz="913785">
              <a:defRPr/>
            </a:pPr>
            <a:r>
              <a:rPr lang="ru-RU" sz="1400" b="1" dirty="0" smtClean="0">
                <a:latin typeface="Arial"/>
                <a:cs typeface="Arial"/>
              </a:rPr>
              <a:t>В дополнение к вышеупомянутой системе, возобновлена работа по оформлению циркулярных и информационных писем, причем информационное письмо оформляется на каждый отказ и</a:t>
            </a:r>
            <a:r>
              <a:rPr lang="ru-RU" sz="1400" b="1" baseline="0" dirty="0" smtClean="0">
                <a:latin typeface="Arial"/>
                <a:cs typeface="Arial"/>
              </a:rPr>
              <a:t> наполняется мероприятиями не только из акта расследования, но и из актов по типовому оборудованию для исключения сопутствующих отказу факторов. Для доведения информации и контроля используется общедоступный ресурс, в котором филиал </a:t>
            </a:r>
            <a:r>
              <a:rPr lang="ru-RU" sz="1400" b="1" baseline="0" dirty="0" err="1" smtClean="0">
                <a:latin typeface="Arial"/>
                <a:cs typeface="Arial"/>
              </a:rPr>
              <a:t>ознакамливается</a:t>
            </a:r>
            <a:r>
              <a:rPr lang="ru-RU" sz="1400" b="1" baseline="0" dirty="0" smtClean="0">
                <a:latin typeface="Arial"/>
                <a:cs typeface="Arial"/>
              </a:rPr>
              <a:t> с доведенными информационными письмами и сроками реализации мероприятий, разрабатывай план реализации, а по результату внедрения заносит информацию по установленной форме и прикладывают отчетные документы</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pPr>
              <a:defRPr/>
            </a:pPr>
            <a:fld id="{D7B0F211-2D73-492D-8E18-EF5981BB786D}" type="slidenum">
              <a:rPr lang="ru-RU" smtClean="0">
                <a:solidFill>
                  <a:prstClr val="white"/>
                </a:solidFill>
              </a:rPr>
              <a:pPr>
                <a:defRPr/>
              </a:pPr>
              <a:t>6</a:t>
            </a:fld>
            <a:endParaRPr lang="ru-RU" dirty="0">
              <a:solidFill>
                <a:prstClr val="white"/>
              </a:solidFill>
            </a:endParaRPr>
          </a:p>
        </p:txBody>
      </p:sp>
    </p:spTree>
    <p:extLst>
      <p:ext uri="{BB962C8B-B14F-4D97-AF65-F5344CB8AC3E}">
        <p14:creationId xmlns:p14="http://schemas.microsoft.com/office/powerpoint/2010/main" val="11404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86469" y="4583725"/>
            <a:ext cx="6552728" cy="4900245"/>
          </a:xfrm>
        </p:spPr>
        <p:txBody>
          <a:bodyPr>
            <a:normAutofit/>
          </a:bodyPr>
          <a:lstStyle/>
          <a:p>
            <a:pPr algn="just"/>
            <a:r>
              <a:rPr lang="ru-RU" sz="1400" b="1" dirty="0" smtClean="0">
                <a:latin typeface="Arial"/>
                <a:cs typeface="Arial"/>
              </a:rPr>
              <a:t>Газпром </a:t>
            </a:r>
            <a:r>
              <a:rPr lang="ru-RU" sz="1400" b="1" dirty="0" err="1" smtClean="0">
                <a:latin typeface="Arial"/>
                <a:cs typeface="Arial"/>
              </a:rPr>
              <a:t>трансгаз</a:t>
            </a:r>
            <a:r>
              <a:rPr lang="ru-RU" sz="1400" b="1" dirty="0" smtClean="0">
                <a:latin typeface="Arial"/>
                <a:cs typeface="Arial"/>
              </a:rPr>
              <a:t> Нижний</a:t>
            </a:r>
            <a:r>
              <a:rPr lang="ru-RU" sz="1400" b="1" baseline="0" dirty="0" smtClean="0">
                <a:latin typeface="Arial"/>
                <a:cs typeface="Arial"/>
              </a:rPr>
              <a:t> Новгород обладая самым большим парком электроприводных агрегатов, является крупным </a:t>
            </a:r>
            <a:r>
              <a:rPr lang="ru-RU" sz="1400" b="1" baseline="0" dirty="0" err="1" smtClean="0">
                <a:latin typeface="Arial"/>
                <a:cs typeface="Arial"/>
              </a:rPr>
              <a:t>электропотребителем</a:t>
            </a:r>
            <a:r>
              <a:rPr lang="ru-RU" sz="1400" b="1" baseline="0" dirty="0" smtClean="0">
                <a:latin typeface="Arial"/>
                <a:cs typeface="Arial"/>
              </a:rPr>
              <a:t> в рамках ПАО «Газпром», так же мы с Вами понимает и это представлено на графике, со снижением температуры транспортируемой среды имеется существенная экономия в топливно-</a:t>
            </a:r>
            <a:r>
              <a:rPr lang="ru-RU" sz="1400" b="1" baseline="0" dirty="0" err="1" smtClean="0">
                <a:latin typeface="Arial"/>
                <a:cs typeface="Arial"/>
              </a:rPr>
              <a:t>эрегулирующих</a:t>
            </a:r>
            <a:r>
              <a:rPr lang="ru-RU" sz="1400" b="1" baseline="0" dirty="0" smtClean="0">
                <a:latin typeface="Arial"/>
                <a:cs typeface="Arial"/>
              </a:rPr>
              <a:t> ресурсах, будь то топливный газ или электроэнергия на собственные нужды, поставив эту задачу встал порос по надежности и эффективности установок охлаждения газа, которые так же являются значимым энергопотребляющим оборудованием и для реализации данной цели были поставлены три основные задачи: 1. Обеспечение непрерывного контроля технического состояния аппаратов воздушного охлаждения газа, повышение </a:t>
            </a:r>
            <a:r>
              <a:rPr lang="ru-RU" sz="1400" b="1" baseline="0" dirty="0" err="1" smtClean="0">
                <a:latin typeface="Arial"/>
                <a:cs typeface="Arial"/>
              </a:rPr>
              <a:t>энергоэффективности</a:t>
            </a:r>
            <a:r>
              <a:rPr lang="ru-RU" sz="1400" b="1" baseline="0" dirty="0" smtClean="0">
                <a:latin typeface="Arial"/>
                <a:cs typeface="Arial"/>
              </a:rPr>
              <a:t> работы вентиляторов с электродвигателями ВАСО, так как 75% потребляемой мощности приходится именно на АВО типа 2АВГ-75, а так же определить наиболее эффективный режим работы установки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7</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86469" y="4583725"/>
            <a:ext cx="6552728" cy="4900245"/>
          </a:xfrm>
        </p:spPr>
        <p:txBody>
          <a:bodyPr>
            <a:normAutofit/>
          </a:bodyPr>
          <a:lstStyle/>
          <a:p>
            <a:pPr algn="just"/>
            <a:r>
              <a:rPr lang="ru-RU" sz="1400" b="1" dirty="0" smtClean="0">
                <a:latin typeface="Arial"/>
                <a:cs typeface="Arial"/>
              </a:rPr>
              <a:t>За постоянный контроль, на уровне отдела</a:t>
            </a:r>
            <a:r>
              <a:rPr lang="ru-RU" sz="1400" b="1" baseline="0" dirty="0" smtClean="0">
                <a:latin typeface="Arial"/>
                <a:cs typeface="Arial"/>
              </a:rPr>
              <a:t> были приняты следующие значения, расчет которых осуществляется в онлайн режиме, это температура за АВО, коэффициент готовности, не превышения загрузки по мощности АВО более чем на 75%, количество секций и аппаратов находящихся в неисправном состоянии более 3 месяцев, коэффициент технического состояния, коэффициент гидравлической эффективности, степень охлаждения секции и потребляемая мощность именно по АВО типа 2АВГ-75, так же определен периода контроля данных </a:t>
            </a:r>
            <a:r>
              <a:rPr lang="ru-RU" sz="1400" b="1" baseline="0" dirty="0" err="1" smtClean="0">
                <a:latin typeface="Arial"/>
                <a:cs typeface="Arial"/>
              </a:rPr>
              <a:t>зачений</a:t>
            </a:r>
            <a:r>
              <a:rPr lang="ru-RU" sz="1400" b="1" baseline="0" dirty="0" smtClean="0">
                <a:latin typeface="Arial"/>
                <a:cs typeface="Arial"/>
              </a:rPr>
              <a:t>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8</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3663" y="746125"/>
            <a:ext cx="6610350" cy="3717925"/>
          </a:xfrm>
        </p:spPr>
      </p:sp>
      <p:sp>
        <p:nvSpPr>
          <p:cNvPr id="3" name="Заметки 2"/>
          <p:cNvSpPr>
            <a:spLocks noGrp="1"/>
          </p:cNvSpPr>
          <p:nvPr>
            <p:ph type="body" idx="1"/>
          </p:nvPr>
        </p:nvSpPr>
        <p:spPr>
          <a:xfrm>
            <a:off x="158477" y="4583725"/>
            <a:ext cx="6480720" cy="4900245"/>
          </a:xfrm>
        </p:spPr>
        <p:txBody>
          <a:bodyPr>
            <a:normAutofit/>
          </a:bodyPr>
          <a:lstStyle/>
          <a:p>
            <a:pPr algn="just"/>
            <a:r>
              <a:rPr lang="ru-RU" sz="1400" b="1" dirty="0" smtClean="0">
                <a:latin typeface="Arial"/>
                <a:cs typeface="Arial"/>
              </a:rPr>
              <a:t>В рамках ограниченного лимита, задачу по повышению эффективности принято было решать имеющими</a:t>
            </a:r>
            <a:r>
              <a:rPr lang="ru-RU" sz="1400" b="1" baseline="0" dirty="0" smtClean="0">
                <a:latin typeface="Arial"/>
                <a:cs typeface="Arial"/>
              </a:rPr>
              <a:t> средствами, в связи с тем, что установки охлаждения газа типа 2АВГ </a:t>
            </a:r>
            <a:r>
              <a:rPr lang="mr-IN" sz="1400" b="1" baseline="0" dirty="0" smtClean="0">
                <a:latin typeface="Arial"/>
                <a:cs typeface="Arial"/>
              </a:rPr>
              <a:t>–</a:t>
            </a:r>
            <a:r>
              <a:rPr lang="ru-RU" sz="1400" b="1" baseline="0" dirty="0" smtClean="0">
                <a:latin typeface="Arial"/>
                <a:cs typeface="Arial"/>
              </a:rPr>
              <a:t> 75 имели </a:t>
            </a:r>
            <a:r>
              <a:rPr lang="ru-RU" sz="1400" b="1" baseline="0" dirty="0" smtClean="0">
                <a:latin typeface="Arial"/>
                <a:cs typeface="Arial"/>
              </a:rPr>
              <a:t>перезаложенные </a:t>
            </a:r>
            <a:r>
              <a:rPr lang="ru-RU" sz="1400" b="1" baseline="0" dirty="0" smtClean="0">
                <a:latin typeface="Arial"/>
                <a:cs typeface="Arial"/>
              </a:rPr>
              <a:t>параметры и по объему расхода воздуха через секцию и по потребляемой мощности электродвигателя типа ВАСО, а так же если обратить внимание на графики зависимости снижения температуры за АВО от потребляемой мощности, то видно, что интенсивность охлаждения высокая только в диапазоне 15-20 кВт и далее линия более пологая. Примерно такая же зависимость и степени охлаждения </a:t>
            </a:r>
            <a:r>
              <a:rPr lang="ru-RU" sz="1400" b="1" baseline="0" dirty="0" err="1" smtClean="0">
                <a:latin typeface="Arial"/>
                <a:cs typeface="Arial"/>
              </a:rPr>
              <a:t>сеции</a:t>
            </a:r>
            <a:r>
              <a:rPr lang="ru-RU" sz="1400" b="1" baseline="0" dirty="0" smtClean="0">
                <a:latin typeface="Arial"/>
                <a:cs typeface="Arial"/>
              </a:rPr>
              <a:t> аппарата видно, что самый эффективный диапазон от 30 до 50 кВт, следуя данным принципам было принято решение по оптимизации угла атаки лопасти вентилятора, тем самым подобрав оптимальный расход воздуха для охлаждения, данная работы была проведена в 5 </a:t>
            </a:r>
            <a:r>
              <a:rPr lang="ru-RU" sz="1400" b="1" baseline="0" dirty="0" smtClean="0">
                <a:latin typeface="Arial"/>
                <a:cs typeface="Arial"/>
              </a:rPr>
              <a:t>этапов: первый со штатным углом установки лопасти </a:t>
            </a:r>
            <a:r>
              <a:rPr lang="mr-IN" sz="1400" b="1" baseline="0" dirty="0" smtClean="0">
                <a:latin typeface="Arial"/>
                <a:cs typeface="Arial"/>
              </a:rPr>
              <a:t>–</a:t>
            </a:r>
            <a:r>
              <a:rPr lang="ru-RU" sz="1400" b="1" baseline="0" dirty="0" smtClean="0">
                <a:latin typeface="Arial"/>
                <a:cs typeface="Arial"/>
              </a:rPr>
              <a:t> потребление электроэнергии составило 78,6 кВт, степень охлаждения составила 55,8, второй этап, штатный угол изменили 80мм </a:t>
            </a:r>
            <a:r>
              <a:rPr lang="mr-IN" sz="1400" b="1" baseline="0" dirty="0" smtClean="0">
                <a:latin typeface="Arial"/>
                <a:cs typeface="Arial"/>
              </a:rPr>
              <a:t>–</a:t>
            </a:r>
            <a:r>
              <a:rPr lang="ru-RU" sz="1400" b="1" baseline="0" dirty="0" smtClean="0">
                <a:latin typeface="Arial"/>
                <a:cs typeface="Arial"/>
              </a:rPr>
              <a:t> потребления снизилось до 64.7, а степень охлаждения осталась на том же уровне и в конечном итоге при установке угла атаки 20 мм мы получили потребление электроэнергии 38,6 кВт, а степень охлаждения составила 0,53. Выводом стало что потребление электроэнергии мы снизили на 50%, а в степени охлаждения потеряли всего 3%   </a:t>
            </a:r>
            <a:endParaRPr lang="ru-RU" sz="1400" b="1" dirty="0">
              <a:latin typeface="Arial"/>
              <a:cs typeface="Arial"/>
            </a:endParaRPr>
          </a:p>
        </p:txBody>
      </p:sp>
      <p:sp>
        <p:nvSpPr>
          <p:cNvPr id="4" name="Номер слайда 3"/>
          <p:cNvSpPr>
            <a:spLocks noGrp="1"/>
          </p:cNvSpPr>
          <p:nvPr>
            <p:ph type="sldNum" sz="quarter" idx="10"/>
          </p:nvPr>
        </p:nvSpPr>
        <p:spPr/>
        <p:txBody>
          <a:bodyPr/>
          <a:lstStyle/>
          <a:p>
            <a:fld id="{48466F68-C28E-4CDF-96CC-496A201A3D47}" type="slidenum">
              <a:rPr lang="ru-RU" smtClean="0">
                <a:solidFill>
                  <a:prstClr val="white"/>
                </a:solidFill>
              </a:rPr>
              <a:pPr/>
              <a:t>9</a:t>
            </a:fld>
            <a:endParaRPr lang="ru-RU">
              <a:solidFill>
                <a:prstClr val="white"/>
              </a:solidFill>
            </a:endParaRPr>
          </a:p>
        </p:txBody>
      </p:sp>
    </p:spTree>
    <p:extLst>
      <p:ext uri="{BB962C8B-B14F-4D97-AF65-F5344CB8AC3E}">
        <p14:creationId xmlns:p14="http://schemas.microsoft.com/office/powerpoint/2010/main" val="37977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CFDBCEB-E1DE-4AE3-9816-F388B164EC32}" type="datetime1">
              <a:rPr lang="ru-RU" smtClean="0"/>
              <a:t>04.12.18</a:t>
            </a:fld>
            <a:endParaRPr lang="ru-RU"/>
          </a:p>
        </p:txBody>
      </p:sp>
      <p:sp>
        <p:nvSpPr>
          <p:cNvPr id="5" name="Нижний колонтитул 4"/>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74A9305-E0A0-4AE7-832C-1C4F0DE57FC5}" type="datetime1">
              <a:rPr lang="ru-RU" smtClean="0"/>
              <a:t>04.12.18</a:t>
            </a:fld>
            <a:endParaRPr lang="ru-RU"/>
          </a:p>
        </p:txBody>
      </p:sp>
      <p:sp>
        <p:nvSpPr>
          <p:cNvPr id="5" name="Нижний колонтитул 4"/>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C32257-454E-40C7-8B36-D02DEBCB1554}" type="datetime1">
              <a:rPr lang="ru-RU" smtClean="0"/>
              <a:t>04.12.18</a:t>
            </a:fld>
            <a:endParaRPr lang="ru-RU"/>
          </a:p>
        </p:txBody>
      </p:sp>
      <p:sp>
        <p:nvSpPr>
          <p:cNvPr id="5" name="Нижний колонтитул 4"/>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DABDBDF-FD85-445A-B778-B9CFB5EC0DD7}"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387550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84F537-4068-4F88-A288-BCD999F61F87}"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799853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EE9F5AB-8F01-4CC1-B1A4-14E5BCA0A829}"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62375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E863451-853E-4C99-846E-F91367339B1E}"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131153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A6DB97E-9009-44FD-B2E3-411F47BE6D93}" type="datetime1">
              <a:rPr lang="ru-RU" smtClean="0">
                <a:solidFill>
                  <a:srgbClr val="1A62BA">
                    <a:tint val="75000"/>
                  </a:srgbClr>
                </a:solidFill>
              </a:rPr>
              <a:t>04.12.18</a:t>
            </a:fld>
            <a:endParaRPr lang="ru-RU">
              <a:solidFill>
                <a:srgbClr val="1A62BA">
                  <a:tint val="75000"/>
                </a:srgbClr>
              </a:solidFill>
            </a:endParaRPr>
          </a:p>
        </p:txBody>
      </p:sp>
      <p:sp>
        <p:nvSpPr>
          <p:cNvPr id="8" name="Нижний колонтитул 7"/>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9" name="Номер слайда 8"/>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240778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BD5B262-90F8-4D48-8C67-E61B083C7928}" type="datetime1">
              <a:rPr lang="ru-RU" smtClean="0">
                <a:solidFill>
                  <a:srgbClr val="1A62BA">
                    <a:tint val="75000"/>
                  </a:srgbClr>
                </a:solidFill>
              </a:rPr>
              <a:t>04.12.18</a:t>
            </a:fld>
            <a:endParaRPr lang="ru-RU">
              <a:solidFill>
                <a:srgbClr val="1A62BA">
                  <a:tint val="75000"/>
                </a:srgbClr>
              </a:solidFill>
            </a:endParaRPr>
          </a:p>
        </p:txBody>
      </p:sp>
      <p:sp>
        <p:nvSpPr>
          <p:cNvPr id="4" name="Нижний колонтитул 3"/>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5" name="Номер слайда 4"/>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05720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6B28A0-B9BF-465D-89AB-4A73D405C3C0}" type="datetime1">
              <a:rPr lang="ru-RU" smtClean="0">
                <a:solidFill>
                  <a:srgbClr val="1A62BA">
                    <a:tint val="75000"/>
                  </a:srgbClr>
                </a:solidFill>
              </a:rPr>
              <a:t>04.12.18</a:t>
            </a:fld>
            <a:endParaRPr lang="ru-RU">
              <a:solidFill>
                <a:srgbClr val="1A62BA">
                  <a:tint val="75000"/>
                </a:srgbClr>
              </a:solidFill>
            </a:endParaRPr>
          </a:p>
        </p:txBody>
      </p:sp>
      <p:sp>
        <p:nvSpPr>
          <p:cNvPr id="3" name="Нижний колонтитул 2"/>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4" name="Номер слайда 3"/>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923403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B8A5F65-DE0B-413B-8E8C-F4E0C748B8D2}"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55028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6093037-3E72-408C-B35E-D7B261ABCE13}" type="datetime1">
              <a:rPr lang="ru-RU" smtClean="0"/>
              <a:t>04.12.18</a:t>
            </a:fld>
            <a:endParaRPr lang="ru-RU"/>
          </a:p>
        </p:txBody>
      </p:sp>
      <p:sp>
        <p:nvSpPr>
          <p:cNvPr id="5" name="Нижний колонтитул 4"/>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CA06FF5-2721-4019-BD79-A86D59754A8B}"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750843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BD9CF9-79F8-44C8-824D-110A7943D1FE}"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412279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D8C0D9-3140-4738-8CD9-C089ABB3EBDD}"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91167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0D17D7D-A18B-4D07-B3EF-E27CE1429732}"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52B0A4B-408F-4FBF-892D-09ADAD809A29}"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57AF476-AC9E-489B-92F4-9426C12A9241}"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4CAB10-186F-4B6C-B728-A665A45D0399}"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E8A8418-F539-4250-9B0F-4CB4BD001C0A}" type="datetime1">
              <a:rPr lang="ru-RU" smtClean="0">
                <a:solidFill>
                  <a:srgbClr val="1A62BA">
                    <a:tint val="75000"/>
                  </a:srgbClr>
                </a:solidFill>
              </a:rPr>
              <a:t>04.12.18</a:t>
            </a:fld>
            <a:endParaRPr lang="ru-RU">
              <a:solidFill>
                <a:srgbClr val="1A62BA">
                  <a:tint val="75000"/>
                </a:srgbClr>
              </a:solidFill>
            </a:endParaRPr>
          </a:p>
        </p:txBody>
      </p:sp>
      <p:sp>
        <p:nvSpPr>
          <p:cNvPr id="8" name="Нижний колонтитул 7"/>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9" name="Номер слайда 8"/>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19C4476-4801-41B9-9E85-DB046A52E0F4}" type="datetime1">
              <a:rPr lang="ru-RU" smtClean="0">
                <a:solidFill>
                  <a:srgbClr val="1A62BA">
                    <a:tint val="75000"/>
                  </a:srgbClr>
                </a:solidFill>
              </a:rPr>
              <a:t>04.12.18</a:t>
            </a:fld>
            <a:endParaRPr lang="ru-RU">
              <a:solidFill>
                <a:srgbClr val="1A62BA">
                  <a:tint val="75000"/>
                </a:srgbClr>
              </a:solidFill>
            </a:endParaRPr>
          </a:p>
        </p:txBody>
      </p:sp>
      <p:sp>
        <p:nvSpPr>
          <p:cNvPr id="4" name="Нижний колонтитул 3"/>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5" name="Номер слайда 4"/>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181173-AA6C-451E-A4F3-12F3C84AA690}" type="datetime1">
              <a:rPr lang="ru-RU" smtClean="0">
                <a:solidFill>
                  <a:srgbClr val="1A62BA">
                    <a:tint val="75000"/>
                  </a:srgbClr>
                </a:solidFill>
              </a:rPr>
              <a:t>04.12.18</a:t>
            </a:fld>
            <a:endParaRPr lang="ru-RU">
              <a:solidFill>
                <a:srgbClr val="1A62BA">
                  <a:tint val="75000"/>
                </a:srgbClr>
              </a:solidFill>
            </a:endParaRPr>
          </a:p>
        </p:txBody>
      </p:sp>
      <p:sp>
        <p:nvSpPr>
          <p:cNvPr id="3" name="Нижний колонтитул 2"/>
          <p:cNvSpPr>
            <a:spLocks noGrp="1"/>
          </p:cNvSpPr>
          <p:nvPr>
            <p:ph type="ftr" sz="quarter" idx="11"/>
          </p:nvPr>
        </p:nvSpPr>
        <p:spPr/>
        <p:txBody>
          <a:bodyPr/>
          <a:lstStyle/>
          <a:p>
            <a:pPr>
              <a:defRPr/>
            </a:pPr>
            <a:r>
              <a:rPr lang="ru-RU" smtClean="0">
                <a:solidFill>
                  <a:srgbClr val="1A62BA">
                    <a:tint val="75000"/>
                  </a:srgbClr>
                </a:solidFill>
              </a:rPr>
              <a:t>Результаты деятельности __________________ отдела за I квартал 2018 год</a:t>
            </a:r>
            <a:endParaRPr lang="ru-RU">
              <a:solidFill>
                <a:srgbClr val="1A62BA">
                  <a:tint val="75000"/>
                </a:srgbClr>
              </a:solidFill>
            </a:endParaRPr>
          </a:p>
        </p:txBody>
      </p:sp>
      <p:sp>
        <p:nvSpPr>
          <p:cNvPr id="4" name="Номер слайда 3"/>
          <p:cNvSpPr>
            <a:spLocks noGrp="1"/>
          </p:cNvSpPr>
          <p:nvPr>
            <p:ph type="sldNum" sz="quarter" idx="12"/>
          </p:nvPr>
        </p:nvSpPr>
        <p:spPr/>
        <p:txBody>
          <a:bodyPr/>
          <a:lstStyle/>
          <a:p>
            <a:pPr>
              <a:defRPr/>
            </a:pPr>
            <a:r>
              <a:rPr lang="en-US" smtClean="0">
                <a:solidFill>
                  <a:srgbClr val="1A62BA">
                    <a:tint val="75000"/>
                  </a:srgbClr>
                </a:solidFill>
              </a:rPr>
              <a:t>&lt;#&gt;</a:t>
            </a:r>
            <a:endParaRPr lang="ru-RU">
              <a:solidFill>
                <a:srgbClr val="1A62BA">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0E543F7-0CE3-4114-A5A0-0719162B5296}" type="datetime1">
              <a:rPr lang="ru-RU" smtClean="0"/>
              <a:t>04.12.18</a:t>
            </a:fld>
            <a:endParaRPr lang="ru-RU"/>
          </a:p>
        </p:txBody>
      </p:sp>
      <p:sp>
        <p:nvSpPr>
          <p:cNvPr id="5" name="Нижний колонтитул 4"/>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15CF25-3E16-4AE1-8C09-410D8094EF82}"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4E6F966-861C-4D7A-8B0F-4A8AD8CAEAAF}"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051934-B300-4C0E-8C00-D846CBA71AA8}"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BC7CC40-58CD-4085-A401-952784CDE0BE}"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B227728-73A8-42DD-B254-C91F34723FD7}"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387550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C0DA6BF-D2C4-424F-B726-46521619924E}"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799853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AC4CD0D-52A8-405C-A925-0461C61A4CD9}"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623758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3AF721F-1443-46CC-BC97-D9382B7C3CFC}"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131153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F37A388-ABEF-48CE-83FC-D5776F57FC9A}" type="datetime1">
              <a:rPr lang="ru-RU" smtClean="0">
                <a:solidFill>
                  <a:srgbClr val="1A62BA">
                    <a:tint val="75000"/>
                  </a:srgbClr>
                </a:solidFill>
              </a:rPr>
              <a:t>04.12.18</a:t>
            </a:fld>
            <a:endParaRPr lang="ru-RU">
              <a:solidFill>
                <a:srgbClr val="1A62BA">
                  <a:tint val="75000"/>
                </a:srgbClr>
              </a:solidFill>
            </a:endParaRPr>
          </a:p>
        </p:txBody>
      </p:sp>
      <p:sp>
        <p:nvSpPr>
          <p:cNvPr id="8" name="Нижний колонтитул 7"/>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9" name="Номер слайда 8"/>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240778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B9B507A-AF71-48E3-880E-CC46177C839B}" type="datetime1">
              <a:rPr lang="ru-RU" smtClean="0">
                <a:solidFill>
                  <a:srgbClr val="1A62BA">
                    <a:tint val="75000"/>
                  </a:srgbClr>
                </a:solidFill>
              </a:rPr>
              <a:t>04.12.18</a:t>
            </a:fld>
            <a:endParaRPr lang="ru-RU">
              <a:solidFill>
                <a:srgbClr val="1A62BA">
                  <a:tint val="75000"/>
                </a:srgbClr>
              </a:solidFill>
            </a:endParaRPr>
          </a:p>
        </p:txBody>
      </p:sp>
      <p:sp>
        <p:nvSpPr>
          <p:cNvPr id="4" name="Нижний колонтитул 3"/>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5" name="Номер слайда 4"/>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05720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2B8BD13-69D0-4003-80E2-6C81DACC91B7}" type="datetime1">
              <a:rPr lang="ru-RU" smtClean="0"/>
              <a:t>04.12.18</a:t>
            </a:fld>
            <a:endParaRPr lang="ru-RU"/>
          </a:p>
        </p:txBody>
      </p:sp>
      <p:sp>
        <p:nvSpPr>
          <p:cNvPr id="6" name="Нижний колонтитул 5"/>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2F30B8-E379-4E83-9C1F-3C18EB92E557}" type="datetime1">
              <a:rPr lang="ru-RU" smtClean="0">
                <a:solidFill>
                  <a:srgbClr val="1A62BA">
                    <a:tint val="75000"/>
                  </a:srgbClr>
                </a:solidFill>
              </a:rPr>
              <a:t>04.12.18</a:t>
            </a:fld>
            <a:endParaRPr lang="ru-RU">
              <a:solidFill>
                <a:srgbClr val="1A62BA">
                  <a:tint val="75000"/>
                </a:srgbClr>
              </a:solidFill>
            </a:endParaRPr>
          </a:p>
        </p:txBody>
      </p:sp>
      <p:sp>
        <p:nvSpPr>
          <p:cNvPr id="3" name="Нижний колонтитул 2"/>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4" name="Номер слайда 3"/>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923403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E76B001-6C26-453A-8BD1-416106B9A470}"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550282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A4F7D2A-6D11-4248-BB54-AE8A57AB067A}"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750843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8E25169-8DBE-493F-AD6F-8959CB357E11}"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412279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BA1B1D1-2EF1-4680-8377-4E3B4B453D17}"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91167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45645DF-0C35-44BA-9F5B-D41D8375DCC2}"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699460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42A3FE-A747-4A01-AE7F-3591B94575AA}"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883288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C0E77D8-AA9E-466C-A7B6-E0D94E10C780}"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464668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FFC2852-682D-44A9-8A7F-7D36718A58A8}"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764962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55CF4C9-B4B0-4F4D-B404-082FD0ABB59D}" type="datetime1">
              <a:rPr lang="ru-RU" smtClean="0">
                <a:solidFill>
                  <a:srgbClr val="1A62BA">
                    <a:tint val="75000"/>
                  </a:srgbClr>
                </a:solidFill>
              </a:rPr>
              <a:t>04.12.18</a:t>
            </a:fld>
            <a:endParaRPr lang="ru-RU">
              <a:solidFill>
                <a:srgbClr val="1A62BA">
                  <a:tint val="75000"/>
                </a:srgbClr>
              </a:solidFill>
            </a:endParaRPr>
          </a:p>
        </p:txBody>
      </p:sp>
      <p:sp>
        <p:nvSpPr>
          <p:cNvPr id="8" name="Нижний колонтитул 7"/>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9" name="Номер слайда 8"/>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17442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5B1EA37-75E0-4D6B-AE8F-DF9C74E12B2A}" type="datetime1">
              <a:rPr lang="ru-RU" smtClean="0"/>
              <a:t>04.12.18</a:t>
            </a:fld>
            <a:endParaRPr lang="ru-RU"/>
          </a:p>
        </p:txBody>
      </p:sp>
      <p:sp>
        <p:nvSpPr>
          <p:cNvPr id="8" name="Нижний колонтитул 7"/>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6F588AC-9F5C-421B-AE45-010A976E49B5}" type="datetime1">
              <a:rPr lang="ru-RU" smtClean="0">
                <a:solidFill>
                  <a:srgbClr val="1A62BA">
                    <a:tint val="75000"/>
                  </a:srgbClr>
                </a:solidFill>
              </a:rPr>
              <a:t>04.12.18</a:t>
            </a:fld>
            <a:endParaRPr lang="ru-RU">
              <a:solidFill>
                <a:srgbClr val="1A62BA">
                  <a:tint val="75000"/>
                </a:srgbClr>
              </a:solidFill>
            </a:endParaRPr>
          </a:p>
        </p:txBody>
      </p:sp>
      <p:sp>
        <p:nvSpPr>
          <p:cNvPr id="4" name="Нижний колонтитул 3"/>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5" name="Номер слайда 4"/>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802272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495F4C3-0156-495D-B450-C0C5D9402620}" type="datetime1">
              <a:rPr lang="ru-RU" smtClean="0">
                <a:solidFill>
                  <a:srgbClr val="1A62BA">
                    <a:tint val="75000"/>
                  </a:srgbClr>
                </a:solidFill>
              </a:rPr>
              <a:t>04.12.18</a:t>
            </a:fld>
            <a:endParaRPr lang="ru-RU">
              <a:solidFill>
                <a:srgbClr val="1A62BA">
                  <a:tint val="75000"/>
                </a:srgbClr>
              </a:solidFill>
            </a:endParaRPr>
          </a:p>
        </p:txBody>
      </p:sp>
      <p:sp>
        <p:nvSpPr>
          <p:cNvPr id="3" name="Нижний колонтитул 2"/>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4" name="Номер слайда 3"/>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333188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604BE72-D853-4048-8316-E04AA2F9EE7C}"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3783844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2A2FDC6-981A-4A0E-B08C-A935E5260C33}" type="datetime1">
              <a:rPr lang="ru-RU" smtClean="0">
                <a:solidFill>
                  <a:srgbClr val="1A62BA">
                    <a:tint val="75000"/>
                  </a:srgbClr>
                </a:solidFill>
              </a:rPr>
              <a:t>04.12.18</a:t>
            </a:fld>
            <a:endParaRPr lang="ru-RU">
              <a:solidFill>
                <a:srgbClr val="1A62BA">
                  <a:tint val="75000"/>
                </a:srgbClr>
              </a:solidFill>
            </a:endParaRPr>
          </a:p>
        </p:txBody>
      </p:sp>
      <p:sp>
        <p:nvSpPr>
          <p:cNvPr id="6" name="Нижний колонтитул 5"/>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7" name="Номер слайда 6"/>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89338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B6529C-E4FD-485C-B3AD-EC8AFB030B8F}"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2054854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CFA985-C1B3-4A08-80C5-7D184E11BFC6}"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Результаты деятельности __________________ отдела за I квартал 2018 год</a:t>
            </a:r>
            <a:endParaRPr lang="ru-RU">
              <a:solidFill>
                <a:srgbClr val="FFFFFF"/>
              </a:solidFill>
            </a:endParaRPr>
          </a:p>
        </p:txBody>
      </p:sp>
      <p:sp>
        <p:nvSpPr>
          <p:cNvPr id="6" name="Номер слайда 5"/>
          <p:cNvSpPr>
            <a:spLocks noGrp="1"/>
          </p:cNvSpPr>
          <p:nvPr>
            <p:ph type="sldNum" sz="quarter" idx="12"/>
          </p:nvPr>
        </p:nvSpPr>
        <p:spPr/>
        <p:txBody>
          <a:bodyPr/>
          <a:lstStyle/>
          <a:p>
            <a:pPr>
              <a:defRPr/>
            </a:pPr>
            <a:r>
              <a:rPr lang="en-US" smtClean="0">
                <a:solidFill>
                  <a:srgbClr val="FFFFFF"/>
                </a:solidFill>
              </a:rPr>
              <a:t>&lt;#&gt;</a:t>
            </a:r>
            <a:endParaRPr lang="ru-RU">
              <a:solidFill>
                <a:srgbClr val="FFFFFF"/>
              </a:solidFill>
            </a:endParaRPr>
          </a:p>
        </p:txBody>
      </p:sp>
    </p:spTree>
    <p:extLst>
      <p:ext uri="{BB962C8B-B14F-4D97-AF65-F5344CB8AC3E}">
        <p14:creationId xmlns:p14="http://schemas.microsoft.com/office/powerpoint/2010/main" val="11897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52CD1D3-FF01-4D8F-9455-8BADFF8472CD}" type="datetime1">
              <a:rPr lang="ru-RU" smtClean="0"/>
              <a:t>04.12.18</a:t>
            </a:fld>
            <a:endParaRPr lang="ru-RU"/>
          </a:p>
        </p:txBody>
      </p:sp>
      <p:sp>
        <p:nvSpPr>
          <p:cNvPr id="4" name="Нижний колонтитул 3"/>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8463839-2CE2-4FC9-8CA0-490C336F693C}" type="datetime1">
              <a:rPr lang="ru-RU" smtClean="0"/>
              <a:t>04.12.18</a:t>
            </a:fld>
            <a:endParaRPr lang="ru-RU"/>
          </a:p>
        </p:txBody>
      </p:sp>
      <p:sp>
        <p:nvSpPr>
          <p:cNvPr id="3" name="Нижний колонтитул 2"/>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8CCA98D-80E1-481F-93CD-64FCD350E211}" type="datetime1">
              <a:rPr lang="ru-RU" smtClean="0"/>
              <a:t>04.12.18</a:t>
            </a:fld>
            <a:endParaRPr lang="ru-RU"/>
          </a:p>
        </p:txBody>
      </p:sp>
      <p:sp>
        <p:nvSpPr>
          <p:cNvPr id="6" name="Нижний колонтитул 5"/>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75A4C5E-B3AC-4CA8-A84A-15A3D11E11F6}" type="datetime1">
              <a:rPr lang="ru-RU" smtClean="0"/>
              <a:t>04.12.18</a:t>
            </a:fld>
            <a:endParaRPr lang="ru-RU"/>
          </a:p>
        </p:txBody>
      </p:sp>
      <p:sp>
        <p:nvSpPr>
          <p:cNvPr id="6" name="Нижний колонтитул 5"/>
          <p:cNvSpPr>
            <a:spLocks noGrp="1"/>
          </p:cNvSpPr>
          <p:nvPr>
            <p:ph type="ftr" sz="quarter" idx="11"/>
          </p:nvPr>
        </p:nvSpPr>
        <p:spPr/>
        <p:txBody>
          <a:bodyPr/>
          <a:lstStyle/>
          <a:p>
            <a:r>
              <a:rPr lang="ru-RU" smtClean="0"/>
              <a:t>Результаты деятельности __________________ отдела за I квартал 2018 год</a:t>
            </a:r>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4118F0-3AF6-49FD-8E96-9C2D71758DBA}" type="datetime1">
              <a:rPr lang="ru-RU" smtClean="0"/>
              <a:t>04.12.18</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612933-AF0A-4731-8463-9971C8A46895}"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ru-RU" smtClean="0">
                <a:solidFill>
                  <a:srgbClr val="1A62BA">
                    <a:tint val="75000"/>
                  </a:srgbClr>
                </a:solidFill>
              </a:rPr>
              <a:t>Результаты деятельности __________________ отдела за I квартал 2018 год</a:t>
            </a:r>
            <a:endParaRPr lang="ru-RU">
              <a:solidFill>
                <a:srgbClr val="1A62BA">
                  <a:tint val="75000"/>
                </a:srgbClr>
              </a:solidFill>
            </a:endParaRPr>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smtClean="0">
                <a:solidFill>
                  <a:srgbClr val="1A62BA">
                    <a:tint val="75000"/>
                  </a:srgbClr>
                </a:solidFill>
              </a:rPr>
              <a:t>&lt;#&gt;</a:t>
            </a:r>
            <a:endParaRPr lang="ru-RU">
              <a:solidFill>
                <a:srgbClr val="1A62BA">
                  <a:tint val="75000"/>
                </a:srgbClr>
              </a:solidFill>
            </a:endParaRPr>
          </a:p>
        </p:txBody>
      </p:sp>
    </p:spTree>
    <p:extLst>
      <p:ext uri="{BB962C8B-B14F-4D97-AF65-F5344CB8AC3E}">
        <p14:creationId xmlns:p14="http://schemas.microsoft.com/office/powerpoint/2010/main" val="2915651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C1AA83E-23F3-4053-ABBB-DD33AE8933A2}" type="datetime1">
              <a:rPr lang="ru-RU" smtClean="0"/>
              <a:t>04.12.18</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Результаты деятельности __________________ отдела за I квартал 2018 год</a:t>
            </a:r>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33AD2E4-C351-454C-9423-042C4D50A32B}"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ru-RU" smtClean="0">
                <a:solidFill>
                  <a:srgbClr val="1A62BA">
                    <a:tint val="75000"/>
                  </a:srgbClr>
                </a:solidFill>
              </a:rPr>
              <a:t>Результаты деятельности __________________ отдела за I квартал 2018 год</a:t>
            </a:r>
            <a:endParaRPr lang="ru-RU">
              <a:solidFill>
                <a:srgbClr val="1A62BA">
                  <a:tint val="75000"/>
                </a:srgbClr>
              </a:solidFill>
            </a:endParaRPr>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smtClean="0">
                <a:solidFill>
                  <a:srgbClr val="1A62BA">
                    <a:tint val="75000"/>
                  </a:srgbClr>
                </a:solidFill>
              </a:rPr>
              <a:t>&lt;#&gt;</a:t>
            </a:r>
            <a:endParaRPr lang="ru-RU">
              <a:solidFill>
                <a:srgbClr val="1A62BA">
                  <a:tint val="75000"/>
                </a:srgbClr>
              </a:solidFill>
            </a:endParaRPr>
          </a:p>
        </p:txBody>
      </p:sp>
    </p:spTree>
    <p:extLst>
      <p:ext uri="{BB962C8B-B14F-4D97-AF65-F5344CB8AC3E}">
        <p14:creationId xmlns:p14="http://schemas.microsoft.com/office/powerpoint/2010/main" val="2915651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8226E41-0001-4CA1-AACE-083E2FD5AB83}" type="datetime1">
              <a:rPr lang="ru-RU" smtClean="0">
                <a:solidFill>
                  <a:srgbClr val="1A62BA">
                    <a:tint val="75000"/>
                  </a:srgbClr>
                </a:solidFill>
              </a:rPr>
              <a:t>04.12.18</a:t>
            </a:fld>
            <a:endParaRPr lang="ru-RU">
              <a:solidFill>
                <a:srgbClr val="1A62BA">
                  <a:tint val="75000"/>
                </a:srgbClr>
              </a:solidFill>
            </a:endParaRPr>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ru-RU" smtClean="0">
                <a:solidFill>
                  <a:srgbClr val="1A62BA">
                    <a:tint val="75000"/>
                  </a:srgbClr>
                </a:solidFill>
              </a:rPr>
              <a:t>Результаты деятельности __________________ отдела за I квартал 2018 год</a:t>
            </a:r>
            <a:endParaRPr lang="ru-RU">
              <a:solidFill>
                <a:srgbClr val="1A62BA">
                  <a:tint val="75000"/>
                </a:srgbClr>
              </a:solidFill>
            </a:endParaRPr>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smtClean="0">
                <a:solidFill>
                  <a:srgbClr val="1A62BA">
                    <a:tint val="75000"/>
                  </a:srgbClr>
                </a:solidFill>
              </a:rPr>
              <a:t>&lt;#&gt;</a:t>
            </a:r>
            <a:endParaRPr lang="ru-RU">
              <a:solidFill>
                <a:srgbClr val="1A62BA">
                  <a:tint val="75000"/>
                </a:srgbClr>
              </a:solidFill>
            </a:endParaRPr>
          </a:p>
        </p:txBody>
      </p:sp>
    </p:spTree>
    <p:extLst>
      <p:ext uri="{BB962C8B-B14F-4D97-AF65-F5344CB8AC3E}">
        <p14:creationId xmlns:p14="http://schemas.microsoft.com/office/powerpoint/2010/main" val="28780347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8.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slide" Target="slide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emf"/><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2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jpeg"/><Relationship Id="rId7" Type="http://schemas.openxmlformats.org/officeDocument/2006/relationships/image" Target="../media/image69.jpeg"/><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slideLayout" Target="../slideLayouts/slideLayout2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slideLayout" Target="../slideLayouts/slideLayout2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4" Type="http://schemas.openxmlformats.org/officeDocument/2006/relationships/chart" Target="../charts/chart9.xml"/><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 Id="rId9" Type="http://schemas.openxmlformats.org/officeDocument/2006/relationships/chart" Target="../charts/chart7.xml"/><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png"/><Relationship Id="rId7" Type="http://schemas.openxmlformats.org/officeDocument/2006/relationships/image" Target="../media/image8.emf"/><Relationship Id="rId8" Type="http://schemas.openxmlformats.org/officeDocument/2006/relationships/image" Target="../media/image9.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descr="D:\РАБОТА\2018\БК 2018\Оформление-1-1.jpg"/>
          <p:cNvPicPr>
            <a:picLocks noChangeAspect="1" noChangeArrowheads="1"/>
          </p:cNvPicPr>
          <p:nvPr/>
        </p:nvPicPr>
        <p:blipFill>
          <a:blip r:embed="rId3" cstate="print"/>
          <a:srcRect l="5658"/>
          <a:stretch>
            <a:fillRect/>
          </a:stretch>
        </p:blipFill>
        <p:spPr bwMode="auto">
          <a:xfrm>
            <a:off x="0" y="785800"/>
            <a:ext cx="9144033" cy="4071966"/>
          </a:xfrm>
          <a:prstGeom prst="rect">
            <a:avLst/>
          </a:prstGeom>
          <a:noFill/>
          <a:effectLst>
            <a:softEdge rad="31750"/>
          </a:effectLst>
        </p:spPr>
      </p:pic>
      <p:sp>
        <p:nvSpPr>
          <p:cNvPr id="7" name="Содержимое 2"/>
          <p:cNvSpPr>
            <a:spLocks noGrp="1"/>
          </p:cNvSpPr>
          <p:nvPr>
            <p:ph idx="4294967295"/>
          </p:nvPr>
        </p:nvSpPr>
        <p:spPr>
          <a:xfrm>
            <a:off x="755576" y="897991"/>
            <a:ext cx="8280920" cy="3509963"/>
          </a:xfrm>
          <a:prstGeom prst="rect">
            <a:avLst/>
          </a:prstGeom>
        </p:spPr>
        <p:txBody>
          <a:bodyPr anchor="t">
            <a:normAutofit/>
          </a:bodyPr>
          <a:lstStyle/>
          <a:p>
            <a:pPr marL="0" indent="0">
              <a:spcBef>
                <a:spcPts val="0"/>
              </a:spcBef>
              <a:buNone/>
            </a:pPr>
            <a:endParaRPr lang="ru-RU" sz="2400" b="1" dirty="0" smtClean="0">
              <a:solidFill>
                <a:srgbClr val="206AB7"/>
              </a:solidFill>
              <a:latin typeface="+mj-lt"/>
              <a:ea typeface="Calibri"/>
            </a:endParaRPr>
          </a:p>
          <a:p>
            <a:pPr marL="0" indent="0">
              <a:buNone/>
            </a:pPr>
            <a:r>
              <a:rPr lang="ru-RU" sz="2400" dirty="0">
                <a:solidFill>
                  <a:srgbClr val="0070C0"/>
                </a:solidFill>
              </a:rPr>
              <a:t>Итоги работы ООО «Газпром трансгаз Нижний Новгород» по эксплуатации компрессорных станций за 2018 г., основные проблемные вопросы, положительный опыт </a:t>
            </a:r>
            <a:r>
              <a:rPr lang="ru-RU" sz="2800" dirty="0"/>
              <a:t>	</a:t>
            </a:r>
          </a:p>
        </p:txBody>
      </p:sp>
      <p:sp>
        <p:nvSpPr>
          <p:cNvPr id="8" name="Подзаголовок 17"/>
          <p:cNvSpPr txBox="1">
            <a:spLocks/>
          </p:cNvSpPr>
          <p:nvPr/>
        </p:nvSpPr>
        <p:spPr>
          <a:xfrm>
            <a:off x="3563888" y="3363838"/>
            <a:ext cx="5373929" cy="1080120"/>
          </a:xfrm>
          <a:prstGeom prst="rect">
            <a:avLst/>
          </a:prstGeom>
        </p:spPr>
        <p:txBody>
          <a:bodyPr anchor="ctr">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pPr>
            <a:endParaRPr lang="ru-RU" sz="2800" b="1" dirty="0" smtClean="0">
              <a:solidFill>
                <a:srgbClr val="0066CC"/>
              </a:solidFill>
              <a:cs typeface="Arial" charset="0"/>
            </a:endParaRPr>
          </a:p>
          <a:p>
            <a:pPr>
              <a:spcBef>
                <a:spcPct val="0"/>
              </a:spcBef>
            </a:pPr>
            <a:endParaRPr lang="ru-RU" sz="2800" b="1" dirty="0" smtClean="0">
              <a:solidFill>
                <a:srgbClr val="0066CC"/>
              </a:solidFill>
              <a:cs typeface="Arial" charset="0"/>
            </a:endParaRPr>
          </a:p>
          <a:p>
            <a:pPr marL="0" indent="0" algn="r">
              <a:spcBef>
                <a:spcPts val="600"/>
              </a:spcBef>
              <a:buNone/>
            </a:pPr>
            <a:r>
              <a:rPr lang="ru-RU" sz="8000" dirty="0">
                <a:solidFill>
                  <a:srgbClr val="0070C0"/>
                </a:solidFill>
              </a:rPr>
              <a:t>Начальник производственного отдела по эксплуатации компрессорных </a:t>
            </a:r>
            <a:r>
              <a:rPr lang="ru-RU" sz="8000" dirty="0" smtClean="0">
                <a:solidFill>
                  <a:srgbClr val="0070C0"/>
                </a:solidFill>
              </a:rPr>
              <a:t>станций</a:t>
            </a:r>
          </a:p>
          <a:p>
            <a:pPr marL="0" indent="0" algn="r">
              <a:spcBef>
                <a:spcPts val="600"/>
              </a:spcBef>
              <a:buNone/>
            </a:pPr>
            <a:r>
              <a:rPr lang="ru-RU" sz="8000" dirty="0" smtClean="0">
                <a:solidFill>
                  <a:srgbClr val="0070C0"/>
                </a:solidFill>
              </a:rPr>
              <a:t>ООО «Газпром трансгаз Нижний Новгород»</a:t>
            </a:r>
            <a:endParaRPr lang="ru-RU" sz="8000" dirty="0">
              <a:solidFill>
                <a:srgbClr val="0070C0"/>
              </a:solidFill>
            </a:endParaRPr>
          </a:p>
          <a:p>
            <a:pPr marL="0" indent="0" algn="r">
              <a:spcBef>
                <a:spcPts val="600"/>
              </a:spcBef>
              <a:buNone/>
            </a:pPr>
            <a:r>
              <a:rPr lang="ru-RU" sz="8000" dirty="0">
                <a:solidFill>
                  <a:srgbClr val="0070C0"/>
                </a:solidFill>
              </a:rPr>
              <a:t>                                     	 </a:t>
            </a:r>
            <a:r>
              <a:rPr lang="ru-RU" sz="8000" dirty="0" smtClean="0">
                <a:solidFill>
                  <a:srgbClr val="0070C0"/>
                </a:solidFill>
              </a:rPr>
              <a:t>Антон </a:t>
            </a:r>
            <a:r>
              <a:rPr lang="ru-RU" sz="8000" dirty="0">
                <a:solidFill>
                  <a:srgbClr val="0070C0"/>
                </a:solidFill>
              </a:rPr>
              <a:t>Юрьевич Дубоносов</a:t>
            </a:r>
          </a:p>
        </p:txBody>
      </p:sp>
    </p:spTree>
    <p:extLst>
      <p:ext uri="{BB962C8B-B14F-4D97-AF65-F5344CB8AC3E}">
        <p14:creationId xmlns:p14="http://schemas.microsoft.com/office/powerpoint/2010/main" val="6703874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bwMode="auto">
          <a:xfrm>
            <a:off x="12754" y="4177824"/>
            <a:ext cx="9144000" cy="648072"/>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82550" lvl="0"/>
            <a:r>
              <a:rPr lang="ru-RU" sz="1400" dirty="0" smtClean="0">
                <a:solidFill>
                  <a:srgbClr val="0070C0"/>
                </a:solidFill>
              </a:rPr>
              <a:t>В период с 10 по 21 декабря состоятся комиссионная приемка, с участим представителей Департамента 308 ПАО «Газпром». </a:t>
            </a:r>
            <a:endParaRPr lang="ru-RU" sz="1400" dirty="0">
              <a:solidFill>
                <a:srgbClr val="0070C0"/>
              </a:solidFill>
            </a:endParaRPr>
          </a:p>
        </p:txBody>
      </p:sp>
      <p:sp>
        <p:nvSpPr>
          <p:cNvPr id="17" name="Прямоугольник 16"/>
          <p:cNvSpPr/>
          <p:nvPr/>
        </p:nvSpPr>
        <p:spPr bwMode="auto">
          <a:xfrm>
            <a:off x="0" y="804870"/>
            <a:ext cx="9149114" cy="758767"/>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smtClean="0">
                <a:solidFill>
                  <a:srgbClr val="0070C0"/>
                </a:solidFill>
              </a:rPr>
              <a:t>В Заволжского </a:t>
            </a:r>
            <a:r>
              <a:rPr lang="ru-RU" sz="1600" b="1" dirty="0">
                <a:solidFill>
                  <a:srgbClr val="0070C0"/>
                </a:solidFill>
              </a:rPr>
              <a:t>ЛПУМГ  КЦ- Ямбург- Елец-1» проходят испытания 2 </a:t>
            </a:r>
            <a:r>
              <a:rPr lang="ru-RU" sz="1600" b="1" dirty="0" smtClean="0">
                <a:solidFill>
                  <a:srgbClr val="0070C0"/>
                </a:solidFill>
              </a:rPr>
              <a:t>комплектов </a:t>
            </a:r>
            <a:r>
              <a:rPr lang="ru-RU" sz="1600" b="1" dirty="0">
                <a:solidFill>
                  <a:srgbClr val="0070C0"/>
                </a:solidFill>
              </a:rPr>
              <a:t>модернизации ГАЦ-50КМ для АВО типа  2АВГ-75 с асинхронными электродвигателями  ВА280М24БУХЛ1 мощностью 15кВт, частотой вращения 250 об/мин  производства ООО «Русэлпром-ВЭМЗ» </a:t>
            </a:r>
          </a:p>
        </p:txBody>
      </p:sp>
      <p:graphicFrame>
        <p:nvGraphicFramePr>
          <p:cNvPr id="11" name="Таблица 10"/>
          <p:cNvGraphicFramePr>
            <a:graphicFrameLocks noGrp="1"/>
          </p:cNvGraphicFramePr>
          <p:nvPr>
            <p:extLst>
              <p:ext uri="{D42A27DB-BD31-4B8C-83A1-F6EECF244321}">
                <p14:modId xmlns:p14="http://schemas.microsoft.com/office/powerpoint/2010/main" val="1281766630"/>
              </p:ext>
            </p:extLst>
          </p:nvPr>
        </p:nvGraphicFramePr>
        <p:xfrm>
          <a:off x="2630341" y="1779662"/>
          <a:ext cx="3888432" cy="2166544"/>
        </p:xfrm>
        <a:graphic>
          <a:graphicData uri="http://schemas.openxmlformats.org/drawingml/2006/table">
            <a:tbl>
              <a:tblPr firstRow="1" bandRow="1">
                <a:tableStyleId>{5C22544A-7EE6-4342-B048-85BDC9FD1C3A}</a:tableStyleId>
              </a:tblPr>
              <a:tblGrid>
                <a:gridCol w="1365595"/>
                <a:gridCol w="773042"/>
                <a:gridCol w="907301"/>
                <a:gridCol w="842494"/>
              </a:tblGrid>
              <a:tr h="593594">
                <a:tc>
                  <a:txBody>
                    <a:bodyPr/>
                    <a:lstStyle/>
                    <a:p>
                      <a:pPr algn="ctr"/>
                      <a:r>
                        <a:rPr lang="ru-RU" sz="1000" b="0" i="0" u="none" strike="noStrike" baseline="0" dirty="0" smtClean="0">
                          <a:solidFill>
                            <a:srgbClr val="FFFFFF"/>
                          </a:solidFill>
                          <a:latin typeface="+mn-lt"/>
                        </a:rPr>
                        <a:t>Параметр</a:t>
                      </a:r>
                      <a:endParaRPr lang="ru-RU" sz="1000" dirty="0">
                        <a:effectLst/>
                        <a:latin typeface="+mn-lt"/>
                        <a:ea typeface="Calibri"/>
                        <a:cs typeface="Arial" panose="020B0604020202020204" pitchFamily="34" charset="0"/>
                      </a:endParaRPr>
                    </a:p>
                  </a:txBody>
                  <a:tcPr marL="68580" marR="68580" marT="0" marB="0" anchor="ctr">
                    <a:lnB w="12700" cap="flat" cmpd="sng" algn="ctr">
                      <a:solidFill>
                        <a:srgbClr val="0070C0"/>
                      </a:solidFill>
                      <a:prstDash val="solid"/>
                      <a:round/>
                      <a:headEnd type="none" w="med" len="med"/>
                      <a:tailEnd type="none" w="med" len="med"/>
                    </a:lnB>
                  </a:tcPr>
                </a:tc>
                <a:tc>
                  <a:txBody>
                    <a:bodyPr/>
                    <a:lstStyle/>
                    <a:p>
                      <a:pPr algn="ctr"/>
                      <a:r>
                        <a:rPr lang="ru-RU" sz="1000" b="0" i="0" u="none" strike="noStrike" baseline="0" dirty="0" smtClean="0">
                          <a:solidFill>
                            <a:srgbClr val="FFFFFF"/>
                          </a:solidFill>
                          <a:latin typeface="+mn-lt"/>
                        </a:rPr>
                        <a:t>Размерность</a:t>
                      </a:r>
                    </a:p>
                  </a:txBody>
                  <a:tcPr marL="68580" marR="68580" marT="0" marB="0" anchor="ctr">
                    <a:lnB w="12700" cap="flat" cmpd="sng" algn="ctr">
                      <a:solidFill>
                        <a:srgbClr val="0070C0"/>
                      </a:solidFill>
                      <a:prstDash val="solid"/>
                      <a:round/>
                      <a:headEnd type="none" w="med" len="med"/>
                      <a:tailEnd type="none" w="med" len="med"/>
                    </a:lnB>
                  </a:tcPr>
                </a:tc>
                <a:tc>
                  <a:txBody>
                    <a:bodyPr/>
                    <a:lstStyle/>
                    <a:p>
                      <a:pPr algn="ctr"/>
                      <a:r>
                        <a:rPr lang="ru-RU" sz="1000" b="0" i="0" u="none" strike="noStrike" baseline="0" dirty="0" smtClean="0">
                          <a:solidFill>
                            <a:srgbClr val="FFFFFF"/>
                          </a:solidFill>
                          <a:latin typeface="+mn-lt"/>
                        </a:rPr>
                        <a:t>ЭД 37 кВт</a:t>
                      </a:r>
                    </a:p>
                  </a:txBody>
                  <a:tcPr marL="68580" marR="68580" marT="0" marB="0" anchor="ctr">
                    <a:lnB w="12700" cap="flat" cmpd="sng" algn="ctr">
                      <a:solidFill>
                        <a:srgbClr val="0070C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b="0" i="0" u="none" strike="noStrike" baseline="0" smtClean="0">
                          <a:solidFill>
                            <a:srgbClr val="FFFFFF"/>
                          </a:solidFill>
                          <a:latin typeface="+mn-lt"/>
                        </a:rPr>
                        <a:t>ЭД 15 кВт</a:t>
                      </a:r>
                    </a:p>
                  </a:txBody>
                  <a:tcPr marL="68580" marR="68580" marT="0" marB="0" anchor="ctr">
                    <a:lnB w="12700" cap="flat" cmpd="sng" algn="ctr">
                      <a:solidFill>
                        <a:srgbClr val="0070C0"/>
                      </a:solidFill>
                      <a:prstDash val="solid"/>
                      <a:round/>
                      <a:headEnd type="none" w="med" len="med"/>
                      <a:tailEnd type="none" w="med" len="med"/>
                    </a:lnB>
                  </a:tcPr>
                </a:tc>
              </a:tr>
              <a:tr h="189303">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Ток, </a:t>
                      </a:r>
                      <a:r>
                        <a:rPr lang="en-US" sz="1000" dirty="0" smtClean="0">
                          <a:solidFill>
                            <a:srgbClr val="0070C0"/>
                          </a:solidFill>
                          <a:effectLst/>
                          <a:latin typeface="+mn-lt"/>
                          <a:ea typeface="Calibri"/>
                          <a:cs typeface="Arial" panose="020B0604020202020204" pitchFamily="34" charset="0"/>
                        </a:rPr>
                        <a:t>I</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А</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88,96</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48,50</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r h="188504">
                <a:tc>
                  <a:txBody>
                    <a:bodyPr/>
                    <a:lstStyle/>
                    <a:p>
                      <a:pPr algn="ctr">
                        <a:lnSpc>
                          <a:spcPct val="115000"/>
                        </a:lnSpc>
                        <a:spcAft>
                          <a:spcPts val="0"/>
                        </a:spcAft>
                      </a:pPr>
                      <a:r>
                        <a:rPr lang="en-US" sz="1000" dirty="0" smtClean="0">
                          <a:solidFill>
                            <a:srgbClr val="0070C0"/>
                          </a:solidFill>
                          <a:effectLst/>
                          <a:latin typeface="+mn-lt"/>
                          <a:ea typeface="Calibri"/>
                          <a:cs typeface="Arial" panose="020B0604020202020204" pitchFamily="34" charset="0"/>
                        </a:rPr>
                        <a:t>Cos </a:t>
                      </a:r>
                      <a:r>
                        <a:rPr lang="el-GR" sz="1000" dirty="0" smtClean="0">
                          <a:solidFill>
                            <a:srgbClr val="0070C0"/>
                          </a:solidFill>
                          <a:effectLst/>
                          <a:latin typeface="+mn-lt"/>
                          <a:ea typeface="Calibri"/>
                          <a:cs typeface="Arial" panose="020B0604020202020204" pitchFamily="34" charset="0"/>
                        </a:rPr>
                        <a:t>ᵩ</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о.е</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solidFill>
                            <a:srgbClr val="0070C0"/>
                          </a:solidFill>
                          <a:effectLst/>
                          <a:latin typeface="+mn-lt"/>
                          <a:ea typeface="Calibri"/>
                          <a:cs typeface="Arial" panose="020B0604020202020204" pitchFamily="34" charset="0"/>
                        </a:rPr>
                        <a:t>0,63 и 0,66</a:t>
                      </a: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0,56 и 0,51</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r h="189303">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Мощность (потребляемая) </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кВт</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38,40</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17,18</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r h="155243">
                <a:tc>
                  <a:txBody>
                    <a:bodyPr/>
                    <a:lstStyle/>
                    <a:p>
                      <a:pPr algn="ctr"/>
                      <a:r>
                        <a:rPr lang="ru-RU" sz="1000" dirty="0" smtClean="0">
                          <a:solidFill>
                            <a:srgbClr val="0070C0"/>
                          </a:solidFill>
                          <a:latin typeface="+mn-lt"/>
                        </a:rPr>
                        <a:t>Температура газа на входе </a:t>
                      </a:r>
                      <a:endParaRPr lang="ru-RU" sz="1000" dirty="0">
                        <a:solidFill>
                          <a:srgbClr val="0070C0"/>
                        </a:solidFill>
                        <a:latin typeface="+mn-lt"/>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lang="ru-RU" sz="1000" dirty="0" smtClean="0">
                          <a:solidFill>
                            <a:srgbClr val="0070C0"/>
                          </a:solidFill>
                          <a:latin typeface="+mn-lt"/>
                        </a:rPr>
                        <a:t>гр.</a:t>
                      </a:r>
                      <a:endParaRPr lang="ru-RU" sz="1000" dirty="0">
                        <a:solidFill>
                          <a:srgbClr val="0070C0"/>
                        </a:solidFill>
                        <a:latin typeface="+mn-lt"/>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lang="ru-RU" sz="1000" dirty="0" smtClean="0">
                          <a:solidFill>
                            <a:srgbClr val="0070C0"/>
                          </a:solidFill>
                          <a:latin typeface="+mn-lt"/>
                        </a:rPr>
                        <a:t>39,9</a:t>
                      </a:r>
                      <a:endParaRPr lang="ru-RU" sz="1000" dirty="0">
                        <a:solidFill>
                          <a:srgbClr val="0070C0"/>
                        </a:solidFill>
                        <a:latin typeface="+mn-lt"/>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r>
                        <a:rPr lang="ru-RU" sz="1000" dirty="0" smtClean="0">
                          <a:solidFill>
                            <a:srgbClr val="0070C0"/>
                          </a:solidFill>
                          <a:latin typeface="+mn-lt"/>
                        </a:rPr>
                        <a:t>40,0</a:t>
                      </a:r>
                      <a:endParaRPr lang="ru-RU" sz="1000" dirty="0">
                        <a:solidFill>
                          <a:srgbClr val="0070C0"/>
                        </a:solidFill>
                        <a:latin typeface="+mn-lt"/>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r h="144016">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solidFill>
                            <a:srgbClr val="0070C0"/>
                          </a:solidFill>
                          <a:latin typeface="+mn-lt"/>
                        </a:rPr>
                        <a:t>Температура газа на выходе</a:t>
                      </a: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solidFill>
                            <a:srgbClr val="0070C0"/>
                          </a:solidFill>
                          <a:latin typeface="+mn-lt"/>
                        </a:rPr>
                        <a:t>гр.</a:t>
                      </a: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23,4</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0070C0"/>
                          </a:solidFill>
                          <a:effectLst/>
                          <a:latin typeface="+mn-lt"/>
                          <a:ea typeface="Calibri"/>
                          <a:cs typeface="Arial" panose="020B0604020202020204" pitchFamily="34" charset="0"/>
                        </a:rPr>
                        <a:t>23,6</a:t>
                      </a:r>
                      <a:endParaRPr lang="ru-RU" sz="1000" dirty="0">
                        <a:solidFill>
                          <a:srgbClr val="0070C0"/>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r h="189303">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000" dirty="0" smtClean="0">
                          <a:solidFill>
                            <a:srgbClr val="1A62BA"/>
                          </a:solidFill>
                          <a:effectLst/>
                          <a:latin typeface="+mn-lt"/>
                          <a:ea typeface="Calibri"/>
                          <a:cs typeface="Arial" panose="020B0604020202020204" pitchFamily="34" charset="0"/>
                        </a:rPr>
                        <a:t>Общий расход воздуха</a:t>
                      </a: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smtClean="0">
                          <a:solidFill>
                            <a:srgbClr val="1A62BA"/>
                          </a:solidFill>
                          <a:effectLst/>
                          <a:latin typeface="+mn-lt"/>
                          <a:ea typeface="Calibri"/>
                          <a:cs typeface="Arial" panose="020B0604020202020204" pitchFamily="34" charset="0"/>
                        </a:rPr>
                        <a:t>тыс.нм3/час</a:t>
                      </a:r>
                      <a:endParaRPr lang="ru-RU" sz="1000" dirty="0">
                        <a:solidFill>
                          <a:srgbClr val="1A62BA"/>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1A62BA"/>
                          </a:solidFill>
                          <a:effectLst/>
                          <a:latin typeface="+mn-lt"/>
                          <a:ea typeface="Calibri"/>
                          <a:cs typeface="Arial" panose="020B0604020202020204" pitchFamily="34" charset="0"/>
                        </a:rPr>
                        <a:t>945</a:t>
                      </a:r>
                      <a:endParaRPr lang="ru-RU" sz="1000" dirty="0">
                        <a:solidFill>
                          <a:srgbClr val="1A62BA"/>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ru-RU" sz="1000" dirty="0" smtClean="0">
                          <a:solidFill>
                            <a:srgbClr val="1A62BA"/>
                          </a:solidFill>
                          <a:effectLst/>
                          <a:latin typeface="+mn-lt"/>
                          <a:ea typeface="Calibri"/>
                          <a:cs typeface="Arial" panose="020B0604020202020204" pitchFamily="34" charset="0"/>
                        </a:rPr>
                        <a:t>712</a:t>
                      </a:r>
                      <a:endParaRPr lang="ru-RU" sz="1000" dirty="0">
                        <a:solidFill>
                          <a:srgbClr val="1A62BA"/>
                        </a:solidFill>
                        <a:effectLst/>
                        <a:latin typeface="+mn-lt"/>
                        <a:ea typeface="Calibri"/>
                        <a:cs typeface="Arial" panose="020B0604020202020204" pitchFamily="34" charset="0"/>
                      </a:endParaRPr>
                    </a:p>
                  </a:txBody>
                  <a:tcPr marL="68580" marR="6858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r>
            </a:tbl>
          </a:graphicData>
        </a:graphic>
      </p:graphicFrame>
      <p:pic>
        <p:nvPicPr>
          <p:cNvPr id="13" name="Picture 3" descr="C:\Users\suhovetryuksi\Documents\Workfolder\иппрапрыпрыкраарпыпр чвапрвпып\АВОг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5" y="1801560"/>
            <a:ext cx="2489815"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C:\Users\suhovetryuksi\Documents\Workfolder\иппрапрыпрыкраарпыпр чвапрвпып\АВОг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843" y="1923678"/>
            <a:ext cx="2485393" cy="2044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1763688" y="0"/>
            <a:ext cx="7250008" cy="789552"/>
          </a:xfrm>
          <a:prstGeom prst="rect">
            <a:avLst/>
          </a:prstGeom>
        </p:spPr>
        <p:txBody>
          <a:bodyPr vert="horz" lIns="91440" tIns="45720" rIns="91440" bIns="45720" rtlCol="0" anchor="ctr">
            <a:normAutofit/>
          </a:bodyPr>
          <a:lstStyle>
            <a:defPPr>
              <a:defRPr lang="ru-RU"/>
            </a:defPPr>
            <a:lvl1pPr eaLnBrk="0" fontAlgn="base" hangingPunct="0">
              <a:spcBef>
                <a:spcPct val="0"/>
              </a:spcBef>
              <a:spcAft>
                <a:spcPct val="0"/>
              </a:spcAft>
              <a:buNone/>
              <a:defRPr sz="2000" kern="0">
                <a:solidFill>
                  <a:srgbClr val="206AB7"/>
                </a:solidFill>
                <a:latin typeface="+mj-lt"/>
                <a:ea typeface="+mj-ea"/>
                <a:cs typeface="+mj-cs"/>
              </a:defRPr>
            </a:lvl1pPr>
          </a:lstStyle>
          <a:p>
            <a:r>
              <a:rPr lang="ru-RU" dirty="0"/>
              <a:t>Обеспечить </a:t>
            </a:r>
            <a:r>
              <a:rPr lang="ru-RU" dirty="0" err="1"/>
              <a:t>энергоэффективность</a:t>
            </a:r>
            <a:r>
              <a:rPr lang="ru-RU" dirty="0"/>
              <a:t> работы вентиляторов с </a:t>
            </a:r>
            <a:r>
              <a:rPr lang="ru-RU" dirty="0" smtClean="0"/>
              <a:t>электродвигателями</a:t>
            </a:r>
            <a:endParaRPr lang="ru-RU" dirty="0"/>
          </a:p>
        </p:txBody>
      </p:sp>
      <p:sp>
        <p:nvSpPr>
          <p:cNvPr id="12"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10</a:t>
            </a:fld>
            <a:endParaRPr lang="ru-RU" sz="1200" b="0" dirty="0">
              <a:solidFill>
                <a:srgbClr val="1F497D"/>
              </a:solidFill>
            </a:endParaRPr>
          </a:p>
        </p:txBody>
      </p:sp>
      <p:sp>
        <p:nvSpPr>
          <p:cNvPr id="15" name="Прямоугольник 14"/>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21203189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ая выноска 6"/>
          <p:cNvSpPr/>
          <p:nvPr/>
        </p:nvSpPr>
        <p:spPr>
          <a:xfrm>
            <a:off x="4574541" y="1455922"/>
            <a:ext cx="4439155" cy="1740430"/>
          </a:xfrm>
          <a:prstGeom prst="wedgeRectCallout">
            <a:avLst>
              <a:gd name="adj1" fmla="val -56426"/>
              <a:gd name="adj2" fmla="val 429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аголовок 1"/>
          <p:cNvSpPr txBox="1">
            <a:spLocks/>
          </p:cNvSpPr>
          <p:nvPr/>
        </p:nvSpPr>
        <p:spPr>
          <a:xfrm>
            <a:off x="1763688" y="0"/>
            <a:ext cx="7250008" cy="789552"/>
          </a:xfrm>
          <a:prstGeom prst="rect">
            <a:avLst/>
          </a:prstGeom>
        </p:spPr>
        <p:txBody>
          <a:bodyPr vert="horz" lIns="91440" tIns="45720" rIns="91440" bIns="45720" rtlCol="0" anchor="ctr">
            <a:normAutofit/>
          </a:bodyPr>
          <a:lstStyle>
            <a:defPPr>
              <a:defRPr lang="ru-RU"/>
            </a:defPPr>
            <a:lvl1pPr eaLnBrk="0" fontAlgn="base" hangingPunct="0">
              <a:spcBef>
                <a:spcPct val="0"/>
              </a:spcBef>
              <a:spcAft>
                <a:spcPct val="0"/>
              </a:spcAft>
              <a:buNone/>
              <a:defRPr sz="2000" kern="0">
                <a:solidFill>
                  <a:srgbClr val="206AB7"/>
                </a:solidFill>
                <a:latin typeface="+mj-lt"/>
                <a:ea typeface="+mj-ea"/>
                <a:cs typeface="+mj-cs"/>
              </a:defRPr>
            </a:lvl1pPr>
          </a:lstStyle>
          <a:p>
            <a:r>
              <a:rPr lang="ru-RU" dirty="0"/>
              <a:t>Определить наиболее эффективный режим работы АВО газа</a:t>
            </a: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a:solidFill>
                  <a:srgbClr val="0070C0"/>
                </a:solidFill>
              </a:rPr>
              <a:t>С учетом проведенного эксперимента определены наиболее эффективные режимы работы АВО газа</a:t>
            </a:r>
          </a:p>
        </p:txBody>
      </p:sp>
      <p:pic>
        <p:nvPicPr>
          <p:cNvPr id="5" name="Рисунок 4"/>
          <p:cNvPicPr/>
          <p:nvPr/>
        </p:nvPicPr>
        <p:blipFill rotWithShape="1">
          <a:blip r:embed="rId3" cstate="print">
            <a:extLst>
              <a:ext uri="{28A0092B-C50C-407E-A947-70E740481C1C}">
                <a14:useLocalDpi xmlns:a14="http://schemas.microsoft.com/office/drawing/2010/main" val="0"/>
              </a:ext>
            </a:extLst>
          </a:blip>
          <a:srcRect t="50700"/>
          <a:stretch/>
        </p:blipFill>
        <p:spPr bwMode="auto">
          <a:xfrm>
            <a:off x="4702568" y="1491630"/>
            <a:ext cx="4239531" cy="1667136"/>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475927" y="2363507"/>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Блок-схема: ИЛИ 2"/>
          <p:cNvSpPr/>
          <p:nvPr/>
        </p:nvSpPr>
        <p:spPr>
          <a:xfrm>
            <a:off x="520506" y="2407448"/>
            <a:ext cx="771892" cy="704205"/>
          </a:xfrm>
          <a:prstGeom prst="flowChartOr">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75927" y="3155595"/>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Блок-схема: ИЛИ 9"/>
          <p:cNvSpPr/>
          <p:nvPr/>
        </p:nvSpPr>
        <p:spPr>
          <a:xfrm>
            <a:off x="520506" y="3199536"/>
            <a:ext cx="771892" cy="704205"/>
          </a:xfrm>
          <a:prstGeom prst="flowChartOr">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верх 3"/>
          <p:cNvSpPr/>
          <p:nvPr/>
        </p:nvSpPr>
        <p:spPr>
          <a:xfrm>
            <a:off x="799963" y="4003817"/>
            <a:ext cx="216024" cy="288032"/>
          </a:xfrm>
          <a:prstGeom prst="up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верх 11"/>
          <p:cNvSpPr/>
          <p:nvPr/>
        </p:nvSpPr>
        <p:spPr>
          <a:xfrm>
            <a:off x="779983" y="1997231"/>
            <a:ext cx="21602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444798" y="2363507"/>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Блок-схема: ИЛИ 14"/>
          <p:cNvSpPr/>
          <p:nvPr/>
        </p:nvSpPr>
        <p:spPr>
          <a:xfrm>
            <a:off x="1489377" y="2407448"/>
            <a:ext cx="771892" cy="704205"/>
          </a:xfrm>
          <a:prstGeom prst="flowChartOr">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1444798" y="3155595"/>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Блок-схема: ИЛИ 17"/>
          <p:cNvSpPr/>
          <p:nvPr/>
        </p:nvSpPr>
        <p:spPr>
          <a:xfrm>
            <a:off x="1489377" y="3199536"/>
            <a:ext cx="771892" cy="704205"/>
          </a:xfrm>
          <a:prstGeom prst="flowChartOr">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верх 18"/>
          <p:cNvSpPr/>
          <p:nvPr/>
        </p:nvSpPr>
        <p:spPr>
          <a:xfrm>
            <a:off x="1768834" y="4003817"/>
            <a:ext cx="216024" cy="288032"/>
          </a:xfrm>
          <a:prstGeom prst="up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верх 19"/>
          <p:cNvSpPr/>
          <p:nvPr/>
        </p:nvSpPr>
        <p:spPr>
          <a:xfrm>
            <a:off x="1748854" y="1997231"/>
            <a:ext cx="21602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413669" y="2366679"/>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Блок-схема: ИЛИ 21"/>
          <p:cNvSpPr/>
          <p:nvPr/>
        </p:nvSpPr>
        <p:spPr>
          <a:xfrm>
            <a:off x="2458248" y="2410620"/>
            <a:ext cx="771892" cy="704205"/>
          </a:xfrm>
          <a:prstGeom prst="flowChartOr">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413669" y="3158767"/>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Блок-схема: ИЛИ 23"/>
          <p:cNvSpPr/>
          <p:nvPr/>
        </p:nvSpPr>
        <p:spPr>
          <a:xfrm>
            <a:off x="2458248" y="3202708"/>
            <a:ext cx="771892" cy="704205"/>
          </a:xfrm>
          <a:prstGeom prst="flowChartOr">
            <a:avLst/>
          </a:prstGeom>
          <a:solidFill>
            <a:srgbClr val="00B0F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трелка вверх 24"/>
          <p:cNvSpPr/>
          <p:nvPr/>
        </p:nvSpPr>
        <p:spPr>
          <a:xfrm>
            <a:off x="2737705" y="4006989"/>
            <a:ext cx="216024" cy="288032"/>
          </a:xfrm>
          <a:prstGeom prst="up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верх 25"/>
          <p:cNvSpPr/>
          <p:nvPr/>
        </p:nvSpPr>
        <p:spPr>
          <a:xfrm>
            <a:off x="2717725" y="2000403"/>
            <a:ext cx="21602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3349922" y="2360323"/>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ИЛИ 27"/>
          <p:cNvSpPr/>
          <p:nvPr/>
        </p:nvSpPr>
        <p:spPr>
          <a:xfrm>
            <a:off x="3394501" y="2404264"/>
            <a:ext cx="771892" cy="704205"/>
          </a:xfrm>
          <a:prstGeom prst="flowChartOr">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3349922" y="3152411"/>
            <a:ext cx="864096"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Блок-схема: ИЛИ 29"/>
          <p:cNvSpPr/>
          <p:nvPr/>
        </p:nvSpPr>
        <p:spPr>
          <a:xfrm>
            <a:off x="3394501" y="3196352"/>
            <a:ext cx="771892" cy="704205"/>
          </a:xfrm>
          <a:prstGeom prst="flowChartOr">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Стрелка вверх 30"/>
          <p:cNvSpPr/>
          <p:nvPr/>
        </p:nvSpPr>
        <p:spPr>
          <a:xfrm>
            <a:off x="3673958" y="4000633"/>
            <a:ext cx="216024" cy="288032"/>
          </a:xfrm>
          <a:prstGeom prst="up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Стрелка вверх 31"/>
          <p:cNvSpPr/>
          <p:nvPr/>
        </p:nvSpPr>
        <p:spPr>
          <a:xfrm>
            <a:off x="3653978" y="1994047"/>
            <a:ext cx="21602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08520" y="3899832"/>
            <a:ext cx="892671" cy="400110"/>
          </a:xfrm>
          <a:prstGeom prst="rect">
            <a:avLst/>
          </a:prstGeom>
        </p:spPr>
        <p:txBody>
          <a:bodyPr wrap="square">
            <a:spAutoFit/>
          </a:bodyPr>
          <a:lstStyle/>
          <a:p>
            <a:pPr algn="ctr">
              <a:defRPr/>
            </a:pPr>
            <a:r>
              <a:rPr lang="en-US" sz="1000" b="1" dirty="0">
                <a:solidFill>
                  <a:srgbClr val="0070C0"/>
                </a:solidFill>
              </a:rPr>
              <a:t>t</a:t>
            </a:r>
            <a:r>
              <a:rPr lang="en-US" sz="1000" b="1" dirty="0" smtClean="0">
                <a:solidFill>
                  <a:srgbClr val="0070C0"/>
                </a:solidFill>
              </a:rPr>
              <a:t> </a:t>
            </a:r>
            <a:r>
              <a:rPr lang="ru-RU" sz="1000" b="1" dirty="0" smtClean="0">
                <a:solidFill>
                  <a:srgbClr val="0070C0"/>
                </a:solidFill>
              </a:rPr>
              <a:t>на входе</a:t>
            </a:r>
            <a:r>
              <a:rPr lang="en-US" sz="1000" b="1" dirty="0" smtClean="0">
                <a:solidFill>
                  <a:srgbClr val="0070C0"/>
                </a:solidFill>
              </a:rPr>
              <a:t> </a:t>
            </a:r>
            <a:r>
              <a:rPr lang="ru-RU" sz="1000" b="1" dirty="0" smtClean="0">
                <a:solidFill>
                  <a:srgbClr val="0070C0"/>
                </a:solidFill>
              </a:rPr>
              <a:t>в АВО, </a:t>
            </a:r>
            <a:r>
              <a:rPr lang="en-US" sz="1000" b="1" baseline="30000" dirty="0" smtClean="0">
                <a:solidFill>
                  <a:srgbClr val="0070C0"/>
                </a:solidFill>
              </a:rPr>
              <a:t>0</a:t>
            </a:r>
            <a:r>
              <a:rPr lang="en-US" sz="1000" b="1" dirty="0" smtClean="0">
                <a:solidFill>
                  <a:srgbClr val="0070C0"/>
                </a:solidFill>
              </a:rPr>
              <a:t>C</a:t>
            </a:r>
            <a:endParaRPr lang="ru-RU" sz="1000" b="1" baseline="30000" dirty="0">
              <a:solidFill>
                <a:srgbClr val="0070C0"/>
              </a:solidFill>
            </a:endParaRPr>
          </a:p>
        </p:txBody>
      </p:sp>
      <p:sp>
        <p:nvSpPr>
          <p:cNvPr id="33" name="Прямоугольник 32"/>
          <p:cNvSpPr/>
          <p:nvPr/>
        </p:nvSpPr>
        <p:spPr>
          <a:xfrm>
            <a:off x="-88483" y="1883608"/>
            <a:ext cx="853410" cy="400110"/>
          </a:xfrm>
          <a:prstGeom prst="rect">
            <a:avLst/>
          </a:prstGeom>
        </p:spPr>
        <p:txBody>
          <a:bodyPr wrap="square">
            <a:spAutoFit/>
          </a:bodyPr>
          <a:lstStyle/>
          <a:p>
            <a:pPr algn="ctr">
              <a:defRPr/>
            </a:pPr>
            <a:r>
              <a:rPr lang="en-US" sz="1000" b="1" dirty="0">
                <a:solidFill>
                  <a:srgbClr val="0070C0"/>
                </a:solidFill>
              </a:rPr>
              <a:t>t</a:t>
            </a:r>
            <a:r>
              <a:rPr lang="en-US" sz="1000" b="1" dirty="0" smtClean="0">
                <a:solidFill>
                  <a:srgbClr val="0070C0"/>
                </a:solidFill>
              </a:rPr>
              <a:t> </a:t>
            </a:r>
            <a:r>
              <a:rPr lang="ru-RU" sz="1000" b="1" dirty="0" smtClean="0">
                <a:solidFill>
                  <a:srgbClr val="0070C0"/>
                </a:solidFill>
              </a:rPr>
              <a:t>на выходе</a:t>
            </a:r>
            <a:r>
              <a:rPr lang="en-US" sz="1000" b="1" dirty="0" smtClean="0">
                <a:solidFill>
                  <a:srgbClr val="0070C0"/>
                </a:solidFill>
              </a:rPr>
              <a:t> </a:t>
            </a:r>
            <a:r>
              <a:rPr lang="ru-RU" sz="1000" b="1" dirty="0" smtClean="0">
                <a:solidFill>
                  <a:srgbClr val="0070C0"/>
                </a:solidFill>
              </a:rPr>
              <a:t>в АВО, </a:t>
            </a:r>
            <a:r>
              <a:rPr lang="en-US" sz="1000" b="1" baseline="30000" dirty="0">
                <a:solidFill>
                  <a:srgbClr val="0070C0"/>
                </a:solidFill>
              </a:rPr>
              <a:t>0</a:t>
            </a:r>
            <a:r>
              <a:rPr lang="en-US" sz="1000" b="1" dirty="0">
                <a:solidFill>
                  <a:srgbClr val="0070C0"/>
                </a:solidFill>
              </a:rPr>
              <a:t>C</a:t>
            </a:r>
            <a:endParaRPr lang="ru-RU" sz="1000" b="1" baseline="30000" dirty="0">
              <a:solidFill>
                <a:srgbClr val="0070C0"/>
              </a:solidFill>
            </a:endParaRPr>
          </a:p>
        </p:txBody>
      </p:sp>
      <p:sp>
        <p:nvSpPr>
          <p:cNvPr id="36" name="Прямоугольник 35"/>
          <p:cNvSpPr/>
          <p:nvPr/>
        </p:nvSpPr>
        <p:spPr>
          <a:xfrm>
            <a:off x="928082" y="2092474"/>
            <a:ext cx="779251" cy="246221"/>
          </a:xfrm>
          <a:prstGeom prst="rect">
            <a:avLst/>
          </a:prstGeom>
        </p:spPr>
        <p:txBody>
          <a:bodyPr wrap="square">
            <a:spAutoFit/>
          </a:bodyPr>
          <a:lstStyle/>
          <a:p>
            <a:pPr>
              <a:defRPr/>
            </a:pPr>
            <a:r>
              <a:rPr lang="ru-RU" sz="1000" b="1" dirty="0" smtClean="0">
                <a:solidFill>
                  <a:srgbClr val="0070C0"/>
                </a:solidFill>
              </a:rPr>
              <a:t>1</a:t>
            </a:r>
            <a:endParaRPr lang="ru-RU" sz="1000" b="1" baseline="30000" dirty="0">
              <a:solidFill>
                <a:srgbClr val="0070C0"/>
              </a:solidFill>
            </a:endParaRPr>
          </a:p>
        </p:txBody>
      </p:sp>
      <p:sp>
        <p:nvSpPr>
          <p:cNvPr id="37" name="Прямоугольник 36"/>
          <p:cNvSpPr/>
          <p:nvPr/>
        </p:nvSpPr>
        <p:spPr>
          <a:xfrm>
            <a:off x="1967384" y="2100275"/>
            <a:ext cx="779251" cy="246221"/>
          </a:xfrm>
          <a:prstGeom prst="rect">
            <a:avLst/>
          </a:prstGeom>
        </p:spPr>
        <p:txBody>
          <a:bodyPr wrap="square">
            <a:spAutoFit/>
          </a:bodyPr>
          <a:lstStyle/>
          <a:p>
            <a:pPr>
              <a:defRPr/>
            </a:pPr>
            <a:r>
              <a:rPr lang="ru-RU" sz="1000" b="1" dirty="0" smtClean="0">
                <a:solidFill>
                  <a:srgbClr val="0070C0"/>
                </a:solidFill>
              </a:rPr>
              <a:t>2</a:t>
            </a:r>
            <a:endParaRPr lang="ru-RU" sz="1000" b="1" baseline="30000" dirty="0">
              <a:solidFill>
                <a:srgbClr val="0070C0"/>
              </a:solidFill>
            </a:endParaRPr>
          </a:p>
        </p:txBody>
      </p:sp>
      <p:sp>
        <p:nvSpPr>
          <p:cNvPr id="38" name="Прямоугольник 37"/>
          <p:cNvSpPr/>
          <p:nvPr/>
        </p:nvSpPr>
        <p:spPr>
          <a:xfrm>
            <a:off x="2933749" y="2092473"/>
            <a:ext cx="779251" cy="246221"/>
          </a:xfrm>
          <a:prstGeom prst="rect">
            <a:avLst/>
          </a:prstGeom>
        </p:spPr>
        <p:txBody>
          <a:bodyPr wrap="square">
            <a:spAutoFit/>
          </a:bodyPr>
          <a:lstStyle/>
          <a:p>
            <a:pPr>
              <a:defRPr/>
            </a:pPr>
            <a:r>
              <a:rPr lang="ru-RU" sz="1000" b="1" dirty="0" smtClean="0">
                <a:solidFill>
                  <a:srgbClr val="0070C0"/>
                </a:solidFill>
              </a:rPr>
              <a:t>3</a:t>
            </a:r>
            <a:endParaRPr lang="ru-RU" sz="1000" b="1" baseline="30000" dirty="0">
              <a:solidFill>
                <a:srgbClr val="0070C0"/>
              </a:solidFill>
            </a:endParaRPr>
          </a:p>
        </p:txBody>
      </p:sp>
      <p:sp>
        <p:nvSpPr>
          <p:cNvPr id="39" name="Прямоугольник 38"/>
          <p:cNvSpPr/>
          <p:nvPr/>
        </p:nvSpPr>
        <p:spPr>
          <a:xfrm>
            <a:off x="3873698" y="2082582"/>
            <a:ext cx="779251" cy="246221"/>
          </a:xfrm>
          <a:prstGeom prst="rect">
            <a:avLst/>
          </a:prstGeom>
        </p:spPr>
        <p:txBody>
          <a:bodyPr wrap="square">
            <a:spAutoFit/>
          </a:bodyPr>
          <a:lstStyle/>
          <a:p>
            <a:pPr>
              <a:defRPr/>
            </a:pPr>
            <a:r>
              <a:rPr lang="ru-RU" sz="1000" b="1" dirty="0" smtClean="0">
                <a:solidFill>
                  <a:srgbClr val="0070C0"/>
                </a:solidFill>
              </a:rPr>
              <a:t>4</a:t>
            </a:r>
            <a:endParaRPr lang="ru-RU" sz="1000" b="1" baseline="30000" dirty="0">
              <a:solidFill>
                <a:srgbClr val="0070C0"/>
              </a:solidFill>
            </a:endParaRPr>
          </a:p>
        </p:txBody>
      </p:sp>
      <p:sp>
        <p:nvSpPr>
          <p:cNvPr id="40" name="Прямоугольник 39"/>
          <p:cNvSpPr/>
          <p:nvPr/>
        </p:nvSpPr>
        <p:spPr>
          <a:xfrm>
            <a:off x="453611" y="4340367"/>
            <a:ext cx="3760408" cy="463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453610" y="4371950"/>
            <a:ext cx="3712783" cy="369332"/>
          </a:xfrm>
          <a:prstGeom prst="rect">
            <a:avLst/>
          </a:prstGeom>
        </p:spPr>
        <p:txBody>
          <a:bodyPr wrap="square">
            <a:spAutoFit/>
          </a:bodyPr>
          <a:lstStyle/>
          <a:p>
            <a:pPr algn="ctr">
              <a:defRPr/>
            </a:pPr>
            <a:r>
              <a:rPr lang="ru-RU" b="1" dirty="0" smtClean="0">
                <a:solidFill>
                  <a:srgbClr val="0070C0"/>
                </a:solidFill>
              </a:rPr>
              <a:t>Компрессорный цех</a:t>
            </a:r>
            <a:endParaRPr lang="ru-RU" b="1" baseline="30000" dirty="0">
              <a:solidFill>
                <a:srgbClr val="0070C0"/>
              </a:solidFill>
            </a:endParaRPr>
          </a:p>
        </p:txBody>
      </p:sp>
      <p:sp>
        <p:nvSpPr>
          <p:cNvPr id="43" name="Прямоугольник 42"/>
          <p:cNvSpPr/>
          <p:nvPr/>
        </p:nvSpPr>
        <p:spPr>
          <a:xfrm>
            <a:off x="453609" y="1455922"/>
            <a:ext cx="3760409" cy="463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p:cNvSpPr/>
          <p:nvPr/>
        </p:nvSpPr>
        <p:spPr>
          <a:xfrm>
            <a:off x="453610" y="1491630"/>
            <a:ext cx="3809714" cy="369332"/>
          </a:xfrm>
          <a:prstGeom prst="rect">
            <a:avLst/>
          </a:prstGeom>
        </p:spPr>
        <p:txBody>
          <a:bodyPr wrap="square">
            <a:spAutoFit/>
          </a:bodyPr>
          <a:lstStyle/>
          <a:p>
            <a:pPr algn="ctr">
              <a:defRPr/>
            </a:pPr>
            <a:r>
              <a:rPr lang="ru-RU" b="1" dirty="0" smtClean="0">
                <a:solidFill>
                  <a:srgbClr val="0070C0"/>
                </a:solidFill>
              </a:rPr>
              <a:t>Линейная часть МГ</a:t>
            </a:r>
            <a:endParaRPr lang="ru-RU" b="1" baseline="30000" dirty="0">
              <a:solidFill>
                <a:srgbClr val="0070C0"/>
              </a:solidFill>
            </a:endParaRPr>
          </a:p>
        </p:txBody>
      </p:sp>
      <p:graphicFrame>
        <p:nvGraphicFramePr>
          <p:cNvPr id="45" name="Таблица 44"/>
          <p:cNvGraphicFramePr>
            <a:graphicFrameLocks noGrp="1"/>
          </p:cNvGraphicFramePr>
          <p:nvPr>
            <p:extLst>
              <p:ext uri="{D42A27DB-BD31-4B8C-83A1-F6EECF244321}">
                <p14:modId xmlns:p14="http://schemas.microsoft.com/office/powerpoint/2010/main" val="1443855710"/>
              </p:ext>
            </p:extLst>
          </p:nvPr>
        </p:nvGraphicFramePr>
        <p:xfrm>
          <a:off x="4574539" y="3255686"/>
          <a:ext cx="4461957" cy="1466761"/>
        </p:xfrm>
        <a:graphic>
          <a:graphicData uri="http://schemas.openxmlformats.org/drawingml/2006/table">
            <a:tbl>
              <a:tblPr firstRow="1" firstCol="1" bandRow="1"/>
              <a:tblGrid>
                <a:gridCol w="444497"/>
                <a:gridCol w="1382650"/>
                <a:gridCol w="834610"/>
                <a:gridCol w="629172"/>
                <a:gridCol w="585513"/>
                <a:gridCol w="585515"/>
              </a:tblGrid>
              <a:tr h="209646">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 </a:t>
                      </a:r>
                      <a:r>
                        <a:rPr lang="ru-RU" sz="700" b="1" kern="1200" dirty="0">
                          <a:solidFill>
                            <a:schemeClr val="bg1"/>
                          </a:solidFill>
                          <a:latin typeface="Arial Narrow"/>
                          <a:ea typeface="+mn-ea"/>
                          <a:cs typeface="+mn-cs"/>
                        </a:rPr>
                        <a:t>п/п</a:t>
                      </a: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Режим работы</a:t>
                      </a:r>
                      <a:endParaRPr lang="ru-RU" sz="700" b="1" kern="1200" dirty="0">
                        <a:solidFill>
                          <a:schemeClr val="bg1"/>
                        </a:solidFill>
                        <a:latin typeface="Arial Narrow"/>
                        <a:ea typeface="+mn-ea"/>
                        <a:cs typeface="+mn-cs"/>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Температура</a:t>
                      </a:r>
                      <a:r>
                        <a:rPr lang="ru-RU" sz="700" b="1" kern="1200" baseline="0" dirty="0" smtClean="0">
                          <a:solidFill>
                            <a:schemeClr val="bg1"/>
                          </a:solidFill>
                          <a:latin typeface="Arial Narrow"/>
                          <a:ea typeface="+mn-ea"/>
                          <a:cs typeface="+mn-cs"/>
                        </a:rPr>
                        <a:t> окружающего воздуха, </a:t>
                      </a:r>
                      <a:r>
                        <a:rPr lang="en-US" sz="800" b="1" baseline="30000" dirty="0" smtClean="0">
                          <a:solidFill>
                            <a:schemeClr val="bg1"/>
                          </a:solidFill>
                        </a:rPr>
                        <a:t>0</a:t>
                      </a:r>
                      <a:r>
                        <a:rPr lang="en-US" sz="800" b="1" dirty="0" smtClean="0">
                          <a:solidFill>
                            <a:schemeClr val="bg1"/>
                          </a:solidFill>
                        </a:rPr>
                        <a:t>C</a:t>
                      </a:r>
                      <a:endParaRPr lang="ru-RU" sz="800" b="1" baseline="30000" dirty="0" smtClean="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baseline="0" dirty="0" smtClean="0">
                          <a:solidFill>
                            <a:schemeClr val="bg1"/>
                          </a:solidFill>
                          <a:latin typeface="Arial Narrow"/>
                          <a:ea typeface="+mn-ea"/>
                          <a:cs typeface="+mn-cs"/>
                        </a:rPr>
                        <a:t> </a:t>
                      </a:r>
                      <a:endParaRPr lang="ru-RU" sz="700" b="1" kern="1200" dirty="0">
                        <a:solidFill>
                          <a:schemeClr val="bg1"/>
                        </a:solidFill>
                        <a:latin typeface="Arial Narrow"/>
                        <a:ea typeface="+mn-ea"/>
                        <a:cs typeface="+mn-cs"/>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Температура газа</a:t>
                      </a:r>
                      <a:endParaRPr lang="ru-RU" sz="700" b="1" kern="1200" dirty="0">
                        <a:solidFill>
                          <a:schemeClr val="bg1"/>
                        </a:solidFill>
                        <a:latin typeface="Arial Narrow"/>
                        <a:ea typeface="+mn-ea"/>
                        <a:cs typeface="+mn-cs"/>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7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Тепловая мощность</a:t>
                      </a:r>
                      <a:r>
                        <a:rPr lang="ru-RU" sz="700" b="1" kern="1200" baseline="0" dirty="0" smtClean="0">
                          <a:solidFill>
                            <a:schemeClr val="bg1"/>
                          </a:solidFill>
                          <a:latin typeface="Arial Narrow"/>
                          <a:ea typeface="+mn-ea"/>
                          <a:cs typeface="+mn-cs"/>
                        </a:rPr>
                        <a:t> АВО, кВт</a:t>
                      </a:r>
                      <a:endParaRPr lang="ru-RU" sz="700" b="1" kern="1200" dirty="0">
                        <a:solidFill>
                          <a:schemeClr val="bg1"/>
                        </a:solidFill>
                        <a:latin typeface="Arial Narrow"/>
                        <a:ea typeface="+mn-ea"/>
                        <a:cs typeface="+mn-cs"/>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34422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На входе</a:t>
                      </a:r>
                      <a:r>
                        <a:rPr lang="ru-RU" sz="700" b="1" kern="1200" baseline="0" dirty="0" smtClean="0">
                          <a:solidFill>
                            <a:schemeClr val="bg1"/>
                          </a:solidFill>
                          <a:latin typeface="Arial Narrow"/>
                          <a:ea typeface="+mn-ea"/>
                          <a:cs typeface="+mn-cs"/>
                        </a:rPr>
                        <a:t> в </a:t>
                      </a:r>
                      <a:r>
                        <a:rPr lang="ru-RU" sz="700" b="1" kern="1200" dirty="0" smtClean="0">
                          <a:solidFill>
                            <a:schemeClr val="bg1"/>
                          </a:solidFill>
                          <a:latin typeface="+mn-lt"/>
                          <a:ea typeface="+mn-ea"/>
                          <a:cs typeface="+mn-cs"/>
                        </a:rPr>
                        <a:t>АВО</a:t>
                      </a:r>
                      <a:r>
                        <a:rPr lang="ru-RU" sz="600" b="1" kern="1200" baseline="0" dirty="0" smtClean="0">
                          <a:solidFill>
                            <a:schemeClr val="bg1"/>
                          </a:solidFill>
                          <a:latin typeface="+mn-lt"/>
                          <a:ea typeface="+mn-ea"/>
                          <a:cs typeface="+mn-cs"/>
                        </a:rPr>
                        <a:t>, </a:t>
                      </a:r>
                      <a:r>
                        <a:rPr lang="en-US" sz="700" b="1" baseline="30000" dirty="0" smtClean="0">
                          <a:solidFill>
                            <a:schemeClr val="bg1"/>
                          </a:solidFill>
                        </a:rPr>
                        <a:t>0</a:t>
                      </a:r>
                      <a:r>
                        <a:rPr lang="en-US" sz="700" b="1" dirty="0" smtClean="0">
                          <a:solidFill>
                            <a:schemeClr val="bg1"/>
                          </a:solidFill>
                        </a:rPr>
                        <a:t>C</a:t>
                      </a:r>
                      <a:endParaRPr lang="ru-RU" sz="700" b="1" baseline="30000" dirty="0" smtClean="0">
                        <a:solidFill>
                          <a:schemeClr val="bg1"/>
                        </a:solidFill>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mn-lt"/>
                          <a:ea typeface="+mn-ea"/>
                          <a:cs typeface="+mn-cs"/>
                        </a:rPr>
                        <a:t>На выходе</a:t>
                      </a:r>
                      <a:r>
                        <a:rPr lang="ru-RU" sz="700" b="1" kern="1200" baseline="0" dirty="0" smtClean="0">
                          <a:solidFill>
                            <a:schemeClr val="bg1"/>
                          </a:solidFill>
                          <a:latin typeface="+mn-lt"/>
                          <a:ea typeface="+mn-ea"/>
                          <a:cs typeface="+mn-cs"/>
                        </a:rPr>
                        <a:t> из </a:t>
                      </a:r>
                      <a:r>
                        <a:rPr lang="ru-RU" sz="700" b="1" kern="1200" dirty="0" smtClean="0">
                          <a:solidFill>
                            <a:schemeClr val="bg1"/>
                          </a:solidFill>
                          <a:latin typeface="+mn-lt"/>
                          <a:ea typeface="+mn-ea"/>
                          <a:cs typeface="+mn-cs"/>
                        </a:rPr>
                        <a:t>АВО</a:t>
                      </a:r>
                      <a:r>
                        <a:rPr lang="ru-RU" sz="600" b="1" kern="1200" baseline="0" dirty="0" smtClean="0">
                          <a:solidFill>
                            <a:schemeClr val="bg1"/>
                          </a:solidFill>
                          <a:latin typeface="+mn-lt"/>
                          <a:ea typeface="+mn-ea"/>
                          <a:cs typeface="+mn-cs"/>
                        </a:rPr>
                        <a:t>, </a:t>
                      </a:r>
                      <a:r>
                        <a:rPr lang="en-US" sz="700" b="1" baseline="30000" dirty="0" smtClean="0">
                          <a:solidFill>
                            <a:schemeClr val="bg1"/>
                          </a:solidFill>
                        </a:rPr>
                        <a:t>0</a:t>
                      </a:r>
                      <a:r>
                        <a:rPr lang="en-US" sz="700" b="1" dirty="0" smtClean="0">
                          <a:solidFill>
                            <a:schemeClr val="bg1"/>
                          </a:solidFill>
                        </a:rPr>
                        <a:t>C</a:t>
                      </a:r>
                      <a:endParaRPr lang="ru-RU" sz="700" b="1" baseline="30000" dirty="0" smtClean="0">
                        <a:solidFill>
                          <a:schemeClr val="bg1"/>
                        </a:solidFill>
                      </a:endParaRPr>
                    </a:p>
                  </a:txBody>
                  <a:tcPr marL="23662" marR="236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r>
              <a:tr h="2126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Вентиляторы выключены</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17,7</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36,8</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33,7</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200</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126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Включен первый вентилятор по ходу газа</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22,3</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950</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126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Включен второй вентилятор по ходу газа</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23,7</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860</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2126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4</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Включены</a:t>
                      </a:r>
                      <a:r>
                        <a:rPr lang="ru-RU" sz="800" b="1" kern="1200" baseline="0" dirty="0" smtClean="0">
                          <a:solidFill>
                            <a:srgbClr val="0070C0"/>
                          </a:solidFill>
                          <a:latin typeface="+mn-lt"/>
                          <a:ea typeface="+mn-ea"/>
                          <a:cs typeface="+mn-cs"/>
                        </a:rPr>
                        <a:t> оба вентилятора</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19,5</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1130</a:t>
                      </a: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46"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11</a:t>
            </a:fld>
            <a:endParaRPr lang="ru-RU" sz="1200" b="0" dirty="0">
              <a:solidFill>
                <a:srgbClr val="1F497D"/>
              </a:solidFill>
            </a:endParaRPr>
          </a:p>
        </p:txBody>
      </p:sp>
      <p:sp>
        <p:nvSpPr>
          <p:cNvPr id="47" name="Прямоугольник 46"/>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16117701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Таблица 11"/>
          <p:cNvGraphicFramePr>
            <a:graphicFrameLocks noGrp="1"/>
          </p:cNvGraphicFramePr>
          <p:nvPr>
            <p:extLst>
              <p:ext uri="{D42A27DB-BD31-4B8C-83A1-F6EECF244321}">
                <p14:modId xmlns:p14="http://schemas.microsoft.com/office/powerpoint/2010/main" val="697925658"/>
              </p:ext>
            </p:extLst>
          </p:nvPr>
        </p:nvGraphicFramePr>
        <p:xfrm>
          <a:off x="13386" y="843558"/>
          <a:ext cx="9125821" cy="3377016"/>
        </p:xfrm>
        <a:graphic>
          <a:graphicData uri="http://schemas.openxmlformats.org/drawingml/2006/table">
            <a:tbl>
              <a:tblPr firstRow="1" bandRow="1">
                <a:tableStyleId>{93296810-A885-4BE3-A3E7-6D5BEEA58F35}</a:tableStyleId>
              </a:tblPr>
              <a:tblGrid>
                <a:gridCol w="754074"/>
                <a:gridCol w="934243"/>
                <a:gridCol w="1213936"/>
                <a:gridCol w="1804386"/>
                <a:gridCol w="934243"/>
                <a:gridCol w="718649"/>
                <a:gridCol w="862378"/>
                <a:gridCol w="718649"/>
                <a:gridCol w="1185263"/>
              </a:tblGrid>
              <a:tr h="485575">
                <a:tc>
                  <a:txBody>
                    <a:bodyPr/>
                    <a:lstStyle>
                      <a:lvl1pPr marL="0" algn="l" defTabSz="914400" rtl="0" eaLnBrk="1" latinLnBrk="0" hangingPunct="1">
                        <a:defRPr sz="1800" b="1" kern="1200">
                          <a:solidFill>
                            <a:schemeClr val="dk1"/>
                          </a:solidFill>
                          <a:latin typeface="Arial Narrow"/>
                        </a:defRPr>
                      </a:lvl1pPr>
                      <a:lvl2pPr marL="457200" algn="l" defTabSz="914400" rtl="0" eaLnBrk="1" latinLnBrk="0" hangingPunct="1">
                        <a:defRPr sz="1800" b="1" kern="1200">
                          <a:solidFill>
                            <a:schemeClr val="dk1"/>
                          </a:solidFill>
                          <a:latin typeface="Arial Narrow"/>
                        </a:defRPr>
                      </a:lvl2pPr>
                      <a:lvl3pPr marL="914400" algn="l" defTabSz="914400" rtl="0" eaLnBrk="1" latinLnBrk="0" hangingPunct="1">
                        <a:defRPr sz="1800" b="1" kern="1200">
                          <a:solidFill>
                            <a:schemeClr val="dk1"/>
                          </a:solidFill>
                          <a:latin typeface="Arial Narrow"/>
                        </a:defRPr>
                      </a:lvl3pPr>
                      <a:lvl4pPr marL="1371600" algn="l" defTabSz="914400" rtl="0" eaLnBrk="1" latinLnBrk="0" hangingPunct="1">
                        <a:defRPr sz="1800" b="1" kern="1200">
                          <a:solidFill>
                            <a:schemeClr val="dk1"/>
                          </a:solidFill>
                          <a:latin typeface="Arial Narrow"/>
                        </a:defRPr>
                      </a:lvl4pPr>
                      <a:lvl5pPr marL="1828800" algn="l" defTabSz="914400" rtl="0" eaLnBrk="1" latinLnBrk="0" hangingPunct="1">
                        <a:defRPr sz="1800" b="1" kern="1200">
                          <a:solidFill>
                            <a:schemeClr val="dk1"/>
                          </a:solidFill>
                          <a:latin typeface="Arial Narrow"/>
                        </a:defRPr>
                      </a:lvl5pPr>
                      <a:lvl6pPr marL="2286000" algn="l" defTabSz="914400" rtl="0" eaLnBrk="1" latinLnBrk="0" hangingPunct="1">
                        <a:defRPr sz="1800" b="1" kern="1200">
                          <a:solidFill>
                            <a:schemeClr val="dk1"/>
                          </a:solidFill>
                          <a:latin typeface="Arial Narrow"/>
                        </a:defRPr>
                      </a:lvl6pPr>
                      <a:lvl7pPr marL="2743200" algn="l" defTabSz="914400" rtl="0" eaLnBrk="1" latinLnBrk="0" hangingPunct="1">
                        <a:defRPr sz="1800" b="1" kern="1200">
                          <a:solidFill>
                            <a:schemeClr val="dk1"/>
                          </a:solidFill>
                          <a:latin typeface="Arial Narrow"/>
                        </a:defRPr>
                      </a:lvl7pPr>
                      <a:lvl8pPr marL="3200400" algn="l" defTabSz="914400" rtl="0" eaLnBrk="1" latinLnBrk="0" hangingPunct="1">
                        <a:defRPr sz="1800" b="1" kern="1200">
                          <a:solidFill>
                            <a:schemeClr val="dk1"/>
                          </a:solidFill>
                          <a:latin typeface="Arial Narrow"/>
                        </a:defRPr>
                      </a:lvl8pPr>
                      <a:lvl9pPr marL="3657600" algn="l" defTabSz="914400" rtl="0" eaLnBrk="1" latinLnBrk="0" hangingPunct="1">
                        <a:defRPr sz="1800" b="1" kern="1200">
                          <a:solidFill>
                            <a:schemeClr val="dk1"/>
                          </a:solidFill>
                          <a:latin typeface="Arial Narrow"/>
                        </a:defRPr>
                      </a:lvl9pPr>
                    </a:lstStyle>
                    <a:p>
                      <a:pPr algn="ctr"/>
                      <a:r>
                        <a:rPr lang="ru-RU" sz="900" dirty="0" smtClean="0">
                          <a:solidFill>
                            <a:schemeClr val="bg1"/>
                          </a:solidFill>
                        </a:rPr>
                        <a:t>Зав.№</a:t>
                      </a:r>
                      <a:endParaRPr lang="ru-RU" sz="9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lvl1pPr marL="0" algn="l" defTabSz="914400" rtl="0" eaLnBrk="1" latinLnBrk="0" hangingPunct="1">
                        <a:defRPr sz="1800" b="1" kern="1200">
                          <a:solidFill>
                            <a:schemeClr val="dk1"/>
                          </a:solidFill>
                          <a:latin typeface="Arial Narrow"/>
                        </a:defRPr>
                      </a:lvl1pPr>
                      <a:lvl2pPr marL="457200" algn="l" defTabSz="914400" rtl="0" eaLnBrk="1" latinLnBrk="0" hangingPunct="1">
                        <a:defRPr sz="1800" b="1" kern="1200">
                          <a:solidFill>
                            <a:schemeClr val="dk1"/>
                          </a:solidFill>
                          <a:latin typeface="Arial Narrow"/>
                        </a:defRPr>
                      </a:lvl2pPr>
                      <a:lvl3pPr marL="914400" algn="l" defTabSz="914400" rtl="0" eaLnBrk="1" latinLnBrk="0" hangingPunct="1">
                        <a:defRPr sz="1800" b="1" kern="1200">
                          <a:solidFill>
                            <a:schemeClr val="dk1"/>
                          </a:solidFill>
                          <a:latin typeface="Arial Narrow"/>
                        </a:defRPr>
                      </a:lvl3pPr>
                      <a:lvl4pPr marL="1371600" algn="l" defTabSz="914400" rtl="0" eaLnBrk="1" latinLnBrk="0" hangingPunct="1">
                        <a:defRPr sz="1800" b="1" kern="1200">
                          <a:solidFill>
                            <a:schemeClr val="dk1"/>
                          </a:solidFill>
                          <a:latin typeface="Arial Narrow"/>
                        </a:defRPr>
                      </a:lvl4pPr>
                      <a:lvl5pPr marL="1828800" algn="l" defTabSz="914400" rtl="0" eaLnBrk="1" latinLnBrk="0" hangingPunct="1">
                        <a:defRPr sz="1800" b="1" kern="1200">
                          <a:solidFill>
                            <a:schemeClr val="dk1"/>
                          </a:solidFill>
                          <a:latin typeface="Arial Narrow"/>
                        </a:defRPr>
                      </a:lvl5pPr>
                      <a:lvl6pPr marL="2286000" algn="l" defTabSz="914400" rtl="0" eaLnBrk="1" latinLnBrk="0" hangingPunct="1">
                        <a:defRPr sz="1800" b="1" kern="1200">
                          <a:solidFill>
                            <a:schemeClr val="dk1"/>
                          </a:solidFill>
                          <a:latin typeface="Arial Narrow"/>
                        </a:defRPr>
                      </a:lvl6pPr>
                      <a:lvl7pPr marL="2743200" algn="l" defTabSz="914400" rtl="0" eaLnBrk="1" latinLnBrk="0" hangingPunct="1">
                        <a:defRPr sz="1800" b="1" kern="1200">
                          <a:solidFill>
                            <a:schemeClr val="dk1"/>
                          </a:solidFill>
                          <a:latin typeface="Arial Narrow"/>
                        </a:defRPr>
                      </a:lvl7pPr>
                      <a:lvl8pPr marL="3200400" algn="l" defTabSz="914400" rtl="0" eaLnBrk="1" latinLnBrk="0" hangingPunct="1">
                        <a:defRPr sz="1800" b="1" kern="1200">
                          <a:solidFill>
                            <a:schemeClr val="dk1"/>
                          </a:solidFill>
                          <a:latin typeface="Arial Narrow"/>
                        </a:defRPr>
                      </a:lvl8pPr>
                      <a:lvl9pPr marL="3657600" algn="l" defTabSz="914400" rtl="0" eaLnBrk="1" latinLnBrk="0" hangingPunct="1">
                        <a:defRPr sz="1800" b="1" kern="1200">
                          <a:solidFill>
                            <a:schemeClr val="dk1"/>
                          </a:solidFill>
                          <a:latin typeface="Arial Narrow"/>
                        </a:defRPr>
                      </a:lvl9pPr>
                    </a:lstStyle>
                    <a:p>
                      <a:pPr marL="0" algn="ctr" defTabSz="914400" rtl="0" eaLnBrk="1" latinLnBrk="0" hangingPunct="1"/>
                      <a:r>
                        <a:rPr lang="ru-RU" sz="900" b="1" kern="1200" dirty="0" smtClean="0">
                          <a:solidFill>
                            <a:schemeClr val="bg1"/>
                          </a:solidFill>
                          <a:latin typeface="Arial Narrow"/>
                          <a:ea typeface="+mn-ea"/>
                          <a:cs typeface="+mn-cs"/>
                        </a:rPr>
                        <a:t>Состояние двигателя</a:t>
                      </a:r>
                      <a:endParaRPr lang="ru-RU" sz="900" b="1" kern="1200" dirty="0">
                        <a:solidFill>
                          <a:schemeClr val="bg1"/>
                        </a:solidFill>
                        <a:latin typeface="Arial Narrow"/>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latinLnBrk="0" hangingPunct="1"/>
                      <a:r>
                        <a:rPr lang="ru-RU" sz="900" b="1" kern="1200" dirty="0" smtClean="0">
                          <a:solidFill>
                            <a:schemeClr val="bg1"/>
                          </a:solidFill>
                          <a:latin typeface="Arial Narrow"/>
                          <a:ea typeface="+mn-ea"/>
                          <a:cs typeface="+mn-cs"/>
                        </a:rPr>
                        <a:t>Место</a:t>
                      </a:r>
                      <a:r>
                        <a:rPr lang="ru-RU" sz="900" b="1" kern="1200" baseline="0" dirty="0" smtClean="0">
                          <a:solidFill>
                            <a:schemeClr val="bg1"/>
                          </a:solidFill>
                          <a:latin typeface="Arial Narrow"/>
                          <a:ea typeface="+mn-ea"/>
                          <a:cs typeface="+mn-cs"/>
                        </a:rPr>
                        <a:t> установки/демонтажа</a:t>
                      </a:r>
                      <a:endParaRPr lang="ru-RU" sz="900" b="1" kern="1200" dirty="0">
                        <a:solidFill>
                          <a:schemeClr val="bg1"/>
                        </a:solidFill>
                        <a:latin typeface="Arial Narrow"/>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noProof="0" dirty="0" smtClean="0">
                          <a:solidFill>
                            <a:schemeClr val="bg1"/>
                          </a:solidFill>
                          <a:latin typeface="Arial Narrow"/>
                          <a:ea typeface="+mn-ea"/>
                          <a:cs typeface="+mn-cs"/>
                        </a:rPr>
                        <a:t>Причина съема</a:t>
                      </a:r>
                      <a:endParaRPr lang="ru-RU" sz="900" b="1" kern="1200" noProof="0" dirty="0">
                        <a:solidFill>
                          <a:schemeClr val="bg1"/>
                        </a:solidFill>
                        <a:latin typeface="Arial Narrow"/>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noProof="0" dirty="0" smtClean="0">
                          <a:solidFill>
                            <a:schemeClr val="bg1"/>
                          </a:solidFill>
                          <a:latin typeface="Arial Narrow"/>
                          <a:ea typeface="+mn-ea"/>
                          <a:cs typeface="+mn-cs"/>
                        </a:rPr>
                        <a:t>Дата </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noProof="0" dirty="0" smtClean="0">
                          <a:solidFill>
                            <a:schemeClr val="bg1"/>
                          </a:solidFill>
                          <a:latin typeface="Arial Narrow"/>
                          <a:ea typeface="+mn-ea"/>
                          <a:cs typeface="+mn-cs"/>
                        </a:rPr>
                        <a:t>установки</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dirty="0" smtClean="0">
                          <a:solidFill>
                            <a:schemeClr val="bg1"/>
                          </a:solidFill>
                          <a:latin typeface="Arial Narrow"/>
                          <a:ea typeface="+mn-ea"/>
                          <a:cs typeface="+mn-cs"/>
                        </a:rPr>
                        <a:t>Дата  демонтажа</a:t>
                      </a:r>
                      <a:endParaRPr lang="ru-RU" sz="900" b="1" kern="1200" dirty="0">
                        <a:solidFill>
                          <a:schemeClr val="bg1"/>
                        </a:solidFill>
                        <a:latin typeface="Arial Narrow"/>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noProof="0" dirty="0" smtClean="0">
                          <a:solidFill>
                            <a:schemeClr val="bg1"/>
                          </a:solidFill>
                          <a:latin typeface="Arial Narrow"/>
                          <a:ea typeface="+mn-ea"/>
                          <a:cs typeface="+mn-cs"/>
                        </a:rPr>
                        <a:t>Наработка после ремонта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dirty="0" smtClean="0">
                          <a:solidFill>
                            <a:schemeClr val="bg1"/>
                          </a:solidFill>
                          <a:latin typeface="Arial Narrow"/>
                          <a:ea typeface="+mn-ea"/>
                          <a:cs typeface="+mn-cs"/>
                        </a:rPr>
                        <a:t>Год ремонта</a:t>
                      </a:r>
                      <a:endParaRPr lang="ru-RU" sz="900" b="1" kern="1200" dirty="0">
                        <a:solidFill>
                          <a:schemeClr val="bg1"/>
                        </a:solidFill>
                        <a:latin typeface="Arial Narrow"/>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kern="1200" noProof="0" dirty="0" smtClean="0">
                          <a:solidFill>
                            <a:schemeClr val="bg1"/>
                          </a:solidFill>
                          <a:latin typeface="Arial Narrow"/>
                          <a:ea typeface="+mn-ea"/>
                          <a:cs typeface="+mn-cs"/>
                        </a:rPr>
                        <a:t>Вид ремонта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441432">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800" b="1" dirty="0" smtClean="0">
                          <a:solidFill>
                            <a:srgbClr val="0070C0"/>
                          </a:solidFill>
                        </a:rPr>
                        <a:t>102</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914400" rtl="0" eaLnBrk="1" latinLnBrk="0" hangingPunct="1"/>
                      <a:r>
                        <a:rPr lang="ru-RU" sz="800" b="1" kern="1200" dirty="0" smtClean="0">
                          <a:solidFill>
                            <a:srgbClr val="0070C0"/>
                          </a:solidFill>
                          <a:latin typeface="Arial Narrow"/>
                          <a:ea typeface="+mn-ea"/>
                          <a:cs typeface="+mn-cs"/>
                        </a:rPr>
                        <a:t>В составе ГПА</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ст.№1 КЦ «Ямбург – Елец </a:t>
                      </a:r>
                      <a:r>
                        <a:rPr lang="en-US" sz="800" b="1" kern="1200" dirty="0" smtClean="0">
                          <a:solidFill>
                            <a:srgbClr val="0070C0"/>
                          </a:solidFill>
                          <a:latin typeface="+mn-lt"/>
                          <a:ea typeface="+mn-ea"/>
                          <a:cs typeface="+mn-cs"/>
                        </a:rPr>
                        <a:t>II</a:t>
                      </a:r>
                      <a:r>
                        <a:rPr lang="ru-RU" sz="800" b="1" kern="1200" dirty="0" smtClean="0">
                          <a:solidFill>
                            <a:srgbClr val="0070C0"/>
                          </a:solidFill>
                          <a:latin typeface="+mn-lt"/>
                          <a:ea typeface="+mn-ea"/>
                          <a:cs typeface="+mn-cs"/>
                        </a:rPr>
                        <a:t> »</a:t>
                      </a:r>
                    </a:p>
                    <a:p>
                      <a:pPr marL="0" algn="ctr" defTabSz="914400" rtl="0" eaLnBrk="1" latinLnBrk="0" hangingPunct="1"/>
                      <a:r>
                        <a:rPr lang="ru-RU" sz="800" b="1" kern="1200" dirty="0" smtClean="0">
                          <a:solidFill>
                            <a:srgbClr val="0070C0"/>
                          </a:solidFill>
                          <a:latin typeface="Arial Narrow"/>
                          <a:ea typeface="+mn-ea"/>
                          <a:cs typeface="+mn-cs"/>
                        </a:rPr>
                        <a:t>КС «Заволжская»</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Arial Narrow"/>
                          <a:ea typeface="+mn-ea"/>
                          <a:cs typeface="+mn-cs"/>
                        </a:rPr>
                        <a:t>Забоины по проточной части компрессора с 4 по 11 ступени</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dirty="0" smtClean="0">
                          <a:solidFill>
                            <a:srgbClr val="0070C0"/>
                          </a:solidFill>
                        </a:rPr>
                        <a:t>18.08.2017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dirty="0" smtClean="0">
                          <a:solidFill>
                            <a:srgbClr val="0070C0"/>
                          </a:solidFill>
                        </a:rPr>
                        <a:t>-</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dirty="0" smtClean="0">
                          <a:solidFill>
                            <a:srgbClr val="0070C0"/>
                          </a:solidFill>
                        </a:rPr>
                        <a:t>1</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457200" rtl="0" eaLnBrk="1" latinLnBrk="0" hangingPunct="1"/>
                      <a:r>
                        <a:rPr lang="ru-RU" sz="800" b="1" kern="1200" dirty="0" smtClean="0">
                          <a:solidFill>
                            <a:srgbClr val="0070C0"/>
                          </a:solidFill>
                          <a:latin typeface="+mn-lt"/>
                          <a:ea typeface="+mn-ea"/>
                          <a:cs typeface="+mn-cs"/>
                        </a:rPr>
                        <a:t>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Восстановительный</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441432">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800" b="1" dirty="0" smtClean="0">
                          <a:solidFill>
                            <a:srgbClr val="0070C0"/>
                          </a:solidFill>
                        </a:rPr>
                        <a:t>104</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914400" rtl="0" eaLnBrk="1" latinLnBrk="0" hangingPunct="1"/>
                      <a:r>
                        <a:rPr lang="ru-RU" sz="800" b="1" kern="1200" dirty="0" smtClean="0">
                          <a:solidFill>
                            <a:srgbClr val="0070C0"/>
                          </a:solidFill>
                          <a:latin typeface="Arial Narrow"/>
                          <a:ea typeface="+mn-ea"/>
                          <a:cs typeface="+mn-cs"/>
                        </a:rPr>
                        <a:t>Готов к отправке в СРП</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ст.№2 КЦ «Ямбург – Елец </a:t>
                      </a:r>
                      <a:r>
                        <a:rPr lang="en-US" sz="800" b="1" kern="1200" dirty="0" smtClean="0">
                          <a:solidFill>
                            <a:srgbClr val="0070C0"/>
                          </a:solidFill>
                          <a:latin typeface="+mn-lt"/>
                          <a:ea typeface="+mn-ea"/>
                          <a:cs typeface="+mn-cs"/>
                        </a:rPr>
                        <a:t>II</a:t>
                      </a:r>
                      <a:r>
                        <a:rPr lang="ru-RU" sz="800" b="1" kern="1200" dirty="0" smtClean="0">
                          <a:solidFill>
                            <a:srgbClr val="0070C0"/>
                          </a:solidFill>
                          <a:latin typeface="+mn-lt"/>
                          <a:ea typeface="+mn-ea"/>
                          <a:cs typeface="+mn-cs"/>
                        </a:rPr>
                        <a:t> »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КС «Заволжская»</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Arial Narrow"/>
                          <a:ea typeface="+mn-ea"/>
                          <a:cs typeface="+mn-cs"/>
                        </a:rPr>
                        <a:t>Обрыв</a:t>
                      </a:r>
                      <a:r>
                        <a:rPr lang="ru-RU" sz="800" b="1" u="none" kern="1200" baseline="0" dirty="0" smtClean="0">
                          <a:solidFill>
                            <a:srgbClr val="0070C0"/>
                          </a:solidFill>
                          <a:latin typeface="Arial Narrow"/>
                          <a:ea typeface="+mn-ea"/>
                          <a:cs typeface="+mn-cs"/>
                        </a:rPr>
                        <a:t>  части пера (3/4)  РЛ 9 ступени КВД</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21.07.2017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26.12.2017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1462</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457200" rtl="0" eaLnBrk="1" latinLnBrk="0" hangingPunct="1"/>
                      <a:r>
                        <a:rPr lang="ru-RU" sz="800" b="1" kern="1200" dirty="0" smtClean="0">
                          <a:solidFill>
                            <a:srgbClr val="0070C0"/>
                          </a:solidFill>
                          <a:latin typeface="+mn-lt"/>
                          <a:ea typeface="+mn-ea"/>
                          <a:cs typeface="+mn-cs"/>
                        </a:rPr>
                        <a:t>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Восстановительный</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500832">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800" b="1" dirty="0" smtClean="0">
                          <a:solidFill>
                            <a:srgbClr val="0070C0"/>
                          </a:solidFill>
                        </a:rPr>
                        <a:t>307</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914400" rtl="0" eaLnBrk="1" latinLnBrk="0" hangingPunct="1"/>
                      <a:r>
                        <a:rPr lang="ru-RU" sz="800" b="1" kern="1200" dirty="0" smtClean="0">
                          <a:solidFill>
                            <a:srgbClr val="0070C0"/>
                          </a:solidFill>
                          <a:latin typeface="Arial Narrow"/>
                          <a:ea typeface="+mn-ea"/>
                          <a:cs typeface="+mn-cs"/>
                        </a:rPr>
                        <a:t>Готов к отправке в СРП</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ст.№2 КЦ «Ямбург – Западная граница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 КС «Заволжская»</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Arial Narrow"/>
                          <a:ea typeface="+mn-ea"/>
                          <a:cs typeface="+mn-cs"/>
                        </a:rPr>
                        <a:t>Забоины по проточной части компрессора  с 5 по 14 ступени</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11.08.2016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01.12.2017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2188</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457200" rtl="0" eaLnBrk="1" latinLnBrk="0" hangingPunct="1"/>
                      <a:r>
                        <a:rPr lang="ru-RU" sz="800" b="1" kern="1200" dirty="0" smtClean="0">
                          <a:solidFill>
                            <a:srgbClr val="0070C0"/>
                          </a:solidFill>
                          <a:latin typeface="+mn-lt"/>
                          <a:ea typeface="+mn-ea"/>
                          <a:cs typeface="+mn-cs"/>
                        </a:rPr>
                        <a:t>2016</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Восстановительный</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441432">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algn="ctr"/>
                      <a:r>
                        <a:rPr lang="ru-RU" sz="800" b="1" dirty="0" smtClean="0">
                          <a:solidFill>
                            <a:srgbClr val="0070C0"/>
                          </a:solidFill>
                        </a:rPr>
                        <a:t>310</a:t>
                      </a:r>
                      <a:endParaRPr lang="ru-RU" sz="800" b="1"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914400" rtl="0" eaLnBrk="1" latinLnBrk="0" hangingPunct="1"/>
                      <a:r>
                        <a:rPr lang="ru-RU" sz="800" b="1" kern="1200" dirty="0" smtClean="0">
                          <a:solidFill>
                            <a:srgbClr val="0070C0"/>
                          </a:solidFill>
                          <a:latin typeface="Arial Narrow"/>
                          <a:ea typeface="+mn-ea"/>
                          <a:cs typeface="+mn-cs"/>
                        </a:rPr>
                        <a:t>Готов к отправке в СРП</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ст.№1 КЦ «Ямбург – Елец </a:t>
                      </a:r>
                      <a:r>
                        <a:rPr lang="en-US" sz="800" b="1" kern="1200" dirty="0" smtClean="0">
                          <a:solidFill>
                            <a:srgbClr val="0070C0"/>
                          </a:solidFill>
                          <a:latin typeface="+mn-lt"/>
                          <a:ea typeface="+mn-ea"/>
                          <a:cs typeface="+mn-cs"/>
                        </a:rPr>
                        <a:t>II</a:t>
                      </a:r>
                      <a:r>
                        <a:rPr lang="ru-RU" sz="800" b="1" kern="1200" dirty="0" smtClean="0">
                          <a:solidFill>
                            <a:srgbClr val="0070C0"/>
                          </a:solidFill>
                          <a:latin typeface="+mn-lt"/>
                          <a:ea typeface="+mn-ea"/>
                          <a:cs typeface="+mn-cs"/>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 КС «Заволжская»</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mn-lt"/>
                          <a:ea typeface="+mn-ea"/>
                          <a:cs typeface="+mn-cs"/>
                        </a:rPr>
                        <a:t>Забрины с 5 по 15 ступени,прогар бандажных полок РЛ ТВД</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07.12.2011</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02.08.2017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16036</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Narrow"/>
                        </a:defRPr>
                      </a:lvl1pPr>
                      <a:lvl2pPr marL="457200" algn="l" defTabSz="914400" rtl="0" eaLnBrk="1" latinLnBrk="0" hangingPunct="1">
                        <a:defRPr sz="1800" kern="1200">
                          <a:solidFill>
                            <a:schemeClr val="dk1"/>
                          </a:solidFill>
                          <a:latin typeface="Arial Narrow"/>
                        </a:defRPr>
                      </a:lvl2pPr>
                      <a:lvl3pPr marL="914400" algn="l" defTabSz="914400" rtl="0" eaLnBrk="1" latinLnBrk="0" hangingPunct="1">
                        <a:defRPr sz="1800" kern="1200">
                          <a:solidFill>
                            <a:schemeClr val="dk1"/>
                          </a:solidFill>
                          <a:latin typeface="Arial Narrow"/>
                        </a:defRPr>
                      </a:lvl3pPr>
                      <a:lvl4pPr marL="1371600" algn="l" defTabSz="914400" rtl="0" eaLnBrk="1" latinLnBrk="0" hangingPunct="1">
                        <a:defRPr sz="1800" kern="1200">
                          <a:solidFill>
                            <a:schemeClr val="dk1"/>
                          </a:solidFill>
                          <a:latin typeface="Arial Narrow"/>
                        </a:defRPr>
                      </a:lvl4pPr>
                      <a:lvl5pPr marL="1828800" algn="l" defTabSz="914400" rtl="0" eaLnBrk="1" latinLnBrk="0" hangingPunct="1">
                        <a:defRPr sz="1800" kern="1200">
                          <a:solidFill>
                            <a:schemeClr val="dk1"/>
                          </a:solidFill>
                          <a:latin typeface="Arial Narrow"/>
                        </a:defRPr>
                      </a:lvl5pPr>
                      <a:lvl6pPr marL="2286000" algn="l" defTabSz="914400" rtl="0" eaLnBrk="1" latinLnBrk="0" hangingPunct="1">
                        <a:defRPr sz="1800" kern="1200">
                          <a:solidFill>
                            <a:schemeClr val="dk1"/>
                          </a:solidFill>
                          <a:latin typeface="Arial Narrow"/>
                        </a:defRPr>
                      </a:lvl6pPr>
                      <a:lvl7pPr marL="2743200" algn="l" defTabSz="914400" rtl="0" eaLnBrk="1" latinLnBrk="0" hangingPunct="1">
                        <a:defRPr sz="1800" kern="1200">
                          <a:solidFill>
                            <a:schemeClr val="dk1"/>
                          </a:solidFill>
                          <a:latin typeface="Arial Narrow"/>
                        </a:defRPr>
                      </a:lvl7pPr>
                      <a:lvl8pPr marL="3200400" algn="l" defTabSz="914400" rtl="0" eaLnBrk="1" latinLnBrk="0" hangingPunct="1">
                        <a:defRPr sz="1800" kern="1200">
                          <a:solidFill>
                            <a:schemeClr val="dk1"/>
                          </a:solidFill>
                          <a:latin typeface="Arial Narrow"/>
                        </a:defRPr>
                      </a:lvl8pPr>
                      <a:lvl9pPr marL="3657600" algn="l" defTabSz="914400" rtl="0" eaLnBrk="1" latinLnBrk="0" hangingPunct="1">
                        <a:defRPr sz="1800" kern="1200">
                          <a:solidFill>
                            <a:schemeClr val="dk1"/>
                          </a:solidFill>
                          <a:latin typeface="Arial Narrow"/>
                        </a:defRPr>
                      </a:lvl9pPr>
                    </a:lstStyle>
                    <a:p>
                      <a:pPr marL="0" algn="ctr" defTabSz="457200" rtl="0" eaLnBrk="1" latinLnBrk="0" hangingPunct="1"/>
                      <a:r>
                        <a:rPr lang="ru-RU" sz="800" b="1" kern="1200" dirty="0" smtClean="0">
                          <a:solidFill>
                            <a:srgbClr val="0070C0"/>
                          </a:solidFill>
                          <a:latin typeface="+mn-lt"/>
                          <a:ea typeface="+mn-ea"/>
                          <a:cs typeface="+mn-cs"/>
                        </a:rPr>
                        <a:t>2011</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В ремонте не был</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500832">
                <a:tc>
                  <a:txBody>
                    <a:bodyPr/>
                    <a:lstStyle/>
                    <a:p>
                      <a:pPr algn="ctr"/>
                      <a:r>
                        <a:rPr lang="ru-RU" sz="800" b="1" i="0" dirty="0" smtClean="0">
                          <a:solidFill>
                            <a:srgbClr val="0070C0"/>
                          </a:solidFill>
                        </a:rPr>
                        <a:t>339</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kern="1200" dirty="0" smtClean="0">
                          <a:solidFill>
                            <a:srgbClr val="0070C0"/>
                          </a:solidFill>
                          <a:latin typeface="Arial Narrow"/>
                          <a:ea typeface="+mn-ea"/>
                          <a:cs typeface="+mn-cs"/>
                        </a:rPr>
                        <a:t>В СРП</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ст.№3 КЦ «Ямбург – Западная граница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 КС «Заволжская»</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Arial Narrow"/>
                          <a:ea typeface="+mn-ea"/>
                          <a:cs typeface="+mn-cs"/>
                        </a:rPr>
                        <a:t>Забоины по проточной части компрессора с 5 по 15 ступени</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11.08.2016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07.11.2017</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i="0" dirty="0" smtClean="0">
                          <a:solidFill>
                            <a:srgbClr val="0070C0"/>
                          </a:solidFill>
                        </a:rPr>
                        <a:t>3993</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i="0" dirty="0" smtClean="0">
                          <a:solidFill>
                            <a:srgbClr val="0070C0"/>
                          </a:solidFill>
                        </a:rPr>
                        <a:t>2015</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 ремонте не был</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r h="500832">
                <a:tc>
                  <a:txBody>
                    <a:bodyPr/>
                    <a:lstStyle/>
                    <a:p>
                      <a:pPr algn="ctr"/>
                      <a:r>
                        <a:rPr lang="ru-RU" sz="800" b="1" i="0" dirty="0" smtClean="0">
                          <a:solidFill>
                            <a:srgbClr val="0070C0"/>
                          </a:solidFill>
                        </a:rPr>
                        <a:t>329</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kern="1200" dirty="0" smtClean="0">
                          <a:solidFill>
                            <a:srgbClr val="0070C0"/>
                          </a:solidFill>
                          <a:latin typeface="Arial Narrow"/>
                          <a:ea typeface="+mn-ea"/>
                          <a:cs typeface="+mn-cs"/>
                        </a:rPr>
                        <a:t>В составе ГПА</a:t>
                      </a:r>
                      <a:endParaRPr lang="ru-RU" sz="800" b="1"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ГПА ст.№1 КЦ «Ямбург – Западная граница »</a:t>
                      </a:r>
                    </a:p>
                    <a:p>
                      <a:pPr marL="0" marR="0" indent="0" algn="ctr" defTabSz="9144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 КС «Заволжская»</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914400" rtl="0" eaLnBrk="1" latinLnBrk="0" hangingPunct="1"/>
                      <a:r>
                        <a:rPr lang="ru-RU" sz="800" b="1" u="none" kern="1200" dirty="0" smtClean="0">
                          <a:solidFill>
                            <a:srgbClr val="0070C0"/>
                          </a:solidFill>
                          <a:latin typeface="Arial Narrow"/>
                          <a:ea typeface="+mn-ea"/>
                          <a:cs typeface="+mn-cs"/>
                        </a:rPr>
                        <a:t>Забоины по проточной части компрессора с 9 по 13 ступени</a:t>
                      </a:r>
                      <a:endParaRPr lang="ru-RU" sz="800" b="1" u="none" kern="1200" dirty="0">
                        <a:solidFill>
                          <a:srgbClr val="0070C0"/>
                        </a:solidFill>
                        <a:latin typeface="Arial Narrow"/>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29.11.2016</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algn="ctr" defTabSz="457200" rtl="0" eaLnBrk="1" latinLnBrk="0" hangingPunct="1"/>
                      <a:r>
                        <a:rPr lang="ru-RU" sz="800" b="1" kern="1200" dirty="0" smtClean="0">
                          <a:solidFill>
                            <a:srgbClr val="0070C0"/>
                          </a:solidFill>
                          <a:latin typeface="+mn-lt"/>
                          <a:ea typeface="+mn-ea"/>
                          <a:cs typeface="+mn-cs"/>
                        </a:rPr>
                        <a:t>-</a:t>
                      </a:r>
                      <a:endParaRPr lang="ru-RU" sz="800" b="1" kern="1200" dirty="0">
                        <a:solidFill>
                          <a:srgbClr val="0070C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i="0" dirty="0" smtClean="0">
                          <a:solidFill>
                            <a:srgbClr val="0070C0"/>
                          </a:solidFill>
                        </a:rPr>
                        <a:t>43</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algn="ctr"/>
                      <a:r>
                        <a:rPr lang="ru-RU" sz="800" b="1" i="0" dirty="0" smtClean="0">
                          <a:solidFill>
                            <a:srgbClr val="0070C0"/>
                          </a:solidFill>
                        </a:rPr>
                        <a:t>2014</a:t>
                      </a:r>
                      <a:endParaRPr lang="ru-RU" sz="800" b="1" i="0" dirty="0">
                        <a:solidFill>
                          <a:srgbClr val="0070C0"/>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smtClean="0">
                          <a:solidFill>
                            <a:srgbClr val="0070C0"/>
                          </a:solidFill>
                          <a:latin typeface="+mn-lt"/>
                          <a:ea typeface="+mn-ea"/>
                          <a:cs typeface="+mn-cs"/>
                        </a:rPr>
                        <a:t>В ремонте не был</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noFill/>
                  </a:tcPr>
                </a:tc>
              </a:tr>
            </a:tbl>
          </a:graphicData>
        </a:graphic>
      </p:graphicFrame>
      <p:sp>
        <p:nvSpPr>
          <p:cNvPr id="2" name="Заголовок 1"/>
          <p:cNvSpPr>
            <a:spLocks noGrp="1"/>
          </p:cNvSpPr>
          <p:nvPr>
            <p:ph type="title"/>
          </p:nvPr>
        </p:nvSpPr>
        <p:spPr>
          <a:xfrm>
            <a:off x="1475656" y="195486"/>
            <a:ext cx="7283152" cy="565572"/>
          </a:xfrm>
        </p:spPr>
        <p:txBody>
          <a:bodyPr anchor="ctr"/>
          <a:lstStyle/>
          <a:p>
            <a:pPr algn="l" eaLnBrk="0" fontAlgn="base" hangingPunct="0">
              <a:spcAft>
                <a:spcPct val="0"/>
              </a:spcAft>
            </a:pPr>
            <a:r>
              <a:rPr lang="ru-RU" sz="2000" kern="0" dirty="0">
                <a:solidFill>
                  <a:srgbClr val="206AB7"/>
                </a:solidFill>
              </a:rPr>
              <a:t>Съемы двигателей НК-36СТ 2017-2018 гг.</a:t>
            </a:r>
          </a:p>
        </p:txBody>
      </p:sp>
      <p:sp>
        <p:nvSpPr>
          <p:cNvPr id="7" name="Объект 2"/>
          <p:cNvSpPr>
            <a:spLocks noGrp="1"/>
          </p:cNvSpPr>
          <p:nvPr>
            <p:ph idx="1"/>
          </p:nvPr>
        </p:nvSpPr>
        <p:spPr>
          <a:xfrm>
            <a:off x="0" y="4299942"/>
            <a:ext cx="9144000" cy="432048"/>
          </a:xfrm>
        </p:spPr>
        <p:txBody>
          <a:bodyPr>
            <a:noAutofit/>
          </a:bodyPr>
          <a:lstStyle/>
          <a:p>
            <a:pPr marL="0" indent="0">
              <a:spcBef>
                <a:spcPts val="0"/>
              </a:spcBef>
              <a:buNone/>
            </a:pPr>
            <a:r>
              <a:rPr lang="ru-RU" sz="1200" b="1" dirty="0" smtClean="0">
                <a:solidFill>
                  <a:srgbClr val="0070C0"/>
                </a:solidFill>
              </a:rPr>
              <a:t>За  2017-2018 гг. произведено 6 досрочных съемов:</a:t>
            </a:r>
          </a:p>
          <a:p>
            <a:pPr marL="0" indent="0">
              <a:spcBef>
                <a:spcPts val="0"/>
              </a:spcBef>
              <a:buNone/>
            </a:pPr>
            <a:r>
              <a:rPr lang="ru-RU" sz="1200" b="1" dirty="0" smtClean="0">
                <a:solidFill>
                  <a:srgbClr val="0070C0"/>
                </a:solidFill>
              </a:rPr>
              <a:t>4 - забоины по проточной части компрессора, 1 – </a:t>
            </a:r>
            <a:r>
              <a:rPr lang="ru-RU" sz="1200" b="1" dirty="0">
                <a:solidFill>
                  <a:srgbClr val="0070C0"/>
                </a:solidFill>
              </a:rPr>
              <a:t>прогар  бандажных полок РЛ </a:t>
            </a:r>
            <a:r>
              <a:rPr lang="ru-RU" sz="1200" b="1" dirty="0" smtClean="0">
                <a:solidFill>
                  <a:srgbClr val="0070C0"/>
                </a:solidFill>
              </a:rPr>
              <a:t>ТВД, 1 </a:t>
            </a:r>
            <a:r>
              <a:rPr lang="ru-RU" sz="1200" b="1" dirty="0">
                <a:solidFill>
                  <a:srgbClr val="0070C0"/>
                </a:solidFill>
              </a:rPr>
              <a:t>- </a:t>
            </a:r>
            <a:r>
              <a:rPr lang="ru-RU" sz="1200" b="1" dirty="0" smtClean="0">
                <a:solidFill>
                  <a:srgbClr val="0070C0"/>
                </a:solidFill>
              </a:rPr>
              <a:t>обрыв  </a:t>
            </a:r>
            <a:r>
              <a:rPr lang="ru-RU" sz="1200" b="1" dirty="0">
                <a:solidFill>
                  <a:srgbClr val="0070C0"/>
                </a:solidFill>
              </a:rPr>
              <a:t>части пера (3/4) РЛ 9 ступени </a:t>
            </a:r>
            <a:r>
              <a:rPr lang="ru-RU" sz="1200" b="1" dirty="0" smtClean="0">
                <a:solidFill>
                  <a:srgbClr val="0070C0"/>
                </a:solidFill>
              </a:rPr>
              <a:t>КВД</a:t>
            </a:r>
            <a:r>
              <a:rPr lang="ru-RU" sz="1200" b="1" dirty="0">
                <a:solidFill>
                  <a:srgbClr val="0070C0"/>
                </a:solidFill>
              </a:rPr>
              <a:t>.</a:t>
            </a:r>
          </a:p>
        </p:txBody>
      </p:sp>
      <p:sp>
        <p:nvSpPr>
          <p:cNvPr id="6"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12</a:t>
            </a:fld>
            <a:endParaRPr lang="ru-RU" sz="1200" b="0" dirty="0">
              <a:solidFill>
                <a:srgbClr val="1F497D"/>
              </a:solidFill>
            </a:endParaRPr>
          </a:p>
        </p:txBody>
      </p:sp>
      <p:sp>
        <p:nvSpPr>
          <p:cNvPr id="8" name="Прямоугольник 7"/>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6501288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1"/>
          <p:cNvSpPr>
            <a:spLocks noGrp="1"/>
          </p:cNvSpPr>
          <p:nvPr>
            <p:ph type="title"/>
          </p:nvPr>
        </p:nvSpPr>
        <p:spPr>
          <a:xfrm>
            <a:off x="1979712" y="0"/>
            <a:ext cx="7056784" cy="771550"/>
          </a:xfrm>
        </p:spPr>
        <p:txBody>
          <a:bodyPr vert="horz" lIns="91440" tIns="45720" rIns="91440" bIns="45720" rtlCol="0" anchor="ctr">
            <a:noAutofit/>
          </a:bodyPr>
          <a:lstStyle/>
          <a:p>
            <a:pPr algn="l" eaLnBrk="0" fontAlgn="base" hangingPunct="0">
              <a:spcAft>
                <a:spcPct val="0"/>
              </a:spcAft>
            </a:pPr>
            <a:r>
              <a:rPr lang="ru-RU" sz="1400" kern="0" dirty="0">
                <a:solidFill>
                  <a:srgbClr val="206AB7"/>
                </a:solidFill>
              </a:rPr>
              <a:t>План мероприятий по исполнению решений «Протокол работы комиссии по расследованию технического состояния КВОУ и камер </a:t>
            </a:r>
            <a:r>
              <a:rPr lang="ru-RU" sz="1400" kern="0" dirty="0" err="1">
                <a:solidFill>
                  <a:srgbClr val="206AB7"/>
                </a:solidFill>
              </a:rPr>
              <a:t>всаса</a:t>
            </a:r>
            <a:r>
              <a:rPr lang="ru-RU" sz="1400" kern="0" dirty="0">
                <a:solidFill>
                  <a:srgbClr val="206AB7"/>
                </a:solidFill>
              </a:rPr>
              <a:t>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a:t>
            </a:r>
            <a:r>
              <a:rPr lang="ru-RU" sz="1400" kern="0" dirty="0" smtClean="0">
                <a:solidFill>
                  <a:srgbClr val="206AB7"/>
                </a:solidFill>
              </a:rPr>
              <a:t>двигателя НК-36СТ </a:t>
            </a:r>
            <a:r>
              <a:rPr lang="ru-RU" sz="1400" kern="0" dirty="0">
                <a:solidFill>
                  <a:srgbClr val="206AB7"/>
                </a:solidFill>
              </a:rPr>
              <a:t>зав.№339»</a:t>
            </a:r>
            <a:endParaRPr lang="ru-RU" sz="1400" kern="0" dirty="0">
              <a:solidFill>
                <a:srgbClr val="206AB7"/>
              </a:solidFill>
              <a:hlinkClick r:id="rId3" action="ppaction://hlinksldjump"/>
            </a:endParaRPr>
          </a:p>
        </p:txBody>
      </p:sp>
      <p:sp>
        <p:nvSpPr>
          <p:cNvPr id="11" name="Подзаголовок 7"/>
          <p:cNvSpPr txBox="1">
            <a:spLocks/>
          </p:cNvSpPr>
          <p:nvPr/>
        </p:nvSpPr>
        <p:spPr bwMode="auto">
          <a:xfrm>
            <a:off x="1329371" y="931967"/>
            <a:ext cx="7632848" cy="243027"/>
          </a:xfrm>
          <a:prstGeom prst="rect">
            <a:avLst/>
          </a:prstGeom>
          <a:ln>
            <a:miter lim="800000"/>
            <a:headEnd/>
            <a:tailEnd/>
          </a:ln>
        </p:spPr>
        <p:txBody>
          <a:bodyPr/>
          <a:lst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lnSpc>
                <a:spcPct val="150000"/>
              </a:lnSpc>
              <a:spcBef>
                <a:spcPts val="600"/>
              </a:spcBef>
              <a:spcAft>
                <a:spcPts val="600"/>
              </a:spcAft>
              <a:defRPr/>
            </a:pPr>
            <a:endParaRPr lang="ru-RU" sz="2400" b="0" kern="0" dirty="0" smtClean="0">
              <a:solidFill>
                <a:srgbClr val="FFFFFF"/>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55453389"/>
              </p:ext>
            </p:extLst>
          </p:nvPr>
        </p:nvGraphicFramePr>
        <p:xfrm>
          <a:off x="0" y="843560"/>
          <a:ext cx="9144000" cy="3928465"/>
        </p:xfrm>
        <a:graphic>
          <a:graphicData uri="http://schemas.openxmlformats.org/drawingml/2006/table">
            <a:tbl>
              <a:tblPr>
                <a:tableStyleId>{69CF1AB2-1976-4502-BF36-3FF5EA218861}</a:tableStyleId>
              </a:tblPr>
              <a:tblGrid>
                <a:gridCol w="395536"/>
                <a:gridCol w="3456384"/>
                <a:gridCol w="504056"/>
                <a:gridCol w="720080"/>
                <a:gridCol w="2448272"/>
                <a:gridCol w="864096"/>
                <a:gridCol w="755576"/>
              </a:tblGrid>
              <a:tr h="256733">
                <a:tc rowSpan="2">
                  <a:txBody>
                    <a:bodyPr/>
                    <a:lstStyle/>
                    <a:p>
                      <a:pPr algn="ctr" rtl="0" fontAlgn="ctr"/>
                      <a:r>
                        <a:rPr lang="ru-RU" sz="1100" b="1" u="none" strike="noStrike" dirty="0">
                          <a:solidFill>
                            <a:schemeClr val="bg1"/>
                          </a:solidFill>
                          <a:effectLst/>
                        </a:rPr>
                        <a:t>№ </a:t>
                      </a:r>
                      <a:r>
                        <a:rPr lang="ru-RU" sz="1100" b="1" u="none" strike="noStrike" dirty="0" smtClean="0">
                          <a:solidFill>
                            <a:schemeClr val="bg1"/>
                          </a:solidFill>
                          <a:effectLst/>
                        </a:rPr>
                        <a:t>п/п</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rtl="0" fontAlgn="ctr"/>
                      <a:r>
                        <a:rPr lang="ru-RU" sz="1100" b="1" u="none" strike="noStrike" dirty="0" smtClean="0">
                          <a:solidFill>
                            <a:schemeClr val="bg1"/>
                          </a:solidFill>
                          <a:effectLst/>
                        </a:rPr>
                        <a:t>Мероприятия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rtl="0" fontAlgn="ctr"/>
                      <a:r>
                        <a:rPr lang="ru-RU" sz="1100" b="1" u="none" strike="noStrike" dirty="0" smtClean="0">
                          <a:solidFill>
                            <a:schemeClr val="bg1"/>
                          </a:solidFill>
                          <a:effectLst/>
                        </a:rPr>
                        <a:t>Срок исполнения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ru-RU"/>
                    </a:p>
                  </a:txBody>
                  <a:tcPr/>
                </a:tc>
                <a:tc rowSpan="2">
                  <a:txBody>
                    <a:bodyPr/>
                    <a:lstStyle/>
                    <a:p>
                      <a:pPr algn="ctr"/>
                      <a:r>
                        <a:rPr lang="ru-RU" sz="1100" b="1" dirty="0" smtClean="0">
                          <a:solidFill>
                            <a:schemeClr val="bg1"/>
                          </a:solidFill>
                        </a:rPr>
                        <a:t>Ответственный исполнитель</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ru-RU" sz="1100" b="1" dirty="0" smtClean="0">
                          <a:solidFill>
                            <a:schemeClr val="bg1"/>
                          </a:solidFill>
                        </a:rPr>
                        <a:t>Отчет об исполнении</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Процент выполнения</a:t>
                      </a: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05601">
                <a:tc vMerge="1">
                  <a:txBody>
                    <a:bodyPr/>
                    <a:lstStyle/>
                    <a:p>
                      <a:endParaRPr lang="ru-RU"/>
                    </a:p>
                  </a:txBody>
                  <a:tcPr/>
                </a:tc>
                <a:tc vMerge="1">
                  <a:txBody>
                    <a:bodyPr/>
                    <a:lstStyle/>
                    <a:p>
                      <a:endParaRPr lang="ru-RU"/>
                    </a:p>
                  </a:txBody>
                  <a:tcPr/>
                </a:tc>
                <a:tc>
                  <a:txBody>
                    <a:bodyPr/>
                    <a:lstStyle/>
                    <a:p>
                      <a:pPr algn="ctr" rtl="0" fontAlgn="ctr"/>
                      <a:r>
                        <a:rPr lang="ru-RU" sz="1100" b="1" i="0" u="none" strike="noStrike" dirty="0" smtClean="0">
                          <a:solidFill>
                            <a:schemeClr val="bg1"/>
                          </a:solidFill>
                          <a:effectLst/>
                          <a:latin typeface="+mn-lt"/>
                        </a:rPr>
                        <a:t>Начало</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ctr"/>
                      <a:r>
                        <a:rPr lang="ru-RU" sz="1100" b="1" i="0" u="none" strike="noStrike" dirty="0" smtClean="0">
                          <a:solidFill>
                            <a:schemeClr val="bg1"/>
                          </a:solidFill>
                          <a:effectLst/>
                          <a:latin typeface="+mn-lt"/>
                        </a:rPr>
                        <a:t>Окончание</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446010">
                <a:tc>
                  <a:txBody>
                    <a:bodyPr/>
                    <a:lstStyle/>
                    <a:p>
                      <a:pPr algn="ctr" rtl="0" fontAlgn="b"/>
                      <a:r>
                        <a:rPr lang="ru-RU" sz="800" b="1" u="none" strike="noStrike" dirty="0" smtClean="0">
                          <a:solidFill>
                            <a:srgbClr val="002060"/>
                          </a:solidFill>
                          <a:effectLst/>
                        </a:rPr>
                        <a:t>1</a:t>
                      </a:r>
                      <a:endParaRPr lang="ru-RU" sz="800" b="1" i="0" u="none" strike="noStrike" dirty="0">
                        <a:solidFill>
                          <a:srgbClr val="002060"/>
                        </a:solidFill>
                        <a:effectLst/>
                        <a:latin typeface="Arial Narrow" panose="020B0606020202030204" pitchFamily="34" charset="0"/>
                      </a:endParaRPr>
                    </a:p>
                  </a:txBody>
                  <a:tcPr marL="9525" marR="9525" marT="5358" marB="0" anchor="ctr">
                    <a:lnT w="12700" cap="flat" cmpd="sng" algn="ctr">
                      <a:solidFill>
                        <a:schemeClr val="bg1"/>
                      </a:solidFill>
                      <a:prstDash val="solid"/>
                      <a:round/>
                      <a:headEnd type="none" w="med" len="med"/>
                      <a:tailEnd type="none" w="med" len="med"/>
                    </a:lnT>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Разработать конструктив защитной сетки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двигателя с учетом установки наружной не металлической сетки с мелкоячеистым покрытием и согласовать </a:t>
                      </a:r>
                      <a:r>
                        <a:rPr lang="ru-RU" sz="800" b="1" u="none" strike="noStrike" kern="1200" dirty="0" smtClean="0">
                          <a:solidFill>
                            <a:srgbClr val="002060"/>
                          </a:solidFill>
                          <a:effectLst/>
                          <a:latin typeface="+mn-lt"/>
                          <a:ea typeface="+mn-ea"/>
                          <a:cs typeface="+mn-cs"/>
                        </a:rPr>
                        <a:t>с </a:t>
                      </a:r>
                    </a:p>
                    <a:p>
                      <a:pPr marL="0" algn="l" defTabSz="457200" rtl="0" eaLnBrk="1" fontAlgn="b" latinLnBrk="0" hangingPunct="1"/>
                      <a:r>
                        <a:rPr lang="ru-RU" sz="800" b="1" u="none" strike="noStrike" kern="1200" dirty="0" smtClean="0">
                          <a:solidFill>
                            <a:srgbClr val="002060"/>
                          </a:solidFill>
                          <a:effectLst/>
                          <a:latin typeface="+mn-lt"/>
                          <a:ea typeface="+mn-ea"/>
                          <a:cs typeface="+mn-cs"/>
                        </a:rPr>
                        <a:t>ООО </a:t>
                      </a:r>
                      <a:r>
                        <a:rPr lang="ru-RU" sz="800" b="1" u="none" strike="noStrike" kern="1200" dirty="0">
                          <a:solidFill>
                            <a:srgbClr val="002060"/>
                          </a:solidFill>
                          <a:effectLst/>
                          <a:latin typeface="+mn-lt"/>
                          <a:ea typeface="+mn-ea"/>
                          <a:cs typeface="+mn-cs"/>
                        </a:rPr>
                        <a:t>«Газпром </a:t>
                      </a:r>
                      <a:r>
                        <a:rPr lang="ru-RU" sz="800" b="1" u="none" strike="noStrike" kern="1200" dirty="0" err="1">
                          <a:solidFill>
                            <a:srgbClr val="002060"/>
                          </a:solidFill>
                          <a:effectLst/>
                          <a:latin typeface="+mn-lt"/>
                          <a:ea typeface="+mn-ea"/>
                          <a:cs typeface="+mn-cs"/>
                        </a:rPr>
                        <a:t>трансгаз</a:t>
                      </a:r>
                      <a:r>
                        <a:rPr lang="ru-RU" sz="800" b="1" u="none" strike="noStrike" kern="1200" dirty="0">
                          <a:solidFill>
                            <a:srgbClr val="002060"/>
                          </a:solidFill>
                          <a:effectLst/>
                          <a:latin typeface="+mn-lt"/>
                          <a:ea typeface="+mn-ea"/>
                          <a:cs typeface="+mn-cs"/>
                        </a:rPr>
                        <a:t> Нижний Новгород»</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03.05.2018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15.05.2018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выполнено</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100%</a:t>
                      </a:r>
                    </a:p>
                  </a:txBody>
                  <a:tcPr marL="9525" marR="9525" marT="9525" marB="0" anchor="ctr">
                    <a:lnT w="12700" cap="flat" cmpd="sng" algn="ctr">
                      <a:solidFill>
                        <a:schemeClr val="bg1"/>
                      </a:solidFill>
                      <a:prstDash val="solid"/>
                      <a:round/>
                      <a:headEnd type="none" w="med" len="med"/>
                      <a:tailEnd type="none" w="med" len="med"/>
                    </a:lnT>
                    <a:noFill/>
                  </a:tcPr>
                </a:tc>
              </a:tr>
              <a:tr h="375331">
                <a:tc>
                  <a:txBody>
                    <a:bodyPr/>
                    <a:lstStyle/>
                    <a:p>
                      <a:pPr algn="ctr" rtl="0" fontAlgn="b"/>
                      <a:r>
                        <a:rPr lang="ru-RU" sz="800" b="1" i="0" u="none" strike="noStrike" dirty="0" smtClean="0">
                          <a:solidFill>
                            <a:srgbClr val="002060"/>
                          </a:solidFill>
                          <a:effectLst/>
                          <a:latin typeface="Arial Narrow" panose="020B0606020202030204" pitchFamily="34" charset="0"/>
                        </a:rPr>
                        <a:t>2</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Сформировать программу испытания новой защитной сетки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двигателя</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03.05.2018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15.05.2018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100%</a:t>
                      </a:r>
                    </a:p>
                  </a:txBody>
                  <a:tcPr marL="9525" marR="9525" marT="9525" marB="0" anchor="ctr">
                    <a:noFill/>
                  </a:tcPr>
                </a:tc>
              </a:tr>
              <a:tr h="770206">
                <a:tc>
                  <a:txBody>
                    <a:bodyPr/>
                    <a:lstStyle/>
                    <a:p>
                      <a:pPr algn="ctr" rtl="0" fontAlgn="b"/>
                      <a:r>
                        <a:rPr lang="ru-RU" sz="800" b="1" i="0" u="none" strike="noStrike" dirty="0" smtClean="0">
                          <a:solidFill>
                            <a:srgbClr val="002060"/>
                          </a:solidFill>
                          <a:effectLst/>
                          <a:latin typeface="Arial Narrow" panose="020B0606020202030204" pitchFamily="34" charset="0"/>
                        </a:rPr>
                        <a:t>3</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Произвести приемочные испытания новой защитной сетки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двигателя в составе ГПА ст.2 «Ямбург – Елец 2».</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15.05.2018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«Газпром </a:t>
                      </a:r>
                      <a:r>
                        <a:rPr lang="ru-RU" sz="800" b="1" u="none" strike="noStrike" kern="1200" dirty="0" err="1">
                          <a:solidFill>
                            <a:srgbClr val="002060"/>
                          </a:solidFill>
                          <a:effectLst/>
                          <a:latin typeface="+mn-lt"/>
                          <a:ea typeface="+mn-ea"/>
                          <a:cs typeface="+mn-cs"/>
                        </a:rPr>
                        <a:t>трансгаз</a:t>
                      </a:r>
                      <a:r>
                        <a:rPr lang="ru-RU" sz="800" b="1" u="none" strike="noStrike" kern="1200" dirty="0">
                          <a:solidFill>
                            <a:srgbClr val="002060"/>
                          </a:solidFill>
                          <a:effectLst/>
                          <a:latin typeface="+mn-lt"/>
                          <a:ea typeface="+mn-ea"/>
                          <a:cs typeface="+mn-cs"/>
                        </a:rPr>
                        <a:t> Нижний Новгород»,</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ru-RU" sz="800" b="1" u="none" strike="noStrike" kern="1200" dirty="0" smtClean="0">
                          <a:solidFill>
                            <a:srgbClr val="002060"/>
                          </a:solidFill>
                          <a:effectLst/>
                          <a:latin typeface="+mn-lt"/>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r h="590907">
                <a:tc>
                  <a:txBody>
                    <a:bodyPr/>
                    <a:lstStyle/>
                    <a:p>
                      <a:pPr algn="ctr" rtl="0" fontAlgn="b"/>
                      <a:r>
                        <a:rPr lang="ru-RU" sz="800" b="0" i="0" u="none" strike="noStrike" dirty="0" smtClean="0">
                          <a:solidFill>
                            <a:srgbClr val="002060"/>
                          </a:solidFill>
                          <a:effectLst/>
                          <a:latin typeface="Arial Narrow" panose="020B0606020202030204" pitchFamily="34" charset="0"/>
                        </a:rPr>
                        <a:t>4</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u="none" strike="noStrike" kern="1200" dirty="0">
                          <a:solidFill>
                            <a:srgbClr val="002060"/>
                          </a:solidFill>
                          <a:effectLst/>
                          <a:latin typeface="+mn-lt"/>
                          <a:ea typeface="+mn-ea"/>
                          <a:cs typeface="+mn-cs"/>
                        </a:rPr>
                        <a:t>Разработать и согласовать с ООО «Газпром </a:t>
                      </a:r>
                      <a:r>
                        <a:rPr lang="ru-RU" sz="800" u="none" strike="noStrike" kern="1200" dirty="0" err="1">
                          <a:solidFill>
                            <a:srgbClr val="002060"/>
                          </a:solidFill>
                          <a:effectLst/>
                          <a:latin typeface="+mn-lt"/>
                          <a:ea typeface="+mn-ea"/>
                          <a:cs typeface="+mn-cs"/>
                        </a:rPr>
                        <a:t>трансгаз</a:t>
                      </a:r>
                      <a:r>
                        <a:rPr lang="ru-RU" sz="800" u="none" strike="noStrike" kern="1200" dirty="0">
                          <a:solidFill>
                            <a:srgbClr val="002060"/>
                          </a:solidFill>
                          <a:effectLst/>
                          <a:latin typeface="+mn-lt"/>
                          <a:ea typeface="+mn-ea"/>
                          <a:cs typeface="+mn-cs"/>
                        </a:rPr>
                        <a:t> Нижний Новгород» </a:t>
                      </a:r>
                      <a:r>
                        <a:rPr lang="ru-RU" sz="800" u="none" strike="noStrike" kern="1200" dirty="0" smtClean="0">
                          <a:solidFill>
                            <a:srgbClr val="002060"/>
                          </a:solidFill>
                          <a:effectLst/>
                          <a:latin typeface="+mn-lt"/>
                          <a:ea typeface="+mn-ea"/>
                          <a:cs typeface="+mn-cs"/>
                        </a:rPr>
                        <a:t>график установки </a:t>
                      </a:r>
                      <a:r>
                        <a:rPr lang="ru-RU" sz="800" u="none" strike="noStrike" kern="1200" dirty="0">
                          <a:solidFill>
                            <a:srgbClr val="002060"/>
                          </a:solidFill>
                          <a:effectLst/>
                          <a:latin typeface="+mn-lt"/>
                          <a:ea typeface="+mn-ea"/>
                          <a:cs typeface="+mn-cs"/>
                        </a:rPr>
                        <a:t>защитных сеток  камеры всасывания на ГПА ст.№1 КЦ г/п «Уренгой – Ужгород» КС «Починки»</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15.05.2018</a:t>
                      </a:r>
                    </a:p>
                  </a:txBody>
                  <a:tcPr marL="9525" marR="9525" marT="9525" marB="0" anchor="ctr">
                    <a:noFill/>
                  </a:tcPr>
                </a:tc>
                <a:tc>
                  <a:txBody>
                    <a:bodyPr/>
                    <a:lstStyle/>
                    <a:p>
                      <a:pPr marL="0" algn="ctr" defTabSz="457200" rtl="0" eaLnBrk="1" fontAlgn="b" latinLnBrk="0" hangingPunct="1"/>
                      <a:r>
                        <a:rPr lang="ru-RU" sz="800" u="none" strike="noStrike" kern="1200">
                          <a:solidFill>
                            <a:srgbClr val="002060"/>
                          </a:solidFill>
                          <a:effectLst/>
                          <a:latin typeface="+mn-lt"/>
                          <a:ea typeface="+mn-ea"/>
                          <a:cs typeface="+mn-cs"/>
                        </a:rPr>
                        <a:t>31.05.2018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ООО «Самара-</a:t>
                      </a:r>
                      <a:r>
                        <a:rPr lang="ru-RU" sz="800" u="none" strike="noStrike" kern="1200" dirty="0" err="1">
                          <a:solidFill>
                            <a:srgbClr val="002060"/>
                          </a:solidFill>
                          <a:effectLst/>
                          <a:latin typeface="+mn-lt"/>
                          <a:ea typeface="+mn-ea"/>
                          <a:cs typeface="+mn-cs"/>
                        </a:rPr>
                        <a:t>Авиагаз</a:t>
                      </a:r>
                      <a:r>
                        <a:rPr lang="ru-RU" sz="80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u="none" strike="noStrike" kern="1200" dirty="0" smtClean="0">
                          <a:solidFill>
                            <a:srgbClr val="002060"/>
                          </a:solidFill>
                          <a:effectLst/>
                          <a:latin typeface="+mn-lt"/>
                          <a:ea typeface="+mn-ea"/>
                          <a:cs typeface="+mn-cs"/>
                        </a:rPr>
                        <a:t>выполнено</a:t>
                      </a:r>
                      <a:endParaRPr lang="ru-RU" sz="80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r h="692770">
                <a:tc>
                  <a:txBody>
                    <a:bodyPr/>
                    <a:lstStyle/>
                    <a:p>
                      <a:pPr algn="ctr" rtl="0" fontAlgn="b"/>
                      <a:r>
                        <a:rPr lang="ru-RU" sz="800" b="0" i="0" u="none" strike="noStrike" dirty="0" smtClean="0">
                          <a:solidFill>
                            <a:srgbClr val="002060"/>
                          </a:solidFill>
                          <a:effectLst/>
                          <a:latin typeface="Arial Narrow" panose="020B0606020202030204" pitchFamily="34" charset="0"/>
                        </a:rPr>
                        <a:t>5</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u="none" strike="noStrike" kern="1200" dirty="0">
                          <a:solidFill>
                            <a:srgbClr val="002060"/>
                          </a:solidFill>
                          <a:effectLst/>
                          <a:latin typeface="+mn-lt"/>
                          <a:ea typeface="+mn-ea"/>
                          <a:cs typeface="+mn-cs"/>
                        </a:rPr>
                        <a:t>Разработать и согласовать с ООО «Газпром </a:t>
                      </a:r>
                      <a:r>
                        <a:rPr lang="ru-RU" sz="800" u="none" strike="noStrike" kern="1200" dirty="0" err="1">
                          <a:solidFill>
                            <a:srgbClr val="002060"/>
                          </a:solidFill>
                          <a:effectLst/>
                          <a:latin typeface="+mn-lt"/>
                          <a:ea typeface="+mn-ea"/>
                          <a:cs typeface="+mn-cs"/>
                        </a:rPr>
                        <a:t>трансгаз</a:t>
                      </a:r>
                      <a:r>
                        <a:rPr lang="ru-RU" sz="800" u="none" strike="noStrike" kern="1200" dirty="0">
                          <a:solidFill>
                            <a:srgbClr val="002060"/>
                          </a:solidFill>
                          <a:effectLst/>
                          <a:latin typeface="+mn-lt"/>
                          <a:ea typeface="+mn-ea"/>
                          <a:cs typeface="+mn-cs"/>
                        </a:rPr>
                        <a:t> Нижний Новгород» график установки защитных сеток  камеры всасывания на ГПА ст.№2 КЦ г/п «Уренгой – Ужгород» КС «Починки»</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15.05.2018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31.05.2018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ООО «Самара-</a:t>
                      </a:r>
                      <a:r>
                        <a:rPr lang="ru-RU" sz="800" u="none" strike="noStrike" kern="1200" dirty="0" err="1">
                          <a:solidFill>
                            <a:srgbClr val="002060"/>
                          </a:solidFill>
                          <a:effectLst/>
                          <a:latin typeface="+mn-lt"/>
                          <a:ea typeface="+mn-ea"/>
                          <a:cs typeface="+mn-cs"/>
                        </a:rPr>
                        <a:t>Авиагаз</a:t>
                      </a:r>
                      <a:r>
                        <a:rPr lang="ru-RU" sz="80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u="none" strike="noStrike" kern="1200" dirty="0" smtClean="0">
                          <a:solidFill>
                            <a:srgbClr val="002060"/>
                          </a:solidFill>
                          <a:effectLst/>
                          <a:latin typeface="+mn-lt"/>
                          <a:ea typeface="+mn-ea"/>
                          <a:cs typeface="+mn-cs"/>
                        </a:rPr>
                        <a:t>выполнено</a:t>
                      </a:r>
                      <a:endParaRPr lang="ru-RU" sz="80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r h="590907">
                <a:tc>
                  <a:txBody>
                    <a:bodyPr/>
                    <a:lstStyle/>
                    <a:p>
                      <a:pPr algn="ctr" rtl="0" fontAlgn="b"/>
                      <a:r>
                        <a:rPr lang="ru-RU" sz="800" b="0" i="0" u="none" strike="noStrike" dirty="0" smtClean="0">
                          <a:solidFill>
                            <a:srgbClr val="002060"/>
                          </a:solidFill>
                          <a:effectLst/>
                          <a:latin typeface="Arial Narrow" panose="020B0606020202030204" pitchFamily="34" charset="0"/>
                        </a:rPr>
                        <a:t>6</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u="none" strike="noStrike" kern="1200" dirty="0">
                          <a:solidFill>
                            <a:srgbClr val="002060"/>
                          </a:solidFill>
                          <a:effectLst/>
                          <a:latin typeface="+mn-lt"/>
                          <a:ea typeface="+mn-ea"/>
                          <a:cs typeface="+mn-cs"/>
                        </a:rPr>
                        <a:t>Разработать и согласовать с ООО «Газпром </a:t>
                      </a:r>
                      <a:r>
                        <a:rPr lang="ru-RU" sz="800" u="none" strike="noStrike" kern="1200" dirty="0" err="1">
                          <a:solidFill>
                            <a:srgbClr val="002060"/>
                          </a:solidFill>
                          <a:effectLst/>
                          <a:latin typeface="+mn-lt"/>
                          <a:ea typeface="+mn-ea"/>
                          <a:cs typeface="+mn-cs"/>
                        </a:rPr>
                        <a:t>трансгаз</a:t>
                      </a:r>
                      <a:r>
                        <a:rPr lang="ru-RU" sz="800" u="none" strike="noStrike" kern="1200" dirty="0">
                          <a:solidFill>
                            <a:srgbClr val="002060"/>
                          </a:solidFill>
                          <a:effectLst/>
                          <a:latin typeface="+mn-lt"/>
                          <a:ea typeface="+mn-ea"/>
                          <a:cs typeface="+mn-cs"/>
                        </a:rPr>
                        <a:t> Нижний Новгород» график установки защитных сеток  камеры всасывания на ГПА ст.№3 КЦ г/п «Уренгой – Ужгород» КС «Починки»</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15.05.2018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31.05.2018</a:t>
                      </a:r>
                    </a:p>
                  </a:txBody>
                  <a:tcPr marL="9525" marR="9525" marT="9525" marB="0" anchor="ctr">
                    <a:noFill/>
                  </a:tcPr>
                </a:tc>
                <a:tc>
                  <a:txBody>
                    <a:bodyPr/>
                    <a:lstStyle/>
                    <a:p>
                      <a:pPr marL="0" algn="ctr" defTabSz="457200" rtl="0" eaLnBrk="1" fontAlgn="b" latinLnBrk="0" hangingPunct="1"/>
                      <a:r>
                        <a:rPr lang="ru-RU" sz="800" u="none" strike="noStrike" kern="1200">
                          <a:solidFill>
                            <a:srgbClr val="002060"/>
                          </a:solidFill>
                          <a:effectLst/>
                          <a:latin typeface="+mn-lt"/>
                          <a:ea typeface="+mn-ea"/>
                          <a:cs typeface="+mn-cs"/>
                        </a:rPr>
                        <a:t>ООО «Самара-Авиагаз»</a:t>
                      </a:r>
                    </a:p>
                  </a:txBody>
                  <a:tcPr marL="9525" marR="9525" marT="9525" marB="0" anchor="ctr">
                    <a:noFill/>
                  </a:tcPr>
                </a:tc>
                <a:tc>
                  <a:txBody>
                    <a:bodyPr/>
                    <a:lstStyle/>
                    <a:p>
                      <a:pPr marL="0" algn="ctr" defTabSz="457200" rtl="0" eaLnBrk="1" fontAlgn="b" latinLnBrk="0" hangingPunct="1"/>
                      <a:r>
                        <a:rPr lang="ru-RU" sz="800" u="none" strike="noStrike" kern="1200" dirty="0" smtClean="0">
                          <a:solidFill>
                            <a:srgbClr val="002060"/>
                          </a:solidFill>
                          <a:effectLst/>
                          <a:latin typeface="+mn-lt"/>
                          <a:ea typeface="+mn-ea"/>
                          <a:cs typeface="+mn-cs"/>
                        </a:rPr>
                        <a:t>выполнено</a:t>
                      </a:r>
                      <a:endParaRPr lang="ru-RU" sz="80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dirty="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bl>
          </a:graphicData>
        </a:graphic>
      </p:graphicFrame>
      <p:sp>
        <p:nvSpPr>
          <p:cNvPr id="14"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13</a:t>
            </a:fld>
            <a:endParaRPr lang="ru-RU" sz="1200" b="0" dirty="0">
              <a:solidFill>
                <a:srgbClr val="1F497D"/>
              </a:solidFill>
            </a:endParaRPr>
          </a:p>
        </p:txBody>
      </p:sp>
      <p:sp>
        <p:nvSpPr>
          <p:cNvPr id="15" name="Прямоугольник 14"/>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4133170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Заголовок 1"/>
          <p:cNvSpPr>
            <a:spLocks noGrp="1"/>
          </p:cNvSpPr>
          <p:nvPr>
            <p:ph type="title"/>
          </p:nvPr>
        </p:nvSpPr>
        <p:spPr>
          <a:xfrm>
            <a:off x="1979712" y="0"/>
            <a:ext cx="7056784" cy="771550"/>
          </a:xfrm>
        </p:spPr>
        <p:txBody>
          <a:bodyPr vert="horz" lIns="91440" tIns="45720" rIns="91440" bIns="45720" rtlCol="0" anchor="ctr">
            <a:noAutofit/>
          </a:bodyPr>
          <a:lstStyle/>
          <a:p>
            <a:pPr algn="l" eaLnBrk="0" fontAlgn="base" hangingPunct="0">
              <a:spcAft>
                <a:spcPct val="0"/>
              </a:spcAft>
            </a:pPr>
            <a:r>
              <a:rPr lang="ru-RU" sz="1400" kern="0" dirty="0">
                <a:solidFill>
                  <a:srgbClr val="206AB7"/>
                </a:solidFill>
              </a:rPr>
              <a:t>План мероприятий по исполнению решений «Протокол работы комиссии по расследованию технического состояния КВОУ и камер </a:t>
            </a:r>
            <a:r>
              <a:rPr lang="ru-RU" sz="1400" kern="0" dirty="0" err="1">
                <a:solidFill>
                  <a:srgbClr val="206AB7"/>
                </a:solidFill>
              </a:rPr>
              <a:t>всаса</a:t>
            </a:r>
            <a:r>
              <a:rPr lang="ru-RU" sz="1400" kern="0" dirty="0">
                <a:solidFill>
                  <a:srgbClr val="206AB7"/>
                </a:solidFill>
              </a:rPr>
              <a:t>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a:t>
            </a:r>
            <a:r>
              <a:rPr lang="ru-RU" sz="1400" kern="0" dirty="0" smtClean="0">
                <a:solidFill>
                  <a:srgbClr val="206AB7"/>
                </a:solidFill>
              </a:rPr>
              <a:t>НК-36СТ </a:t>
            </a:r>
            <a:r>
              <a:rPr lang="ru-RU" sz="1400" kern="0" dirty="0">
                <a:solidFill>
                  <a:srgbClr val="206AB7"/>
                </a:solidFill>
              </a:rPr>
              <a:t>зав.№339»</a:t>
            </a:r>
          </a:p>
        </p:txBody>
      </p:sp>
      <p:sp>
        <p:nvSpPr>
          <p:cNvPr id="11" name="Подзаголовок 7"/>
          <p:cNvSpPr txBox="1">
            <a:spLocks/>
          </p:cNvSpPr>
          <p:nvPr/>
        </p:nvSpPr>
        <p:spPr bwMode="auto">
          <a:xfrm>
            <a:off x="1329371" y="931967"/>
            <a:ext cx="7632848" cy="243027"/>
          </a:xfrm>
          <a:prstGeom prst="rect">
            <a:avLst/>
          </a:prstGeom>
          <a:ln>
            <a:miter lim="800000"/>
            <a:headEnd/>
            <a:tailEnd/>
          </a:ln>
        </p:spPr>
        <p:txBody>
          <a:bodyPr/>
          <a:lst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lnSpc>
                <a:spcPct val="150000"/>
              </a:lnSpc>
              <a:spcBef>
                <a:spcPts val="600"/>
              </a:spcBef>
              <a:spcAft>
                <a:spcPts val="600"/>
              </a:spcAft>
              <a:defRPr/>
            </a:pPr>
            <a:endParaRPr lang="ru-RU" sz="2400" b="0" kern="0" dirty="0" smtClean="0">
              <a:solidFill>
                <a:srgbClr val="FFFFFF"/>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590405247"/>
              </p:ext>
            </p:extLst>
          </p:nvPr>
        </p:nvGraphicFramePr>
        <p:xfrm>
          <a:off x="0" y="843560"/>
          <a:ext cx="9144000" cy="3928467"/>
        </p:xfrm>
        <a:graphic>
          <a:graphicData uri="http://schemas.openxmlformats.org/drawingml/2006/table">
            <a:tbl>
              <a:tblPr>
                <a:tableStyleId>{69CF1AB2-1976-4502-BF36-3FF5EA218861}</a:tableStyleId>
              </a:tblPr>
              <a:tblGrid>
                <a:gridCol w="395536"/>
                <a:gridCol w="3384376"/>
                <a:gridCol w="576064"/>
                <a:gridCol w="720080"/>
                <a:gridCol w="2016224"/>
                <a:gridCol w="1296144"/>
                <a:gridCol w="755576"/>
              </a:tblGrid>
              <a:tr h="304325">
                <a:tc rowSpan="2">
                  <a:txBody>
                    <a:bodyPr/>
                    <a:lstStyle/>
                    <a:p>
                      <a:pPr algn="ctr" rtl="0" fontAlgn="ctr"/>
                      <a:r>
                        <a:rPr lang="ru-RU" sz="1100" b="1" u="none" strike="noStrike" dirty="0">
                          <a:solidFill>
                            <a:schemeClr val="bg1"/>
                          </a:solidFill>
                          <a:effectLst/>
                        </a:rPr>
                        <a:t>№ </a:t>
                      </a:r>
                      <a:r>
                        <a:rPr lang="ru-RU" sz="1100" b="1" u="none" strike="noStrike" dirty="0" smtClean="0">
                          <a:solidFill>
                            <a:schemeClr val="bg1"/>
                          </a:solidFill>
                          <a:effectLst/>
                        </a:rPr>
                        <a:t>п/п</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rtl="0" fontAlgn="ctr"/>
                      <a:r>
                        <a:rPr lang="ru-RU" sz="1100" b="1" u="none" strike="noStrike" dirty="0" smtClean="0">
                          <a:solidFill>
                            <a:schemeClr val="bg1"/>
                          </a:solidFill>
                          <a:effectLst/>
                        </a:rPr>
                        <a:t>Мероприятия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rtl="0" fontAlgn="ctr"/>
                      <a:r>
                        <a:rPr lang="ru-RU" sz="1100" b="1" u="none" strike="noStrike" dirty="0" smtClean="0">
                          <a:solidFill>
                            <a:schemeClr val="bg1"/>
                          </a:solidFill>
                          <a:effectLst/>
                        </a:rPr>
                        <a:t>Срок исполнения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ru-RU"/>
                    </a:p>
                  </a:txBody>
                  <a:tcPr/>
                </a:tc>
                <a:tc rowSpan="2">
                  <a:txBody>
                    <a:bodyPr/>
                    <a:lstStyle/>
                    <a:p>
                      <a:pPr algn="ctr"/>
                      <a:r>
                        <a:rPr lang="ru-RU" sz="1100" b="1" dirty="0" smtClean="0">
                          <a:solidFill>
                            <a:schemeClr val="bg1"/>
                          </a:solidFill>
                        </a:rPr>
                        <a:t>Ответственный исполнитель</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ru-RU" sz="1100" b="1" dirty="0" smtClean="0">
                          <a:solidFill>
                            <a:schemeClr val="bg1"/>
                          </a:solidFill>
                        </a:rPr>
                        <a:t>Отчет об исполнении</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Процент выполнения</a:t>
                      </a: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243714">
                <a:tc vMerge="1">
                  <a:txBody>
                    <a:bodyPr/>
                    <a:lstStyle/>
                    <a:p>
                      <a:endParaRPr lang="ru-RU"/>
                    </a:p>
                  </a:txBody>
                  <a:tcPr/>
                </a:tc>
                <a:tc vMerge="1">
                  <a:txBody>
                    <a:bodyPr/>
                    <a:lstStyle/>
                    <a:p>
                      <a:endParaRPr lang="ru-RU"/>
                    </a:p>
                  </a:txBody>
                  <a:tcPr/>
                </a:tc>
                <a:tc>
                  <a:txBody>
                    <a:bodyPr/>
                    <a:lstStyle/>
                    <a:p>
                      <a:pPr algn="ctr" rtl="0" fontAlgn="ctr"/>
                      <a:r>
                        <a:rPr lang="ru-RU" sz="1100" b="1" i="0" u="none" strike="noStrike" dirty="0" smtClean="0">
                          <a:solidFill>
                            <a:schemeClr val="bg1"/>
                          </a:solidFill>
                          <a:effectLst/>
                          <a:latin typeface="+mn-lt"/>
                        </a:rPr>
                        <a:t>Начало</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ctr"/>
                      <a:r>
                        <a:rPr lang="ru-RU" sz="1100" b="1" i="0" u="none" strike="noStrike" dirty="0" smtClean="0">
                          <a:solidFill>
                            <a:schemeClr val="bg1"/>
                          </a:solidFill>
                          <a:effectLst/>
                          <a:latin typeface="+mn-lt"/>
                        </a:rPr>
                        <a:t>Окончание</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356932">
                <a:tc>
                  <a:txBody>
                    <a:bodyPr/>
                    <a:lstStyle/>
                    <a:p>
                      <a:pPr algn="ctr" rtl="0" fontAlgn="b"/>
                      <a:r>
                        <a:rPr lang="ru-RU" sz="800" b="0" i="0" u="none" strike="noStrike" dirty="0" smtClean="0">
                          <a:solidFill>
                            <a:srgbClr val="002060"/>
                          </a:solidFill>
                          <a:effectLst/>
                          <a:latin typeface="Arial Narrow" panose="020B0606020202030204" pitchFamily="34" charset="0"/>
                        </a:rPr>
                        <a:t>7</a:t>
                      </a:r>
                      <a:endParaRPr lang="ru-RU" sz="800" b="0" i="0" u="none" strike="noStrike" dirty="0">
                        <a:solidFill>
                          <a:srgbClr val="002060"/>
                        </a:solidFill>
                        <a:effectLst/>
                        <a:latin typeface="Arial Narrow" panose="020B0606020202030204" pitchFamily="34" charset="0"/>
                      </a:endParaRPr>
                    </a:p>
                  </a:txBody>
                  <a:tcPr marL="9525" marR="9525" marT="5358" marB="0" anchor="ctr">
                    <a:lnT w="12700" cap="flat" cmpd="sng" algn="ctr">
                      <a:solidFill>
                        <a:schemeClr val="bg1"/>
                      </a:solidFill>
                      <a:prstDash val="solid"/>
                      <a:round/>
                      <a:headEnd type="none" w="med" len="med"/>
                      <a:tailEnd type="none" w="med" len="med"/>
                    </a:lnT>
                    <a:noFill/>
                  </a:tcPr>
                </a:tc>
                <a:tc>
                  <a:txBody>
                    <a:bodyPr/>
                    <a:lstStyle/>
                    <a:p>
                      <a:pPr marL="0" algn="l" defTabSz="457200" rtl="0" eaLnBrk="1" fontAlgn="b" latinLnBrk="0" hangingPunct="1"/>
                      <a:r>
                        <a:rPr lang="ru-RU" sz="800" b="0" u="none" strike="noStrike" kern="1200" dirty="0">
                          <a:solidFill>
                            <a:srgbClr val="002060"/>
                          </a:solidFill>
                          <a:effectLst/>
                          <a:latin typeface="+mn-lt"/>
                          <a:ea typeface="+mn-ea"/>
                          <a:cs typeface="+mn-cs"/>
                        </a:rPr>
                        <a:t>По результатам приемочных испытаний привести в соответствие защитные сетки  камеры всасывания на ГПА ст.№1 КЦ г/п «Ямбург – Елец 2»</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15.06.2018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10.08.2018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ООО «Самара-</a:t>
                      </a:r>
                      <a:r>
                        <a:rPr lang="ru-RU" sz="800" b="0" u="none" strike="noStrike" kern="1200" dirty="0" err="1">
                          <a:solidFill>
                            <a:srgbClr val="002060"/>
                          </a:solidFill>
                          <a:effectLst/>
                          <a:latin typeface="+mn-lt"/>
                          <a:ea typeface="+mn-ea"/>
                          <a:cs typeface="+mn-cs"/>
                        </a:rPr>
                        <a:t>Авиагаз</a:t>
                      </a:r>
                      <a:r>
                        <a:rPr lang="ru-RU" sz="800" b="0" u="none" strike="noStrike" kern="1200" dirty="0">
                          <a:solidFill>
                            <a:srgbClr val="002060"/>
                          </a:solidFill>
                          <a:effectLst/>
                          <a:latin typeface="+mn-lt"/>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выполнено</a:t>
                      </a:r>
                      <a:endParaRPr lang="ru-RU" sz="800" b="0" u="none" strike="noStrike" kern="1200" dirty="0">
                        <a:solidFill>
                          <a:srgbClr val="002060"/>
                        </a:solidFill>
                        <a:effectLst/>
                        <a:latin typeface="+mn-lt"/>
                        <a:ea typeface="+mn-ea"/>
                        <a:cs typeface="+mn-cs"/>
                      </a:endParaRP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100</a:t>
                      </a:r>
                      <a:r>
                        <a:rPr lang="ru-RU" sz="800" b="0" u="none" strike="noStrike" kern="1200" dirty="0">
                          <a:solidFill>
                            <a:srgbClr val="002060"/>
                          </a:solidFill>
                          <a:effectLst/>
                          <a:latin typeface="+mn-lt"/>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r>
              <a:tr h="356932">
                <a:tc>
                  <a:txBody>
                    <a:bodyPr/>
                    <a:lstStyle/>
                    <a:p>
                      <a:pPr algn="ctr" rtl="0" fontAlgn="b"/>
                      <a:r>
                        <a:rPr lang="ru-RU" sz="800" b="0" i="0" u="none" strike="noStrike" dirty="0" smtClean="0">
                          <a:solidFill>
                            <a:srgbClr val="002060"/>
                          </a:solidFill>
                          <a:effectLst/>
                          <a:latin typeface="Arial Narrow" panose="020B0606020202030204" pitchFamily="34" charset="0"/>
                        </a:rPr>
                        <a:t>8</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u="none" strike="noStrike" kern="1200" dirty="0">
                          <a:solidFill>
                            <a:srgbClr val="002060"/>
                          </a:solidFill>
                          <a:effectLst/>
                          <a:latin typeface="+mn-lt"/>
                          <a:ea typeface="+mn-ea"/>
                          <a:cs typeface="+mn-cs"/>
                        </a:rPr>
                        <a:t>По результатам приемочных испытаний привести в соответствие защитные сетки  камеры всасывания на ГПА ст.№3 КЦ г/п «Ямбург – Елец 2»</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10.08.2018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ООО «Самара-</a:t>
                      </a:r>
                      <a:r>
                        <a:rPr lang="ru-RU" sz="800" b="0" u="none" strike="noStrike" kern="1200" dirty="0" err="1">
                          <a:solidFill>
                            <a:srgbClr val="002060"/>
                          </a:solidFill>
                          <a:effectLst/>
                          <a:latin typeface="+mn-lt"/>
                          <a:ea typeface="+mn-ea"/>
                          <a:cs typeface="+mn-cs"/>
                        </a:rPr>
                        <a:t>Авиагаз</a:t>
                      </a:r>
                      <a:r>
                        <a:rPr lang="ru-RU" sz="800" b="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выполнено</a:t>
                      </a:r>
                      <a:endParaRPr lang="ru-RU" sz="800" b="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100%</a:t>
                      </a:r>
                      <a:endParaRPr lang="ru-RU" sz="800" b="0" u="none" strike="noStrike" kern="1200" dirty="0">
                        <a:solidFill>
                          <a:srgbClr val="002060"/>
                        </a:solidFill>
                        <a:effectLst/>
                        <a:latin typeface="+mn-lt"/>
                        <a:ea typeface="+mn-ea"/>
                        <a:cs typeface="+mn-cs"/>
                      </a:endParaRPr>
                    </a:p>
                  </a:txBody>
                  <a:tcPr marL="9525" marR="9525" marT="9525" marB="0" anchor="ctr">
                    <a:noFill/>
                  </a:tcPr>
                </a:tc>
              </a:tr>
              <a:tr h="356932">
                <a:tc>
                  <a:txBody>
                    <a:bodyPr/>
                    <a:lstStyle/>
                    <a:p>
                      <a:pPr algn="ctr" rtl="0" fontAlgn="b"/>
                      <a:r>
                        <a:rPr lang="ru-RU" sz="800" b="0" i="0" u="none" strike="noStrike" dirty="0" smtClean="0">
                          <a:solidFill>
                            <a:srgbClr val="002060"/>
                          </a:solidFill>
                          <a:effectLst/>
                          <a:latin typeface="+mn-lt"/>
                        </a:rPr>
                        <a:t>9</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u="none" strike="noStrike" kern="1200" dirty="0">
                          <a:solidFill>
                            <a:srgbClr val="002060"/>
                          </a:solidFill>
                          <a:effectLst/>
                          <a:latin typeface="+mn-lt"/>
                          <a:ea typeface="+mn-ea"/>
                          <a:cs typeface="+mn-cs"/>
                        </a:rPr>
                        <a:t>По результатам приемочных испытаний привести в соответствие защитные сетки  камеры всасывания на ГПА ст.№1 КЦ г/п «Ямбург – Западная граница»</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10.08.2018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ООО «Самара-</a:t>
                      </a:r>
                      <a:r>
                        <a:rPr lang="ru-RU" sz="800" b="0" u="none" strike="noStrike" kern="1200" dirty="0" err="1">
                          <a:solidFill>
                            <a:srgbClr val="002060"/>
                          </a:solidFill>
                          <a:effectLst/>
                          <a:latin typeface="+mn-lt"/>
                          <a:ea typeface="+mn-ea"/>
                          <a:cs typeface="+mn-cs"/>
                        </a:rPr>
                        <a:t>Авиагаз</a:t>
                      </a:r>
                      <a:r>
                        <a:rPr lang="ru-RU" sz="800" b="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выполнено</a:t>
                      </a:r>
                      <a:endParaRPr lang="ru-RU" sz="800" b="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100%</a:t>
                      </a:r>
                      <a:endParaRPr lang="ru-RU" sz="800" b="0" u="none" strike="noStrike" kern="1200" dirty="0">
                        <a:solidFill>
                          <a:srgbClr val="002060"/>
                        </a:solidFill>
                        <a:effectLst/>
                        <a:latin typeface="+mn-lt"/>
                        <a:ea typeface="+mn-ea"/>
                        <a:cs typeface="+mn-cs"/>
                      </a:endParaRPr>
                    </a:p>
                  </a:txBody>
                  <a:tcPr marL="9525" marR="9525" marT="9525" marB="0" anchor="ctr">
                    <a:noFill/>
                  </a:tcPr>
                </a:tc>
              </a:tr>
              <a:tr h="356932">
                <a:tc>
                  <a:txBody>
                    <a:bodyPr/>
                    <a:lstStyle/>
                    <a:p>
                      <a:pPr algn="ctr" rtl="0" fontAlgn="b"/>
                      <a:r>
                        <a:rPr lang="ru-RU" sz="800" b="0" i="0" u="none" strike="noStrike" dirty="0" smtClean="0">
                          <a:solidFill>
                            <a:srgbClr val="002060"/>
                          </a:solidFill>
                          <a:effectLst/>
                          <a:latin typeface="Arial Narrow" panose="020B0606020202030204" pitchFamily="34" charset="0"/>
                        </a:rPr>
                        <a:t>10</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u="none" strike="noStrike" kern="1200" dirty="0">
                          <a:solidFill>
                            <a:srgbClr val="002060"/>
                          </a:solidFill>
                          <a:effectLst/>
                          <a:latin typeface="+mn-lt"/>
                          <a:ea typeface="+mn-ea"/>
                          <a:cs typeface="+mn-cs"/>
                        </a:rPr>
                        <a:t>По результатам приемочных испытаний привести в соответствие защитные сетки  камеры всасывания на ГПА ст.№2 КЦ г/п «Ямбург – Западная граница»</a:t>
                      </a:r>
                    </a:p>
                  </a:txBody>
                  <a:tcPr marL="9525" marR="9525" marT="9525" marB="0" anchor="ctr">
                    <a:noFill/>
                  </a:tcPr>
                </a:tc>
                <a:tc>
                  <a:txBody>
                    <a:bodyPr/>
                    <a:lstStyle/>
                    <a:p>
                      <a:pPr marL="0" algn="ctr" defTabSz="457200" rtl="0" eaLnBrk="1" fontAlgn="b" latinLnBrk="0" hangingPunct="1"/>
                      <a:r>
                        <a:rPr lang="ru-RU" sz="800" b="0" u="none" strike="noStrike" kern="120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0" u="none" strike="noStrike" kern="1200">
                          <a:solidFill>
                            <a:srgbClr val="002060"/>
                          </a:solidFill>
                          <a:effectLst/>
                          <a:latin typeface="+mn-lt"/>
                          <a:ea typeface="+mn-ea"/>
                          <a:cs typeface="+mn-cs"/>
                        </a:rPr>
                        <a:t>10.08.2018</a:t>
                      </a:r>
                    </a:p>
                  </a:txBody>
                  <a:tcPr marL="9525" marR="9525" marT="9525" marB="0" anchor="ctr">
                    <a:noFill/>
                  </a:tcPr>
                </a:tc>
                <a:tc>
                  <a:txBody>
                    <a:bodyPr/>
                    <a:lstStyle/>
                    <a:p>
                      <a:pPr marL="0" algn="ctr" defTabSz="457200" rtl="0" eaLnBrk="1" fontAlgn="b" latinLnBrk="0" hangingPunct="1"/>
                      <a:r>
                        <a:rPr lang="ru-RU" sz="800" b="0" u="none" strike="noStrike" kern="1200">
                          <a:solidFill>
                            <a:srgbClr val="002060"/>
                          </a:solidFill>
                          <a:effectLst/>
                          <a:latin typeface="+mn-lt"/>
                          <a:ea typeface="+mn-ea"/>
                          <a:cs typeface="+mn-cs"/>
                        </a:rPr>
                        <a:t>ООО «Самара-Авиагаз»</a:t>
                      </a: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выполнено</a:t>
                      </a:r>
                      <a:endParaRPr lang="ru-RU" sz="800" b="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100%</a:t>
                      </a:r>
                      <a:endParaRPr lang="ru-RU" sz="800" b="0" u="none" strike="noStrike" kern="1200" dirty="0">
                        <a:solidFill>
                          <a:srgbClr val="002060"/>
                        </a:solidFill>
                        <a:effectLst/>
                        <a:latin typeface="+mn-lt"/>
                        <a:ea typeface="+mn-ea"/>
                        <a:cs typeface="+mn-cs"/>
                      </a:endParaRPr>
                    </a:p>
                  </a:txBody>
                  <a:tcPr marL="9525" marR="9525" marT="9525" marB="0" anchor="ctr">
                    <a:noFill/>
                  </a:tcPr>
                </a:tc>
              </a:tr>
              <a:tr h="366633">
                <a:tc>
                  <a:txBody>
                    <a:bodyPr/>
                    <a:lstStyle/>
                    <a:p>
                      <a:pPr algn="ctr" rtl="0" fontAlgn="b"/>
                      <a:r>
                        <a:rPr lang="ru-RU" sz="800" b="0" i="0" u="none" strike="noStrike" dirty="0" smtClean="0">
                          <a:solidFill>
                            <a:srgbClr val="002060"/>
                          </a:solidFill>
                          <a:effectLst/>
                          <a:latin typeface="Arial Narrow" panose="020B0606020202030204" pitchFamily="34" charset="0"/>
                        </a:rPr>
                        <a:t>11</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u="none" strike="noStrike" kern="1200" dirty="0">
                          <a:solidFill>
                            <a:srgbClr val="002060"/>
                          </a:solidFill>
                          <a:effectLst/>
                          <a:latin typeface="+mn-lt"/>
                          <a:ea typeface="+mn-ea"/>
                          <a:cs typeface="+mn-cs"/>
                        </a:rPr>
                        <a:t>По результатам приемочных испытаний привести в соответствие защитные сетки  камеры всасывания на ГПА ст.№3 КЦ г/п «Ямбург – Западная граница»</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10.08.2018</a:t>
                      </a:r>
                    </a:p>
                  </a:txBody>
                  <a:tcPr marL="9525" marR="9525" marT="9525" marB="0" anchor="ctr">
                    <a:noFill/>
                  </a:tcPr>
                </a:tc>
                <a:tc>
                  <a:txBody>
                    <a:bodyPr/>
                    <a:lstStyle/>
                    <a:p>
                      <a:pPr marL="0" algn="ctr" defTabSz="457200" rtl="0" eaLnBrk="1" fontAlgn="b" latinLnBrk="0" hangingPunct="1"/>
                      <a:r>
                        <a:rPr lang="ru-RU" sz="800" b="0" u="none" strike="noStrike" kern="1200" dirty="0">
                          <a:solidFill>
                            <a:srgbClr val="002060"/>
                          </a:solidFill>
                          <a:effectLst/>
                          <a:latin typeface="+mn-lt"/>
                          <a:ea typeface="+mn-ea"/>
                          <a:cs typeface="+mn-cs"/>
                        </a:rPr>
                        <a:t>ООО «Самара-</a:t>
                      </a:r>
                      <a:r>
                        <a:rPr lang="ru-RU" sz="800" b="0" u="none" strike="noStrike" kern="1200" dirty="0" err="1">
                          <a:solidFill>
                            <a:srgbClr val="002060"/>
                          </a:solidFill>
                          <a:effectLst/>
                          <a:latin typeface="+mn-lt"/>
                          <a:ea typeface="+mn-ea"/>
                          <a:cs typeface="+mn-cs"/>
                        </a:rPr>
                        <a:t>Авиагаз</a:t>
                      </a:r>
                      <a:r>
                        <a:rPr lang="ru-RU" sz="800" b="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выполнено</a:t>
                      </a:r>
                      <a:endParaRPr lang="ru-RU" sz="800" b="0"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0" u="none" strike="noStrike" kern="1200" dirty="0" smtClean="0">
                          <a:solidFill>
                            <a:srgbClr val="002060"/>
                          </a:solidFill>
                          <a:effectLst/>
                          <a:latin typeface="+mn-lt"/>
                          <a:ea typeface="+mn-ea"/>
                          <a:cs typeface="+mn-cs"/>
                        </a:rPr>
                        <a:t>100%</a:t>
                      </a:r>
                      <a:endParaRPr lang="ru-RU" sz="800" b="0" u="none" strike="noStrike" kern="1200" dirty="0">
                        <a:solidFill>
                          <a:srgbClr val="002060"/>
                        </a:solidFill>
                        <a:effectLst/>
                        <a:latin typeface="+mn-lt"/>
                        <a:ea typeface="+mn-ea"/>
                        <a:cs typeface="+mn-cs"/>
                      </a:endParaRPr>
                    </a:p>
                  </a:txBody>
                  <a:tcPr marL="9525" marR="9525" marT="9525" marB="0" anchor="ctr">
                    <a:noFill/>
                  </a:tcPr>
                </a:tc>
              </a:tr>
              <a:tr h="528689">
                <a:tc>
                  <a:txBody>
                    <a:bodyPr/>
                    <a:lstStyle/>
                    <a:p>
                      <a:pPr algn="ctr" rtl="0" fontAlgn="b"/>
                      <a:r>
                        <a:rPr lang="ru-RU" sz="800" b="1" i="0" u="none" strike="noStrike" dirty="0" smtClean="0">
                          <a:solidFill>
                            <a:srgbClr val="002060"/>
                          </a:solidFill>
                          <a:effectLst/>
                          <a:latin typeface="Arial Narrow" panose="020B0606020202030204" pitchFamily="34" charset="0"/>
                        </a:rPr>
                        <a:t>12</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a:t>
                      </a:r>
                      <a:r>
                        <a:rPr lang="ru-RU" sz="800" b="1" u="none" strike="noStrike" kern="1200" dirty="0" smtClean="0">
                          <a:solidFill>
                            <a:srgbClr val="002060"/>
                          </a:solidFill>
                          <a:effectLst/>
                          <a:latin typeface="+mn-lt"/>
                          <a:ea typeface="+mn-ea"/>
                          <a:cs typeface="+mn-cs"/>
                        </a:rPr>
                        <a:t>перфорированную</a:t>
                      </a:r>
                      <a:r>
                        <a:rPr lang="ru-RU" sz="800" b="1" u="none" strike="noStrike" kern="1200" baseline="0" dirty="0" smtClean="0">
                          <a:solidFill>
                            <a:srgbClr val="002060"/>
                          </a:solidFill>
                          <a:effectLst/>
                          <a:latin typeface="+mn-lt"/>
                          <a:ea typeface="+mn-ea"/>
                          <a:cs typeface="+mn-cs"/>
                        </a:rPr>
                        <a:t> </a:t>
                      </a:r>
                      <a:r>
                        <a:rPr lang="ru-RU" sz="800" b="1" u="none" strike="noStrike" kern="1200" dirty="0" smtClean="0">
                          <a:solidFill>
                            <a:srgbClr val="002060"/>
                          </a:solidFill>
                          <a:effectLst/>
                          <a:latin typeface="+mn-lt"/>
                          <a:ea typeface="+mn-ea"/>
                          <a:cs typeface="+mn-cs"/>
                        </a:rPr>
                        <a:t>обшивку </a:t>
                      </a:r>
                      <a:r>
                        <a:rPr lang="ru-RU" sz="800" b="1" u="none" strike="noStrike" kern="1200" dirty="0">
                          <a:solidFill>
                            <a:srgbClr val="002060"/>
                          </a:solidFill>
                          <a:effectLst/>
                          <a:latin typeface="+mn-lt"/>
                          <a:ea typeface="+mn-ea"/>
                          <a:cs typeface="+mn-cs"/>
                        </a:rPr>
                        <a:t>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 №1</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 КЦ «Ямбург – Елец 2»</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01.06.2018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r h="528689">
                <a:tc>
                  <a:txBody>
                    <a:bodyPr/>
                    <a:lstStyle/>
                    <a:p>
                      <a:pPr algn="ctr" rtl="0" fontAlgn="b"/>
                      <a:r>
                        <a:rPr lang="ru-RU" sz="800" b="1" i="0" u="none" strike="noStrike" dirty="0" smtClean="0">
                          <a:solidFill>
                            <a:srgbClr val="002060"/>
                          </a:solidFill>
                          <a:effectLst/>
                          <a:latin typeface="Arial Narrow" panose="020B0606020202030204" pitchFamily="34" charset="0"/>
                        </a:rPr>
                        <a:t>13</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перфорированную обшивку 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 №2</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 КЦ «Ямбург – Елец 2»</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14.05.2018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31.05.2018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r h="528689">
                <a:tc>
                  <a:txBody>
                    <a:bodyPr/>
                    <a:lstStyle/>
                    <a:p>
                      <a:pPr algn="ctr" rtl="0" fontAlgn="b"/>
                      <a:r>
                        <a:rPr lang="ru-RU" sz="800" b="1" i="0" u="none" strike="noStrike" dirty="0" smtClean="0">
                          <a:solidFill>
                            <a:srgbClr val="002060"/>
                          </a:solidFill>
                          <a:effectLst/>
                          <a:latin typeface="Arial Narrow" panose="020B0606020202030204" pitchFamily="34" charset="0"/>
                        </a:rPr>
                        <a:t>14</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перфорированную обшивку 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 №3</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 КЦ «Ямбург – Елец 2»</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16.06.2018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30.06.2018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bl>
          </a:graphicData>
        </a:graphic>
      </p:graphicFrame>
      <p:sp>
        <p:nvSpPr>
          <p:cNvPr id="7"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14</a:t>
            </a:fld>
            <a:endParaRPr lang="ru-RU" sz="1200" b="0" dirty="0">
              <a:solidFill>
                <a:srgbClr val="1F497D"/>
              </a:solidFill>
            </a:endParaRPr>
          </a:p>
        </p:txBody>
      </p:sp>
      <p:sp>
        <p:nvSpPr>
          <p:cNvPr id="8" name="Прямоугольник 7"/>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93080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702078"/>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just" defTabSz="457200" fontAlgn="b"/>
            <a:r>
              <a:rPr lang="ru-RU" sz="1600" b="1" u="sng" dirty="0" smtClean="0">
                <a:solidFill>
                  <a:srgbClr val="0070C0"/>
                </a:solidFill>
              </a:rPr>
              <a:t>п.</a:t>
            </a:r>
            <a:r>
              <a:rPr lang="ru-RU" sz="1600" b="1" u="sng" dirty="0" smtClean="0">
                <a:solidFill>
                  <a:srgbClr val="0070C0"/>
                </a:solidFill>
              </a:rPr>
              <a:t>1,2,3:</a:t>
            </a:r>
            <a:r>
              <a:rPr lang="ru-RU" sz="1600" b="1" dirty="0" smtClean="0">
                <a:solidFill>
                  <a:srgbClr val="0070C0"/>
                </a:solidFill>
              </a:rPr>
              <a:t> </a:t>
            </a:r>
            <a:r>
              <a:rPr lang="ru-RU" sz="1600" b="1" dirty="0" smtClean="0">
                <a:solidFill>
                  <a:srgbClr val="0070C0"/>
                </a:solidFill>
              </a:rPr>
              <a:t>Разработать </a:t>
            </a:r>
            <a:r>
              <a:rPr lang="ru-RU" sz="1600" b="1" dirty="0">
                <a:solidFill>
                  <a:srgbClr val="0070C0"/>
                </a:solidFill>
              </a:rPr>
              <a:t>конструктив защитной сетки </a:t>
            </a:r>
            <a:r>
              <a:rPr lang="ru-RU" sz="1600" b="1" dirty="0" err="1">
                <a:solidFill>
                  <a:srgbClr val="0070C0"/>
                </a:solidFill>
              </a:rPr>
              <a:t>всаса</a:t>
            </a:r>
            <a:r>
              <a:rPr lang="ru-RU" sz="1600" b="1" dirty="0">
                <a:solidFill>
                  <a:srgbClr val="0070C0"/>
                </a:solidFill>
              </a:rPr>
              <a:t> двигателя с учетом установки наружной не металлической сетки с мелкоячеистым покрытием и согласовать с </a:t>
            </a:r>
            <a:r>
              <a:rPr lang="ru-RU" sz="1600" b="1" dirty="0" smtClean="0">
                <a:solidFill>
                  <a:srgbClr val="0070C0"/>
                </a:solidFill>
              </a:rPr>
              <a:t>ООО </a:t>
            </a:r>
            <a:r>
              <a:rPr lang="ru-RU" sz="1600" b="1" dirty="0">
                <a:solidFill>
                  <a:srgbClr val="0070C0"/>
                </a:solidFill>
              </a:rPr>
              <a:t>«Газпром </a:t>
            </a:r>
            <a:r>
              <a:rPr lang="ru-RU" sz="1600" b="1" dirty="0" err="1">
                <a:solidFill>
                  <a:srgbClr val="0070C0"/>
                </a:solidFill>
              </a:rPr>
              <a:t>трансгаз</a:t>
            </a:r>
            <a:r>
              <a:rPr lang="ru-RU" sz="1600" b="1" dirty="0">
                <a:solidFill>
                  <a:srgbClr val="0070C0"/>
                </a:solidFill>
              </a:rPr>
              <a:t> Нижний Новгород»</a:t>
            </a:r>
            <a:endParaRPr lang="ru-RU" sz="1600" b="1" kern="0" dirty="0">
              <a:solidFill>
                <a:srgbClr val="0070C0"/>
              </a:solidFill>
            </a:endParaRPr>
          </a:p>
        </p:txBody>
      </p:sp>
      <p:pic>
        <p:nvPicPr>
          <p:cNvPr id="4098" name="Picture 2">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3788244"/>
            <a:ext cx="1764045" cy="1008112"/>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5388" y="1491630"/>
            <a:ext cx="1780937" cy="2176701"/>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descr="W:\com\Zvezdink\Poekc\13. TSISHEVSKIY\Акты_основания для съема двигателей\фото  внутр обшивки ВОУ ГПА №1 Е2\IMGP067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603"/>
          <a:stretch/>
        </p:blipFill>
        <p:spPr bwMode="auto">
          <a:xfrm>
            <a:off x="42089" y="2008197"/>
            <a:ext cx="1392018" cy="2649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W:\com\Zvezdink\Poekc\13. TSISHEVSKIY\Акты_основания для съема двигателей\фото  внутр обшивки ВОУ ГПА №1 Е2\IMGP067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318"/>
          <a:stretch/>
        </p:blipFill>
        <p:spPr bwMode="auto">
          <a:xfrm>
            <a:off x="1495999" y="1995686"/>
            <a:ext cx="1481662" cy="2665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00"/>
          <a:stretch/>
        </p:blipFill>
        <p:spPr bwMode="auto">
          <a:xfrm>
            <a:off x="5024391" y="2008197"/>
            <a:ext cx="1898858" cy="2681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294"/>
          <a:stretch/>
        </p:blipFill>
        <p:spPr bwMode="auto">
          <a:xfrm>
            <a:off x="3152183" y="2008197"/>
            <a:ext cx="1793471" cy="2665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182079" y="1512296"/>
            <a:ext cx="504056" cy="369332"/>
          </a:xfrm>
          <a:prstGeom prst="rect">
            <a:avLst/>
          </a:prstGeom>
          <a:noFill/>
        </p:spPr>
        <p:txBody>
          <a:bodyPr wrap="square" rtlCol="0">
            <a:spAutoFit/>
          </a:bodyPr>
          <a:lstStyle/>
          <a:p>
            <a:r>
              <a:rPr lang="ru-RU" dirty="0" smtClean="0">
                <a:solidFill>
                  <a:srgbClr val="0070C0"/>
                </a:solidFill>
              </a:rPr>
              <a:t>До</a:t>
            </a:r>
            <a:endParaRPr lang="ru-RU" dirty="0">
              <a:solidFill>
                <a:srgbClr val="0070C0"/>
              </a:solidFill>
            </a:endParaRPr>
          </a:p>
        </p:txBody>
      </p:sp>
      <p:sp>
        <p:nvSpPr>
          <p:cNvPr id="12" name="TextBox 11"/>
          <p:cNvSpPr txBox="1"/>
          <p:nvPr/>
        </p:nvSpPr>
        <p:spPr>
          <a:xfrm>
            <a:off x="5503013" y="1518059"/>
            <a:ext cx="864096" cy="369332"/>
          </a:xfrm>
          <a:prstGeom prst="rect">
            <a:avLst/>
          </a:prstGeom>
          <a:noFill/>
        </p:spPr>
        <p:txBody>
          <a:bodyPr wrap="square" rtlCol="0">
            <a:spAutoFit/>
          </a:bodyPr>
          <a:lstStyle/>
          <a:p>
            <a:r>
              <a:rPr lang="ru-RU" dirty="0" smtClean="0">
                <a:solidFill>
                  <a:srgbClr val="0070C0"/>
                </a:solidFill>
              </a:rPr>
              <a:t>После</a:t>
            </a:r>
            <a:endParaRPr lang="ru-RU" dirty="0">
              <a:solidFill>
                <a:srgbClr val="0070C0"/>
              </a:solidFill>
            </a:endParaRPr>
          </a:p>
        </p:txBody>
      </p:sp>
      <p:cxnSp>
        <p:nvCxnSpPr>
          <p:cNvPr id="14" name="Прямая соединительная линия 13"/>
          <p:cNvCxnSpPr/>
          <p:nvPr/>
        </p:nvCxnSpPr>
        <p:spPr>
          <a:xfrm>
            <a:off x="3059832" y="1491630"/>
            <a:ext cx="0" cy="3355297"/>
          </a:xfrm>
          <a:prstGeom prst="line">
            <a:avLst/>
          </a:prstGeom>
        </p:spPr>
        <p:style>
          <a:lnRef idx="2">
            <a:schemeClr val="accent1"/>
          </a:lnRef>
          <a:fillRef idx="0">
            <a:schemeClr val="accent1"/>
          </a:fillRef>
          <a:effectRef idx="1">
            <a:schemeClr val="accent1"/>
          </a:effectRef>
          <a:fontRef idx="minor">
            <a:schemeClr val="tx1"/>
          </a:fontRef>
        </p:style>
      </p:cxnSp>
      <p:sp>
        <p:nvSpPr>
          <p:cNvPr id="15"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15</a:t>
            </a:fld>
            <a:endParaRPr lang="ru-RU" sz="1200" b="0" dirty="0">
              <a:solidFill>
                <a:srgbClr val="1F497D"/>
              </a:solidFill>
            </a:endParaRPr>
          </a:p>
        </p:txBody>
      </p:sp>
      <p:sp>
        <p:nvSpPr>
          <p:cNvPr id="17" name="Прямоугольник 16"/>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1948201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одзаголовок 7"/>
          <p:cNvSpPr txBox="1">
            <a:spLocks/>
          </p:cNvSpPr>
          <p:nvPr/>
        </p:nvSpPr>
        <p:spPr bwMode="auto">
          <a:xfrm>
            <a:off x="1329371" y="931967"/>
            <a:ext cx="7632848" cy="243027"/>
          </a:xfrm>
          <a:prstGeom prst="rect">
            <a:avLst/>
          </a:prstGeom>
          <a:ln>
            <a:miter lim="800000"/>
            <a:headEnd/>
            <a:tailEnd/>
          </a:ln>
        </p:spPr>
        <p:txBody>
          <a:bodyPr/>
          <a:lst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lnSpc>
                <a:spcPct val="150000"/>
              </a:lnSpc>
              <a:spcBef>
                <a:spcPts val="600"/>
              </a:spcBef>
              <a:spcAft>
                <a:spcPts val="600"/>
              </a:spcAft>
              <a:defRPr/>
            </a:pPr>
            <a:endParaRPr lang="ru-RU" sz="2400" b="0" kern="0" dirty="0" smtClean="0">
              <a:solidFill>
                <a:srgbClr val="FFFFFF"/>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92015031"/>
              </p:ext>
            </p:extLst>
          </p:nvPr>
        </p:nvGraphicFramePr>
        <p:xfrm>
          <a:off x="0" y="843561"/>
          <a:ext cx="9144000" cy="3928466"/>
        </p:xfrm>
        <a:graphic>
          <a:graphicData uri="http://schemas.openxmlformats.org/drawingml/2006/table">
            <a:tbl>
              <a:tblPr>
                <a:tableStyleId>{69CF1AB2-1976-4502-BF36-3FF5EA218861}</a:tableStyleId>
              </a:tblPr>
              <a:tblGrid>
                <a:gridCol w="395536"/>
                <a:gridCol w="3384376"/>
                <a:gridCol w="576064"/>
                <a:gridCol w="720080"/>
                <a:gridCol w="2232248"/>
                <a:gridCol w="1080120"/>
                <a:gridCol w="755576"/>
              </a:tblGrid>
              <a:tr h="235694">
                <a:tc rowSpan="2">
                  <a:txBody>
                    <a:bodyPr/>
                    <a:lstStyle/>
                    <a:p>
                      <a:pPr algn="ctr" rtl="0" fontAlgn="ctr"/>
                      <a:r>
                        <a:rPr lang="ru-RU" sz="1100" b="1" u="none" strike="noStrike" dirty="0">
                          <a:solidFill>
                            <a:schemeClr val="bg1"/>
                          </a:solidFill>
                          <a:effectLst/>
                        </a:rPr>
                        <a:t>№ </a:t>
                      </a:r>
                      <a:r>
                        <a:rPr lang="ru-RU" sz="1100" b="1" u="none" strike="noStrike" dirty="0" smtClean="0">
                          <a:solidFill>
                            <a:schemeClr val="bg1"/>
                          </a:solidFill>
                          <a:effectLst/>
                        </a:rPr>
                        <a:t>п/п</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rtl="0" fontAlgn="ctr"/>
                      <a:r>
                        <a:rPr lang="ru-RU" sz="1100" b="1" u="none" strike="noStrike" dirty="0" smtClean="0">
                          <a:solidFill>
                            <a:schemeClr val="bg1"/>
                          </a:solidFill>
                          <a:effectLst/>
                        </a:rPr>
                        <a:t>Мероприятия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rtl="0" fontAlgn="ctr"/>
                      <a:r>
                        <a:rPr lang="ru-RU" sz="1100" b="1" u="none" strike="noStrike" dirty="0" smtClean="0">
                          <a:solidFill>
                            <a:schemeClr val="bg1"/>
                          </a:solidFill>
                          <a:effectLst/>
                        </a:rPr>
                        <a:t>Срок исполнения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ru-RU"/>
                    </a:p>
                  </a:txBody>
                  <a:tcPr/>
                </a:tc>
                <a:tc rowSpan="2">
                  <a:txBody>
                    <a:bodyPr/>
                    <a:lstStyle/>
                    <a:p>
                      <a:pPr algn="ctr"/>
                      <a:r>
                        <a:rPr lang="ru-RU" sz="1100" b="1" dirty="0" smtClean="0">
                          <a:solidFill>
                            <a:schemeClr val="bg1"/>
                          </a:solidFill>
                        </a:rPr>
                        <a:t>Ответственный исполнитель</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ru-RU" sz="1100" b="1" dirty="0" smtClean="0">
                          <a:solidFill>
                            <a:schemeClr val="bg1"/>
                          </a:solidFill>
                        </a:rPr>
                        <a:t>Отчет об исполнении</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Процент выполнения</a:t>
                      </a: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188751">
                <a:tc vMerge="1">
                  <a:txBody>
                    <a:bodyPr/>
                    <a:lstStyle/>
                    <a:p>
                      <a:endParaRPr lang="ru-RU"/>
                    </a:p>
                  </a:txBody>
                  <a:tcPr/>
                </a:tc>
                <a:tc vMerge="1">
                  <a:txBody>
                    <a:bodyPr/>
                    <a:lstStyle/>
                    <a:p>
                      <a:endParaRPr lang="ru-RU"/>
                    </a:p>
                  </a:txBody>
                  <a:tcPr/>
                </a:tc>
                <a:tc>
                  <a:txBody>
                    <a:bodyPr/>
                    <a:lstStyle/>
                    <a:p>
                      <a:pPr algn="ctr" rtl="0" fontAlgn="ctr"/>
                      <a:r>
                        <a:rPr lang="ru-RU" sz="1100" b="1" i="0" u="none" strike="noStrike" dirty="0" smtClean="0">
                          <a:solidFill>
                            <a:schemeClr val="bg1"/>
                          </a:solidFill>
                          <a:effectLst/>
                          <a:latin typeface="+mn-lt"/>
                        </a:rPr>
                        <a:t>Начало</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ctr"/>
                      <a:r>
                        <a:rPr lang="ru-RU" sz="1100" b="1" i="0" u="none" strike="noStrike" dirty="0" smtClean="0">
                          <a:solidFill>
                            <a:schemeClr val="bg1"/>
                          </a:solidFill>
                          <a:effectLst/>
                          <a:latin typeface="+mn-lt"/>
                        </a:rPr>
                        <a:t>Окончание</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381983">
                <a:tc>
                  <a:txBody>
                    <a:bodyPr/>
                    <a:lstStyle/>
                    <a:p>
                      <a:pPr algn="ctr" rtl="0" fontAlgn="b"/>
                      <a:r>
                        <a:rPr lang="ru-RU" sz="800" b="1" i="0" u="none" strike="noStrike" dirty="0" smtClean="0">
                          <a:solidFill>
                            <a:srgbClr val="002060"/>
                          </a:solidFill>
                          <a:effectLst/>
                          <a:latin typeface="Arial Narrow" panose="020B0606020202030204" pitchFamily="34" charset="0"/>
                        </a:rPr>
                        <a:t>15</a:t>
                      </a:r>
                      <a:endParaRPr lang="ru-RU" sz="800" b="1" i="0" u="none" strike="noStrike" dirty="0">
                        <a:solidFill>
                          <a:srgbClr val="002060"/>
                        </a:solidFill>
                        <a:effectLst/>
                        <a:latin typeface="Arial Narrow" panose="020B0606020202030204" pitchFamily="34" charset="0"/>
                      </a:endParaRPr>
                    </a:p>
                  </a:txBody>
                  <a:tcPr marL="9525" marR="9525" marT="5358" marB="0" anchor="ctr">
                    <a:lnT w="12700" cap="flat" cmpd="sng" algn="ctr">
                      <a:solidFill>
                        <a:schemeClr val="bg1"/>
                      </a:solidFill>
                      <a:prstDash val="solid"/>
                      <a:round/>
                      <a:headEnd type="none" w="med" len="med"/>
                      <a:tailEnd type="none" w="med" len="med"/>
                    </a:lnT>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перфорированную обшивку 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ГПА№1 </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КЦ «Уренгой – Ужгород» КС «Починки»</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a:solidFill>
                            <a:srgbClr val="002060"/>
                          </a:solidFill>
                          <a:effectLst/>
                          <a:latin typeface="+mn-lt"/>
                          <a:ea typeface="+mn-ea"/>
                          <a:cs typeface="+mn-cs"/>
                        </a:rPr>
                        <a:t>01.08.2018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a:solidFill>
                            <a:srgbClr val="002060"/>
                          </a:solidFill>
                          <a:effectLst/>
                          <a:latin typeface="+mn-lt"/>
                          <a:ea typeface="+mn-ea"/>
                          <a:cs typeface="+mn-cs"/>
                        </a:rPr>
                        <a:t>28.09.2018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r>
                        <a:rPr lang="ru-RU" sz="800" b="1" u="none" strike="noStrike" kern="1200" dirty="0">
                          <a:solidFill>
                            <a:srgbClr val="002060"/>
                          </a:solidFill>
                          <a:effectLst/>
                          <a:latin typeface="+mn-lt"/>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r>
              <a:tr h="381983">
                <a:tc>
                  <a:txBody>
                    <a:bodyPr/>
                    <a:lstStyle/>
                    <a:p>
                      <a:pPr algn="ctr" rtl="0" fontAlgn="b"/>
                      <a:r>
                        <a:rPr lang="ru-RU" sz="800" b="1" i="0" u="none" strike="noStrike" dirty="0" smtClean="0">
                          <a:solidFill>
                            <a:srgbClr val="002060"/>
                          </a:solidFill>
                          <a:effectLst/>
                          <a:latin typeface="Arial Narrow" panose="020B0606020202030204" pitchFamily="34" charset="0"/>
                        </a:rPr>
                        <a:t>16</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перфорированную обшивку 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ГПА№2 </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КЦ «Уренгой – Ужгород» КС «Починки»</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01.08.2018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28.09.2018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1" u="none" strike="noStrike" kern="120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r h="381983">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17</a:t>
                      </a:r>
                    </a:p>
                  </a:txBody>
                  <a:tcPr marL="9525" marR="9525" marT="9525" marB="0" anchor="ctr">
                    <a:noFill/>
                  </a:tcPr>
                </a:tc>
                <a:tc>
                  <a:txBody>
                    <a:bodyPr/>
                    <a:lstStyle/>
                    <a:p>
                      <a:pPr marL="0" algn="l" defTabSz="457200" rtl="0" eaLnBrk="1" fontAlgn="b" latinLnBrk="0" hangingPunct="1"/>
                      <a:r>
                        <a:rPr lang="ru-RU" sz="800" b="1" u="none" strike="noStrike" kern="1200" dirty="0">
                          <a:solidFill>
                            <a:srgbClr val="002060"/>
                          </a:solidFill>
                          <a:effectLst/>
                          <a:latin typeface="+mn-lt"/>
                          <a:ea typeface="+mn-ea"/>
                          <a:cs typeface="+mn-cs"/>
                        </a:rPr>
                        <a:t>Заменить перфорированную обшивку камеры </a:t>
                      </a:r>
                      <a:r>
                        <a:rPr lang="ru-RU" sz="800" b="1" u="none" strike="noStrike" kern="1200" dirty="0" err="1">
                          <a:solidFill>
                            <a:srgbClr val="002060"/>
                          </a:solidFill>
                          <a:effectLst/>
                          <a:latin typeface="+mn-lt"/>
                          <a:ea typeface="+mn-ea"/>
                          <a:cs typeface="+mn-cs"/>
                        </a:rPr>
                        <a:t>всаса</a:t>
                      </a:r>
                      <a:r>
                        <a:rPr lang="ru-RU" sz="800" b="1" u="none" strike="noStrike" kern="1200" dirty="0">
                          <a:solidFill>
                            <a:srgbClr val="002060"/>
                          </a:solidFill>
                          <a:effectLst/>
                          <a:latin typeface="+mn-lt"/>
                          <a:ea typeface="+mn-ea"/>
                          <a:cs typeface="+mn-cs"/>
                        </a:rPr>
                        <a:t> на обшивку сплошным гладким листом на  ГПА№3</a:t>
                      </a:r>
                      <a:br>
                        <a:rPr lang="ru-RU" sz="800" b="1" u="none" strike="noStrike" kern="1200" dirty="0">
                          <a:solidFill>
                            <a:srgbClr val="002060"/>
                          </a:solidFill>
                          <a:effectLst/>
                          <a:latin typeface="+mn-lt"/>
                          <a:ea typeface="+mn-ea"/>
                          <a:cs typeface="+mn-cs"/>
                        </a:rPr>
                      </a:br>
                      <a:r>
                        <a:rPr lang="ru-RU" sz="800" b="1" u="none" strike="noStrike" kern="1200" dirty="0">
                          <a:solidFill>
                            <a:srgbClr val="002060"/>
                          </a:solidFill>
                          <a:effectLst/>
                          <a:latin typeface="+mn-lt"/>
                          <a:ea typeface="+mn-ea"/>
                          <a:cs typeface="+mn-cs"/>
                        </a:rPr>
                        <a:t>КЦ «Уренгой – Ужгород» КС «Починки»</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01.08.2018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28.09.2018</a:t>
                      </a:r>
                    </a:p>
                  </a:txBody>
                  <a:tcPr marL="9525" marR="9525" marT="9525" marB="0" anchor="ctr">
                    <a:noFill/>
                  </a:tcPr>
                </a:tc>
                <a:tc>
                  <a:txBody>
                    <a:bodyPr/>
                    <a:lstStyle/>
                    <a:p>
                      <a:pPr marL="0" algn="ctr" defTabSz="457200" rtl="0" eaLnBrk="1" fontAlgn="b" latinLnBrk="0" hangingPunct="1"/>
                      <a:r>
                        <a:rPr lang="ru-RU" sz="800" b="1" u="none" strike="noStrike" kern="1200" dirty="0">
                          <a:solidFill>
                            <a:srgbClr val="002060"/>
                          </a:solidFill>
                          <a:effectLst/>
                          <a:latin typeface="+mn-lt"/>
                          <a:ea typeface="+mn-ea"/>
                          <a:cs typeface="+mn-cs"/>
                        </a:rPr>
                        <a:t>ООО «Самара-</a:t>
                      </a:r>
                      <a:r>
                        <a:rPr lang="ru-RU" sz="800" b="1" u="none" strike="noStrike" kern="1200" dirty="0" err="1">
                          <a:solidFill>
                            <a:srgbClr val="002060"/>
                          </a:solidFill>
                          <a:effectLst/>
                          <a:latin typeface="+mn-lt"/>
                          <a:ea typeface="+mn-ea"/>
                          <a:cs typeface="+mn-cs"/>
                        </a:rPr>
                        <a:t>Авиагаз</a:t>
                      </a:r>
                      <a:r>
                        <a:rPr lang="ru-RU" sz="800" b="1"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выполнено</a:t>
                      </a:r>
                      <a:endParaRPr lang="ru-RU" sz="800" b="1" u="none" strike="noStrike" kern="1200" dirty="0">
                        <a:solidFill>
                          <a:srgbClr val="002060"/>
                        </a:solidFill>
                        <a:effectLst/>
                        <a:latin typeface="+mn-lt"/>
                        <a:ea typeface="+mn-ea"/>
                        <a:cs typeface="+mn-cs"/>
                      </a:endParaRPr>
                    </a:p>
                  </a:txBody>
                  <a:tcPr marL="9525" marR="9525" marT="9525" marB="0" anchor="ctr">
                    <a:noFill/>
                  </a:tcPr>
                </a:tc>
                <a:tc>
                  <a:txBody>
                    <a:bodyPr/>
                    <a:lstStyle/>
                    <a:p>
                      <a:pPr marL="0" algn="ctr" defTabSz="457200" rtl="0" eaLnBrk="1" fontAlgn="b" latinLnBrk="0" hangingPunct="1"/>
                      <a:r>
                        <a:rPr lang="ru-RU" sz="800" b="1" u="none" strike="noStrike" kern="1200" dirty="0" smtClean="0">
                          <a:solidFill>
                            <a:srgbClr val="002060"/>
                          </a:solidFill>
                          <a:effectLst/>
                          <a:latin typeface="+mn-lt"/>
                          <a:ea typeface="+mn-ea"/>
                          <a:cs typeface="+mn-cs"/>
                        </a:rPr>
                        <a:t>100%</a:t>
                      </a:r>
                      <a:endParaRPr lang="ru-RU" sz="800" b="1" u="none" strike="noStrike" kern="1200" dirty="0">
                        <a:solidFill>
                          <a:srgbClr val="002060"/>
                        </a:solidFill>
                        <a:effectLst/>
                        <a:latin typeface="+mn-lt"/>
                        <a:ea typeface="+mn-ea"/>
                        <a:cs typeface="+mn-cs"/>
                      </a:endParaRPr>
                    </a:p>
                  </a:txBody>
                  <a:tcPr marL="9525" marR="9525" marT="9525" marB="0" anchor="ctr">
                    <a:noFill/>
                  </a:tcPr>
                </a:tc>
              </a:tr>
              <a:tr h="276437">
                <a:tc>
                  <a:txBody>
                    <a:bodyPr/>
                    <a:lstStyle/>
                    <a:p>
                      <a:pPr marL="0" algn="ctr" defTabSz="457200" rtl="0" eaLnBrk="1" fontAlgn="b" latinLnBrk="0" hangingPunct="1"/>
                      <a:r>
                        <a:rPr lang="ru-RU" sz="800" u="none" strike="noStrike" kern="1200">
                          <a:solidFill>
                            <a:srgbClr val="002060"/>
                          </a:solidFill>
                          <a:effectLst/>
                          <a:latin typeface="+mn-lt"/>
                          <a:ea typeface="+mn-ea"/>
                          <a:cs typeface="+mn-cs"/>
                        </a:rPr>
                        <a:t>18</a:t>
                      </a:r>
                    </a:p>
                  </a:txBody>
                  <a:tcPr marL="9525" marR="9525" marT="9525" marB="0" anchor="ctr">
                    <a:noFill/>
                  </a:tcPr>
                </a:tc>
                <a:tc>
                  <a:txBody>
                    <a:bodyPr/>
                    <a:lstStyle/>
                    <a:p>
                      <a:pPr marL="0" algn="l" defTabSz="457200" rtl="0" eaLnBrk="1" fontAlgn="b" latinLnBrk="0" hangingPunct="1"/>
                      <a:r>
                        <a:rPr lang="ru-RU" sz="800" u="none" strike="noStrike" kern="1200" dirty="0">
                          <a:solidFill>
                            <a:srgbClr val="002060"/>
                          </a:solidFill>
                          <a:effectLst/>
                          <a:latin typeface="+mn-lt"/>
                          <a:ea typeface="+mn-ea"/>
                          <a:cs typeface="+mn-cs"/>
                        </a:rPr>
                        <a:t>Восстановить ЛКП камеры </a:t>
                      </a:r>
                      <a:r>
                        <a:rPr lang="ru-RU" sz="800" u="none" strike="noStrike" kern="1200" dirty="0" err="1">
                          <a:solidFill>
                            <a:srgbClr val="002060"/>
                          </a:solidFill>
                          <a:effectLst/>
                          <a:latin typeface="+mn-lt"/>
                          <a:ea typeface="+mn-ea"/>
                          <a:cs typeface="+mn-cs"/>
                        </a:rPr>
                        <a:t>всаса</a:t>
                      </a:r>
                      <a:r>
                        <a:rPr lang="ru-RU" sz="800" u="none" strike="noStrike" kern="1200" dirty="0">
                          <a:solidFill>
                            <a:srgbClr val="002060"/>
                          </a:solidFill>
                          <a:effectLst/>
                          <a:latin typeface="+mn-lt"/>
                          <a:ea typeface="+mn-ea"/>
                          <a:cs typeface="+mn-cs"/>
                        </a:rPr>
                        <a:t> ГПА ст.№ 1 </a:t>
                      </a:r>
                      <a:br>
                        <a:rPr lang="ru-RU" sz="800" u="none" strike="noStrike" kern="1200" dirty="0">
                          <a:solidFill>
                            <a:srgbClr val="002060"/>
                          </a:solidFill>
                          <a:effectLst/>
                          <a:latin typeface="+mn-lt"/>
                          <a:ea typeface="+mn-ea"/>
                          <a:cs typeface="+mn-cs"/>
                        </a:rPr>
                      </a:br>
                      <a:r>
                        <a:rPr lang="ru-RU" sz="800" u="none" strike="noStrike" kern="1200" dirty="0">
                          <a:solidFill>
                            <a:srgbClr val="002060"/>
                          </a:solidFill>
                          <a:effectLst/>
                          <a:latin typeface="+mn-lt"/>
                          <a:ea typeface="+mn-ea"/>
                          <a:cs typeface="+mn-cs"/>
                        </a:rPr>
                        <a:t>КЦ «Ямбург – Елец 2»</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01.06.2018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15.06.2018</a:t>
                      </a:r>
                    </a:p>
                  </a:txBody>
                  <a:tcPr marL="9525" marR="9525" marT="9525" marB="0" anchor="ctr">
                    <a:noFill/>
                  </a:tcPr>
                </a:tc>
                <a:tc>
                  <a:txBody>
                    <a:bodyPr/>
                    <a:lstStyle/>
                    <a:p>
                      <a:pPr marL="0" algn="ctr" defTabSz="457200" rtl="0" eaLnBrk="1" fontAlgn="b" latinLnBrk="0" hangingPunct="1"/>
                      <a:r>
                        <a:rPr lang="ru-RU" sz="800" u="none" strike="noStrike" kern="1200" dirty="0">
                          <a:solidFill>
                            <a:srgbClr val="002060"/>
                          </a:solidFill>
                          <a:effectLst/>
                          <a:latin typeface="+mn-lt"/>
                          <a:ea typeface="+mn-ea"/>
                          <a:cs typeface="+mn-cs"/>
                        </a:rPr>
                        <a:t>ООО «Самара-</a:t>
                      </a:r>
                      <a:r>
                        <a:rPr lang="ru-RU" sz="800" u="none" strike="noStrike" kern="1200" dirty="0" err="1">
                          <a:solidFill>
                            <a:srgbClr val="002060"/>
                          </a:solidFill>
                          <a:effectLst/>
                          <a:latin typeface="+mn-lt"/>
                          <a:ea typeface="+mn-ea"/>
                          <a:cs typeface="+mn-cs"/>
                        </a:rPr>
                        <a:t>Авиагаз</a:t>
                      </a:r>
                      <a:r>
                        <a:rPr lang="ru-RU" sz="800" u="none" strike="noStrike" kern="1200" dirty="0">
                          <a:solidFill>
                            <a:srgbClr val="002060"/>
                          </a:solidFill>
                          <a:effectLst/>
                          <a:latin typeface="+mn-lt"/>
                          <a:ea typeface="+mn-ea"/>
                          <a:cs typeface="+mn-cs"/>
                        </a:rPr>
                        <a:t>»</a:t>
                      </a:r>
                    </a:p>
                  </a:txBody>
                  <a:tcPr marL="9525" marR="9525" marT="9525" marB="0" anchor="ctr">
                    <a:noFill/>
                  </a:tcPr>
                </a:tc>
                <a:tc>
                  <a:txBody>
                    <a:bodyPr/>
                    <a:lstStyle/>
                    <a:p>
                      <a:pPr marL="0" algn="ctr" defTabSz="457200" rtl="0" eaLnBrk="1" fontAlgn="b" latinLnBrk="0" hangingPunct="1"/>
                      <a:r>
                        <a:rPr lang="ru-RU" sz="800" b="0" i="0" u="none" strike="noStrike" kern="120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r h="276437">
                <a:tc>
                  <a:txBody>
                    <a:bodyPr/>
                    <a:lstStyle/>
                    <a:p>
                      <a:pPr algn="ctr" rtl="0" fontAlgn="b"/>
                      <a:r>
                        <a:rPr lang="ru-RU" sz="800" b="0" i="0" u="none" strike="noStrike" dirty="0" smtClean="0">
                          <a:solidFill>
                            <a:srgbClr val="002060"/>
                          </a:solidFill>
                          <a:effectLst/>
                          <a:latin typeface="+mn-lt"/>
                        </a:rPr>
                        <a:t>19</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Восстановить ЛКП камеры </a:t>
                      </a:r>
                      <a:r>
                        <a:rPr lang="ru-RU" sz="800" b="0" i="0" u="none" strike="noStrike" kern="1200" dirty="0" err="1">
                          <a:solidFill>
                            <a:srgbClr val="002060"/>
                          </a:solidFill>
                          <a:effectLst/>
                          <a:latin typeface="Arial Narrow" panose="020B0606020202030204" pitchFamily="34" charset="0"/>
                          <a:ea typeface="+mn-ea"/>
                          <a:cs typeface="+mn-cs"/>
                        </a:rPr>
                        <a:t>всаса</a:t>
                      </a:r>
                      <a:r>
                        <a:rPr lang="ru-RU" sz="800" b="0" i="0" u="none" strike="noStrike" kern="1200" dirty="0">
                          <a:solidFill>
                            <a:srgbClr val="002060"/>
                          </a:solidFill>
                          <a:effectLst/>
                          <a:latin typeface="Arial Narrow" panose="020B0606020202030204" pitchFamily="34" charset="0"/>
                          <a:ea typeface="+mn-ea"/>
                          <a:cs typeface="+mn-cs"/>
                        </a:rPr>
                        <a:t> ГПА ст.№ 2</a:t>
                      </a:r>
                      <a:br>
                        <a:rPr lang="ru-RU" sz="800" b="0" i="0" u="none" strike="noStrike" kern="1200" dirty="0">
                          <a:solidFill>
                            <a:srgbClr val="002060"/>
                          </a:solidFill>
                          <a:effectLst/>
                          <a:latin typeface="Arial Narrow" panose="020B0606020202030204" pitchFamily="34" charset="0"/>
                          <a:ea typeface="+mn-ea"/>
                          <a:cs typeface="+mn-cs"/>
                        </a:rPr>
                      </a:br>
                      <a:r>
                        <a:rPr lang="ru-RU" sz="800" b="0" i="0" u="none" strike="noStrike" kern="1200" dirty="0">
                          <a:solidFill>
                            <a:srgbClr val="002060"/>
                          </a:solidFill>
                          <a:effectLst/>
                          <a:latin typeface="Arial Narrow" panose="020B0606020202030204" pitchFamily="34" charset="0"/>
                          <a:ea typeface="+mn-ea"/>
                          <a:cs typeface="+mn-cs"/>
                        </a:rPr>
                        <a:t>КЦ «Ямбург – Елец 2»</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14.05.2018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31.05.2018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ООО «Самара-</a:t>
                      </a:r>
                      <a:r>
                        <a:rPr lang="ru-RU" sz="800" b="0" i="0" u="none" strike="noStrike" kern="1200" dirty="0" err="1">
                          <a:solidFill>
                            <a:srgbClr val="002060"/>
                          </a:solidFill>
                          <a:effectLst/>
                          <a:latin typeface="Arial Narrow" panose="020B0606020202030204" pitchFamily="34" charset="0"/>
                          <a:ea typeface="+mn-ea"/>
                          <a:cs typeface="+mn-cs"/>
                        </a:rPr>
                        <a:t>Авиагаз</a:t>
                      </a:r>
                      <a:r>
                        <a:rPr lang="ru-RU" sz="800" b="0"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c>
                  <a:txBody>
                    <a:bodyPr/>
                    <a:lstStyle/>
                    <a:p>
                      <a:pPr marL="0" algn="ctr" defTabSz="457200" rtl="0" eaLnBrk="1" fontAlgn="b" latinLnBrk="0" hangingPunct="1"/>
                      <a:r>
                        <a:rPr lang="ru-RU" sz="800" b="0" i="0" u="none" strike="noStrike" kern="120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r h="276437">
                <a:tc>
                  <a:txBody>
                    <a:bodyPr/>
                    <a:lstStyle/>
                    <a:p>
                      <a:pPr algn="ctr" rtl="0" fontAlgn="b"/>
                      <a:r>
                        <a:rPr lang="ru-RU" sz="800" b="0" i="0" u="none" strike="noStrike" dirty="0" smtClean="0">
                          <a:solidFill>
                            <a:srgbClr val="002060"/>
                          </a:solidFill>
                          <a:effectLst/>
                          <a:latin typeface="Arial Narrow" panose="020B0606020202030204" pitchFamily="34" charset="0"/>
                        </a:rPr>
                        <a:t>20</a:t>
                      </a:r>
                      <a:endParaRPr lang="ru-RU" sz="800" b="0"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Восстановить ЛКП камеры </a:t>
                      </a:r>
                      <a:r>
                        <a:rPr lang="ru-RU" sz="800" b="0" i="0" u="none" strike="noStrike" kern="1200" dirty="0" err="1">
                          <a:solidFill>
                            <a:srgbClr val="002060"/>
                          </a:solidFill>
                          <a:effectLst/>
                          <a:latin typeface="Arial Narrow" panose="020B0606020202030204" pitchFamily="34" charset="0"/>
                          <a:ea typeface="+mn-ea"/>
                          <a:cs typeface="+mn-cs"/>
                        </a:rPr>
                        <a:t>всаса</a:t>
                      </a:r>
                      <a:r>
                        <a:rPr lang="ru-RU" sz="800" b="0" i="0" u="none" strike="noStrike" kern="1200" dirty="0">
                          <a:solidFill>
                            <a:srgbClr val="002060"/>
                          </a:solidFill>
                          <a:effectLst/>
                          <a:latin typeface="Arial Narrow" panose="020B0606020202030204" pitchFamily="34" charset="0"/>
                          <a:ea typeface="+mn-ea"/>
                          <a:cs typeface="+mn-cs"/>
                        </a:rPr>
                        <a:t> ГПА ст.№ 3 </a:t>
                      </a:r>
                      <a:br>
                        <a:rPr lang="ru-RU" sz="800" b="0" i="0" u="none" strike="noStrike" kern="1200" dirty="0">
                          <a:solidFill>
                            <a:srgbClr val="002060"/>
                          </a:solidFill>
                          <a:effectLst/>
                          <a:latin typeface="Arial Narrow" panose="020B0606020202030204" pitchFamily="34" charset="0"/>
                          <a:ea typeface="+mn-ea"/>
                          <a:cs typeface="+mn-cs"/>
                        </a:rPr>
                      </a:br>
                      <a:r>
                        <a:rPr lang="ru-RU" sz="800" b="0" i="0" u="none" strike="noStrike" kern="1200" dirty="0">
                          <a:solidFill>
                            <a:srgbClr val="002060"/>
                          </a:solidFill>
                          <a:effectLst/>
                          <a:latin typeface="Arial Narrow" panose="020B0606020202030204" pitchFamily="34" charset="0"/>
                          <a:ea typeface="+mn-ea"/>
                          <a:cs typeface="+mn-cs"/>
                        </a:rPr>
                        <a:t>КЦ «Ямбург – Елец 2»</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16.06.2018</a:t>
                      </a:r>
                    </a:p>
                  </a:txBody>
                  <a:tcPr marL="9525" marR="9525" marT="9525" marB="0" anchor="ctr">
                    <a:noFill/>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30.06.2018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ООО «Самара-</a:t>
                      </a:r>
                      <a:r>
                        <a:rPr lang="ru-RU" sz="800" b="0" i="0" u="none" strike="noStrike" kern="1200" dirty="0" err="1">
                          <a:solidFill>
                            <a:srgbClr val="002060"/>
                          </a:solidFill>
                          <a:effectLst/>
                          <a:latin typeface="Arial Narrow" panose="020B0606020202030204" pitchFamily="34" charset="0"/>
                          <a:ea typeface="+mn-ea"/>
                          <a:cs typeface="+mn-cs"/>
                        </a:rPr>
                        <a:t>Авиагаз</a:t>
                      </a:r>
                      <a:r>
                        <a:rPr lang="ru-RU" sz="800" b="0"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u="none" strike="noStrike" kern="1200" dirty="0" smtClean="0">
                          <a:solidFill>
                            <a:srgbClr val="002060"/>
                          </a:solidFill>
                          <a:effectLst/>
                          <a:latin typeface="+mn-lt"/>
                          <a:ea typeface="+mn-ea"/>
                          <a:cs typeface="+mn-cs"/>
                        </a:rPr>
                        <a:t>100%</a:t>
                      </a:r>
                      <a:endParaRPr lang="ru-RU" sz="800" u="none" strike="noStrike" kern="1200" dirty="0">
                        <a:solidFill>
                          <a:srgbClr val="002060"/>
                        </a:solidFill>
                        <a:effectLst/>
                        <a:latin typeface="+mn-lt"/>
                        <a:ea typeface="+mn-ea"/>
                        <a:cs typeface="+mn-cs"/>
                      </a:endParaRPr>
                    </a:p>
                  </a:txBody>
                  <a:tcPr marL="9525" marR="9525" marT="9525" marB="0" anchor="ctr">
                    <a:noFill/>
                  </a:tcPr>
                </a:tc>
              </a:tr>
              <a:tr h="630174">
                <a:tc>
                  <a:txBody>
                    <a:bodyPr/>
                    <a:lstStyle/>
                    <a:p>
                      <a:pPr algn="ctr" rtl="0" fontAlgn="b"/>
                      <a:r>
                        <a:rPr lang="ru-RU" sz="800" b="1" i="0" u="none" strike="noStrike" dirty="0" smtClean="0">
                          <a:solidFill>
                            <a:srgbClr val="002060"/>
                          </a:solidFill>
                          <a:effectLst/>
                          <a:latin typeface="Arial Narrow" panose="020B0606020202030204" pitchFamily="34" charset="0"/>
                        </a:rPr>
                        <a:t>21</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Совместно с Заволжским ЛПУ МГ устранить замечания к обнаруженным наплывам на кронштейнах крепления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Произвести осмотр и установку вновь привезенных пластин в шумоглушитель на ГПА ст.№2 КЦ «Ямбург – Западная граница». Установить шумоглушитель и ВОУ в штатное положение</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26.04.2018</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«Самара-</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noFill/>
                  </a:tcPr>
                </a:tc>
              </a:tr>
              <a:tr h="386510">
                <a:tc>
                  <a:txBody>
                    <a:bodyPr/>
                    <a:lstStyle/>
                    <a:p>
                      <a:pPr algn="ctr" rtl="0" fontAlgn="b"/>
                      <a:r>
                        <a:rPr lang="ru-RU" sz="800" b="1" i="0" u="none" strike="noStrike" dirty="0" smtClean="0">
                          <a:solidFill>
                            <a:srgbClr val="002060"/>
                          </a:solidFill>
                          <a:effectLst/>
                          <a:latin typeface="Arial Narrow" panose="020B0606020202030204" pitchFamily="34" charset="0"/>
                        </a:rPr>
                        <a:t>22</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Внести в руководство по эксплуатации ГПА подробное описание процессов работ при техническом обслуживании</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03.05.2018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20.05.2018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«Самара-</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noFill/>
                  </a:tcPr>
                </a:tc>
              </a:tr>
              <a:tr h="512077">
                <a:tc>
                  <a:txBody>
                    <a:bodyPr/>
                    <a:lstStyle/>
                    <a:p>
                      <a:pPr algn="ctr" rtl="0" fontAlgn="b"/>
                      <a:r>
                        <a:rPr lang="ru-RU" sz="800" b="1" i="0" u="none" strike="noStrike" dirty="0" smtClean="0">
                          <a:solidFill>
                            <a:srgbClr val="002060"/>
                          </a:solidFill>
                          <a:effectLst/>
                          <a:latin typeface="Arial Narrow" panose="020B0606020202030204" pitchFamily="34" charset="0"/>
                        </a:rPr>
                        <a:t>23</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Произвести внешний осмотр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ст.№1 КЦ г/п «Ямбург – Елец 2»</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27.04.2018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«Газпром трансгаз Нижний Новгород»,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noFill/>
                  </a:tcPr>
                </a:tc>
              </a:tr>
            </a:tbl>
          </a:graphicData>
        </a:graphic>
      </p:graphicFrame>
      <p:sp>
        <p:nvSpPr>
          <p:cNvPr id="10" name="Заголовок 1"/>
          <p:cNvSpPr>
            <a:spLocks noGrp="1"/>
          </p:cNvSpPr>
          <p:nvPr>
            <p:ph type="title"/>
          </p:nvPr>
        </p:nvSpPr>
        <p:spPr>
          <a:xfrm>
            <a:off x="1979712" y="0"/>
            <a:ext cx="7056784" cy="771550"/>
          </a:xfrm>
        </p:spPr>
        <p:txBody>
          <a:bodyPr vert="horz" lIns="91440" tIns="45720" rIns="91440" bIns="45720" rtlCol="0" anchor="ctr">
            <a:noAutofit/>
          </a:bodyPr>
          <a:lstStyle/>
          <a:p>
            <a:pPr algn="l" eaLnBrk="0" fontAlgn="base" hangingPunct="0">
              <a:spcAft>
                <a:spcPct val="0"/>
              </a:spcAft>
            </a:pPr>
            <a:r>
              <a:rPr lang="ru-RU" sz="1400" kern="0" dirty="0">
                <a:solidFill>
                  <a:srgbClr val="206AB7"/>
                </a:solidFill>
              </a:rPr>
              <a:t>План мероприятий по исполнению решений «Протокол работы комиссии по расследованию технического состояния КВОУ и камер </a:t>
            </a:r>
            <a:r>
              <a:rPr lang="ru-RU" sz="1400" kern="0" dirty="0" err="1">
                <a:solidFill>
                  <a:srgbClr val="206AB7"/>
                </a:solidFill>
              </a:rPr>
              <a:t>всаса</a:t>
            </a:r>
            <a:r>
              <a:rPr lang="ru-RU" sz="1400" kern="0" dirty="0">
                <a:solidFill>
                  <a:srgbClr val="206AB7"/>
                </a:solidFill>
              </a:rPr>
              <a:t>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a:t>
            </a:r>
            <a:r>
              <a:rPr lang="ru-RU" sz="1400" kern="0" dirty="0" smtClean="0">
                <a:solidFill>
                  <a:srgbClr val="206AB7"/>
                </a:solidFill>
              </a:rPr>
              <a:t>НК-36СТ </a:t>
            </a:r>
            <a:r>
              <a:rPr lang="ru-RU" sz="1400" kern="0" dirty="0">
                <a:solidFill>
                  <a:srgbClr val="206AB7"/>
                </a:solidFill>
              </a:rPr>
              <a:t>зав.№339»</a:t>
            </a:r>
          </a:p>
        </p:txBody>
      </p:sp>
      <p:sp>
        <p:nvSpPr>
          <p:cNvPr id="12"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16</a:t>
            </a:fld>
            <a:endParaRPr lang="ru-RU" sz="1200" b="0" dirty="0">
              <a:solidFill>
                <a:srgbClr val="1F497D"/>
              </a:solidFill>
            </a:endParaRPr>
          </a:p>
        </p:txBody>
      </p:sp>
      <p:sp>
        <p:nvSpPr>
          <p:cNvPr id="14" name="Прямоугольник 13"/>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768449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smtClean="0">
                <a:solidFill>
                  <a:srgbClr val="0070C0"/>
                </a:solidFill>
              </a:rPr>
              <a:t>п.12, 13, 14, 15, 16, 17 :Замена перфорированной обшивки </a:t>
            </a:r>
            <a:r>
              <a:rPr lang="ru-RU" sz="1600" b="1" dirty="0">
                <a:solidFill>
                  <a:srgbClr val="0070C0"/>
                </a:solidFill>
              </a:rPr>
              <a:t>камеры </a:t>
            </a:r>
            <a:r>
              <a:rPr lang="ru-RU" sz="1600" b="1" dirty="0" err="1">
                <a:solidFill>
                  <a:srgbClr val="0070C0"/>
                </a:solidFill>
              </a:rPr>
              <a:t>всаса</a:t>
            </a:r>
            <a:r>
              <a:rPr lang="ru-RU" sz="1600" b="1" dirty="0">
                <a:solidFill>
                  <a:srgbClr val="0070C0"/>
                </a:solidFill>
              </a:rPr>
              <a:t> на обшивку сплошным гладким листом</a:t>
            </a:r>
          </a:p>
        </p:txBody>
      </p:sp>
      <p:sp>
        <p:nvSpPr>
          <p:cNvPr id="2" name="TextBox 1"/>
          <p:cNvSpPr txBox="1"/>
          <p:nvPr/>
        </p:nvSpPr>
        <p:spPr>
          <a:xfrm>
            <a:off x="2195736" y="1419622"/>
            <a:ext cx="504056" cy="369332"/>
          </a:xfrm>
          <a:prstGeom prst="rect">
            <a:avLst/>
          </a:prstGeom>
          <a:noFill/>
        </p:spPr>
        <p:txBody>
          <a:bodyPr wrap="square" rtlCol="0">
            <a:spAutoFit/>
          </a:bodyPr>
          <a:lstStyle/>
          <a:p>
            <a:r>
              <a:rPr lang="ru-RU" dirty="0" smtClean="0">
                <a:solidFill>
                  <a:srgbClr val="0070C0"/>
                </a:solidFill>
              </a:rPr>
              <a:t>До</a:t>
            </a:r>
            <a:endParaRPr lang="ru-RU" dirty="0">
              <a:solidFill>
                <a:srgbClr val="0070C0"/>
              </a:solidFill>
            </a:endParaRPr>
          </a:p>
        </p:txBody>
      </p:sp>
      <p:sp>
        <p:nvSpPr>
          <p:cNvPr id="7" name="TextBox 6"/>
          <p:cNvSpPr txBox="1"/>
          <p:nvPr/>
        </p:nvSpPr>
        <p:spPr>
          <a:xfrm>
            <a:off x="6516216" y="1419622"/>
            <a:ext cx="864096" cy="369332"/>
          </a:xfrm>
          <a:prstGeom prst="rect">
            <a:avLst/>
          </a:prstGeom>
          <a:noFill/>
        </p:spPr>
        <p:txBody>
          <a:bodyPr wrap="square" rtlCol="0">
            <a:spAutoFit/>
          </a:bodyPr>
          <a:lstStyle/>
          <a:p>
            <a:r>
              <a:rPr lang="ru-RU" dirty="0" smtClean="0">
                <a:solidFill>
                  <a:srgbClr val="0070C0"/>
                </a:solidFill>
              </a:rPr>
              <a:t>После</a:t>
            </a:r>
            <a:endParaRPr lang="ru-RU" dirty="0">
              <a:solidFill>
                <a:srgbClr val="0070C0"/>
              </a:solidFill>
            </a:endParaRPr>
          </a:p>
        </p:txBody>
      </p:sp>
      <p:cxnSp>
        <p:nvCxnSpPr>
          <p:cNvPr id="4" name="Прямая соединительная линия 3"/>
          <p:cNvCxnSpPr/>
          <p:nvPr/>
        </p:nvCxnSpPr>
        <p:spPr>
          <a:xfrm>
            <a:off x="4574541" y="1403637"/>
            <a:ext cx="0" cy="3355297"/>
          </a:xfrm>
          <a:prstGeom prst="line">
            <a:avLst/>
          </a:prstGeom>
        </p:spPr>
        <p:style>
          <a:lnRef idx="2">
            <a:schemeClr val="accent1"/>
          </a:lnRef>
          <a:fillRef idx="0">
            <a:schemeClr val="accent1"/>
          </a:fillRef>
          <a:effectRef idx="1">
            <a:schemeClr val="accent1"/>
          </a:effectRef>
          <a:fontRef idx="minor">
            <a:schemeClr val="tx1"/>
          </a:fontRef>
        </p:style>
      </p:cxnSp>
      <p:pic>
        <p:nvPicPr>
          <p:cNvPr id="2050" name="Picture 2" descr="\\aup.ds.vtg.gazprom.ru\public\W\com\Zvezdink\Poekc\13. TSISHEVSKIY\Акты_основания для съема двигателей\фото  внутр обшивки ВОУ ГПА №1 Е2\IMGP06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98" y="2226029"/>
            <a:ext cx="1339411" cy="1785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aup.ds.vtg.gazprom.ru\public\W\com\Zvezdink\Poekc\13. TSISHEVSKIY\Акты_основания для съема двигателей\фото  внутр обшивки ВОУ ГПА №1 Е2\IMGP06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9596" y="2216738"/>
            <a:ext cx="1346380" cy="1795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aup.ds.vtg.gazprom.ru\public\W\com\Zvezdink\Poekc\13. TSISHEVSKIY\Акты_основания для съема двигателей\фото  внутр обшивки ВОУ ГПА №1 Е2\IMGP06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8018" y="2216738"/>
            <a:ext cx="1346380" cy="1795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aup.ds.vtg.gazprom.ru\public\W\com\Zvezdink\Poekc\13. TSISHEVSKIY\Акты_основания для съема двигателей\Фото замены перф листов ГПА№1 Е2\21.07.18\20180721_1354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492780" y="2449263"/>
            <a:ext cx="1785881" cy="1339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aup.ds.vtg.gazprom.ru\public\W\com\Zvezdink\Poekc\13. TSISHEVSKIY\Акты_основания для съема двигателей\Фото замены перф листов ГПА№1 Е2\21.07.18\20180721_1353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931780" y="2441133"/>
            <a:ext cx="1795171" cy="1346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5" name="Picture 7" descr="\\aup.ds.vtg.gazprom.ru\public\W\com\Zvezdink\Poekc\13. TSISHEVSKIY\Акты_основания для съема двигателей\Фото замены перф листов ГПА№1 Е2\22.07.18\IMGP124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3793"/>
          <a:stretch/>
        </p:blipFill>
        <p:spPr bwMode="auto">
          <a:xfrm>
            <a:off x="7596336" y="2216737"/>
            <a:ext cx="1345352" cy="1795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5"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17</a:t>
            </a:fld>
            <a:endParaRPr lang="ru-RU" sz="1200" b="0" dirty="0">
              <a:solidFill>
                <a:srgbClr val="1F497D"/>
              </a:solidFill>
            </a:endParaRPr>
          </a:p>
        </p:txBody>
      </p:sp>
      <p:sp>
        <p:nvSpPr>
          <p:cNvPr id="17" name="Прямоугольник 16"/>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27071241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720" y="1459281"/>
            <a:ext cx="2301678" cy="3262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488" y="1450181"/>
            <a:ext cx="2320629" cy="3280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248" y="1456308"/>
            <a:ext cx="2324661" cy="3280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a:solidFill>
                  <a:srgbClr val="0070C0"/>
                </a:solidFill>
              </a:rPr>
              <a:t>п.22: Внести в руководство по эксплуатации ГПА подробное описание процессов работ при техническом обслуживании</a:t>
            </a:r>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5" y="1478731"/>
            <a:ext cx="2433200" cy="3242744"/>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18</a:t>
            </a:fld>
            <a:endParaRPr lang="ru-RU" sz="1200" b="0" dirty="0">
              <a:solidFill>
                <a:srgbClr val="1F497D"/>
              </a:solidFill>
            </a:endParaRPr>
          </a:p>
        </p:txBody>
      </p:sp>
      <p:sp>
        <p:nvSpPr>
          <p:cNvPr id="9" name="Прямоугольник 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7222910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8398" y="1514743"/>
            <a:ext cx="2664296" cy="1678660"/>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398" y="3251520"/>
            <a:ext cx="2664296" cy="1512168"/>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566" y="3175024"/>
            <a:ext cx="2376264" cy="1584176"/>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926" y="1518840"/>
            <a:ext cx="2383904" cy="1584176"/>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710" y="1503714"/>
            <a:ext cx="2481424" cy="3240361"/>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smtClean="0">
                <a:solidFill>
                  <a:srgbClr val="0070C0"/>
                </a:solidFill>
              </a:rPr>
              <a:t>п.23, 24, 25, 26: </a:t>
            </a:r>
            <a:r>
              <a:rPr lang="ru-RU" sz="1400" b="1" dirty="0">
                <a:solidFill>
                  <a:srgbClr val="0070C0"/>
                </a:solidFill>
              </a:rPr>
              <a:t>Произвести внешний осмотр креплений пластин </a:t>
            </a:r>
            <a:r>
              <a:rPr lang="ru-RU" sz="1400" b="1" dirty="0" err="1">
                <a:solidFill>
                  <a:srgbClr val="0070C0"/>
                </a:solidFill>
              </a:rPr>
              <a:t>шумоглушения</a:t>
            </a:r>
            <a:r>
              <a:rPr lang="ru-RU" sz="1400" b="1" dirty="0">
                <a:solidFill>
                  <a:srgbClr val="0070C0"/>
                </a:solidFill>
              </a:rPr>
              <a:t> </a:t>
            </a:r>
            <a:r>
              <a:rPr lang="ru-RU" sz="1400" b="1" dirty="0" smtClean="0">
                <a:solidFill>
                  <a:srgbClr val="0070C0"/>
                </a:solidFill>
              </a:rPr>
              <a:t>ГПА</a:t>
            </a:r>
            <a:endParaRPr lang="ru-RU" sz="1400" b="1" dirty="0">
              <a:solidFill>
                <a:srgbClr val="0070C0"/>
              </a:solidFill>
            </a:endParaRPr>
          </a:p>
        </p:txBody>
      </p:sp>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4" y="3247031"/>
            <a:ext cx="2592288" cy="1512169"/>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54" y="1482702"/>
            <a:ext cx="2592288" cy="1656451"/>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19</a:t>
            </a:fld>
            <a:endParaRPr lang="ru-RU" sz="1200" b="0" dirty="0">
              <a:solidFill>
                <a:srgbClr val="1F497D"/>
              </a:solidFill>
            </a:endParaRPr>
          </a:p>
        </p:txBody>
      </p:sp>
      <p:sp>
        <p:nvSpPr>
          <p:cNvPr id="20" name="Прямоугольник 19"/>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2261910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23478"/>
            <a:ext cx="7704856" cy="699542"/>
          </a:xfrm>
        </p:spPr>
        <p:txBody>
          <a:bodyPr anchor="ctr">
            <a:noAutofit/>
          </a:bodyPr>
          <a:lstStyle/>
          <a:p>
            <a:pPr algn="l" eaLnBrk="0" fontAlgn="base" hangingPunct="0">
              <a:spcAft>
                <a:spcPct val="0"/>
              </a:spcAft>
            </a:pPr>
            <a:r>
              <a:rPr lang="ru-RU" sz="2000" kern="0" dirty="0" smtClean="0">
                <a:solidFill>
                  <a:srgbClr val="206AB7"/>
                </a:solidFill>
              </a:rPr>
              <a:t>Структура объектов управления ООО «Газпром трансгаз Нижний Новгород»</a:t>
            </a:r>
            <a:endParaRPr lang="ru-RU" sz="2000" kern="0" dirty="0">
              <a:solidFill>
                <a:srgbClr val="206AB7"/>
              </a:solidFill>
            </a:endParaRPr>
          </a:p>
        </p:txBody>
      </p:sp>
      <p:grpSp>
        <p:nvGrpSpPr>
          <p:cNvPr id="11" name="Группа 10"/>
          <p:cNvGrpSpPr/>
          <p:nvPr/>
        </p:nvGrpSpPr>
        <p:grpSpPr>
          <a:xfrm>
            <a:off x="3421516" y="843558"/>
            <a:ext cx="1175866" cy="329113"/>
            <a:chOff x="3672406" y="85855"/>
            <a:chExt cx="1175866" cy="438817"/>
          </a:xfrm>
        </p:grpSpPr>
        <p:sp>
          <p:nvSpPr>
            <p:cNvPr id="13" name="Прямоугольник 12"/>
            <p:cNvSpPr/>
            <p:nvPr/>
          </p:nvSpPr>
          <p:spPr>
            <a:xfrm>
              <a:off x="3672406" y="85855"/>
              <a:ext cx="1175866" cy="432218"/>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4" name="Прямоугольник 13"/>
            <p:cNvSpPr/>
            <p:nvPr/>
          </p:nvSpPr>
          <p:spPr>
            <a:xfrm>
              <a:off x="3672406" y="136655"/>
              <a:ext cx="1175866" cy="388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55713" numCol="1" spcCol="1270" anchor="ctr" anchorCtr="0">
              <a:noAutofit/>
            </a:bodyPr>
            <a:lstStyle/>
            <a:p>
              <a:pPr algn="ctr" defTabSz="889000">
                <a:lnSpc>
                  <a:spcPct val="90000"/>
                </a:lnSpc>
                <a:spcAft>
                  <a:spcPct val="35000"/>
                </a:spcAft>
              </a:pPr>
              <a:r>
                <a:rPr lang="ru-RU" sz="2000" b="1" dirty="0" smtClean="0">
                  <a:solidFill>
                    <a:srgbClr val="003366"/>
                  </a:solidFill>
                </a:rPr>
                <a:t>КС</a:t>
              </a:r>
              <a:endParaRPr lang="ru-RU" sz="2000" b="1" dirty="0">
                <a:solidFill>
                  <a:srgbClr val="003366"/>
                </a:solidFill>
              </a:endParaRPr>
            </a:p>
          </p:txBody>
        </p:sp>
      </p:grpSp>
      <p:grpSp>
        <p:nvGrpSpPr>
          <p:cNvPr id="15" name="Группа 14"/>
          <p:cNvGrpSpPr/>
          <p:nvPr/>
        </p:nvGrpSpPr>
        <p:grpSpPr>
          <a:xfrm>
            <a:off x="3441435" y="1357035"/>
            <a:ext cx="1175866" cy="365133"/>
            <a:chOff x="3672406" y="722539"/>
            <a:chExt cx="1175866" cy="486842"/>
          </a:xfrm>
        </p:grpSpPr>
        <p:sp>
          <p:nvSpPr>
            <p:cNvPr id="16" name="Прямоугольник 15"/>
            <p:cNvSpPr/>
            <p:nvPr/>
          </p:nvSpPr>
          <p:spPr>
            <a:xfrm>
              <a:off x="3672406" y="722539"/>
              <a:ext cx="1175866" cy="436045"/>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17" name="Прямоугольник 16"/>
            <p:cNvSpPr/>
            <p:nvPr/>
          </p:nvSpPr>
          <p:spPr>
            <a:xfrm>
              <a:off x="3672406" y="773336"/>
              <a:ext cx="1175866" cy="4360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КЦ</a:t>
              </a:r>
              <a:endParaRPr lang="ru-RU" b="1" dirty="0">
                <a:solidFill>
                  <a:srgbClr val="003366"/>
                </a:solidFill>
              </a:endParaRPr>
            </a:p>
          </p:txBody>
        </p:sp>
      </p:grpSp>
      <p:sp>
        <p:nvSpPr>
          <p:cNvPr id="18" name="Прямоугольник 17"/>
          <p:cNvSpPr/>
          <p:nvPr/>
        </p:nvSpPr>
        <p:spPr bwMode="auto">
          <a:xfrm>
            <a:off x="4259103" y="1134571"/>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19</a:t>
            </a:r>
          </a:p>
        </p:txBody>
      </p:sp>
      <p:grpSp>
        <p:nvGrpSpPr>
          <p:cNvPr id="19" name="Группа 18"/>
          <p:cNvGrpSpPr/>
          <p:nvPr/>
        </p:nvGrpSpPr>
        <p:grpSpPr>
          <a:xfrm>
            <a:off x="554865" y="2063536"/>
            <a:ext cx="1308013" cy="463423"/>
            <a:chOff x="3672406" y="864096"/>
            <a:chExt cx="1175866" cy="294486"/>
          </a:xfrm>
        </p:grpSpPr>
        <p:sp>
          <p:nvSpPr>
            <p:cNvPr id="20" name="Прямоугольник 19"/>
            <p:cNvSpPr/>
            <p:nvPr/>
          </p:nvSpPr>
          <p:spPr>
            <a:xfrm>
              <a:off x="3672406" y="864096"/>
              <a:ext cx="1175866" cy="294486"/>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21" name="Прямоугольник 20"/>
            <p:cNvSpPr/>
            <p:nvPr/>
          </p:nvSpPr>
          <p:spPr>
            <a:xfrm>
              <a:off x="3672406" y="864096"/>
              <a:ext cx="1175866" cy="294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БТПГ</a:t>
              </a:r>
              <a:endParaRPr lang="ru-RU" b="1" dirty="0">
                <a:solidFill>
                  <a:srgbClr val="003366"/>
                </a:solidFill>
              </a:endParaRPr>
            </a:p>
          </p:txBody>
        </p:sp>
      </p:grpSp>
      <p:grpSp>
        <p:nvGrpSpPr>
          <p:cNvPr id="22" name="Группа 21"/>
          <p:cNvGrpSpPr/>
          <p:nvPr/>
        </p:nvGrpSpPr>
        <p:grpSpPr>
          <a:xfrm>
            <a:off x="6279725" y="1605804"/>
            <a:ext cx="1286566" cy="341548"/>
            <a:chOff x="576066" y="1818683"/>
            <a:chExt cx="1286566" cy="357854"/>
          </a:xfrm>
        </p:grpSpPr>
        <p:sp>
          <p:nvSpPr>
            <p:cNvPr id="23" name="Прямоугольник 22"/>
            <p:cNvSpPr/>
            <p:nvPr/>
          </p:nvSpPr>
          <p:spPr>
            <a:xfrm>
              <a:off x="576066" y="1818683"/>
              <a:ext cx="1286566" cy="357854"/>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Прямоугольник 23"/>
            <p:cNvSpPr/>
            <p:nvPr/>
          </p:nvSpPr>
          <p:spPr>
            <a:xfrm>
              <a:off x="576066" y="1818683"/>
              <a:ext cx="1286566" cy="357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ЭГПА</a:t>
              </a:r>
              <a:endParaRPr lang="ru-RU" sz="1200" b="1" dirty="0">
                <a:solidFill>
                  <a:srgbClr val="003366"/>
                </a:solidFill>
              </a:endParaRPr>
            </a:p>
          </p:txBody>
        </p:sp>
      </p:grpSp>
      <p:grpSp>
        <p:nvGrpSpPr>
          <p:cNvPr id="25" name="Группа 24"/>
          <p:cNvGrpSpPr/>
          <p:nvPr/>
        </p:nvGrpSpPr>
        <p:grpSpPr>
          <a:xfrm>
            <a:off x="6279725" y="2063535"/>
            <a:ext cx="1286566" cy="375622"/>
            <a:chOff x="576066" y="1792108"/>
            <a:chExt cx="1286566" cy="384429"/>
          </a:xfrm>
        </p:grpSpPr>
        <p:sp>
          <p:nvSpPr>
            <p:cNvPr id="26" name="Прямоугольник 25"/>
            <p:cNvSpPr/>
            <p:nvPr/>
          </p:nvSpPr>
          <p:spPr>
            <a:xfrm>
              <a:off x="576066" y="1818683"/>
              <a:ext cx="1286566" cy="357854"/>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Прямоугольник 26"/>
            <p:cNvSpPr/>
            <p:nvPr/>
          </p:nvSpPr>
          <p:spPr>
            <a:xfrm>
              <a:off x="576066" y="1792108"/>
              <a:ext cx="1286566" cy="3844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Стационарные ГПА</a:t>
              </a:r>
              <a:endParaRPr lang="ru-RU" sz="1200" b="1" dirty="0">
                <a:solidFill>
                  <a:srgbClr val="003366"/>
                </a:solidFill>
              </a:endParaRPr>
            </a:p>
          </p:txBody>
        </p:sp>
      </p:grpSp>
      <p:grpSp>
        <p:nvGrpSpPr>
          <p:cNvPr id="28" name="Группа 27"/>
          <p:cNvGrpSpPr/>
          <p:nvPr/>
        </p:nvGrpSpPr>
        <p:grpSpPr>
          <a:xfrm>
            <a:off x="6279725" y="2584711"/>
            <a:ext cx="1291514" cy="391435"/>
            <a:chOff x="686636" y="1263896"/>
            <a:chExt cx="1291514" cy="358286"/>
          </a:xfrm>
        </p:grpSpPr>
        <p:sp>
          <p:nvSpPr>
            <p:cNvPr id="29" name="Прямоугольник 28"/>
            <p:cNvSpPr/>
            <p:nvPr/>
          </p:nvSpPr>
          <p:spPr>
            <a:xfrm>
              <a:off x="686636" y="1264328"/>
              <a:ext cx="1286566" cy="357854"/>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Прямоугольник 29"/>
            <p:cNvSpPr/>
            <p:nvPr/>
          </p:nvSpPr>
          <p:spPr>
            <a:xfrm>
              <a:off x="691584" y="1263896"/>
              <a:ext cx="1286566" cy="357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ГПА с авиа приводом</a:t>
              </a:r>
              <a:endParaRPr lang="ru-RU" sz="1200" b="1" dirty="0">
                <a:solidFill>
                  <a:srgbClr val="003366"/>
                </a:solidFill>
              </a:endParaRPr>
            </a:p>
          </p:txBody>
        </p:sp>
      </p:grpSp>
      <p:grpSp>
        <p:nvGrpSpPr>
          <p:cNvPr id="31" name="Группа 30"/>
          <p:cNvGrpSpPr/>
          <p:nvPr/>
        </p:nvGrpSpPr>
        <p:grpSpPr>
          <a:xfrm>
            <a:off x="6284673" y="3107976"/>
            <a:ext cx="1286566" cy="357295"/>
            <a:chOff x="576066" y="1818683"/>
            <a:chExt cx="1286566" cy="357854"/>
          </a:xfrm>
        </p:grpSpPr>
        <p:sp>
          <p:nvSpPr>
            <p:cNvPr id="32" name="Прямоугольник 31"/>
            <p:cNvSpPr/>
            <p:nvPr/>
          </p:nvSpPr>
          <p:spPr>
            <a:xfrm>
              <a:off x="576066" y="1818683"/>
              <a:ext cx="1286566" cy="357854"/>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Прямоугольник 32"/>
            <p:cNvSpPr/>
            <p:nvPr/>
          </p:nvSpPr>
          <p:spPr>
            <a:xfrm>
              <a:off x="576066" y="1818683"/>
              <a:ext cx="1286566" cy="357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ГПА с судовым приводом</a:t>
              </a:r>
              <a:endParaRPr lang="ru-RU" sz="1200" b="1" dirty="0">
                <a:solidFill>
                  <a:srgbClr val="003366"/>
                </a:solidFill>
              </a:endParaRPr>
            </a:p>
          </p:txBody>
        </p:sp>
      </p:grpSp>
      <p:grpSp>
        <p:nvGrpSpPr>
          <p:cNvPr id="34" name="Группа 33"/>
          <p:cNvGrpSpPr/>
          <p:nvPr/>
        </p:nvGrpSpPr>
        <p:grpSpPr>
          <a:xfrm>
            <a:off x="467544" y="3839284"/>
            <a:ext cx="834562" cy="405865"/>
            <a:chOff x="0" y="3710322"/>
            <a:chExt cx="762554" cy="394816"/>
          </a:xfrm>
        </p:grpSpPr>
        <p:sp>
          <p:nvSpPr>
            <p:cNvPr id="35" name="Прямоугольник 34"/>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Прямоугольник 35"/>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1400</a:t>
              </a:r>
              <a:endParaRPr lang="ru-RU" sz="1200" b="1" dirty="0">
                <a:solidFill>
                  <a:srgbClr val="003366"/>
                </a:solidFill>
              </a:endParaRPr>
            </a:p>
          </p:txBody>
        </p:sp>
      </p:grpSp>
      <p:grpSp>
        <p:nvGrpSpPr>
          <p:cNvPr id="37" name="Группа 36"/>
          <p:cNvGrpSpPr/>
          <p:nvPr/>
        </p:nvGrpSpPr>
        <p:grpSpPr>
          <a:xfrm>
            <a:off x="2572471" y="3839284"/>
            <a:ext cx="834562" cy="405865"/>
            <a:chOff x="0" y="3710322"/>
            <a:chExt cx="762554" cy="394816"/>
          </a:xfrm>
        </p:grpSpPr>
        <p:sp>
          <p:nvSpPr>
            <p:cNvPr id="38" name="Прямоугольник 37"/>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Прямоугольник 38"/>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1000</a:t>
              </a:r>
              <a:endParaRPr lang="ru-RU" sz="1200" b="1" dirty="0">
                <a:solidFill>
                  <a:srgbClr val="003366"/>
                </a:solidFill>
              </a:endParaRPr>
            </a:p>
          </p:txBody>
        </p:sp>
      </p:grpSp>
      <p:grpSp>
        <p:nvGrpSpPr>
          <p:cNvPr id="40" name="Группа 39"/>
          <p:cNvGrpSpPr/>
          <p:nvPr/>
        </p:nvGrpSpPr>
        <p:grpSpPr>
          <a:xfrm>
            <a:off x="3577685" y="3839284"/>
            <a:ext cx="834562" cy="405865"/>
            <a:chOff x="0" y="3710322"/>
            <a:chExt cx="762554" cy="394816"/>
          </a:xfrm>
        </p:grpSpPr>
        <p:sp>
          <p:nvSpPr>
            <p:cNvPr id="41" name="Прямоугольник 40"/>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Прямоугольник 41"/>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700</a:t>
              </a:r>
              <a:endParaRPr lang="ru-RU" sz="1200" b="1" dirty="0">
                <a:solidFill>
                  <a:srgbClr val="003366"/>
                </a:solidFill>
              </a:endParaRPr>
            </a:p>
          </p:txBody>
        </p:sp>
      </p:grpSp>
      <p:grpSp>
        <p:nvGrpSpPr>
          <p:cNvPr id="43" name="Группа 42"/>
          <p:cNvGrpSpPr/>
          <p:nvPr/>
        </p:nvGrpSpPr>
        <p:grpSpPr>
          <a:xfrm>
            <a:off x="4617301" y="3839283"/>
            <a:ext cx="834562" cy="405865"/>
            <a:chOff x="0" y="3710322"/>
            <a:chExt cx="762554" cy="394816"/>
          </a:xfrm>
        </p:grpSpPr>
        <p:sp>
          <p:nvSpPr>
            <p:cNvPr id="44" name="Прямоугольник 43"/>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Прямоугольник 44"/>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500</a:t>
              </a:r>
              <a:endParaRPr lang="ru-RU" sz="1200" b="1" dirty="0">
                <a:solidFill>
                  <a:srgbClr val="003366"/>
                </a:solidFill>
              </a:endParaRPr>
            </a:p>
          </p:txBody>
        </p:sp>
      </p:grpSp>
      <p:grpSp>
        <p:nvGrpSpPr>
          <p:cNvPr id="46" name="Группа 45"/>
          <p:cNvGrpSpPr/>
          <p:nvPr/>
        </p:nvGrpSpPr>
        <p:grpSpPr>
          <a:xfrm>
            <a:off x="5711392" y="3839283"/>
            <a:ext cx="834562" cy="405865"/>
            <a:chOff x="0" y="3710322"/>
            <a:chExt cx="762554" cy="394816"/>
          </a:xfrm>
        </p:grpSpPr>
        <p:sp>
          <p:nvSpPr>
            <p:cNvPr id="47" name="Прямоугольник 46"/>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Прямоугольник 47"/>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400</a:t>
              </a:r>
              <a:endParaRPr lang="ru-RU" sz="1200" b="1" dirty="0">
                <a:solidFill>
                  <a:srgbClr val="003366"/>
                </a:solidFill>
              </a:endParaRPr>
            </a:p>
          </p:txBody>
        </p:sp>
      </p:grpSp>
      <p:grpSp>
        <p:nvGrpSpPr>
          <p:cNvPr id="49" name="Группа 48"/>
          <p:cNvGrpSpPr/>
          <p:nvPr/>
        </p:nvGrpSpPr>
        <p:grpSpPr>
          <a:xfrm>
            <a:off x="1445595" y="3839282"/>
            <a:ext cx="834562" cy="405865"/>
            <a:chOff x="0" y="3710322"/>
            <a:chExt cx="762554" cy="394816"/>
          </a:xfrm>
        </p:grpSpPr>
        <p:sp>
          <p:nvSpPr>
            <p:cNvPr id="50" name="Прямоугольник 49"/>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Прямоугольник 50"/>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1200</a:t>
              </a:r>
              <a:endParaRPr lang="ru-RU" sz="1200" b="1" dirty="0">
                <a:solidFill>
                  <a:srgbClr val="003366"/>
                </a:solidFill>
              </a:endParaRPr>
            </a:p>
          </p:txBody>
        </p:sp>
      </p:grpSp>
      <p:grpSp>
        <p:nvGrpSpPr>
          <p:cNvPr id="52" name="Группа 51"/>
          <p:cNvGrpSpPr/>
          <p:nvPr/>
        </p:nvGrpSpPr>
        <p:grpSpPr>
          <a:xfrm>
            <a:off x="6731729" y="3843848"/>
            <a:ext cx="834562" cy="405865"/>
            <a:chOff x="0" y="3710322"/>
            <a:chExt cx="762554" cy="394816"/>
          </a:xfrm>
        </p:grpSpPr>
        <p:sp>
          <p:nvSpPr>
            <p:cNvPr id="53" name="Прямоугольник 52"/>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Прямоугольник 53"/>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ТПА ДУ 300</a:t>
              </a:r>
              <a:endParaRPr lang="ru-RU" sz="1200" b="1" dirty="0">
                <a:solidFill>
                  <a:srgbClr val="003366"/>
                </a:solidFill>
              </a:endParaRPr>
            </a:p>
          </p:txBody>
        </p:sp>
      </p:grpSp>
      <p:grpSp>
        <p:nvGrpSpPr>
          <p:cNvPr id="55" name="Группа 54"/>
          <p:cNvGrpSpPr/>
          <p:nvPr/>
        </p:nvGrpSpPr>
        <p:grpSpPr>
          <a:xfrm>
            <a:off x="7766267" y="3602928"/>
            <a:ext cx="834562" cy="568418"/>
            <a:chOff x="0" y="3710322"/>
            <a:chExt cx="762554" cy="394816"/>
          </a:xfrm>
          <a:solidFill>
            <a:srgbClr val="CCFFCC"/>
          </a:solidFill>
        </p:grpSpPr>
        <p:sp>
          <p:nvSpPr>
            <p:cNvPr id="56" name="Прямоугольник 55"/>
            <p:cNvSpPr/>
            <p:nvPr/>
          </p:nvSpPr>
          <p:spPr>
            <a:xfrm>
              <a:off x="0" y="3710322"/>
              <a:ext cx="762554" cy="394816"/>
            </a:xfrm>
            <a:prstGeom prst="rect">
              <a:avLst/>
            </a:prstGeom>
            <a:grpFill/>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Прямоугольник 56"/>
            <p:cNvSpPr/>
            <p:nvPr/>
          </p:nvSpPr>
          <p:spPr>
            <a:xfrm>
              <a:off x="0" y="3710322"/>
              <a:ext cx="762554" cy="3948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Всего ТПА</a:t>
              </a:r>
              <a:endParaRPr lang="ru-RU" sz="1200" b="1" dirty="0">
                <a:solidFill>
                  <a:srgbClr val="003366"/>
                </a:solidFill>
              </a:endParaRPr>
            </a:p>
          </p:txBody>
        </p:sp>
      </p:grpSp>
      <p:grpSp>
        <p:nvGrpSpPr>
          <p:cNvPr id="58" name="Группа 57"/>
          <p:cNvGrpSpPr/>
          <p:nvPr/>
        </p:nvGrpSpPr>
        <p:grpSpPr>
          <a:xfrm>
            <a:off x="2165096" y="2063536"/>
            <a:ext cx="1308013" cy="463423"/>
            <a:chOff x="3672406" y="864096"/>
            <a:chExt cx="1175866" cy="294486"/>
          </a:xfrm>
        </p:grpSpPr>
        <p:sp>
          <p:nvSpPr>
            <p:cNvPr id="59" name="Прямоугольник 58"/>
            <p:cNvSpPr/>
            <p:nvPr/>
          </p:nvSpPr>
          <p:spPr>
            <a:xfrm>
              <a:off x="3672406" y="864096"/>
              <a:ext cx="1175866" cy="294486"/>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0" name="Прямоугольник 59"/>
            <p:cNvSpPr/>
            <p:nvPr/>
          </p:nvSpPr>
          <p:spPr>
            <a:xfrm>
              <a:off x="3672406" y="864096"/>
              <a:ext cx="1175866" cy="294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УПИГ</a:t>
              </a:r>
              <a:endParaRPr lang="ru-RU" b="1" dirty="0">
                <a:solidFill>
                  <a:srgbClr val="003366"/>
                </a:solidFill>
              </a:endParaRPr>
            </a:p>
          </p:txBody>
        </p:sp>
      </p:grpSp>
      <p:grpSp>
        <p:nvGrpSpPr>
          <p:cNvPr id="61" name="Группа 60"/>
          <p:cNvGrpSpPr/>
          <p:nvPr/>
        </p:nvGrpSpPr>
        <p:grpSpPr>
          <a:xfrm>
            <a:off x="554865" y="2772163"/>
            <a:ext cx="1308013" cy="463423"/>
            <a:chOff x="3672406" y="864096"/>
            <a:chExt cx="1175866" cy="294486"/>
          </a:xfrm>
        </p:grpSpPr>
        <p:sp>
          <p:nvSpPr>
            <p:cNvPr id="62" name="Прямоугольник 61"/>
            <p:cNvSpPr/>
            <p:nvPr/>
          </p:nvSpPr>
          <p:spPr>
            <a:xfrm>
              <a:off x="3672406" y="864096"/>
              <a:ext cx="1175866" cy="294486"/>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3" name="Прямоугольник 62"/>
            <p:cNvSpPr/>
            <p:nvPr/>
          </p:nvSpPr>
          <p:spPr>
            <a:xfrm>
              <a:off x="3672406" y="864096"/>
              <a:ext cx="1175866" cy="294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ПУ и ФС</a:t>
              </a:r>
              <a:endParaRPr lang="ru-RU" b="1" dirty="0">
                <a:solidFill>
                  <a:srgbClr val="003366"/>
                </a:solidFill>
              </a:endParaRPr>
            </a:p>
          </p:txBody>
        </p:sp>
      </p:grpSp>
      <p:grpSp>
        <p:nvGrpSpPr>
          <p:cNvPr id="64" name="Группа 63"/>
          <p:cNvGrpSpPr/>
          <p:nvPr/>
        </p:nvGrpSpPr>
        <p:grpSpPr>
          <a:xfrm>
            <a:off x="2165096" y="2772163"/>
            <a:ext cx="1308013" cy="463423"/>
            <a:chOff x="3672406" y="864096"/>
            <a:chExt cx="1175866" cy="294486"/>
          </a:xfrm>
        </p:grpSpPr>
        <p:sp>
          <p:nvSpPr>
            <p:cNvPr id="65" name="Прямоугольник 64"/>
            <p:cNvSpPr/>
            <p:nvPr/>
          </p:nvSpPr>
          <p:spPr>
            <a:xfrm>
              <a:off x="3672406" y="864096"/>
              <a:ext cx="1175866" cy="294486"/>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6" name="Прямоугольник 65"/>
            <p:cNvSpPr/>
            <p:nvPr/>
          </p:nvSpPr>
          <p:spPr>
            <a:xfrm>
              <a:off x="3672406" y="864096"/>
              <a:ext cx="1175866" cy="294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АВО газа</a:t>
              </a:r>
              <a:endParaRPr lang="ru-RU" b="1" dirty="0">
                <a:solidFill>
                  <a:srgbClr val="003366"/>
                </a:solidFill>
              </a:endParaRPr>
            </a:p>
          </p:txBody>
        </p:sp>
      </p:grpSp>
      <p:grpSp>
        <p:nvGrpSpPr>
          <p:cNvPr id="67" name="Группа 66"/>
          <p:cNvGrpSpPr/>
          <p:nvPr/>
        </p:nvGrpSpPr>
        <p:grpSpPr>
          <a:xfrm>
            <a:off x="4550131" y="2063535"/>
            <a:ext cx="1308013" cy="463423"/>
            <a:chOff x="3672406" y="864096"/>
            <a:chExt cx="1175866" cy="294486"/>
          </a:xfrm>
        </p:grpSpPr>
        <p:sp>
          <p:nvSpPr>
            <p:cNvPr id="68" name="Прямоугольник 67"/>
            <p:cNvSpPr/>
            <p:nvPr/>
          </p:nvSpPr>
          <p:spPr>
            <a:xfrm>
              <a:off x="3672406" y="864096"/>
              <a:ext cx="1175866" cy="294486"/>
            </a:xfrm>
            <a:prstGeom prst="rect">
              <a:avLst/>
            </a:prstGeom>
            <a:gradFill flip="none" rotWithShape="0">
              <a:gsLst>
                <a:gs pos="0">
                  <a:srgbClr val="99CC00">
                    <a:tint val="66000"/>
                    <a:satMod val="160000"/>
                  </a:srgbClr>
                </a:gs>
                <a:gs pos="50000">
                  <a:srgbClr val="99CC00">
                    <a:tint val="44500"/>
                    <a:satMod val="160000"/>
                  </a:srgbClr>
                </a:gs>
                <a:gs pos="100000">
                  <a:srgbClr val="99CC00">
                    <a:tint val="23500"/>
                    <a:satMod val="160000"/>
                  </a:srgbClr>
                </a:gs>
              </a:gsLst>
              <a:lin ang="2700000" scaled="1"/>
              <a:tileRect/>
            </a:gradFill>
            <a:ln>
              <a:solidFill>
                <a:srgbClr val="003366"/>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sp>
        <p:sp>
          <p:nvSpPr>
            <p:cNvPr id="69" name="Прямоугольник 68"/>
            <p:cNvSpPr/>
            <p:nvPr/>
          </p:nvSpPr>
          <p:spPr>
            <a:xfrm>
              <a:off x="3672406" y="864096"/>
              <a:ext cx="1175866" cy="294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55713" numCol="1" spcCol="1270" anchor="ctr" anchorCtr="0">
              <a:noAutofit/>
            </a:bodyPr>
            <a:lstStyle/>
            <a:p>
              <a:pPr algn="ctr" defTabSz="755650">
                <a:lnSpc>
                  <a:spcPct val="90000"/>
                </a:lnSpc>
                <a:spcAft>
                  <a:spcPct val="35000"/>
                </a:spcAft>
              </a:pPr>
              <a:r>
                <a:rPr lang="ru-RU" b="1" dirty="0" smtClean="0">
                  <a:solidFill>
                    <a:srgbClr val="003366"/>
                  </a:solidFill>
                </a:rPr>
                <a:t>ГПА</a:t>
              </a:r>
              <a:endParaRPr lang="ru-RU" b="1" dirty="0">
                <a:solidFill>
                  <a:srgbClr val="003366"/>
                </a:solidFill>
              </a:endParaRPr>
            </a:p>
          </p:txBody>
        </p:sp>
      </p:grpSp>
      <p:cxnSp>
        <p:nvCxnSpPr>
          <p:cNvPr id="70" name="Прямая соединительная линия 69"/>
          <p:cNvCxnSpPr>
            <a:stCxn id="16" idx="2"/>
          </p:cNvCxnSpPr>
          <p:nvPr/>
        </p:nvCxnSpPr>
        <p:spPr bwMode="auto">
          <a:xfrm>
            <a:off x="4029368" y="1684067"/>
            <a:ext cx="0" cy="1997229"/>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1" name="Прямая соединительная линия 70"/>
          <p:cNvCxnSpPr>
            <a:endCxn id="16" idx="0"/>
          </p:cNvCxnSpPr>
          <p:nvPr/>
        </p:nvCxnSpPr>
        <p:spPr bwMode="auto">
          <a:xfrm>
            <a:off x="4029368" y="1203239"/>
            <a:ext cx="0" cy="153796"/>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2" name="Прямая соединительная линия 71"/>
          <p:cNvCxnSpPr/>
          <p:nvPr/>
        </p:nvCxnSpPr>
        <p:spPr bwMode="auto">
          <a:xfrm>
            <a:off x="1208868" y="1929268"/>
            <a:ext cx="2820500" cy="0"/>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3" name="Прямая соединительная линия 72"/>
          <p:cNvCxnSpPr>
            <a:endCxn id="20" idx="0"/>
          </p:cNvCxnSpPr>
          <p:nvPr/>
        </p:nvCxnSpPr>
        <p:spPr bwMode="auto">
          <a:xfrm>
            <a:off x="1208871" y="1929269"/>
            <a:ext cx="1" cy="134267"/>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4" name="Прямая соединительная линия 73"/>
          <p:cNvCxnSpPr>
            <a:endCxn id="62" idx="0"/>
          </p:cNvCxnSpPr>
          <p:nvPr/>
        </p:nvCxnSpPr>
        <p:spPr bwMode="auto">
          <a:xfrm>
            <a:off x="1208870" y="2649560"/>
            <a:ext cx="0" cy="122603"/>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5" name="Прямая соединительная линия 74"/>
          <p:cNvCxnSpPr/>
          <p:nvPr/>
        </p:nvCxnSpPr>
        <p:spPr bwMode="auto">
          <a:xfrm>
            <a:off x="2820250" y="1929269"/>
            <a:ext cx="1" cy="134267"/>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6" name="Прямая соединительная линия 75"/>
          <p:cNvCxnSpPr/>
          <p:nvPr/>
        </p:nvCxnSpPr>
        <p:spPr bwMode="auto">
          <a:xfrm>
            <a:off x="2819096" y="2649560"/>
            <a:ext cx="0" cy="122603"/>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7" name="Прямая соединительная линия 76"/>
          <p:cNvCxnSpPr/>
          <p:nvPr/>
        </p:nvCxnSpPr>
        <p:spPr bwMode="auto">
          <a:xfrm>
            <a:off x="4009449" y="1929268"/>
            <a:ext cx="1194686" cy="0"/>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8" name="Прямая соединительная линия 77"/>
          <p:cNvCxnSpPr/>
          <p:nvPr/>
        </p:nvCxnSpPr>
        <p:spPr bwMode="auto">
          <a:xfrm>
            <a:off x="5204137" y="1929269"/>
            <a:ext cx="1" cy="134267"/>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79" name="Прямая соединительная линия 78"/>
          <p:cNvCxnSpPr/>
          <p:nvPr/>
        </p:nvCxnSpPr>
        <p:spPr bwMode="auto">
          <a:xfrm>
            <a:off x="884826" y="3683400"/>
            <a:ext cx="6866823" cy="0"/>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0" name="Прямая соединительная линия 79"/>
          <p:cNvCxnSpPr/>
          <p:nvPr/>
        </p:nvCxnSpPr>
        <p:spPr bwMode="auto">
          <a:xfrm>
            <a:off x="884826" y="3683401"/>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1" name="Прямая соединительная линия 80"/>
          <p:cNvCxnSpPr/>
          <p:nvPr/>
        </p:nvCxnSpPr>
        <p:spPr bwMode="auto">
          <a:xfrm>
            <a:off x="1846992" y="3681296"/>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2" name="Прямая соединительная линия 81"/>
          <p:cNvCxnSpPr/>
          <p:nvPr/>
        </p:nvCxnSpPr>
        <p:spPr bwMode="auto">
          <a:xfrm>
            <a:off x="2989752" y="3681296"/>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3" name="Прямая соединительная линия 82"/>
          <p:cNvCxnSpPr/>
          <p:nvPr/>
        </p:nvCxnSpPr>
        <p:spPr bwMode="auto">
          <a:xfrm>
            <a:off x="4029368" y="3681296"/>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4" name="Прямая соединительная линия 83"/>
          <p:cNvCxnSpPr>
            <a:endCxn id="44" idx="0"/>
          </p:cNvCxnSpPr>
          <p:nvPr/>
        </p:nvCxnSpPr>
        <p:spPr bwMode="auto">
          <a:xfrm>
            <a:off x="5034582" y="3690208"/>
            <a:ext cx="0" cy="149075"/>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5" name="Прямая соединительная линия 84"/>
          <p:cNvCxnSpPr/>
          <p:nvPr/>
        </p:nvCxnSpPr>
        <p:spPr bwMode="auto">
          <a:xfrm>
            <a:off x="6128673" y="3683401"/>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6" name="Прямая соединительная линия 85"/>
          <p:cNvCxnSpPr/>
          <p:nvPr/>
        </p:nvCxnSpPr>
        <p:spPr bwMode="auto">
          <a:xfrm>
            <a:off x="7149010" y="3683401"/>
            <a:ext cx="0" cy="15588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7" name="Прямая соединительная линия 86"/>
          <p:cNvCxnSpPr/>
          <p:nvPr/>
        </p:nvCxnSpPr>
        <p:spPr bwMode="auto">
          <a:xfrm flipH="1" flipV="1">
            <a:off x="5858145" y="2291644"/>
            <a:ext cx="108009" cy="3602"/>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8" name="Прямая соединительная линия 87"/>
          <p:cNvCxnSpPr/>
          <p:nvPr/>
        </p:nvCxnSpPr>
        <p:spPr bwMode="auto">
          <a:xfrm>
            <a:off x="5966151" y="1776578"/>
            <a:ext cx="0" cy="1526675"/>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89" name="Прямая соединительная линия 88"/>
          <p:cNvCxnSpPr/>
          <p:nvPr/>
        </p:nvCxnSpPr>
        <p:spPr bwMode="auto">
          <a:xfrm>
            <a:off x="5966151" y="1776577"/>
            <a:ext cx="313574" cy="4580"/>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90" name="Прямая соединительная линия 89"/>
          <p:cNvCxnSpPr/>
          <p:nvPr/>
        </p:nvCxnSpPr>
        <p:spPr bwMode="auto">
          <a:xfrm>
            <a:off x="5966151" y="2291644"/>
            <a:ext cx="313574" cy="1801"/>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91" name="Прямая соединительная линия 90"/>
          <p:cNvCxnSpPr/>
          <p:nvPr/>
        </p:nvCxnSpPr>
        <p:spPr bwMode="auto">
          <a:xfrm>
            <a:off x="5966154" y="2780193"/>
            <a:ext cx="313573" cy="472"/>
          </a:xfrm>
          <a:prstGeom prst="line">
            <a:avLst/>
          </a:prstGeom>
          <a:noFill/>
          <a:ln w="41275" cap="flat" cmpd="sng" algn="ctr">
            <a:solidFill>
              <a:schemeClr val="accent3">
                <a:lumMod val="65000"/>
              </a:schemeClr>
            </a:solidFill>
            <a:prstDash val="solid"/>
            <a:round/>
            <a:headEnd type="none" w="med" len="med"/>
            <a:tailEnd type="none" w="med" len="med"/>
          </a:ln>
          <a:effectLst/>
        </p:spPr>
      </p:cxnSp>
      <p:cxnSp>
        <p:nvCxnSpPr>
          <p:cNvPr id="92" name="Прямая соединительная линия 91"/>
          <p:cNvCxnSpPr/>
          <p:nvPr/>
        </p:nvCxnSpPr>
        <p:spPr bwMode="auto">
          <a:xfrm>
            <a:off x="5966151" y="3290531"/>
            <a:ext cx="313572" cy="0"/>
          </a:xfrm>
          <a:prstGeom prst="line">
            <a:avLst/>
          </a:prstGeom>
          <a:noFill/>
          <a:ln w="41275" cap="flat" cmpd="sng" algn="ctr">
            <a:solidFill>
              <a:schemeClr val="accent3">
                <a:lumMod val="65000"/>
              </a:schemeClr>
            </a:solidFill>
            <a:prstDash val="solid"/>
            <a:round/>
            <a:headEnd type="none" w="med" len="med"/>
            <a:tailEnd type="none" w="med" len="med"/>
          </a:ln>
          <a:effectLst/>
        </p:spPr>
      </p:cxnSp>
      <p:sp>
        <p:nvSpPr>
          <p:cNvPr id="93" name="Прямоугольник 92"/>
          <p:cNvSpPr/>
          <p:nvPr/>
        </p:nvSpPr>
        <p:spPr bwMode="auto">
          <a:xfrm>
            <a:off x="4254891" y="1616558"/>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54</a:t>
            </a:r>
          </a:p>
        </p:txBody>
      </p:sp>
      <p:sp>
        <p:nvSpPr>
          <p:cNvPr id="94" name="Прямоугольник 93"/>
          <p:cNvSpPr/>
          <p:nvPr/>
        </p:nvSpPr>
        <p:spPr bwMode="auto">
          <a:xfrm>
            <a:off x="1379655" y="2472407"/>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36</a:t>
            </a:r>
          </a:p>
        </p:txBody>
      </p:sp>
      <p:sp>
        <p:nvSpPr>
          <p:cNvPr id="95" name="Прямоугольник 94"/>
          <p:cNvSpPr/>
          <p:nvPr/>
        </p:nvSpPr>
        <p:spPr bwMode="auto">
          <a:xfrm>
            <a:off x="1379655" y="3175960"/>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483</a:t>
            </a:r>
          </a:p>
        </p:txBody>
      </p:sp>
      <p:sp>
        <p:nvSpPr>
          <p:cNvPr id="96" name="Прямоугольник 95"/>
          <p:cNvSpPr/>
          <p:nvPr/>
        </p:nvSpPr>
        <p:spPr bwMode="auto">
          <a:xfrm>
            <a:off x="3149310" y="244969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18</a:t>
            </a:r>
          </a:p>
        </p:txBody>
      </p:sp>
      <p:sp>
        <p:nvSpPr>
          <p:cNvPr id="97" name="Прямоугольник 96"/>
          <p:cNvSpPr/>
          <p:nvPr/>
        </p:nvSpPr>
        <p:spPr bwMode="auto">
          <a:xfrm>
            <a:off x="3149310" y="315551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742</a:t>
            </a:r>
          </a:p>
        </p:txBody>
      </p:sp>
      <p:sp>
        <p:nvSpPr>
          <p:cNvPr id="98" name="Прямоугольник 97"/>
          <p:cNvSpPr/>
          <p:nvPr/>
        </p:nvSpPr>
        <p:spPr bwMode="auto">
          <a:xfrm>
            <a:off x="5248240" y="2468951"/>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284</a:t>
            </a:r>
          </a:p>
        </p:txBody>
      </p:sp>
      <p:sp>
        <p:nvSpPr>
          <p:cNvPr id="99" name="Прямоугольник 98"/>
          <p:cNvSpPr/>
          <p:nvPr/>
        </p:nvSpPr>
        <p:spPr bwMode="auto">
          <a:xfrm>
            <a:off x="7104054" y="1879844"/>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128</a:t>
            </a:r>
          </a:p>
        </p:txBody>
      </p:sp>
      <p:sp>
        <p:nvSpPr>
          <p:cNvPr id="100" name="Прямоугольник 99"/>
          <p:cNvSpPr/>
          <p:nvPr/>
        </p:nvSpPr>
        <p:spPr bwMode="auto">
          <a:xfrm>
            <a:off x="7104053" y="2404901"/>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22</a:t>
            </a:r>
          </a:p>
        </p:txBody>
      </p:sp>
      <p:sp>
        <p:nvSpPr>
          <p:cNvPr id="101" name="Прямоугольник 100"/>
          <p:cNvSpPr/>
          <p:nvPr/>
        </p:nvSpPr>
        <p:spPr bwMode="auto">
          <a:xfrm>
            <a:off x="7149013" y="2908637"/>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63</a:t>
            </a:r>
          </a:p>
        </p:txBody>
      </p:sp>
      <p:sp>
        <p:nvSpPr>
          <p:cNvPr id="102" name="Прямоугольник 101"/>
          <p:cNvSpPr/>
          <p:nvPr/>
        </p:nvSpPr>
        <p:spPr bwMode="auto">
          <a:xfrm>
            <a:off x="7104054" y="3397762"/>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71</a:t>
            </a:r>
          </a:p>
        </p:txBody>
      </p:sp>
      <p:sp>
        <p:nvSpPr>
          <p:cNvPr id="103" name="Прямоугольник 102"/>
          <p:cNvSpPr/>
          <p:nvPr/>
        </p:nvSpPr>
        <p:spPr bwMode="auto">
          <a:xfrm>
            <a:off x="755855" y="415978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256</a:t>
            </a:r>
          </a:p>
        </p:txBody>
      </p:sp>
      <p:sp>
        <p:nvSpPr>
          <p:cNvPr id="104" name="Прямоугольник 103"/>
          <p:cNvSpPr/>
          <p:nvPr/>
        </p:nvSpPr>
        <p:spPr bwMode="auto">
          <a:xfrm>
            <a:off x="1744431" y="4161709"/>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17</a:t>
            </a:r>
          </a:p>
        </p:txBody>
      </p:sp>
      <p:sp>
        <p:nvSpPr>
          <p:cNvPr id="105" name="Прямоугольник 104"/>
          <p:cNvSpPr/>
          <p:nvPr/>
        </p:nvSpPr>
        <p:spPr bwMode="auto">
          <a:xfrm>
            <a:off x="2872039" y="416459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616</a:t>
            </a:r>
          </a:p>
        </p:txBody>
      </p:sp>
      <p:sp>
        <p:nvSpPr>
          <p:cNvPr id="106" name="Прямоугольник 105"/>
          <p:cNvSpPr/>
          <p:nvPr/>
        </p:nvSpPr>
        <p:spPr bwMode="auto">
          <a:xfrm>
            <a:off x="3902534" y="416459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823</a:t>
            </a:r>
          </a:p>
        </p:txBody>
      </p:sp>
      <p:sp>
        <p:nvSpPr>
          <p:cNvPr id="107" name="Прямоугольник 106"/>
          <p:cNvSpPr/>
          <p:nvPr/>
        </p:nvSpPr>
        <p:spPr bwMode="auto">
          <a:xfrm>
            <a:off x="4924441" y="4161710"/>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603</a:t>
            </a:r>
          </a:p>
        </p:txBody>
      </p:sp>
      <p:sp>
        <p:nvSpPr>
          <p:cNvPr id="108" name="Прямоугольник 107"/>
          <p:cNvSpPr/>
          <p:nvPr/>
        </p:nvSpPr>
        <p:spPr bwMode="auto">
          <a:xfrm>
            <a:off x="5966153" y="4161710"/>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1291</a:t>
            </a:r>
          </a:p>
        </p:txBody>
      </p:sp>
      <p:sp>
        <p:nvSpPr>
          <p:cNvPr id="109" name="Прямоугольник 108"/>
          <p:cNvSpPr/>
          <p:nvPr/>
        </p:nvSpPr>
        <p:spPr bwMode="auto">
          <a:xfrm>
            <a:off x="7031571" y="416459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1804</a:t>
            </a:r>
          </a:p>
        </p:txBody>
      </p:sp>
      <p:sp>
        <p:nvSpPr>
          <p:cNvPr id="110" name="Прямоугольник 109"/>
          <p:cNvSpPr/>
          <p:nvPr/>
        </p:nvSpPr>
        <p:spPr bwMode="auto">
          <a:xfrm>
            <a:off x="8192546" y="4070834"/>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5410</a:t>
            </a:r>
          </a:p>
        </p:txBody>
      </p:sp>
      <p:sp>
        <p:nvSpPr>
          <p:cNvPr id="111" name="Правая фигурная скобка 110"/>
          <p:cNvSpPr/>
          <p:nvPr/>
        </p:nvSpPr>
        <p:spPr bwMode="auto">
          <a:xfrm>
            <a:off x="7796607" y="1762153"/>
            <a:ext cx="272426" cy="1559401"/>
          </a:xfrm>
          <a:prstGeom prst="rightBrace">
            <a:avLst/>
          </a:prstGeom>
          <a:noFill/>
          <a:ln w="2540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endParaRPr lang="ru-RU" smtClean="0">
              <a:solidFill>
                <a:srgbClr val="FFFFFF"/>
              </a:solidFill>
            </a:endParaRPr>
          </a:p>
        </p:txBody>
      </p:sp>
      <p:grpSp>
        <p:nvGrpSpPr>
          <p:cNvPr id="112" name="Группа 111"/>
          <p:cNvGrpSpPr/>
          <p:nvPr/>
        </p:nvGrpSpPr>
        <p:grpSpPr>
          <a:xfrm>
            <a:off x="8126129" y="1573634"/>
            <a:ext cx="474703" cy="1956396"/>
            <a:chOff x="576066" y="1818683"/>
            <a:chExt cx="1286566" cy="357854"/>
          </a:xfrm>
          <a:solidFill>
            <a:srgbClr val="D494CB"/>
          </a:solidFill>
        </p:grpSpPr>
        <p:sp>
          <p:nvSpPr>
            <p:cNvPr id="113" name="Прямоугольник 112"/>
            <p:cNvSpPr/>
            <p:nvPr/>
          </p:nvSpPr>
          <p:spPr>
            <a:xfrm>
              <a:off x="576066" y="1818683"/>
              <a:ext cx="1286566" cy="357854"/>
            </a:xfrm>
            <a:prstGeom prst="rect">
              <a:avLst/>
            </a:prstGeom>
            <a:grpFill/>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4" name="Прямоугольник 113"/>
            <p:cNvSpPr/>
            <p:nvPr/>
          </p:nvSpPr>
          <p:spPr>
            <a:xfrm>
              <a:off x="576066" y="1818683"/>
              <a:ext cx="1286566" cy="357854"/>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1200" b="1" dirty="0" smtClean="0">
                  <a:solidFill>
                    <a:srgbClr val="003366"/>
                  </a:solidFill>
                </a:rPr>
                <a:t>3845 МВт</a:t>
              </a:r>
              <a:endParaRPr lang="ru-RU" sz="1200" b="1" dirty="0">
                <a:solidFill>
                  <a:srgbClr val="003366"/>
                </a:solidFill>
              </a:endParaRPr>
            </a:p>
          </p:txBody>
        </p:sp>
      </p:grpSp>
      <p:grpSp>
        <p:nvGrpSpPr>
          <p:cNvPr id="115" name="Группа 114"/>
          <p:cNvGrpSpPr/>
          <p:nvPr/>
        </p:nvGrpSpPr>
        <p:grpSpPr>
          <a:xfrm>
            <a:off x="467544" y="4341541"/>
            <a:ext cx="834562" cy="405865"/>
            <a:chOff x="0" y="3710322"/>
            <a:chExt cx="762554" cy="394816"/>
          </a:xfrm>
        </p:grpSpPr>
        <p:sp>
          <p:nvSpPr>
            <p:cNvPr id="116" name="Прямоугольник 115"/>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7" name="Прямоугольник 116"/>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smtClean="0">
                  <a:solidFill>
                    <a:srgbClr val="003366"/>
                  </a:solidFill>
                </a:rPr>
                <a:t>Технологические трубопроводы ДУ 1400</a:t>
              </a:r>
              <a:endParaRPr lang="ru-RU" sz="900" b="1" dirty="0">
                <a:solidFill>
                  <a:srgbClr val="003366"/>
                </a:solidFill>
              </a:endParaRPr>
            </a:p>
          </p:txBody>
        </p:sp>
      </p:grpSp>
      <p:grpSp>
        <p:nvGrpSpPr>
          <p:cNvPr id="118" name="Группа 117"/>
          <p:cNvGrpSpPr/>
          <p:nvPr/>
        </p:nvGrpSpPr>
        <p:grpSpPr>
          <a:xfrm>
            <a:off x="1429711" y="4341541"/>
            <a:ext cx="834562" cy="405865"/>
            <a:chOff x="0" y="3710322"/>
            <a:chExt cx="762554" cy="394816"/>
          </a:xfrm>
        </p:grpSpPr>
        <p:sp>
          <p:nvSpPr>
            <p:cNvPr id="119" name="Прямоугольник 118"/>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0" name="Прямоугольник 119"/>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 ДУ </a:t>
              </a:r>
              <a:r>
                <a:rPr lang="ru-RU" sz="900" b="1" dirty="0" smtClean="0">
                  <a:solidFill>
                    <a:srgbClr val="003366"/>
                  </a:solidFill>
                </a:rPr>
                <a:t>1200</a:t>
              </a:r>
              <a:endParaRPr lang="ru-RU" sz="900" b="1" dirty="0">
                <a:solidFill>
                  <a:srgbClr val="003366"/>
                </a:solidFill>
              </a:endParaRPr>
            </a:p>
          </p:txBody>
        </p:sp>
      </p:grpSp>
      <p:grpSp>
        <p:nvGrpSpPr>
          <p:cNvPr id="121" name="Группа 120"/>
          <p:cNvGrpSpPr/>
          <p:nvPr/>
        </p:nvGrpSpPr>
        <p:grpSpPr>
          <a:xfrm>
            <a:off x="2572471" y="4344686"/>
            <a:ext cx="834562" cy="405865"/>
            <a:chOff x="0" y="3710322"/>
            <a:chExt cx="762554" cy="394816"/>
          </a:xfrm>
        </p:grpSpPr>
        <p:sp>
          <p:nvSpPr>
            <p:cNvPr id="122" name="Прямоугольник 121"/>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3" name="Прямоугольник 122"/>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a:t>
              </a:r>
              <a:r>
                <a:rPr lang="ru-RU" sz="900" b="1" dirty="0" smtClean="0">
                  <a:solidFill>
                    <a:srgbClr val="003366"/>
                  </a:solidFill>
                </a:rPr>
                <a:t> ДУ 1000</a:t>
              </a:r>
              <a:endParaRPr lang="ru-RU" sz="900" b="1" dirty="0">
                <a:solidFill>
                  <a:srgbClr val="003366"/>
                </a:solidFill>
              </a:endParaRPr>
            </a:p>
          </p:txBody>
        </p:sp>
      </p:grpSp>
      <p:grpSp>
        <p:nvGrpSpPr>
          <p:cNvPr id="124" name="Группа 123"/>
          <p:cNvGrpSpPr/>
          <p:nvPr/>
        </p:nvGrpSpPr>
        <p:grpSpPr>
          <a:xfrm>
            <a:off x="3592168" y="4344685"/>
            <a:ext cx="834562" cy="405865"/>
            <a:chOff x="0" y="3710322"/>
            <a:chExt cx="762554" cy="394816"/>
          </a:xfrm>
        </p:grpSpPr>
        <p:sp>
          <p:nvSpPr>
            <p:cNvPr id="125" name="Прямоугольник 124"/>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6" name="Прямоугольник 125"/>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  </a:t>
              </a:r>
              <a:r>
                <a:rPr lang="ru-RU" sz="900" b="1" dirty="0" smtClean="0">
                  <a:solidFill>
                    <a:srgbClr val="003366"/>
                  </a:solidFill>
                </a:rPr>
                <a:t>ДУ 700</a:t>
              </a:r>
              <a:endParaRPr lang="ru-RU" sz="900" b="1" dirty="0">
                <a:solidFill>
                  <a:srgbClr val="003366"/>
                </a:solidFill>
              </a:endParaRPr>
            </a:p>
          </p:txBody>
        </p:sp>
      </p:grpSp>
      <p:grpSp>
        <p:nvGrpSpPr>
          <p:cNvPr id="127" name="Группа 126"/>
          <p:cNvGrpSpPr/>
          <p:nvPr/>
        </p:nvGrpSpPr>
        <p:grpSpPr>
          <a:xfrm>
            <a:off x="4617301" y="4330809"/>
            <a:ext cx="834562" cy="405865"/>
            <a:chOff x="0" y="3710322"/>
            <a:chExt cx="762554" cy="394816"/>
          </a:xfrm>
        </p:grpSpPr>
        <p:sp>
          <p:nvSpPr>
            <p:cNvPr id="128" name="Прямоугольник 127"/>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9" name="Прямоугольник 128"/>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  </a:t>
              </a:r>
              <a:r>
                <a:rPr lang="ru-RU" sz="900" b="1" dirty="0" smtClean="0">
                  <a:solidFill>
                    <a:srgbClr val="003366"/>
                  </a:solidFill>
                </a:rPr>
                <a:t>ДУ 500</a:t>
              </a:r>
              <a:endParaRPr lang="ru-RU" sz="900" b="1" dirty="0">
                <a:solidFill>
                  <a:srgbClr val="003366"/>
                </a:solidFill>
              </a:endParaRPr>
            </a:p>
          </p:txBody>
        </p:sp>
      </p:grpSp>
      <p:grpSp>
        <p:nvGrpSpPr>
          <p:cNvPr id="130" name="Группа 129"/>
          <p:cNvGrpSpPr/>
          <p:nvPr/>
        </p:nvGrpSpPr>
        <p:grpSpPr>
          <a:xfrm>
            <a:off x="5711392" y="4330808"/>
            <a:ext cx="834562" cy="405865"/>
            <a:chOff x="0" y="3710322"/>
            <a:chExt cx="762554" cy="394816"/>
          </a:xfrm>
        </p:grpSpPr>
        <p:sp>
          <p:nvSpPr>
            <p:cNvPr id="131" name="Прямоугольник 130"/>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2" name="Прямоугольник 131"/>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  </a:t>
              </a:r>
              <a:r>
                <a:rPr lang="ru-RU" sz="900" b="1" dirty="0" smtClean="0">
                  <a:solidFill>
                    <a:srgbClr val="003366"/>
                  </a:solidFill>
                </a:rPr>
                <a:t>ДУ 400</a:t>
              </a:r>
              <a:endParaRPr lang="ru-RU" sz="900" b="1" dirty="0">
                <a:solidFill>
                  <a:srgbClr val="003366"/>
                </a:solidFill>
              </a:endParaRPr>
            </a:p>
          </p:txBody>
        </p:sp>
      </p:grpSp>
      <p:grpSp>
        <p:nvGrpSpPr>
          <p:cNvPr id="133" name="Группа 132"/>
          <p:cNvGrpSpPr/>
          <p:nvPr/>
        </p:nvGrpSpPr>
        <p:grpSpPr>
          <a:xfrm>
            <a:off x="6731729" y="4344686"/>
            <a:ext cx="834562" cy="405865"/>
            <a:chOff x="0" y="3710322"/>
            <a:chExt cx="762554" cy="394816"/>
          </a:xfrm>
        </p:grpSpPr>
        <p:sp>
          <p:nvSpPr>
            <p:cNvPr id="134" name="Прямоугольник 133"/>
            <p:cNvSpPr/>
            <p:nvPr/>
          </p:nvSpPr>
          <p:spPr>
            <a:xfrm>
              <a:off x="0" y="3710322"/>
              <a:ext cx="762554" cy="394816"/>
            </a:xfrm>
            <a:prstGeom prst="rect">
              <a:avLst/>
            </a:prstGeom>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5" name="Прямоугольник 134"/>
            <p:cNvSpPr/>
            <p:nvPr/>
          </p:nvSpPr>
          <p:spPr>
            <a:xfrm>
              <a:off x="0" y="3710322"/>
              <a:ext cx="762554" cy="394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a:solidFill>
                    <a:srgbClr val="003366"/>
                  </a:solidFill>
                </a:rPr>
                <a:t>Технологические трубопроводы  </a:t>
              </a:r>
              <a:r>
                <a:rPr lang="ru-RU" sz="900" b="1" dirty="0" smtClean="0">
                  <a:solidFill>
                    <a:srgbClr val="003366"/>
                  </a:solidFill>
                </a:rPr>
                <a:t>ДУ 300</a:t>
              </a:r>
              <a:endParaRPr lang="ru-RU" sz="900" b="1" dirty="0">
                <a:solidFill>
                  <a:srgbClr val="003366"/>
                </a:solidFill>
              </a:endParaRPr>
            </a:p>
          </p:txBody>
        </p:sp>
      </p:grpSp>
      <p:sp>
        <p:nvSpPr>
          <p:cNvPr id="136" name="Прямоугольник 135"/>
          <p:cNvSpPr/>
          <p:nvPr/>
        </p:nvSpPr>
        <p:spPr bwMode="auto">
          <a:xfrm>
            <a:off x="710925" y="4679897"/>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57,72 км</a:t>
            </a:r>
          </a:p>
        </p:txBody>
      </p:sp>
      <p:sp>
        <p:nvSpPr>
          <p:cNvPr id="137" name="Прямоугольник 136"/>
          <p:cNvSpPr/>
          <p:nvPr/>
        </p:nvSpPr>
        <p:spPr bwMode="auto">
          <a:xfrm>
            <a:off x="1755739" y="4695896"/>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2,05 км</a:t>
            </a:r>
          </a:p>
        </p:txBody>
      </p:sp>
      <p:sp>
        <p:nvSpPr>
          <p:cNvPr id="138" name="Прямоугольник 137"/>
          <p:cNvSpPr/>
          <p:nvPr/>
        </p:nvSpPr>
        <p:spPr bwMode="auto">
          <a:xfrm>
            <a:off x="2839496" y="4702093"/>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58,32 км</a:t>
            </a:r>
          </a:p>
        </p:txBody>
      </p:sp>
      <p:sp>
        <p:nvSpPr>
          <p:cNvPr id="139" name="Прямоугольник 138"/>
          <p:cNvSpPr/>
          <p:nvPr/>
        </p:nvSpPr>
        <p:spPr bwMode="auto">
          <a:xfrm>
            <a:off x="3892990" y="4702093"/>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19,35 км</a:t>
            </a:r>
          </a:p>
        </p:txBody>
      </p:sp>
      <p:sp>
        <p:nvSpPr>
          <p:cNvPr id="140" name="Прямоугольник 139"/>
          <p:cNvSpPr/>
          <p:nvPr/>
        </p:nvSpPr>
        <p:spPr bwMode="auto">
          <a:xfrm>
            <a:off x="4909092" y="4698947"/>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8,08 км</a:t>
            </a:r>
          </a:p>
        </p:txBody>
      </p:sp>
      <p:sp>
        <p:nvSpPr>
          <p:cNvPr id="141" name="Прямоугольник 140"/>
          <p:cNvSpPr/>
          <p:nvPr/>
        </p:nvSpPr>
        <p:spPr bwMode="auto">
          <a:xfrm>
            <a:off x="5987061" y="4702093"/>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12,11 км</a:t>
            </a:r>
          </a:p>
        </p:txBody>
      </p:sp>
      <p:sp>
        <p:nvSpPr>
          <p:cNvPr id="142" name="Прямоугольник 141"/>
          <p:cNvSpPr/>
          <p:nvPr/>
        </p:nvSpPr>
        <p:spPr bwMode="auto">
          <a:xfrm>
            <a:off x="7001998" y="4702093"/>
            <a:ext cx="647597" cy="135015"/>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12,92 км</a:t>
            </a:r>
          </a:p>
        </p:txBody>
      </p:sp>
      <p:grpSp>
        <p:nvGrpSpPr>
          <p:cNvPr id="143" name="Группа 142"/>
          <p:cNvGrpSpPr/>
          <p:nvPr/>
        </p:nvGrpSpPr>
        <p:grpSpPr>
          <a:xfrm>
            <a:off x="7751647" y="4296724"/>
            <a:ext cx="849182" cy="534187"/>
            <a:chOff x="0" y="3710322"/>
            <a:chExt cx="762554" cy="394816"/>
          </a:xfrm>
          <a:solidFill>
            <a:srgbClr val="CCFFCC"/>
          </a:solidFill>
        </p:grpSpPr>
        <p:sp>
          <p:nvSpPr>
            <p:cNvPr id="144" name="Прямоугольник 143"/>
            <p:cNvSpPr/>
            <p:nvPr/>
          </p:nvSpPr>
          <p:spPr>
            <a:xfrm>
              <a:off x="0" y="3710322"/>
              <a:ext cx="762554" cy="394816"/>
            </a:xfrm>
            <a:prstGeom prst="rect">
              <a:avLst/>
            </a:prstGeom>
            <a:grpFill/>
            <a:ln>
              <a:solidFill>
                <a:srgbClr val="003366"/>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Прямоугольник 144"/>
            <p:cNvSpPr/>
            <p:nvPr/>
          </p:nvSpPr>
          <p:spPr>
            <a:xfrm>
              <a:off x="0" y="3710322"/>
              <a:ext cx="762554" cy="3948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55713" numCol="1" spcCol="1270" anchor="ctr" anchorCtr="0">
              <a:noAutofit/>
            </a:bodyPr>
            <a:lstStyle/>
            <a:p>
              <a:pPr algn="ctr" defTabSz="533400">
                <a:lnSpc>
                  <a:spcPct val="90000"/>
                </a:lnSpc>
                <a:spcAft>
                  <a:spcPct val="35000"/>
                </a:spcAft>
              </a:pPr>
              <a:r>
                <a:rPr lang="ru-RU" sz="900" b="1" dirty="0" smtClean="0">
                  <a:solidFill>
                    <a:srgbClr val="003366"/>
                  </a:solidFill>
                </a:rPr>
                <a:t>Технологические трубопроводы (всего)</a:t>
              </a:r>
              <a:endParaRPr lang="ru-RU" sz="900" b="1" dirty="0">
                <a:solidFill>
                  <a:srgbClr val="003366"/>
                </a:solidFill>
              </a:endParaRPr>
            </a:p>
          </p:txBody>
        </p:sp>
      </p:grpSp>
      <p:sp>
        <p:nvSpPr>
          <p:cNvPr id="146" name="Прямоугольник 145"/>
          <p:cNvSpPr/>
          <p:nvPr/>
        </p:nvSpPr>
        <p:spPr bwMode="auto">
          <a:xfrm>
            <a:off x="8126129" y="4731315"/>
            <a:ext cx="705019" cy="131870"/>
          </a:xfrm>
          <a:prstGeom prst="rect">
            <a:avLst/>
          </a:prstGeom>
          <a:solidFill>
            <a:srgbClr val="002060"/>
          </a:solidFill>
          <a:ln w="19050" cap="flat" cmpd="sng" algn="ctr">
            <a:solidFill>
              <a:srgbClr val="00206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ru-RU" sz="1200" dirty="0" smtClean="0">
                <a:solidFill>
                  <a:srgbClr val="FFFFFF"/>
                </a:solidFill>
              </a:rPr>
              <a:t>170,55 км</a:t>
            </a:r>
          </a:p>
        </p:txBody>
      </p:sp>
      <p:cxnSp>
        <p:nvCxnSpPr>
          <p:cNvPr id="147" name="Прямая соединительная линия 146"/>
          <p:cNvCxnSpPr/>
          <p:nvPr/>
        </p:nvCxnSpPr>
        <p:spPr bwMode="auto">
          <a:xfrm>
            <a:off x="1208868" y="2659992"/>
            <a:ext cx="2820500" cy="1141"/>
          </a:xfrm>
          <a:prstGeom prst="line">
            <a:avLst/>
          </a:prstGeom>
          <a:noFill/>
          <a:ln w="41275" cap="flat" cmpd="sng" algn="ctr">
            <a:solidFill>
              <a:schemeClr val="accent3">
                <a:lumMod val="65000"/>
              </a:schemeClr>
            </a:solidFill>
            <a:prstDash val="solid"/>
            <a:round/>
            <a:headEnd type="none" w="med" len="med"/>
            <a:tailEnd type="none" w="med" len="med"/>
          </a:ln>
          <a:effectLst/>
        </p:spPr>
      </p:cxnSp>
      <p:sp>
        <p:nvSpPr>
          <p:cNvPr id="148"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a:t>
            </a:fld>
            <a:endParaRPr lang="ru-RU" sz="1200" b="0" dirty="0">
              <a:solidFill>
                <a:srgbClr val="1F497D"/>
              </a:solidFill>
            </a:endParaRPr>
          </a:p>
        </p:txBody>
      </p:sp>
      <p:sp>
        <p:nvSpPr>
          <p:cNvPr id="149" name="Прямоугольник 14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0116097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одзаголовок 7"/>
          <p:cNvSpPr txBox="1">
            <a:spLocks/>
          </p:cNvSpPr>
          <p:nvPr/>
        </p:nvSpPr>
        <p:spPr bwMode="auto">
          <a:xfrm>
            <a:off x="1329371" y="931967"/>
            <a:ext cx="7632848" cy="243027"/>
          </a:xfrm>
          <a:prstGeom prst="rect">
            <a:avLst/>
          </a:prstGeom>
          <a:ln>
            <a:miter lim="800000"/>
            <a:headEnd/>
            <a:tailEnd/>
          </a:ln>
        </p:spPr>
        <p:txBody>
          <a:bodyPr/>
          <a:lst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lnSpc>
                <a:spcPct val="150000"/>
              </a:lnSpc>
              <a:spcBef>
                <a:spcPts val="600"/>
              </a:spcBef>
              <a:spcAft>
                <a:spcPts val="600"/>
              </a:spcAft>
              <a:defRPr/>
            </a:pPr>
            <a:endParaRPr lang="ru-RU" sz="2400" b="0" kern="0" dirty="0" smtClean="0">
              <a:solidFill>
                <a:srgbClr val="FFFFFF"/>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370713918"/>
              </p:ext>
            </p:extLst>
          </p:nvPr>
        </p:nvGraphicFramePr>
        <p:xfrm>
          <a:off x="0" y="843560"/>
          <a:ext cx="9144000" cy="3928466"/>
        </p:xfrm>
        <a:graphic>
          <a:graphicData uri="http://schemas.openxmlformats.org/drawingml/2006/table">
            <a:tbl>
              <a:tblPr>
                <a:tableStyleId>{69CF1AB2-1976-4502-BF36-3FF5EA218861}</a:tableStyleId>
              </a:tblPr>
              <a:tblGrid>
                <a:gridCol w="395536"/>
                <a:gridCol w="3384376"/>
                <a:gridCol w="576064"/>
                <a:gridCol w="720080"/>
                <a:gridCol w="1368152"/>
                <a:gridCol w="1944216"/>
                <a:gridCol w="755576"/>
              </a:tblGrid>
              <a:tr h="234957">
                <a:tc rowSpan="2">
                  <a:txBody>
                    <a:bodyPr/>
                    <a:lstStyle/>
                    <a:p>
                      <a:pPr algn="ctr" rtl="0" fontAlgn="ctr"/>
                      <a:r>
                        <a:rPr lang="ru-RU" sz="1100" b="1" u="none" strike="noStrike" dirty="0">
                          <a:solidFill>
                            <a:schemeClr val="bg1"/>
                          </a:solidFill>
                          <a:effectLst/>
                        </a:rPr>
                        <a:t>№ </a:t>
                      </a:r>
                      <a:r>
                        <a:rPr lang="ru-RU" sz="1100" b="1" u="none" strike="noStrike" dirty="0" smtClean="0">
                          <a:solidFill>
                            <a:schemeClr val="bg1"/>
                          </a:solidFill>
                          <a:effectLst/>
                        </a:rPr>
                        <a:t>п/п</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rtl="0" fontAlgn="ctr"/>
                      <a:r>
                        <a:rPr lang="ru-RU" sz="1100" b="1" u="none" strike="noStrike" dirty="0" smtClean="0">
                          <a:solidFill>
                            <a:schemeClr val="bg1"/>
                          </a:solidFill>
                          <a:effectLst/>
                        </a:rPr>
                        <a:t>Мероприятия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rtl="0" fontAlgn="ctr"/>
                      <a:r>
                        <a:rPr lang="ru-RU" sz="1100" b="1" u="none" strike="noStrike" dirty="0" smtClean="0">
                          <a:solidFill>
                            <a:schemeClr val="bg1"/>
                          </a:solidFill>
                          <a:effectLst/>
                        </a:rPr>
                        <a:t>Срок исполнения</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ru-RU"/>
                    </a:p>
                  </a:txBody>
                  <a:tcPr/>
                </a:tc>
                <a:tc rowSpan="2">
                  <a:txBody>
                    <a:bodyPr/>
                    <a:lstStyle/>
                    <a:p>
                      <a:pPr algn="ctr"/>
                      <a:r>
                        <a:rPr lang="ru-RU" sz="1100" b="1" dirty="0" smtClean="0">
                          <a:solidFill>
                            <a:schemeClr val="bg1"/>
                          </a:solidFill>
                        </a:rPr>
                        <a:t>Ответственный исполнитель</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ru-RU" sz="1100" b="1" dirty="0" smtClean="0">
                          <a:solidFill>
                            <a:schemeClr val="bg1"/>
                          </a:solidFill>
                        </a:rPr>
                        <a:t>Отчет об исполнении</a:t>
                      </a:r>
                      <a:endParaRPr lang="ru-RU" sz="11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100" b="1" kern="1200" dirty="0" smtClean="0">
                          <a:solidFill>
                            <a:schemeClr val="bg1"/>
                          </a:solidFill>
                          <a:latin typeface="+mn-lt"/>
                          <a:ea typeface="+mn-ea"/>
                          <a:cs typeface="+mn-cs"/>
                        </a:rPr>
                        <a:t>Процент выполнения</a:t>
                      </a: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188161">
                <a:tc vMerge="1">
                  <a:txBody>
                    <a:bodyPr/>
                    <a:lstStyle/>
                    <a:p>
                      <a:endParaRPr lang="ru-RU"/>
                    </a:p>
                  </a:txBody>
                  <a:tcPr/>
                </a:tc>
                <a:tc vMerge="1">
                  <a:txBody>
                    <a:bodyPr/>
                    <a:lstStyle/>
                    <a:p>
                      <a:endParaRPr lang="ru-RU"/>
                    </a:p>
                  </a:txBody>
                  <a:tcPr/>
                </a:tc>
                <a:tc>
                  <a:txBody>
                    <a:bodyPr/>
                    <a:lstStyle/>
                    <a:p>
                      <a:pPr algn="ctr" rtl="0" fontAlgn="ctr"/>
                      <a:r>
                        <a:rPr lang="ru-RU" sz="1100" b="1" i="0" u="none" strike="noStrike" dirty="0" smtClean="0">
                          <a:solidFill>
                            <a:schemeClr val="bg1"/>
                          </a:solidFill>
                          <a:effectLst/>
                          <a:latin typeface="+mn-lt"/>
                        </a:rPr>
                        <a:t>Начало</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ctr"/>
                      <a:r>
                        <a:rPr lang="ru-RU" sz="1100" b="1" i="0" u="none" strike="noStrike" dirty="0" smtClean="0">
                          <a:solidFill>
                            <a:schemeClr val="bg1"/>
                          </a:solidFill>
                          <a:effectLst/>
                          <a:latin typeface="+mn-lt"/>
                        </a:rPr>
                        <a:t>Окончание</a:t>
                      </a:r>
                      <a:endParaRPr lang="ru-RU" sz="11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506577">
                <a:tc>
                  <a:txBody>
                    <a:bodyPr/>
                    <a:lstStyle/>
                    <a:p>
                      <a:pPr algn="ctr" rtl="0" fontAlgn="b"/>
                      <a:r>
                        <a:rPr lang="ru-RU" sz="800" b="1" i="0" u="none" strike="noStrike" dirty="0" smtClean="0">
                          <a:solidFill>
                            <a:srgbClr val="002060"/>
                          </a:solidFill>
                          <a:effectLst/>
                          <a:latin typeface="Arial Narrow" panose="020B0606020202030204" pitchFamily="34" charset="0"/>
                        </a:rPr>
                        <a:t>24</a:t>
                      </a:r>
                      <a:endParaRPr lang="ru-RU" sz="800" b="1" i="0" u="none" strike="noStrike" dirty="0">
                        <a:solidFill>
                          <a:srgbClr val="002060"/>
                        </a:solidFill>
                        <a:effectLst/>
                        <a:latin typeface="Arial Narrow" panose="020B0606020202030204" pitchFamily="34" charset="0"/>
                      </a:endParaRPr>
                    </a:p>
                  </a:txBody>
                  <a:tcPr marL="9525" marR="9525" marT="5358" marB="0" anchor="ctr">
                    <a:lnT w="12700" cap="flat" cmpd="sng" algn="ctr">
                      <a:solidFill>
                        <a:schemeClr val="bg1"/>
                      </a:solidFill>
                      <a:prstDash val="solid"/>
                      <a:round/>
                      <a:headEnd type="none" w="med" len="med"/>
                      <a:tailEnd type="none" w="med" len="med"/>
                    </a:lnT>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Произвести внешний осмотр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ст.№3 КЦ г/п «Ямбург – Елец 2»</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27.04.2018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выполнено</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lnT w="12700" cap="flat" cmpd="sng" algn="ctr">
                      <a:solidFill>
                        <a:schemeClr val="bg1"/>
                      </a:solidFill>
                      <a:prstDash val="solid"/>
                      <a:round/>
                      <a:headEnd type="none" w="med" len="med"/>
                      <a:tailEnd type="none" w="med" len="med"/>
                    </a:lnT>
                    <a:noFill/>
                  </a:tcPr>
                </a:tc>
              </a:tr>
              <a:tr h="506577">
                <a:tc>
                  <a:txBody>
                    <a:bodyPr/>
                    <a:lstStyle/>
                    <a:p>
                      <a:pPr algn="ctr" rtl="0" fontAlgn="b"/>
                      <a:r>
                        <a:rPr lang="ru-RU" sz="800" b="1" i="0" u="none" strike="noStrike" dirty="0" smtClean="0">
                          <a:solidFill>
                            <a:srgbClr val="002060"/>
                          </a:solidFill>
                          <a:effectLst/>
                          <a:latin typeface="Arial Narrow" panose="020B0606020202030204" pitchFamily="34" charset="0"/>
                        </a:rPr>
                        <a:t>25</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Произвести внешний осмотр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ст.№1 КЦ г/п «Ямбург – Западная граница»</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27.04.2018</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ООО «Газпром трансгаз Нижний Новгород», </a:t>
                      </a:r>
                      <a:br>
                        <a:rPr lang="ru-RU" sz="800" b="1" i="0" u="none" strike="noStrike" kern="1200">
                          <a:solidFill>
                            <a:srgbClr val="002060"/>
                          </a:solidFill>
                          <a:effectLst/>
                          <a:latin typeface="Arial Narrow" panose="020B0606020202030204" pitchFamily="34" charset="0"/>
                          <a:ea typeface="+mn-ea"/>
                          <a:cs typeface="+mn-cs"/>
                        </a:rPr>
                      </a:br>
                      <a:r>
                        <a:rPr lang="ru-RU" sz="800" b="1" i="0" u="none" strike="noStrike" kern="1200">
                          <a:solidFill>
                            <a:srgbClr val="002060"/>
                          </a:solidFill>
                          <a:effectLst/>
                          <a:latin typeface="Arial Narrow" panose="020B0606020202030204" pitchFamily="34" charset="0"/>
                          <a:ea typeface="+mn-ea"/>
                          <a:cs typeface="+mn-cs"/>
                        </a:rPr>
                        <a:t>ООО «Самара – Авиагаз», </a:t>
                      </a:r>
                      <a:br>
                        <a:rPr lang="ru-RU" sz="800" b="1" i="0" u="none" strike="noStrike" kern="1200">
                          <a:solidFill>
                            <a:srgbClr val="002060"/>
                          </a:solidFill>
                          <a:effectLst/>
                          <a:latin typeface="Arial Narrow" panose="020B0606020202030204" pitchFamily="34" charset="0"/>
                          <a:ea typeface="+mn-ea"/>
                          <a:cs typeface="+mn-cs"/>
                        </a:rPr>
                      </a:br>
                      <a:r>
                        <a:rPr lang="ru-RU" sz="800" b="1" i="0" u="none" strike="noStrike" kern="120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100%</a:t>
                      </a:r>
                    </a:p>
                  </a:txBody>
                  <a:tcPr marL="9525" marR="9525" marT="9525" marB="0" anchor="ctr">
                    <a:noFill/>
                  </a:tcPr>
                </a:tc>
              </a:tr>
              <a:tr h="506577">
                <a:tc>
                  <a:txBody>
                    <a:bodyPr/>
                    <a:lstStyle/>
                    <a:p>
                      <a:pPr algn="ctr" rtl="0" fontAlgn="b"/>
                      <a:r>
                        <a:rPr lang="ru-RU" sz="800" b="1" i="0" u="none" strike="noStrike" dirty="0" smtClean="0">
                          <a:solidFill>
                            <a:srgbClr val="002060"/>
                          </a:solidFill>
                          <a:effectLst/>
                          <a:latin typeface="Arial Narrow" panose="020B0606020202030204" pitchFamily="34" charset="0"/>
                        </a:rPr>
                        <a:t>26</a:t>
                      </a:r>
                      <a:endParaRPr lang="ru-RU" sz="800" b="1" i="0" u="none" strike="noStrike" dirty="0">
                        <a:solidFill>
                          <a:srgbClr val="002060"/>
                        </a:solidFill>
                        <a:effectLst/>
                        <a:latin typeface="Arial Narrow" panose="020B0606020202030204" pitchFamily="34" charset="0"/>
                      </a:endParaRPr>
                    </a:p>
                  </a:txBody>
                  <a:tcPr marL="9525" marR="9525" marT="5358"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Произвести внешний осмотр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ст.№3 КЦ г/п «Ямбург – Западная граница»</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27.04.2018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 </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выполнено</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noFill/>
                  </a:tcPr>
                </a:tc>
              </a:tr>
              <a:tr h="382359">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27</a:t>
                      </a:r>
                    </a:p>
                  </a:txBody>
                  <a:tcPr marL="9525" marR="9525" marT="9525"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При наличии замечаний выявленных в ходе осмотра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ст.№1 КЦ г/п «Ямбург – Елец 2» устранить выявленные замечания</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03.05.2018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20.05.2018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 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100</a:t>
                      </a:r>
                      <a:r>
                        <a:rPr lang="ru-RU" sz="800" b="1"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r>
              <a:tr h="596888">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a:t>
                      </a:r>
                    </a:p>
                  </a:txBody>
                  <a:tcPr marL="9525" marR="9525" marT="9525"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При наличии замечаний выявленных в ходе осмотра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ст.№3 КЦ г/п «Ямбург – Елец 2» устранить выявленные замечания</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03.05.2018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20.05.2018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 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100%</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r>
              <a:tr h="510475">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29</a:t>
                      </a:r>
                    </a:p>
                  </a:txBody>
                  <a:tcPr marL="9525" marR="9525" marT="9525"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При наличии замечаний выявленных в ходе осмотра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ст.№1 «Ямбург – Западная граница» устранить выявленные замечания</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03.05.2018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20.05.2018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ООО «Самара –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br>
                        <a:rPr lang="ru-RU" sz="800" b="1" i="0" u="none" strike="noStrike" kern="1200" dirty="0">
                          <a:solidFill>
                            <a:srgbClr val="002060"/>
                          </a:solidFill>
                          <a:effectLst/>
                          <a:latin typeface="Arial Narrow" panose="020B0606020202030204" pitchFamily="34" charset="0"/>
                          <a:ea typeface="+mn-ea"/>
                          <a:cs typeface="+mn-cs"/>
                        </a:rPr>
                      </a:br>
                      <a:r>
                        <a:rPr lang="ru-RU" sz="800" b="1" i="0" u="none" strike="noStrike" kern="1200" dirty="0">
                          <a:solidFill>
                            <a:srgbClr val="002060"/>
                          </a:solidFill>
                          <a:effectLst/>
                          <a:latin typeface="Arial Narrow" panose="020B0606020202030204" pitchFamily="34" charset="0"/>
                          <a:ea typeface="+mn-ea"/>
                          <a:cs typeface="+mn-cs"/>
                        </a:rPr>
                        <a:t> 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100%</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r>
              <a:tr h="495895">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30</a:t>
                      </a:r>
                    </a:p>
                  </a:txBody>
                  <a:tcPr marL="9525" marR="9525" marT="9525"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При наличии замечаний выявленных в ходе осмотра креплений пластин </a:t>
                      </a:r>
                      <a:r>
                        <a:rPr lang="ru-RU" sz="800" b="1" i="0" u="none" strike="noStrike" kern="1200" dirty="0" err="1">
                          <a:solidFill>
                            <a:srgbClr val="002060"/>
                          </a:solidFill>
                          <a:effectLst/>
                          <a:latin typeface="Arial Narrow" panose="020B0606020202030204" pitchFamily="34" charset="0"/>
                          <a:ea typeface="+mn-ea"/>
                          <a:cs typeface="+mn-cs"/>
                        </a:rPr>
                        <a:t>шумоглушения</a:t>
                      </a:r>
                      <a:r>
                        <a:rPr lang="ru-RU" sz="800" b="1" i="0" u="none" strike="noStrike" kern="1200" dirty="0">
                          <a:solidFill>
                            <a:srgbClr val="002060"/>
                          </a:solidFill>
                          <a:effectLst/>
                          <a:latin typeface="Arial Narrow" panose="020B0606020202030204" pitchFamily="34" charset="0"/>
                          <a:ea typeface="+mn-ea"/>
                          <a:cs typeface="+mn-cs"/>
                        </a:rPr>
                        <a:t> ГПА ст.№3 «Ямбург – Западная граница» устранить выявленные замечания</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03.05.2018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20.05.2018</a:t>
                      </a:r>
                    </a:p>
                  </a:txBody>
                  <a:tcPr marL="9525" marR="9525" marT="9525" marB="0" anchor="ctr">
                    <a:noFill/>
                  </a:tcPr>
                </a:tc>
                <a:tc>
                  <a:txBody>
                    <a:bodyPr/>
                    <a:lstStyle/>
                    <a:p>
                      <a:pPr marL="0" algn="ctr" defTabSz="457200" rtl="0" eaLnBrk="1" fontAlgn="b" latinLnBrk="0" hangingPunct="1"/>
                      <a:r>
                        <a:rPr lang="ru-RU" sz="800" b="1" i="0" u="none" strike="noStrike" kern="1200">
                          <a:solidFill>
                            <a:srgbClr val="002060"/>
                          </a:solidFill>
                          <a:effectLst/>
                          <a:latin typeface="Arial Narrow" panose="020B0606020202030204" pitchFamily="34" charset="0"/>
                          <a:ea typeface="+mn-ea"/>
                          <a:cs typeface="+mn-cs"/>
                        </a:rPr>
                        <a:t>ООО «Самара – Авиагаз»,</a:t>
                      </a:r>
                      <a:br>
                        <a:rPr lang="ru-RU" sz="800" b="1" i="0" u="none" strike="noStrike" kern="1200">
                          <a:solidFill>
                            <a:srgbClr val="002060"/>
                          </a:solidFill>
                          <a:effectLst/>
                          <a:latin typeface="Arial Narrow" panose="020B0606020202030204" pitchFamily="34" charset="0"/>
                          <a:ea typeface="+mn-ea"/>
                          <a:cs typeface="+mn-cs"/>
                        </a:rPr>
                      </a:br>
                      <a:r>
                        <a:rPr lang="ru-RU" sz="800" b="1" i="0" u="none" strike="noStrike" kern="1200">
                          <a:solidFill>
                            <a:srgbClr val="002060"/>
                          </a:solidFill>
                          <a:effectLst/>
                          <a:latin typeface="Arial Narrow" panose="020B0606020202030204" pitchFamily="34" charset="0"/>
                          <a:ea typeface="+mn-ea"/>
                          <a:cs typeface="+mn-cs"/>
                        </a:rPr>
                        <a:t> ООО Газпром трансгаз Нижний Новгород»</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100%</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r>
            </a:tbl>
          </a:graphicData>
        </a:graphic>
      </p:graphicFrame>
      <p:sp>
        <p:nvSpPr>
          <p:cNvPr id="12" name="Заголовок 1"/>
          <p:cNvSpPr>
            <a:spLocks noGrp="1"/>
          </p:cNvSpPr>
          <p:nvPr>
            <p:ph type="title"/>
          </p:nvPr>
        </p:nvSpPr>
        <p:spPr>
          <a:xfrm>
            <a:off x="1979712" y="0"/>
            <a:ext cx="7056784" cy="771550"/>
          </a:xfrm>
        </p:spPr>
        <p:txBody>
          <a:bodyPr vert="horz" lIns="91440" tIns="45720" rIns="91440" bIns="45720" rtlCol="0" anchor="ctr">
            <a:noAutofit/>
          </a:bodyPr>
          <a:lstStyle/>
          <a:p>
            <a:pPr algn="l" eaLnBrk="0" fontAlgn="base" hangingPunct="0">
              <a:spcAft>
                <a:spcPct val="0"/>
              </a:spcAft>
            </a:pPr>
            <a:r>
              <a:rPr lang="ru-RU" sz="1400" kern="0" dirty="0">
                <a:solidFill>
                  <a:srgbClr val="206AB7"/>
                </a:solidFill>
              </a:rPr>
              <a:t>План мероприятий по исполнению решений «Протокол работы комиссии по расследованию технического состояния КВОУ и камер </a:t>
            </a:r>
            <a:r>
              <a:rPr lang="ru-RU" sz="1400" kern="0" dirty="0" err="1">
                <a:solidFill>
                  <a:srgbClr val="206AB7"/>
                </a:solidFill>
              </a:rPr>
              <a:t>всаса</a:t>
            </a:r>
            <a:r>
              <a:rPr lang="ru-RU" sz="1400" kern="0" dirty="0">
                <a:solidFill>
                  <a:srgbClr val="206AB7"/>
                </a:solidFill>
              </a:rPr>
              <a:t>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a:t>
            </a:r>
            <a:r>
              <a:rPr lang="ru-RU" sz="1400" kern="0" dirty="0" smtClean="0">
                <a:solidFill>
                  <a:srgbClr val="206AB7"/>
                </a:solidFill>
              </a:rPr>
              <a:t>НК-36СТ </a:t>
            </a:r>
            <a:r>
              <a:rPr lang="ru-RU" sz="1400" kern="0" dirty="0">
                <a:solidFill>
                  <a:srgbClr val="206AB7"/>
                </a:solidFill>
              </a:rPr>
              <a:t>зав.№339»</a:t>
            </a:r>
          </a:p>
        </p:txBody>
      </p:sp>
      <p:sp>
        <p:nvSpPr>
          <p:cNvPr id="14"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20</a:t>
            </a:fld>
            <a:endParaRPr lang="ru-RU" sz="1200" b="0" dirty="0">
              <a:solidFill>
                <a:srgbClr val="1F497D"/>
              </a:solidFill>
            </a:endParaRPr>
          </a:p>
        </p:txBody>
      </p:sp>
      <p:sp>
        <p:nvSpPr>
          <p:cNvPr id="15" name="Прямоугольник 14"/>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85687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smtClean="0">
                <a:solidFill>
                  <a:srgbClr val="0070C0"/>
                </a:solidFill>
              </a:rPr>
              <a:t>п.27, 28, 29, 30: </a:t>
            </a:r>
            <a:r>
              <a:rPr lang="ru-RU" sz="1400" b="1" dirty="0">
                <a:solidFill>
                  <a:srgbClr val="0070C0"/>
                </a:solidFill>
              </a:rPr>
              <a:t>При наличии замечаний выявленных в ходе осмотра креплений пластин </a:t>
            </a:r>
            <a:r>
              <a:rPr lang="ru-RU" sz="1400" b="1" dirty="0" err="1">
                <a:solidFill>
                  <a:srgbClr val="0070C0"/>
                </a:solidFill>
              </a:rPr>
              <a:t>шумоглушения</a:t>
            </a:r>
            <a:r>
              <a:rPr lang="ru-RU" sz="1400" b="1" dirty="0">
                <a:solidFill>
                  <a:srgbClr val="0070C0"/>
                </a:solidFill>
              </a:rPr>
              <a:t> </a:t>
            </a:r>
            <a:r>
              <a:rPr lang="ru-RU" sz="1400" b="1" dirty="0" smtClean="0">
                <a:solidFill>
                  <a:srgbClr val="0070C0"/>
                </a:solidFill>
              </a:rPr>
              <a:t>ГПА</a:t>
            </a:r>
            <a:endParaRPr lang="ru-RU" sz="1400" b="1" dirty="0">
              <a:solidFill>
                <a:srgbClr val="0070C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46" y="1522141"/>
            <a:ext cx="2069268" cy="3103902"/>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387" name="Picture 3" descr="W:\com\Zvezdink\Poekc\13. TSISHEVSKIY\Акты_основания для съема двигателей\Фото устранеия зам по пласт шумогл\Фото зачистки пластин шумогл\ГПА №1 Е2\ГПА-1\20180519_0930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892" y="1548649"/>
            <a:ext cx="2520280" cy="1525443"/>
          </a:xfrm>
          <a:prstGeom prst="rect">
            <a:avLst/>
          </a:prstGeom>
          <a:noFill/>
          <a:ln>
            <a:solidFill>
              <a:schemeClr val="bg2">
                <a:lumMod val="10000"/>
              </a:schemeClr>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8" name="Picture 4" descr="W:\com\Zvezdink\Poekc\13. TSISHEVSKIY\Акты_основания для съема двигателей\Фото устранеия зам по пласт шумогл\Фото зачистки пластин шумогл\ГПА №1 Е2\ГПА-1\20180519_0932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1886" y="3185883"/>
            <a:ext cx="2521286" cy="1440160"/>
          </a:xfrm>
          <a:prstGeom prst="rect">
            <a:avLst/>
          </a:prstGeom>
          <a:noFill/>
          <a:ln>
            <a:solidFill>
              <a:schemeClr val="bg2">
                <a:lumMod val="10000"/>
              </a:schemeClr>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9" name="Picture 5" descr="W:\com\Zvezdink\Poekc\13. TSISHEVSKIY\Акты_основания для съема двигателей\Фото устранеия зам по пласт шумогл\Фото зачистки пластин шумогл\ГПА №1 Е2\ГПА-1\20180517_1330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2186" y="1548649"/>
            <a:ext cx="2376264" cy="1551951"/>
          </a:xfrm>
          <a:prstGeom prst="rect">
            <a:avLst/>
          </a:prstGeom>
          <a:noFill/>
          <a:ln>
            <a:solidFill>
              <a:schemeClr val="bg2">
                <a:lumMod val="10000"/>
              </a:schemeClr>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21</a:t>
            </a:fld>
            <a:endParaRPr lang="ru-RU" sz="1200" b="0" dirty="0">
              <a:solidFill>
                <a:srgbClr val="1F497D"/>
              </a:solidFill>
            </a:endParaRPr>
          </a:p>
        </p:txBody>
      </p:sp>
      <p:sp>
        <p:nvSpPr>
          <p:cNvPr id="12" name="Прямоугольник 11"/>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25562515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одзаголовок 7"/>
          <p:cNvSpPr txBox="1">
            <a:spLocks/>
          </p:cNvSpPr>
          <p:nvPr/>
        </p:nvSpPr>
        <p:spPr bwMode="auto">
          <a:xfrm>
            <a:off x="1329371" y="931967"/>
            <a:ext cx="7632848" cy="243027"/>
          </a:xfrm>
          <a:prstGeom prst="rect">
            <a:avLst/>
          </a:prstGeom>
          <a:ln>
            <a:miter lim="800000"/>
            <a:headEnd/>
            <a:tailEnd/>
          </a:ln>
        </p:spPr>
        <p:txBody>
          <a:bodyPr/>
          <a:lstStyle>
            <a:lvl1pPr marL="342900" indent="-342900" algn="l" rtl="0" eaLnBrk="0" fontAlgn="base" hangingPunct="0">
              <a:spcBef>
                <a:spcPct val="20000"/>
              </a:spcBef>
              <a:spcAft>
                <a:spcPct val="0"/>
              </a:spcAft>
              <a:defRPr sz="2600" b="1">
                <a:solidFill>
                  <a:srgbClr val="003366"/>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lnSpc>
                <a:spcPct val="150000"/>
              </a:lnSpc>
              <a:spcBef>
                <a:spcPts val="600"/>
              </a:spcBef>
              <a:spcAft>
                <a:spcPts val="600"/>
              </a:spcAft>
              <a:defRPr/>
            </a:pPr>
            <a:endParaRPr lang="ru-RU" sz="2400" b="0" kern="0" dirty="0" smtClean="0">
              <a:solidFill>
                <a:srgbClr val="FFFFFF"/>
              </a:solidFill>
              <a:effectLst>
                <a:outerShdw blurRad="38100" dist="38100" dir="2700000" algn="tl">
                  <a:srgbClr val="000000">
                    <a:alpha val="43137"/>
                  </a:srgbClr>
                </a:outerShdw>
              </a:effectLst>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052618938"/>
              </p:ext>
            </p:extLst>
          </p:nvPr>
        </p:nvGraphicFramePr>
        <p:xfrm>
          <a:off x="1" y="843559"/>
          <a:ext cx="9143998" cy="3928466"/>
        </p:xfrm>
        <a:graphic>
          <a:graphicData uri="http://schemas.openxmlformats.org/drawingml/2006/table">
            <a:tbl>
              <a:tblPr>
                <a:tableStyleId>{69CF1AB2-1976-4502-BF36-3FF5EA218861}</a:tableStyleId>
              </a:tblPr>
              <a:tblGrid>
                <a:gridCol w="361443"/>
                <a:gridCol w="3831297"/>
                <a:gridCol w="451267"/>
                <a:gridCol w="648072"/>
                <a:gridCol w="1008112"/>
                <a:gridCol w="2085287"/>
                <a:gridCol w="758520"/>
              </a:tblGrid>
              <a:tr h="159136">
                <a:tc rowSpan="2">
                  <a:txBody>
                    <a:bodyPr/>
                    <a:lstStyle/>
                    <a:p>
                      <a:pPr algn="ctr" rtl="0" fontAlgn="ctr"/>
                      <a:r>
                        <a:rPr lang="ru-RU" sz="1000" b="1" u="none" strike="noStrike" dirty="0">
                          <a:solidFill>
                            <a:schemeClr val="bg1"/>
                          </a:solidFill>
                          <a:effectLst/>
                        </a:rPr>
                        <a:t>№ </a:t>
                      </a:r>
                      <a:r>
                        <a:rPr lang="ru-RU" sz="1000" b="1" u="none" strike="noStrike" dirty="0" smtClean="0">
                          <a:solidFill>
                            <a:schemeClr val="bg1"/>
                          </a:solidFill>
                          <a:effectLst/>
                        </a:rPr>
                        <a:t>п/п</a:t>
                      </a:r>
                      <a:endParaRPr lang="ru-RU" sz="10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rtl="0" fontAlgn="ctr"/>
                      <a:r>
                        <a:rPr lang="ru-RU" sz="1000" b="1" u="none" strike="noStrike" dirty="0" smtClean="0">
                          <a:solidFill>
                            <a:schemeClr val="bg1"/>
                          </a:solidFill>
                          <a:effectLst/>
                        </a:rPr>
                        <a:t>Мероприятия</a:t>
                      </a:r>
                      <a:endParaRPr lang="ru-RU" sz="10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rtl="0" fontAlgn="ctr"/>
                      <a:r>
                        <a:rPr lang="ru-RU" sz="1000" b="1" u="none" strike="noStrike" dirty="0" smtClean="0">
                          <a:solidFill>
                            <a:schemeClr val="bg1"/>
                          </a:solidFill>
                          <a:effectLst/>
                        </a:rPr>
                        <a:t>Срок исполнения</a:t>
                      </a:r>
                      <a:endParaRPr lang="ru-RU" sz="10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ru-RU"/>
                    </a:p>
                  </a:txBody>
                  <a:tcPr/>
                </a:tc>
                <a:tc rowSpan="2">
                  <a:txBody>
                    <a:bodyPr/>
                    <a:lstStyle/>
                    <a:p>
                      <a:pPr algn="ctr"/>
                      <a:r>
                        <a:rPr lang="ru-RU" sz="1000" b="1" dirty="0" smtClean="0">
                          <a:solidFill>
                            <a:schemeClr val="bg1"/>
                          </a:solidFill>
                        </a:rPr>
                        <a:t>Ответственный исполнитель</a:t>
                      </a:r>
                      <a:endParaRPr lang="ru-RU" sz="10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ru-RU" sz="1000" b="1" dirty="0" smtClean="0">
                          <a:solidFill>
                            <a:schemeClr val="bg1"/>
                          </a:solidFill>
                        </a:rPr>
                        <a:t>Отчет об исполнении</a:t>
                      </a:r>
                      <a:endParaRPr lang="ru-RU" sz="1000" b="1" dirty="0">
                        <a:solidFill>
                          <a:schemeClr val="bg1"/>
                        </a:solidFill>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mn-lt"/>
                          <a:ea typeface="+mn-ea"/>
                          <a:cs typeface="+mn-cs"/>
                        </a:rPr>
                        <a:t>Процент выполнения</a:t>
                      </a: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r>
              <a:tr h="159136">
                <a:tc vMerge="1">
                  <a:txBody>
                    <a:bodyPr/>
                    <a:lstStyle/>
                    <a:p>
                      <a:endParaRPr lang="ru-RU"/>
                    </a:p>
                  </a:txBody>
                  <a:tcPr/>
                </a:tc>
                <a:tc vMerge="1">
                  <a:txBody>
                    <a:bodyPr/>
                    <a:lstStyle/>
                    <a:p>
                      <a:endParaRPr lang="ru-RU"/>
                    </a:p>
                  </a:txBody>
                  <a:tcPr/>
                </a:tc>
                <a:tc>
                  <a:txBody>
                    <a:bodyPr/>
                    <a:lstStyle/>
                    <a:p>
                      <a:pPr algn="ctr" rtl="0" fontAlgn="ctr"/>
                      <a:r>
                        <a:rPr lang="ru-RU" sz="1000" b="1" i="0" u="none" strike="noStrike" dirty="0" smtClean="0">
                          <a:solidFill>
                            <a:schemeClr val="bg1"/>
                          </a:solidFill>
                          <a:effectLst/>
                          <a:latin typeface="+mn-lt"/>
                        </a:rPr>
                        <a:t>Начало</a:t>
                      </a:r>
                      <a:endParaRPr lang="ru-RU" sz="10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rtl="0" fontAlgn="ctr"/>
                      <a:r>
                        <a:rPr lang="ru-RU" sz="1000" b="1" i="0" u="none" strike="noStrike" dirty="0" smtClean="0">
                          <a:solidFill>
                            <a:schemeClr val="bg1"/>
                          </a:solidFill>
                          <a:effectLst/>
                          <a:latin typeface="+mn-lt"/>
                        </a:rPr>
                        <a:t>Окончание</a:t>
                      </a:r>
                      <a:endParaRPr lang="ru-RU" sz="1000" b="1" i="0" u="none" strike="noStrike" dirty="0">
                        <a:solidFill>
                          <a:schemeClr val="bg1"/>
                        </a:solidFill>
                        <a:effectLst/>
                        <a:latin typeface="+mn-lt"/>
                      </a:endParaRPr>
                    </a:p>
                  </a:txBody>
                  <a:tcPr marL="9525" marR="9525" marT="535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661395">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31</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Определить причину </a:t>
                      </a:r>
                      <a:r>
                        <a:rPr lang="ru-RU" sz="800" b="1" i="0" u="none" strike="noStrike" kern="1200" dirty="0" err="1">
                          <a:solidFill>
                            <a:srgbClr val="002060"/>
                          </a:solidFill>
                          <a:effectLst/>
                          <a:latin typeface="Arial Narrow" panose="020B0606020202030204" pitchFamily="34" charset="0"/>
                          <a:ea typeface="+mn-ea"/>
                          <a:cs typeface="+mn-cs"/>
                        </a:rPr>
                        <a:t>выкрашивания</a:t>
                      </a:r>
                      <a:r>
                        <a:rPr lang="ru-RU" sz="800" b="1" i="0" u="none" strike="noStrike" kern="1200" dirty="0">
                          <a:solidFill>
                            <a:srgbClr val="002060"/>
                          </a:solidFill>
                          <a:effectLst/>
                          <a:latin typeface="Arial Narrow" panose="020B0606020202030204" pitchFamily="34" charset="0"/>
                          <a:ea typeface="+mn-ea"/>
                          <a:cs typeface="+mn-cs"/>
                        </a:rPr>
                        <a:t> </a:t>
                      </a:r>
                      <a:r>
                        <a:rPr lang="ru-RU" sz="800" b="1" i="0" u="none" strike="noStrike" kern="1200" dirty="0" err="1">
                          <a:solidFill>
                            <a:srgbClr val="002060"/>
                          </a:solidFill>
                          <a:effectLst/>
                          <a:latin typeface="Arial Narrow" panose="020B0606020202030204" pitchFamily="34" charset="0"/>
                          <a:ea typeface="+mn-ea"/>
                          <a:cs typeface="+mn-cs"/>
                        </a:rPr>
                        <a:t>спецслоя</a:t>
                      </a:r>
                      <a:r>
                        <a:rPr lang="ru-RU" sz="800" b="1" i="0" u="none" strike="noStrike" kern="1200" dirty="0">
                          <a:solidFill>
                            <a:srgbClr val="002060"/>
                          </a:solidFill>
                          <a:effectLst/>
                          <a:latin typeface="Arial Narrow" panose="020B0606020202030204" pitchFamily="34" charset="0"/>
                          <a:ea typeface="+mn-ea"/>
                          <a:cs typeface="+mn-cs"/>
                        </a:rPr>
                        <a:t> на рабочем кольце 8 ступени в ЦЗЛ </a:t>
                      </a:r>
                      <a:r>
                        <a:rPr lang="ru-RU" sz="800" b="1" i="0" u="none" strike="noStrike" kern="1200" dirty="0" err="1">
                          <a:solidFill>
                            <a:srgbClr val="002060"/>
                          </a:solidFill>
                          <a:effectLst/>
                          <a:latin typeface="Arial Narrow" panose="020B0606020202030204" pitchFamily="34" charset="0"/>
                          <a:ea typeface="+mn-ea"/>
                          <a:cs typeface="+mn-cs"/>
                        </a:rPr>
                        <a:t>ОГМет</a:t>
                      </a:r>
                      <a:r>
                        <a:rPr lang="ru-RU" sz="800" b="1" i="0" u="none" strike="noStrike" kern="1200" dirty="0">
                          <a:solidFill>
                            <a:srgbClr val="002060"/>
                          </a:solidFill>
                          <a:effectLst/>
                          <a:latin typeface="Arial Narrow" panose="020B0606020202030204" pitchFamily="34" charset="0"/>
                          <a:ea typeface="+mn-ea"/>
                          <a:cs typeface="+mn-cs"/>
                        </a:rPr>
                        <a:t> ПАО «Кузнецов» с участием ООО «Самара-</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 Отчет направить в ООО «Газпром </a:t>
                      </a:r>
                      <a:r>
                        <a:rPr lang="ru-RU" sz="800" b="1" i="0" u="none" strike="noStrike" kern="1200" dirty="0" err="1">
                          <a:solidFill>
                            <a:srgbClr val="002060"/>
                          </a:solidFill>
                          <a:effectLst/>
                          <a:latin typeface="Arial Narrow" panose="020B0606020202030204" pitchFamily="34" charset="0"/>
                          <a:ea typeface="+mn-ea"/>
                          <a:cs typeface="+mn-cs"/>
                        </a:rPr>
                        <a:t>трансгаз</a:t>
                      </a:r>
                      <a:r>
                        <a:rPr lang="ru-RU" sz="800" b="1" i="0" u="none" strike="noStrike" kern="1200" dirty="0">
                          <a:solidFill>
                            <a:srgbClr val="002060"/>
                          </a:solidFill>
                          <a:effectLst/>
                          <a:latin typeface="Arial Narrow" panose="020B0606020202030204" pitchFamily="34" charset="0"/>
                          <a:ea typeface="+mn-ea"/>
                          <a:cs typeface="+mn-cs"/>
                        </a:rPr>
                        <a:t> Нижний Новгород» и ООО «Самара </a:t>
                      </a:r>
                      <a:r>
                        <a:rPr lang="ru-RU" sz="800" b="1" i="0" u="none" strike="noStrike" kern="1200" dirty="0" err="1">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18.05.2018</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 частично </a:t>
                      </a:r>
                    </a:p>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(без ООО участия «Самара-</a:t>
                      </a:r>
                      <a:r>
                        <a:rPr lang="ru-RU" sz="800" b="1" i="0" u="none" strike="noStrike" kern="1200" dirty="0" err="1" smtClean="0">
                          <a:solidFill>
                            <a:srgbClr val="002060"/>
                          </a:solidFill>
                          <a:effectLst/>
                          <a:latin typeface="Arial Narrow" panose="020B0606020202030204" pitchFamily="34" charset="0"/>
                          <a:ea typeface="+mn-ea"/>
                          <a:cs typeface="+mn-cs"/>
                        </a:rPr>
                        <a:t>Авиагаз</a:t>
                      </a:r>
                      <a:r>
                        <a:rPr lang="ru-RU" sz="800" b="1" i="0" u="none" strike="noStrike" kern="1200" dirty="0" smtClean="0">
                          <a:solidFill>
                            <a:srgbClr val="002060"/>
                          </a:solidFill>
                          <a:effectLst/>
                          <a:latin typeface="Arial Narrow" panose="020B0606020202030204" pitchFamily="34" charset="0"/>
                          <a:ea typeface="+mn-ea"/>
                          <a:cs typeface="+mn-cs"/>
                        </a:rPr>
                        <a:t>»)</a:t>
                      </a:r>
                    </a:p>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(по информации от ПАО</a:t>
                      </a:r>
                      <a:r>
                        <a:rPr lang="ru-RU" sz="800" b="1" i="0" u="none" strike="noStrike" kern="1200" baseline="0" dirty="0" smtClean="0">
                          <a:solidFill>
                            <a:srgbClr val="002060"/>
                          </a:solidFill>
                          <a:effectLst/>
                          <a:latin typeface="Arial Narrow" panose="020B0606020202030204" pitchFamily="34" charset="0"/>
                          <a:ea typeface="+mn-ea"/>
                          <a:cs typeface="+mn-cs"/>
                        </a:rPr>
                        <a:t> «Кузнецов и </a:t>
                      </a:r>
                    </a:p>
                    <a:p>
                      <a:pPr marL="0" algn="ctr" defTabSz="457200" rtl="0" eaLnBrk="1" fontAlgn="b" latinLnBrk="0" hangingPunct="1"/>
                      <a:r>
                        <a:rPr lang="ru-RU" sz="800" b="1" i="0" u="none" strike="noStrike" kern="1200" baseline="0" dirty="0" smtClean="0">
                          <a:solidFill>
                            <a:srgbClr val="002060"/>
                          </a:solidFill>
                          <a:effectLst/>
                          <a:latin typeface="Arial Narrow" panose="020B0606020202030204" pitchFamily="34" charset="0"/>
                          <a:ea typeface="+mn-ea"/>
                          <a:cs typeface="+mn-cs"/>
                        </a:rPr>
                        <a:t>ООО «Самара – </a:t>
                      </a:r>
                      <a:r>
                        <a:rPr lang="ru-RU" sz="800" b="1" i="0" u="none" strike="noStrike" kern="1200" baseline="0" dirty="0" err="1" smtClean="0">
                          <a:solidFill>
                            <a:srgbClr val="002060"/>
                          </a:solidFill>
                          <a:effectLst/>
                          <a:latin typeface="Arial Narrow" panose="020B0606020202030204" pitchFamily="34" charset="0"/>
                          <a:ea typeface="+mn-ea"/>
                          <a:cs typeface="+mn-cs"/>
                        </a:rPr>
                        <a:t>Авиагаз</a:t>
                      </a:r>
                      <a:r>
                        <a:rPr lang="ru-RU" sz="800" b="1" i="0" u="none" strike="noStrike" kern="1200" baseline="0" dirty="0" smtClean="0">
                          <a:solidFill>
                            <a:srgbClr val="002060"/>
                          </a:solidFill>
                          <a:effectLst/>
                          <a:latin typeface="Arial Narrow" panose="020B0606020202030204" pitchFamily="34" charset="0"/>
                          <a:ea typeface="+mn-ea"/>
                          <a:cs typeface="+mn-cs"/>
                        </a:rPr>
                        <a:t>» окончание работ запланировано на 08.06.2018</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lnT w="12700" cap="flat" cmpd="sng" algn="ctr">
                      <a:solidFill>
                        <a:schemeClr val="bg1"/>
                      </a:solidFill>
                      <a:prstDash val="solid"/>
                      <a:round/>
                      <a:headEnd type="none" w="med" len="med"/>
                      <a:tailEnd type="none" w="med" len="med"/>
                    </a:lnT>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50%</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lnT w="12700" cap="flat" cmpd="sng" algn="ctr">
                      <a:solidFill>
                        <a:schemeClr val="bg1"/>
                      </a:solidFill>
                      <a:prstDash val="solid"/>
                      <a:round/>
                      <a:headEnd type="none" w="med" len="med"/>
                      <a:tailEnd type="none" w="med" len="med"/>
                    </a:lnT>
                    <a:noFill/>
                  </a:tcPr>
                </a:tc>
              </a:tr>
              <a:tr h="315657">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32</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Направить в ПАО «Кузнецов» и ООО «Самара </a:t>
                      </a:r>
                      <a:r>
                        <a:rPr lang="ru-RU" sz="800" b="0" i="0" u="none" strike="noStrike" kern="1200" dirty="0" err="1">
                          <a:solidFill>
                            <a:srgbClr val="002060"/>
                          </a:solidFill>
                          <a:effectLst/>
                          <a:latin typeface="Arial Narrow" panose="020B0606020202030204" pitchFamily="34" charset="0"/>
                          <a:ea typeface="+mn-ea"/>
                          <a:cs typeface="+mn-cs"/>
                        </a:rPr>
                        <a:t>Авиагаз</a:t>
                      </a:r>
                      <a:r>
                        <a:rPr lang="ru-RU" sz="800" b="0" i="0" u="none" strike="noStrike" kern="1200" dirty="0">
                          <a:solidFill>
                            <a:srgbClr val="002060"/>
                          </a:solidFill>
                          <a:effectLst/>
                          <a:latin typeface="Arial Narrow" panose="020B0606020202030204" pitchFamily="34" charset="0"/>
                          <a:ea typeface="+mn-ea"/>
                          <a:cs typeface="+mn-cs"/>
                        </a:rPr>
                        <a:t>» Акт по результатам осмотра ГВТ двигателя НК-36СТ зав.№339 при выполнения регламентных работ с начала эксплуатации</a:t>
                      </a:r>
                    </a:p>
                  </a:txBody>
                  <a:tcPr marL="9525" marR="9525" marT="9525" marB="0" anchor="ctr">
                    <a:noFill/>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18.05.2018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ООО "Газпром </a:t>
                      </a:r>
                      <a:r>
                        <a:rPr lang="ru-RU" sz="800" b="0" i="0" u="none" strike="noStrike" kern="1200" dirty="0" err="1">
                          <a:solidFill>
                            <a:srgbClr val="002060"/>
                          </a:solidFill>
                          <a:effectLst/>
                          <a:latin typeface="Arial Narrow" panose="020B0606020202030204" pitchFamily="34" charset="0"/>
                          <a:ea typeface="+mn-ea"/>
                          <a:cs typeface="+mn-cs"/>
                        </a:rPr>
                        <a:t>трансгаз</a:t>
                      </a:r>
                      <a:r>
                        <a:rPr lang="ru-RU" sz="800" b="0"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100%</a:t>
                      </a:r>
                    </a:p>
                  </a:txBody>
                  <a:tcPr marL="9525" marR="9525" marT="9525" marB="0" anchor="ctr">
                    <a:noFill/>
                  </a:tcPr>
                </a:tc>
              </a:tr>
              <a:tr h="770209">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33</a:t>
                      </a:r>
                    </a:p>
                  </a:txBody>
                  <a:tcPr marL="9525" marR="9525" marT="9525" marB="0" anchor="ctr">
                    <a:noFill/>
                  </a:tcPr>
                </a:tc>
                <a:tc>
                  <a:txBody>
                    <a:bodyPr/>
                    <a:lstStyle/>
                    <a:p>
                      <a:pPr marL="0" algn="l"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Определить характер дефектов на рабочих лопатках 4, 5, 8, 9 ступеней КСД и КВД на электронном микроскопе в ЦЗЛ </a:t>
                      </a:r>
                      <a:r>
                        <a:rPr lang="ru-RU" sz="800" b="1" i="0" u="none" strike="noStrike" kern="1200" dirty="0" err="1">
                          <a:solidFill>
                            <a:srgbClr val="002060"/>
                          </a:solidFill>
                          <a:effectLst/>
                          <a:latin typeface="Arial Narrow" panose="020B0606020202030204" pitchFamily="34" charset="0"/>
                          <a:ea typeface="+mn-ea"/>
                          <a:cs typeface="+mn-cs"/>
                        </a:rPr>
                        <a:t>ОГМет</a:t>
                      </a:r>
                      <a:r>
                        <a:rPr lang="ru-RU" sz="800" b="1" i="0" u="none" strike="noStrike" kern="1200" dirty="0">
                          <a:solidFill>
                            <a:srgbClr val="002060"/>
                          </a:solidFill>
                          <a:effectLst/>
                          <a:latin typeface="Arial Narrow" panose="020B0606020202030204" pitchFamily="34" charset="0"/>
                          <a:ea typeface="+mn-ea"/>
                          <a:cs typeface="+mn-cs"/>
                        </a:rPr>
                        <a:t> ПАО «Кузнецов» с участием ООО «</a:t>
                      </a:r>
                      <a:r>
                        <a:rPr lang="ru-RU" sz="800" b="1" i="0" u="none" strike="noStrike" kern="1200" dirty="0" smtClean="0">
                          <a:solidFill>
                            <a:srgbClr val="002060"/>
                          </a:solidFill>
                          <a:effectLst/>
                          <a:latin typeface="Arial Narrow" panose="020B0606020202030204" pitchFamily="34" charset="0"/>
                          <a:ea typeface="+mn-ea"/>
                          <a:cs typeface="+mn-cs"/>
                        </a:rPr>
                        <a:t>Самара-</a:t>
                      </a:r>
                      <a:r>
                        <a:rPr lang="ru-RU" sz="800" b="1" i="0" u="none" strike="noStrike" kern="1200" dirty="0" err="1" smtClean="0">
                          <a:solidFill>
                            <a:srgbClr val="002060"/>
                          </a:solidFill>
                          <a:effectLst/>
                          <a:latin typeface="Arial Narrow" panose="020B0606020202030204" pitchFamily="34" charset="0"/>
                          <a:ea typeface="+mn-ea"/>
                          <a:cs typeface="+mn-cs"/>
                        </a:rPr>
                        <a:t>Авиагаз</a:t>
                      </a:r>
                      <a:r>
                        <a:rPr lang="ru-RU" sz="800" b="1"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31.05.2018</a:t>
                      </a:r>
                    </a:p>
                  </a:txBody>
                  <a:tcPr marL="9525" marR="9525" marT="9525" marB="0" anchor="ctr">
                    <a:noFill/>
                  </a:tcPr>
                </a:tc>
                <a:tc>
                  <a:txBody>
                    <a:bodyPr/>
                    <a:lstStyle/>
                    <a:p>
                      <a:pPr marL="0" algn="ctr" defTabSz="457200" rtl="0" eaLnBrk="1" fontAlgn="b" latinLnBrk="0" hangingPunct="1"/>
                      <a:r>
                        <a:rPr lang="ru-RU" sz="800" b="1"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выполнено </a:t>
                      </a:r>
                    </a:p>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(без ООО участия «Самара-</a:t>
                      </a:r>
                      <a:r>
                        <a:rPr lang="ru-RU" sz="800" b="1" i="0" u="none" strike="noStrike" kern="1200" dirty="0" err="1" smtClean="0">
                          <a:solidFill>
                            <a:srgbClr val="002060"/>
                          </a:solidFill>
                          <a:effectLst/>
                          <a:latin typeface="Arial Narrow" panose="020B0606020202030204" pitchFamily="34" charset="0"/>
                          <a:ea typeface="+mn-ea"/>
                          <a:cs typeface="+mn-cs"/>
                        </a:rPr>
                        <a:t>Авиагаз</a:t>
                      </a:r>
                      <a:r>
                        <a:rPr lang="ru-RU" sz="800" b="1" i="0" u="none" strike="noStrike" kern="1200" dirty="0" smtClean="0">
                          <a:solidFill>
                            <a:srgbClr val="002060"/>
                          </a:solidFill>
                          <a:effectLst/>
                          <a:latin typeface="Arial Narrow" panose="020B0606020202030204" pitchFamily="34" charset="0"/>
                          <a:ea typeface="+mn-ea"/>
                          <a:cs typeface="+mn-cs"/>
                        </a:rPr>
                        <a:t>»)</a:t>
                      </a:r>
                    </a:p>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(по информации от ПАО</a:t>
                      </a:r>
                      <a:r>
                        <a:rPr lang="ru-RU" sz="800" b="1" i="0" u="none" strike="noStrike" kern="1200" baseline="0" dirty="0" smtClean="0">
                          <a:solidFill>
                            <a:srgbClr val="002060"/>
                          </a:solidFill>
                          <a:effectLst/>
                          <a:latin typeface="Arial Narrow" panose="020B0606020202030204" pitchFamily="34" charset="0"/>
                          <a:ea typeface="+mn-ea"/>
                          <a:cs typeface="+mn-cs"/>
                        </a:rPr>
                        <a:t> «Кузнецов и </a:t>
                      </a:r>
                    </a:p>
                    <a:p>
                      <a:pPr marL="0" algn="ctr" defTabSz="457200" rtl="0" eaLnBrk="1" fontAlgn="b" latinLnBrk="0" hangingPunct="1"/>
                      <a:r>
                        <a:rPr lang="ru-RU" sz="800" b="1" i="0" u="none" strike="noStrike" kern="1200" baseline="0" dirty="0" smtClean="0">
                          <a:solidFill>
                            <a:srgbClr val="002060"/>
                          </a:solidFill>
                          <a:effectLst/>
                          <a:latin typeface="Arial Narrow" panose="020B0606020202030204" pitchFamily="34" charset="0"/>
                          <a:ea typeface="+mn-ea"/>
                          <a:cs typeface="+mn-cs"/>
                        </a:rPr>
                        <a:t>ООО «Самара – </a:t>
                      </a:r>
                      <a:r>
                        <a:rPr lang="ru-RU" sz="800" b="1" i="0" u="none" strike="noStrike" kern="1200" baseline="0" dirty="0" err="1" smtClean="0">
                          <a:solidFill>
                            <a:srgbClr val="002060"/>
                          </a:solidFill>
                          <a:effectLst/>
                          <a:latin typeface="Arial Narrow" panose="020B0606020202030204" pitchFamily="34" charset="0"/>
                          <a:ea typeface="+mn-ea"/>
                          <a:cs typeface="+mn-cs"/>
                        </a:rPr>
                        <a:t>Авиагаз</a:t>
                      </a:r>
                      <a:r>
                        <a:rPr lang="ru-RU" sz="800" b="1" i="0" u="none" strike="noStrike" kern="1200" baseline="0" dirty="0" smtClean="0">
                          <a:solidFill>
                            <a:srgbClr val="002060"/>
                          </a:solidFill>
                          <a:effectLst/>
                          <a:latin typeface="Arial Narrow" panose="020B0606020202030204" pitchFamily="34" charset="0"/>
                          <a:ea typeface="+mn-ea"/>
                          <a:cs typeface="+mn-cs"/>
                        </a:rPr>
                        <a:t>» окончание работ запланировано на 08.06.2018</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1" i="0" u="none" strike="noStrike" kern="1200" dirty="0" smtClean="0">
                          <a:solidFill>
                            <a:srgbClr val="002060"/>
                          </a:solidFill>
                          <a:effectLst/>
                          <a:latin typeface="Arial Narrow" panose="020B0606020202030204" pitchFamily="34" charset="0"/>
                          <a:ea typeface="+mn-ea"/>
                          <a:cs typeface="+mn-cs"/>
                        </a:rPr>
                        <a:t>50%</a:t>
                      </a:r>
                      <a:endParaRPr lang="ru-RU" sz="800" b="1"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r>
              <a:tr h="378563">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34</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ПАО «Кузнецов» предоставить в ООО «Газпром </a:t>
                      </a:r>
                      <a:r>
                        <a:rPr lang="ru-RU" sz="800" b="0" i="0" u="none" strike="noStrike" kern="1200" dirty="0" err="1">
                          <a:solidFill>
                            <a:srgbClr val="002060"/>
                          </a:solidFill>
                          <a:effectLst/>
                          <a:latin typeface="Arial Narrow" panose="020B0606020202030204" pitchFamily="34" charset="0"/>
                          <a:ea typeface="+mn-ea"/>
                          <a:cs typeface="+mn-cs"/>
                        </a:rPr>
                        <a:t>трангаз</a:t>
                      </a:r>
                      <a:r>
                        <a:rPr lang="ru-RU" sz="800" b="0" i="0" u="none" strike="noStrike" kern="1200" dirty="0">
                          <a:solidFill>
                            <a:srgbClr val="002060"/>
                          </a:solidFill>
                          <a:effectLst/>
                          <a:latin typeface="Arial Narrow" panose="020B0606020202030204" pitchFamily="34" charset="0"/>
                          <a:ea typeface="+mn-ea"/>
                          <a:cs typeface="+mn-cs"/>
                        </a:rPr>
                        <a:t> Нижний Новгород» и ООО «Самара </a:t>
                      </a:r>
                      <a:r>
                        <a:rPr lang="ru-RU" sz="800" b="0" i="0" u="none" strike="noStrike" kern="1200" dirty="0" err="1">
                          <a:solidFill>
                            <a:srgbClr val="002060"/>
                          </a:solidFill>
                          <a:effectLst/>
                          <a:latin typeface="Arial Narrow" panose="020B0606020202030204" pitchFamily="34" charset="0"/>
                          <a:ea typeface="+mn-ea"/>
                          <a:cs typeface="+mn-cs"/>
                        </a:rPr>
                        <a:t>Авиагаз</a:t>
                      </a:r>
                      <a:r>
                        <a:rPr lang="ru-RU" sz="800" b="0" i="0" u="none" strike="noStrike" kern="1200" dirty="0">
                          <a:solidFill>
                            <a:srgbClr val="002060"/>
                          </a:solidFill>
                          <a:effectLst/>
                          <a:latin typeface="Arial Narrow" panose="020B0606020202030204" pitchFamily="34" charset="0"/>
                          <a:ea typeface="+mn-ea"/>
                          <a:cs typeface="+mn-cs"/>
                        </a:rPr>
                        <a:t>» информацию о сроках комиссионных разборок двигателей НК-36СТ зав.№№307, 102, 104, отстраненных от эксплуатации по недопустимым дефектам ГВТ.</a:t>
                      </a:r>
                    </a:p>
                  </a:txBody>
                  <a:tcPr marL="9525" marR="9525" marT="9525" marB="0" anchor="ctr">
                    <a:noFill/>
                  </a:tcPr>
                </a:tc>
                <a:tc gridSpan="2">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Через 2 недели после доставки каждого двигателя из эксплуатации</a:t>
                      </a:r>
                    </a:p>
                  </a:txBody>
                  <a:tcPr marL="9525" marR="9525" marT="9525" marB="0" anchor="ctr">
                    <a:noFill/>
                  </a:tcPr>
                </a:tc>
                <a:tc hMerge="1">
                  <a:txBody>
                    <a:bodyPr/>
                    <a:lstStyle/>
                    <a:p>
                      <a:endParaRPr lang="ru-RU"/>
                    </a:p>
                  </a:txBody>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не выполнено</a:t>
                      </a:r>
                      <a:r>
                        <a:rPr lang="ru-RU" sz="800" b="0" i="0" u="none" strike="noStrike" kern="1200" dirty="0">
                          <a:solidFill>
                            <a:srgbClr val="002060"/>
                          </a:solidFill>
                          <a:effectLst/>
                          <a:latin typeface="Arial Narrow" panose="020B0606020202030204" pitchFamily="34" charset="0"/>
                          <a:ea typeface="+mn-ea"/>
                          <a:cs typeface="+mn-cs"/>
                        </a:rPr>
                        <a:t/>
                      </a:r>
                      <a:br>
                        <a:rPr lang="ru-RU" sz="800" b="0" i="0" u="none" strike="noStrike" kern="1200" dirty="0">
                          <a:solidFill>
                            <a:srgbClr val="002060"/>
                          </a:solidFill>
                          <a:effectLst/>
                          <a:latin typeface="Arial Narrow" panose="020B0606020202030204" pitchFamily="34" charset="0"/>
                          <a:ea typeface="+mn-ea"/>
                          <a:cs typeface="+mn-cs"/>
                        </a:rPr>
                      </a:br>
                      <a:r>
                        <a:rPr lang="ru-RU" sz="800" b="0" i="0" u="none" strike="noStrike" kern="1200" dirty="0">
                          <a:solidFill>
                            <a:srgbClr val="002060"/>
                          </a:solidFill>
                          <a:effectLst/>
                          <a:latin typeface="Arial Narrow" panose="020B0606020202030204" pitchFamily="34" charset="0"/>
                          <a:ea typeface="+mn-ea"/>
                          <a:cs typeface="+mn-cs"/>
                        </a:rPr>
                        <a:t>1) Двигатели готовы к </a:t>
                      </a:r>
                      <a:r>
                        <a:rPr lang="ru-RU" sz="800" b="0" i="0" u="none" strike="noStrike" kern="1200" dirty="0" smtClean="0">
                          <a:solidFill>
                            <a:srgbClr val="002060"/>
                          </a:solidFill>
                          <a:effectLst/>
                          <a:latin typeface="Arial Narrow" panose="020B0606020202030204" pitchFamily="34" charset="0"/>
                          <a:ea typeface="+mn-ea"/>
                          <a:cs typeface="+mn-cs"/>
                        </a:rPr>
                        <a:t>отправке</a:t>
                      </a:r>
                    </a:p>
                    <a:p>
                      <a:pPr marL="0" algn="ctr" defTabSz="457200" rtl="0" eaLnBrk="1" fontAlgn="b" latinLnBrk="0" hangingPunct="1"/>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0%</a:t>
                      </a:r>
                    </a:p>
                  </a:txBody>
                  <a:tcPr marL="9525" marR="9525" marT="9525" marB="0" anchor="ctr">
                    <a:noFill/>
                  </a:tcPr>
                </a:tc>
              </a:tr>
              <a:tr h="489640">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35</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Подготовить дефектную ведомость на двигателя НК-36СТ зав.№339,  направить в ООО «Газпром </a:t>
                      </a:r>
                      <a:r>
                        <a:rPr lang="ru-RU" sz="800" b="0" i="0" u="none" strike="noStrike" kern="1200" dirty="0" err="1">
                          <a:solidFill>
                            <a:srgbClr val="002060"/>
                          </a:solidFill>
                          <a:effectLst/>
                          <a:latin typeface="Arial Narrow" panose="020B0606020202030204" pitchFamily="34" charset="0"/>
                          <a:ea typeface="+mn-ea"/>
                          <a:cs typeface="+mn-cs"/>
                        </a:rPr>
                        <a:t>трансгаз</a:t>
                      </a:r>
                      <a:r>
                        <a:rPr lang="ru-RU" sz="800" b="0" i="0" u="none" strike="noStrike" kern="1200" dirty="0">
                          <a:solidFill>
                            <a:srgbClr val="002060"/>
                          </a:solidFill>
                          <a:effectLst/>
                          <a:latin typeface="Arial Narrow" panose="020B0606020202030204" pitchFamily="34" charset="0"/>
                          <a:ea typeface="+mn-ea"/>
                          <a:cs typeface="+mn-cs"/>
                        </a:rPr>
                        <a:t> Нижний Новгород» и ООО «Самара-</a:t>
                      </a:r>
                      <a:r>
                        <a:rPr lang="ru-RU" sz="800" b="0" i="0" u="none" strike="noStrike" kern="1200" dirty="0" err="1">
                          <a:solidFill>
                            <a:srgbClr val="002060"/>
                          </a:solidFill>
                          <a:effectLst/>
                          <a:latin typeface="Arial Narrow" panose="020B0606020202030204" pitchFamily="34" charset="0"/>
                          <a:ea typeface="+mn-ea"/>
                          <a:cs typeface="+mn-cs"/>
                        </a:rPr>
                        <a:t>Авиагаз</a:t>
                      </a:r>
                      <a:r>
                        <a:rPr lang="ru-RU" sz="800" b="0"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21.05.2018</a:t>
                      </a:r>
                    </a:p>
                  </a:txBody>
                  <a:tcPr marL="9525" marR="9525" marT="9525" marB="0" anchor="ctr">
                    <a:noFill/>
                  </a:tcPr>
                </a:tc>
                <a:tc>
                  <a:txBody>
                    <a:bodyPr/>
                    <a:lstStyle/>
                    <a:p>
                      <a:pPr marL="0" algn="ctr" defTabSz="457200" rtl="0" eaLnBrk="1" fontAlgn="b" latinLnBrk="0" hangingPunct="1"/>
                      <a:r>
                        <a:rPr lang="ru-RU" sz="800" b="0" i="0" u="none" strike="noStrike" kern="120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100</a:t>
                      </a:r>
                      <a:r>
                        <a:rPr lang="ru-RU" sz="800" b="0"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r>
              <a:tr h="255579">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36</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Подготовить калькуляцию на ремонт двигателя НК-36СТ зав.№339, направить в ООО «Газпром </a:t>
                      </a:r>
                      <a:r>
                        <a:rPr lang="ru-RU" sz="800" b="0" i="0" u="none" strike="noStrike" kern="1200" dirty="0" err="1">
                          <a:solidFill>
                            <a:srgbClr val="002060"/>
                          </a:solidFill>
                          <a:effectLst/>
                          <a:latin typeface="Arial Narrow" panose="020B0606020202030204" pitchFamily="34" charset="0"/>
                          <a:ea typeface="+mn-ea"/>
                          <a:cs typeface="+mn-cs"/>
                        </a:rPr>
                        <a:t>трансгаз</a:t>
                      </a:r>
                      <a:r>
                        <a:rPr lang="ru-RU" sz="800" b="0" i="0" u="none" strike="noStrike" kern="1200" dirty="0">
                          <a:solidFill>
                            <a:srgbClr val="002060"/>
                          </a:solidFill>
                          <a:effectLst/>
                          <a:latin typeface="Arial Narrow" panose="020B0606020202030204" pitchFamily="34" charset="0"/>
                          <a:ea typeface="+mn-ea"/>
                          <a:cs typeface="+mn-cs"/>
                        </a:rPr>
                        <a:t> Нижний Новгород».</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31.05.2018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не 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0%</a:t>
                      </a:r>
                    </a:p>
                  </a:txBody>
                  <a:tcPr marL="9525" marR="9525" marT="9525" marB="0" anchor="ctr">
                    <a:noFill/>
                  </a:tcPr>
                </a:tc>
              </a:tr>
              <a:tr h="489640">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37</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Влияние выявленных в ходе комиссионного осмотра двигателя НК-36СТ зав.№339 дефектов 9-ой, 10-ой, 11-ой, 12-ой ступеней КВД на работоспособность двигателя в период межремонтного цикла должно быть подтверждено прочностным анализом 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28.04.2018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31.05.2018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не</a:t>
                      </a:r>
                      <a:r>
                        <a:rPr lang="ru-RU" sz="800" b="0" i="0" u="none" strike="noStrike" kern="1200" baseline="0" dirty="0" smtClean="0">
                          <a:solidFill>
                            <a:srgbClr val="002060"/>
                          </a:solidFill>
                          <a:effectLst/>
                          <a:latin typeface="Arial Narrow" panose="020B0606020202030204" pitchFamily="34" charset="0"/>
                          <a:ea typeface="+mn-ea"/>
                          <a:cs typeface="+mn-cs"/>
                        </a:rPr>
                        <a:t> </a:t>
                      </a:r>
                      <a:r>
                        <a:rPr lang="ru-RU" sz="800" b="0" i="0" u="none" strike="noStrike" kern="1200" dirty="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0</a:t>
                      </a:r>
                      <a:r>
                        <a:rPr lang="ru-RU" sz="800" b="0" i="0" u="none" strike="noStrike" kern="1200" dirty="0">
                          <a:solidFill>
                            <a:srgbClr val="002060"/>
                          </a:solidFill>
                          <a:effectLst/>
                          <a:latin typeface="Arial Narrow" panose="020B0606020202030204" pitchFamily="34" charset="0"/>
                          <a:ea typeface="+mn-ea"/>
                          <a:cs typeface="+mn-cs"/>
                        </a:rPr>
                        <a:t>%</a:t>
                      </a:r>
                    </a:p>
                  </a:txBody>
                  <a:tcPr marL="9525" marR="9525" marT="9525" marB="0" anchor="ctr">
                    <a:noFill/>
                  </a:tcPr>
                </a:tc>
              </a:tr>
              <a:tr h="249511">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38</a:t>
                      </a:r>
                    </a:p>
                  </a:txBody>
                  <a:tcPr marL="9525" marR="9525" marT="9525" marB="0" anchor="ctr">
                    <a:noFill/>
                  </a:tcPr>
                </a:tc>
                <a:tc>
                  <a:txBody>
                    <a:bodyPr/>
                    <a:lstStyle/>
                    <a:p>
                      <a:pPr marL="0" algn="l"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Подготовить акт о причине ДСД и определения ответственной стороны за отказ оборудования</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23.04.2018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31.05.2018</a:t>
                      </a: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ПАО «Кузнецов»</a:t>
                      </a:r>
                    </a:p>
                  </a:txBody>
                  <a:tcPr marL="9525" marR="9525" marT="9525" marB="0" anchor="ctr">
                    <a:noFill/>
                  </a:tcPr>
                </a:tc>
                <a:tc>
                  <a:txBody>
                    <a:bodyPr/>
                    <a:lstStyle/>
                    <a:p>
                      <a:pPr marL="0" algn="ctr" defTabSz="457200" rtl="0" eaLnBrk="1" fontAlgn="b" latinLnBrk="0" hangingPunct="1"/>
                      <a:r>
                        <a:rPr lang="ru-RU" sz="800" b="0" i="0" u="none" strike="noStrike" kern="1200" dirty="0" smtClean="0">
                          <a:solidFill>
                            <a:srgbClr val="002060"/>
                          </a:solidFill>
                          <a:effectLst/>
                          <a:latin typeface="Arial Narrow" panose="020B0606020202030204" pitchFamily="34" charset="0"/>
                          <a:ea typeface="+mn-ea"/>
                          <a:cs typeface="+mn-cs"/>
                        </a:rPr>
                        <a:t>не</a:t>
                      </a:r>
                      <a:r>
                        <a:rPr lang="ru-RU" sz="800" b="0" i="0" u="none" strike="noStrike" kern="1200" baseline="0" dirty="0" smtClean="0">
                          <a:solidFill>
                            <a:srgbClr val="002060"/>
                          </a:solidFill>
                          <a:effectLst/>
                          <a:latin typeface="Arial Narrow" panose="020B0606020202030204" pitchFamily="34" charset="0"/>
                          <a:ea typeface="+mn-ea"/>
                          <a:cs typeface="+mn-cs"/>
                        </a:rPr>
                        <a:t> </a:t>
                      </a:r>
                      <a:r>
                        <a:rPr lang="ru-RU" sz="800" b="0" i="0" u="none" strike="noStrike" kern="1200" dirty="0" smtClean="0">
                          <a:solidFill>
                            <a:srgbClr val="002060"/>
                          </a:solidFill>
                          <a:effectLst/>
                          <a:latin typeface="Arial Narrow" panose="020B0606020202030204" pitchFamily="34" charset="0"/>
                          <a:ea typeface="+mn-ea"/>
                          <a:cs typeface="+mn-cs"/>
                        </a:rPr>
                        <a:t>выполнено</a:t>
                      </a:r>
                      <a:endParaRPr lang="ru-RU" sz="800" b="0" i="0" u="none" strike="noStrike" kern="1200" dirty="0">
                        <a:solidFill>
                          <a:srgbClr val="002060"/>
                        </a:solidFill>
                        <a:effectLst/>
                        <a:latin typeface="Arial Narrow" panose="020B0606020202030204" pitchFamily="34" charset="0"/>
                        <a:ea typeface="+mn-ea"/>
                        <a:cs typeface="+mn-cs"/>
                      </a:endParaRPr>
                    </a:p>
                  </a:txBody>
                  <a:tcPr marL="9525" marR="9525" marT="9525" marB="0" anchor="ctr">
                    <a:noFill/>
                  </a:tcPr>
                </a:tc>
                <a:tc>
                  <a:txBody>
                    <a:bodyPr/>
                    <a:lstStyle/>
                    <a:p>
                      <a:pPr marL="0" algn="ctr" defTabSz="457200" rtl="0" eaLnBrk="1" fontAlgn="b" latinLnBrk="0" hangingPunct="1"/>
                      <a:r>
                        <a:rPr lang="ru-RU" sz="800" b="0" i="0" u="none" strike="noStrike" kern="1200" dirty="0">
                          <a:solidFill>
                            <a:srgbClr val="002060"/>
                          </a:solidFill>
                          <a:effectLst/>
                          <a:latin typeface="Arial Narrow" panose="020B0606020202030204" pitchFamily="34" charset="0"/>
                          <a:ea typeface="+mn-ea"/>
                          <a:cs typeface="+mn-cs"/>
                        </a:rPr>
                        <a:t>0%</a:t>
                      </a:r>
                    </a:p>
                  </a:txBody>
                  <a:tcPr marL="9525" marR="9525" marT="9525" marB="0" anchor="ctr">
                    <a:noFill/>
                  </a:tcPr>
                </a:tc>
              </a:tr>
            </a:tbl>
          </a:graphicData>
        </a:graphic>
      </p:graphicFrame>
      <p:sp>
        <p:nvSpPr>
          <p:cNvPr id="18" name="Заголовок 1"/>
          <p:cNvSpPr>
            <a:spLocks noGrp="1"/>
          </p:cNvSpPr>
          <p:nvPr>
            <p:ph type="title"/>
          </p:nvPr>
        </p:nvSpPr>
        <p:spPr>
          <a:xfrm>
            <a:off x="1979712" y="0"/>
            <a:ext cx="7056784" cy="771550"/>
          </a:xfrm>
        </p:spPr>
        <p:txBody>
          <a:bodyPr vert="horz" lIns="91440" tIns="45720" rIns="91440" bIns="45720" rtlCol="0" anchor="ctr">
            <a:noAutofit/>
          </a:bodyPr>
          <a:lstStyle/>
          <a:p>
            <a:pPr algn="l" eaLnBrk="0" fontAlgn="base" hangingPunct="0">
              <a:spcAft>
                <a:spcPct val="0"/>
              </a:spcAft>
            </a:pPr>
            <a:r>
              <a:rPr lang="ru-RU" sz="1400" kern="0" dirty="0">
                <a:solidFill>
                  <a:srgbClr val="206AB7"/>
                </a:solidFill>
              </a:rPr>
              <a:t>План мероприятий по исполнению решений «Протокол работы комиссии по расследованию технического состояния КВОУ и камер </a:t>
            </a:r>
            <a:r>
              <a:rPr lang="ru-RU" sz="1400" kern="0" dirty="0" err="1">
                <a:solidFill>
                  <a:srgbClr val="206AB7"/>
                </a:solidFill>
              </a:rPr>
              <a:t>всаса</a:t>
            </a:r>
            <a:r>
              <a:rPr lang="ru-RU" sz="1400" kern="0" dirty="0">
                <a:solidFill>
                  <a:srgbClr val="206AB7"/>
                </a:solidFill>
              </a:rPr>
              <a:t>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a:t>
            </a:r>
            <a:r>
              <a:rPr lang="ru-RU" sz="1400" kern="0" dirty="0" smtClean="0">
                <a:solidFill>
                  <a:srgbClr val="206AB7"/>
                </a:solidFill>
              </a:rPr>
              <a:t>НК-36СТ </a:t>
            </a:r>
            <a:r>
              <a:rPr lang="ru-RU" sz="1400" kern="0" dirty="0">
                <a:solidFill>
                  <a:srgbClr val="206AB7"/>
                </a:solidFill>
              </a:rPr>
              <a:t>зав.№339»</a:t>
            </a:r>
          </a:p>
        </p:txBody>
      </p:sp>
      <p:sp>
        <p:nvSpPr>
          <p:cNvPr id="1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22</a:t>
            </a:fld>
            <a:endParaRPr lang="ru-RU" sz="1200" b="0" dirty="0">
              <a:solidFill>
                <a:srgbClr val="1F497D"/>
              </a:solidFill>
            </a:endParaRPr>
          </a:p>
        </p:txBody>
      </p:sp>
      <p:sp>
        <p:nvSpPr>
          <p:cNvPr id="20" name="Прямоугольник 19"/>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94829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a:solidFill>
                  <a:srgbClr val="0070C0"/>
                </a:solidFill>
              </a:rPr>
              <a:t>п.21: Совместно с Заволжским ЛПУ МГ устранить замечания к обнаруженным наплывам на кронштейнах крепления пластин </a:t>
            </a:r>
            <a:r>
              <a:rPr lang="ru-RU" sz="1400" b="1" dirty="0" err="1">
                <a:solidFill>
                  <a:srgbClr val="0070C0"/>
                </a:solidFill>
              </a:rPr>
              <a:t>шумоглушения</a:t>
            </a:r>
            <a:r>
              <a:rPr lang="ru-RU" sz="1400" b="1" dirty="0">
                <a:solidFill>
                  <a:srgbClr val="0070C0"/>
                </a:solidFill>
              </a:rPr>
              <a:t>. Произвести осмотр и установку вновь привезенных пластин в шумоглушитель на ГПА ст.№2 КЦ «Ямбург – Западная граница». Установить шумоглушитель и ВОУ в штатное положение</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25693"/>
            <a:ext cx="2736304" cy="3168352"/>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615396"/>
            <a:ext cx="5739853" cy="1111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кругленная прямоугольная выноска 1"/>
          <p:cNvSpPr/>
          <p:nvPr/>
        </p:nvSpPr>
        <p:spPr>
          <a:xfrm>
            <a:off x="3275856" y="1615396"/>
            <a:ext cx="5739853" cy="1139115"/>
          </a:xfrm>
          <a:prstGeom prst="wedgeRoundRectCallout">
            <a:avLst>
              <a:gd name="adj1" fmla="val -57080"/>
              <a:gd name="adj2" fmla="val 9070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23</a:t>
            </a:fld>
            <a:endParaRPr lang="ru-RU" sz="1200" b="0" dirty="0">
              <a:solidFill>
                <a:srgbClr val="1F497D"/>
              </a:solidFill>
            </a:endParaRPr>
          </a:p>
        </p:txBody>
      </p:sp>
      <p:sp>
        <p:nvSpPr>
          <p:cNvPr id="10" name="Прямоугольник 9"/>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9030280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a:solidFill>
                  <a:srgbClr val="0070C0"/>
                </a:solidFill>
              </a:rPr>
              <a:t>п.31: Определить причину </a:t>
            </a:r>
            <a:r>
              <a:rPr lang="ru-RU" sz="1400" b="1" dirty="0" err="1">
                <a:solidFill>
                  <a:srgbClr val="0070C0"/>
                </a:solidFill>
              </a:rPr>
              <a:t>выкрашивания</a:t>
            </a:r>
            <a:r>
              <a:rPr lang="ru-RU" sz="1400" b="1" dirty="0">
                <a:solidFill>
                  <a:srgbClr val="0070C0"/>
                </a:solidFill>
              </a:rPr>
              <a:t> </a:t>
            </a:r>
            <a:r>
              <a:rPr lang="ru-RU" sz="1400" b="1" dirty="0" err="1">
                <a:solidFill>
                  <a:srgbClr val="0070C0"/>
                </a:solidFill>
              </a:rPr>
              <a:t>спецслоя</a:t>
            </a:r>
            <a:r>
              <a:rPr lang="ru-RU" sz="1400" b="1" dirty="0">
                <a:solidFill>
                  <a:srgbClr val="0070C0"/>
                </a:solidFill>
              </a:rPr>
              <a:t> на рабочем кольце 8 ступени в ЦЗЛ </a:t>
            </a:r>
            <a:r>
              <a:rPr lang="ru-RU" sz="1400" b="1" dirty="0" err="1">
                <a:solidFill>
                  <a:srgbClr val="0070C0"/>
                </a:solidFill>
              </a:rPr>
              <a:t>ОГМет</a:t>
            </a:r>
            <a:r>
              <a:rPr lang="ru-RU" sz="1400" b="1" dirty="0">
                <a:solidFill>
                  <a:srgbClr val="0070C0"/>
                </a:solidFill>
              </a:rPr>
              <a:t> ПАО «Кузнецов» с участием </a:t>
            </a:r>
          </a:p>
          <a:p>
            <a:pPr defTabSz="457200" fontAlgn="b"/>
            <a:r>
              <a:rPr lang="ru-RU" sz="1400" b="1" dirty="0">
                <a:solidFill>
                  <a:srgbClr val="0070C0"/>
                </a:solidFill>
              </a:rPr>
              <a:t>ООО «Самара-</a:t>
            </a:r>
            <a:r>
              <a:rPr lang="ru-RU" sz="1400" b="1" dirty="0" err="1">
                <a:solidFill>
                  <a:srgbClr val="0070C0"/>
                </a:solidFill>
              </a:rPr>
              <a:t>Авиагаз</a:t>
            </a:r>
            <a:r>
              <a:rPr lang="ru-RU" sz="1400" b="1" dirty="0">
                <a:solidFill>
                  <a:srgbClr val="0070C0"/>
                </a:solidFill>
              </a:rPr>
              <a:t>». Отчет направить в ООО «Газпром </a:t>
            </a:r>
            <a:r>
              <a:rPr lang="ru-RU" sz="1400" b="1" dirty="0" err="1">
                <a:solidFill>
                  <a:srgbClr val="0070C0"/>
                </a:solidFill>
              </a:rPr>
              <a:t>трансгаз</a:t>
            </a:r>
            <a:r>
              <a:rPr lang="ru-RU" sz="1400" b="1" dirty="0">
                <a:solidFill>
                  <a:srgbClr val="0070C0"/>
                </a:solidFill>
              </a:rPr>
              <a:t> Нижний Новгород» и ООО «Самара </a:t>
            </a:r>
            <a:r>
              <a:rPr lang="ru-RU" sz="1400" b="1" dirty="0" err="1">
                <a:solidFill>
                  <a:srgbClr val="0070C0"/>
                </a:solidFill>
              </a:rPr>
              <a:t>Авиагаз</a:t>
            </a:r>
            <a:r>
              <a:rPr lang="ru-RU" sz="1400" b="1" dirty="0">
                <a:solidFill>
                  <a:srgbClr val="0070C0"/>
                </a:solidFill>
              </a:rPr>
              <a: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0" y="1426755"/>
            <a:ext cx="2232248" cy="3180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480" y="1461557"/>
            <a:ext cx="2216124" cy="3145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9257" y="1461557"/>
            <a:ext cx="2230567" cy="3145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6422" y="1589038"/>
            <a:ext cx="3584054" cy="90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Скругленная прямоугольная выноска 11"/>
          <p:cNvSpPr/>
          <p:nvPr/>
        </p:nvSpPr>
        <p:spPr>
          <a:xfrm>
            <a:off x="5396422" y="1563638"/>
            <a:ext cx="3619287" cy="902460"/>
          </a:xfrm>
          <a:prstGeom prst="wedgeRoundRectCallout">
            <a:avLst>
              <a:gd name="adj1" fmla="val -45501"/>
              <a:gd name="adj2" fmla="val 116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24</a:t>
            </a:fld>
            <a:endParaRPr lang="ru-RU" sz="1200" b="0" dirty="0">
              <a:solidFill>
                <a:srgbClr val="1F497D"/>
              </a:solidFill>
            </a:endParaRPr>
          </a:p>
        </p:txBody>
      </p:sp>
      <p:sp>
        <p:nvSpPr>
          <p:cNvPr id="19" name="Прямоугольник 1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5802430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Подтверждающие документы</a:t>
            </a:r>
            <a:endParaRPr lang="ru-RU" sz="2000" dirty="0">
              <a:solidFill>
                <a:srgbClr val="206AB7"/>
              </a:solidFill>
            </a:endParaRP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400" b="1" dirty="0" smtClean="0">
                <a:solidFill>
                  <a:srgbClr val="0070C0"/>
                </a:solidFill>
              </a:rPr>
              <a:t>п.33: </a:t>
            </a:r>
            <a:r>
              <a:rPr lang="ru-RU" sz="1400" b="1" dirty="0">
                <a:solidFill>
                  <a:srgbClr val="0070C0"/>
                </a:solidFill>
              </a:rPr>
              <a:t>Определить </a:t>
            </a:r>
            <a:r>
              <a:rPr lang="ru-RU" sz="1400" b="1" dirty="0" smtClean="0">
                <a:solidFill>
                  <a:srgbClr val="0070C0"/>
                </a:solidFill>
              </a:rPr>
              <a:t>характер дефектов на рабочих лопатках 4, 5, 8, 9 ступеней КСД и КВД на электронном микроскопе в ЦЗЛ </a:t>
            </a:r>
            <a:r>
              <a:rPr lang="ru-RU" sz="1400" b="1" dirty="0" err="1" smtClean="0">
                <a:solidFill>
                  <a:srgbClr val="0070C0"/>
                </a:solidFill>
              </a:rPr>
              <a:t>ОГМет</a:t>
            </a:r>
            <a:r>
              <a:rPr lang="ru-RU" sz="1400" b="1" dirty="0" smtClean="0">
                <a:solidFill>
                  <a:srgbClr val="0070C0"/>
                </a:solidFill>
              </a:rPr>
              <a:t> ПАО «Кузнецов» с участием ООО «Самара-</a:t>
            </a:r>
            <a:r>
              <a:rPr lang="ru-RU" sz="1400" b="1" dirty="0" err="1" smtClean="0">
                <a:solidFill>
                  <a:srgbClr val="0070C0"/>
                </a:solidFill>
              </a:rPr>
              <a:t>Авиагаз</a:t>
            </a:r>
            <a:r>
              <a:rPr lang="ru-RU" sz="1400" b="1" dirty="0" smtClean="0">
                <a:solidFill>
                  <a:srgbClr val="0070C0"/>
                </a:solidFill>
              </a:rPr>
              <a:t>»</a:t>
            </a:r>
            <a:endParaRPr lang="ru-RU" sz="1400" b="1" dirty="0">
              <a:solidFill>
                <a:srgbClr val="0070C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 y="1477781"/>
            <a:ext cx="2285922" cy="3219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479" y="1477781"/>
            <a:ext cx="2265084" cy="3219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2721" y="1482867"/>
            <a:ext cx="2276477" cy="321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6423" y="1581870"/>
            <a:ext cx="3424050" cy="9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Скругленная прямоугольная выноска 11"/>
          <p:cNvSpPr/>
          <p:nvPr/>
        </p:nvSpPr>
        <p:spPr>
          <a:xfrm>
            <a:off x="5365094" y="1482867"/>
            <a:ext cx="3650615" cy="1088883"/>
          </a:xfrm>
          <a:prstGeom prst="wedgeRoundRectCallout">
            <a:avLst>
              <a:gd name="adj1" fmla="val -55242"/>
              <a:gd name="adj2" fmla="val 7076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25</a:t>
            </a:fld>
            <a:endParaRPr lang="ru-RU" sz="1200" b="0" dirty="0">
              <a:solidFill>
                <a:srgbClr val="1F497D"/>
              </a:solidFill>
            </a:endParaRPr>
          </a:p>
        </p:txBody>
      </p:sp>
      <p:sp>
        <p:nvSpPr>
          <p:cNvPr id="19" name="Прямоугольник 1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443135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14480" y="0"/>
            <a:ext cx="730122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Основные проблемные вопросы</a:t>
            </a:r>
            <a:endParaRPr lang="ru-RU" sz="2000" dirty="0">
              <a:solidFill>
                <a:srgbClr val="206AB7"/>
              </a:solidFill>
            </a:endParaRPr>
          </a:p>
        </p:txBody>
      </p:sp>
      <p:sp>
        <p:nvSpPr>
          <p:cNvPr id="18"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26</a:t>
            </a:fld>
            <a:endParaRPr lang="ru-RU" sz="1200" b="0" dirty="0">
              <a:solidFill>
                <a:srgbClr val="1F497D"/>
              </a:solidFill>
            </a:endParaRPr>
          </a:p>
        </p:txBody>
      </p:sp>
      <p:sp>
        <p:nvSpPr>
          <p:cNvPr id="19" name="Прямоугольник 1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
        <p:nvSpPr>
          <p:cNvPr id="2" name="Прямоугольник 1"/>
          <p:cNvSpPr/>
          <p:nvPr/>
        </p:nvSpPr>
        <p:spPr>
          <a:xfrm>
            <a:off x="35496" y="1038671"/>
            <a:ext cx="8682955" cy="3693319"/>
          </a:xfrm>
          <a:prstGeom prst="rect">
            <a:avLst/>
          </a:prstGeom>
        </p:spPr>
        <p:txBody>
          <a:bodyPr wrap="square">
            <a:spAutoFit/>
          </a:bodyPr>
          <a:lstStyle/>
          <a:p>
            <a:pPr marL="342900" indent="-342900" algn="just" defTabSz="457200" fontAlgn="b">
              <a:buAutoNum type="arabicPeriod"/>
            </a:pPr>
            <a:r>
              <a:rPr lang="ru-RU" b="1" dirty="0" smtClean="0">
                <a:solidFill>
                  <a:srgbClr val="0070C0"/>
                </a:solidFill>
              </a:rPr>
              <a:t>Не определены сроки комиссионной разборки приводных двигателей НК-36СТ зав.№102, 104, 307, 329 на ПАО «Кузнецов»;</a:t>
            </a:r>
          </a:p>
          <a:p>
            <a:pPr algn="just" defTabSz="457200" fontAlgn="b"/>
            <a:endParaRPr lang="ru-RU" b="1" dirty="0" smtClean="0">
              <a:solidFill>
                <a:srgbClr val="0070C0"/>
              </a:solidFill>
            </a:endParaRPr>
          </a:p>
          <a:p>
            <a:pPr marL="342900" indent="-342900" algn="just" defTabSz="457200" fontAlgn="b">
              <a:buFont typeface="+mj-lt"/>
              <a:buAutoNum type="arabicPeriod" startAt="2"/>
            </a:pPr>
            <a:r>
              <a:rPr lang="ru-RU" b="1" dirty="0" smtClean="0">
                <a:solidFill>
                  <a:srgbClr val="0070C0"/>
                </a:solidFill>
              </a:rPr>
              <a:t>Отсутствуют сроки возврата с гарантийного ремонта приводного двигателя НК-36СТ зав.№301;</a:t>
            </a:r>
            <a:endParaRPr lang="ru-RU" b="1" dirty="0" smtClean="0">
              <a:solidFill>
                <a:srgbClr val="0070C0"/>
              </a:solidFill>
            </a:endParaRPr>
          </a:p>
          <a:p>
            <a:pPr algn="just" defTabSz="457200" fontAlgn="b"/>
            <a:endParaRPr lang="ru-RU" b="1" dirty="0" smtClean="0">
              <a:solidFill>
                <a:srgbClr val="0070C0"/>
              </a:solidFill>
            </a:endParaRPr>
          </a:p>
          <a:p>
            <a:pPr marL="342900" indent="-342900" algn="just" defTabSz="457200" fontAlgn="b">
              <a:buFont typeface="+mj-lt"/>
              <a:buAutoNum type="arabicPeriod" startAt="3"/>
            </a:pPr>
            <a:r>
              <a:rPr lang="ru-RU" b="1" dirty="0" smtClean="0">
                <a:solidFill>
                  <a:srgbClr val="0070C0"/>
                </a:solidFill>
              </a:rPr>
              <a:t>Формирование окончательный калькуляций на ремонт приводного двигателя в объеме аварийно-восстановительного ремонта осуществляется после завершения полного цикла ремонтных работ в условиях специального ремонтного предприятия;</a:t>
            </a:r>
          </a:p>
          <a:p>
            <a:pPr algn="just" defTabSz="457200" fontAlgn="b"/>
            <a:endParaRPr lang="ru-RU" b="1" dirty="0" smtClean="0">
              <a:solidFill>
                <a:srgbClr val="0070C0"/>
              </a:solidFill>
            </a:endParaRPr>
          </a:p>
          <a:p>
            <a:pPr marL="342900" indent="-342900" algn="just" defTabSz="457200" fontAlgn="b">
              <a:buFont typeface="+mj-lt"/>
              <a:buAutoNum type="arabicPeriod" startAt="4"/>
            </a:pPr>
            <a:r>
              <a:rPr lang="ru-RU" b="1" dirty="0" smtClean="0">
                <a:solidFill>
                  <a:srgbClr val="0070C0"/>
                </a:solidFill>
              </a:rPr>
              <a:t>Отсутствие типового положения по учету производственных неполадок газоперекачивающих агрегатов в ПАО «Газпром». </a:t>
            </a:r>
          </a:p>
          <a:p>
            <a:pPr algn="just" defTabSz="457200" fontAlgn="b"/>
            <a:endParaRPr lang="ru-RU" b="1" dirty="0">
              <a:solidFill>
                <a:srgbClr val="0070C0"/>
              </a:solidFill>
            </a:endParaRPr>
          </a:p>
        </p:txBody>
      </p:sp>
    </p:spTree>
    <p:extLst>
      <p:ext uri="{BB962C8B-B14F-4D97-AF65-F5344CB8AC3E}">
        <p14:creationId xmlns:p14="http://schemas.microsoft.com/office/powerpoint/2010/main" val="354529177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285720" y="1285866"/>
            <a:ext cx="8229600" cy="919162"/>
          </a:xfrm>
        </p:spPr>
        <p:txBody>
          <a:bodyPr anchor="ctr">
            <a:noAutofit/>
          </a:bodyPr>
          <a:lstStyle/>
          <a:p>
            <a:pPr marL="0" indent="0" algn="ctr">
              <a:spcBef>
                <a:spcPts val="600"/>
              </a:spcBef>
              <a:spcAft>
                <a:spcPts val="600"/>
              </a:spcAft>
            </a:pPr>
            <a:endParaRPr lang="ru-RU" sz="2000" b="1" dirty="0">
              <a:solidFill>
                <a:srgbClr val="0070C0"/>
              </a:solidFill>
            </a:endParaRPr>
          </a:p>
          <a:p>
            <a:pPr marL="0" indent="0" algn="ctr">
              <a:spcBef>
                <a:spcPts val="600"/>
              </a:spcBef>
              <a:spcAft>
                <a:spcPts val="600"/>
              </a:spcAft>
            </a:pPr>
            <a:endParaRPr lang="ru-RU" sz="2000" b="1" dirty="0">
              <a:solidFill>
                <a:srgbClr val="0070C0"/>
              </a:solidFill>
            </a:endParaRPr>
          </a:p>
          <a:p>
            <a:pPr marL="0" indent="0" algn="ctr">
              <a:spcBef>
                <a:spcPts val="600"/>
              </a:spcBef>
              <a:spcAft>
                <a:spcPts val="600"/>
              </a:spcAft>
              <a:buNone/>
            </a:pPr>
            <a:r>
              <a:rPr lang="ru-RU" sz="2000" b="1" dirty="0">
                <a:solidFill>
                  <a:srgbClr val="0070C0"/>
                </a:solidFill>
              </a:rPr>
              <a:t>СПАСИБО ЗА ВНИМАНИЕ</a:t>
            </a:r>
          </a:p>
        </p:txBody>
      </p:sp>
      <p:sp>
        <p:nvSpPr>
          <p:cNvPr id="5" name="Нижний колонтитул 4"/>
          <p:cNvSpPr>
            <a:spLocks noGrp="1"/>
          </p:cNvSpPr>
          <p:nvPr>
            <p:ph type="ftr" sz="quarter" idx="11"/>
          </p:nvPr>
        </p:nvSpPr>
        <p:spPr/>
        <p:txBody>
          <a:bodyPr/>
          <a:lstStyle/>
          <a:p>
            <a:pPr>
              <a:defRPr/>
            </a:pPr>
            <a:r>
              <a:rPr lang="ru-RU" smtClean="0">
                <a:solidFill>
                  <a:srgbClr val="FFFFFF"/>
                </a:solidFill>
              </a:rPr>
              <a:t>Комиссия по рассмотрению результатов ПХД филиалов за 1-ое полугодие 2018 г</a:t>
            </a:r>
            <a:endParaRPr lang="ru-RU">
              <a:solidFill>
                <a:srgbClr val="FFFFFF"/>
              </a:solidFill>
            </a:endParaRPr>
          </a:p>
        </p:txBody>
      </p:sp>
      <p:pic>
        <p:nvPicPr>
          <p:cNvPr id="4" name="Picture 2" descr="D:\РАБОТА\2018\БК 2018\Оформление-2.jpg"/>
          <p:cNvPicPr>
            <a:picLocks noChangeAspect="1" noChangeArrowheads="1"/>
          </p:cNvPicPr>
          <p:nvPr/>
        </p:nvPicPr>
        <p:blipFill>
          <a:blip r:embed="rId3" cstate="print"/>
          <a:srcRect/>
          <a:stretch>
            <a:fillRect/>
          </a:stretch>
        </p:blipFill>
        <p:spPr bwMode="auto">
          <a:xfrm>
            <a:off x="0" y="3667370"/>
            <a:ext cx="9144000" cy="1476130"/>
          </a:xfrm>
          <a:prstGeom prst="rect">
            <a:avLst/>
          </a:prstGeom>
          <a:noFill/>
        </p:spPr>
      </p:pic>
    </p:spTree>
    <p:extLst>
      <p:ext uri="{BB962C8B-B14F-4D97-AF65-F5344CB8AC3E}">
        <p14:creationId xmlns:p14="http://schemas.microsoft.com/office/powerpoint/2010/main" val="76103466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7" y="1275607"/>
            <a:ext cx="4680520" cy="3096344"/>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275606"/>
            <a:ext cx="3528392" cy="3096344"/>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1275606"/>
            <a:ext cx="3888431" cy="3096345"/>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275607"/>
            <a:ext cx="4104456" cy="3096344"/>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Заголовок 1"/>
          <p:cNvSpPr>
            <a:spLocks noGrp="1"/>
          </p:cNvSpPr>
          <p:nvPr>
            <p:ph type="title"/>
          </p:nvPr>
        </p:nvSpPr>
        <p:spPr>
          <a:xfrm>
            <a:off x="1403648" y="92608"/>
            <a:ext cx="7632848" cy="678942"/>
          </a:xfrm>
        </p:spPr>
        <p:txBody>
          <a:bodyPr vert="horz" lIns="91440" tIns="45720" rIns="91440" bIns="45720" rtlCol="0" anchor="ctr">
            <a:normAutofit/>
          </a:bodyPr>
          <a:lstStyle/>
          <a:p>
            <a:pPr algn="l" eaLnBrk="0" fontAlgn="base" hangingPunct="0">
              <a:spcAft>
                <a:spcPct val="0"/>
              </a:spcAft>
            </a:pPr>
            <a:r>
              <a:rPr lang="ru-RU" sz="2000" kern="0" dirty="0">
                <a:solidFill>
                  <a:srgbClr val="206AB7"/>
                </a:solidFill>
              </a:rPr>
              <a:t>«План мероприятий по исполнению решений…» </a:t>
            </a: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73" y="1275606"/>
            <a:ext cx="3559723" cy="3096344"/>
          </a:xfrm>
          <a:prstGeom prst="rect">
            <a:avLst/>
          </a:prstGeom>
          <a:noFill/>
          <a:ln w="9525">
            <a:solidFill>
              <a:schemeClr val="bg2">
                <a:lumMod val="10000"/>
              </a:schemeClr>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11274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939562"/>
            <a:ext cx="2428076"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Заголовок 1"/>
          <p:cNvSpPr>
            <a:spLocks noGrp="1"/>
          </p:cNvSpPr>
          <p:nvPr>
            <p:ph type="title"/>
          </p:nvPr>
        </p:nvSpPr>
        <p:spPr>
          <a:xfrm>
            <a:off x="1403648" y="92610"/>
            <a:ext cx="7632848"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зав.№102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6222"/>
            <a:ext cx="2531243"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6" name="Picture 2" descr="W:\com\Zvezdink\Poekc\13. TSISHEVSKIY\Архив\Осмотр ГВТ НК-36СТ №102\Осмотр ГВТ_НК-36СТ №102 от 11.09.2017\фото_осмотр МП_п.4.3.2 РЭ\ГВТ\IMG_20170908_1353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3" y="926222"/>
            <a:ext cx="2284515" cy="2149584"/>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7" name="Picture 3" descr="W:\com\Zvezdink\Poekc\13. TSISHEVSKIY\Архив\Осмотр ГВТ НК-36СТ №102\Осмотр ГВТ_НК-36СТ №102 от 11.09.2017\фото_осмотр МП_п.4.3.2 РЭ\ГВТ\IMG_20170908_1353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2399918"/>
            <a:ext cx="2223257" cy="2420081"/>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485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23478"/>
            <a:ext cx="7704856" cy="699542"/>
          </a:xfrm>
        </p:spPr>
        <p:txBody>
          <a:bodyPr anchor="ctr">
            <a:noAutofit/>
          </a:bodyPr>
          <a:lstStyle/>
          <a:p>
            <a:pPr algn="l" eaLnBrk="0" fontAlgn="base" hangingPunct="0">
              <a:spcAft>
                <a:spcPct val="0"/>
              </a:spcAft>
            </a:pPr>
            <a:r>
              <a:rPr lang="ru-RU" sz="2000" kern="0" dirty="0">
                <a:solidFill>
                  <a:srgbClr val="206AB7"/>
                </a:solidFill>
              </a:rPr>
              <a:t>Показатели надежности Комплексной программы ПАО «Газпром» </a:t>
            </a:r>
            <a:br>
              <a:rPr lang="ru-RU" sz="2000" kern="0" dirty="0">
                <a:solidFill>
                  <a:srgbClr val="206AB7"/>
                </a:solidFill>
              </a:rPr>
            </a:br>
            <a:r>
              <a:rPr lang="ru-RU" sz="2000" kern="0" dirty="0">
                <a:solidFill>
                  <a:srgbClr val="206AB7"/>
                </a:solidFill>
              </a:rPr>
              <a:t>2018-2022 гг.</a:t>
            </a:r>
          </a:p>
        </p:txBody>
      </p:sp>
      <p:graphicFrame>
        <p:nvGraphicFramePr>
          <p:cNvPr id="12" name="Таблица 11"/>
          <p:cNvGraphicFramePr>
            <a:graphicFrameLocks noGrp="1"/>
          </p:cNvGraphicFramePr>
          <p:nvPr>
            <p:extLst>
              <p:ext uri="{D42A27DB-BD31-4B8C-83A1-F6EECF244321}">
                <p14:modId xmlns:p14="http://schemas.microsoft.com/office/powerpoint/2010/main" val="2637539872"/>
              </p:ext>
            </p:extLst>
          </p:nvPr>
        </p:nvGraphicFramePr>
        <p:xfrm>
          <a:off x="107504" y="1563638"/>
          <a:ext cx="8712968" cy="2950792"/>
        </p:xfrm>
        <a:graphic>
          <a:graphicData uri="http://schemas.openxmlformats.org/drawingml/2006/table">
            <a:tbl>
              <a:tblPr firstRow="1" bandRow="1"/>
              <a:tblGrid>
                <a:gridCol w="388599"/>
                <a:gridCol w="2737774"/>
                <a:gridCol w="546035"/>
                <a:gridCol w="936104"/>
                <a:gridCol w="1008112"/>
                <a:gridCol w="1008112"/>
                <a:gridCol w="1080120"/>
                <a:gridCol w="1008112"/>
              </a:tblGrid>
              <a:tr h="650399">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 п/п</a:t>
                      </a:r>
                      <a:endParaRPr lang="ru-RU" sz="1000" b="1" kern="1200" dirty="0">
                        <a:solidFill>
                          <a:schemeClr val="bg1"/>
                        </a:solidFill>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Наименование показателя</a:t>
                      </a:r>
                      <a:endParaRPr lang="ru-RU" sz="1000" b="1" kern="1200" dirty="0">
                        <a:solidFill>
                          <a:schemeClr val="bg1"/>
                        </a:solidFill>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Ед. изм.</a:t>
                      </a:r>
                      <a:endParaRPr lang="ru-RU" sz="1000" b="1" kern="1200" dirty="0">
                        <a:solidFill>
                          <a:schemeClr val="bg1"/>
                        </a:solidFill>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Требуемое значение за 2017 г</a:t>
                      </a:r>
                      <a:endParaRPr lang="ru-RU" sz="1000" b="1" kern="1200" dirty="0">
                        <a:solidFill>
                          <a:schemeClr val="bg1"/>
                        </a:solidFill>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Факт за</a:t>
                      </a:r>
                    </a:p>
                    <a:p>
                      <a:pPr marL="0" algn="ctr" defTabSz="457200" rtl="0" eaLnBrk="1" latinLnBrk="0" hangingPunct="1"/>
                      <a:r>
                        <a:rPr lang="ru-RU" sz="1000" b="1" kern="1200" baseline="0" dirty="0" smtClean="0">
                          <a:solidFill>
                            <a:schemeClr val="bg1"/>
                          </a:solidFill>
                          <a:latin typeface="Arial Narrow" panose="020B0606020202030204" pitchFamily="34" charset="0"/>
                          <a:ea typeface="+mn-ea"/>
                          <a:cs typeface="+mn-cs"/>
                        </a:rPr>
                        <a:t>2017 год</a:t>
                      </a:r>
                      <a:endParaRPr lang="ru-RU" sz="1000" b="1" kern="1200" dirty="0">
                        <a:solidFill>
                          <a:schemeClr val="bg1"/>
                        </a:solidFill>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smtClean="0">
                          <a:ln>
                            <a:noFill/>
                          </a:ln>
                          <a:solidFill>
                            <a:schemeClr val="bg1"/>
                          </a:solidFill>
                          <a:effectLst/>
                          <a:uLnTx/>
                          <a:uFillTx/>
                          <a:latin typeface="Arial Narrow" panose="020B0606020202030204" pitchFamily="34" charset="0"/>
                          <a:ea typeface="+mn-ea"/>
                          <a:cs typeface="+mn-cs"/>
                        </a:rPr>
                        <a:t>Требуемое значение за 2018 г</a:t>
                      </a:r>
                      <a:endParaRPr kumimoji="0" lang="ru-RU" sz="10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smtClean="0">
                          <a:ln>
                            <a:noFill/>
                          </a:ln>
                          <a:solidFill>
                            <a:schemeClr val="bg1"/>
                          </a:solidFill>
                          <a:effectLst/>
                          <a:uLnTx/>
                          <a:uFillTx/>
                          <a:latin typeface="Arial Narrow" panose="020B0606020202030204" pitchFamily="34" charset="0"/>
                          <a:ea typeface="+mn-ea"/>
                          <a:cs typeface="+mn-cs"/>
                        </a:rPr>
                        <a:t>Факт за 10 месяцев</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smtClean="0">
                          <a:ln>
                            <a:noFill/>
                          </a:ln>
                          <a:solidFill>
                            <a:schemeClr val="bg1"/>
                          </a:solidFill>
                          <a:effectLst/>
                          <a:uLnTx/>
                          <a:uFillTx/>
                          <a:latin typeface="Arial Narrow" panose="020B0606020202030204" pitchFamily="34" charset="0"/>
                          <a:ea typeface="+mn-ea"/>
                          <a:cs typeface="+mn-cs"/>
                        </a:rPr>
                        <a:t>2018 года</a:t>
                      </a:r>
                      <a:endParaRPr kumimoji="0" lang="ru-RU" sz="1000" b="1" i="0" u="none" strike="noStrike" kern="1200" cap="none" spc="0" normalizeH="0" baseline="0" noProof="0" dirty="0">
                        <a:ln>
                          <a:noFill/>
                        </a:ln>
                        <a:solidFill>
                          <a:schemeClr val="bg1"/>
                        </a:solidFill>
                        <a:effectLst/>
                        <a:uLnTx/>
                        <a:uFillTx/>
                        <a:latin typeface="Arial Narrow" panose="020B06060202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457200" rtl="0" eaLnBrk="1" latinLnBrk="0" hangingPunct="1"/>
                      <a:r>
                        <a:rPr lang="ru-RU" sz="1000" b="1" kern="1200" dirty="0" smtClean="0">
                          <a:solidFill>
                            <a:schemeClr val="bg1"/>
                          </a:solidFill>
                          <a:latin typeface="Arial Narrow" panose="020B0606020202030204" pitchFamily="34" charset="0"/>
                          <a:ea typeface="+mn-ea"/>
                          <a:cs typeface="+mn-cs"/>
                        </a:rPr>
                        <a:t>Индикатор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657885">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ru-RU" sz="1200" b="1" dirty="0" smtClean="0">
                          <a:solidFill>
                            <a:srgbClr val="0070C0"/>
                          </a:solidFill>
                          <a:latin typeface="Arial Narrow" panose="020B0606020202030204" pitchFamily="34" charset="0"/>
                        </a:rPr>
                        <a:t>1</a:t>
                      </a:r>
                      <a:endParaRPr lang="ru-RU" sz="1200" b="1" dirty="0">
                        <a:solidFill>
                          <a:srgbClr val="0070C0"/>
                        </a:solidFill>
                        <a:latin typeface="Arial Narrow" panose="020B0606020202030204" pitchFamily="34" charset="0"/>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l" fontAlgn="t"/>
                      <a:r>
                        <a:rPr lang="ru-RU" sz="1400" b="0" i="0" u="none" strike="noStrike" dirty="0">
                          <a:solidFill>
                            <a:srgbClr val="0070C0"/>
                          </a:solidFill>
                          <a:effectLst/>
                          <a:latin typeface="+mn-lt"/>
                        </a:rPr>
                        <a:t>Количество аварийных </a:t>
                      </a:r>
                      <a:r>
                        <a:rPr lang="ru-RU" sz="1400" b="0" i="0" u="none" strike="noStrike" dirty="0" smtClean="0">
                          <a:solidFill>
                            <a:srgbClr val="0070C0"/>
                          </a:solidFill>
                          <a:effectLst/>
                          <a:latin typeface="+mn-lt"/>
                        </a:rPr>
                        <a:t>остановов ( </a:t>
                      </a:r>
                      <a:r>
                        <a:rPr lang="en-US" sz="1400" b="0" i="0" u="none" strike="noStrike" dirty="0">
                          <a:solidFill>
                            <a:srgbClr val="0070C0"/>
                          </a:solidFill>
                          <a:effectLst/>
                          <a:latin typeface="+mn-lt"/>
                        </a:rPr>
                        <a:t>r </a:t>
                      </a:r>
                      <a:r>
                        <a:rPr lang="en-US" sz="1400" b="0" i="0" u="none" strike="noStrike" dirty="0" smtClean="0">
                          <a:solidFill>
                            <a:srgbClr val="0070C0"/>
                          </a:solidFill>
                          <a:effectLst/>
                          <a:latin typeface="+mn-lt"/>
                        </a:rPr>
                        <a:t>)</a:t>
                      </a:r>
                      <a:r>
                        <a:rPr lang="ru-RU" sz="1400" b="0" i="0" u="none" strike="noStrike" dirty="0" smtClean="0">
                          <a:solidFill>
                            <a:srgbClr val="0070C0"/>
                          </a:solidFill>
                          <a:effectLst/>
                          <a:latin typeface="+mn-lt"/>
                        </a:rPr>
                        <a:t>, не более</a:t>
                      </a:r>
                      <a:endParaRPr lang="en-US"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r>
                        <a:rPr lang="ru-RU" sz="1400" b="0" i="0" dirty="0" smtClean="0">
                          <a:solidFill>
                            <a:srgbClr val="0070C0"/>
                          </a:solidFill>
                          <a:latin typeface="+mn-lt"/>
                        </a:rPr>
                        <a:t>ед. </a:t>
                      </a:r>
                      <a:endParaRPr lang="ru-RU" sz="1400" b="0" i="0" dirty="0">
                        <a:solidFill>
                          <a:srgbClr val="0070C0"/>
                        </a:solidFill>
                        <a:latin typeface="+mn-lt"/>
                      </a:endParaRPr>
                    </a:p>
                  </a:txBody>
                  <a:tcPr marT="34290" marB="3429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fontAlgn="ctr"/>
                      <a:r>
                        <a:rPr lang="ru-RU" sz="1400" b="0" i="0" u="none" strike="noStrike" dirty="0" smtClean="0">
                          <a:solidFill>
                            <a:srgbClr val="0070C0"/>
                          </a:solidFill>
                          <a:effectLst/>
                          <a:latin typeface="+mn-lt"/>
                        </a:rPr>
                        <a:t>-</a:t>
                      </a:r>
                      <a:endParaRPr lang="ru-RU"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a:r>
                        <a:rPr lang="ru-RU" sz="1400" dirty="0" smtClean="0">
                          <a:solidFill>
                            <a:srgbClr val="0070C0"/>
                          </a:solidFill>
                        </a:rPr>
                        <a:t>58</a:t>
                      </a:r>
                      <a:endParaRPr lang="ru-RU" sz="1400" dirty="0">
                        <a:solidFill>
                          <a:srgbClr val="0070C0"/>
                        </a:solidFill>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ru-RU" sz="1400" b="0" i="0" u="none" strike="noStrike" kern="1200" dirty="0" smtClean="0">
                          <a:solidFill>
                            <a:srgbClr val="0070C0"/>
                          </a:solidFill>
                          <a:effectLst/>
                          <a:latin typeface="+mn-lt"/>
                          <a:ea typeface="+mn-ea"/>
                          <a:cs typeface="+mn-cs"/>
                        </a:rPr>
                        <a:t>-</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914400" rtl="0" eaLnBrk="1" fontAlgn="ctr" latinLnBrk="0" hangingPunct="1"/>
                      <a:r>
                        <a:rPr lang="ru-RU" sz="1400" b="0" i="0" u="none" strike="noStrike" kern="1200" dirty="0" smtClean="0">
                          <a:solidFill>
                            <a:srgbClr val="0070C0"/>
                          </a:solidFill>
                          <a:effectLst/>
                          <a:latin typeface="+mn-lt"/>
                          <a:ea typeface="+mn-ea"/>
                          <a:cs typeface="+mn-cs"/>
                        </a:rPr>
                        <a:t>28</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ru-RU" sz="1400" b="1" i="0" u="none" strike="noStrike" dirty="0" smtClean="0">
                          <a:solidFill>
                            <a:srgbClr val="0070C0"/>
                          </a:solidFill>
                          <a:effectLst/>
                          <a:latin typeface="+mn-lt"/>
                        </a:rPr>
                        <a:t>А - -</a:t>
                      </a:r>
                      <a:endParaRPr lang="ru-RU" sz="1400" b="1"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865845">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a:r>
                        <a:rPr lang="ru-RU" sz="1200" b="1" dirty="0" smtClean="0">
                          <a:solidFill>
                            <a:srgbClr val="0070C0"/>
                          </a:solidFill>
                          <a:latin typeface="Arial Narrow" panose="020B0606020202030204" pitchFamily="34" charset="0"/>
                        </a:rPr>
                        <a:t>2</a:t>
                      </a:r>
                      <a:endParaRPr lang="ru-RU" sz="1200" b="1" dirty="0">
                        <a:solidFill>
                          <a:srgbClr val="0070C0"/>
                        </a:solidFill>
                        <a:latin typeface="Arial Narrow" panose="020B0606020202030204" pitchFamily="34" charset="0"/>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l" fontAlgn="t"/>
                      <a:r>
                        <a:rPr lang="ru-RU" sz="1400" b="0" i="0" u="none" strike="noStrike" dirty="0">
                          <a:solidFill>
                            <a:srgbClr val="0070C0"/>
                          </a:solidFill>
                          <a:effectLst/>
                          <a:latin typeface="+mn-lt"/>
                        </a:rPr>
                        <a:t>Наработка на отказ </a:t>
                      </a:r>
                      <a:r>
                        <a:rPr lang="ru-RU" sz="1400" b="0" i="0" u="none" strike="noStrike" dirty="0" smtClean="0">
                          <a:solidFill>
                            <a:srgbClr val="0070C0"/>
                          </a:solidFill>
                          <a:effectLst/>
                          <a:latin typeface="+mn-lt"/>
                        </a:rPr>
                        <a:t>(</a:t>
                      </a:r>
                      <a:r>
                        <a:rPr lang="ru-RU" sz="1400" b="0" i="0" u="none" strike="noStrike" dirty="0" err="1" smtClean="0">
                          <a:solidFill>
                            <a:srgbClr val="0070C0"/>
                          </a:solidFill>
                          <a:effectLst/>
                          <a:latin typeface="+mn-lt"/>
                        </a:rPr>
                        <a:t>Тр</a:t>
                      </a:r>
                      <a:r>
                        <a:rPr lang="ru-RU" sz="1400" b="0" i="0" u="none" strike="noStrike" dirty="0" smtClean="0">
                          <a:solidFill>
                            <a:srgbClr val="0070C0"/>
                          </a:solidFill>
                          <a:effectLst/>
                          <a:latin typeface="+mn-lt"/>
                        </a:rPr>
                        <a:t>/</a:t>
                      </a:r>
                      <a:r>
                        <a:rPr lang="en-US" sz="1400" b="0" i="0" u="none" strike="noStrike" dirty="0">
                          <a:solidFill>
                            <a:srgbClr val="0070C0"/>
                          </a:solidFill>
                          <a:effectLst/>
                          <a:latin typeface="+mn-lt"/>
                        </a:rPr>
                        <a:t>r</a:t>
                      </a:r>
                      <a:r>
                        <a:rPr lang="en-US" sz="1400" b="0" i="0" u="none" strike="noStrike" dirty="0" smtClean="0">
                          <a:solidFill>
                            <a:srgbClr val="0070C0"/>
                          </a:solidFill>
                          <a:effectLst/>
                          <a:latin typeface="+mn-lt"/>
                        </a:rPr>
                        <a:t>)</a:t>
                      </a:r>
                      <a:r>
                        <a:rPr lang="ru-RU" sz="1400" b="0" i="0" u="none" strike="noStrike" dirty="0" smtClean="0">
                          <a:solidFill>
                            <a:srgbClr val="0070C0"/>
                          </a:solidFill>
                          <a:effectLst/>
                          <a:latin typeface="+mn-lt"/>
                        </a:rPr>
                        <a:t>,</a:t>
                      </a:r>
                      <a:r>
                        <a:rPr lang="en-US" sz="1400" b="0" i="0" u="none" strike="noStrike" dirty="0" smtClean="0">
                          <a:solidFill>
                            <a:srgbClr val="0070C0"/>
                          </a:solidFill>
                          <a:effectLst/>
                          <a:latin typeface="+mn-lt"/>
                        </a:rPr>
                        <a:t> </a:t>
                      </a:r>
                      <a:r>
                        <a:rPr lang="ru-RU" sz="1400" b="0" i="0" u="none" strike="noStrike" dirty="0" smtClean="0">
                          <a:solidFill>
                            <a:srgbClr val="0070C0"/>
                          </a:solidFill>
                          <a:effectLst/>
                          <a:latin typeface="+mn-lt"/>
                        </a:rPr>
                        <a:t> не менее</a:t>
                      </a:r>
                      <a:endParaRPr lang="en-US"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r>
                        <a:rPr lang="ru-RU" sz="1400" b="0" i="0" dirty="0" smtClean="0">
                          <a:solidFill>
                            <a:srgbClr val="0070C0"/>
                          </a:solidFill>
                          <a:latin typeface="+mn-lt"/>
                        </a:rPr>
                        <a:t>час</a:t>
                      </a:r>
                      <a:endParaRPr lang="ru-RU" sz="1400" b="0" i="0" dirty="0">
                        <a:solidFill>
                          <a:srgbClr val="0070C0"/>
                        </a:solidFill>
                        <a:latin typeface="+mn-lt"/>
                      </a:endParaRPr>
                    </a:p>
                  </a:txBody>
                  <a:tcPr marT="34290" marB="3429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fontAlgn="ctr"/>
                      <a:r>
                        <a:rPr lang="ru-RU" sz="1400" b="0" i="0" u="none" strike="noStrike" dirty="0" smtClean="0">
                          <a:solidFill>
                            <a:srgbClr val="0070C0"/>
                          </a:solidFill>
                          <a:effectLst/>
                          <a:latin typeface="+mn-lt"/>
                        </a:rPr>
                        <a:t>8000</a:t>
                      </a:r>
                      <a:endParaRPr lang="ru-RU"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a:r>
                        <a:rPr lang="ru-RU" sz="1400" b="0" i="0" u="none" strike="noStrike" kern="1200" dirty="0" smtClean="0">
                          <a:solidFill>
                            <a:srgbClr val="0070C0"/>
                          </a:solidFill>
                          <a:effectLst/>
                          <a:latin typeface="+mn-lt"/>
                          <a:ea typeface="+mn-ea"/>
                          <a:cs typeface="+mn-cs"/>
                        </a:rPr>
                        <a:t> </a:t>
                      </a:r>
                      <a:r>
                        <a:rPr lang="ru-RU" sz="1400" b="0" i="0" u="none" strike="noStrike" kern="1200" dirty="0" smtClean="0">
                          <a:solidFill>
                            <a:srgbClr val="0070C0"/>
                          </a:solidFill>
                          <a:effectLst/>
                          <a:latin typeface="+mn-lt"/>
                          <a:ea typeface=""/>
                          <a:cs typeface=""/>
                        </a:rPr>
                        <a:t>8798</a:t>
                      </a:r>
                      <a:endParaRPr lang="ru-RU" sz="1400" b="0" i="0" u="none" strike="noStrike" kern="1200" dirty="0">
                        <a:solidFill>
                          <a:srgbClr val="0070C0"/>
                        </a:solidFill>
                        <a:effectLst/>
                        <a:latin typeface="+mn-lt"/>
                        <a:ea typeface=""/>
                        <a:cs typeface=""/>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ru-RU" sz="1400" b="0" i="0" u="none" strike="noStrike" kern="1200" dirty="0" smtClean="0">
                          <a:solidFill>
                            <a:srgbClr val="0070C0"/>
                          </a:solidFill>
                          <a:effectLst/>
                          <a:latin typeface="+mn-lt"/>
                          <a:ea typeface="+mn-ea"/>
                          <a:cs typeface="+mn-cs"/>
                        </a:rPr>
                        <a:t>8050</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914400" rtl="0" eaLnBrk="1" fontAlgn="ctr" latinLnBrk="0" hangingPunct="1"/>
                      <a:r>
                        <a:rPr lang="ru-RU" sz="1400" b="0" i="0" u="none" strike="noStrike" kern="1200" dirty="0" smtClean="0">
                          <a:solidFill>
                            <a:srgbClr val="0070C0"/>
                          </a:solidFill>
                          <a:effectLst/>
                          <a:latin typeface="+mn-lt"/>
                          <a:ea typeface="+mn-ea"/>
                          <a:cs typeface="+mn-cs"/>
                        </a:rPr>
                        <a:t>15770</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ru-RU" sz="1400" b="1" i="0" u="none" strike="noStrike" baseline="0" dirty="0" smtClean="0">
                          <a:solidFill>
                            <a:srgbClr val="0070C0"/>
                          </a:solidFill>
                          <a:effectLst/>
                          <a:latin typeface="+mn-lt"/>
                        </a:rPr>
                        <a:t>А + + +</a:t>
                      </a:r>
                      <a:endParaRPr lang="ru-RU" sz="1400" b="1"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776663">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a:r>
                        <a:rPr lang="ru-RU" sz="1200" b="1" dirty="0" smtClean="0">
                          <a:solidFill>
                            <a:srgbClr val="0070C0"/>
                          </a:solidFill>
                          <a:latin typeface="Arial Narrow" panose="020B0606020202030204" pitchFamily="34" charset="0"/>
                        </a:rPr>
                        <a:t>3</a:t>
                      </a:r>
                      <a:endParaRPr lang="ru-RU" sz="1200" b="1" dirty="0">
                        <a:solidFill>
                          <a:srgbClr val="0070C0"/>
                        </a:solidFill>
                        <a:latin typeface="Arial Narrow" panose="020B0606020202030204" pitchFamily="34" charset="0"/>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l" fontAlgn="t"/>
                      <a:r>
                        <a:rPr lang="ru-RU" sz="1400" b="0" i="0" u="none" strike="noStrike" dirty="0">
                          <a:solidFill>
                            <a:srgbClr val="0070C0"/>
                          </a:solidFill>
                          <a:effectLst/>
                          <a:latin typeface="+mn-lt"/>
                        </a:rPr>
                        <a:t>Коэффициент  готовности </a:t>
                      </a:r>
                      <a:r>
                        <a:rPr lang="ru-RU" sz="1400" b="0" i="0" u="none" strike="noStrike" dirty="0" err="1" smtClean="0">
                          <a:solidFill>
                            <a:srgbClr val="0070C0"/>
                          </a:solidFill>
                          <a:effectLst/>
                          <a:latin typeface="+mn-lt"/>
                        </a:rPr>
                        <a:t>Тр</a:t>
                      </a:r>
                      <a:r>
                        <a:rPr lang="ru-RU" sz="1400" b="0" i="0" u="none" strike="noStrike" dirty="0" smtClean="0">
                          <a:solidFill>
                            <a:srgbClr val="0070C0"/>
                          </a:solidFill>
                          <a:effectLst/>
                          <a:latin typeface="+mn-lt"/>
                        </a:rPr>
                        <a:t> / (</a:t>
                      </a:r>
                      <a:r>
                        <a:rPr lang="ru-RU" sz="1400" b="0" i="0" u="none" strike="noStrike" dirty="0" err="1" smtClean="0">
                          <a:solidFill>
                            <a:srgbClr val="0070C0"/>
                          </a:solidFill>
                          <a:effectLst/>
                          <a:latin typeface="+mn-lt"/>
                        </a:rPr>
                        <a:t>Тр+Твп</a:t>
                      </a:r>
                      <a:r>
                        <a:rPr lang="ru-RU" sz="1400" b="0" i="0" u="none" strike="noStrike" dirty="0" smtClean="0">
                          <a:solidFill>
                            <a:srgbClr val="0070C0"/>
                          </a:solidFill>
                          <a:effectLst/>
                          <a:latin typeface="+mn-lt"/>
                        </a:rPr>
                        <a:t>), не менее</a:t>
                      </a:r>
                      <a:endParaRPr lang="ru-RU"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r>
                        <a:rPr lang="ru-RU" sz="1400" b="0" i="0" dirty="0" err="1" smtClean="0">
                          <a:solidFill>
                            <a:srgbClr val="0070C0"/>
                          </a:solidFill>
                          <a:latin typeface="+mn-lt"/>
                        </a:rPr>
                        <a:t>отн</a:t>
                      </a:r>
                      <a:r>
                        <a:rPr lang="ru-RU" sz="1400" b="0" i="0" dirty="0" smtClean="0">
                          <a:solidFill>
                            <a:srgbClr val="0070C0"/>
                          </a:solidFill>
                          <a:latin typeface="+mn-lt"/>
                        </a:rPr>
                        <a:t>. ед.</a:t>
                      </a:r>
                      <a:endParaRPr lang="ru-RU" sz="1400" b="0" i="0" dirty="0">
                        <a:solidFill>
                          <a:srgbClr val="0070C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fontAlgn="ctr"/>
                      <a:r>
                        <a:rPr lang="ru-RU" sz="1400" b="0" i="0" u="none" strike="noStrike" dirty="0" smtClean="0">
                          <a:solidFill>
                            <a:srgbClr val="0070C0"/>
                          </a:solidFill>
                          <a:effectLst/>
                          <a:latin typeface="+mn-lt"/>
                        </a:rPr>
                        <a:t>0,95</a:t>
                      </a:r>
                      <a:endParaRPr lang="ru-RU" sz="1400" b="0"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algn="ctr"/>
                      <a:r>
                        <a:rPr lang="ru-RU" sz="1400" b="0" i="0" u="none" strike="noStrike" kern="1200" dirty="0" smtClean="0">
                          <a:solidFill>
                            <a:srgbClr val="0070C0"/>
                          </a:solidFill>
                          <a:effectLst/>
                          <a:latin typeface="+mn-lt"/>
                          <a:ea typeface="+mn-ea"/>
                          <a:cs typeface="+mn-cs"/>
                        </a:rPr>
                        <a:t>0,91</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00" rtl="0" eaLnBrk="1" latinLnBrk="0" hangingPunct="1"/>
                      <a:r>
                        <a:rPr lang="ru-RU" sz="1400" b="0" i="0" u="none" strike="noStrike" kern="1200" dirty="0" smtClean="0">
                          <a:solidFill>
                            <a:srgbClr val="0070C0"/>
                          </a:solidFill>
                          <a:effectLst/>
                          <a:latin typeface="+mn-lt"/>
                          <a:ea typeface="+mn-ea"/>
                          <a:cs typeface="+mn-cs"/>
                        </a:rPr>
                        <a:t>0,95</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Narrow"/>
                          <a:ea typeface=""/>
                          <a:cs typeface=""/>
                        </a:defRPr>
                      </a:lvl1pPr>
                      <a:lvl2pPr marL="457200" algn="l" defTabSz="914400" rtl="0" eaLnBrk="1" latinLnBrk="0" hangingPunct="1">
                        <a:defRPr sz="1800" kern="1200">
                          <a:solidFill>
                            <a:schemeClr val="tx1"/>
                          </a:solidFill>
                          <a:latin typeface="Arial Narrow"/>
                          <a:ea typeface=""/>
                          <a:cs typeface=""/>
                        </a:defRPr>
                      </a:lvl2pPr>
                      <a:lvl3pPr marL="914400" algn="l" defTabSz="914400" rtl="0" eaLnBrk="1" latinLnBrk="0" hangingPunct="1">
                        <a:defRPr sz="1800" kern="1200">
                          <a:solidFill>
                            <a:schemeClr val="tx1"/>
                          </a:solidFill>
                          <a:latin typeface="Arial Narrow"/>
                          <a:ea typeface=""/>
                          <a:cs typeface=""/>
                        </a:defRPr>
                      </a:lvl3pPr>
                      <a:lvl4pPr marL="1371600" algn="l" defTabSz="914400" rtl="0" eaLnBrk="1" latinLnBrk="0" hangingPunct="1">
                        <a:defRPr sz="1800" kern="1200">
                          <a:solidFill>
                            <a:schemeClr val="tx1"/>
                          </a:solidFill>
                          <a:latin typeface="Arial Narrow"/>
                          <a:ea typeface=""/>
                          <a:cs typeface=""/>
                        </a:defRPr>
                      </a:lvl4pPr>
                      <a:lvl5pPr marL="1828800" algn="l" defTabSz="914400" rtl="0" eaLnBrk="1" latinLnBrk="0" hangingPunct="1">
                        <a:defRPr sz="1800" kern="1200">
                          <a:solidFill>
                            <a:schemeClr val="tx1"/>
                          </a:solidFill>
                          <a:latin typeface="Arial Narrow"/>
                          <a:ea typeface=""/>
                          <a:cs typeface=""/>
                        </a:defRPr>
                      </a:lvl5pPr>
                      <a:lvl6pPr marL="2286000" algn="l" defTabSz="914400" rtl="0" eaLnBrk="1" latinLnBrk="0" hangingPunct="1">
                        <a:defRPr sz="1800" kern="1200">
                          <a:solidFill>
                            <a:schemeClr val="tx1"/>
                          </a:solidFill>
                          <a:latin typeface="Arial Narrow"/>
                          <a:ea typeface=""/>
                          <a:cs typeface=""/>
                        </a:defRPr>
                      </a:lvl6pPr>
                      <a:lvl7pPr marL="2743200" algn="l" defTabSz="914400" rtl="0" eaLnBrk="1" latinLnBrk="0" hangingPunct="1">
                        <a:defRPr sz="1800" kern="1200">
                          <a:solidFill>
                            <a:schemeClr val="tx1"/>
                          </a:solidFill>
                          <a:latin typeface="Arial Narrow"/>
                          <a:ea typeface=""/>
                          <a:cs typeface=""/>
                        </a:defRPr>
                      </a:lvl7pPr>
                      <a:lvl8pPr marL="3200400" algn="l" defTabSz="914400" rtl="0" eaLnBrk="1" latinLnBrk="0" hangingPunct="1">
                        <a:defRPr sz="1800" kern="1200">
                          <a:solidFill>
                            <a:schemeClr val="tx1"/>
                          </a:solidFill>
                          <a:latin typeface="Arial Narrow"/>
                          <a:ea typeface=""/>
                          <a:cs typeface=""/>
                        </a:defRPr>
                      </a:lvl8pPr>
                      <a:lvl9pPr marL="3657600" algn="l" defTabSz="914400" rtl="0" eaLnBrk="1" latinLnBrk="0" hangingPunct="1">
                        <a:defRPr sz="1800" kern="1200">
                          <a:solidFill>
                            <a:schemeClr val="tx1"/>
                          </a:solidFill>
                          <a:latin typeface="Arial Narrow"/>
                          <a:ea typeface=""/>
                          <a:cs typeface=""/>
                        </a:defRPr>
                      </a:lvl9pPr>
                    </a:lstStyle>
                    <a:p>
                      <a:pPr marL="0" algn="ctr" defTabSz="914400" rtl="0" eaLnBrk="1" fontAlgn="ctr" latinLnBrk="0" hangingPunct="1"/>
                      <a:r>
                        <a:rPr lang="ru-RU" sz="1400" b="0" i="0" u="none" strike="noStrike" kern="1200" dirty="0" smtClean="0">
                          <a:solidFill>
                            <a:srgbClr val="0070C0"/>
                          </a:solidFill>
                          <a:effectLst/>
                          <a:latin typeface="+mn-lt"/>
                          <a:ea typeface="+mn-ea"/>
                          <a:cs typeface="+mn-cs"/>
                        </a:rPr>
                        <a:t>0,95</a:t>
                      </a:r>
                      <a:endParaRPr lang="ru-RU" sz="1400" b="0" i="0" u="none" strike="noStrike" kern="1200" dirty="0">
                        <a:solidFill>
                          <a:srgbClr val="0070C0"/>
                        </a:solidFill>
                        <a:effectLst/>
                        <a:latin typeface="+mn-lt"/>
                        <a:ea typeface="+mn-ea"/>
                        <a:cs typeface="+mn-cs"/>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ru-RU" sz="1400" b="1" i="0" u="none" strike="noStrike" dirty="0" smtClean="0">
                          <a:solidFill>
                            <a:srgbClr val="0070C0"/>
                          </a:solidFill>
                          <a:effectLst/>
                          <a:latin typeface="+mn-lt"/>
                        </a:rPr>
                        <a:t>В +</a:t>
                      </a:r>
                      <a:r>
                        <a:rPr lang="ru-RU" sz="1400" b="1" i="0" u="none" strike="noStrike" baseline="0" dirty="0" smtClean="0">
                          <a:solidFill>
                            <a:srgbClr val="0070C0"/>
                          </a:solidFill>
                          <a:effectLst/>
                          <a:latin typeface="+mn-lt"/>
                        </a:rPr>
                        <a:t> + +</a:t>
                      </a:r>
                      <a:endParaRPr lang="ru-RU" sz="1400" b="1" i="0" u="none" strike="noStrike" dirty="0">
                        <a:solidFill>
                          <a:srgbClr val="0070C0"/>
                        </a:solidFill>
                        <a:effectLst/>
                        <a:latin typeface="+mn-lt"/>
                      </a:endParaRPr>
                    </a:p>
                  </a:txBody>
                  <a:tcPr marL="9525" marR="9525" marT="952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bl>
          </a:graphicData>
        </a:graphic>
      </p:graphicFrame>
      <p:sp>
        <p:nvSpPr>
          <p:cNvPr id="7" name="Прямоугольник 6"/>
          <p:cNvSpPr/>
          <p:nvPr/>
        </p:nvSpPr>
        <p:spPr bwMode="auto">
          <a:xfrm>
            <a:off x="0" y="805537"/>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lvl="0">
              <a:defRPr/>
            </a:pPr>
            <a:r>
              <a:rPr lang="ru-RU" sz="2400" kern="0" dirty="0">
                <a:solidFill>
                  <a:srgbClr val="1A62BA"/>
                </a:solidFill>
              </a:rPr>
              <a:t>Аварий и инцидентов на объектах КС за </a:t>
            </a:r>
            <a:r>
              <a:rPr lang="ru-RU" sz="2400" kern="0" dirty="0" smtClean="0">
                <a:solidFill>
                  <a:srgbClr val="1A62BA"/>
                </a:solidFill>
              </a:rPr>
              <a:t>10 месяцев 2018 </a:t>
            </a:r>
            <a:r>
              <a:rPr lang="ru-RU" sz="2400" kern="0" dirty="0">
                <a:solidFill>
                  <a:srgbClr val="1A62BA"/>
                </a:solidFill>
              </a:rPr>
              <a:t>год не допущено</a:t>
            </a:r>
          </a:p>
        </p:txBody>
      </p:sp>
      <p:sp>
        <p:nvSpPr>
          <p:cNvPr id="6"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3</a:t>
            </a:fld>
            <a:endParaRPr lang="ru-RU" sz="1200" b="0" dirty="0">
              <a:solidFill>
                <a:srgbClr val="1F497D"/>
              </a:solidFill>
            </a:endParaRPr>
          </a:p>
        </p:txBody>
      </p:sp>
      <p:sp>
        <p:nvSpPr>
          <p:cNvPr id="9" name="Прямоугольник 8"/>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8279140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1475656" y="92610"/>
            <a:ext cx="7560840"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зав.№104</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60" y="864262"/>
            <a:ext cx="2387016" cy="3795720"/>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864264"/>
            <a:ext cx="2448272" cy="3795719"/>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descr="D:\Users\tsishevskiyka\Desktop\ГПА\ЛПУ--------------------\Заволжское ЛПУМГ\ГПА-Ц-25НК-Р(С)\НК-36СТ\104 (Я-Е2 ГПА№2)\Осмотр ГВТ НК-36СТ №104\фотоматериалы осмотра ГВТ НК-36СТ №104\9 ступень\PICT02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869601"/>
            <a:ext cx="1944216" cy="2016224"/>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3" name="Picture 5" descr="D:\Users\tsishevskiyka\Desktop\ГПА\ЛПУ--------------------\Заволжское ЛПУМГ\ГПА-Ц-25НК-Р(С)\НК-36СТ\104 (Я-Е2 ГПА№2)\Осмотр ГВТ НК-36СТ №104\фотоматериалы осмотра ГВТ НК-36СТ №104\9 ступень\PICT02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864262"/>
            <a:ext cx="1872208" cy="2016224"/>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D:\Users\tsishevskiyka\Desktop\ГПА\ЛПУ--------------------\Заволжское ЛПУМГ\ГПА-Ц-25НК-Р(С)\НК-36СТ\104 (Я-Е2 ГПА№2)\Осмотр ГВТ НК-36СТ №104\фотоматериалы осмотра ГВТ НК-36СТ №104\9 ступень\PICT029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2931790"/>
            <a:ext cx="1728192" cy="1728192"/>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341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1403648" y="92610"/>
            <a:ext cx="7632848"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 307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15566"/>
            <a:ext cx="2736304"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915566"/>
            <a:ext cx="2736304"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descr="D:\Users\tsishevskiyka\Desktop\ГПА\ЛПУ--------------------\Заволжское ЛПУМГ\ГПА-Ц-25НК-Р(С)\НК-36СТ\№307 (Я-Згр №2)\6 ст. корневая часть.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915567"/>
            <a:ext cx="1944216" cy="2447678"/>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D:\Users\tsishevskiyka\Desktop\ГПА\ЛПУ--------------------\Заволжское ЛПУМГ\ГПА-Ц-25НК-Р(С)\НК-36СТ\№307 (Я-Згр №2)\8 ст. 2-й дефект.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2713750"/>
            <a:ext cx="1726718" cy="20902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5081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915567"/>
            <a:ext cx="2592288"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915566"/>
            <a:ext cx="2548508"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Заголовок 1"/>
          <p:cNvSpPr>
            <a:spLocks noGrp="1"/>
          </p:cNvSpPr>
          <p:nvPr>
            <p:ph type="title"/>
          </p:nvPr>
        </p:nvSpPr>
        <p:spPr>
          <a:xfrm>
            <a:off x="1403648" y="92610"/>
            <a:ext cx="7632848"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 310</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915566"/>
            <a:ext cx="2736304" cy="3744416"/>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3" name="Picture 5" descr="D:\Users\tsishevskiyka\Desktop\Страховые случаи\2017\НК-36СТ зав.№3513621102002_ СТ31136111001(310)\Доки на страховое\к акту осмотра (фотографии)\PICT05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915568"/>
            <a:ext cx="2736304" cy="1872207"/>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D:\Users\tsishevskiyka\Desktop\Страховые случаи\2017\НК-36СТ зав.№3513621102002_ СТ31136111001(310)\Доки на страховое\к акту осмотра (фотографии)\PICT050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2931790"/>
            <a:ext cx="2736304" cy="1728192"/>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3521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1403648" y="92610"/>
            <a:ext cx="7632848"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 339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7575"/>
            <a:ext cx="2376264" cy="3600400"/>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156" y="987575"/>
            <a:ext cx="2411900" cy="3600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descr="D:\Users\tsishevskiyka\Desktop\ГПА\ЛПУ--------------------\Заволжское ЛПУМГ\ГПА-Ц-25НК-Р(С)\НК-36СТ\№339 (Я-Згр №3)\IMG_20170621_105744  8 ст КС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6" y="987575"/>
            <a:ext cx="1730141" cy="1656183"/>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7" name="Picture 5" descr="D:\Users\tsishevskiyka\Desktop\ГПА\ЛПУ--------------------\Заволжское ЛПУМГ\ГПА-Ц-25НК-Р(С)\НК-36СТ\№339 (Я-Згр №3)\IMG_20170621_141051  8 ст. КСД.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987575"/>
            <a:ext cx="1656184" cy="1656183"/>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D:\Users\tsishevskiyka\Desktop\ГПА\ЛПУ--------------------\Заволжское ЛПУМГ\ГПА-Ц-25НК-Р(С)\НК-36СТ\№339 (Я-Згр №3)\IMG_20170621_152731  9 ст КВД.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7" y="2715771"/>
            <a:ext cx="1656185" cy="1872209"/>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861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1403648" y="92610"/>
            <a:ext cx="7632848" cy="52465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normAutofit/>
          </a:bodyPr>
          <a:lstStyle/>
          <a:p>
            <a:pPr algn="l" eaLnBrk="0" fontAlgn="base" hangingPunct="0">
              <a:spcAft>
                <a:spcPct val="0"/>
              </a:spcAft>
            </a:pPr>
            <a:r>
              <a:rPr lang="ru-RU" sz="1800" kern="0" dirty="0">
                <a:solidFill>
                  <a:srgbClr val="0070C0"/>
                </a:solidFill>
              </a:rPr>
              <a:t>Акт осмотр зав.№ 329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35038"/>
            <a:ext cx="2834387" cy="3724944"/>
          </a:xfrm>
          <a:prstGeom prst="rect">
            <a:avLst/>
          </a:prstGeom>
          <a:noFill/>
          <a:ln w="9525">
            <a:solidFill>
              <a:schemeClr val="bg2">
                <a:lumMod val="1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099" name="Picture 3" descr="D:\Users\tsishevskiyka\Desktop\ГПА\ЛПУ--------------------\Заволжское ЛПУМГ\ГПА-Ц-25НК-Р(С)\НК-36СТ\№329\9 ступень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74" y="935038"/>
            <a:ext cx="1656183" cy="1862472"/>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D:\Users\tsishevskiyka\Desktop\ГПА\ЛПУ--------------------\Заволжское ЛПУМГ\ГПА-Ц-25НК-Р(С)\НК-36СТ\№329\9 ступень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935038"/>
            <a:ext cx="1512168" cy="1862472"/>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1" name="Picture 5" descr="D:\Users\tsishevskiyka\Desktop\ГПА\ЛПУ--------------------\Заволжское ЛПУМГ\ГПА-Ц-25НК-Р(С)\НК-36СТ\№329\9 ступень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1696" y="935038"/>
            <a:ext cx="1658783" cy="1862472"/>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D:\Users\tsishevskiyka\Desktop\ГПА\ЛПУ--------------------\Заволжское ЛПУМГ\ГПА-Ц-25НК-Р(С)\НК-36СТ\№329\11 ступень.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7" y="3003798"/>
            <a:ext cx="1944216" cy="1656184"/>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descr="D:\Users\tsishevskiyka\Desktop\ГПА\ЛПУ--------------------\Заволжское ЛПУМГ\ГПА-Ц-25НК-Р(С)\НК-36СТ\№329\13 ступень (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3003798"/>
            <a:ext cx="1872208" cy="1656184"/>
          </a:xfrm>
          <a:prstGeom prst="rect">
            <a:avLst/>
          </a:prstGeom>
          <a:noFill/>
          <a:ln>
            <a:solidFill>
              <a:schemeClr val="bg2">
                <a:lumMod val="1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9872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Прямоугольник 44"/>
          <p:cNvSpPr/>
          <p:nvPr/>
        </p:nvSpPr>
        <p:spPr bwMode="auto">
          <a:xfrm>
            <a:off x="-37256" y="811842"/>
            <a:ext cx="9144000" cy="535772"/>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just" fontAlgn="base">
              <a:spcBef>
                <a:spcPct val="0"/>
              </a:spcBef>
              <a:spcAft>
                <a:spcPct val="0"/>
              </a:spcAft>
            </a:pPr>
            <a:r>
              <a:rPr lang="ru-RU" altLang="ru-RU" sz="2000" b="1" kern="0" dirty="0">
                <a:solidFill>
                  <a:srgbClr val="1A62BA"/>
                </a:solidFill>
              </a:rPr>
              <a:t> </a:t>
            </a:r>
            <a:r>
              <a:rPr lang="ru-RU" altLang="ru-RU" sz="2000" b="1" kern="0" dirty="0" smtClean="0">
                <a:solidFill>
                  <a:srgbClr val="1A62BA"/>
                </a:solidFill>
              </a:rPr>
              <a:t>    </a:t>
            </a:r>
            <a:endParaRPr lang="ru-RU" altLang="ru-RU" sz="2000" b="1" kern="0" dirty="0">
              <a:solidFill>
                <a:srgbClr val="1A62BA"/>
              </a:solidFill>
            </a:endParaRPr>
          </a:p>
        </p:txBody>
      </p:sp>
      <p:graphicFrame>
        <p:nvGraphicFramePr>
          <p:cNvPr id="38" name="Диаграмма 37"/>
          <p:cNvGraphicFramePr/>
          <p:nvPr>
            <p:extLst>
              <p:ext uri="{D42A27DB-BD31-4B8C-83A1-F6EECF244321}">
                <p14:modId xmlns:p14="http://schemas.microsoft.com/office/powerpoint/2010/main" val="2977037481"/>
              </p:ext>
            </p:extLst>
          </p:nvPr>
        </p:nvGraphicFramePr>
        <p:xfrm>
          <a:off x="3999102" y="1847999"/>
          <a:ext cx="5037395" cy="2879655"/>
        </p:xfrm>
        <a:graphic>
          <a:graphicData uri="http://schemas.openxmlformats.org/drawingml/2006/chart">
            <c:chart xmlns:c="http://schemas.openxmlformats.org/drawingml/2006/chart" xmlns:r="http://schemas.openxmlformats.org/officeDocument/2006/relationships" r:id="rId3"/>
          </a:graphicData>
        </a:graphic>
      </p:graphicFrame>
      <p:sp>
        <p:nvSpPr>
          <p:cNvPr id="24" name="Заголовок 1"/>
          <p:cNvSpPr txBox="1">
            <a:spLocks/>
          </p:cNvSpPr>
          <p:nvPr/>
        </p:nvSpPr>
        <p:spPr bwMode="auto">
          <a:xfrm>
            <a:off x="1907704" y="0"/>
            <a:ext cx="7236296" cy="785801"/>
          </a:xfrm>
          <a:prstGeom prst="rect">
            <a:avLst/>
          </a:prstGeom>
          <a:extLst/>
        </p:spPr>
        <p:txBody>
          <a:bodyPr anchor="ctr"/>
          <a:lstStyle>
            <a:defPPr>
              <a:defRPr lang="ru-RU"/>
            </a:defPPr>
            <a:lvl1pPr eaLnBrk="0" fontAlgn="base" hangingPunct="0">
              <a:spcBef>
                <a:spcPct val="0"/>
              </a:spcBef>
              <a:spcAft>
                <a:spcPct val="0"/>
              </a:spcAft>
              <a:defRPr sz="2000" kern="0">
                <a:solidFill>
                  <a:srgbClr val="206AB7"/>
                </a:solidFill>
                <a:latin typeface="+mj-lt"/>
                <a:ea typeface="+mj-ea"/>
                <a:cs typeface="+mj-cs"/>
              </a:defRPr>
            </a:lvl1pPr>
          </a:lstStyle>
          <a:p>
            <a:r>
              <a:rPr lang="ru-RU" dirty="0"/>
              <a:t>Показатели надежности САУ ЭМП</a:t>
            </a:r>
          </a:p>
        </p:txBody>
      </p:sp>
      <p:sp>
        <p:nvSpPr>
          <p:cNvPr id="9" name="Прямоугольник 8"/>
          <p:cNvSpPr/>
          <p:nvPr/>
        </p:nvSpPr>
        <p:spPr bwMode="auto">
          <a:xfrm>
            <a:off x="-180528" y="828675"/>
            <a:ext cx="9329642" cy="523220"/>
          </a:xfrm>
          <a:prstGeom prst="rect">
            <a:avLst/>
          </a:prstGeom>
        </p:spPr>
        <p:txBody>
          <a:bodyPr wrap="square">
            <a:spAutoFit/>
          </a:bodyPr>
          <a:lstStyle/>
          <a:p>
            <a:pPr marL="268288" algn="just" defTabSz="268288"/>
            <a:r>
              <a:rPr lang="ru-RU" sz="1400" b="1" kern="0" dirty="0">
                <a:solidFill>
                  <a:srgbClr val="1A62BA"/>
                </a:solidFill>
              </a:rPr>
              <a:t>Разница между наработкой на отказ СУМП-М2, КТМ-1С за 2009-2013гг. и наработкой на отказ «Неман-100» в 2014-2018гг. составила около 17000 ч. </a:t>
            </a:r>
          </a:p>
        </p:txBody>
      </p:sp>
      <p:graphicFrame>
        <p:nvGraphicFramePr>
          <p:cNvPr id="11" name="Диаграмма 10"/>
          <p:cNvGraphicFramePr/>
          <p:nvPr>
            <p:extLst>
              <p:ext uri="{D42A27DB-BD31-4B8C-83A1-F6EECF244321}">
                <p14:modId xmlns:p14="http://schemas.microsoft.com/office/powerpoint/2010/main" val="1069525460"/>
              </p:ext>
            </p:extLst>
          </p:nvPr>
        </p:nvGraphicFramePr>
        <p:xfrm>
          <a:off x="250430" y="2062486"/>
          <a:ext cx="3673498" cy="287413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043608" y="2870815"/>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2</a:t>
            </a:r>
            <a:endParaRPr lang="ru-RU" sz="1600" b="1" dirty="0">
              <a:solidFill>
                <a:srgbClr val="FF0000"/>
              </a:solidFill>
            </a:endParaRPr>
          </a:p>
        </p:txBody>
      </p:sp>
      <p:sp>
        <p:nvSpPr>
          <p:cNvPr id="14" name="TextBox 13"/>
          <p:cNvSpPr txBox="1"/>
          <p:nvPr/>
        </p:nvSpPr>
        <p:spPr>
          <a:xfrm>
            <a:off x="1619672" y="3075806"/>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7</a:t>
            </a:r>
            <a:endParaRPr lang="ru-RU" sz="1600" b="1" dirty="0">
              <a:solidFill>
                <a:srgbClr val="FF0000"/>
              </a:solidFill>
            </a:endParaRPr>
          </a:p>
        </p:txBody>
      </p:sp>
      <p:sp>
        <p:nvSpPr>
          <p:cNvPr id="15" name="TextBox 14"/>
          <p:cNvSpPr txBox="1"/>
          <p:nvPr/>
        </p:nvSpPr>
        <p:spPr>
          <a:xfrm>
            <a:off x="2195736" y="3075806"/>
            <a:ext cx="31290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35</a:t>
            </a:r>
            <a:endParaRPr lang="ru-RU" sz="1200" b="1" dirty="0" smtClean="0">
              <a:solidFill>
                <a:srgbClr val="FF0000"/>
              </a:solidFill>
            </a:endParaRPr>
          </a:p>
        </p:txBody>
      </p:sp>
      <p:sp>
        <p:nvSpPr>
          <p:cNvPr id="16" name="TextBox 15"/>
          <p:cNvSpPr txBox="1"/>
          <p:nvPr/>
        </p:nvSpPr>
        <p:spPr>
          <a:xfrm>
            <a:off x="2771800" y="2725865"/>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7</a:t>
            </a:r>
          </a:p>
        </p:txBody>
      </p:sp>
      <p:sp>
        <p:nvSpPr>
          <p:cNvPr id="3" name="TextBox 2"/>
          <p:cNvSpPr txBox="1"/>
          <p:nvPr/>
        </p:nvSpPr>
        <p:spPr>
          <a:xfrm>
            <a:off x="8316416" y="2874031"/>
            <a:ext cx="648072" cy="461665"/>
          </a:xfrm>
          <a:prstGeom prst="rect">
            <a:avLst/>
          </a:prstGeom>
          <a:noFill/>
        </p:spPr>
        <p:txBody>
          <a:bodyPr wrap="square" rtlCol="0">
            <a:spAutoFit/>
          </a:bodyPr>
          <a:lstStyle/>
          <a:p>
            <a:r>
              <a:rPr lang="ru-RU" sz="1200" dirty="0" smtClean="0">
                <a:solidFill>
                  <a:srgbClr val="0070C0"/>
                </a:solidFill>
              </a:rPr>
              <a:t>Число отказов</a:t>
            </a:r>
            <a:endParaRPr lang="ru-RU" sz="1600" dirty="0">
              <a:solidFill>
                <a:srgbClr val="0070C0"/>
              </a:solidFill>
            </a:endParaRPr>
          </a:p>
        </p:txBody>
      </p:sp>
      <p:sp>
        <p:nvSpPr>
          <p:cNvPr id="12" name="TextBox 11"/>
          <p:cNvSpPr txBox="1"/>
          <p:nvPr/>
        </p:nvSpPr>
        <p:spPr>
          <a:xfrm>
            <a:off x="4211960" y="3014831"/>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0</a:t>
            </a:r>
          </a:p>
        </p:txBody>
      </p:sp>
      <p:sp>
        <p:nvSpPr>
          <p:cNvPr id="13" name="TextBox 12"/>
          <p:cNvSpPr txBox="1"/>
          <p:nvPr/>
        </p:nvSpPr>
        <p:spPr>
          <a:xfrm>
            <a:off x="4987188" y="3014831"/>
            <a:ext cx="293670"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3*</a:t>
            </a:r>
          </a:p>
        </p:txBody>
      </p:sp>
      <p:sp>
        <p:nvSpPr>
          <p:cNvPr id="17" name="TextBox 16"/>
          <p:cNvSpPr txBox="1"/>
          <p:nvPr/>
        </p:nvSpPr>
        <p:spPr>
          <a:xfrm>
            <a:off x="5796136" y="1851670"/>
            <a:ext cx="248786" cy="261610"/>
          </a:xfrm>
          <a:prstGeom prst="rect">
            <a:avLst/>
          </a:prstGeom>
          <a:solidFill>
            <a:schemeClr val="bg1"/>
          </a:solidFill>
          <a:ln>
            <a:solidFill>
              <a:srgbClr val="FF0000"/>
            </a:solidFill>
          </a:ln>
        </p:spPr>
        <p:txBody>
          <a:bodyPr wrap="none" rtlCol="0">
            <a:spAutoFit/>
          </a:bodyPr>
          <a:lstStyle/>
          <a:p>
            <a:r>
              <a:rPr lang="ru-RU" sz="1100" b="1" dirty="0">
                <a:solidFill>
                  <a:srgbClr val="FF0000"/>
                </a:solidFill>
              </a:rPr>
              <a:t>0</a:t>
            </a:r>
            <a:endParaRPr lang="ru-RU" sz="1100" b="1" dirty="0" smtClean="0">
              <a:solidFill>
                <a:srgbClr val="FF0000"/>
              </a:solidFill>
            </a:endParaRPr>
          </a:p>
        </p:txBody>
      </p:sp>
      <p:sp>
        <p:nvSpPr>
          <p:cNvPr id="18" name="TextBox 17"/>
          <p:cNvSpPr txBox="1"/>
          <p:nvPr/>
        </p:nvSpPr>
        <p:spPr>
          <a:xfrm>
            <a:off x="6588224" y="1707654"/>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1</a:t>
            </a:r>
          </a:p>
        </p:txBody>
      </p:sp>
      <p:sp>
        <p:nvSpPr>
          <p:cNvPr id="19" name="TextBox 18"/>
          <p:cNvSpPr txBox="1"/>
          <p:nvPr/>
        </p:nvSpPr>
        <p:spPr>
          <a:xfrm>
            <a:off x="7380312" y="2067694"/>
            <a:ext cx="248786" cy="261610"/>
          </a:xfrm>
          <a:prstGeom prst="rect">
            <a:avLst/>
          </a:prstGeom>
          <a:solidFill>
            <a:schemeClr val="bg1"/>
          </a:solidFill>
          <a:ln>
            <a:solidFill>
              <a:srgbClr val="FF0000"/>
            </a:solidFill>
          </a:ln>
        </p:spPr>
        <p:txBody>
          <a:bodyPr wrap="none" rtlCol="0">
            <a:spAutoFit/>
          </a:bodyPr>
          <a:lstStyle/>
          <a:p>
            <a:r>
              <a:rPr lang="ru-RU" sz="1100" b="1" dirty="0">
                <a:solidFill>
                  <a:srgbClr val="FF0000"/>
                </a:solidFill>
              </a:rPr>
              <a:t>0</a:t>
            </a:r>
            <a:endParaRPr lang="ru-RU" sz="1100" b="1" dirty="0" smtClean="0">
              <a:solidFill>
                <a:srgbClr val="FF0000"/>
              </a:solidFill>
            </a:endParaRPr>
          </a:p>
        </p:txBody>
      </p:sp>
      <p:cxnSp>
        <p:nvCxnSpPr>
          <p:cNvPr id="5" name="Прямая соединительная линия 4"/>
          <p:cNvCxnSpPr/>
          <p:nvPr/>
        </p:nvCxnSpPr>
        <p:spPr>
          <a:xfrm>
            <a:off x="323528" y="3651870"/>
            <a:ext cx="3600400"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Двойная стрелка вверх/вниз 19"/>
          <p:cNvSpPr/>
          <p:nvPr/>
        </p:nvSpPr>
        <p:spPr>
          <a:xfrm>
            <a:off x="3635896" y="2859782"/>
            <a:ext cx="144016" cy="428045"/>
          </a:xfrm>
          <a:prstGeom prst="up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2" name="TextBox 21"/>
          <p:cNvSpPr txBox="1"/>
          <p:nvPr/>
        </p:nvSpPr>
        <p:spPr>
          <a:xfrm>
            <a:off x="3419872" y="3374871"/>
            <a:ext cx="611065" cy="276999"/>
          </a:xfrm>
          <a:prstGeom prst="rect">
            <a:avLst/>
          </a:prstGeom>
          <a:noFill/>
        </p:spPr>
        <p:txBody>
          <a:bodyPr wrap="none" rtlCol="0">
            <a:spAutoFit/>
          </a:bodyPr>
          <a:lstStyle/>
          <a:p>
            <a:r>
              <a:rPr lang="ru-RU" sz="1200" b="1" dirty="0" smtClean="0">
                <a:solidFill>
                  <a:srgbClr val="FF0000"/>
                </a:solidFill>
              </a:rPr>
              <a:t>2444 ч.</a:t>
            </a:r>
            <a:endParaRPr lang="ru-RU" b="1" dirty="0">
              <a:solidFill>
                <a:srgbClr val="FF0000"/>
              </a:solidFill>
            </a:endParaRPr>
          </a:p>
        </p:txBody>
      </p:sp>
      <p:sp>
        <p:nvSpPr>
          <p:cNvPr id="27" name="TextBox 26"/>
          <p:cNvSpPr txBox="1"/>
          <p:nvPr/>
        </p:nvSpPr>
        <p:spPr>
          <a:xfrm>
            <a:off x="3386347" y="2432191"/>
            <a:ext cx="681597" cy="276999"/>
          </a:xfrm>
          <a:prstGeom prst="rect">
            <a:avLst/>
          </a:prstGeom>
          <a:noFill/>
        </p:spPr>
        <p:txBody>
          <a:bodyPr wrap="none" rtlCol="0">
            <a:spAutoFit/>
          </a:bodyPr>
          <a:lstStyle/>
          <a:p>
            <a:r>
              <a:rPr lang="ru-RU" sz="1200" b="1" dirty="0" smtClean="0">
                <a:solidFill>
                  <a:srgbClr val="FF0000"/>
                </a:solidFill>
              </a:rPr>
              <a:t>19378 ч.</a:t>
            </a:r>
            <a:endParaRPr lang="ru-RU" b="1" dirty="0">
              <a:solidFill>
                <a:srgbClr val="FF0000"/>
              </a:solidFill>
            </a:endParaRPr>
          </a:p>
        </p:txBody>
      </p:sp>
      <p:sp>
        <p:nvSpPr>
          <p:cNvPr id="23" name="TextBox 22"/>
          <p:cNvSpPr txBox="1"/>
          <p:nvPr/>
        </p:nvSpPr>
        <p:spPr>
          <a:xfrm>
            <a:off x="1303661" y="4322541"/>
            <a:ext cx="1486304" cy="307777"/>
          </a:xfrm>
          <a:prstGeom prst="rect">
            <a:avLst/>
          </a:prstGeom>
          <a:noFill/>
        </p:spPr>
        <p:txBody>
          <a:bodyPr wrap="none" rtlCol="0">
            <a:spAutoFit/>
          </a:bodyPr>
          <a:lstStyle/>
          <a:p>
            <a:r>
              <a:rPr lang="ru-RU" sz="1400" b="1" dirty="0" smtClean="0">
                <a:solidFill>
                  <a:srgbClr val="0070C0"/>
                </a:solidFill>
              </a:rPr>
              <a:t>СУМП-М2, КТМ-1С</a:t>
            </a:r>
            <a:endParaRPr lang="ru-RU" b="1" dirty="0">
              <a:solidFill>
                <a:srgbClr val="0070C0"/>
              </a:solidFill>
            </a:endParaRPr>
          </a:p>
        </p:txBody>
      </p:sp>
      <p:cxnSp>
        <p:nvCxnSpPr>
          <p:cNvPr id="29" name="Прямая соединительная линия 28"/>
          <p:cNvCxnSpPr/>
          <p:nvPr/>
        </p:nvCxnSpPr>
        <p:spPr>
          <a:xfrm>
            <a:off x="467544" y="4299942"/>
            <a:ext cx="3024336" cy="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076056" y="4322541"/>
            <a:ext cx="2334293" cy="307777"/>
          </a:xfrm>
          <a:prstGeom prst="rect">
            <a:avLst/>
          </a:prstGeom>
          <a:noFill/>
        </p:spPr>
        <p:txBody>
          <a:bodyPr wrap="none" rtlCol="0">
            <a:spAutoFit/>
          </a:bodyPr>
          <a:lstStyle/>
          <a:p>
            <a:r>
              <a:rPr lang="ru-RU" sz="1400" b="1" dirty="0" smtClean="0">
                <a:solidFill>
                  <a:srgbClr val="0070C0"/>
                </a:solidFill>
              </a:rPr>
              <a:t>Неман-100, СУМП-М2, КТМ-1С</a:t>
            </a:r>
            <a:endParaRPr lang="ru-RU" b="1" dirty="0">
              <a:solidFill>
                <a:srgbClr val="0070C0"/>
              </a:solidFill>
            </a:endParaRPr>
          </a:p>
        </p:txBody>
      </p:sp>
      <p:cxnSp>
        <p:nvCxnSpPr>
          <p:cNvPr id="32" name="Прямая соединительная линия 31"/>
          <p:cNvCxnSpPr/>
          <p:nvPr/>
        </p:nvCxnSpPr>
        <p:spPr>
          <a:xfrm>
            <a:off x="4283968" y="4299942"/>
            <a:ext cx="3240360" cy="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5" name="Прямая соединительная линия 34"/>
          <p:cNvCxnSpPr/>
          <p:nvPr/>
        </p:nvCxnSpPr>
        <p:spPr>
          <a:xfrm>
            <a:off x="7812360" y="4299942"/>
            <a:ext cx="152400" cy="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8100392" y="3363838"/>
            <a:ext cx="936104" cy="461665"/>
          </a:xfrm>
          <a:prstGeom prst="rect">
            <a:avLst/>
          </a:prstGeom>
          <a:noFill/>
        </p:spPr>
        <p:txBody>
          <a:bodyPr wrap="square" rtlCol="0">
            <a:spAutoFit/>
          </a:bodyPr>
          <a:lstStyle/>
          <a:p>
            <a:r>
              <a:rPr lang="ru-RU" sz="1200" dirty="0" smtClean="0">
                <a:solidFill>
                  <a:srgbClr val="0070C0"/>
                </a:solidFill>
              </a:rPr>
              <a:t>* Отказы в период ОПЭ</a:t>
            </a:r>
            <a:endParaRPr lang="ru-RU" sz="1600" dirty="0">
              <a:solidFill>
                <a:srgbClr val="0070C0"/>
              </a:solidFill>
            </a:endParaRPr>
          </a:p>
        </p:txBody>
      </p:sp>
      <p:cxnSp>
        <p:nvCxnSpPr>
          <p:cNvPr id="28" name="Прямая соединительная линия 27"/>
          <p:cNvCxnSpPr/>
          <p:nvPr/>
        </p:nvCxnSpPr>
        <p:spPr>
          <a:xfrm>
            <a:off x="3707904" y="1995686"/>
            <a:ext cx="0" cy="360040"/>
          </a:xfrm>
          <a:prstGeom prst="line">
            <a:avLst/>
          </a:prstGeom>
          <a:ln w="1905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0" name="Стрелка вправо 29"/>
          <p:cNvSpPr/>
          <p:nvPr/>
        </p:nvSpPr>
        <p:spPr>
          <a:xfrm>
            <a:off x="3203848" y="2073210"/>
            <a:ext cx="392874" cy="21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7" name="Стрелка вправо 36"/>
          <p:cNvSpPr/>
          <p:nvPr/>
        </p:nvSpPr>
        <p:spPr>
          <a:xfrm>
            <a:off x="3851920" y="2073210"/>
            <a:ext cx="392874" cy="21050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3" name="TextBox 32"/>
          <p:cNvSpPr txBox="1"/>
          <p:nvPr/>
        </p:nvSpPr>
        <p:spPr>
          <a:xfrm>
            <a:off x="2987824" y="1635646"/>
            <a:ext cx="1486304" cy="307777"/>
          </a:xfrm>
          <a:prstGeom prst="rect">
            <a:avLst/>
          </a:prstGeom>
          <a:noFill/>
        </p:spPr>
        <p:txBody>
          <a:bodyPr wrap="none" rtlCol="0">
            <a:spAutoFit/>
          </a:bodyPr>
          <a:lstStyle/>
          <a:p>
            <a:r>
              <a:rPr lang="ru-RU" sz="1400" b="1" dirty="0" smtClean="0">
                <a:solidFill>
                  <a:srgbClr val="0070C0"/>
                </a:solidFill>
              </a:rPr>
              <a:t>МВИ «Неман-100»</a:t>
            </a:r>
            <a:endParaRPr lang="ru-RU" b="1" dirty="0">
              <a:solidFill>
                <a:srgbClr val="0070C0"/>
              </a:solidFill>
            </a:endParaRPr>
          </a:p>
        </p:txBody>
      </p:sp>
      <p:cxnSp>
        <p:nvCxnSpPr>
          <p:cNvPr id="21" name="Прямая соединительная линия 20"/>
          <p:cNvCxnSpPr/>
          <p:nvPr/>
        </p:nvCxnSpPr>
        <p:spPr>
          <a:xfrm>
            <a:off x="3511467" y="2709190"/>
            <a:ext cx="4377093"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497679" y="2886204"/>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3</a:t>
            </a:r>
          </a:p>
        </p:txBody>
      </p:sp>
      <p:sp>
        <p:nvSpPr>
          <p:cNvPr id="41" name="TextBox 40"/>
          <p:cNvSpPr txBox="1"/>
          <p:nvPr/>
        </p:nvSpPr>
        <p:spPr>
          <a:xfrm>
            <a:off x="5331326" y="2931790"/>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1</a:t>
            </a:r>
          </a:p>
        </p:txBody>
      </p:sp>
      <p:sp>
        <p:nvSpPr>
          <p:cNvPr id="42" name="TextBox 41"/>
          <p:cNvSpPr txBox="1"/>
          <p:nvPr/>
        </p:nvSpPr>
        <p:spPr>
          <a:xfrm>
            <a:off x="6084168" y="2742188"/>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1</a:t>
            </a:r>
          </a:p>
        </p:txBody>
      </p:sp>
      <p:sp>
        <p:nvSpPr>
          <p:cNvPr id="43" name="TextBox 42"/>
          <p:cNvSpPr txBox="1"/>
          <p:nvPr/>
        </p:nvSpPr>
        <p:spPr>
          <a:xfrm>
            <a:off x="6876256" y="3075806"/>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6</a:t>
            </a:r>
          </a:p>
        </p:txBody>
      </p:sp>
      <p:sp>
        <p:nvSpPr>
          <p:cNvPr id="44" name="TextBox 43"/>
          <p:cNvSpPr txBox="1"/>
          <p:nvPr/>
        </p:nvSpPr>
        <p:spPr>
          <a:xfrm>
            <a:off x="7668344" y="3147814"/>
            <a:ext cx="248786" cy="261610"/>
          </a:xfrm>
          <a:prstGeom prst="rect">
            <a:avLst/>
          </a:prstGeom>
          <a:solidFill>
            <a:schemeClr val="bg1"/>
          </a:solidFill>
          <a:ln>
            <a:solidFill>
              <a:srgbClr val="FF0000"/>
            </a:solidFill>
          </a:ln>
        </p:spPr>
        <p:txBody>
          <a:bodyPr wrap="none" rtlCol="0">
            <a:spAutoFit/>
          </a:bodyPr>
          <a:lstStyle/>
          <a:p>
            <a:r>
              <a:rPr lang="ru-RU" sz="1100" b="1" dirty="0" smtClean="0">
                <a:solidFill>
                  <a:srgbClr val="FF0000"/>
                </a:solidFill>
              </a:rPr>
              <a:t>4</a:t>
            </a:r>
          </a:p>
        </p:txBody>
      </p:sp>
      <p:sp>
        <p:nvSpPr>
          <p:cNvPr id="39" name="TextBox 38"/>
          <p:cNvSpPr txBox="1"/>
          <p:nvPr/>
        </p:nvSpPr>
        <p:spPr>
          <a:xfrm>
            <a:off x="467544" y="2929922"/>
            <a:ext cx="248786" cy="261610"/>
          </a:xfrm>
          <a:prstGeom prst="rect">
            <a:avLst/>
          </a:prstGeom>
          <a:solidFill>
            <a:schemeClr val="bg1"/>
          </a:solidFill>
          <a:ln>
            <a:solidFill>
              <a:srgbClr val="FF0000"/>
            </a:solidFill>
          </a:ln>
        </p:spPr>
        <p:txBody>
          <a:bodyPr wrap="none" rtlCol="0">
            <a:spAutoFit/>
          </a:bodyPr>
          <a:lstStyle/>
          <a:p>
            <a:r>
              <a:rPr lang="ru-RU" sz="1100" b="1" dirty="0">
                <a:solidFill>
                  <a:srgbClr val="FF0000"/>
                </a:solidFill>
              </a:rPr>
              <a:t>0</a:t>
            </a:r>
            <a:endParaRPr lang="ru-RU" sz="1600" b="1" dirty="0">
              <a:solidFill>
                <a:srgbClr val="FF0000"/>
              </a:solidFill>
            </a:endParaRPr>
          </a:p>
        </p:txBody>
      </p:sp>
    </p:spTree>
    <p:extLst>
      <p:ext uri="{BB962C8B-B14F-4D97-AF65-F5344CB8AC3E}">
        <p14:creationId xmlns:p14="http://schemas.microsoft.com/office/powerpoint/2010/main" val="35928942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Заголовок 1"/>
          <p:cNvSpPr txBox="1">
            <a:spLocks/>
          </p:cNvSpPr>
          <p:nvPr/>
        </p:nvSpPr>
        <p:spPr bwMode="auto">
          <a:xfrm>
            <a:off x="1907704" y="0"/>
            <a:ext cx="7236296" cy="785801"/>
          </a:xfrm>
          <a:prstGeom prst="rect">
            <a:avLst/>
          </a:prstGeom>
          <a:extLst/>
        </p:spPr>
        <p:txBody>
          <a:bodyPr anchor="ctr"/>
          <a:lstStyle>
            <a:defPPr>
              <a:defRPr lang="ru-RU"/>
            </a:defPPr>
            <a:lvl1pPr eaLnBrk="0" fontAlgn="base" hangingPunct="0">
              <a:spcBef>
                <a:spcPct val="0"/>
              </a:spcBef>
              <a:spcAft>
                <a:spcPct val="0"/>
              </a:spcAft>
              <a:defRPr sz="2000" kern="0">
                <a:solidFill>
                  <a:srgbClr val="206AB7"/>
                </a:solidFill>
                <a:latin typeface="+mj-lt"/>
                <a:ea typeface="+mj-ea"/>
                <a:cs typeface="+mj-cs"/>
              </a:defRPr>
            </a:lvl1pPr>
          </a:lstStyle>
          <a:p>
            <a:r>
              <a:rPr lang="ru-RU" dirty="0"/>
              <a:t>Предпосылки к созданию САУ ЭМП «Неман-Р-100».</a:t>
            </a:r>
          </a:p>
          <a:p>
            <a:r>
              <a:rPr lang="ru-RU" dirty="0"/>
              <a:t>Согласование ТЗ и ПМИ.</a:t>
            </a:r>
          </a:p>
        </p:txBody>
      </p:sp>
      <p:sp>
        <p:nvSpPr>
          <p:cNvPr id="6" name="Заголовок 1"/>
          <p:cNvSpPr txBox="1">
            <a:spLocks/>
          </p:cNvSpPr>
          <p:nvPr/>
        </p:nvSpPr>
        <p:spPr bwMode="auto">
          <a:xfrm>
            <a:off x="216800" y="1141269"/>
            <a:ext cx="3779136" cy="301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r>
              <a:rPr lang="ru-RU" sz="1400" b="1" kern="0" dirty="0">
                <a:solidFill>
                  <a:srgbClr val="0070C0"/>
                </a:solidFill>
              </a:rPr>
              <a:t>На основании полученного опыта при эксплуатации </a:t>
            </a:r>
            <a:r>
              <a:rPr lang="ru-RU" sz="1400" b="1" kern="0" dirty="0" smtClean="0">
                <a:solidFill>
                  <a:srgbClr val="0070C0"/>
                </a:solidFill>
              </a:rPr>
              <a:t>систем управления магнитными подвесами определена </a:t>
            </a:r>
            <a:r>
              <a:rPr lang="ru-RU" sz="1400" b="1" kern="0" dirty="0">
                <a:solidFill>
                  <a:srgbClr val="0070C0"/>
                </a:solidFill>
              </a:rPr>
              <a:t>потребность </a:t>
            </a:r>
            <a:r>
              <a:rPr lang="ru-RU" sz="1400" b="1" kern="0" dirty="0" smtClean="0">
                <a:solidFill>
                  <a:srgbClr val="0070C0"/>
                </a:solidFill>
              </a:rPr>
              <a:t>в </a:t>
            </a:r>
            <a:r>
              <a:rPr lang="ru-RU" sz="1400" b="1" kern="0" dirty="0">
                <a:solidFill>
                  <a:srgbClr val="0070C0"/>
                </a:solidFill>
              </a:rPr>
              <a:t>реализации следующих подходов</a:t>
            </a:r>
            <a:r>
              <a:rPr lang="ru-RU" sz="1400" b="1" kern="0" dirty="0" smtClean="0">
                <a:solidFill>
                  <a:srgbClr val="0070C0"/>
                </a:solidFill>
              </a:rPr>
              <a:t>:</a:t>
            </a:r>
          </a:p>
          <a:p>
            <a:endParaRPr lang="ru-RU" sz="1400" b="1" kern="0" dirty="0">
              <a:solidFill>
                <a:srgbClr val="0070C0"/>
              </a:solidFill>
            </a:endParaRPr>
          </a:p>
          <a:p>
            <a:r>
              <a:rPr lang="ru-RU" sz="1400" kern="0" dirty="0" smtClean="0">
                <a:solidFill>
                  <a:srgbClr val="0070C0"/>
                </a:solidFill>
              </a:rPr>
              <a:t>1. </a:t>
            </a:r>
            <a:r>
              <a:rPr lang="ru-RU" sz="1400" kern="0" dirty="0">
                <a:solidFill>
                  <a:srgbClr val="0070C0"/>
                </a:solidFill>
              </a:rPr>
              <a:t>П</a:t>
            </a:r>
            <a:r>
              <a:rPr lang="ru-RU" sz="1400" kern="0" dirty="0" smtClean="0">
                <a:solidFill>
                  <a:srgbClr val="0070C0"/>
                </a:solidFill>
              </a:rPr>
              <a:t>рименение </a:t>
            </a:r>
            <a:r>
              <a:rPr lang="ru-RU" sz="1400" kern="0" dirty="0" err="1" smtClean="0">
                <a:solidFill>
                  <a:srgbClr val="0070C0"/>
                </a:solidFill>
              </a:rPr>
              <a:t>одношкафного</a:t>
            </a:r>
            <a:r>
              <a:rPr lang="ru-RU" sz="1400" kern="0" dirty="0" smtClean="0">
                <a:solidFill>
                  <a:srgbClr val="0070C0"/>
                </a:solidFill>
              </a:rPr>
              <a:t> </a:t>
            </a:r>
            <a:r>
              <a:rPr lang="ru-RU" sz="1400" kern="0" dirty="0">
                <a:solidFill>
                  <a:srgbClr val="0070C0"/>
                </a:solidFill>
              </a:rPr>
              <a:t>исполнения </a:t>
            </a:r>
            <a:r>
              <a:rPr lang="ru-RU" sz="1400" kern="0" dirty="0" smtClean="0">
                <a:solidFill>
                  <a:srgbClr val="0070C0"/>
                </a:solidFill>
              </a:rPr>
              <a:t>САУ ЭМП, снижение </a:t>
            </a:r>
            <a:r>
              <a:rPr lang="ru-RU" sz="1400" kern="0" dirty="0">
                <a:solidFill>
                  <a:srgbClr val="0070C0"/>
                </a:solidFill>
              </a:rPr>
              <a:t>его габаритных размеров и </a:t>
            </a:r>
            <a:r>
              <a:rPr lang="ru-RU" sz="1400" kern="0" dirty="0" smtClean="0">
                <a:solidFill>
                  <a:srgbClr val="0070C0"/>
                </a:solidFill>
              </a:rPr>
              <a:t>повышение </a:t>
            </a:r>
            <a:r>
              <a:rPr lang="ru-RU" sz="1400" kern="0" dirty="0">
                <a:solidFill>
                  <a:srgbClr val="0070C0"/>
                </a:solidFill>
              </a:rPr>
              <a:t>удобства использования;</a:t>
            </a:r>
          </a:p>
          <a:p>
            <a:r>
              <a:rPr lang="ru-RU" sz="1400" kern="0" dirty="0" smtClean="0">
                <a:solidFill>
                  <a:srgbClr val="0070C0"/>
                </a:solidFill>
              </a:rPr>
              <a:t>2. </a:t>
            </a:r>
            <a:r>
              <a:rPr lang="ru-RU" sz="1400" kern="0" dirty="0">
                <a:solidFill>
                  <a:srgbClr val="0070C0"/>
                </a:solidFill>
              </a:rPr>
              <a:t>Н</a:t>
            </a:r>
            <a:r>
              <a:rPr lang="ru-RU" sz="1400" kern="0" dirty="0" smtClean="0">
                <a:solidFill>
                  <a:srgbClr val="0070C0"/>
                </a:solidFill>
              </a:rPr>
              <a:t>еобходимость </a:t>
            </a:r>
            <a:r>
              <a:rPr lang="ru-RU" sz="1400" kern="0" dirty="0">
                <a:solidFill>
                  <a:srgbClr val="0070C0"/>
                </a:solidFill>
              </a:rPr>
              <a:t>расширения функциональных возможностей САУ </a:t>
            </a:r>
            <a:r>
              <a:rPr lang="ru-RU" sz="1400" kern="0" dirty="0" smtClean="0">
                <a:solidFill>
                  <a:srgbClr val="0070C0"/>
                </a:solidFill>
              </a:rPr>
              <a:t>ЭМП (снятие АЧХ в автоматическом режиме, отображение параметров виброперемещения, токов, зазоров и т.д.)</a:t>
            </a:r>
            <a:endParaRPr lang="ru-RU" sz="1400" kern="0" dirty="0">
              <a:solidFill>
                <a:srgbClr val="0070C0"/>
              </a:solidFill>
            </a:endParaRPr>
          </a:p>
          <a:p>
            <a:r>
              <a:rPr lang="ru-RU" sz="1400" kern="0" dirty="0" smtClean="0">
                <a:solidFill>
                  <a:srgbClr val="0070C0"/>
                </a:solidFill>
              </a:rPr>
              <a:t>3. </a:t>
            </a:r>
            <a:r>
              <a:rPr lang="ru-RU" sz="1400" kern="0" dirty="0">
                <a:solidFill>
                  <a:srgbClr val="0070C0"/>
                </a:solidFill>
              </a:rPr>
              <a:t>П</a:t>
            </a:r>
            <a:r>
              <a:rPr lang="ru-RU" sz="1400" kern="0" dirty="0" smtClean="0">
                <a:solidFill>
                  <a:srgbClr val="0070C0"/>
                </a:solidFill>
              </a:rPr>
              <a:t>рименение </a:t>
            </a:r>
            <a:r>
              <a:rPr lang="ru-RU" sz="1400" kern="0" dirty="0">
                <a:solidFill>
                  <a:srgbClr val="0070C0"/>
                </a:solidFill>
              </a:rPr>
              <a:t>комплектующих отечественного производства;</a:t>
            </a:r>
          </a:p>
          <a:p>
            <a:r>
              <a:rPr lang="ru-RU" sz="1400" kern="0" dirty="0" smtClean="0">
                <a:solidFill>
                  <a:srgbClr val="0070C0"/>
                </a:solidFill>
              </a:rPr>
              <a:t>4. </a:t>
            </a:r>
            <a:r>
              <a:rPr lang="ru-RU" sz="1400" kern="0" dirty="0">
                <a:solidFill>
                  <a:srgbClr val="0070C0"/>
                </a:solidFill>
              </a:rPr>
              <a:t>Применение отечественного ПО;</a:t>
            </a:r>
          </a:p>
          <a:p>
            <a:r>
              <a:rPr lang="ru-RU" sz="1400" kern="0" dirty="0" smtClean="0">
                <a:solidFill>
                  <a:srgbClr val="0070C0"/>
                </a:solidFill>
              </a:rPr>
              <a:t>5. </a:t>
            </a:r>
            <a:r>
              <a:rPr lang="ru-RU" sz="1400" kern="0" dirty="0">
                <a:solidFill>
                  <a:srgbClr val="0070C0"/>
                </a:solidFill>
              </a:rPr>
              <a:t>Улучшение взаимодействия человек-машина.</a:t>
            </a:r>
          </a:p>
        </p:txBody>
      </p:sp>
      <p:pic>
        <p:nvPicPr>
          <p:cNvPr id="7" name="Picture 2"/>
          <p:cNvPicPr>
            <a:picLocks noChangeAspect="1" noChangeArrowheads="1"/>
          </p:cNvPicPr>
          <p:nvPr/>
        </p:nvPicPr>
        <p:blipFill rotWithShape="1">
          <a:blip r:embed="rId3" cstate="print"/>
          <a:srcRect l="11582" t="6469" r="9250" b="8579"/>
          <a:stretch/>
        </p:blipFill>
        <p:spPr bwMode="auto">
          <a:xfrm>
            <a:off x="4207634" y="990301"/>
            <a:ext cx="2304256" cy="3498127"/>
          </a:xfrm>
          <a:prstGeom prst="rect">
            <a:avLst/>
          </a:prstGeom>
          <a:noFill/>
          <a:ln w="9525">
            <a:solidFill>
              <a:schemeClr val="tx2">
                <a:lumMod val="50000"/>
              </a:schemeClr>
            </a:solidFill>
            <a:miter lim="800000"/>
            <a:headEnd/>
            <a:tailEnd/>
          </a:ln>
        </p:spPr>
      </p:pic>
      <p:pic>
        <p:nvPicPr>
          <p:cNvPr id="8" name="Picture 3"/>
          <p:cNvPicPr>
            <a:picLocks noChangeAspect="1" noChangeArrowheads="1"/>
          </p:cNvPicPr>
          <p:nvPr/>
        </p:nvPicPr>
        <p:blipFill rotWithShape="1">
          <a:blip r:embed="rId4" cstate="print"/>
          <a:srcRect l="12826" t="6358" r="8163" b="7140"/>
          <a:stretch/>
        </p:blipFill>
        <p:spPr bwMode="auto">
          <a:xfrm>
            <a:off x="6660232" y="979428"/>
            <a:ext cx="2304256" cy="3501466"/>
          </a:xfrm>
          <a:prstGeom prst="rect">
            <a:avLst/>
          </a:prstGeom>
          <a:noFill/>
          <a:ln w="9525">
            <a:solidFill>
              <a:schemeClr val="tx2">
                <a:lumMod val="50000"/>
              </a:schemeClr>
            </a:solidFill>
            <a:miter lim="800000"/>
            <a:headEnd/>
            <a:tailEnd/>
          </a:ln>
        </p:spPr>
      </p:pic>
    </p:spTree>
    <p:extLst>
      <p:ext uri="{BB962C8B-B14F-4D97-AF65-F5344CB8AC3E}">
        <p14:creationId xmlns:p14="http://schemas.microsoft.com/office/powerpoint/2010/main" val="40445026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Users\yakupovrr\Desktop\Безымянны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766" y="1922324"/>
            <a:ext cx="2211434" cy="2737658"/>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4" name="Заголовок 1"/>
          <p:cNvSpPr txBox="1">
            <a:spLocks/>
          </p:cNvSpPr>
          <p:nvPr/>
        </p:nvSpPr>
        <p:spPr bwMode="auto">
          <a:xfrm>
            <a:off x="1907704" y="0"/>
            <a:ext cx="7236296" cy="785801"/>
          </a:xfrm>
          <a:prstGeom prst="rect">
            <a:avLst/>
          </a:prstGeom>
          <a:extLst/>
        </p:spPr>
        <p:txBody>
          <a:bodyPr anchor="ctr"/>
          <a:lstStyle>
            <a:defPPr>
              <a:defRPr lang="ru-RU"/>
            </a:defPPr>
            <a:lvl1pPr eaLnBrk="0" fontAlgn="base" hangingPunct="0">
              <a:spcBef>
                <a:spcPct val="0"/>
              </a:spcBef>
              <a:spcAft>
                <a:spcPct val="0"/>
              </a:spcAft>
              <a:defRPr sz="2000" kern="0">
                <a:solidFill>
                  <a:srgbClr val="206AB7"/>
                </a:solidFill>
                <a:latin typeface="+mj-lt"/>
                <a:ea typeface="+mj-ea"/>
                <a:cs typeface="+mj-cs"/>
              </a:defRPr>
            </a:lvl1pPr>
          </a:lstStyle>
          <a:p>
            <a:r>
              <a:rPr lang="ru-RU" dirty="0"/>
              <a:t>О ходе проведения испытаний САУ ЭМП «Неман-Р-100»</a:t>
            </a:r>
          </a:p>
          <a:p>
            <a:r>
              <a:rPr lang="ru-RU" dirty="0"/>
              <a:t>Предварительные испытания, опытная эксплуатация. </a:t>
            </a:r>
          </a:p>
        </p:txBody>
      </p:sp>
      <p:pic>
        <p:nvPicPr>
          <p:cNvPr id="3074" name="Picture 2" descr="D:\Users\yakupovrr\Desktop\Безымянный.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8638" y="1560064"/>
            <a:ext cx="2088232" cy="2883894"/>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D:\Магнитный подвес\Испытания (Неман, КЭМП)\Справочные материалы\Фото Неман-Р-100\DSCN3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446"/>
          <a:stretch/>
        </p:blipFill>
        <p:spPr bwMode="auto">
          <a:xfrm>
            <a:off x="6832949" y="1414858"/>
            <a:ext cx="2059532" cy="3101108"/>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bwMode="auto">
          <a:xfrm>
            <a:off x="179512" y="1419622"/>
            <a:ext cx="226696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a:r>
              <a:rPr lang="ru-RU" sz="1400" b="1" kern="0" dirty="0" smtClean="0">
                <a:solidFill>
                  <a:srgbClr val="0070C0"/>
                </a:solidFill>
              </a:rPr>
              <a:t>14 – 31 мая 2018 </a:t>
            </a:r>
          </a:p>
          <a:p>
            <a:pPr algn="ctr"/>
            <a:r>
              <a:rPr lang="ru-RU" sz="1400" kern="0" dirty="0" smtClean="0">
                <a:solidFill>
                  <a:srgbClr val="0070C0"/>
                </a:solidFill>
              </a:rPr>
              <a:t>СМР и ПНР «Неман-Р-100»                                     Пробный пуск ГПА.</a:t>
            </a:r>
          </a:p>
        </p:txBody>
      </p:sp>
      <p:sp>
        <p:nvSpPr>
          <p:cNvPr id="11" name="Заголовок 1"/>
          <p:cNvSpPr txBox="1">
            <a:spLocks/>
          </p:cNvSpPr>
          <p:nvPr/>
        </p:nvSpPr>
        <p:spPr bwMode="auto">
          <a:xfrm>
            <a:off x="107504" y="2799960"/>
            <a:ext cx="2266968" cy="63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a:r>
              <a:rPr lang="ru-RU" sz="1400" b="1" kern="0" dirty="0" smtClean="0">
                <a:solidFill>
                  <a:srgbClr val="0070C0"/>
                </a:solidFill>
              </a:rPr>
              <a:t>04 – 05 июля 2018 </a:t>
            </a:r>
            <a:r>
              <a:rPr lang="ru-RU" sz="1400" kern="0" dirty="0" smtClean="0">
                <a:solidFill>
                  <a:srgbClr val="0070C0"/>
                </a:solidFill>
              </a:rPr>
              <a:t>Предварительные испытания</a:t>
            </a:r>
          </a:p>
        </p:txBody>
      </p:sp>
      <p:sp>
        <p:nvSpPr>
          <p:cNvPr id="12" name="Заголовок 1"/>
          <p:cNvSpPr txBox="1">
            <a:spLocks/>
          </p:cNvSpPr>
          <p:nvPr/>
        </p:nvSpPr>
        <p:spPr bwMode="auto">
          <a:xfrm>
            <a:off x="166145" y="3880080"/>
            <a:ext cx="2266968" cy="63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algn="ctr"/>
            <a:r>
              <a:rPr lang="ru-RU" sz="1400" b="1" kern="0" dirty="0" smtClean="0">
                <a:solidFill>
                  <a:srgbClr val="0070C0"/>
                </a:solidFill>
              </a:rPr>
              <a:t>13 июля – 17 августа 2018</a:t>
            </a:r>
          </a:p>
          <a:p>
            <a:pPr algn="ctr"/>
            <a:r>
              <a:rPr lang="ru-RU" sz="1400" kern="0" dirty="0" smtClean="0">
                <a:solidFill>
                  <a:srgbClr val="0070C0"/>
                </a:solidFill>
              </a:rPr>
              <a:t>Опытная эксплуатация</a:t>
            </a:r>
          </a:p>
        </p:txBody>
      </p:sp>
      <p:sp>
        <p:nvSpPr>
          <p:cNvPr id="2" name="Стрелка вниз 1"/>
          <p:cNvSpPr/>
          <p:nvPr/>
        </p:nvSpPr>
        <p:spPr>
          <a:xfrm>
            <a:off x="1141188" y="2355726"/>
            <a:ext cx="190452" cy="3600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3" name="Стрелка вниз 12"/>
          <p:cNvSpPr/>
          <p:nvPr/>
        </p:nvSpPr>
        <p:spPr>
          <a:xfrm>
            <a:off x="1141188" y="3507854"/>
            <a:ext cx="190452" cy="3600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рямоугольник 13"/>
          <p:cNvSpPr/>
          <p:nvPr/>
        </p:nvSpPr>
        <p:spPr bwMode="auto">
          <a:xfrm>
            <a:off x="0" y="828675"/>
            <a:ext cx="9149114" cy="590947"/>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72000"/>
            <a:r>
              <a:rPr lang="ru-RU" sz="1400" b="1" dirty="0" smtClean="0">
                <a:solidFill>
                  <a:srgbClr val="0070C0"/>
                </a:solidFill>
              </a:rPr>
              <a:t>На технологическом объекте ГПА№1 КС-01 «</a:t>
            </a:r>
            <a:r>
              <a:rPr lang="ru-RU" sz="1400" b="1" dirty="0" err="1" smtClean="0">
                <a:solidFill>
                  <a:srgbClr val="0070C0"/>
                </a:solidFill>
              </a:rPr>
              <a:t>Лукояновская</a:t>
            </a:r>
            <a:r>
              <a:rPr lang="ru-RU" sz="1400" b="1" dirty="0" smtClean="0">
                <a:solidFill>
                  <a:srgbClr val="0070C0"/>
                </a:solidFill>
              </a:rPr>
              <a:t>» Арзамасского ЛПУМГ проведены работы по СМР и ПНР </a:t>
            </a:r>
          </a:p>
          <a:p>
            <a:pPr marL="72000"/>
            <a:r>
              <a:rPr lang="ru-RU" sz="1400" b="1" dirty="0" smtClean="0">
                <a:solidFill>
                  <a:srgbClr val="0070C0"/>
                </a:solidFill>
              </a:rPr>
              <a:t>«Неман-Р-100». Далее система прошла предварительные испытания и опытную эксплуатацию. </a:t>
            </a:r>
          </a:p>
        </p:txBody>
      </p:sp>
    </p:spTree>
    <p:extLst>
      <p:ext uri="{BB962C8B-B14F-4D97-AF65-F5344CB8AC3E}">
        <p14:creationId xmlns:p14="http://schemas.microsoft.com/office/powerpoint/2010/main" val="38712490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Прямоугольная выноска 63"/>
          <p:cNvSpPr/>
          <p:nvPr/>
        </p:nvSpPr>
        <p:spPr bwMode="auto">
          <a:xfrm>
            <a:off x="4860032" y="843558"/>
            <a:ext cx="4256658" cy="1930711"/>
          </a:xfrm>
          <a:prstGeom prst="wedgeRectCallout">
            <a:avLst>
              <a:gd name="adj1" fmla="val -59087"/>
              <a:gd name="adj2" fmla="val -20773"/>
            </a:avLst>
          </a:prstGeom>
          <a:solidFill>
            <a:srgbClr val="EAF3FC"/>
          </a:solidFill>
          <a:ln w="9525" cap="flat" cmpd="sng" algn="ctr">
            <a:noFill/>
            <a:prstDash val="solid"/>
            <a:round/>
            <a:headEnd type="none" w="med" len="med"/>
            <a:tailEnd type="none" w="med" len="me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ru-RU">
              <a:solidFill>
                <a:srgbClr val="003366"/>
              </a:solidFill>
            </a:endParaRPr>
          </a:p>
        </p:txBody>
      </p:sp>
      <p:sp>
        <p:nvSpPr>
          <p:cNvPr id="13" name="Заголовок 1"/>
          <p:cNvSpPr txBox="1">
            <a:spLocks/>
          </p:cNvSpPr>
          <p:nvPr/>
        </p:nvSpPr>
        <p:spPr>
          <a:xfrm>
            <a:off x="1331640" y="0"/>
            <a:ext cx="768406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Общие сведения по наработке на один отказ ГПА за период 2015–2018 гг.</a:t>
            </a:r>
            <a:endParaRPr lang="ru-RU" sz="2000" dirty="0">
              <a:solidFill>
                <a:srgbClr val="206AB7"/>
              </a:solidFill>
            </a:endParaRPr>
          </a:p>
        </p:txBody>
      </p:sp>
      <p:graphicFrame>
        <p:nvGraphicFramePr>
          <p:cNvPr id="18" name="Диаграмма 17"/>
          <p:cNvGraphicFramePr/>
          <p:nvPr>
            <p:extLst>
              <p:ext uri="{D42A27DB-BD31-4B8C-83A1-F6EECF244321}">
                <p14:modId xmlns:p14="http://schemas.microsoft.com/office/powerpoint/2010/main" val="2339967940"/>
              </p:ext>
            </p:extLst>
          </p:nvPr>
        </p:nvGraphicFramePr>
        <p:xfrm>
          <a:off x="6300192" y="2854780"/>
          <a:ext cx="2808312" cy="2088232"/>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7924581" y="3642478"/>
            <a:ext cx="607859" cy="461665"/>
          </a:xfrm>
          <a:prstGeom prst="rect">
            <a:avLst/>
          </a:prstGeom>
        </p:spPr>
        <p:txBody>
          <a:bodyPr wrap="none">
            <a:spAutoFit/>
          </a:bodyPr>
          <a:lstStyle/>
          <a:p>
            <a:r>
              <a:rPr lang="ru-RU" sz="2400" b="1" dirty="0" smtClean="0">
                <a:solidFill>
                  <a:srgbClr val="002060"/>
                </a:solidFill>
              </a:rPr>
              <a:t>169</a:t>
            </a:r>
            <a:endParaRPr lang="ru-RU" sz="2400" b="1" dirty="0">
              <a:solidFill>
                <a:srgbClr val="002060"/>
              </a:solidFill>
            </a:endParaRPr>
          </a:p>
        </p:txBody>
      </p:sp>
      <p:graphicFrame>
        <p:nvGraphicFramePr>
          <p:cNvPr id="19" name="Диаграмма 18"/>
          <p:cNvGraphicFramePr/>
          <p:nvPr>
            <p:extLst>
              <p:ext uri="{D42A27DB-BD31-4B8C-83A1-F6EECF244321}">
                <p14:modId xmlns:p14="http://schemas.microsoft.com/office/powerpoint/2010/main" val="2091118635"/>
              </p:ext>
            </p:extLst>
          </p:nvPr>
        </p:nvGraphicFramePr>
        <p:xfrm>
          <a:off x="-108520" y="806595"/>
          <a:ext cx="4968552" cy="1909171"/>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6660232" y="1347614"/>
            <a:ext cx="801458" cy="338554"/>
          </a:xfrm>
          <a:prstGeom prst="rect">
            <a:avLst/>
          </a:prstGeom>
          <a:noFill/>
        </p:spPr>
        <p:txBody>
          <a:bodyPr wrap="square" rtlCol="0">
            <a:spAutoFit/>
          </a:bodyPr>
          <a:lstStyle/>
          <a:p>
            <a:pPr>
              <a:lnSpc>
                <a:spcPct val="80000"/>
              </a:lnSpc>
            </a:pPr>
            <a:r>
              <a:rPr lang="ru-RU" sz="1000" dirty="0" smtClean="0">
                <a:solidFill>
                  <a:srgbClr val="1A62BA"/>
                </a:solidFill>
              </a:rPr>
              <a:t>Количество </a:t>
            </a:r>
          </a:p>
          <a:p>
            <a:pPr>
              <a:lnSpc>
                <a:spcPct val="80000"/>
              </a:lnSpc>
            </a:pPr>
            <a:r>
              <a:rPr lang="ru-RU" sz="1000" dirty="0" smtClean="0">
                <a:solidFill>
                  <a:srgbClr val="1A62BA"/>
                </a:solidFill>
              </a:rPr>
              <a:t>отказов, </a:t>
            </a:r>
            <a:r>
              <a:rPr lang="ru-RU" sz="1000" b="1" dirty="0" smtClean="0">
                <a:solidFill>
                  <a:srgbClr val="1A62BA"/>
                </a:solidFill>
              </a:rPr>
              <a:t>шт</a:t>
            </a:r>
            <a:r>
              <a:rPr lang="ru-RU" sz="1000" dirty="0" smtClean="0">
                <a:solidFill>
                  <a:srgbClr val="1A62BA"/>
                </a:solidFill>
              </a:rPr>
              <a:t>.</a:t>
            </a:r>
            <a:endParaRPr lang="ru-RU" sz="1000" b="1" dirty="0">
              <a:solidFill>
                <a:srgbClr val="1A62BA"/>
              </a:solidFill>
            </a:endParaRPr>
          </a:p>
        </p:txBody>
      </p:sp>
      <p:sp>
        <p:nvSpPr>
          <p:cNvPr id="24" name="TextBox 23"/>
          <p:cNvSpPr txBox="1"/>
          <p:nvPr/>
        </p:nvSpPr>
        <p:spPr>
          <a:xfrm>
            <a:off x="6668142" y="1838502"/>
            <a:ext cx="1288233" cy="338554"/>
          </a:xfrm>
          <a:prstGeom prst="rect">
            <a:avLst/>
          </a:prstGeom>
          <a:noFill/>
        </p:spPr>
        <p:txBody>
          <a:bodyPr wrap="square" rtlCol="0">
            <a:spAutoFit/>
          </a:bodyPr>
          <a:lstStyle>
            <a:defPPr>
              <a:defRPr lang="ru-RU"/>
            </a:defPPr>
            <a:lvl1pPr>
              <a:defRPr sz="1600">
                <a:solidFill>
                  <a:srgbClr val="1A62BA"/>
                </a:solidFill>
              </a:defRPr>
            </a:lvl1pPr>
          </a:lstStyle>
          <a:p>
            <a:pPr>
              <a:lnSpc>
                <a:spcPct val="80000"/>
              </a:lnSpc>
            </a:pPr>
            <a:r>
              <a:rPr lang="ru-RU" sz="1000" dirty="0" smtClean="0"/>
              <a:t>Наработка</a:t>
            </a:r>
          </a:p>
          <a:p>
            <a:pPr>
              <a:lnSpc>
                <a:spcPct val="80000"/>
              </a:lnSpc>
            </a:pPr>
            <a:r>
              <a:rPr lang="ru-RU" sz="1000" dirty="0"/>
              <a:t>н</a:t>
            </a:r>
            <a:r>
              <a:rPr lang="ru-RU" sz="1000" dirty="0" smtClean="0"/>
              <a:t>а один отказ, </a:t>
            </a:r>
            <a:r>
              <a:rPr lang="ru-RU" sz="1000" b="1" dirty="0" smtClean="0"/>
              <a:t>тыс. ч. </a:t>
            </a:r>
            <a:endParaRPr lang="ru-RU" sz="1000" b="1" dirty="0"/>
          </a:p>
        </p:txBody>
      </p:sp>
      <p:sp>
        <p:nvSpPr>
          <p:cNvPr id="25" name="TextBox 24"/>
          <p:cNvSpPr txBox="1"/>
          <p:nvPr/>
        </p:nvSpPr>
        <p:spPr>
          <a:xfrm>
            <a:off x="6660232" y="2301276"/>
            <a:ext cx="1296143" cy="215444"/>
          </a:xfrm>
          <a:prstGeom prst="rect">
            <a:avLst/>
          </a:prstGeom>
          <a:noFill/>
        </p:spPr>
        <p:txBody>
          <a:bodyPr wrap="square" rtlCol="0">
            <a:spAutoFit/>
          </a:bodyPr>
          <a:lstStyle/>
          <a:p>
            <a:pPr>
              <a:lnSpc>
                <a:spcPct val="80000"/>
              </a:lnSpc>
            </a:pPr>
            <a:r>
              <a:rPr lang="ru-RU" sz="1000" dirty="0" smtClean="0">
                <a:solidFill>
                  <a:srgbClr val="1A62BA"/>
                </a:solidFill>
              </a:rPr>
              <a:t>Наработка, </a:t>
            </a:r>
            <a:r>
              <a:rPr lang="ru-RU" sz="1000" b="1" dirty="0" smtClean="0">
                <a:solidFill>
                  <a:srgbClr val="1A62BA"/>
                </a:solidFill>
              </a:rPr>
              <a:t>тыс. ч.</a:t>
            </a:r>
            <a:endParaRPr lang="ru-RU" sz="1000" b="1" dirty="0">
              <a:solidFill>
                <a:srgbClr val="1A62BA"/>
              </a:solidFill>
            </a:endParaRPr>
          </a:p>
        </p:txBody>
      </p:sp>
      <p:sp>
        <p:nvSpPr>
          <p:cNvPr id="29" name="Равнобедренный треугольник 28"/>
          <p:cNvSpPr/>
          <p:nvPr/>
        </p:nvSpPr>
        <p:spPr>
          <a:xfrm>
            <a:off x="8826364" y="2283742"/>
            <a:ext cx="216000" cy="216000"/>
          </a:xfrm>
          <a:prstGeom prst="triangle">
            <a:avLst/>
          </a:prstGeom>
          <a:solidFill>
            <a:srgbClr val="92D050"/>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Box 30"/>
          <p:cNvSpPr txBox="1"/>
          <p:nvPr/>
        </p:nvSpPr>
        <p:spPr>
          <a:xfrm>
            <a:off x="7884344" y="1391559"/>
            <a:ext cx="1080144" cy="276999"/>
          </a:xfrm>
          <a:prstGeom prst="rect">
            <a:avLst/>
          </a:prstGeom>
          <a:noFill/>
        </p:spPr>
        <p:txBody>
          <a:bodyPr wrap="square" rtlCol="0">
            <a:spAutoFit/>
          </a:bodyPr>
          <a:lstStyle/>
          <a:p>
            <a:r>
              <a:rPr lang="ru-RU" sz="1200" b="1" dirty="0" smtClean="0">
                <a:solidFill>
                  <a:srgbClr val="0070C0"/>
                </a:solidFill>
              </a:rPr>
              <a:t>-26 (- 192%)</a:t>
            </a:r>
            <a:endParaRPr lang="ru-RU" sz="1200" b="1" dirty="0">
              <a:solidFill>
                <a:srgbClr val="0070C0"/>
              </a:solidFill>
            </a:endParaRPr>
          </a:p>
        </p:txBody>
      </p:sp>
      <p:sp>
        <p:nvSpPr>
          <p:cNvPr id="32" name="Равнобедренный треугольник 31"/>
          <p:cNvSpPr/>
          <p:nvPr/>
        </p:nvSpPr>
        <p:spPr>
          <a:xfrm>
            <a:off x="8826364" y="1401388"/>
            <a:ext cx="216000" cy="216000"/>
          </a:xfrm>
          <a:prstGeom prst="triangle">
            <a:avLst/>
          </a:prstGeom>
          <a:solidFill>
            <a:srgbClr val="92D050"/>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p:cNvSpPr txBox="1"/>
          <p:nvPr/>
        </p:nvSpPr>
        <p:spPr>
          <a:xfrm>
            <a:off x="7812360" y="1862703"/>
            <a:ext cx="1080120" cy="276999"/>
          </a:xfrm>
          <a:prstGeom prst="rect">
            <a:avLst/>
          </a:prstGeom>
          <a:noFill/>
        </p:spPr>
        <p:txBody>
          <a:bodyPr wrap="square" rtlCol="0">
            <a:spAutoFit/>
          </a:bodyPr>
          <a:lstStyle/>
          <a:p>
            <a:r>
              <a:rPr lang="ru-RU" sz="1200" b="1" dirty="0" smtClean="0">
                <a:solidFill>
                  <a:srgbClr val="1A62BA"/>
                </a:solidFill>
              </a:rPr>
              <a:t>+8,1 (+78%)</a:t>
            </a:r>
            <a:endParaRPr lang="ru-RU" sz="1200" b="1" dirty="0">
              <a:solidFill>
                <a:srgbClr val="1A62BA"/>
              </a:solidFill>
            </a:endParaRPr>
          </a:p>
        </p:txBody>
      </p:sp>
      <p:sp>
        <p:nvSpPr>
          <p:cNvPr id="35" name="Равнобедренный треугольник 34"/>
          <p:cNvSpPr/>
          <p:nvPr/>
        </p:nvSpPr>
        <p:spPr>
          <a:xfrm>
            <a:off x="8826340" y="1871716"/>
            <a:ext cx="216000" cy="216000"/>
          </a:xfrm>
          <a:prstGeom prst="triangle">
            <a:avLst/>
          </a:prstGeom>
          <a:solidFill>
            <a:srgbClr val="92D050"/>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6" name="Прямая соединительная линия 35"/>
          <p:cNvCxnSpPr/>
          <p:nvPr/>
        </p:nvCxnSpPr>
        <p:spPr>
          <a:xfrm>
            <a:off x="6668142" y="1771154"/>
            <a:ext cx="24090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6668142" y="2211710"/>
            <a:ext cx="2409043"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3" name="Диаграмма 42"/>
          <p:cNvGraphicFramePr/>
          <p:nvPr>
            <p:extLst>
              <p:ext uri="{D42A27DB-BD31-4B8C-83A1-F6EECF244321}">
                <p14:modId xmlns:p14="http://schemas.microsoft.com/office/powerpoint/2010/main" val="3750361617"/>
              </p:ext>
            </p:extLst>
          </p:nvPr>
        </p:nvGraphicFramePr>
        <p:xfrm>
          <a:off x="3923928" y="838475"/>
          <a:ext cx="2592288" cy="20374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7" name="Диаграмма 46"/>
          <p:cNvGraphicFramePr/>
          <p:nvPr>
            <p:extLst>
              <p:ext uri="{D42A27DB-BD31-4B8C-83A1-F6EECF244321}">
                <p14:modId xmlns:p14="http://schemas.microsoft.com/office/powerpoint/2010/main" val="1486263624"/>
              </p:ext>
            </p:extLst>
          </p:nvPr>
        </p:nvGraphicFramePr>
        <p:xfrm>
          <a:off x="4716016" y="2774269"/>
          <a:ext cx="2520280" cy="2142000"/>
        </p:xfrm>
        <a:graphic>
          <a:graphicData uri="http://schemas.openxmlformats.org/drawingml/2006/chart">
            <c:chart xmlns:c="http://schemas.openxmlformats.org/drawingml/2006/chart" xmlns:r="http://schemas.openxmlformats.org/officeDocument/2006/relationships" r:id="rId6"/>
          </a:graphicData>
        </a:graphic>
      </p:graphicFrame>
      <p:sp>
        <p:nvSpPr>
          <p:cNvPr id="61" name="Прямоугольник 60"/>
          <p:cNvSpPr/>
          <p:nvPr/>
        </p:nvSpPr>
        <p:spPr>
          <a:xfrm>
            <a:off x="4860032" y="771550"/>
            <a:ext cx="2396810" cy="261610"/>
          </a:xfrm>
          <a:prstGeom prst="rect">
            <a:avLst/>
          </a:prstGeom>
        </p:spPr>
        <p:txBody>
          <a:bodyPr wrap="none">
            <a:spAutoFit/>
          </a:bodyPr>
          <a:lstStyle/>
          <a:p>
            <a:r>
              <a:rPr lang="ru-RU" sz="1100" b="1" dirty="0" smtClean="0">
                <a:solidFill>
                  <a:srgbClr val="206AB7"/>
                </a:solidFill>
              </a:rPr>
              <a:t>Отказы и наработка на отказ  за 2018г.</a:t>
            </a:r>
            <a:endParaRPr lang="ru-RU" sz="1100" b="1" dirty="0"/>
          </a:p>
        </p:txBody>
      </p:sp>
      <p:sp>
        <p:nvSpPr>
          <p:cNvPr id="62" name="Прямоугольник 61"/>
          <p:cNvSpPr/>
          <p:nvPr/>
        </p:nvSpPr>
        <p:spPr>
          <a:xfrm>
            <a:off x="4283968" y="2715766"/>
            <a:ext cx="4945585" cy="261610"/>
          </a:xfrm>
          <a:prstGeom prst="rect">
            <a:avLst/>
          </a:prstGeom>
        </p:spPr>
        <p:txBody>
          <a:bodyPr wrap="none">
            <a:spAutoFit/>
          </a:bodyPr>
          <a:lstStyle/>
          <a:p>
            <a:r>
              <a:rPr lang="ru-RU" sz="1100" b="1" dirty="0" smtClean="0">
                <a:solidFill>
                  <a:srgbClr val="206AB7"/>
                </a:solidFill>
              </a:rPr>
              <a:t>Распределение отказов ГПА в разрезе центров функциональной ответственности</a:t>
            </a:r>
            <a:endParaRPr lang="ru-RU" sz="1100" b="1" dirty="0"/>
          </a:p>
        </p:txBody>
      </p:sp>
      <p:sp>
        <p:nvSpPr>
          <p:cNvPr id="63" name="Прямоугольник 62"/>
          <p:cNvSpPr/>
          <p:nvPr/>
        </p:nvSpPr>
        <p:spPr>
          <a:xfrm>
            <a:off x="6731101" y="915566"/>
            <a:ext cx="2498452" cy="430887"/>
          </a:xfrm>
          <a:prstGeom prst="rect">
            <a:avLst/>
          </a:prstGeom>
        </p:spPr>
        <p:txBody>
          <a:bodyPr wrap="square">
            <a:spAutoFit/>
          </a:bodyPr>
          <a:lstStyle/>
          <a:p>
            <a:pPr algn="ctr"/>
            <a:r>
              <a:rPr lang="ru-RU" sz="1100" b="1" dirty="0" smtClean="0">
                <a:solidFill>
                  <a:srgbClr val="206AB7"/>
                </a:solidFill>
              </a:rPr>
              <a:t>Динамика показателей </a:t>
            </a:r>
          </a:p>
          <a:p>
            <a:r>
              <a:rPr lang="ru-RU" sz="1100" b="1" dirty="0" smtClean="0">
                <a:solidFill>
                  <a:srgbClr val="206AB7"/>
                </a:solidFill>
              </a:rPr>
              <a:t>за 10 месяцев 2018г. к 10 месяцам 2017г.</a:t>
            </a:r>
            <a:endParaRPr lang="ru-RU" sz="1100" b="1" dirty="0"/>
          </a:p>
        </p:txBody>
      </p:sp>
      <p:sp>
        <p:nvSpPr>
          <p:cNvPr id="26" name="TextBox 25"/>
          <p:cNvSpPr txBox="1"/>
          <p:nvPr/>
        </p:nvSpPr>
        <p:spPr>
          <a:xfrm>
            <a:off x="7812360" y="2294751"/>
            <a:ext cx="1008112" cy="276999"/>
          </a:xfrm>
          <a:prstGeom prst="rect">
            <a:avLst/>
          </a:prstGeom>
          <a:noFill/>
        </p:spPr>
        <p:txBody>
          <a:bodyPr wrap="square" rtlCol="0">
            <a:spAutoFit/>
          </a:bodyPr>
          <a:lstStyle/>
          <a:p>
            <a:r>
              <a:rPr lang="ru-RU" sz="1200" b="1" dirty="0" smtClean="0">
                <a:solidFill>
                  <a:srgbClr val="1A62BA"/>
                </a:solidFill>
              </a:rPr>
              <a:t>+31 (+7,8%)</a:t>
            </a:r>
            <a:endParaRPr lang="ru-RU" sz="1200" b="1" dirty="0">
              <a:solidFill>
                <a:srgbClr val="1A62BA"/>
              </a:solidFill>
            </a:endParaRPr>
          </a:p>
        </p:txBody>
      </p:sp>
      <p:graphicFrame>
        <p:nvGraphicFramePr>
          <p:cNvPr id="37" name="Диаграмма 36"/>
          <p:cNvGraphicFramePr/>
          <p:nvPr>
            <p:extLst>
              <p:ext uri="{D42A27DB-BD31-4B8C-83A1-F6EECF244321}">
                <p14:modId xmlns:p14="http://schemas.microsoft.com/office/powerpoint/2010/main" val="1751905344"/>
              </p:ext>
            </p:extLst>
          </p:nvPr>
        </p:nvGraphicFramePr>
        <p:xfrm>
          <a:off x="-396552" y="2434580"/>
          <a:ext cx="5570226" cy="13613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Диаграмма 39"/>
          <p:cNvGraphicFramePr>
            <a:graphicFrameLocks noChangeAspect="1"/>
          </p:cNvGraphicFramePr>
          <p:nvPr>
            <p:extLst>
              <p:ext uri="{D42A27DB-BD31-4B8C-83A1-F6EECF244321}">
                <p14:modId xmlns:p14="http://schemas.microsoft.com/office/powerpoint/2010/main" val="343482564"/>
              </p:ext>
            </p:extLst>
          </p:nvPr>
        </p:nvGraphicFramePr>
        <p:xfrm>
          <a:off x="5373246" y="841137"/>
          <a:ext cx="2062622" cy="2071588"/>
        </p:xfrm>
        <a:graphic>
          <a:graphicData uri="http://schemas.openxmlformats.org/drawingml/2006/chart">
            <c:chart xmlns:c="http://schemas.openxmlformats.org/drawingml/2006/chart" xmlns:r="http://schemas.openxmlformats.org/officeDocument/2006/relationships" r:id="rId8"/>
          </a:graphicData>
        </a:graphic>
      </p:graphicFrame>
      <p:sp>
        <p:nvSpPr>
          <p:cNvPr id="2" name="Прямоугольник 1"/>
          <p:cNvSpPr/>
          <p:nvPr/>
        </p:nvSpPr>
        <p:spPr>
          <a:xfrm>
            <a:off x="2530376" y="3075806"/>
            <a:ext cx="288032" cy="1728192"/>
          </a:xfrm>
          <a:prstGeom prst="rect">
            <a:avLst/>
          </a:prstGeom>
          <a:noFill/>
          <a:ln w="635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1648250" y="3075806"/>
            <a:ext cx="288032" cy="1728192"/>
          </a:xfrm>
          <a:prstGeom prst="rect">
            <a:avLst/>
          </a:prstGeom>
          <a:noFill/>
          <a:ln w="635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1062660" y="3075806"/>
            <a:ext cx="288032" cy="1728192"/>
          </a:xfrm>
          <a:prstGeom prst="rect">
            <a:avLst/>
          </a:prstGeom>
          <a:noFill/>
          <a:ln w="635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467544" y="3089498"/>
            <a:ext cx="288032" cy="1728192"/>
          </a:xfrm>
          <a:prstGeom prst="rect">
            <a:avLst/>
          </a:prstGeom>
          <a:noFill/>
          <a:ln w="6350">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42" name="Диаграмма 41"/>
          <p:cNvGraphicFramePr/>
          <p:nvPr>
            <p:extLst>
              <p:ext uri="{D42A27DB-BD31-4B8C-83A1-F6EECF244321}">
                <p14:modId xmlns:p14="http://schemas.microsoft.com/office/powerpoint/2010/main" val="640245503"/>
              </p:ext>
            </p:extLst>
          </p:nvPr>
        </p:nvGraphicFramePr>
        <p:xfrm>
          <a:off x="16895" y="3257006"/>
          <a:ext cx="5320722" cy="1872208"/>
        </p:xfrm>
        <a:graphic>
          <a:graphicData uri="http://schemas.openxmlformats.org/drawingml/2006/chart">
            <c:chart xmlns:c="http://schemas.openxmlformats.org/drawingml/2006/chart" xmlns:r="http://schemas.openxmlformats.org/officeDocument/2006/relationships" r:id="rId9"/>
          </a:graphicData>
        </a:graphic>
      </p:graphicFrame>
      <p:sp>
        <p:nvSpPr>
          <p:cNvPr id="44"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4</a:t>
            </a:fld>
            <a:endParaRPr lang="ru-RU" sz="1200" b="0" dirty="0">
              <a:solidFill>
                <a:srgbClr val="1F497D"/>
              </a:solidFill>
            </a:endParaRPr>
          </a:p>
        </p:txBody>
      </p:sp>
      <p:sp>
        <p:nvSpPr>
          <p:cNvPr id="45" name="Прямоугольник 44"/>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19317144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331640" y="0"/>
            <a:ext cx="7684069" cy="789552"/>
          </a:xfrm>
          <a:prstGeom prst="rect">
            <a:avLst/>
          </a:prstGeom>
        </p:spPr>
        <p:txBody>
          <a:bodyPr anchor="ctr"/>
          <a:lstStyle>
            <a:lvl1pPr algn="l" rtl="0" eaLnBrk="0" fontAlgn="base" hangingPunct="0">
              <a:spcBef>
                <a:spcPct val="0"/>
              </a:spcBef>
              <a:spcAft>
                <a:spcPct val="0"/>
              </a:spcAft>
              <a:defRPr sz="2600">
                <a:solidFill>
                  <a:schemeClr val="bg1"/>
                </a:solidFill>
                <a:latin typeface="+mj-lt"/>
                <a:ea typeface="+mj-ea"/>
                <a:cs typeface="+mj-cs"/>
              </a:defRPr>
            </a:lvl1pPr>
            <a:lvl2pPr algn="l" rtl="0" eaLnBrk="0" fontAlgn="base" hangingPunct="0">
              <a:spcBef>
                <a:spcPct val="0"/>
              </a:spcBef>
              <a:spcAft>
                <a:spcPct val="0"/>
              </a:spcAft>
              <a:defRPr sz="2600">
                <a:solidFill>
                  <a:schemeClr val="bg1"/>
                </a:solidFill>
                <a:latin typeface="Arial Narrow" pitchFamily="34" charset="0"/>
              </a:defRPr>
            </a:lvl2pPr>
            <a:lvl3pPr algn="l" rtl="0" eaLnBrk="0" fontAlgn="base" hangingPunct="0">
              <a:spcBef>
                <a:spcPct val="0"/>
              </a:spcBef>
              <a:spcAft>
                <a:spcPct val="0"/>
              </a:spcAft>
              <a:defRPr sz="2600">
                <a:solidFill>
                  <a:schemeClr val="bg1"/>
                </a:solidFill>
                <a:latin typeface="Arial Narrow" pitchFamily="34" charset="0"/>
              </a:defRPr>
            </a:lvl3pPr>
            <a:lvl4pPr algn="l" rtl="0" eaLnBrk="0" fontAlgn="base" hangingPunct="0">
              <a:spcBef>
                <a:spcPct val="0"/>
              </a:spcBef>
              <a:spcAft>
                <a:spcPct val="0"/>
              </a:spcAft>
              <a:defRPr sz="2600">
                <a:solidFill>
                  <a:schemeClr val="bg1"/>
                </a:solidFill>
                <a:latin typeface="Arial Narrow" pitchFamily="34" charset="0"/>
              </a:defRPr>
            </a:lvl4pPr>
            <a:lvl5pPr algn="l" rtl="0" eaLnBrk="0" fontAlgn="base" hangingPunct="0">
              <a:spcBef>
                <a:spcPct val="0"/>
              </a:spcBef>
              <a:spcAft>
                <a:spcPct val="0"/>
              </a:spcAft>
              <a:defRPr sz="2600">
                <a:solidFill>
                  <a:schemeClr val="bg1"/>
                </a:solidFill>
                <a:latin typeface="Arial Narrow" pitchFamily="34" charset="0"/>
              </a:defRPr>
            </a:lvl5pPr>
            <a:lvl6pPr marL="457200" algn="l" rtl="0" fontAlgn="base">
              <a:spcBef>
                <a:spcPct val="0"/>
              </a:spcBef>
              <a:spcAft>
                <a:spcPct val="0"/>
              </a:spcAft>
              <a:defRPr sz="2600">
                <a:solidFill>
                  <a:schemeClr val="bg1"/>
                </a:solidFill>
                <a:latin typeface="Arial Narrow" pitchFamily="34" charset="0"/>
              </a:defRPr>
            </a:lvl6pPr>
            <a:lvl7pPr marL="914400" algn="l" rtl="0" fontAlgn="base">
              <a:spcBef>
                <a:spcPct val="0"/>
              </a:spcBef>
              <a:spcAft>
                <a:spcPct val="0"/>
              </a:spcAft>
              <a:defRPr sz="2600">
                <a:solidFill>
                  <a:schemeClr val="bg1"/>
                </a:solidFill>
                <a:latin typeface="Arial Narrow" pitchFamily="34" charset="0"/>
              </a:defRPr>
            </a:lvl7pPr>
            <a:lvl8pPr marL="1371600" algn="l" rtl="0" fontAlgn="base">
              <a:spcBef>
                <a:spcPct val="0"/>
              </a:spcBef>
              <a:spcAft>
                <a:spcPct val="0"/>
              </a:spcAft>
              <a:defRPr sz="2600">
                <a:solidFill>
                  <a:schemeClr val="bg1"/>
                </a:solidFill>
                <a:latin typeface="Arial Narrow" pitchFamily="34" charset="0"/>
              </a:defRPr>
            </a:lvl8pPr>
            <a:lvl9pPr marL="1828800" algn="l" rtl="0" fontAlgn="base">
              <a:spcBef>
                <a:spcPct val="0"/>
              </a:spcBef>
              <a:spcAft>
                <a:spcPct val="0"/>
              </a:spcAft>
              <a:defRPr sz="2600">
                <a:solidFill>
                  <a:schemeClr val="bg1"/>
                </a:solidFill>
                <a:latin typeface="Arial Narrow" pitchFamily="34" charset="0"/>
              </a:defRPr>
            </a:lvl9pPr>
          </a:lstStyle>
          <a:p>
            <a:pPr eaLnBrk="1" hangingPunct="1"/>
            <a:r>
              <a:rPr lang="ru-RU" sz="2000" dirty="0" smtClean="0">
                <a:solidFill>
                  <a:srgbClr val="206AB7"/>
                </a:solidFill>
              </a:rPr>
              <a:t>Положению по расследованию и учету производственных неполадок ГПА</a:t>
            </a:r>
            <a:endParaRPr lang="ru-RU" sz="2000" dirty="0">
              <a:solidFill>
                <a:srgbClr val="206AB7"/>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013098"/>
            <a:ext cx="2670594" cy="374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5930" y="971382"/>
            <a:ext cx="2678996" cy="3759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821" y="980916"/>
            <a:ext cx="2687642" cy="3759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042194" y="3361955"/>
            <a:ext cx="504056" cy="472824"/>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7355" y="959955"/>
            <a:ext cx="2673162" cy="3759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Прямоугольник 26"/>
          <p:cNvSpPr/>
          <p:nvPr/>
        </p:nvSpPr>
        <p:spPr>
          <a:xfrm>
            <a:off x="3529019" y="1965043"/>
            <a:ext cx="2355325" cy="36004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3529020" y="2329901"/>
            <a:ext cx="2360910" cy="36004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3527179" y="2689940"/>
            <a:ext cx="2360910" cy="491995"/>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3523435" y="3181935"/>
            <a:ext cx="2360910" cy="360041"/>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3523435" y="3541976"/>
            <a:ext cx="2360910" cy="432048"/>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3523435" y="3974024"/>
            <a:ext cx="2360910" cy="432048"/>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5451" y="964686"/>
            <a:ext cx="2689191" cy="375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Прямоугольник 41"/>
          <p:cNvSpPr/>
          <p:nvPr/>
        </p:nvSpPr>
        <p:spPr>
          <a:xfrm>
            <a:off x="5082354" y="1314459"/>
            <a:ext cx="2144886" cy="1626209"/>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3138" y="964686"/>
            <a:ext cx="2680877" cy="375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Прямоугольник 42"/>
          <p:cNvSpPr/>
          <p:nvPr/>
        </p:nvSpPr>
        <p:spPr>
          <a:xfrm>
            <a:off x="6522514" y="2582899"/>
            <a:ext cx="2232248" cy="1251880"/>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5</a:t>
            </a:fld>
            <a:endParaRPr lang="ru-RU" sz="1200" b="0" dirty="0">
              <a:solidFill>
                <a:srgbClr val="1F497D"/>
              </a:solidFill>
            </a:endParaRPr>
          </a:p>
        </p:txBody>
      </p:sp>
      <p:sp>
        <p:nvSpPr>
          <p:cNvPr id="21" name="Прямоугольник 20"/>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35537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barn(inVertical)">
                                      <p:cBhvr>
                                        <p:cTn id="27" dur="50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030"/>
                                        </p:tgtEl>
                                        <p:attrNameLst>
                                          <p:attrName>style.visibility</p:attrName>
                                        </p:attrNameLst>
                                      </p:cBhvr>
                                      <p:to>
                                        <p:strVal val="visible"/>
                                      </p:to>
                                    </p:set>
                                    <p:animEffect transition="in" filter="barn(inVertical)">
                                      <p:cBhvr>
                                        <p:cTn id="62" dur="500"/>
                                        <p:tgtEl>
                                          <p:spTgt spid="10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barn(inVertical)">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33" grpId="0" animBg="1"/>
      <p:bldP spid="35" grpId="0" animBg="1"/>
      <p:bldP spid="37"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75656" y="-20336"/>
            <a:ext cx="7334971" cy="857250"/>
          </a:xfrm>
        </p:spPr>
        <p:txBody>
          <a:bodyPr vert="horz" lIns="91440" tIns="45720" rIns="91440" bIns="45720" rtlCol="0" anchor="ctr">
            <a:normAutofit/>
          </a:bodyPr>
          <a:lstStyle/>
          <a:p>
            <a:pPr algn="l" fontAlgn="base">
              <a:spcAft>
                <a:spcPct val="0"/>
              </a:spcAft>
            </a:pPr>
            <a:r>
              <a:rPr lang="ru-RU" sz="2000" dirty="0">
                <a:solidFill>
                  <a:srgbClr val="206AB7"/>
                </a:solidFill>
              </a:rPr>
              <a:t>Информационная система «Внедрение информписем».</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2719"/>
          <a:stretch/>
        </p:blipFill>
        <p:spPr bwMode="auto">
          <a:xfrm>
            <a:off x="107506" y="1109682"/>
            <a:ext cx="7508136" cy="2523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4966"/>
          <a:stretch/>
        </p:blipFill>
        <p:spPr bwMode="auto">
          <a:xfrm>
            <a:off x="2938264" y="843558"/>
            <a:ext cx="6092860" cy="2811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3906024" y="1639094"/>
            <a:ext cx="782434" cy="144016"/>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10" name="Прямая со стрелкой 9"/>
          <p:cNvCxnSpPr>
            <a:stCxn id="12" idx="0"/>
            <a:endCxn id="4" idx="3"/>
          </p:cNvCxnSpPr>
          <p:nvPr/>
        </p:nvCxnSpPr>
        <p:spPr>
          <a:xfrm flipH="1" flipV="1">
            <a:off x="4688458" y="1711102"/>
            <a:ext cx="2547838" cy="2189891"/>
          </a:xfrm>
          <a:prstGeom prst="straightConnector1">
            <a:avLst/>
          </a:prstGeom>
          <a:ln w="12700">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80112" y="3900993"/>
            <a:ext cx="3312368" cy="830997"/>
          </a:xfrm>
          <a:prstGeom prst="rect">
            <a:avLst/>
          </a:prstGeom>
          <a:noFill/>
          <a:ln>
            <a:solidFill>
              <a:srgbClr val="0070C0"/>
            </a:solidFill>
          </a:ln>
        </p:spPr>
        <p:txBody>
          <a:bodyPr wrap="square" rtlCol="0">
            <a:spAutoFit/>
          </a:bodyPr>
          <a:lstStyle/>
          <a:p>
            <a:r>
              <a:rPr lang="ru-RU" sz="1600" dirty="0" smtClean="0">
                <a:solidFill>
                  <a:srgbClr val="0070C0"/>
                </a:solidFill>
              </a:rPr>
              <a:t>Филиалы используют </a:t>
            </a:r>
            <a:r>
              <a:rPr lang="ru-RU" sz="1600" dirty="0" err="1" smtClean="0">
                <a:solidFill>
                  <a:srgbClr val="0070C0"/>
                </a:solidFill>
              </a:rPr>
              <a:t>информписьма</a:t>
            </a:r>
            <a:endParaRPr lang="ru-RU" sz="1600" dirty="0" smtClean="0">
              <a:solidFill>
                <a:srgbClr val="0070C0"/>
              </a:solidFill>
            </a:endParaRPr>
          </a:p>
          <a:p>
            <a:r>
              <a:rPr lang="ru-RU" sz="1600" dirty="0" smtClean="0">
                <a:solidFill>
                  <a:srgbClr val="0070C0"/>
                </a:solidFill>
              </a:rPr>
              <a:t> из общей системы и внедряют на своем оборудовании</a:t>
            </a:r>
          </a:p>
        </p:txBody>
      </p:sp>
      <p:sp>
        <p:nvSpPr>
          <p:cNvPr id="28" name="Прямоугольник 27"/>
          <p:cNvSpPr/>
          <p:nvPr/>
        </p:nvSpPr>
        <p:spPr>
          <a:xfrm>
            <a:off x="985102" y="2252571"/>
            <a:ext cx="1517716" cy="148568"/>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29" name="Прямая со стрелкой 28"/>
          <p:cNvCxnSpPr>
            <a:stCxn id="30" idx="0"/>
            <a:endCxn id="28" idx="2"/>
          </p:cNvCxnSpPr>
          <p:nvPr/>
        </p:nvCxnSpPr>
        <p:spPr>
          <a:xfrm flipH="1" flipV="1">
            <a:off x="1743960" y="2401139"/>
            <a:ext cx="926180" cy="1498505"/>
          </a:xfrm>
          <a:prstGeom prst="straightConnector1">
            <a:avLst/>
          </a:prstGeom>
          <a:ln w="12700">
            <a:solidFill>
              <a:srgbClr val="00206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13857" y="3899644"/>
            <a:ext cx="5112566" cy="830997"/>
          </a:xfrm>
          <a:prstGeom prst="rect">
            <a:avLst/>
          </a:prstGeom>
          <a:noFill/>
          <a:ln>
            <a:solidFill>
              <a:srgbClr val="0070C0"/>
            </a:solidFill>
          </a:ln>
        </p:spPr>
        <p:txBody>
          <a:bodyPr wrap="square" rtlCol="0">
            <a:spAutoFit/>
          </a:bodyPr>
          <a:lstStyle/>
          <a:p>
            <a:r>
              <a:rPr lang="ru-RU" sz="1600" dirty="0" smtClean="0">
                <a:solidFill>
                  <a:srgbClr val="0070C0"/>
                </a:solidFill>
              </a:rPr>
              <a:t>По результатам внедрения на портал заносится информация</a:t>
            </a:r>
          </a:p>
          <a:p>
            <a:r>
              <a:rPr lang="ru-RU" sz="1600" dirty="0" smtClean="0">
                <a:solidFill>
                  <a:srgbClr val="0070C0"/>
                </a:solidFill>
              </a:rPr>
              <a:t>по установленной форме и прикладываются отчетные документы </a:t>
            </a:r>
            <a:r>
              <a:rPr lang="ru-RU" sz="1600" dirty="0">
                <a:solidFill>
                  <a:srgbClr val="0070C0"/>
                </a:solidFill>
              </a:rPr>
              <a:t>(акты, протоколы и </a:t>
            </a:r>
            <a:r>
              <a:rPr lang="ru-RU" sz="1600" dirty="0" err="1">
                <a:solidFill>
                  <a:srgbClr val="0070C0"/>
                </a:solidFill>
              </a:rPr>
              <a:t>тд</a:t>
            </a:r>
            <a:r>
              <a:rPr lang="ru-RU" sz="1600" dirty="0" smtClean="0">
                <a:solidFill>
                  <a:srgbClr val="0070C0"/>
                </a:solidFill>
              </a:rPr>
              <a:t>.)</a:t>
            </a:r>
            <a:endParaRPr lang="ru-RU" sz="1600" dirty="0">
              <a:solidFill>
                <a:srgbClr val="0070C0"/>
              </a:solidFill>
            </a:endParaRPr>
          </a:p>
        </p:txBody>
      </p:sp>
      <p:sp>
        <p:nvSpPr>
          <p:cNvPr id="13"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6</a:t>
            </a:fld>
            <a:endParaRPr lang="ru-RU" sz="1200" b="0" dirty="0">
              <a:solidFill>
                <a:srgbClr val="1F497D"/>
              </a:solidFill>
            </a:endParaRPr>
          </a:p>
        </p:txBody>
      </p:sp>
      <p:sp>
        <p:nvSpPr>
          <p:cNvPr id="14" name="Прямоугольник 13"/>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691975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63688" y="0"/>
            <a:ext cx="7250008" cy="789552"/>
          </a:xfrm>
          <a:prstGeom prst="rect">
            <a:avLst/>
          </a:prstGeom>
        </p:spPr>
        <p:txBody>
          <a:bodyPr vert="horz" lIns="91440" tIns="45720" rIns="91440" bIns="45720" rtlCol="0" anchor="ctr">
            <a:normAutofit/>
          </a:bodyPr>
          <a:lstStyle>
            <a:lvl1pPr eaLnBrk="0" fontAlgn="base" hangingPunct="0">
              <a:spcBef>
                <a:spcPct val="0"/>
              </a:spcBef>
              <a:spcAft>
                <a:spcPct val="0"/>
              </a:spcAft>
              <a:buNone/>
              <a:defRPr sz="2000" kern="0">
                <a:solidFill>
                  <a:srgbClr val="206AB7"/>
                </a:solidFill>
                <a:latin typeface="+mj-lt"/>
                <a:ea typeface="+mj-ea"/>
                <a:cs typeface="+mj-cs"/>
              </a:defRPr>
            </a:lvl1pPr>
          </a:lstStyle>
          <a:p>
            <a:r>
              <a:rPr lang="ru-RU" dirty="0" smtClean="0"/>
              <a:t>Повышение эффективности охлаждения транспортируемого газа</a:t>
            </a:r>
            <a:endParaRPr lang="ru-RU" dirty="0"/>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smtClean="0">
                <a:solidFill>
                  <a:srgbClr val="0070C0"/>
                </a:solidFill>
              </a:rPr>
              <a:t>Аппараты воздушного охлаждения являются значимым энергопотребляющим оборудованием с потреблением 32 442 кВт*ч, 75% потребляемой мощности приходится на вентиляторы типа 2АВГ-75</a:t>
            </a:r>
            <a:endParaRPr lang="ru-RU" sz="1600" b="1" dirty="0">
              <a:solidFill>
                <a:srgbClr val="0070C0"/>
              </a:solidFill>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56" r="4884"/>
          <a:stretch/>
        </p:blipFill>
        <p:spPr bwMode="auto">
          <a:xfrm>
            <a:off x="143507" y="1474950"/>
            <a:ext cx="3699565" cy="138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70" t="9762" r="8333" b="8827"/>
          <a:stretch/>
        </p:blipFill>
        <p:spPr bwMode="auto">
          <a:xfrm>
            <a:off x="148112" y="2355726"/>
            <a:ext cx="3694960" cy="243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34420" y="1782794"/>
            <a:ext cx="437940" cy="369332"/>
          </a:xfrm>
          <a:prstGeom prst="rect">
            <a:avLst/>
          </a:prstGeom>
        </p:spPr>
        <p:txBody>
          <a:bodyPr wrap="none">
            <a:spAutoFit/>
          </a:bodyPr>
          <a:lstStyle/>
          <a:p>
            <a:r>
              <a:rPr lang="ru-RU" b="1" dirty="0" smtClean="0">
                <a:solidFill>
                  <a:srgbClr val="0070C0"/>
                </a:solidFill>
              </a:rPr>
              <a:t>КЦ</a:t>
            </a:r>
            <a:endParaRPr lang="ru-RU" dirty="0"/>
          </a:p>
        </p:txBody>
      </p:sp>
      <p:sp>
        <p:nvSpPr>
          <p:cNvPr id="17" name="Прямоугольник 16"/>
          <p:cNvSpPr/>
          <p:nvPr/>
        </p:nvSpPr>
        <p:spPr>
          <a:xfrm>
            <a:off x="2699792" y="1774888"/>
            <a:ext cx="437940" cy="369332"/>
          </a:xfrm>
          <a:prstGeom prst="rect">
            <a:avLst/>
          </a:prstGeom>
        </p:spPr>
        <p:txBody>
          <a:bodyPr wrap="none">
            <a:spAutoFit/>
          </a:bodyPr>
          <a:lstStyle/>
          <a:p>
            <a:r>
              <a:rPr lang="ru-RU" b="1" dirty="0" smtClean="0">
                <a:solidFill>
                  <a:srgbClr val="0070C0"/>
                </a:solidFill>
              </a:rPr>
              <a:t>КЦ</a:t>
            </a:r>
            <a:endParaRPr lang="ru-RU" dirty="0"/>
          </a:p>
        </p:txBody>
      </p:sp>
      <p:sp>
        <p:nvSpPr>
          <p:cNvPr id="3" name="Прямоугольник 2"/>
          <p:cNvSpPr/>
          <p:nvPr/>
        </p:nvSpPr>
        <p:spPr>
          <a:xfrm>
            <a:off x="4211960" y="1531694"/>
            <a:ext cx="4608512" cy="3139321"/>
          </a:xfrm>
          <a:prstGeom prst="rect">
            <a:avLst/>
          </a:prstGeom>
        </p:spPr>
        <p:txBody>
          <a:bodyPr wrap="square">
            <a:spAutoFit/>
          </a:bodyPr>
          <a:lstStyle/>
          <a:p>
            <a:pPr defTabSz="457200" fontAlgn="b"/>
            <a:r>
              <a:rPr lang="ru-RU" b="1" dirty="0" smtClean="0">
                <a:solidFill>
                  <a:srgbClr val="0070C0"/>
                </a:solidFill>
              </a:rPr>
              <a:t>Задачи:</a:t>
            </a:r>
          </a:p>
          <a:p>
            <a:pPr marL="342900" indent="-342900" defTabSz="457200" fontAlgn="b">
              <a:buAutoNum type="arabicPeriod"/>
            </a:pPr>
            <a:r>
              <a:rPr lang="ru-RU" b="1" dirty="0" smtClean="0">
                <a:solidFill>
                  <a:srgbClr val="0070C0"/>
                </a:solidFill>
              </a:rPr>
              <a:t>Обеспечить непрерывный контроль технического состояния АВО газа;</a:t>
            </a:r>
          </a:p>
          <a:p>
            <a:pPr defTabSz="457200" fontAlgn="b"/>
            <a:endParaRPr lang="ru-RU" b="1" dirty="0" smtClean="0">
              <a:solidFill>
                <a:srgbClr val="0070C0"/>
              </a:solidFill>
            </a:endParaRPr>
          </a:p>
          <a:p>
            <a:pPr marL="342900" indent="-342900" defTabSz="457200" fontAlgn="b">
              <a:buFont typeface="+mj-lt"/>
              <a:buAutoNum type="arabicPeriod" startAt="2"/>
            </a:pPr>
            <a:r>
              <a:rPr lang="ru-RU" b="1" dirty="0" smtClean="0">
                <a:solidFill>
                  <a:srgbClr val="0070C0"/>
                </a:solidFill>
              </a:rPr>
              <a:t>Обеспечить </a:t>
            </a:r>
            <a:r>
              <a:rPr lang="ru-RU" b="1" dirty="0" err="1" smtClean="0">
                <a:solidFill>
                  <a:srgbClr val="0070C0"/>
                </a:solidFill>
              </a:rPr>
              <a:t>энергоэффективность</a:t>
            </a:r>
            <a:r>
              <a:rPr lang="ru-RU" b="1" dirty="0" smtClean="0">
                <a:solidFill>
                  <a:srgbClr val="0070C0"/>
                </a:solidFill>
              </a:rPr>
              <a:t> работы вентиляторов с электродвигателями ВАСО;</a:t>
            </a:r>
          </a:p>
          <a:p>
            <a:pPr defTabSz="457200" fontAlgn="b"/>
            <a:endParaRPr lang="ru-RU" b="1" dirty="0" smtClean="0">
              <a:solidFill>
                <a:srgbClr val="0070C0"/>
              </a:solidFill>
            </a:endParaRPr>
          </a:p>
          <a:p>
            <a:pPr marL="342900" indent="-342900" defTabSz="457200" fontAlgn="b">
              <a:buFont typeface="+mj-lt"/>
              <a:buAutoNum type="arabicPeriod" startAt="3"/>
            </a:pPr>
            <a:r>
              <a:rPr lang="ru-RU" b="1" dirty="0" smtClean="0">
                <a:solidFill>
                  <a:srgbClr val="0070C0"/>
                </a:solidFill>
              </a:rPr>
              <a:t>Определить наиболее эффективный режим работы АВО газа.</a:t>
            </a:r>
          </a:p>
          <a:p>
            <a:pPr defTabSz="457200" fontAlgn="b"/>
            <a:endParaRPr lang="ru-RU" b="1" dirty="0">
              <a:solidFill>
                <a:srgbClr val="0070C0"/>
              </a:solidFill>
            </a:endParaRPr>
          </a:p>
        </p:txBody>
      </p:sp>
      <p:sp>
        <p:nvSpPr>
          <p:cNvPr id="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7</a:t>
            </a:fld>
            <a:endParaRPr lang="ru-RU" sz="1200" b="0" dirty="0">
              <a:solidFill>
                <a:srgbClr val="1F497D"/>
              </a:solidFill>
            </a:endParaRPr>
          </a:p>
        </p:txBody>
      </p:sp>
      <p:sp>
        <p:nvSpPr>
          <p:cNvPr id="11" name="Прямоугольник 10"/>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42696946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63688" y="0"/>
            <a:ext cx="7250008" cy="789552"/>
          </a:xfrm>
          <a:prstGeom prst="rect">
            <a:avLst/>
          </a:prstGeom>
        </p:spPr>
        <p:txBody>
          <a:bodyPr vert="horz" lIns="91440" tIns="45720" rIns="91440" bIns="45720" rtlCol="0" anchor="ctr">
            <a:normAutofit/>
          </a:bodyPr>
          <a:lstStyle>
            <a:defPPr>
              <a:defRPr lang="ru-RU"/>
            </a:defPPr>
            <a:lvl1pPr eaLnBrk="0" fontAlgn="base" hangingPunct="0">
              <a:spcBef>
                <a:spcPct val="0"/>
              </a:spcBef>
              <a:spcAft>
                <a:spcPct val="0"/>
              </a:spcAft>
              <a:buNone/>
              <a:defRPr sz="2000" kern="0">
                <a:solidFill>
                  <a:srgbClr val="206AB7"/>
                </a:solidFill>
                <a:latin typeface="+mj-lt"/>
                <a:ea typeface="+mj-ea"/>
                <a:cs typeface="+mj-cs"/>
              </a:defRPr>
            </a:lvl1pPr>
          </a:lstStyle>
          <a:p>
            <a:r>
              <a:rPr lang="ru-RU" dirty="0"/>
              <a:t>Обеспечить непрерывный контроль технического состояния АВО газа</a:t>
            </a: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smtClean="0">
                <a:solidFill>
                  <a:srgbClr val="0070C0"/>
                </a:solidFill>
              </a:rPr>
              <a:t> В онлайн режиме обеспечивается ежедневный мониторинг технического состояния АВО газа</a:t>
            </a:r>
            <a:endParaRPr lang="ru-RU" sz="1600" b="1" dirty="0">
              <a:solidFill>
                <a:srgbClr val="0070C0"/>
              </a:solidFill>
            </a:endParaRPr>
          </a:p>
        </p:txBody>
      </p:sp>
      <p:sp>
        <p:nvSpPr>
          <p:cNvPr id="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8</a:t>
            </a:fld>
            <a:endParaRPr lang="ru-RU" sz="1200" b="0" dirty="0">
              <a:solidFill>
                <a:srgbClr val="1F497D"/>
              </a:solidFill>
            </a:endParaRPr>
          </a:p>
        </p:txBody>
      </p:sp>
      <p:sp>
        <p:nvSpPr>
          <p:cNvPr id="10" name="Прямоугольник 9"/>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graphicFrame>
        <p:nvGraphicFramePr>
          <p:cNvPr id="7" name="Таблица 6"/>
          <p:cNvGraphicFramePr>
            <a:graphicFrameLocks noGrp="1"/>
          </p:cNvGraphicFramePr>
          <p:nvPr>
            <p:extLst>
              <p:ext uri="{D42A27DB-BD31-4B8C-83A1-F6EECF244321}">
                <p14:modId xmlns:p14="http://schemas.microsoft.com/office/powerpoint/2010/main" val="3248759235"/>
              </p:ext>
            </p:extLst>
          </p:nvPr>
        </p:nvGraphicFramePr>
        <p:xfrm>
          <a:off x="35496" y="1433070"/>
          <a:ext cx="9073009" cy="1752906"/>
        </p:xfrm>
        <a:graphic>
          <a:graphicData uri="http://schemas.openxmlformats.org/drawingml/2006/table">
            <a:tbl>
              <a:tblPr firstRow="1" firstCol="1" bandRow="1"/>
              <a:tblGrid>
                <a:gridCol w="936104"/>
                <a:gridCol w="936104"/>
                <a:gridCol w="936104"/>
                <a:gridCol w="1008112"/>
                <a:gridCol w="1008112"/>
                <a:gridCol w="998342"/>
                <a:gridCol w="1083377"/>
                <a:gridCol w="1083377"/>
                <a:gridCol w="1083377"/>
              </a:tblGrid>
              <a:tr h="3600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Период контроля</a:t>
                      </a: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Температура газа на выходе из </a:t>
                      </a:r>
                      <a:r>
                        <a:rPr lang="ru-RU" sz="1000" b="1" kern="1200" dirty="0" smtClean="0">
                          <a:solidFill>
                            <a:schemeClr val="bg1"/>
                          </a:solidFill>
                          <a:latin typeface="+mn-lt"/>
                          <a:ea typeface="+mn-ea"/>
                          <a:cs typeface="+mn-cs"/>
                        </a:rPr>
                        <a:t>установки охлаждения газа</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mn-lt"/>
                          <a:ea typeface="+mn-ea"/>
                          <a:cs typeface="+mn-cs"/>
                        </a:rPr>
                        <a:t>Коэффициент готовности аппаратов</a:t>
                      </a:r>
                      <a:r>
                        <a:rPr lang="ru-RU" sz="1000" b="1" kern="1200" baseline="0" dirty="0" smtClean="0">
                          <a:solidFill>
                            <a:schemeClr val="bg1"/>
                          </a:solidFill>
                          <a:latin typeface="+mn-lt"/>
                          <a:ea typeface="+mn-ea"/>
                          <a:cs typeface="+mn-cs"/>
                        </a:rPr>
                        <a:t> воздушного охлаждения</a:t>
                      </a:r>
                      <a:r>
                        <a:rPr lang="ru-RU" sz="1000" b="1" kern="1200" dirty="0" smtClean="0">
                          <a:solidFill>
                            <a:schemeClr val="bg1"/>
                          </a:solidFill>
                          <a:latin typeface="Arial Narrow"/>
                          <a:ea typeface="+mn-ea"/>
                          <a:cs typeface="+mn-cs"/>
                        </a:rPr>
                        <a:t> </a:t>
                      </a: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Работа не более 75% вентиляторов </a:t>
                      </a:r>
                      <a:r>
                        <a:rPr lang="ru-RU" sz="1000" b="1" kern="1200" dirty="0" smtClean="0">
                          <a:solidFill>
                            <a:schemeClr val="bg1"/>
                          </a:solidFill>
                          <a:latin typeface="+mn-lt"/>
                          <a:ea typeface="+mn-ea"/>
                          <a:cs typeface="+mn-cs"/>
                        </a:rPr>
                        <a:t>установки охлаждения газа</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0" b="1" kern="1200" dirty="0" smtClean="0">
                        <a:solidFill>
                          <a:schemeClr val="bg1"/>
                        </a:solidFill>
                        <a:latin typeface="+mn-lt"/>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Количество секций </a:t>
                      </a:r>
                      <a:r>
                        <a:rPr lang="ru-RU" sz="1000" b="1" kern="1200" dirty="0" smtClean="0">
                          <a:solidFill>
                            <a:schemeClr val="bg1"/>
                          </a:solidFill>
                          <a:latin typeface="+mn-lt"/>
                          <a:ea typeface="+mn-ea"/>
                          <a:cs typeface="+mn-cs"/>
                        </a:rPr>
                        <a:t>аппаратов</a:t>
                      </a:r>
                      <a:r>
                        <a:rPr lang="ru-RU" sz="1000" b="1" kern="1200" baseline="0" dirty="0" smtClean="0">
                          <a:solidFill>
                            <a:schemeClr val="bg1"/>
                          </a:solidFill>
                          <a:latin typeface="+mn-lt"/>
                          <a:ea typeface="+mn-ea"/>
                          <a:cs typeface="+mn-cs"/>
                        </a:rPr>
                        <a:t> воздушного охлаждения, находящихся в неисправном состоянии более 3 месяцев</a:t>
                      </a:r>
                      <a:r>
                        <a:rPr lang="ru-RU" sz="1000" b="1" kern="1200" dirty="0" smtClean="0">
                          <a:solidFill>
                            <a:schemeClr val="bg1"/>
                          </a:solidFill>
                          <a:latin typeface="+mn-lt"/>
                          <a:ea typeface="+mn-ea"/>
                          <a:cs typeface="+mn-cs"/>
                        </a:rPr>
                        <a:t> </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Коэффициент технического состояния установки охлаждения газа</a:t>
                      </a: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Коэффициент гидравлической </a:t>
                      </a:r>
                      <a:r>
                        <a:rPr lang="ru-RU" sz="1000" b="1" kern="1200" dirty="0" smtClean="0">
                          <a:solidFill>
                            <a:schemeClr val="bg1"/>
                          </a:solidFill>
                          <a:latin typeface="+mn-lt"/>
                          <a:ea typeface="+mn-ea"/>
                          <a:cs typeface="+mn-cs"/>
                        </a:rPr>
                        <a:t>эффективности установки охлаждения газа</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Степень охлаждения секции</a:t>
                      </a:r>
                      <a:r>
                        <a:rPr lang="ru-RU" sz="1000" b="1" kern="1200" baseline="0" dirty="0" smtClean="0">
                          <a:solidFill>
                            <a:schemeClr val="bg1"/>
                          </a:solidFill>
                          <a:latin typeface="Arial Narrow"/>
                          <a:ea typeface="+mn-ea"/>
                          <a:cs typeface="+mn-cs"/>
                        </a:rPr>
                        <a:t>  </a:t>
                      </a:r>
                      <a:r>
                        <a:rPr lang="ru-RU" sz="1000" b="1" kern="1200" dirty="0" smtClean="0">
                          <a:solidFill>
                            <a:schemeClr val="bg1"/>
                          </a:solidFill>
                          <a:latin typeface="+mn-lt"/>
                          <a:ea typeface="+mn-ea"/>
                          <a:cs typeface="+mn-cs"/>
                        </a:rPr>
                        <a:t>аппарата</a:t>
                      </a:r>
                      <a:r>
                        <a:rPr lang="ru-RU" sz="1000" b="1" kern="1200" baseline="0" dirty="0" smtClean="0">
                          <a:solidFill>
                            <a:schemeClr val="bg1"/>
                          </a:solidFill>
                          <a:latin typeface="+mn-lt"/>
                          <a:ea typeface="+mn-ea"/>
                          <a:cs typeface="+mn-cs"/>
                        </a:rPr>
                        <a:t> воздушного охлаждения</a:t>
                      </a:r>
                      <a:r>
                        <a:rPr lang="ru-RU" sz="1000" b="1" kern="1200" dirty="0" smtClean="0">
                          <a:solidFill>
                            <a:schemeClr val="bg1"/>
                          </a:solidFill>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00" b="1" kern="1200" dirty="0" smtClean="0">
                          <a:solidFill>
                            <a:schemeClr val="bg1"/>
                          </a:solidFill>
                          <a:latin typeface="Arial Narrow"/>
                          <a:ea typeface="+mn-ea"/>
                          <a:cs typeface="+mn-cs"/>
                        </a:rPr>
                        <a:t>Потребление электроэнергии</a:t>
                      </a:r>
                      <a:r>
                        <a:rPr lang="ru-RU" sz="1000" b="1" kern="1200" baseline="0" dirty="0" smtClean="0">
                          <a:solidFill>
                            <a:schemeClr val="bg1"/>
                          </a:solidFill>
                          <a:latin typeface="Arial Narrow"/>
                          <a:ea typeface="+mn-ea"/>
                          <a:cs typeface="+mn-cs"/>
                        </a:rPr>
                        <a:t> на один вентилятор </a:t>
                      </a:r>
                      <a:r>
                        <a:rPr lang="ru-RU" sz="1000" b="1" kern="1200" dirty="0" smtClean="0">
                          <a:solidFill>
                            <a:schemeClr val="bg1"/>
                          </a:solidFill>
                          <a:latin typeface="+mn-lt"/>
                          <a:ea typeface="+mn-ea"/>
                          <a:cs typeface="+mn-cs"/>
                        </a:rPr>
                        <a:t>установки охлаждения газа типа 2АВГ-75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0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000" b="1" kern="1200" dirty="0" smtClean="0">
                          <a:solidFill>
                            <a:srgbClr val="0070C0"/>
                          </a:solidFill>
                          <a:latin typeface="Arial Narrow "/>
                          <a:ea typeface="+mn-ea"/>
                          <a:cs typeface="+mn-cs"/>
                        </a:rPr>
                        <a:t>ежедневно</a:t>
                      </a:r>
                      <a:endParaRPr lang="ru-RU" sz="1000" b="1" kern="1200" dirty="0">
                        <a:solidFill>
                          <a:srgbClr val="0070C0"/>
                        </a:solidFill>
                        <a:latin typeface="Arial Narrow "/>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000" b="1" kern="1200" dirty="0" smtClean="0">
                          <a:solidFill>
                            <a:srgbClr val="0070C0"/>
                          </a:solidFill>
                          <a:latin typeface="Arial Narrow "/>
                          <a:ea typeface="+mn-ea"/>
                          <a:cs typeface="+mn-cs"/>
                        </a:rPr>
                        <a:t>еженедельно</a:t>
                      </a:r>
                      <a:endParaRPr lang="ru-RU" sz="1000" b="1" kern="1200" dirty="0">
                        <a:solidFill>
                          <a:srgbClr val="0070C0"/>
                        </a:solidFill>
                        <a:latin typeface="Arial Narrow "/>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1000" b="1" kern="1200" dirty="0" smtClean="0">
                          <a:solidFill>
                            <a:srgbClr val="0070C0"/>
                          </a:solidFill>
                          <a:latin typeface="Arial Narrow "/>
                          <a:ea typeface="+mn-ea"/>
                          <a:cs typeface="+mn-cs"/>
                        </a:rPr>
                        <a:t>ежемесячно</a:t>
                      </a:r>
                      <a:endParaRPr lang="ru-RU" sz="1000" b="1" kern="1200" dirty="0">
                        <a:solidFill>
                          <a:srgbClr val="0070C0"/>
                        </a:solidFill>
                        <a:latin typeface="Arial Narrow "/>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800" b="1" kern="1200" dirty="0">
                        <a:solidFill>
                          <a:srgbClr val="0070C0"/>
                        </a:solidFill>
                        <a:latin typeface="+mn-lt"/>
                        <a:ea typeface="+mn-ea"/>
                        <a:cs typeface="+mn-cs"/>
                      </a:endParaRP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50"/>
                    </a:solidFill>
                  </a:tcPr>
                </a:tc>
              </a:tr>
            </a:tbl>
          </a:graphicData>
        </a:graphic>
      </p:graphicFrame>
      <p:sp>
        <p:nvSpPr>
          <p:cNvPr id="2" name="Прямоугольник 1"/>
          <p:cNvSpPr/>
          <p:nvPr/>
        </p:nvSpPr>
        <p:spPr>
          <a:xfrm>
            <a:off x="29190" y="3653611"/>
            <a:ext cx="9079314" cy="646331"/>
          </a:xfrm>
          <a:prstGeom prst="rect">
            <a:avLst/>
          </a:prstGeom>
          <a:ln w="12700">
            <a:solidFill>
              <a:schemeClr val="accent1"/>
            </a:solidFill>
          </a:ln>
        </p:spPr>
        <p:txBody>
          <a:bodyPr wrap="square">
            <a:spAutoFit/>
          </a:bodyPr>
          <a:lstStyle/>
          <a:p>
            <a:pPr algn="ctr"/>
            <a:r>
              <a:rPr lang="ru-RU" b="1" dirty="0" smtClean="0">
                <a:solidFill>
                  <a:srgbClr val="0070C0"/>
                </a:solidFill>
              </a:rPr>
              <a:t>В случае отклонения от установленных целевых значений, разрабатываются мероприятия для оперативного устранения отклонений  </a:t>
            </a:r>
            <a:endParaRPr lang="ru-RU" dirty="0"/>
          </a:p>
        </p:txBody>
      </p:sp>
      <p:sp>
        <p:nvSpPr>
          <p:cNvPr id="11" name="Стрелка вверх 10"/>
          <p:cNvSpPr/>
          <p:nvPr/>
        </p:nvSpPr>
        <p:spPr>
          <a:xfrm rot="10800000">
            <a:off x="4088116" y="3238035"/>
            <a:ext cx="936104" cy="373490"/>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442102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1763688" y="0"/>
            <a:ext cx="7250008" cy="789552"/>
          </a:xfrm>
          <a:prstGeom prst="rect">
            <a:avLst/>
          </a:prstGeom>
        </p:spPr>
        <p:txBody>
          <a:bodyPr vert="horz" lIns="91440" tIns="45720" rIns="91440" bIns="45720" rtlCol="0" anchor="ctr">
            <a:normAutofit/>
          </a:bodyPr>
          <a:lstStyle>
            <a:defPPr>
              <a:defRPr lang="ru-RU"/>
            </a:defPPr>
            <a:lvl1pPr eaLnBrk="0" fontAlgn="base" hangingPunct="0">
              <a:spcBef>
                <a:spcPct val="0"/>
              </a:spcBef>
              <a:spcAft>
                <a:spcPct val="0"/>
              </a:spcAft>
              <a:buNone/>
              <a:defRPr sz="2000" kern="0">
                <a:solidFill>
                  <a:srgbClr val="206AB7"/>
                </a:solidFill>
                <a:latin typeface="+mj-lt"/>
                <a:ea typeface="+mj-ea"/>
                <a:cs typeface="+mj-cs"/>
              </a:defRPr>
            </a:lvl1pPr>
          </a:lstStyle>
          <a:p>
            <a:r>
              <a:rPr lang="ru-RU" dirty="0"/>
              <a:t>Обеспечить </a:t>
            </a:r>
            <a:r>
              <a:rPr lang="ru-RU" dirty="0" err="1"/>
              <a:t>энергоэффективность</a:t>
            </a:r>
            <a:r>
              <a:rPr lang="ru-RU" dirty="0"/>
              <a:t> работы вентиляторов с электродвигателями ВАСО</a:t>
            </a:r>
          </a:p>
        </p:txBody>
      </p:sp>
      <p:sp>
        <p:nvSpPr>
          <p:cNvPr id="16" name="Прямоугольник 15"/>
          <p:cNvSpPr/>
          <p:nvPr/>
        </p:nvSpPr>
        <p:spPr bwMode="auto">
          <a:xfrm>
            <a:off x="2541" y="789552"/>
            <a:ext cx="9144000" cy="614085"/>
          </a:xfrm>
          <a:prstGeom prst="rect">
            <a:avLst/>
          </a:prstGeom>
          <a:gradFill flip="none" rotWithShape="1">
            <a:gsLst>
              <a:gs pos="0">
                <a:srgbClr val="66CCFF">
                  <a:alpha val="35000"/>
                </a:srgbClr>
              </a:gs>
              <a:gs pos="100000">
                <a:srgbClr val="FFFFFF">
                  <a:alpha val="82000"/>
                </a:srgbClr>
              </a:gs>
            </a:gsLst>
            <a:lin ang="0" scaled="1"/>
            <a:tileRect/>
          </a:gra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defTabSz="457200" fontAlgn="b"/>
            <a:r>
              <a:rPr lang="ru-RU" sz="1600" b="1" dirty="0" smtClean="0">
                <a:solidFill>
                  <a:srgbClr val="0070C0"/>
                </a:solidFill>
              </a:rPr>
              <a:t> Испытания с изменением угла установки лопастей вентилятора АВО газа</a:t>
            </a:r>
            <a:endParaRPr lang="ru-RU" sz="1600" b="1" dirty="0">
              <a:solidFill>
                <a:srgbClr val="0070C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471" y="1438666"/>
            <a:ext cx="3302977" cy="179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 y="1438666"/>
            <a:ext cx="4320480" cy="314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Таблица 3"/>
          <p:cNvGraphicFramePr>
            <a:graphicFrameLocks noGrp="1"/>
          </p:cNvGraphicFramePr>
          <p:nvPr>
            <p:extLst>
              <p:ext uri="{D42A27DB-BD31-4B8C-83A1-F6EECF244321}">
                <p14:modId xmlns:p14="http://schemas.microsoft.com/office/powerpoint/2010/main" val="2267417644"/>
              </p:ext>
            </p:extLst>
          </p:nvPr>
        </p:nvGraphicFramePr>
        <p:xfrm>
          <a:off x="4716016" y="3219822"/>
          <a:ext cx="4358518" cy="1512167"/>
        </p:xfrm>
        <a:graphic>
          <a:graphicData uri="http://schemas.openxmlformats.org/drawingml/2006/table">
            <a:tbl>
              <a:tblPr firstRow="1" firstCol="1" bandRow="1"/>
              <a:tblGrid>
                <a:gridCol w="283351"/>
                <a:gridCol w="529323"/>
                <a:gridCol w="512132"/>
                <a:gridCol w="585359"/>
                <a:gridCol w="572781"/>
                <a:gridCol w="607371"/>
                <a:gridCol w="631630"/>
                <a:gridCol w="636571"/>
              </a:tblGrid>
              <a:tr h="6226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smtClean="0">
                          <a:solidFill>
                            <a:schemeClr val="bg1"/>
                          </a:solidFill>
                          <a:latin typeface="Arial Narrow"/>
                          <a:ea typeface="+mn-ea"/>
                          <a:cs typeface="+mn-cs"/>
                        </a:rPr>
                        <a:t> </a:t>
                      </a:r>
                      <a:r>
                        <a:rPr lang="ru-RU" sz="700" b="1" kern="1200" dirty="0">
                          <a:solidFill>
                            <a:schemeClr val="bg1"/>
                          </a:solidFill>
                          <a:latin typeface="Arial Narrow"/>
                          <a:ea typeface="+mn-ea"/>
                          <a:cs typeface="+mn-cs"/>
                        </a:rPr>
                        <a:t>п/п</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АВО</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Угол установки лопастей, мм</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Потребляемая мощность АВО, кВт</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Температура газа на входе АВО, </a:t>
                      </a:r>
                      <a:r>
                        <a:rPr lang="en-US" sz="700" b="1" kern="1200" dirty="0">
                          <a:solidFill>
                            <a:schemeClr val="bg1"/>
                          </a:solidFill>
                          <a:latin typeface="Arial Narrow"/>
                          <a:ea typeface="+mn-ea"/>
                          <a:cs typeface="+mn-cs"/>
                        </a:rPr>
                        <a:t>t</a:t>
                      </a:r>
                      <a:r>
                        <a:rPr lang="ru-RU" sz="700" b="1" kern="1200" dirty="0">
                          <a:solidFill>
                            <a:schemeClr val="bg1"/>
                          </a:solidFill>
                          <a:latin typeface="Arial Narrow"/>
                          <a:ea typeface="+mn-ea"/>
                          <a:cs typeface="+mn-cs"/>
                        </a:rPr>
                        <a:t>1, </a:t>
                      </a:r>
                      <a:r>
                        <a:rPr lang="ru-RU" sz="700" b="1" kern="1200" dirty="0">
                          <a:solidFill>
                            <a:schemeClr val="bg1"/>
                          </a:solidFill>
                          <a:latin typeface="Arial Narrow"/>
                          <a:ea typeface="+mn-ea"/>
                          <a:cs typeface="+mn-cs"/>
                          <a:sym typeface="Symbol"/>
                        </a:rPr>
                        <a:t></a:t>
                      </a:r>
                      <a:r>
                        <a:rPr lang="ru-RU" sz="700" b="1" kern="1200" dirty="0">
                          <a:solidFill>
                            <a:schemeClr val="bg1"/>
                          </a:solidFill>
                          <a:latin typeface="Arial Narrow"/>
                          <a:ea typeface="+mn-ea"/>
                          <a:cs typeface="+mn-cs"/>
                        </a:rPr>
                        <a:t>С</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Температура газа на выходе АВО, </a:t>
                      </a:r>
                      <a:r>
                        <a:rPr lang="en-US" sz="700" b="1" kern="1200" dirty="0">
                          <a:solidFill>
                            <a:schemeClr val="bg1"/>
                          </a:solidFill>
                          <a:latin typeface="Arial Narrow"/>
                          <a:ea typeface="+mn-ea"/>
                          <a:cs typeface="+mn-cs"/>
                        </a:rPr>
                        <a:t>t</a:t>
                      </a:r>
                      <a:r>
                        <a:rPr lang="ru-RU" sz="700" b="1" kern="1200" dirty="0">
                          <a:solidFill>
                            <a:schemeClr val="bg1"/>
                          </a:solidFill>
                          <a:latin typeface="Arial Narrow"/>
                          <a:ea typeface="+mn-ea"/>
                          <a:cs typeface="+mn-cs"/>
                        </a:rPr>
                        <a:t>2, </a:t>
                      </a:r>
                      <a:r>
                        <a:rPr lang="ru-RU" sz="700" b="1" kern="1200" dirty="0">
                          <a:solidFill>
                            <a:schemeClr val="bg1"/>
                          </a:solidFill>
                          <a:latin typeface="Arial Narrow"/>
                          <a:ea typeface="+mn-ea"/>
                          <a:cs typeface="+mn-cs"/>
                          <a:sym typeface="Symbol"/>
                        </a:rPr>
                        <a:t></a:t>
                      </a:r>
                      <a:r>
                        <a:rPr lang="ru-RU" sz="700" b="1" kern="1200" dirty="0">
                          <a:solidFill>
                            <a:schemeClr val="bg1"/>
                          </a:solidFill>
                          <a:latin typeface="Arial Narrow"/>
                          <a:ea typeface="+mn-ea"/>
                          <a:cs typeface="+mn-cs"/>
                        </a:rPr>
                        <a:t>С</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Температура окружающего воздуха,  </a:t>
                      </a:r>
                      <a:r>
                        <a:rPr lang="en-US" sz="700" b="1" kern="1200" dirty="0">
                          <a:solidFill>
                            <a:schemeClr val="bg1"/>
                          </a:solidFill>
                          <a:latin typeface="Arial Narrow"/>
                          <a:ea typeface="+mn-ea"/>
                          <a:cs typeface="+mn-cs"/>
                        </a:rPr>
                        <a:t>t</a:t>
                      </a:r>
                      <a:r>
                        <a:rPr lang="ru-RU" sz="700" b="1" kern="1200" dirty="0">
                          <a:solidFill>
                            <a:schemeClr val="bg1"/>
                          </a:solidFill>
                          <a:latin typeface="Arial Narrow"/>
                          <a:ea typeface="+mn-ea"/>
                          <a:cs typeface="+mn-cs"/>
                        </a:rPr>
                        <a:t>а, </a:t>
                      </a:r>
                      <a:r>
                        <a:rPr lang="ru-RU" sz="700" b="1" kern="1200" dirty="0">
                          <a:solidFill>
                            <a:schemeClr val="bg1"/>
                          </a:solidFill>
                          <a:latin typeface="Arial Narrow"/>
                          <a:ea typeface="+mn-ea"/>
                          <a:cs typeface="+mn-cs"/>
                          <a:sym typeface="Symbol"/>
                        </a:rPr>
                        <a:t></a:t>
                      </a:r>
                      <a:r>
                        <a:rPr lang="ru-RU" sz="700" b="1" kern="1200" dirty="0">
                          <a:solidFill>
                            <a:schemeClr val="bg1"/>
                          </a:solidFill>
                          <a:latin typeface="Arial Narrow"/>
                          <a:ea typeface="+mn-ea"/>
                          <a:cs typeface="+mn-cs"/>
                        </a:rPr>
                        <a:t>С</a:t>
                      </a: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00" b="1" kern="1200" dirty="0">
                          <a:solidFill>
                            <a:schemeClr val="bg1"/>
                          </a:solidFill>
                          <a:latin typeface="Arial Narrow"/>
                          <a:ea typeface="+mn-ea"/>
                          <a:cs typeface="+mn-cs"/>
                        </a:rPr>
                        <a:t>Давление окружающего воздуха,  мм </a:t>
                      </a:r>
                      <a:r>
                        <a:rPr lang="ru-RU" sz="700" b="1" kern="1200" dirty="0" err="1">
                          <a:solidFill>
                            <a:schemeClr val="bg1"/>
                          </a:solidFill>
                          <a:latin typeface="Arial Narrow"/>
                          <a:ea typeface="+mn-ea"/>
                          <a:cs typeface="+mn-cs"/>
                        </a:rPr>
                        <a:t>рт.ст</a:t>
                      </a:r>
                      <a:endParaRPr lang="ru-RU" sz="700" b="1" kern="1200" dirty="0">
                        <a:solidFill>
                          <a:schemeClr val="bg1"/>
                        </a:solidFill>
                        <a:latin typeface="Arial Narrow"/>
                        <a:ea typeface="+mn-ea"/>
                        <a:cs typeface="+mn-cs"/>
                      </a:endParaRPr>
                    </a:p>
                  </a:txBody>
                  <a:tcPr marL="23662" marR="2366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accent1"/>
                    </a:solidFill>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row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АВО № 12 </a:t>
                      </a:r>
                    </a:p>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р/к УК-2М</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110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78,6</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33,0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10,2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-7,8</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101,7</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endParaRPr lang="ru-RU"/>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80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64,7</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33,2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10,4</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-7,8</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102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endParaRPr lang="ru-RU"/>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50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48,2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33,0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11,7</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-7,9</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102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4</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endParaRPr lang="ru-RU"/>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20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38,6</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32,3</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11,1</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-8,0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102</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r h="17790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5</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vMerge="1">
                  <a:txBody>
                    <a:bodyPr/>
                    <a:lstStyle/>
                    <a:p>
                      <a:endParaRPr lang="ru-RU"/>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0</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30,6</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34,7</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15,3</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a:solidFill>
                            <a:srgbClr val="0070C0"/>
                          </a:solidFill>
                          <a:latin typeface="+mn-lt"/>
                          <a:ea typeface="+mn-ea"/>
                          <a:cs typeface="+mn-cs"/>
                        </a:rPr>
                        <a:t>-7,9</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800" b="1" kern="1200" dirty="0">
                          <a:solidFill>
                            <a:srgbClr val="0070C0"/>
                          </a:solidFill>
                          <a:latin typeface="+mn-lt"/>
                          <a:ea typeface="+mn-ea"/>
                          <a:cs typeface="+mn-cs"/>
                        </a:rPr>
                        <a:t>102,1</a:t>
                      </a:r>
                    </a:p>
                  </a:txBody>
                  <a:tcPr marL="23662" marR="23662" marT="0"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r>
            </a:tbl>
          </a:graphicData>
        </a:graphic>
      </p:graphicFrame>
      <p:sp>
        <p:nvSpPr>
          <p:cNvPr id="9" name="Номер слайда 3"/>
          <p:cNvSpPr txBox="1">
            <a:spLocks/>
          </p:cNvSpPr>
          <p:nvPr/>
        </p:nvSpPr>
        <p:spPr bwMode="auto">
          <a:xfrm>
            <a:off x="204789" y="4772025"/>
            <a:ext cx="1487487" cy="3571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defPPr>
              <a:defRPr lang="ru-RU"/>
            </a:defPPr>
            <a:lvl1pPr algn="l" rtl="0" fontAlgn="base">
              <a:spcBef>
                <a:spcPct val="0"/>
              </a:spcBef>
              <a:spcAft>
                <a:spcPct val="0"/>
              </a:spcAft>
              <a:defRPr sz="2000" b="1" kern="1200">
                <a:solidFill>
                  <a:schemeClr val="bg1"/>
                </a:solidFill>
                <a:latin typeface="Arial Narrow" pitchFamily="34" charset="0"/>
                <a:ea typeface="+mn-ea"/>
                <a:cs typeface="+mn-cs"/>
              </a:defRPr>
            </a:lvl1pPr>
            <a:lvl2pPr marL="457200" algn="l" rtl="0" fontAlgn="base">
              <a:spcBef>
                <a:spcPct val="0"/>
              </a:spcBef>
              <a:spcAft>
                <a:spcPct val="0"/>
              </a:spcAft>
              <a:defRPr sz="1700" kern="1200">
                <a:solidFill>
                  <a:schemeClr val="bg1"/>
                </a:solidFill>
                <a:latin typeface="Arial Narrow" pitchFamily="34" charset="0"/>
                <a:ea typeface="+mn-ea"/>
                <a:cs typeface="Arial" charset="0"/>
              </a:defRPr>
            </a:lvl2pPr>
            <a:lvl3pPr marL="914400" algn="l" rtl="0" fontAlgn="base">
              <a:spcBef>
                <a:spcPct val="0"/>
              </a:spcBef>
              <a:spcAft>
                <a:spcPct val="0"/>
              </a:spcAft>
              <a:defRPr sz="1700" kern="1200">
                <a:solidFill>
                  <a:schemeClr val="bg1"/>
                </a:solidFill>
                <a:latin typeface="Arial Narrow" pitchFamily="34" charset="0"/>
                <a:ea typeface="+mn-ea"/>
                <a:cs typeface="Arial" charset="0"/>
              </a:defRPr>
            </a:lvl3pPr>
            <a:lvl4pPr marL="1371600" algn="l" rtl="0" fontAlgn="base">
              <a:spcBef>
                <a:spcPct val="0"/>
              </a:spcBef>
              <a:spcAft>
                <a:spcPct val="0"/>
              </a:spcAft>
              <a:defRPr sz="1700" kern="1200">
                <a:solidFill>
                  <a:schemeClr val="bg1"/>
                </a:solidFill>
                <a:latin typeface="Arial Narrow" pitchFamily="34" charset="0"/>
                <a:ea typeface="+mn-ea"/>
                <a:cs typeface="Arial" charset="0"/>
              </a:defRPr>
            </a:lvl4pPr>
            <a:lvl5pPr marL="1828800" algn="l" rtl="0" fontAlgn="base">
              <a:spcBef>
                <a:spcPct val="0"/>
              </a:spcBef>
              <a:spcAft>
                <a:spcPct val="0"/>
              </a:spcAft>
              <a:defRPr sz="1700" kern="1200">
                <a:solidFill>
                  <a:schemeClr val="bg1"/>
                </a:solidFill>
                <a:latin typeface="Arial Narrow" pitchFamily="34" charset="0"/>
                <a:ea typeface="+mn-ea"/>
                <a:cs typeface="Arial" charset="0"/>
              </a:defRPr>
            </a:lvl5pPr>
            <a:lvl6pPr marL="2286000" algn="l" defTabSz="914400" rtl="0" eaLnBrk="1" latinLnBrk="0" hangingPunct="1">
              <a:defRPr sz="1700" kern="1200">
                <a:solidFill>
                  <a:schemeClr val="bg1"/>
                </a:solidFill>
                <a:latin typeface="Arial Narrow" pitchFamily="34" charset="0"/>
                <a:ea typeface="+mn-ea"/>
                <a:cs typeface="Arial" charset="0"/>
              </a:defRPr>
            </a:lvl6pPr>
            <a:lvl7pPr marL="2743200" algn="l" defTabSz="914400" rtl="0" eaLnBrk="1" latinLnBrk="0" hangingPunct="1">
              <a:defRPr sz="1700" kern="1200">
                <a:solidFill>
                  <a:schemeClr val="bg1"/>
                </a:solidFill>
                <a:latin typeface="Arial Narrow" pitchFamily="34" charset="0"/>
                <a:ea typeface="+mn-ea"/>
                <a:cs typeface="Arial" charset="0"/>
              </a:defRPr>
            </a:lvl7pPr>
            <a:lvl8pPr marL="3200400" algn="l" defTabSz="914400" rtl="0" eaLnBrk="1" latinLnBrk="0" hangingPunct="1">
              <a:defRPr sz="1700" kern="1200">
                <a:solidFill>
                  <a:schemeClr val="bg1"/>
                </a:solidFill>
                <a:latin typeface="Arial Narrow" pitchFamily="34" charset="0"/>
                <a:ea typeface="+mn-ea"/>
                <a:cs typeface="Arial" charset="0"/>
              </a:defRPr>
            </a:lvl8pPr>
            <a:lvl9pPr marL="3657600" algn="l" defTabSz="914400" rtl="0" eaLnBrk="1" latinLnBrk="0" hangingPunct="1">
              <a:defRPr sz="1700" kern="1200">
                <a:solidFill>
                  <a:schemeClr val="bg1"/>
                </a:solidFill>
                <a:latin typeface="Arial Narrow" pitchFamily="34" charset="0"/>
                <a:ea typeface="+mn-ea"/>
                <a:cs typeface="Arial" charset="0"/>
              </a:defRPr>
            </a:lvl9pPr>
          </a:lstStyle>
          <a:p>
            <a:pPr>
              <a:defRPr/>
            </a:pPr>
            <a:fld id="{D683D97A-A87B-4880-AF6F-ABD8C298F37E}" type="slidenum">
              <a:rPr lang="ru-RU" sz="1200" b="0" smtClean="0">
                <a:solidFill>
                  <a:srgbClr val="1F497D"/>
                </a:solidFill>
              </a:rPr>
              <a:pPr>
                <a:defRPr/>
              </a:pPr>
              <a:t>9</a:t>
            </a:fld>
            <a:endParaRPr lang="ru-RU" sz="1200" b="0" dirty="0">
              <a:solidFill>
                <a:srgbClr val="1F497D"/>
              </a:solidFill>
            </a:endParaRPr>
          </a:p>
        </p:txBody>
      </p:sp>
      <p:sp>
        <p:nvSpPr>
          <p:cNvPr id="10" name="Прямоугольник 9"/>
          <p:cNvSpPr/>
          <p:nvPr/>
        </p:nvSpPr>
        <p:spPr>
          <a:xfrm>
            <a:off x="884825" y="4805159"/>
            <a:ext cx="8254383" cy="400110"/>
          </a:xfrm>
          <a:prstGeom prst="rect">
            <a:avLst/>
          </a:prstGeom>
        </p:spPr>
        <p:txBody>
          <a:bodyPr wrap="square">
            <a:spAutoFit/>
          </a:bodyPr>
          <a:lstStyle/>
          <a:p>
            <a:pPr algn="ctr"/>
            <a:r>
              <a:rPr lang="ru-RU" sz="1000" dirty="0" smtClean="0">
                <a:solidFill>
                  <a:schemeClr val="tx2"/>
                </a:solidFill>
                <a:latin typeface="+mn-lt"/>
                <a:cs typeface="+mn-cs"/>
              </a:rPr>
              <a:t> </a:t>
            </a:r>
            <a:r>
              <a:rPr lang="ru-RU" sz="1000" dirty="0">
                <a:solidFill>
                  <a:schemeClr val="tx2"/>
                </a:solidFill>
                <a:latin typeface="+mn-lt"/>
                <a:cs typeface="+mn-cs"/>
              </a:rPr>
              <a:t>«Итоги работы газотранспортных обществ и ПХГ по эксплуатации компрессорных станций ПАО «Газпром» за 2018 г., основные проблемные вопросы, положительный опыт»</a:t>
            </a:r>
          </a:p>
        </p:txBody>
      </p:sp>
    </p:spTree>
    <p:extLst>
      <p:ext uri="{BB962C8B-B14F-4D97-AF65-F5344CB8AC3E}">
        <p14:creationId xmlns:p14="http://schemas.microsoft.com/office/powerpoint/2010/main" val="4219223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по умолчанию">
  <a:themeElements>
    <a:clrScheme name="Другое 3">
      <a:dk1>
        <a:srgbClr val="1A62B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БК 16х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тнн">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по умолчанию">
  <a:themeElements>
    <a:clrScheme name="Другое 3">
      <a:dk1>
        <a:srgbClr val="1A62B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Тема по умолчанию">
  <a:themeElements>
    <a:clrScheme name="Другое 3">
      <a:dk1>
        <a:srgbClr val="1A62B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Другое 3">
    <a:dk1>
      <a:srgbClr val="1A62B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Другое 3">
    <a:dk1>
      <a:srgbClr val="1A62BA"/>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Газпром">
    <a:dk1>
      <a:srgbClr val="FFFFFF"/>
    </a:dk1>
    <a:lt1>
      <a:srgbClr val="FFFFFF"/>
    </a:lt1>
    <a:dk2>
      <a:srgbClr val="0066CC"/>
    </a:dk2>
    <a:lt2>
      <a:srgbClr val="0066CC"/>
    </a:lt2>
    <a:accent1>
      <a:srgbClr val="99CC00"/>
    </a:accent1>
    <a:accent2>
      <a:srgbClr val="FFFFFF"/>
    </a:accent2>
    <a:accent3>
      <a:srgbClr val="FF9900"/>
    </a:accent3>
    <a:accent4>
      <a:srgbClr val="00B0F0"/>
    </a:accent4>
    <a:accent5>
      <a:srgbClr val="FBE665"/>
    </a:accent5>
    <a:accent6>
      <a:srgbClr val="3399FF"/>
    </a:accent6>
    <a:hlink>
      <a:srgbClr val="003366"/>
    </a:hlink>
    <a:folHlink>
      <a:srgbClr val="FF9900"/>
    </a:folHlink>
  </a:clrScheme>
  <a:fontScheme name="6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Газпром">
    <a:dk1>
      <a:srgbClr val="FFFFFF"/>
    </a:dk1>
    <a:lt1>
      <a:srgbClr val="FFFFFF"/>
    </a:lt1>
    <a:dk2>
      <a:srgbClr val="0066CC"/>
    </a:dk2>
    <a:lt2>
      <a:srgbClr val="0066CC"/>
    </a:lt2>
    <a:accent1>
      <a:srgbClr val="99CC00"/>
    </a:accent1>
    <a:accent2>
      <a:srgbClr val="FFFFFF"/>
    </a:accent2>
    <a:accent3>
      <a:srgbClr val="FF9900"/>
    </a:accent3>
    <a:accent4>
      <a:srgbClr val="00B0F0"/>
    </a:accent4>
    <a:accent5>
      <a:srgbClr val="FBE665"/>
    </a:accent5>
    <a:accent6>
      <a:srgbClr val="3399FF"/>
    </a:accent6>
    <a:hlink>
      <a:srgbClr val="003366"/>
    </a:hlink>
    <a:folHlink>
      <a:srgbClr val="FF9900"/>
    </a:folHlink>
  </a:clrScheme>
  <a:fontScheme name="6_Специальное оформление">
    <a:majorFont>
      <a:latin typeface="Arial Narrow"/>
      <a:ea typeface=""/>
      <a:cs typeface=""/>
    </a:majorFont>
    <a:minorFont>
      <a:latin typeface="Arial Narrow"/>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Документ" ma:contentTypeID="0x010100A1DAB5C38D26A7478803F60B7ABAC859" ma:contentTypeVersion="0" ma:contentTypeDescription="Создание документа." ma:contentTypeScope="" ma:versionID="f734eee2ea97866e0ad1fabcbdc95ae7">
  <xsd:schema xmlns:xsd="http://www.w3.org/2001/XMLSchema" xmlns:xs="http://www.w3.org/2001/XMLSchema" xmlns:p="http://schemas.microsoft.com/office/2006/metadata/properties" targetNamespace="http://schemas.microsoft.com/office/2006/metadata/properties" ma:root="true" ma:fieldsID="d0f13f1b64408de6250b7cdc15d25a7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099CE3-B0C5-42FC-B211-AE8E1AEAEB9D}">
  <ds:schemaRefs>
    <ds:schemaRef ds:uri="http://schemas.microsoft.com/sharepoint/v3/contenttype/forms"/>
  </ds:schemaRefs>
</ds:datastoreItem>
</file>

<file path=customXml/itemProps2.xml><?xml version="1.0" encoding="utf-8"?>
<ds:datastoreItem xmlns:ds="http://schemas.openxmlformats.org/officeDocument/2006/customXml" ds:itemID="{32974399-2E95-44D5-AAB6-C058852BA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28C6577-EC0E-449F-AB54-BBAA72D9FD6B}">
  <ds:schemaRefs>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17965</TotalTime>
  <Words>6498</Words>
  <Application>Microsoft Macintosh PowerPoint</Application>
  <PresentationFormat>Экран (16:9)</PresentationFormat>
  <Paragraphs>891</Paragraphs>
  <Slides>37</Slides>
  <Notes>37</Notes>
  <HiddenSlides>0</HiddenSlides>
  <MMClips>0</MMClips>
  <ScaleCrop>false</ScaleCrop>
  <HeadingPairs>
    <vt:vector size="4" baseType="variant">
      <vt:variant>
        <vt:lpstr>Тема</vt:lpstr>
      </vt:variant>
      <vt:variant>
        <vt:i4>5</vt:i4>
      </vt:variant>
      <vt:variant>
        <vt:lpstr>Заголовки слайдов</vt:lpstr>
      </vt:variant>
      <vt:variant>
        <vt:i4>37</vt:i4>
      </vt:variant>
    </vt:vector>
  </HeadingPairs>
  <TitlesOfParts>
    <vt:vector size="42" baseType="lpstr">
      <vt:lpstr>Тема Office</vt:lpstr>
      <vt:lpstr>1_Тема по умолчанию</vt:lpstr>
      <vt:lpstr>Тема БК 16х9</vt:lpstr>
      <vt:lpstr>2_Тема по умолчанию</vt:lpstr>
      <vt:lpstr>3_Тема по умолчанию</vt:lpstr>
      <vt:lpstr>Презентация PowerPoint</vt:lpstr>
      <vt:lpstr>Структура объектов управления ООО «Газпром трансгаз Нижний Новгород»</vt:lpstr>
      <vt:lpstr>Показатели надежности Комплексной программы ПАО «Газпром»  2018-2022 гг.</vt:lpstr>
      <vt:lpstr>Презентация PowerPoint</vt:lpstr>
      <vt:lpstr>Презентация PowerPoint</vt:lpstr>
      <vt:lpstr>Информационная система «Внедрение информписем».</vt:lpstr>
      <vt:lpstr>Презентация PowerPoint</vt:lpstr>
      <vt:lpstr>Презентация PowerPoint</vt:lpstr>
      <vt:lpstr>Презентация PowerPoint</vt:lpstr>
      <vt:lpstr>Презентация PowerPoint</vt:lpstr>
      <vt:lpstr>Презентация PowerPoint</vt:lpstr>
      <vt:lpstr>Съемы двигателей НК-36СТ 2017-2018 гг.</vt:lpstr>
      <vt:lpstr>План мероприятий по исполнению решений «Протокол работы комиссии по расследованию технического состояния КВОУ и камер всаса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НК-36СТ зав.№339»</vt:lpstr>
      <vt:lpstr>План мероприятий по исполнению решений «Протокол работы комиссии по расследованию технического состояния КВОУ и камер всаса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НК-36СТ зав.№339»</vt:lpstr>
      <vt:lpstr>Презентация PowerPoint</vt:lpstr>
      <vt:lpstr>План мероприятий по исполнению решений «Протокол работы комиссии по расследованию технического состояния КВОУ и камер всаса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НК-36СТ зав.№339»</vt:lpstr>
      <vt:lpstr>Презентация PowerPoint</vt:lpstr>
      <vt:lpstr>Презентация PowerPoint</vt:lpstr>
      <vt:lpstr>Презентация PowerPoint</vt:lpstr>
      <vt:lpstr>План мероприятий по исполнению решений «Протокол работы комиссии по расследованию технического состояния КВОУ и камер всаса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НК-36СТ зав.№339»</vt:lpstr>
      <vt:lpstr>Презентация PowerPoint</vt:lpstr>
      <vt:lpstr>План мероприятий по исполнению решений «Протокол работы комиссии по расследованию технического состояния КВОУ и камер всаса ГПА-25НК в связи с повторными случаями ДСД приводных двигателей НК-36СТ по причинам забоин лопаточного аппарата осевого компрессора» и «Акт по результатам осмотра газотурбинного двигателя НК-36СТ зав.№339»</vt:lpstr>
      <vt:lpstr>Презентация PowerPoint</vt:lpstr>
      <vt:lpstr>Презентация PowerPoint</vt:lpstr>
      <vt:lpstr>Презентация PowerPoint</vt:lpstr>
      <vt:lpstr>Презентация PowerPoint</vt:lpstr>
      <vt:lpstr>Презентация PowerPoint</vt:lpstr>
      <vt:lpstr>«План мероприятий по исполнению решений…» </vt:lpstr>
      <vt:lpstr>Акт осмотр зав.№102</vt:lpstr>
      <vt:lpstr>Акт осмотр зав.№104</vt:lpstr>
      <vt:lpstr>Акт осмотр зав.№ 307</vt:lpstr>
      <vt:lpstr>Акт осмотр зав.№ 310</vt:lpstr>
      <vt:lpstr>Акт осмотр зав.№ 339</vt:lpstr>
      <vt:lpstr>Акт осмотр зав.№ 329</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Anton Dubonosov</cp:lastModifiedBy>
  <cp:revision>1735</cp:revision>
  <cp:lastPrinted>2018-12-03T07:50:16Z</cp:lastPrinted>
  <dcterms:created xsi:type="dcterms:W3CDTF">2016-04-22T13:19:16Z</dcterms:created>
  <dcterms:modified xsi:type="dcterms:W3CDTF">2018-12-04T14:19:17Z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0x010100A1DAB5C38D26A7478803F60B7ABAC859</vt:lpwstr>
  </property>
</Properties>
</file>