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6639" r:id="rId2"/>
    <p:sldMasterId id="2147486646" r:id="rId3"/>
  </p:sldMasterIdLst>
  <p:notesMasterIdLst>
    <p:notesMasterId r:id="rId29"/>
  </p:notesMasterIdLst>
  <p:sldIdLst>
    <p:sldId id="334" r:id="rId4"/>
    <p:sldId id="374" r:id="rId5"/>
    <p:sldId id="379" r:id="rId6"/>
    <p:sldId id="380" r:id="rId7"/>
    <p:sldId id="378" r:id="rId8"/>
    <p:sldId id="347" r:id="rId9"/>
    <p:sldId id="348" r:id="rId10"/>
    <p:sldId id="364" r:id="rId11"/>
    <p:sldId id="338" r:id="rId12"/>
    <p:sldId id="381" r:id="rId13"/>
    <p:sldId id="382" r:id="rId14"/>
    <p:sldId id="383" r:id="rId15"/>
    <p:sldId id="344" r:id="rId16"/>
    <p:sldId id="384" r:id="rId17"/>
    <p:sldId id="385" r:id="rId18"/>
    <p:sldId id="387" r:id="rId19"/>
    <p:sldId id="388" r:id="rId20"/>
    <p:sldId id="358" r:id="rId21"/>
    <p:sldId id="359" r:id="rId22"/>
    <p:sldId id="361" r:id="rId23"/>
    <p:sldId id="362" r:id="rId24"/>
    <p:sldId id="389" r:id="rId25"/>
    <p:sldId id="390" r:id="rId26"/>
    <p:sldId id="391" r:id="rId27"/>
    <p:sldId id="335" r:id="rId28"/>
  </p:sldIdLst>
  <p:sldSz cx="9906000" cy="6858000" type="A4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1pPr>
    <a:lvl2pPr marL="53643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2pPr>
    <a:lvl3pPr marL="10728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3pPr>
    <a:lvl4pPr marL="160929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4pPr>
    <a:lvl5pPr marL="214573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5pPr>
    <a:lvl6pPr marL="2682164" algn="l" defTabSz="1072866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6pPr>
    <a:lvl7pPr marL="3218597" algn="l" defTabSz="1072866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7pPr>
    <a:lvl8pPr marL="3755029" algn="l" defTabSz="1072866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8pPr>
    <a:lvl9pPr marL="4291462" algn="l" defTabSz="1072866" rtl="0" eaLnBrk="1" latinLnBrk="0" hangingPunct="1">
      <a:defRPr kern="1200">
        <a:solidFill>
          <a:schemeClr val="tx1"/>
        </a:solidFill>
        <a:latin typeface="Arial Narrow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336699"/>
    <a:srgbClr val="0066FF"/>
    <a:srgbClr val="CCFFCC"/>
    <a:srgbClr val="00FFCC"/>
    <a:srgbClr val="CCCCFF"/>
    <a:srgbClr val="99CCFF"/>
    <a:srgbClr val="3399FF"/>
    <a:srgbClr val="6699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02" autoAdjust="0"/>
    <p:restoredTop sz="95543" autoAdjust="0"/>
  </p:normalViewPr>
  <p:slideViewPr>
    <p:cSldViewPr>
      <p:cViewPr>
        <p:scale>
          <a:sx n="60" d="100"/>
          <a:sy n="60" d="100"/>
        </p:scale>
        <p:origin x="-258" y="-9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S:\28%20&#1058;&#1088;&#1072;&#1085;&#1089;&#1087;&#1086;&#1088;&#1090;&#1085;&#1099;&#1081;%20&#1054;&#1090;&#1076;&#1077;&#1083;\&#1054;&#1041;&#1065;&#1040;&#1071;_&#1058;&#1088;&#1054;\&#1041;&#1086;&#1088;&#1090;%20&#1078;&#1091;&#1088;&#1085;&#1072;&#1083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S:\28%20&#1058;&#1088;&#1072;&#1085;&#1089;&#1087;&#1086;&#1088;&#1090;&#1085;&#1099;&#1081;%20&#1054;&#1090;&#1076;&#1077;&#1083;\&#1054;&#1041;&#1065;&#1040;&#1071;_&#1058;&#1088;&#1054;\&#1041;&#1086;&#1088;&#1090;%20&#1078;&#1091;&#1088;&#1085;&#1072;&#1083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S:\28%20&#1058;&#1088;&#1072;&#1085;&#1089;&#1087;&#1086;&#1088;&#1090;&#1085;&#1099;&#1081;%20&#1054;&#1090;&#1076;&#1077;&#1083;\&#1054;&#1041;&#1065;&#1040;&#1071;_&#1058;&#1088;&#1054;\&#1041;&#1086;&#1088;&#1090;%20&#1078;&#1091;&#1088;&#1085;&#1072;&#1083;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4675278245437119E-2"/>
          <c:y val="8.6045917696678798E-2"/>
          <c:w val="0.77275188856282362"/>
          <c:h val="0.8447265840987743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Лист1!$B$13</c:f>
              <c:strCache>
                <c:ptCount val="1"/>
                <c:pt idx="0">
                  <c:v>ПАО "КАМАЗ"</c:v>
                </c:pt>
              </c:strCache>
            </c:strRef>
          </c:tx>
          <c:spPr>
            <a:solidFill>
              <a:srgbClr val="006699"/>
            </a:solidFill>
          </c:spPr>
          <c:invertIfNegative val="0"/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Лист1!$C$12:$H$12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Лист1!$C$13:$H$13</c:f>
              <c:numCache>
                <c:formatCode>General</c:formatCode>
                <c:ptCount val="6"/>
                <c:pt idx="0">
                  <c:v>3</c:v>
                </c:pt>
                <c:pt idx="1">
                  <c:v>5</c:v>
                </c:pt>
                <c:pt idx="2">
                  <c:v>9</c:v>
                </c:pt>
                <c:pt idx="3">
                  <c:v>12</c:v>
                </c:pt>
                <c:pt idx="4">
                  <c:v>15</c:v>
                </c:pt>
                <c:pt idx="5">
                  <c:v>16</c:v>
                </c:pt>
              </c:numCache>
            </c:numRef>
          </c:val>
        </c:ser>
        <c:ser>
          <c:idx val="1"/>
          <c:order val="1"/>
          <c:tx>
            <c:strRef>
              <c:f>Лист1!$B$14</c:f>
              <c:strCache>
                <c:ptCount val="1"/>
                <c:pt idx="0">
                  <c:v>ОАО УК "ГРУППА ГАЗ"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</c:spPr>
          <c:invertIfNegative val="0"/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21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Лист1!$C$12:$H$12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Лист1!$C$14:$H$14</c:f>
              <c:numCache>
                <c:formatCode>General</c:formatCode>
                <c:ptCount val="6"/>
                <c:pt idx="0">
                  <c:v>1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9</c:v>
                </c:pt>
                <c:pt idx="5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Лист1!$B$15</c:f>
              <c:strCache>
                <c:ptCount val="1"/>
                <c:pt idx="0">
                  <c:v>ОАО "УАЗ"</c:v>
                </c:pt>
              </c:strCache>
            </c:strRef>
          </c:tx>
          <c:spPr>
            <a:solidFill>
              <a:srgbClr val="00CCFF">
                <a:alpha val="50000"/>
              </a:srgbClr>
            </a:solidFill>
          </c:spPr>
          <c:invertIfNegative val="0"/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Лист1!$C$12:$H$12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Лист1!$C$15:$H$15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</c:numCache>
            </c:numRef>
          </c:val>
        </c:ser>
        <c:ser>
          <c:idx val="3"/>
          <c:order val="3"/>
          <c:tx>
            <c:strRef>
              <c:f>Лист1!$B$16</c:f>
              <c:strCache>
                <c:ptCount val="1"/>
                <c:pt idx="0">
                  <c:v>ОАО "АВТОВАЗ"</c:v>
                </c:pt>
              </c:strCache>
            </c:strRef>
          </c:tx>
          <c:spPr>
            <a:solidFill>
              <a:srgbClr val="8064A2">
                <a:alpha val="75000"/>
              </a:srgbClr>
            </a:solidFill>
          </c:spPr>
          <c:invertIfNegative val="0"/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Лист1!$C$12:$H$12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Лист1!$C$16:$H$16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369920"/>
        <c:axId val="100371456"/>
      </c:barChart>
      <c:catAx>
        <c:axId val="100369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0"/>
            </a:pPr>
            <a:endParaRPr lang="ru-RU"/>
          </a:p>
        </c:txPr>
        <c:crossAx val="100371456"/>
        <c:crosses val="autoZero"/>
        <c:auto val="1"/>
        <c:lblAlgn val="ctr"/>
        <c:lblOffset val="100"/>
        <c:noMultiLvlLbl val="0"/>
      </c:catAx>
      <c:valAx>
        <c:axId val="100371456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0"/>
            </a:pPr>
            <a:endParaRPr lang="ru-RU"/>
          </a:p>
        </c:txPr>
        <c:crossAx val="100369920"/>
        <c:crosses val="autoZero"/>
        <c:crossBetween val="between"/>
      </c:valAx>
      <c:spPr>
        <a:noFill/>
      </c:spPr>
    </c:plotArea>
    <c:legend>
      <c:legendPos val="r"/>
      <c:legendEntry>
        <c:idx val="0"/>
        <c:txPr>
          <a:bodyPr/>
          <a:lstStyle/>
          <a:p>
            <a:pPr>
              <a:defRPr sz="1200" b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0"/>
            </a:pPr>
            <a:endParaRPr lang="ru-RU"/>
          </a:p>
        </c:txPr>
      </c:legendEntry>
      <c:layout>
        <c:manualLayout>
          <c:xMode val="edge"/>
          <c:yMode val="edge"/>
          <c:x val="0.8152161382347568"/>
          <c:y val="0.14331221764559909"/>
          <c:w val="0.1847838617652432"/>
          <c:h val="0.6986839464164174"/>
        </c:manualLayout>
      </c:layout>
      <c:overlay val="0"/>
      <c:txPr>
        <a:bodyPr/>
        <a:lstStyle/>
        <a:p>
          <a:pPr>
            <a:defRPr sz="1200"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Arial Narrow" panose="020B0606020202030204" pitchFamily="34" charset="0"/>
        </a:defRPr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006699"/>
            </a:solidFill>
          </c:spPr>
          <c:invertIfNegative val="0"/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txPr>
              <a:bodyPr/>
              <a:lstStyle/>
              <a:p>
                <a:pPr>
                  <a:defRPr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Лист1!$W$6:$W$10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 (прогноз)</c:v>
                </c:pt>
              </c:strCache>
            </c:strRef>
          </c:cat>
          <c:val>
            <c:numRef>
              <c:f>Лист1!$U$6:$U$10</c:f>
              <c:numCache>
                <c:formatCode>General</c:formatCode>
                <c:ptCount val="5"/>
                <c:pt idx="0">
                  <c:v>609</c:v>
                </c:pt>
                <c:pt idx="1">
                  <c:v>2002</c:v>
                </c:pt>
                <c:pt idx="2">
                  <c:v>2707</c:v>
                </c:pt>
                <c:pt idx="3">
                  <c:v>3441</c:v>
                </c:pt>
                <c:pt idx="4">
                  <c:v>3671</c:v>
                </c:pt>
              </c:numCache>
            </c:numRef>
          </c:val>
        </c:ser>
        <c:ser>
          <c:idx val="1"/>
          <c:order val="1"/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Лист1!$W$6:$W$10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 (прогноз)</c:v>
                </c:pt>
              </c:strCache>
            </c:strRef>
          </c:cat>
          <c:val>
            <c:numRef>
              <c:f>Лист1!$V$6:$V$10</c:f>
              <c:numCache>
                <c:formatCode>General</c:formatCode>
                <c:ptCount val="5"/>
                <c:pt idx="0">
                  <c:v>1674</c:v>
                </c:pt>
                <c:pt idx="1">
                  <c:v>1170</c:v>
                </c:pt>
                <c:pt idx="2">
                  <c:v>1370</c:v>
                </c:pt>
                <c:pt idx="3">
                  <c:v>1392</c:v>
                </c:pt>
                <c:pt idx="4">
                  <c:v>1331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9406080"/>
        <c:axId val="109407616"/>
      </c:barChart>
      <c:catAx>
        <c:axId val="109406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9407616"/>
        <c:crosses val="autoZero"/>
        <c:auto val="1"/>
        <c:lblAlgn val="ctr"/>
        <c:lblOffset val="100"/>
        <c:noMultiLvlLbl val="0"/>
      </c:catAx>
      <c:valAx>
        <c:axId val="109407616"/>
        <c:scaling>
          <c:orientation val="minMax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General" sourceLinked="1"/>
        <c:majorTickMark val="out"/>
        <c:minorTickMark val="none"/>
        <c:tickLblPos val="nextTo"/>
        <c:crossAx val="1094060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Средний расход топлива на 100 км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585078143641135"/>
          <c:y val="0.27729668112408551"/>
          <c:w val="0.86710376401813405"/>
          <c:h val="0.5063221672843278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43,88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33,05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39,98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'Удельные показатели'!$K$115:$K$117</c:f>
              <c:strCache>
                <c:ptCount val="3"/>
                <c:pt idx="0">
                  <c:v>КПГ (м3)</c:v>
                </c:pt>
                <c:pt idx="1">
                  <c:v>СПГ (кг)</c:v>
                </c:pt>
                <c:pt idx="2">
                  <c:v>ДТ (л)</c:v>
                </c:pt>
              </c:strCache>
            </c:strRef>
          </c:cat>
          <c:val>
            <c:numRef>
              <c:f>'Удельные показатели'!$H$115:$H$117</c:f>
              <c:numCache>
                <c:formatCode>#,##0.00</c:formatCode>
                <c:ptCount val="3"/>
                <c:pt idx="0">
                  <c:v>47.804594358825241</c:v>
                </c:pt>
                <c:pt idx="1">
                  <c:v>35.083532219570408</c:v>
                </c:pt>
                <c:pt idx="2">
                  <c:v>39.976133651551308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10708992"/>
        <c:axId val="110718976"/>
      </c:barChart>
      <c:catAx>
        <c:axId val="1107089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10718976"/>
        <c:crosses val="autoZero"/>
        <c:auto val="1"/>
        <c:lblAlgn val="ctr"/>
        <c:lblOffset val="100"/>
        <c:noMultiLvlLbl val="0"/>
      </c:catAx>
      <c:valAx>
        <c:axId val="110718976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crossAx val="110708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Стоимость топлива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13,50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18,57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39,27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'Удельные показатели'!$K$115:$K$117</c:f>
              <c:strCache>
                <c:ptCount val="3"/>
                <c:pt idx="0">
                  <c:v>КПГ (м3)</c:v>
                </c:pt>
                <c:pt idx="1">
                  <c:v>СПГ (кг)</c:v>
                </c:pt>
                <c:pt idx="2">
                  <c:v>ДТ (л)</c:v>
                </c:pt>
              </c:strCache>
            </c:strRef>
          </c:cat>
          <c:val>
            <c:numRef>
              <c:f>'Удельные показатели'!$I$115:$I$117</c:f>
              <c:numCache>
                <c:formatCode>General</c:formatCode>
                <c:ptCount val="3"/>
                <c:pt idx="0" formatCode="0.00">
                  <c:v>13.5</c:v>
                </c:pt>
                <c:pt idx="1">
                  <c:v>18.57</c:v>
                </c:pt>
                <c:pt idx="2">
                  <c:v>39.270000000000003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10756224"/>
        <c:axId val="110757760"/>
      </c:barChart>
      <c:catAx>
        <c:axId val="110756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10757760"/>
        <c:crosses val="autoZero"/>
        <c:auto val="1"/>
        <c:lblAlgn val="ctr"/>
        <c:lblOffset val="100"/>
        <c:noMultiLvlLbl val="0"/>
      </c:catAx>
      <c:valAx>
        <c:axId val="110757760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110756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Стоимость одно километра </a:t>
            </a:r>
            <a:r>
              <a:rPr lang="ru-RU" dirty="0" smtClean="0"/>
              <a:t>пути, руб. </a:t>
            </a:r>
            <a:endParaRPr lang="ru-RU" dirty="0"/>
          </a:p>
        </c:rich>
      </c:tx>
      <c:layout>
        <c:manualLayout>
          <c:xMode val="edge"/>
          <c:yMode val="edge"/>
          <c:x val="0.2402077431539188"/>
          <c:y val="1.01898358393375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251975939268212"/>
          <c:y val="0.14391288135305438"/>
          <c:w val="0.86748024060731788"/>
          <c:h val="0.58478140232470943"/>
        </c:manualLayout>
      </c:layout>
      <c:barChart>
        <c:barDir val="col"/>
        <c:grouping val="clustered"/>
        <c:varyColors val="0"/>
        <c:ser>
          <c:idx val="0"/>
          <c:order val="0"/>
          <c:tx>
            <c:v>Рубли</c:v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5,92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6,14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'Удельные показатели'!$E$115:$E$117</c:f>
              <c:strCache>
                <c:ptCount val="3"/>
                <c:pt idx="0">
                  <c:v>КПГ</c:v>
                </c:pt>
                <c:pt idx="1">
                  <c:v>СПГ</c:v>
                </c:pt>
                <c:pt idx="2">
                  <c:v>ДТ</c:v>
                </c:pt>
              </c:strCache>
            </c:strRef>
          </c:cat>
          <c:val>
            <c:numRef>
              <c:f>'Удельные показатели'!$J$115:$J$117</c:f>
              <c:numCache>
                <c:formatCode>#,##0.00</c:formatCode>
                <c:ptCount val="3"/>
                <c:pt idx="0">
                  <c:v>6.2145972666472815</c:v>
                </c:pt>
                <c:pt idx="1">
                  <c:v>6.5150119331742244</c:v>
                </c:pt>
                <c:pt idx="2">
                  <c:v>15.698627684964201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10790912"/>
        <c:axId val="110792704"/>
      </c:barChart>
      <c:catAx>
        <c:axId val="1107909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10792704"/>
        <c:crosses val="autoZero"/>
        <c:auto val="1"/>
        <c:lblAlgn val="ctr"/>
        <c:lblOffset val="100"/>
        <c:noMultiLvlLbl val="0"/>
      </c:catAx>
      <c:valAx>
        <c:axId val="110792704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crossAx val="110790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745529883894103E-2"/>
          <c:y val="0.11756978547125871"/>
          <c:w val="0.66505807023745833"/>
          <c:h val="0.750907834829681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реализации, млн м3</c:v>
                </c:pt>
              </c:strCache>
            </c:strRef>
          </c:tx>
          <c:spPr>
            <a:solidFill>
              <a:srgbClr val="003366"/>
            </a:solidFill>
            <a:ln w="19050">
              <a:solidFill>
                <a:srgbClr val="002060"/>
              </a:solidFill>
            </a:ln>
          </c:spPr>
          <c:invertIfNegative val="0"/>
          <c:dLbls>
            <c:dLbl>
              <c:idx val="0"/>
              <c:layout>
                <c:manualLayout>
                  <c:x val="3.4825574554786377E-3"/>
                  <c:y val="-0.31097130312461402"/>
                </c:manualLayout>
              </c:layout>
              <c:tx>
                <c:rich>
                  <a:bodyPr/>
                  <a:lstStyle/>
                  <a:p>
                    <a:pPr algn="ctr" rtl="0">
                      <a:defRPr sz="1000" b="1"/>
                    </a:pPr>
                    <a:r>
                      <a:rPr lang="en-US" sz="1000" b="1" dirty="0" smtClean="0"/>
                      <a:t>406</a:t>
                    </a:r>
                    <a:endParaRPr lang="en-US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0672804429633171E-4"/>
                  <c:y val="-0.34723951702976408"/>
                </c:manualLayout>
              </c:layout>
              <c:tx>
                <c:rich>
                  <a:bodyPr/>
                  <a:lstStyle/>
                  <a:p>
                    <a:pPr>
                      <a:defRPr sz="1000" b="1">
                        <a:solidFill>
                          <a:schemeClr val="tx1"/>
                        </a:solidFill>
                      </a:defRPr>
                    </a:pPr>
                    <a:r>
                      <a:rPr lang="en-US" sz="1000" b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rPr>
                      <a:t>436</a:t>
                    </a:r>
                    <a:endParaRPr lang="en-US" sz="1000" b="1" dirty="0">
                      <a:solidFill>
                        <a:schemeClr val="tx1"/>
                      </a:solidFill>
                      <a:latin typeface="Arial Narrow" panose="020B0606020202030204" pitchFamily="34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4777145668702866E-3"/>
                  <c:y val="-0.40005817114828668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000" b="1" i="0" u="none" strike="noStrike" kern="1200" baseline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1000" b="1" i="0" u="none" strike="noStrike" kern="120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rPr>
                      <a:t>481</a:t>
                    </a:r>
                    <a:endParaRPr lang="en-US" sz="800" b="1" i="0" u="none" strike="noStrike" kern="1200" baseline="0" dirty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+mn-cs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032268919916263E-4"/>
                  <c:y val="-0.45522986960145811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000" b="1" i="0" u="none" strike="noStrike" kern="1200" baseline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sz="1000" b="1" i="0" u="none" strike="noStrike" kern="120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rPr>
                      <a:t>52</a:t>
                    </a:r>
                    <a:r>
                      <a:rPr lang="ru-RU" sz="1000" b="1" i="0" u="none" strike="noStrike" kern="120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rPr>
                      <a:t>6</a:t>
                    </a:r>
                    <a:endParaRPr lang="en-US" sz="800" b="1" i="0" u="none" strike="noStrike" kern="1200" baseline="0" dirty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+mn-cs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5409693004118284E-3"/>
                  <c:y val="-0.40309008524078455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000" b="0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ru-RU" sz="1000" b="0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rPr>
                      <a:t>436</a:t>
                    </a:r>
                    <a:endParaRPr lang="en-US"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0.46709842419892744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000" b="0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ru-RU" sz="1000" b="0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rPr>
                      <a:t>481</a:t>
                    </a:r>
                    <a:endParaRPr lang="en-US" sz="80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8450129415827723E-3"/>
                  <c:y val="-0.52312095761314414"/>
                </c:manualLayout>
              </c:layout>
              <c:tx>
                <c:rich>
                  <a:bodyPr/>
                  <a:lstStyle/>
                  <a:p>
                    <a:pPr algn="ctr" rtl="0">
                      <a:defRPr sz="1000" b="1"/>
                    </a:pPr>
                    <a:r>
                      <a:rPr lang="ru-RU" sz="1000" b="1"/>
                      <a:t>528</a:t>
                    </a:r>
                    <a:endParaRPr lang="en-US" b="1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406</c:v>
                </c:pt>
                <c:pt idx="1">
                  <c:v>406</c:v>
                </c:pt>
                <c:pt idx="2">
                  <c:v>406</c:v>
                </c:pt>
                <c:pt idx="3">
                  <c:v>406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Прирост, млн м3</c:v>
                </c:pt>
              </c:strCache>
            </c:strRef>
          </c:tx>
          <c:spPr>
            <a:solidFill>
              <a:srgbClr val="3399FF"/>
            </a:solidFill>
            <a:ln w="19050">
              <a:solidFill>
                <a:srgbClr val="002060"/>
              </a:solidFill>
            </a:ln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30</c:v>
                </c:pt>
                <c:pt idx="2">
                  <c:v>75</c:v>
                </c:pt>
                <c:pt idx="3">
                  <c:v>122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6398336"/>
        <c:axId val="116428800"/>
      </c:barChart>
      <c:catAx>
        <c:axId val="116398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16428800"/>
        <c:crosses val="autoZero"/>
        <c:auto val="1"/>
        <c:lblAlgn val="ctr"/>
        <c:lblOffset val="100"/>
        <c:noMultiLvlLbl val="0"/>
      </c:catAx>
      <c:valAx>
        <c:axId val="116428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16398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718977554285183"/>
          <c:y val="0.35013198780491223"/>
          <c:w val="0.2386441314018749"/>
          <c:h val="0.59048538546321383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99548D-1AA9-4F40-A03D-5B5874581F0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FD3CFD9-D346-4452-B907-3D1AA8640817}">
      <dgm:prSet phldrT="[Текст]" custT="1"/>
      <dgm:spPr>
        <a:solidFill>
          <a:srgbClr val="006699"/>
        </a:solidFill>
      </dgm:spPr>
      <dgm:t>
        <a:bodyPr/>
        <a:lstStyle/>
        <a:p>
          <a:r>
            <a:rPr lang="ru-RU" sz="2000" dirty="0" smtClean="0"/>
            <a:t>Задания на проектирование</a:t>
          </a:r>
          <a:endParaRPr lang="ru-RU" sz="2000" dirty="0"/>
        </a:p>
      </dgm:t>
    </dgm:pt>
    <dgm:pt modelId="{327050C9-8585-4180-8ED1-05A1BE731BF1}" type="parTrans" cxnId="{7812F8E0-E403-4AF5-8052-549FDBB8A85B}">
      <dgm:prSet/>
      <dgm:spPr/>
      <dgm:t>
        <a:bodyPr/>
        <a:lstStyle/>
        <a:p>
          <a:endParaRPr lang="ru-RU"/>
        </a:p>
      </dgm:t>
    </dgm:pt>
    <dgm:pt modelId="{8611046C-3012-445D-9E47-2BED38F9CDA0}" type="sibTrans" cxnId="{7812F8E0-E403-4AF5-8052-549FDBB8A85B}">
      <dgm:prSet/>
      <dgm:spPr/>
      <dgm:t>
        <a:bodyPr/>
        <a:lstStyle/>
        <a:p>
          <a:endParaRPr lang="ru-RU"/>
        </a:p>
      </dgm:t>
    </dgm:pt>
    <dgm:pt modelId="{6F3D405D-8C43-4AF5-9A68-5CB88373CAC1}">
      <dgm:prSet phldrT="[Текст]" custT="1"/>
      <dgm:spPr>
        <a:solidFill>
          <a:srgbClr val="006699"/>
        </a:solidFill>
      </dgm:spPr>
      <dgm:t>
        <a:bodyPr/>
        <a:lstStyle/>
        <a:p>
          <a:r>
            <a:rPr lang="ru-RU" sz="2000" dirty="0" smtClean="0"/>
            <a:t>Договорные документы</a:t>
          </a:r>
          <a:br>
            <a:rPr lang="ru-RU" sz="2000" dirty="0" smtClean="0"/>
          </a:br>
          <a:r>
            <a:rPr lang="ru-RU" sz="2000" dirty="0" smtClean="0"/>
            <a:t>на выполнение ПИР</a:t>
          </a:r>
          <a:endParaRPr lang="ru-RU" sz="2000" dirty="0"/>
        </a:p>
      </dgm:t>
    </dgm:pt>
    <dgm:pt modelId="{213A2C96-5993-4FFC-AD53-6FFD854712E4}" type="parTrans" cxnId="{C02989C9-7FBD-484D-8E9A-F41429A78946}">
      <dgm:prSet/>
      <dgm:spPr/>
      <dgm:t>
        <a:bodyPr/>
        <a:lstStyle/>
        <a:p>
          <a:endParaRPr lang="ru-RU"/>
        </a:p>
      </dgm:t>
    </dgm:pt>
    <dgm:pt modelId="{5E30B969-6A08-4969-82C9-EF498F6440DF}" type="sibTrans" cxnId="{C02989C9-7FBD-484D-8E9A-F41429A78946}">
      <dgm:prSet/>
      <dgm:spPr/>
      <dgm:t>
        <a:bodyPr/>
        <a:lstStyle/>
        <a:p>
          <a:endParaRPr lang="ru-RU"/>
        </a:p>
      </dgm:t>
    </dgm:pt>
    <dgm:pt modelId="{A519580B-162E-4058-ABE5-71AEF8AB8662}" type="pres">
      <dgm:prSet presAssocID="{0499548D-1AA9-4F40-A03D-5B5874581F0F}" presName="Name0" presStyleCnt="0">
        <dgm:presLayoutVars>
          <dgm:dir/>
          <dgm:animLvl val="lvl"/>
          <dgm:resizeHandles val="exact"/>
        </dgm:presLayoutVars>
      </dgm:prSet>
      <dgm:spPr/>
    </dgm:pt>
    <dgm:pt modelId="{8787FDFE-7DA5-4CB3-9904-73E30E73D100}" type="pres">
      <dgm:prSet presAssocID="{7FD3CFD9-D346-4452-B907-3D1AA8640817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4704F2-6073-4F1C-B82B-B61F79F33984}" type="pres">
      <dgm:prSet presAssocID="{8611046C-3012-445D-9E47-2BED38F9CDA0}" presName="parTxOnlySpace" presStyleCnt="0"/>
      <dgm:spPr/>
    </dgm:pt>
    <dgm:pt modelId="{6F269819-0A23-4781-B69E-795CE4E51650}" type="pres">
      <dgm:prSet presAssocID="{6F3D405D-8C43-4AF5-9A68-5CB88373CAC1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12F8E0-E403-4AF5-8052-549FDBB8A85B}" srcId="{0499548D-1AA9-4F40-A03D-5B5874581F0F}" destId="{7FD3CFD9-D346-4452-B907-3D1AA8640817}" srcOrd="0" destOrd="0" parTransId="{327050C9-8585-4180-8ED1-05A1BE731BF1}" sibTransId="{8611046C-3012-445D-9E47-2BED38F9CDA0}"/>
    <dgm:cxn modelId="{C02989C9-7FBD-484D-8E9A-F41429A78946}" srcId="{0499548D-1AA9-4F40-A03D-5B5874581F0F}" destId="{6F3D405D-8C43-4AF5-9A68-5CB88373CAC1}" srcOrd="1" destOrd="0" parTransId="{213A2C96-5993-4FFC-AD53-6FFD854712E4}" sibTransId="{5E30B969-6A08-4969-82C9-EF498F6440DF}"/>
    <dgm:cxn modelId="{3F9EADD4-8313-4532-B232-00F6EFB1E702}" type="presOf" srcId="{6F3D405D-8C43-4AF5-9A68-5CB88373CAC1}" destId="{6F269819-0A23-4781-B69E-795CE4E51650}" srcOrd="0" destOrd="0" presId="urn:microsoft.com/office/officeart/2005/8/layout/chevron1"/>
    <dgm:cxn modelId="{81D9AA47-8DA2-4F46-B035-CA47E28FF281}" type="presOf" srcId="{7FD3CFD9-D346-4452-B907-3D1AA8640817}" destId="{8787FDFE-7DA5-4CB3-9904-73E30E73D100}" srcOrd="0" destOrd="0" presId="urn:microsoft.com/office/officeart/2005/8/layout/chevron1"/>
    <dgm:cxn modelId="{2B9AD8F7-EB8B-44D2-8A67-1684BC37F3EC}" type="presOf" srcId="{0499548D-1AA9-4F40-A03D-5B5874581F0F}" destId="{A519580B-162E-4058-ABE5-71AEF8AB8662}" srcOrd="0" destOrd="0" presId="urn:microsoft.com/office/officeart/2005/8/layout/chevron1"/>
    <dgm:cxn modelId="{CCAC0FE6-F82A-4962-B1B8-27754521FBF7}" type="presParOf" srcId="{A519580B-162E-4058-ABE5-71AEF8AB8662}" destId="{8787FDFE-7DA5-4CB3-9904-73E30E73D100}" srcOrd="0" destOrd="0" presId="urn:microsoft.com/office/officeart/2005/8/layout/chevron1"/>
    <dgm:cxn modelId="{6BC160B1-88E8-4A1C-921A-CAA6829F5A07}" type="presParOf" srcId="{A519580B-162E-4058-ABE5-71AEF8AB8662}" destId="{D94704F2-6073-4F1C-B82B-B61F79F33984}" srcOrd="1" destOrd="0" presId="urn:microsoft.com/office/officeart/2005/8/layout/chevron1"/>
    <dgm:cxn modelId="{A6FC30A2-6DFB-4E0A-853F-7AA59842B77A}" type="presParOf" srcId="{A519580B-162E-4058-ABE5-71AEF8AB8662}" destId="{6F269819-0A23-4781-B69E-795CE4E51650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7FDFE-7DA5-4CB3-9904-73E30E73D100}">
      <dsp:nvSpPr>
        <dsp:cNvPr id="0" name=""/>
        <dsp:cNvSpPr/>
      </dsp:nvSpPr>
      <dsp:spPr>
        <a:xfrm>
          <a:off x="8530" y="0"/>
          <a:ext cx="5099382" cy="864094"/>
        </a:xfrm>
        <a:prstGeom prst="chevron">
          <a:avLst/>
        </a:prstGeom>
        <a:solidFill>
          <a:srgbClr val="0066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Задания на проектирование</a:t>
          </a:r>
          <a:endParaRPr lang="ru-RU" sz="2000" kern="1200" dirty="0"/>
        </a:p>
      </dsp:txBody>
      <dsp:txXfrm>
        <a:off x="440577" y="0"/>
        <a:ext cx="4235288" cy="864094"/>
      </dsp:txXfrm>
    </dsp:sp>
    <dsp:sp modelId="{6F269819-0A23-4781-B69E-795CE4E51650}">
      <dsp:nvSpPr>
        <dsp:cNvPr id="0" name=""/>
        <dsp:cNvSpPr/>
      </dsp:nvSpPr>
      <dsp:spPr>
        <a:xfrm>
          <a:off x="4597974" y="0"/>
          <a:ext cx="5099382" cy="864094"/>
        </a:xfrm>
        <a:prstGeom prst="chevron">
          <a:avLst/>
        </a:prstGeom>
        <a:solidFill>
          <a:srgbClr val="0066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Договорные документы</a:t>
          </a:r>
          <a:br>
            <a:rPr lang="ru-RU" sz="2000" kern="1200" dirty="0" smtClean="0"/>
          </a:br>
          <a:r>
            <a:rPr lang="ru-RU" sz="2000" kern="1200" dirty="0" smtClean="0"/>
            <a:t>на выполнение ПИР</a:t>
          </a:r>
          <a:endParaRPr lang="ru-RU" sz="2000" kern="1200" dirty="0"/>
        </a:p>
      </dsp:txBody>
      <dsp:txXfrm>
        <a:off x="5030021" y="0"/>
        <a:ext cx="4235288" cy="864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0.59396</cdr:x>
      <cdr:y>0.16026</cdr:y>
    </cdr:from>
    <cdr:to>
      <cdr:x>0.65379</cdr:x>
      <cdr:y>0.26043</cdr:y>
    </cdr:to>
    <cdr:sp macro="" textlink="">
      <cdr:nvSpPr>
        <cdr:cNvPr id="4" name="Овал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04100" y="576063"/>
          <a:ext cx="504064" cy="360046"/>
        </a:xfrm>
        <a:prstGeom xmlns:a="http://schemas.openxmlformats.org/drawingml/2006/main" prst="ellipse">
          <a:avLst/>
        </a:prstGeom>
        <a:solidFill xmlns:a="http://schemas.openxmlformats.org/drawingml/2006/main">
          <a:srgbClr val="006699"/>
        </a:solidFill>
        <a:ln xmlns:a="http://schemas.openxmlformats.org/drawingml/2006/main" w="31750" algn="ctr">
          <a:noFill/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 lIns="0" tIns="0" rIns="0" bIns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1" hangingPunct="1"/>
          <a:endParaRPr lang="ru-RU" altLang="ru-RU" sz="170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0.59824</cdr:x>
      <cdr:y>0.17257</cdr:y>
    </cdr:from>
    <cdr:to>
      <cdr:x>0.64738</cdr:x>
      <cdr:y>0.23649</cdr:y>
    </cdr:to>
    <cdr:sp macro="" textlink="">
      <cdr:nvSpPr>
        <cdr:cNvPr id="5" name="TextBox 1"/>
        <cdr:cNvSpPr txBox="1"/>
      </cdr:nvSpPr>
      <cdr:spPr bwMode="auto">
        <a:xfrm xmlns:a="http://schemas.openxmlformats.org/drawingml/2006/main" flipH="1">
          <a:off x="5147829" y="664826"/>
          <a:ext cx="422847" cy="246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="horz" wrap="square" lIns="0" tIns="0" rIns="0" bIns="0" numCol="1" rtlCol="0" anchor="ctr" anchorCtr="0" compatLnSpc="1">
          <a:prstTxWarp prst="textNoShape">
            <a:avLst/>
          </a:prstTxWarp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 Narrow" pitchFamily="34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 Narrow" pitchFamily="34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 Narrow" pitchFamily="34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 Narrow" pitchFamily="34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 Narrow" pitchFamily="34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 Narrow" pitchFamily="34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 Narrow" pitchFamily="34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 Narrow" pitchFamily="34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 Narrow" pitchFamily="34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</a:rPr>
            <a:t>44</a:t>
          </a:r>
          <a:endParaRPr lang="ru-RU" sz="1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0.46148</cdr:x>
      <cdr:y>0.24039</cdr:y>
    </cdr:from>
    <cdr:to>
      <cdr:x>0.52131</cdr:x>
      <cdr:y>0.33684</cdr:y>
    </cdr:to>
    <cdr:sp macro="" textlink="">
      <cdr:nvSpPr>
        <cdr:cNvPr id="6" name="Овал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887976" y="864095"/>
          <a:ext cx="504064" cy="346690"/>
        </a:xfrm>
        <a:prstGeom xmlns:a="http://schemas.openxmlformats.org/drawingml/2006/main" prst="ellipse">
          <a:avLst/>
        </a:prstGeom>
        <a:solidFill xmlns:a="http://schemas.openxmlformats.org/drawingml/2006/main">
          <a:srgbClr val="006699"/>
        </a:solidFill>
        <a:ln xmlns:a="http://schemas.openxmlformats.org/drawingml/2006/main" w="31750" algn="ctr">
          <a:noFill/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 lIns="0" tIns="0" rIns="0" bIns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1" hangingPunct="1"/>
          <a:endParaRPr lang="ru-RU" altLang="ru-RU" sz="170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0.33328</cdr:x>
      <cdr:y>0.38062</cdr:y>
    </cdr:from>
    <cdr:to>
      <cdr:x>0.39311</cdr:x>
      <cdr:y>0.47707</cdr:y>
    </cdr:to>
    <cdr:sp macro="" textlink="">
      <cdr:nvSpPr>
        <cdr:cNvPr id="7" name="Овал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807856" y="1368151"/>
          <a:ext cx="504064" cy="346689"/>
        </a:xfrm>
        <a:prstGeom xmlns:a="http://schemas.openxmlformats.org/drawingml/2006/main" prst="ellipse">
          <a:avLst/>
        </a:prstGeom>
        <a:solidFill xmlns:a="http://schemas.openxmlformats.org/drawingml/2006/main">
          <a:srgbClr val="006699"/>
        </a:solidFill>
        <a:ln xmlns:a="http://schemas.openxmlformats.org/drawingml/2006/main" w="31750" algn="ctr">
          <a:noFill/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 lIns="0" tIns="0" rIns="0" bIns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1" hangingPunct="1"/>
          <a:endParaRPr lang="ru-RU" altLang="ru-RU" sz="170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0.20378</cdr:x>
      <cdr:y>0.54089</cdr:y>
    </cdr:from>
    <cdr:to>
      <cdr:x>0.26361</cdr:x>
      <cdr:y>0.63976</cdr:y>
    </cdr:to>
    <cdr:sp macro="" textlink="">
      <cdr:nvSpPr>
        <cdr:cNvPr id="8" name="Овал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16872" y="1944215"/>
          <a:ext cx="504064" cy="355388"/>
        </a:xfrm>
        <a:prstGeom xmlns:a="http://schemas.openxmlformats.org/drawingml/2006/main" prst="ellipse">
          <a:avLst/>
        </a:prstGeom>
        <a:solidFill xmlns:a="http://schemas.openxmlformats.org/drawingml/2006/main">
          <a:srgbClr val="006699"/>
        </a:solidFill>
        <a:ln xmlns:a="http://schemas.openxmlformats.org/drawingml/2006/main" w="31750" algn="ctr">
          <a:noFill/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 lIns="0" tIns="0" rIns="0" bIns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endParaRPr lang="ru-RU" altLang="ru-RU" sz="17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0.06832</cdr:x>
      <cdr:y>0.68112</cdr:y>
    </cdr:from>
    <cdr:to>
      <cdr:x>0.12815</cdr:x>
      <cdr:y>0.77757</cdr:y>
    </cdr:to>
    <cdr:sp macro="" textlink="">
      <cdr:nvSpPr>
        <cdr:cNvPr id="9" name="Овал 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75608" y="2448271"/>
          <a:ext cx="504064" cy="346689"/>
        </a:xfrm>
        <a:prstGeom xmlns:a="http://schemas.openxmlformats.org/drawingml/2006/main" prst="ellipse">
          <a:avLst/>
        </a:prstGeom>
        <a:solidFill xmlns:a="http://schemas.openxmlformats.org/drawingml/2006/main">
          <a:srgbClr val="006699"/>
        </a:solidFill>
        <a:ln xmlns:a="http://schemas.openxmlformats.org/drawingml/2006/main" w="31750" algn="ctr">
          <a:noFill/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 lIns="0" tIns="0" rIns="0" bIns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1" hangingPunct="1"/>
          <a:endParaRPr lang="ru-RU" altLang="ru-RU" sz="170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0.47003</cdr:x>
      <cdr:y>0.25041</cdr:y>
    </cdr:from>
    <cdr:to>
      <cdr:x>0.51276</cdr:x>
      <cdr:y>0.3189</cdr:y>
    </cdr:to>
    <cdr:sp macro="" textlink="">
      <cdr:nvSpPr>
        <cdr:cNvPr id="10" name="TextBox 1"/>
        <cdr:cNvSpPr txBox="1"/>
      </cdr:nvSpPr>
      <cdr:spPr bwMode="auto">
        <a:xfrm xmlns:a="http://schemas.openxmlformats.org/drawingml/2006/main" flipH="1">
          <a:off x="3959973" y="900098"/>
          <a:ext cx="359997" cy="2461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="horz" wrap="square" lIns="0" tIns="0" rIns="0" bIns="0" numCol="1" rtlCol="0" anchor="ctr" anchorCtr="0" compatLnSpc="1">
          <a:prstTxWarp prst="textNoShape">
            <a:avLst/>
          </a:prstTxWarp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 smtClean="0">
              <a:solidFill>
                <a:schemeClr val="bg1"/>
              </a:solidFill>
              <a:latin typeface="Arial Narrow" panose="020B0606020202030204" pitchFamily="34" charset="0"/>
            </a:rPr>
            <a:t>33</a:t>
          </a:r>
          <a:endParaRPr lang="ru-RU" sz="1600" b="1" dirty="0">
            <a:solidFill>
              <a:schemeClr val="bg1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0.34183</cdr:x>
      <cdr:y>0.39064</cdr:y>
    </cdr:from>
    <cdr:to>
      <cdr:x>0.38457</cdr:x>
      <cdr:y>0.46075</cdr:y>
    </cdr:to>
    <cdr:sp macro="" textlink="">
      <cdr:nvSpPr>
        <cdr:cNvPr id="11" name="TextBox 1"/>
        <cdr:cNvSpPr txBox="1"/>
      </cdr:nvSpPr>
      <cdr:spPr bwMode="auto">
        <a:xfrm xmlns:a="http://schemas.openxmlformats.org/drawingml/2006/main" flipH="1">
          <a:off x="2879864" y="1404155"/>
          <a:ext cx="360082" cy="2520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="horz" wrap="square" lIns="0" tIns="0" rIns="0" bIns="0" numCol="1" rtlCol="0" anchor="ctr" anchorCtr="0" compatLnSpc="1">
          <a:prstTxWarp prst="textNoShape">
            <a:avLst/>
          </a:prstTxWarp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Arial Narrow" panose="020B0606020202030204" pitchFamily="34" charset="0"/>
            </a:rPr>
            <a:t>20</a:t>
          </a:r>
          <a:endParaRPr lang="ru-RU" sz="1600" b="1" dirty="0">
            <a:solidFill>
              <a:schemeClr val="bg1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0.20998</cdr:x>
      <cdr:y>0.5509</cdr:y>
    </cdr:from>
    <cdr:to>
      <cdr:x>0.24873</cdr:x>
      <cdr:y>0.6194</cdr:y>
    </cdr:to>
    <cdr:sp macro="" textlink="">
      <cdr:nvSpPr>
        <cdr:cNvPr id="12" name="TextBox 1"/>
        <cdr:cNvSpPr txBox="1"/>
      </cdr:nvSpPr>
      <cdr:spPr bwMode="auto">
        <a:xfrm xmlns:a="http://schemas.openxmlformats.org/drawingml/2006/main" flipH="1">
          <a:off x="1769070" y="1980219"/>
          <a:ext cx="326460" cy="2462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="horz" wrap="square" lIns="0" tIns="0" rIns="0" bIns="0" numCol="1" rtlCol="0" anchor="ctr" anchorCtr="0" compatLnSpc="1">
          <a:prstTxWarp prst="textNoShape">
            <a:avLst/>
          </a:prstTxWarp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Arial Narrow" panose="020B0606020202030204" pitchFamily="34" charset="0"/>
            </a:rPr>
            <a:t>12</a:t>
          </a:r>
          <a:endParaRPr lang="ru-RU" sz="1600" b="1" dirty="0">
            <a:solidFill>
              <a:schemeClr val="bg1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0.07687</cdr:x>
      <cdr:y>0.69113</cdr:y>
    </cdr:from>
    <cdr:to>
      <cdr:x>0.11961</cdr:x>
      <cdr:y>0.75963</cdr:y>
    </cdr:to>
    <cdr:sp macro="" textlink="">
      <cdr:nvSpPr>
        <cdr:cNvPr id="13" name="TextBox 1"/>
        <cdr:cNvSpPr txBox="1"/>
      </cdr:nvSpPr>
      <cdr:spPr bwMode="auto">
        <a:xfrm xmlns:a="http://schemas.openxmlformats.org/drawingml/2006/main" flipH="1">
          <a:off x="647616" y="2484275"/>
          <a:ext cx="360082" cy="2462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="horz" wrap="square" lIns="0" tIns="0" rIns="0" bIns="0" numCol="1" rtlCol="0" anchor="ctr" anchorCtr="0" compatLnSpc="1">
          <a:prstTxWarp prst="textNoShape">
            <a:avLst/>
          </a:prstTxWarp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chemeClr val="bg1"/>
              </a:solidFill>
              <a:latin typeface="Arial Narrow" panose="020B0606020202030204" pitchFamily="34" charset="0"/>
            </a:rPr>
            <a:t>6</a:t>
          </a:r>
        </a:p>
      </cdr:txBody>
    </cdr:sp>
  </cdr:relSizeAnchor>
  <cdr:relSizeAnchor xmlns:cdr="http://schemas.openxmlformats.org/drawingml/2006/chartDrawing">
    <cdr:from>
      <cdr:x>0.7113</cdr:x>
      <cdr:y>0.07477</cdr:y>
    </cdr:from>
    <cdr:to>
      <cdr:x>0.77112</cdr:x>
      <cdr:y>0.17122</cdr:y>
    </cdr:to>
    <cdr:sp macro="" textlink="">
      <cdr:nvSpPr>
        <cdr:cNvPr id="3" name="Овал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120680" y="288032"/>
          <a:ext cx="514749" cy="371566"/>
        </a:xfrm>
        <a:prstGeom xmlns:a="http://schemas.openxmlformats.org/drawingml/2006/main" prst="ellipse">
          <a:avLst/>
        </a:prstGeom>
        <a:solidFill xmlns:a="http://schemas.openxmlformats.org/drawingml/2006/main">
          <a:srgbClr val="006699"/>
        </a:solidFill>
        <a:ln xmlns:a="http://schemas.openxmlformats.org/drawingml/2006/main" w="31750" algn="ctr">
          <a:noFill/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 lIns="0" tIns="0" rIns="0" bIns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 Narrow" pitchFamily="34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 Narrow" pitchFamily="34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 Narrow" pitchFamily="34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 Narrow" pitchFamily="34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 Narrow" pitchFamily="34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 Narrow" pitchFamily="34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 Narrow" pitchFamily="34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 Narrow" pitchFamily="34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 Narrow" pitchFamily="34" charset="0"/>
              <a:ea typeface="+mn-ea"/>
              <a:cs typeface="Arial" charset="0"/>
            </a:defRPr>
          </a:lvl9pPr>
        </a:lstStyle>
        <a:p xmlns:a="http://schemas.openxmlformats.org/drawingml/2006/main">
          <a:pPr eaLnBrk="1" hangingPunct="1"/>
          <a:r>
            <a:rPr lang="en-US" altLang="ru-RU" sz="1600" b="1" dirty="0" smtClean="0">
              <a:solidFill>
                <a:schemeClr val="bg1"/>
              </a:solidFill>
              <a:latin typeface="Arial Narrow" panose="020B0606020202030204" pitchFamily="34" charset="0"/>
            </a:rPr>
            <a:t> </a:t>
          </a:r>
          <a:r>
            <a:rPr lang="ru-RU" altLang="ru-RU" sz="1600" b="1" dirty="0" smtClean="0">
              <a:solidFill>
                <a:schemeClr val="bg1"/>
              </a:solidFill>
              <a:latin typeface="Arial Narrow" panose="020B0606020202030204" pitchFamily="34" charset="0"/>
            </a:rPr>
            <a:t>54</a:t>
          </a:r>
          <a:endParaRPr lang="ru-RU" altLang="ru-RU" sz="1600" b="1" dirty="0">
            <a:solidFill>
              <a:schemeClr val="bg1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0.05983</cdr:x>
      <cdr:y>0.06268</cdr:y>
    </cdr:from>
    <cdr:to>
      <cdr:x>0.22935</cdr:x>
      <cdr:y>0.16134</cdr:y>
    </cdr:to>
    <cdr:pic>
      <cdr:nvPicPr>
        <cdr:cNvPr id="15" name="Picture 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04064" y="225304"/>
          <a:ext cx="1428236" cy="3546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0.82046</cdr:x>
      <cdr:y>0.92989</cdr:y>
    </cdr:from>
    <cdr:to>
      <cdr:x>0.88583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12312" y="3342469"/>
          <a:ext cx="550750" cy="252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годы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0.00422</cdr:x>
      <cdr:y>0.00496</cdr:y>
    </cdr:from>
    <cdr:to>
      <cdr:x>0.06959</cdr:x>
      <cdr:y>0.07507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35548" y="17814"/>
          <a:ext cx="550750" cy="252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 smtClean="0"/>
            <a:t>Кол-во</a:t>
          </a: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0.76906</cdr:x>
      <cdr:y>0.23337</cdr:y>
    </cdr:from>
    <cdr:to>
      <cdr:x>0.98006</cdr:x>
      <cdr:y>0.3783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04114" y="436475"/>
          <a:ext cx="769342" cy="271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rgbClr val="00B0F0"/>
              </a:solidFill>
              <a:latin typeface="Arial Narrow" panose="020B0606020202030204" pitchFamily="34" charset="0"/>
            </a:rPr>
            <a:t>+120</a:t>
          </a:r>
          <a:endParaRPr lang="ru-RU" sz="1600" b="1" dirty="0">
            <a:solidFill>
              <a:srgbClr val="00B0F0"/>
            </a:solidFill>
            <a:latin typeface="Arial Narrow" panose="020B0606020202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1C37EEC-B410-411B-B0F8-7E9E38279FA1}" type="datetimeFigureOut">
              <a:rPr lang="ru-RU"/>
              <a:pPr>
                <a:defRPr/>
              </a:pPr>
              <a:t>01.10.2018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23900" y="739775"/>
            <a:ext cx="53498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4" y="4691067"/>
            <a:ext cx="5438775" cy="4441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378954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4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0F1D89-E3D0-4CD2-BCC4-B3225D032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447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43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86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929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5731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23900" y="739775"/>
            <a:ext cx="53498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ru-RU" dirty="0" smtClean="0"/>
              <a:t>О переводе транспортных средств организаций Группы Газпром на использование природного газа в качестве моторного топлива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E8BC-1F36-4503-8A5F-FC8A287C18E3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901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Маневровый локомотив ГТЭМ1 разрабатывается АО «СТМ» на базе согласованных технических требований, с техническими характеристиками, обеспечивающими выполнение транспортного процесса связанного с вывозом продукции газоперерабатывающих заводов,  филиалов  ООО «Газпромтранс».</a:t>
            </a:r>
          </a:p>
          <a:p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Газовый локомотив реализует скорость длительного режима не менее 10,5 км/ч, а максимальная расчетная сила тяги 431,2 </a:t>
            </a:r>
            <a:r>
              <a:rPr lang="ru-RU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кН.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 этом сила тяги при </a:t>
            </a:r>
            <a:r>
              <a:rPr lang="ru-RU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трогании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места не менее 582,12кН. 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Силовую установку локомотива мощностью 2530 </a:t>
            </a:r>
            <a:r>
              <a:rPr lang="ru-RU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л.с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планируется оснастить двумя газотурбинными установками с тяговыми агрегатами, системой хранения, </a:t>
            </a:r>
            <a:r>
              <a:rPr lang="ru-RU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газоподготовки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выдачи газомоторного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топлива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Маневровый локомотив ТЭМГ1 разрабатывается на базе согласованных технических требований, с техническими характеристиками, обеспечивающими выполнение транспортного процесса связанного с вывозом продукции газоперерабатывающих заводов,  филиалов ООО «Газпромтранс».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Газовый локомотив реализует скорость длительного режима не менее 11,1 км/ч, а максимальная расчетная сила тяги 216 </a:t>
            </a:r>
            <a:r>
              <a:rPr lang="ru-RU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кН.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 этом сила тяги при </a:t>
            </a:r>
            <a:r>
              <a:rPr lang="ru-RU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трогании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места не менее 291 </a:t>
            </a:r>
            <a:r>
              <a:rPr lang="ru-RU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кН.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Силовую установку локомотива мощностью 1164 </a:t>
            </a:r>
            <a:r>
              <a:rPr lang="ru-RU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л.с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планируется оснастить двумя </a:t>
            </a:r>
            <a:r>
              <a:rPr lang="ru-RU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газопоршневыми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установками с тяговыми агрегатами, системой хранения, </a:t>
            </a:r>
            <a:r>
              <a:rPr lang="ru-RU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газоподготовки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выдачи газомоторного топлива.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Экипажная часть локомотивов ГТЭМ1 и ТЭМГ1 выполняется  в соответствии с требованиям ОАО «РЖД» ГОСТ 55513 «Локомотивы. Требования к прочности и динамическим качествам» технического регламента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 ТС 001/2011 и  ГОСТ Р 56286.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F1D89-E3D0-4CD2-BCC4-B3225D03228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62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октября 2017 г. между крупнейшими энергетическими компаниями России, Казахстана и Китая был заключен Меморандум о взаимопонимании по сотрудничеству в области развития производственно-сбытовой инфраструктуры природного газа в качестве моторного топлива на МТМ «Европа – Китай», создание которого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является одним из стратегических проектов, объединяющих Россию, Китай и Казахстан.</a:t>
            </a:r>
            <a:endParaRPr lang="ru-RU" sz="14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целях проведения исследование потенциала применения сжиженного природного газа в качестве моторного топлива на МТМ ЕК, определение локаций перспективной газозаправочной инфраструктуры, а также испытания российской заводской техники, работающей на метане,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ПАО «Газпром» совместно с КННК и АО «НК «</a:t>
            </a:r>
            <a:r>
              <a:rPr lang="ru-RU" sz="14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КазМунайГаз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в 2018 году организован автопробег газомоторной техники по МТМ «Европа-Китай», общая протяженность которого составила более 9800 км.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F1D89-E3D0-4CD2-BCC4-B3225D032284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997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>
                <a:effectLst/>
                <a:latin typeface="Times New Roman"/>
                <a:ea typeface="Calibri"/>
              </a:rPr>
              <a:t>Церемония старта Автопробега состоялась 04.09.2018 в г. Пекине (КНР) с одновременной организацией телемоста из уезда </a:t>
            </a:r>
            <a:r>
              <a:rPr lang="ru-RU" sz="1400" dirty="0" err="1" smtClean="0">
                <a:effectLst/>
                <a:latin typeface="Times New Roman"/>
                <a:ea typeface="Calibri"/>
              </a:rPr>
              <a:t>Жудун</a:t>
            </a:r>
            <a:r>
              <a:rPr lang="ru-RU" sz="1400" dirty="0" smtClean="0">
                <a:effectLst/>
                <a:latin typeface="Times New Roman"/>
                <a:ea typeface="Calibri"/>
              </a:rPr>
              <a:t> (провинция </a:t>
            </a:r>
            <a:r>
              <a:rPr lang="ru-RU" sz="1400" dirty="0" err="1" smtClean="0">
                <a:effectLst/>
                <a:latin typeface="Times New Roman"/>
                <a:ea typeface="Calibri"/>
              </a:rPr>
              <a:t>Цзянсу</a:t>
            </a:r>
            <a:r>
              <a:rPr lang="ru-RU" sz="1400" dirty="0" smtClean="0">
                <a:effectLst/>
                <a:latin typeface="Times New Roman"/>
                <a:ea typeface="Calibri"/>
              </a:rPr>
              <a:t> КНР, местонахождение СПГ-терминала), определенного в качестве начальной точки Автопробега.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Маршрут Автопробега общей проходит по территории трех стран: Китайской Народной Республики, Республики Казахстан и Российской Федерации, в том числе 6 китайских провинций, 5 казахстанских и 10 российских областей. По маршруту движения планируются остановки в 20 городах, заправку транспорта природным газом по пути обеспечивают стационарные и передвижные газозаправочные пункты компаний-организаторов.</a:t>
            </a:r>
            <a:endParaRPr lang="en-US" sz="1400" dirty="0" smtClean="0">
              <a:effectLst/>
              <a:latin typeface="Times New Roman"/>
              <a:ea typeface="Calibri"/>
            </a:endParaRP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мероприятии принимают участие порядка 100 российских и зарубежных участников, 15 грузовых, легковых </a:t>
            </a:r>
            <a:r>
              <a:rPr lang="ru-RU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атомобилей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автобусов, а также газовые заправщики.</a:t>
            </a:r>
          </a:p>
          <a:p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От российской стороны в Автопробеге приняли участие 7 единиц техники. В церемонии старта и пробеге по территории КНР – 5 единиц техники: УРАЛ 4320-6952-12 (СПГ/КПГ) производства АО «АЗ «УРАЛ», автомобиль технической помощи КАМАЗ-43118 (СПГ) и междугородний автобус LOTOS 105 (СПГ) производства АО «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РариТЭК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Холдинг», УАЗ ПАТРИОТ (КПГ/бензин) производства ООО «УАЗ» и легковой автомобиль </a:t>
            </a:r>
            <a:r>
              <a:rPr lang="en-US" sz="1400" dirty="0" smtClean="0">
                <a:effectLst/>
                <a:latin typeface="Times New Roman"/>
                <a:ea typeface="Calibri"/>
                <a:cs typeface="Times New Roman"/>
              </a:rPr>
              <a:t>Volkswagen Passat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(КПГ/Бензин) компании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Юнипер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СЕ. Кроме того, на казахстанском участке маршрута (от г. Алматы) к участникам автопробега присоединится КАМАЗ-5490 </a:t>
            </a:r>
            <a:r>
              <a:rPr lang="en-US" sz="1400" dirty="0" smtClean="0">
                <a:effectLst/>
                <a:latin typeface="Times New Roman"/>
                <a:ea typeface="Calibri"/>
                <a:cs typeface="Times New Roman"/>
              </a:rPr>
              <a:t>NEO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(СПГ/ДТ) компании ПАО</a:t>
            </a:r>
            <a:r>
              <a:rPr lang="en-US" sz="1400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«КАМАЗ», на российском участке маршрута - LADA </a:t>
            </a:r>
            <a:r>
              <a:rPr lang="ru-RU" sz="1400" dirty="0" err="1" smtClean="0">
                <a:effectLst/>
                <a:latin typeface="Times New Roman"/>
                <a:ea typeface="Calibri"/>
                <a:cs typeface="Times New Roman"/>
              </a:rPr>
              <a:t>Vesta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 (КПГ/бензин) компании ПАО</a:t>
            </a:r>
            <a:r>
              <a:rPr lang="en-US" sz="1400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r>
              <a:rPr lang="ru-RU" sz="1400" dirty="0" smtClean="0">
                <a:effectLst/>
                <a:latin typeface="Times New Roman"/>
                <a:ea typeface="Calibri"/>
                <a:cs typeface="Times New Roman"/>
              </a:rPr>
              <a:t>«АВТОВАЗ».</a:t>
            </a:r>
            <a:endParaRPr lang="ru-RU" sz="1100" dirty="0" smtClean="0">
              <a:effectLst/>
              <a:latin typeface="+mn-lt"/>
              <a:ea typeface="Calibri"/>
              <a:cs typeface="Times New Roman"/>
            </a:endParaRPr>
          </a:p>
          <a:p>
            <a:r>
              <a:rPr lang="ru-RU" sz="1400" dirty="0" smtClean="0">
                <a:effectLst/>
                <a:latin typeface="Times New Roman"/>
                <a:ea typeface="Calibri"/>
              </a:rPr>
              <a:t>На всем протяжении маршрута Автопробега </a:t>
            </a:r>
            <a:r>
              <a:rPr lang="ru-RU" sz="1400" dirty="0" err="1" smtClean="0">
                <a:effectLst/>
                <a:latin typeface="Times New Roman"/>
                <a:ea typeface="Calibri"/>
              </a:rPr>
              <a:t>медийные</a:t>
            </a:r>
            <a:r>
              <a:rPr lang="ru-RU" sz="1400" dirty="0" smtClean="0">
                <a:effectLst/>
                <a:latin typeface="Times New Roman"/>
                <a:ea typeface="Calibri"/>
              </a:rPr>
              <a:t> мероприятия, а также конференции и круглые столы, посвященные вопросам использования природного газа в качестве моторного топлива.</a:t>
            </a:r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Церемония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торжественного финиширования планируется к проведению </a:t>
            </a:r>
            <a:r>
              <a:rPr lang="ru-RU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октября 2018 г. в рамках </a:t>
            </a: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VIII</a:t>
            </a:r>
            <a:r>
              <a:rPr lang="ru-RU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Петербургского международного газового форума в г. Санкт-Петербурге.</a:t>
            </a:r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F1D89-E3D0-4CD2-BCC4-B3225D03228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65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23900" y="739775"/>
            <a:ext cx="5349875" cy="3703638"/>
          </a:xfrm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6EB5B84-4B0C-4E82-8B86-5746CCC7EC8F}" type="slidenum">
              <a:rPr lang="ru-RU" altLang="ru-RU" sz="13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25</a:t>
            </a:fld>
            <a:endParaRPr lang="ru-RU" altLang="ru-RU" sz="13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F1D89-E3D0-4CD2-BCC4-B3225D03228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258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F1D89-E3D0-4CD2-BCC4-B3225D032284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355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F1D89-E3D0-4CD2-BCC4-B3225D03228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258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958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Программой</a:t>
            </a:r>
            <a:r>
              <a:rPr lang="en-US" sz="14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предусмотрено размещение в период с 2017 по 2019 годы </a:t>
            </a:r>
            <a:b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100 блоков для </a:t>
            </a:r>
            <a:r>
              <a:rPr lang="ru-RU" sz="1400" dirty="0" err="1" smtClean="0">
                <a:effectLst/>
                <a:latin typeface="Times New Roman"/>
                <a:ea typeface="Times New Roman"/>
                <a:cs typeface="Times New Roman"/>
              </a:rPr>
              <a:t>компримирования</a:t>
            </a: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 и заправки природным газом транспортных средств 26 ДО с общим объемом инвестиций 4,3 млрд руб.</a:t>
            </a:r>
            <a:endParaRPr lang="ru-RU" sz="1100" dirty="0" smtClean="0">
              <a:effectLst/>
              <a:latin typeface="+mn-lt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В соответствии с Программой по на текущую дату разработано 88 заданий на проектирование площадок для размещения блоков КПГ, из них:</a:t>
            </a:r>
            <a:endParaRPr lang="ru-RU" sz="1100" dirty="0" smtClean="0">
              <a:effectLst/>
              <a:latin typeface="+mn-lt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- 67 заданий на проектирование согласованы в ПАО «Газпром»;</a:t>
            </a:r>
            <a:endParaRPr lang="ru-RU" sz="1100" dirty="0" smtClean="0">
              <a:effectLst/>
              <a:latin typeface="+mn-lt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- 15 заданий на проектирование проходят ведомственную экспертизу ПАО «Газпром»;</a:t>
            </a:r>
            <a:endParaRPr lang="ru-RU" sz="1100" dirty="0" smtClean="0">
              <a:effectLst/>
              <a:latin typeface="+mn-lt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- 5 заданий на проектирование возвращены на корректировку в дочерние общества по замечаниям экспертизы ПАО «Газпром»;</a:t>
            </a:r>
            <a:endParaRPr lang="ru-RU" sz="1100" dirty="0" smtClean="0">
              <a:effectLst/>
              <a:latin typeface="+mn-lt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- по 61 объекту согласована стоимость проектно-изыскательских работ </a:t>
            </a:r>
            <a:b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(далее – ПИР);</a:t>
            </a:r>
            <a:endParaRPr lang="ru-RU" sz="1100" dirty="0" smtClean="0">
              <a:effectLst/>
              <a:latin typeface="+mn-lt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- по 8 объектам заключены договора на выполнение ПИР;</a:t>
            </a:r>
            <a:endParaRPr lang="ru-RU" sz="1100" dirty="0" smtClean="0">
              <a:effectLst/>
              <a:latin typeface="+mn-lt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- 1 договор на выполнение ПИР находится в стадии подписания;</a:t>
            </a:r>
            <a:endParaRPr lang="ru-RU" sz="1100" dirty="0" smtClean="0">
              <a:effectLst/>
              <a:latin typeface="+mn-lt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- по 52 объектам формируется закупочная документация для проведения конкурса;</a:t>
            </a:r>
            <a:endParaRPr lang="ru-RU" sz="1100" dirty="0" smtClean="0">
              <a:effectLst/>
              <a:latin typeface="+mn-lt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- по 2 объектам строительства стоимость ПИР согласована, ПСД разрабатывает ИТЦ ООО «Газпром </a:t>
            </a:r>
            <a:r>
              <a:rPr lang="ru-RU" sz="1400" dirty="0" err="1" smtClean="0">
                <a:effectLst/>
                <a:latin typeface="Times New Roman"/>
                <a:ea typeface="Times New Roman"/>
                <a:cs typeface="Times New Roman"/>
              </a:rPr>
              <a:t>трансгаз</a:t>
            </a:r>
            <a:r>
              <a:rPr lang="ru-RU" sz="1400" dirty="0" smtClean="0">
                <a:effectLst/>
                <a:latin typeface="Times New Roman"/>
                <a:ea typeface="Times New Roman"/>
                <a:cs typeface="Times New Roman"/>
              </a:rPr>
              <a:t> Уфа».</a:t>
            </a:r>
            <a:endParaRPr lang="ru-RU" sz="110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F1D89-E3D0-4CD2-BCC4-B3225D03228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15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818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целях расширения использования сжиженного природного</a:t>
            </a:r>
            <a:r>
              <a:rPr lang="ru-RU" baseline="0" dirty="0" smtClean="0"/>
              <a:t> газа в качестве моторного топлива на железнодорожном транспорте ПАО «Газпром» совместно с ОАО «РЖД», АО Группа </a:t>
            </a:r>
            <a:r>
              <a:rPr lang="ru-RU" baseline="0" dirty="0" err="1" smtClean="0"/>
              <a:t>Синара</a:t>
            </a:r>
            <a:r>
              <a:rPr lang="ru-RU" baseline="0" dirty="0" smtClean="0"/>
              <a:t> и ЗАО «Трансмашхолдинг» разработана Программа мероприятий по реализации в 2018-2020 гг. положений Соглашения о сотрудничестве, заключенного компаниями 17.06.2016.</a:t>
            </a:r>
          </a:p>
          <a:p>
            <a:r>
              <a:rPr lang="ru-RU" baseline="0" dirty="0" smtClean="0"/>
              <a:t>Кроме того, в целях перевода парка локомотивов ООО «Газпромтранс» на газомоторное топливо, между ООО «Газпромтранс» и ООО «Торговый дом </a:t>
            </a:r>
            <a:r>
              <a:rPr lang="ru-RU" baseline="0" dirty="0" err="1" smtClean="0"/>
              <a:t>Синара</a:t>
            </a:r>
            <a:r>
              <a:rPr lang="ru-RU" baseline="0" dirty="0" smtClean="0"/>
              <a:t> Транспортные Машины» 25.05.2018 заключен долгосрочный договор на серийное производство, поставку, техническое и сервисное обслуживание маневровых локомотивов, работающих на сжиженном природном газе, под гарантированные объемы поставок будущих лет.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F1D89-E3D0-4CD2-BCC4-B3225D032284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721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Программы мероприятий предусматривает выполнение конкретных мероприятий по увеличению парка магистральной и маневровой железнодорожной техники ОАО «РЖД», работающей на СПГ, суммарно с 3 до 22 единиц,</a:t>
            </a:r>
            <a:r>
              <a:rPr lang="ru-RU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также развитие производственно-сбытовой инфраструктуры СПГ: двух пунктов экипировки СПГ газомоторных локомотивов на станциях Войновка, Сургут и строительство комплексов по производству СПГ на ГРС в г. Тобольск и г. Сургут. </a:t>
            </a:r>
            <a:endParaRPr lang="ru-RU" baseline="0" dirty="0" smtClean="0"/>
          </a:p>
          <a:p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F1D89-E3D0-4CD2-BCC4-B3225D03228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98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локомотивном парке ООО «Газпромтранс» в настоящее время эксплуатируется всего 67 ед. локомотивов.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них мощностью 2000 </a:t>
            </a:r>
            <a:r>
              <a:rPr lang="ru-RU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л.с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– 34 ед., мощностью 1200 </a:t>
            </a:r>
            <a:r>
              <a:rPr lang="ru-RU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л.с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– 33 ед. 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Потребность ООО «Газпромтранс» в приобретении локомотивов на период до 2024 года составляет 26 ед. локомотивов. 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Подконтрольная эксплуатация первых 2 ед. газомоторных локомотивов ТЭМГ1 и ГТЭМ1, произведенных АО «СТМ», будет проводиться на Оренбургском либо </a:t>
            </a:r>
            <a:r>
              <a:rPr lang="ru-RU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Ямальском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филиале ООО «Газпромтранс». В настоящее время место проведения подконтрольной эксплуатации определяется.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Последующие 22 локомотива планируется поставить на </a:t>
            </a:r>
            <a:r>
              <a:rPr lang="ru-RU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Ямальский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филиал.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перспективе при положительных результатах эксплуатации газомоторных локомотивов ООО «Газпромтранс» возможно рассмотрение вопроса их применения на Оренбургском филиале (12 ед.), </a:t>
            </a:r>
            <a:r>
              <a:rPr lang="ru-RU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Сургутском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филиале (15 ед.), Астраханском филиале (17 ед.) и дополнительно  6 ед. на </a:t>
            </a:r>
            <a:r>
              <a:rPr lang="ru-RU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Ямальском</a:t>
            </a:r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филиале при условии строительства железнодорожной линии Карская – Сабетта. 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 образом, дополнительная потребность в газомоторных локомотивах для нужд ООО «Газпромтранс» может составить до 50 единиц.</a:t>
            </a:r>
          </a:p>
          <a:p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0F1D89-E3D0-4CD2-BCC4-B3225D03228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98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 lIns="107287" tIns="53643" rIns="107287" bIns="53643"/>
          <a:lstStyle>
            <a:lvl1pPr marL="0" indent="0" algn="ctr">
              <a:buNone/>
              <a:defRPr/>
            </a:lvl1pPr>
            <a:lvl2pPr marL="536433" indent="0" algn="ctr">
              <a:buNone/>
              <a:defRPr/>
            </a:lvl2pPr>
            <a:lvl3pPr marL="1072866" indent="0" algn="ctr">
              <a:buNone/>
              <a:defRPr/>
            </a:lvl3pPr>
            <a:lvl4pPr marL="1609298" indent="0" algn="ctr">
              <a:buNone/>
              <a:defRPr/>
            </a:lvl4pPr>
            <a:lvl5pPr marL="2145731" indent="0" algn="ctr">
              <a:buNone/>
              <a:defRPr/>
            </a:lvl5pPr>
            <a:lvl6pPr marL="2682164" indent="0" algn="ctr">
              <a:buNone/>
              <a:defRPr/>
            </a:lvl6pPr>
            <a:lvl7pPr marL="3218597" indent="0" algn="ctr">
              <a:buNone/>
              <a:defRPr/>
            </a:lvl7pPr>
            <a:lvl8pPr marL="3755029" indent="0" algn="ctr">
              <a:buNone/>
              <a:defRPr/>
            </a:lvl8pPr>
            <a:lvl9pPr marL="429146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F269A-5BF0-42F1-9767-43807868C9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792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" y="1100138"/>
            <a:ext cx="3314039" cy="5226051"/>
          </a:xfrm>
          <a:prstGeom prst="rect">
            <a:avLst/>
          </a:prstGeom>
        </p:spPr>
        <p:txBody>
          <a:bodyPr vert="eaVert" lIns="107287" tIns="53643" rIns="107287" bIns="53643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4BC16-CCF0-4CF6-AC2D-BD880A629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491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29500" y="2"/>
            <a:ext cx="2476500" cy="6326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2"/>
            <a:ext cx="7264400" cy="6326188"/>
          </a:xfrm>
          <a:prstGeom prst="rect">
            <a:avLst/>
          </a:prstGeom>
        </p:spPr>
        <p:txBody>
          <a:bodyPr vert="eaVert" lIns="107287" tIns="53643" rIns="107287" bIns="53643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44E37-AB1D-4997-BE60-CAA0B6537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818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3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7F320-C55F-4937-971E-8216DB193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19215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2358" y="201600"/>
            <a:ext cx="7326313" cy="114300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7014" y="1600201"/>
            <a:ext cx="9441656" cy="477054"/>
          </a:xfrm>
        </p:spPr>
        <p:txBody>
          <a:bodyPr>
            <a:spAutoFit/>
          </a:bodyPr>
          <a:lstStyle>
            <a:lvl1pPr>
              <a:buNone/>
              <a:defRPr sz="3100" b="0"/>
            </a:lvl1pPr>
            <a:lvl2pPr>
              <a:buNone/>
              <a:defRPr sz="2300"/>
            </a:lvl2pPr>
            <a:lvl3pPr>
              <a:buNone/>
              <a:defRPr sz="2300"/>
            </a:lvl3pPr>
            <a:lvl4pPr>
              <a:buNone/>
              <a:defRPr sz="2300"/>
            </a:lvl4pPr>
            <a:lvl5pPr>
              <a:buNone/>
              <a:defRPr sz="23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322650" y="6342625"/>
            <a:ext cx="7656510" cy="353943"/>
          </a:xfrm>
        </p:spPr>
        <p:txBody>
          <a:bodyPr>
            <a:spAutoFit/>
          </a:bodyPr>
          <a:lstStyle>
            <a:lvl1pPr>
              <a:buNone/>
              <a:defRPr sz="2300" b="0">
                <a:solidFill>
                  <a:schemeClr val="bg1"/>
                </a:solidFill>
              </a:defRPr>
            </a:lvl1pPr>
            <a:lvl2pPr>
              <a:buNone/>
              <a:defRPr sz="2300"/>
            </a:lvl2pPr>
            <a:lvl3pPr>
              <a:buNone/>
              <a:defRPr sz="2300"/>
            </a:lvl3pPr>
            <a:lvl4pPr>
              <a:buNone/>
              <a:defRPr sz="2300"/>
            </a:lvl4pPr>
            <a:lvl5pPr>
              <a:buNone/>
              <a:defRPr sz="23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08898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49238" y="1600200"/>
            <a:ext cx="7319432" cy="4373880"/>
          </a:xfrm>
        </p:spPr>
        <p:txBody>
          <a:bodyPr anchor="ctr">
            <a:noAutofit/>
          </a:bodyPr>
          <a:lstStyle>
            <a:lvl1pPr>
              <a:buNone/>
              <a:defRPr sz="3100" b="0" baseline="0"/>
            </a:lvl1pPr>
            <a:lvl2pPr>
              <a:buNone/>
              <a:defRPr sz="2300"/>
            </a:lvl2pPr>
            <a:lvl3pPr>
              <a:buNone/>
              <a:defRPr sz="2300"/>
            </a:lvl3pPr>
            <a:lvl4pPr>
              <a:buNone/>
              <a:defRPr sz="2300"/>
            </a:lvl4pPr>
            <a:lvl5pPr>
              <a:buNone/>
              <a:defRPr sz="23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322650" y="6342625"/>
            <a:ext cx="7656510" cy="353943"/>
          </a:xfrm>
        </p:spPr>
        <p:txBody>
          <a:bodyPr>
            <a:spAutoFit/>
          </a:bodyPr>
          <a:lstStyle>
            <a:lvl1pPr>
              <a:buNone/>
              <a:defRPr sz="2300" b="0">
                <a:solidFill>
                  <a:schemeClr val="bg1"/>
                </a:solidFill>
              </a:defRPr>
            </a:lvl1pPr>
            <a:lvl2pPr>
              <a:buNone/>
              <a:defRPr sz="2300"/>
            </a:lvl2pPr>
            <a:lvl3pPr>
              <a:buNone/>
              <a:defRPr sz="2300"/>
            </a:lvl3pPr>
            <a:lvl4pPr>
              <a:buNone/>
              <a:defRPr sz="2300"/>
            </a:lvl4pPr>
            <a:lvl5pPr>
              <a:buNone/>
              <a:defRPr sz="23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65620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2358" y="201600"/>
            <a:ext cx="7336629" cy="114300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0"/>
          </p:nvPr>
        </p:nvSpPr>
        <p:spPr>
          <a:xfrm>
            <a:off x="2322650" y="6342625"/>
            <a:ext cx="7656510" cy="353943"/>
          </a:xfrm>
        </p:spPr>
        <p:txBody>
          <a:bodyPr>
            <a:spAutoFit/>
          </a:bodyPr>
          <a:lstStyle>
            <a:lvl1pPr>
              <a:buNone/>
              <a:defRPr sz="2300" b="0">
                <a:solidFill>
                  <a:schemeClr val="bg1"/>
                </a:solidFill>
              </a:defRPr>
            </a:lvl1pPr>
            <a:lvl2pPr>
              <a:buNone/>
              <a:defRPr sz="2300"/>
            </a:lvl2pPr>
            <a:lvl3pPr>
              <a:buNone/>
              <a:defRPr sz="2300"/>
            </a:lvl3pPr>
            <a:lvl4pPr>
              <a:buNone/>
              <a:defRPr sz="2300"/>
            </a:lvl4pPr>
            <a:lvl5pPr>
              <a:buNone/>
              <a:defRPr sz="23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5216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896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2358" y="201600"/>
            <a:ext cx="7326313" cy="114300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7014" y="1600201"/>
            <a:ext cx="9441656" cy="477054"/>
          </a:xfrm>
        </p:spPr>
        <p:txBody>
          <a:bodyPr>
            <a:spAutoFit/>
          </a:bodyPr>
          <a:lstStyle>
            <a:lvl1pPr>
              <a:buNone/>
              <a:defRPr sz="3100" b="0"/>
            </a:lvl1pPr>
            <a:lvl2pPr>
              <a:buNone/>
              <a:defRPr sz="2300"/>
            </a:lvl2pPr>
            <a:lvl3pPr>
              <a:buNone/>
              <a:defRPr sz="2300"/>
            </a:lvl3pPr>
            <a:lvl4pPr>
              <a:buNone/>
              <a:defRPr sz="2300"/>
            </a:lvl4pPr>
            <a:lvl5pPr>
              <a:buNone/>
              <a:defRPr sz="23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322650" y="6342625"/>
            <a:ext cx="7656510" cy="353943"/>
          </a:xfrm>
        </p:spPr>
        <p:txBody>
          <a:bodyPr>
            <a:spAutoFit/>
          </a:bodyPr>
          <a:lstStyle>
            <a:lvl1pPr>
              <a:buNone/>
              <a:defRPr sz="2300" b="0">
                <a:solidFill>
                  <a:schemeClr val="bg1"/>
                </a:solidFill>
              </a:defRPr>
            </a:lvl1pPr>
            <a:lvl2pPr>
              <a:buNone/>
              <a:defRPr sz="2300"/>
            </a:lvl2pPr>
            <a:lvl3pPr>
              <a:buNone/>
              <a:defRPr sz="2300"/>
            </a:lvl3pPr>
            <a:lvl4pPr>
              <a:buNone/>
              <a:defRPr sz="2300"/>
            </a:lvl4pPr>
            <a:lvl5pPr>
              <a:buNone/>
              <a:defRPr sz="23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70344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2358" y="201600"/>
            <a:ext cx="7326313" cy="114300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7014" y="1600201"/>
            <a:ext cx="9441656" cy="477054"/>
          </a:xfrm>
        </p:spPr>
        <p:txBody>
          <a:bodyPr/>
          <a:lstStyle>
            <a:lvl1pPr>
              <a:buNone/>
              <a:defRPr sz="3100" b="0"/>
            </a:lvl1pPr>
            <a:lvl2pPr>
              <a:buNone/>
              <a:defRPr sz="2300"/>
            </a:lvl2pPr>
            <a:lvl3pPr>
              <a:buNone/>
              <a:defRPr sz="2300"/>
            </a:lvl3pPr>
            <a:lvl4pPr>
              <a:buNone/>
              <a:defRPr sz="2300"/>
            </a:lvl4pPr>
            <a:lvl5pPr>
              <a:buNone/>
              <a:defRPr sz="23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322650" y="6342625"/>
            <a:ext cx="7656510" cy="353943"/>
          </a:xfrm>
        </p:spPr>
        <p:txBody>
          <a:bodyPr/>
          <a:lstStyle>
            <a:lvl1pPr>
              <a:buNone/>
              <a:defRPr sz="2300" b="0">
                <a:solidFill>
                  <a:schemeClr val="bg1"/>
                </a:solidFill>
              </a:defRPr>
            </a:lvl1pPr>
            <a:lvl2pPr>
              <a:buNone/>
              <a:defRPr sz="2300"/>
            </a:lvl2pPr>
            <a:lvl3pPr>
              <a:buNone/>
              <a:defRPr sz="2300"/>
            </a:lvl3pPr>
            <a:lvl4pPr>
              <a:buNone/>
              <a:defRPr sz="2300"/>
            </a:lvl4pPr>
            <a:lvl5pPr>
              <a:buNone/>
              <a:defRPr sz="23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83749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2358" y="201600"/>
            <a:ext cx="7326313" cy="114300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7014" y="1600201"/>
            <a:ext cx="9441656" cy="477054"/>
          </a:xfrm>
        </p:spPr>
        <p:txBody>
          <a:bodyPr/>
          <a:lstStyle>
            <a:lvl1pPr>
              <a:buNone/>
              <a:defRPr sz="3100" b="0"/>
            </a:lvl1pPr>
            <a:lvl2pPr>
              <a:buNone/>
              <a:defRPr sz="2300"/>
            </a:lvl2pPr>
            <a:lvl3pPr>
              <a:buNone/>
              <a:defRPr sz="2300"/>
            </a:lvl3pPr>
            <a:lvl4pPr>
              <a:buNone/>
              <a:defRPr sz="2300"/>
            </a:lvl4pPr>
            <a:lvl5pPr>
              <a:buNone/>
              <a:defRPr sz="23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322650" y="6342625"/>
            <a:ext cx="7656510" cy="353943"/>
          </a:xfrm>
        </p:spPr>
        <p:txBody>
          <a:bodyPr/>
          <a:lstStyle>
            <a:lvl1pPr>
              <a:buNone/>
              <a:defRPr sz="2300" b="0">
                <a:solidFill>
                  <a:schemeClr val="bg1"/>
                </a:solidFill>
              </a:defRPr>
            </a:lvl1pPr>
            <a:lvl2pPr>
              <a:buNone/>
              <a:defRPr sz="2300"/>
            </a:lvl2pPr>
            <a:lvl3pPr>
              <a:buNone/>
              <a:defRPr sz="2300"/>
            </a:lvl3pPr>
            <a:lvl4pPr>
              <a:buNone/>
              <a:defRPr sz="2300"/>
            </a:lvl4pPr>
            <a:lvl5pPr>
              <a:buNone/>
              <a:defRPr sz="23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5513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8917" y="-25878"/>
            <a:ext cx="7567083" cy="1009651"/>
          </a:xfrm>
        </p:spPr>
        <p:txBody>
          <a:bodyPr/>
          <a:lstStyle>
            <a:lvl1pPr>
              <a:defRPr sz="23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1844-E032-4943-9656-17752E7A4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616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2358" y="201600"/>
            <a:ext cx="7336629" cy="114300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0"/>
          </p:nvPr>
        </p:nvSpPr>
        <p:spPr>
          <a:xfrm>
            <a:off x="2322650" y="6342625"/>
            <a:ext cx="7656510" cy="353943"/>
          </a:xfrm>
        </p:spPr>
        <p:txBody>
          <a:bodyPr/>
          <a:lstStyle>
            <a:lvl1pPr>
              <a:buNone/>
              <a:defRPr sz="2300" b="0">
                <a:solidFill>
                  <a:schemeClr val="bg1"/>
                </a:solidFill>
              </a:defRPr>
            </a:lvl1pPr>
            <a:lvl2pPr>
              <a:buNone/>
              <a:defRPr sz="2300"/>
            </a:lvl2pPr>
            <a:lvl3pPr>
              <a:buNone/>
              <a:defRPr sz="2300"/>
            </a:lvl3pPr>
            <a:lvl4pPr>
              <a:buNone/>
              <a:defRPr sz="2300"/>
            </a:lvl4pPr>
            <a:lvl5pPr>
              <a:buNone/>
              <a:defRPr sz="23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84691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8169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2358" y="201600"/>
            <a:ext cx="7326313" cy="1143000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7014" y="1600201"/>
            <a:ext cx="9441656" cy="477054"/>
          </a:xfrm>
        </p:spPr>
        <p:txBody>
          <a:bodyPr/>
          <a:lstStyle>
            <a:lvl1pPr>
              <a:buNone/>
              <a:defRPr sz="3100" b="0"/>
            </a:lvl1pPr>
            <a:lvl2pPr>
              <a:buNone/>
              <a:defRPr sz="2300"/>
            </a:lvl2pPr>
            <a:lvl3pPr>
              <a:buNone/>
              <a:defRPr sz="2300"/>
            </a:lvl3pPr>
            <a:lvl4pPr>
              <a:buNone/>
              <a:defRPr sz="2300"/>
            </a:lvl4pPr>
            <a:lvl5pPr>
              <a:buNone/>
              <a:defRPr sz="23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0"/>
          </p:nvPr>
        </p:nvSpPr>
        <p:spPr>
          <a:xfrm>
            <a:off x="2322650" y="6342625"/>
            <a:ext cx="7656510" cy="353943"/>
          </a:xfrm>
        </p:spPr>
        <p:txBody>
          <a:bodyPr/>
          <a:lstStyle>
            <a:lvl1pPr>
              <a:buNone/>
              <a:defRPr sz="2300" b="0">
                <a:solidFill>
                  <a:schemeClr val="bg1"/>
                </a:solidFill>
              </a:defRPr>
            </a:lvl1pPr>
            <a:lvl2pPr>
              <a:buNone/>
              <a:defRPr sz="2300"/>
            </a:lvl2pPr>
            <a:lvl3pPr>
              <a:buNone/>
              <a:defRPr sz="2300"/>
            </a:lvl3pPr>
            <a:lvl4pPr>
              <a:buNone/>
              <a:defRPr sz="2300"/>
            </a:lvl4pPr>
            <a:lvl5pPr>
              <a:buNone/>
              <a:defRPr sz="23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6954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8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1"/>
            <a:ext cx="8915400" cy="1417639"/>
          </a:xfrm>
          <a:prstGeom prst="rect">
            <a:avLst/>
          </a:prstGeom>
        </p:spPr>
        <p:txBody>
          <a:bodyPr lIns="107287" tIns="53643" rIns="107287" bIns="53643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" y="1100137"/>
            <a:ext cx="1573610" cy="16182892"/>
          </a:xfrm>
          <a:prstGeom prst="rect">
            <a:avLst/>
          </a:prstGeo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38711" y="1100137"/>
            <a:ext cx="1575328" cy="16182892"/>
          </a:xfrm>
          <a:prstGeom prst="rect">
            <a:avLst/>
          </a:prstGeo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221855" y="6396569"/>
            <a:ext cx="338797" cy="408517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fld id="{449D6D45-ABFE-4ACF-97CA-6F25C5D3C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323440" y="6362702"/>
            <a:ext cx="7333192" cy="476251"/>
          </a:xfrm>
          <a:prstGeom prst="rect">
            <a:avLst/>
          </a:prstGeom>
        </p:spPr>
        <p:txBody>
          <a:bodyPr lIns="107287" tIns="53643" rIns="107287" bIns="53643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9638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221854" y="6362700"/>
            <a:ext cx="1611444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708D316-109A-476A-9F7F-B00C6957AB15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323439" y="6362700"/>
            <a:ext cx="733319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Управление координации восточных проектов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08866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4770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221854" y="6362700"/>
            <a:ext cx="1611444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09D48FD-44DA-4695-93AB-4A5736E54DC8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23439" y="6362700"/>
            <a:ext cx="733319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5778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  <a:prstGeom prst="rect">
            <a:avLst/>
          </a:prstGeom>
        </p:spPr>
        <p:txBody>
          <a:bodyPr lIns="107287" tIns="53643" rIns="107287" bIns="53643" anchor="b"/>
          <a:lstStyle>
            <a:lvl1pPr marL="0" indent="0">
              <a:buNone/>
              <a:defRPr sz="2300"/>
            </a:lvl1pPr>
            <a:lvl2pPr marL="536433" indent="0">
              <a:buNone/>
              <a:defRPr sz="2100"/>
            </a:lvl2pPr>
            <a:lvl3pPr marL="1072866" indent="0">
              <a:buNone/>
              <a:defRPr sz="1900"/>
            </a:lvl3pPr>
            <a:lvl4pPr marL="1609298" indent="0">
              <a:buNone/>
              <a:defRPr sz="1600"/>
            </a:lvl4pPr>
            <a:lvl5pPr marL="2145731" indent="0">
              <a:buNone/>
              <a:defRPr sz="1600"/>
            </a:lvl5pPr>
            <a:lvl6pPr marL="2682164" indent="0">
              <a:buNone/>
              <a:defRPr sz="1600"/>
            </a:lvl6pPr>
            <a:lvl7pPr marL="3218597" indent="0">
              <a:buNone/>
              <a:defRPr sz="1600"/>
            </a:lvl7pPr>
            <a:lvl8pPr marL="3755029" indent="0">
              <a:buNone/>
              <a:defRPr sz="1600"/>
            </a:lvl8pPr>
            <a:lvl9pPr marL="4291462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51A91-C842-423A-8192-4D8790E791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88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" y="1100138"/>
            <a:ext cx="1573610" cy="5226051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38711" y="1100138"/>
            <a:ext cx="1575328" cy="5226051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50853-C73B-4C66-A199-95B25FF28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26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3"/>
          </a:xfrm>
          <a:prstGeom prst="rect">
            <a:avLst/>
          </a:prstGeom>
        </p:spPr>
        <p:txBody>
          <a:bodyPr lIns="107287" tIns="53643" rIns="107287" bIns="53643"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1" cy="639763"/>
          </a:xfrm>
          <a:prstGeom prst="rect">
            <a:avLst/>
          </a:prstGeom>
        </p:spPr>
        <p:txBody>
          <a:bodyPr lIns="107287" tIns="53643" rIns="107287" bIns="53643"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1" cy="3951288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2DA36-1C98-45CF-9C93-2CD51F7130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59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B6EC4-3CA6-4C79-A4A2-3E6F76D3C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830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BFE5F-423D-43DB-975A-CD0A20302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167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4" y="273050"/>
            <a:ext cx="3259006" cy="1162051"/>
          </a:xfrm>
        </p:spPr>
        <p:txBody>
          <a:bodyPr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5"/>
            <a:ext cx="5537728" cy="5853113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4" y="1435105"/>
            <a:ext cx="3259006" cy="4691063"/>
          </a:xfrm>
          <a:prstGeom prst="rect">
            <a:avLst/>
          </a:prstGeom>
        </p:spPr>
        <p:txBody>
          <a:bodyPr lIns="107287" tIns="53643" rIns="107287" bIns="53643"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12D98-40FC-49AB-BA9C-997612529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123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2"/>
            <a:ext cx="5943600" cy="566739"/>
          </a:xfrm>
        </p:spPr>
        <p:txBody>
          <a:bodyPr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 lIns="107287" tIns="53643" rIns="107287" bIns="53643"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42"/>
            <a:ext cx="5943600" cy="804863"/>
          </a:xfrm>
          <a:prstGeom prst="rect">
            <a:avLst/>
          </a:prstGeom>
        </p:spPr>
        <p:txBody>
          <a:bodyPr lIns="107287" tIns="53643" rIns="107287" bIns="53643"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AC0C8-A745-4C0E-943E-337569E980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93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2.wmf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087969"/>
            <a:ext cx="9906000" cy="525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0" y="6318253"/>
            <a:ext cx="9906000" cy="539749"/>
            <a:chOff x="0" y="3974"/>
            <a:chExt cx="5760" cy="340"/>
          </a:xfrm>
        </p:grpSpPr>
        <p:sp>
          <p:nvSpPr>
            <p:cNvPr id="1038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>
                <a:defRPr/>
              </a:pPr>
              <a:endParaRPr lang="ru-RU" alt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028" name="Rectangle 7"/>
          <p:cNvSpPr>
            <a:spLocks noChangeArrowheads="1"/>
          </p:cNvSpPr>
          <p:nvPr/>
        </p:nvSpPr>
        <p:spPr bwMode="auto">
          <a:xfrm>
            <a:off x="1" y="2"/>
            <a:ext cx="2098147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2105026" y="2"/>
            <a:ext cx="7800975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2098147" y="2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338917" y="2"/>
            <a:ext cx="7567083" cy="100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54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1857" y="6362702"/>
            <a:ext cx="1611444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300" b="1">
                <a:latin typeface="+mn-lt"/>
                <a:cs typeface="+mn-cs"/>
              </a:defRPr>
            </a:lvl1pPr>
          </a:lstStyle>
          <a:p>
            <a:pPr>
              <a:defRPr/>
            </a:pPr>
            <a:fld id="{72050AD0-7BA2-455D-9FCB-9AE6D687EF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54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23440" y="6362702"/>
            <a:ext cx="7333192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" name="Rectangle 14"/>
          <p:cNvSpPr>
            <a:spLocks noChangeArrowheads="1"/>
          </p:cNvSpPr>
          <p:nvPr/>
        </p:nvSpPr>
        <p:spPr bwMode="auto">
          <a:xfrm>
            <a:off x="818622" y="7605184"/>
            <a:ext cx="44456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1035" name="Line 16"/>
          <p:cNvSpPr>
            <a:spLocks noChangeShapeType="1"/>
          </p:cNvSpPr>
          <p:nvPr/>
        </p:nvSpPr>
        <p:spPr bwMode="auto">
          <a:xfrm>
            <a:off x="0" y="6314017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36" name="Line 17"/>
          <p:cNvSpPr>
            <a:spLocks noChangeShapeType="1"/>
          </p:cNvSpPr>
          <p:nvPr/>
        </p:nvSpPr>
        <p:spPr bwMode="auto">
          <a:xfrm>
            <a:off x="0" y="107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037" name="Picture 20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99" y="190502"/>
            <a:ext cx="1676796" cy="74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863" r:id="rId1"/>
    <p:sldLayoutId id="2147486864" r:id="rId2"/>
    <p:sldLayoutId id="2147486865" r:id="rId3"/>
    <p:sldLayoutId id="2147486866" r:id="rId4"/>
    <p:sldLayoutId id="2147486867" r:id="rId5"/>
    <p:sldLayoutId id="2147486868" r:id="rId6"/>
    <p:sldLayoutId id="2147486869" r:id="rId7"/>
    <p:sldLayoutId id="2147486870" r:id="rId8"/>
    <p:sldLayoutId id="2147486871" r:id="rId9"/>
    <p:sldLayoutId id="2147486872" r:id="rId10"/>
    <p:sldLayoutId id="2147486873" r:id="rId11"/>
    <p:sldLayoutId id="214748688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 Narrow" pitchFamily="34" charset="0"/>
        </a:defRPr>
      </a:lvl5pPr>
      <a:lvl6pPr marL="536433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 Narrow" pitchFamily="34" charset="0"/>
        </a:defRPr>
      </a:lvl6pPr>
      <a:lvl7pPr marL="1072866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 Narrow" pitchFamily="34" charset="0"/>
        </a:defRPr>
      </a:lvl7pPr>
      <a:lvl8pPr marL="1609298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 Narrow" pitchFamily="34" charset="0"/>
        </a:defRPr>
      </a:lvl8pPr>
      <a:lvl9pPr marL="2145731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3366"/>
          </a:solidFill>
          <a:latin typeface="+mn-lt"/>
          <a:ea typeface="+mn-ea"/>
          <a:cs typeface="+mn-cs"/>
        </a:defRPr>
      </a:lvl1pPr>
      <a:lvl2pPr marL="970422" indent="-335270" algn="l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Arial" charset="0"/>
        </a:defRPr>
      </a:lvl2pPr>
      <a:lvl3pPr marL="1449113" indent="-268216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Arial" charset="0"/>
        </a:defRPr>
      </a:lvl3pPr>
      <a:lvl4pPr marL="1927806" indent="-268216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Arial" charset="0"/>
        </a:defRPr>
      </a:lvl4pPr>
      <a:lvl5pPr marL="2413947" indent="-268216" algn="l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5pPr>
      <a:lvl6pPr marL="2950380" indent="-268216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6pPr>
      <a:lvl7pPr marL="3486813" indent="-268216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7pPr>
      <a:lvl8pPr marL="4023246" indent="-268216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8pPr>
      <a:lvl9pPr marL="4559678" indent="-268216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051" name="Rectangle 9"/>
          <p:cNvSpPr>
            <a:spLocks noChangeArrowheads="1"/>
          </p:cNvSpPr>
          <p:nvPr/>
        </p:nvSpPr>
        <p:spPr bwMode="auto">
          <a:xfrm>
            <a:off x="2105026" y="0"/>
            <a:ext cx="7800975" cy="1439333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Calibri" pitchFamily="34" charset="0"/>
            </a:endParaRP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" y="6163734"/>
            <a:ext cx="2098147" cy="719667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0" y="6163734"/>
            <a:ext cx="9906000" cy="719667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latin typeface="Calibri" pitchFamily="34" charset="0"/>
            </a:endParaRPr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1" y="0"/>
            <a:ext cx="2098147" cy="1439333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2055" name="Line 10"/>
          <p:cNvSpPr>
            <a:spLocks noChangeShapeType="1"/>
          </p:cNvSpPr>
          <p:nvPr/>
        </p:nvSpPr>
        <p:spPr bwMode="auto">
          <a:xfrm>
            <a:off x="2098147" y="0"/>
            <a:ext cx="0" cy="1439333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56" name="Line 16"/>
          <p:cNvSpPr>
            <a:spLocks noChangeShapeType="1"/>
          </p:cNvSpPr>
          <p:nvPr/>
        </p:nvSpPr>
        <p:spPr bwMode="auto">
          <a:xfrm>
            <a:off x="0" y="615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57" name="Line 17"/>
          <p:cNvSpPr>
            <a:spLocks noChangeShapeType="1"/>
          </p:cNvSpPr>
          <p:nvPr/>
        </p:nvSpPr>
        <p:spPr bwMode="auto">
          <a:xfrm>
            <a:off x="0" y="1439333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58" name="Текст 2"/>
          <p:cNvSpPr>
            <a:spLocks noGrp="1"/>
          </p:cNvSpPr>
          <p:nvPr>
            <p:ph type="body" idx="1"/>
          </p:nvPr>
        </p:nvSpPr>
        <p:spPr bwMode="auto">
          <a:xfrm>
            <a:off x="227012" y="1600201"/>
            <a:ext cx="9183688" cy="143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pic>
        <p:nvPicPr>
          <p:cNvPr id="2059" name="Рисунок 22" descr="GP Ru.wm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60" y="239187"/>
            <a:ext cx="1711193" cy="103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874" r:id="rId1"/>
    <p:sldLayoutId id="2147486875" r:id="rId2"/>
    <p:sldLayoutId id="2147486876" r:id="rId3"/>
    <p:sldLayoutId id="2147486877" r:id="rId4"/>
    <p:sldLayoutId id="2147486878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3100" kern="1200" dirty="0">
          <a:solidFill>
            <a:schemeClr val="bg1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 Narrow" pitchFamily="34" charset="0"/>
        </a:defRPr>
      </a:lvl5pPr>
      <a:lvl6pPr marL="536433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 Narrow" pitchFamily="34" charset="0"/>
        </a:defRPr>
      </a:lvl6pPr>
      <a:lvl7pPr marL="1072866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 Narrow" pitchFamily="34" charset="0"/>
        </a:defRPr>
      </a:lvl7pPr>
      <a:lvl8pPr marL="1609298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 Narrow" pitchFamily="34" charset="0"/>
        </a:defRPr>
      </a:lvl8pPr>
      <a:lvl9pPr marL="2145731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charset="0"/>
        <a:defRPr sz="31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871703" indent="-33527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3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341082" indent="-268216" algn="l" rtl="0" eaLnBrk="0" fontAlgn="base" hangingPunct="0">
        <a:spcBef>
          <a:spcPct val="20000"/>
        </a:spcBef>
        <a:spcAft>
          <a:spcPct val="0"/>
        </a:spcAft>
        <a:buFont typeface="Arial" charset="0"/>
        <a:defRPr sz="23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877515" indent="-268216" algn="l" rtl="0" eaLnBrk="0" fontAlgn="base" hangingPunct="0">
        <a:spcBef>
          <a:spcPct val="20000"/>
        </a:spcBef>
        <a:spcAft>
          <a:spcPct val="0"/>
        </a:spcAft>
        <a:buFont typeface="Arial" charset="0"/>
        <a:defRPr sz="23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413947" indent="-268216" algn="l" rtl="0" eaLnBrk="0" fontAlgn="base" hangingPunct="0">
        <a:spcBef>
          <a:spcPct val="20000"/>
        </a:spcBef>
        <a:spcAft>
          <a:spcPct val="0"/>
        </a:spcAft>
        <a:buFont typeface="Arial" charset="0"/>
        <a:defRPr sz="23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4"/>
          <p:cNvGrpSpPr>
            <a:grpSpLocks/>
          </p:cNvGrpSpPr>
          <p:nvPr/>
        </p:nvGrpSpPr>
        <p:grpSpPr bwMode="auto">
          <a:xfrm>
            <a:off x="0" y="6163734"/>
            <a:ext cx="9906000" cy="719667"/>
            <a:chOff x="0" y="3974"/>
            <a:chExt cx="5760" cy="340"/>
          </a:xfrm>
        </p:grpSpPr>
        <p:sp>
          <p:nvSpPr>
            <p:cNvPr id="3083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084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3085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2105026" y="0"/>
            <a:ext cx="7800975" cy="1439333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1" y="0"/>
            <a:ext cx="2098147" cy="1439333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3077" name="Line 10"/>
          <p:cNvSpPr>
            <a:spLocks noChangeShapeType="1"/>
          </p:cNvSpPr>
          <p:nvPr/>
        </p:nvSpPr>
        <p:spPr bwMode="auto">
          <a:xfrm>
            <a:off x="2098147" y="0"/>
            <a:ext cx="0" cy="1439333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078" name="Line 16"/>
          <p:cNvSpPr>
            <a:spLocks noChangeShapeType="1"/>
          </p:cNvSpPr>
          <p:nvPr/>
        </p:nvSpPr>
        <p:spPr bwMode="auto">
          <a:xfrm>
            <a:off x="0" y="6159500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079" name="Line 17"/>
          <p:cNvSpPr>
            <a:spLocks noChangeShapeType="1"/>
          </p:cNvSpPr>
          <p:nvPr/>
        </p:nvSpPr>
        <p:spPr bwMode="auto">
          <a:xfrm>
            <a:off x="0" y="1439333"/>
            <a:ext cx="9906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080" name="Текст 2"/>
          <p:cNvSpPr>
            <a:spLocks noGrp="1"/>
          </p:cNvSpPr>
          <p:nvPr>
            <p:ph type="body" idx="1"/>
          </p:nvPr>
        </p:nvSpPr>
        <p:spPr bwMode="auto">
          <a:xfrm>
            <a:off x="227012" y="1600200"/>
            <a:ext cx="918368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sp>
        <p:nvSpPr>
          <p:cNvPr id="3081" name="Номер слайда 3"/>
          <p:cNvSpPr txBox="1">
            <a:spLocks/>
          </p:cNvSpPr>
          <p:nvPr/>
        </p:nvSpPr>
        <p:spPr bwMode="auto">
          <a:xfrm>
            <a:off x="227017" y="6223000"/>
            <a:ext cx="1606284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64FDAB90-8997-45CC-B44C-D1BA6E7C0E2D}" type="slidenum">
              <a:rPr lang="ru-RU" altLang="ru-RU" sz="2300" b="1" smtClean="0">
                <a:solidFill>
                  <a:schemeClr val="bg1"/>
                </a:solidFill>
              </a:rPr>
              <a:pPr eaLnBrk="1" hangingPunct="1">
                <a:defRPr/>
              </a:pPr>
              <a:t>‹#›</a:t>
            </a:fld>
            <a:endParaRPr lang="ru-RU" altLang="ru-RU" sz="2300" b="1" smtClean="0">
              <a:solidFill>
                <a:schemeClr val="bg1"/>
              </a:solidFill>
            </a:endParaRPr>
          </a:p>
        </p:txBody>
      </p:sp>
      <p:pic>
        <p:nvPicPr>
          <p:cNvPr id="3082" name="Рисунок 22" descr="GP Ru.wm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60" y="239187"/>
            <a:ext cx="1711193" cy="103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7" r:id="rId6"/>
    <p:sldLayoutId id="2147486888" r:id="rId7"/>
    <p:sldLayoutId id="2147486889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3100" kern="1200" dirty="0">
          <a:solidFill>
            <a:schemeClr val="bg1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 Narrow" pitchFamily="34" charset="0"/>
        </a:defRPr>
      </a:lvl5pPr>
      <a:lvl6pPr marL="536433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 Narrow" pitchFamily="34" charset="0"/>
        </a:defRPr>
      </a:lvl6pPr>
      <a:lvl7pPr marL="1072866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 Narrow" pitchFamily="34" charset="0"/>
        </a:defRPr>
      </a:lvl7pPr>
      <a:lvl8pPr marL="1609298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 Narrow" pitchFamily="34" charset="0"/>
        </a:defRPr>
      </a:lvl8pPr>
      <a:lvl9pPr marL="2145731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charset="0"/>
        <a:defRPr sz="3100" kern="120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871703" indent="-335270" algn="l" rtl="0" eaLnBrk="0" fontAlgn="base" hangingPunct="0">
        <a:spcBef>
          <a:spcPct val="20000"/>
        </a:spcBef>
        <a:spcAft>
          <a:spcPct val="0"/>
        </a:spcAft>
        <a:buFont typeface="Arial" charset="0"/>
        <a:defRPr sz="31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341082" indent="-268216" algn="l" rtl="0" eaLnBrk="0" fontAlgn="base" hangingPunct="0">
        <a:spcBef>
          <a:spcPct val="20000"/>
        </a:spcBef>
        <a:spcAft>
          <a:spcPct val="0"/>
        </a:spcAft>
        <a:buFont typeface="Arial" charset="0"/>
        <a:defRPr sz="31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877515" indent="-268216" algn="l" rtl="0" eaLnBrk="0" fontAlgn="base" hangingPunct="0">
        <a:spcBef>
          <a:spcPct val="20000"/>
        </a:spcBef>
        <a:spcAft>
          <a:spcPct val="0"/>
        </a:spcAft>
        <a:buFont typeface="Arial" charset="0"/>
        <a:defRPr sz="31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413947" indent="-268216" algn="l" rtl="0" eaLnBrk="0" fontAlgn="base" hangingPunct="0">
        <a:spcBef>
          <a:spcPct val="20000"/>
        </a:spcBef>
        <a:spcAft>
          <a:spcPct val="0"/>
        </a:spcAft>
        <a:buFont typeface="Arial" charset="0"/>
        <a:defRPr sz="31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2.pn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chart" Target="../charts/chart6.xml"/><Relationship Id="rId7" Type="http://schemas.microsoft.com/office/2007/relationships/hdphoto" Target="../media/hdphoto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4.png"/><Relationship Id="rId11" Type="http://schemas.microsoft.com/office/2007/relationships/hdphoto" Target="../media/hdphoto7.wdp"/><Relationship Id="rId5" Type="http://schemas.openxmlformats.org/officeDocument/2006/relationships/hyperlink" Target="http://images.yandex.ru/yandsearch?text=%D1%88%D0%B5%D0%B2%D1%80%D0%BE%D0%BB%D0%B5%20%D0%BA%D1%80%D1%83%D0%B7&amp;fp=0&amp;pos=26&amp;type=clipart&amp;uinfo=ww-1522-wh-764-fw-1297-fh-558-pd-1.25&amp;rpt=simage&amp;img_url=http://motordream.uol.com.br/upload/noticia/12844235042362.jpg" TargetMode="External"/><Relationship Id="rId10" Type="http://schemas.openxmlformats.org/officeDocument/2006/relationships/image" Target="../media/image56.png"/><Relationship Id="rId4" Type="http://schemas.openxmlformats.org/officeDocument/2006/relationships/image" Target="../media/image53.jpeg"/><Relationship Id="rId9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1.png"/><Relationship Id="rId5" Type="http://schemas.openxmlformats.org/officeDocument/2006/relationships/image" Target="../media/image58.jpe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6.pn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0.png"/><Relationship Id="rId5" Type="http://schemas.openxmlformats.org/officeDocument/2006/relationships/image" Target="../media/image69.jpeg"/><Relationship Id="rId4" Type="http://schemas.microsoft.com/office/2007/relationships/hdphoto" Target="../media/hdphoto8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jpeg"/><Relationship Id="rId18" Type="http://schemas.openxmlformats.org/officeDocument/2006/relationships/image" Target="../media/image9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2.jpeg"/><Relationship Id="rId17" Type="http://schemas.openxmlformats.org/officeDocument/2006/relationships/image" Target="../media/image97.jpe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9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5" Type="http://schemas.openxmlformats.org/officeDocument/2006/relationships/image" Target="../media/image95.png"/><Relationship Id="rId10" Type="http://schemas.openxmlformats.org/officeDocument/2006/relationships/image" Target="../media/image90.png"/><Relationship Id="rId19" Type="http://schemas.openxmlformats.org/officeDocument/2006/relationships/image" Target="../media/image99.png"/><Relationship Id="rId4" Type="http://schemas.openxmlformats.org/officeDocument/2006/relationships/image" Target="../media/image84.png"/><Relationship Id="rId9" Type="http://schemas.openxmlformats.org/officeDocument/2006/relationships/image" Target="../media/image89.jpeg"/><Relationship Id="rId14" Type="http://schemas.openxmlformats.org/officeDocument/2006/relationships/image" Target="../media/image9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0.png"/><Relationship Id="rId11" Type="http://schemas.openxmlformats.org/officeDocument/2006/relationships/chart" Target="../charts/chart2.xml"/><Relationship Id="rId5" Type="http://schemas.microsoft.com/office/2007/relationships/hdphoto" Target="../media/hdphoto3.wdp"/><Relationship Id="rId10" Type="http://schemas.openxmlformats.org/officeDocument/2006/relationships/image" Target="../media/image23.png"/><Relationship Id="rId4" Type="http://schemas.openxmlformats.org/officeDocument/2006/relationships/image" Target="../media/image19.jpe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5912644" y="44307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ts val="100"/>
              </a:spcBef>
            </a:pPr>
            <a:endParaRPr lang="ru-RU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36214" y="2233988"/>
            <a:ext cx="8022043" cy="21804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</a:rPr>
              <a:t>Развитие проектов по применению природного газа в качестве моторного топлива в Группе Газпром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47236" y="4614069"/>
            <a:ext cx="4616023" cy="1342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Начальник Управления</a:t>
            </a:r>
          </a:p>
          <a:p>
            <a:pPr algn="r"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Департамента ПАО «Газпром»</a:t>
            </a:r>
          </a:p>
          <a:p>
            <a:pPr algn="r"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Юрий Иванович Хмелевской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24"/>
          <p:cNvSpPr txBox="1">
            <a:spLocks noChangeArrowheads="1"/>
          </p:cNvSpPr>
          <p:nvPr/>
        </p:nvSpPr>
        <p:spPr bwMode="auto">
          <a:xfrm>
            <a:off x="2222697" y="260648"/>
            <a:ext cx="7596191" cy="69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465" tIns="40232" rIns="80465" bIns="40232">
            <a:spAutoFit/>
          </a:bodyPr>
          <a:lstStyle>
            <a:defPPr>
              <a:defRPr lang="ru-RU"/>
            </a:defPPr>
            <a:lvl1pPr algn="ctr">
              <a:buFontTx/>
              <a:buNone/>
              <a:defRPr sz="2000">
                <a:solidFill>
                  <a:srgbClr val="0070C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>
                <a:solidFill>
                  <a:prstClr val="white"/>
                </a:solidFill>
                <a:cs typeface="Calibri" panose="020F0502020204030204" pitchFamily="34" charset="0"/>
              </a:rPr>
              <a:t>Использование </a:t>
            </a:r>
            <a:r>
              <a:rPr lang="ru-RU" altLang="ru-RU" dirty="0">
                <a:solidFill>
                  <a:prstClr val="white"/>
                </a:solidFill>
                <a:cs typeface="Calibri" panose="020F0502020204030204" pitchFamily="34" charset="0"/>
              </a:rPr>
              <a:t>сжиженного </a:t>
            </a:r>
            <a:r>
              <a:rPr lang="ru-RU" altLang="ru-RU" dirty="0" smtClean="0">
                <a:solidFill>
                  <a:prstClr val="white"/>
                </a:solidFill>
                <a:cs typeface="Calibri" panose="020F0502020204030204" pitchFamily="34" charset="0"/>
              </a:rPr>
              <a:t>природного </a:t>
            </a:r>
            <a:r>
              <a:rPr lang="ru-RU" altLang="ru-RU" dirty="0">
                <a:solidFill>
                  <a:prstClr val="white"/>
                </a:solidFill>
                <a:cs typeface="Calibri" panose="020F0502020204030204" pitchFamily="34" charset="0"/>
              </a:rPr>
              <a:t>газа в качестве моторного топлива на </a:t>
            </a:r>
            <a:r>
              <a:rPr lang="ru-RU" altLang="ru-RU" dirty="0" smtClean="0">
                <a:solidFill>
                  <a:prstClr val="white"/>
                </a:solidFill>
                <a:cs typeface="Calibri" panose="020F0502020204030204" pitchFamily="34" charset="0"/>
              </a:rPr>
              <a:t>автотранспорте</a:t>
            </a:r>
            <a:endParaRPr lang="ru-RU" altLang="ru-RU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063685" y="1733264"/>
            <a:ext cx="514589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/>
              <a:t>Определение показателей надёжности, а </a:t>
            </a:r>
            <a:r>
              <a:rPr lang="ru-RU" sz="1700" dirty="0" smtClean="0"/>
              <a:t>также технико-экономических </a:t>
            </a:r>
            <a:r>
              <a:rPr lang="ru-RU" sz="1700" dirty="0"/>
              <a:t>показателей </a:t>
            </a:r>
            <a:r>
              <a:rPr lang="ru-RU" sz="1700" dirty="0" smtClean="0"/>
              <a:t>работы автомобилей </a:t>
            </a:r>
            <a:br>
              <a:rPr lang="ru-RU" sz="1700" dirty="0" smtClean="0"/>
            </a:br>
            <a:r>
              <a:rPr lang="ru-RU" sz="1700" dirty="0" smtClean="0"/>
              <a:t>на </a:t>
            </a:r>
            <a:r>
              <a:rPr lang="ru-RU" sz="1700" dirty="0"/>
              <a:t>СПГ в условиях </a:t>
            </a:r>
            <a:r>
              <a:rPr lang="ru-RU" sz="1700" dirty="0" smtClean="0"/>
              <a:t>реальной эксплуатации;</a:t>
            </a:r>
            <a:endParaRPr lang="ru-RU" sz="17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061012" y="4542800"/>
            <a:ext cx="4456518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Разработка предложений и рекомендаций по доработке НТД по эксплуатации и обслуживанию АТС на СПГ</a:t>
            </a:r>
            <a:r>
              <a:rPr lang="ru-RU" sz="1700" dirty="0" smtClean="0"/>
              <a:t>                     </a:t>
            </a:r>
            <a:endParaRPr lang="ru-RU" sz="1700" dirty="0"/>
          </a:p>
        </p:txBody>
      </p:sp>
      <p:sp>
        <p:nvSpPr>
          <p:cNvPr id="34" name="TextBox 33"/>
          <p:cNvSpPr txBox="1"/>
          <p:nvPr/>
        </p:nvSpPr>
        <p:spPr>
          <a:xfrm>
            <a:off x="5055662" y="3501008"/>
            <a:ext cx="464986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/>
              <a:t>Сбор и обработка данных, необходимых для обоснования необходимости внесения изменений в конструкторскую и эксплуатационную </a:t>
            </a:r>
            <a:r>
              <a:rPr lang="ru-RU" sz="1700" dirty="0" smtClean="0"/>
              <a:t>документацию;</a:t>
            </a:r>
            <a:endParaRPr lang="ru-RU" sz="17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92459" y="5642084"/>
            <a:ext cx="97264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*Программы разработаны в рамках исполнения протоколов совещаний между ПАО «Газпром», ПАО «КАМАЗ</a:t>
            </a:r>
            <a:r>
              <a:rPr lang="ru-RU" sz="1400" dirty="0"/>
              <a:t>», АО «АЗ «УРАЛ»</a:t>
            </a:r>
          </a:p>
          <a:p>
            <a:r>
              <a:rPr lang="ru-RU" sz="1400" dirty="0" smtClean="0"/>
              <a:t>от 14.10.2013 № 03/08-149, от 20.12.2016 № 03/08/3-182.</a:t>
            </a:r>
            <a:endParaRPr lang="ru-RU" sz="14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5177002" y="1471970"/>
            <a:ext cx="4528526" cy="246221"/>
          </a:xfrm>
          <a:prstGeom prst="rect">
            <a:avLst/>
          </a:prstGeom>
          <a:noFill/>
          <a:ln w="3175" algn="ctr">
            <a:noFill/>
            <a:prstDash val="sysDot"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93659">
              <a:buSzPct val="90000"/>
            </a:pPr>
            <a:r>
              <a:rPr lang="ru-RU" sz="1600" b="1" dirty="0" smtClean="0">
                <a:latin typeface="Arial Narrow" panose="020B0606020202030204" pitchFamily="34" charset="0"/>
                <a:cs typeface="Arial" charset="0"/>
              </a:rPr>
              <a:t>ОСНОВНЫЕ ЦЕЛИ ПРОГРАММ</a:t>
            </a:r>
            <a:r>
              <a:rPr lang="en-US" sz="1600" b="1" dirty="0" smtClean="0">
                <a:latin typeface="Arial Narrow" panose="020B0606020202030204" pitchFamily="34" charset="0"/>
                <a:cs typeface="Arial" charset="0"/>
              </a:rPr>
              <a:t>:</a:t>
            </a:r>
            <a:endParaRPr lang="ru-RU" sz="1600" b="1" i="1" dirty="0"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055664" y="2741439"/>
            <a:ext cx="48658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/>
              <a:t>Определение сегмента использования АТС на СПГ 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 smtClean="0"/>
              <a:t>в организациях </a:t>
            </a:r>
            <a:r>
              <a:rPr lang="ru-RU" sz="1700" dirty="0"/>
              <a:t>группы </a:t>
            </a:r>
            <a:r>
              <a:rPr lang="ru-RU" sz="1700" dirty="0" smtClean="0"/>
              <a:t>Газпром;</a:t>
            </a:r>
            <a:endParaRPr lang="ru-RU" sz="1700" dirty="0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" t="5766" r="5144" b="9880"/>
          <a:stretch/>
        </p:blipFill>
        <p:spPr bwMode="auto">
          <a:xfrm>
            <a:off x="92459" y="2312876"/>
            <a:ext cx="1630515" cy="23239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3313143"/>
            <a:ext cx="1543986" cy="23121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764" y="2276872"/>
            <a:ext cx="1512148" cy="24293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24" y="3303903"/>
            <a:ext cx="1584176" cy="24293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92459" y="1556792"/>
            <a:ext cx="4863213" cy="492443"/>
          </a:xfrm>
          <a:prstGeom prst="rect">
            <a:avLst/>
          </a:prstGeom>
          <a:noFill/>
          <a:ln w="3175" algn="ctr">
            <a:noFill/>
            <a:prstDash val="sysDot"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93659">
              <a:buSzPct val="90000"/>
            </a:pPr>
            <a:r>
              <a:rPr lang="ru-RU" sz="1600" b="1" dirty="0" smtClean="0">
                <a:latin typeface="Arial Narrow" panose="020B0606020202030204" pitchFamily="34" charset="0"/>
                <a:cs typeface="Arial" charset="0"/>
              </a:rPr>
              <a:t>УТВЕРЖДЕНЫ ПРОГРАММЫ </a:t>
            </a:r>
            <a:r>
              <a:rPr lang="ru-RU" sz="1600" b="1" dirty="0" smtClean="0"/>
              <a:t>ОПЭ АТС РАБОТАЮЩИХ НА </a:t>
            </a:r>
            <a:r>
              <a:rPr lang="ru-RU" sz="1600" b="1" dirty="0"/>
              <a:t>СПГ </a:t>
            </a:r>
            <a:r>
              <a:rPr lang="ru-RU" sz="1600" b="1" dirty="0" smtClean="0"/>
              <a:t>ПРОИЗВОДСТВА </a:t>
            </a:r>
            <a:r>
              <a:rPr lang="ru-RU" sz="1600" b="1" dirty="0"/>
              <a:t>ПАО «КАМАЗ» и АО «АЗ «УРАЛ» </a:t>
            </a:r>
            <a:endParaRPr lang="ru-RU" sz="1600" b="1" dirty="0"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15" name="TextBox 25"/>
          <p:cNvSpPr txBox="1">
            <a:spLocks noChangeArrowheads="1"/>
          </p:cNvSpPr>
          <p:nvPr/>
        </p:nvSpPr>
        <p:spPr bwMode="auto">
          <a:xfrm>
            <a:off x="2183691" y="6345324"/>
            <a:ext cx="7661671" cy="33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500" dirty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Развитие проектов по применению природного газа в качестве моторного топлива в Группе Газпром</a:t>
            </a:r>
          </a:p>
        </p:txBody>
      </p:sp>
    </p:spTree>
    <p:extLst>
      <p:ext uri="{BB962C8B-B14F-4D97-AF65-F5344CB8AC3E}">
        <p14:creationId xmlns:p14="http://schemas.microsoft.com/office/powerpoint/2010/main" val="381676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1028564" y="5199583"/>
            <a:ext cx="414585" cy="461665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5.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6456" y="1923219"/>
            <a:ext cx="395802" cy="461665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1.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81559" y="2741149"/>
            <a:ext cx="4311401" cy="50783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900" b="1" dirty="0">
                <a:solidFill>
                  <a:srgbClr val="0033CC"/>
                </a:solidFill>
              </a:rPr>
              <a:t>ООО «Газпром трансгаз Чайковский», </a:t>
            </a:r>
            <a:r>
              <a:rPr lang="ru-RU" sz="900" b="1" dirty="0" smtClean="0">
                <a:solidFill>
                  <a:srgbClr val="0033CC"/>
                </a:solidFill>
              </a:rPr>
              <a:t>в </a:t>
            </a:r>
            <a:r>
              <a:rPr lang="ru-RU" sz="900" b="1" dirty="0">
                <a:solidFill>
                  <a:srgbClr val="0033CC"/>
                </a:solidFill>
              </a:rPr>
              <a:t>ОПЭ - вахтовый автобус </a:t>
            </a:r>
            <a:r>
              <a:rPr lang="ru-RU" sz="900" b="1" dirty="0" smtClean="0">
                <a:solidFill>
                  <a:srgbClr val="0033CC"/>
                </a:solidFill>
              </a:rPr>
              <a:t>УРАЛ-32551-3113-79. </a:t>
            </a:r>
            <a:r>
              <a:rPr lang="ru-RU" sz="900" b="1" dirty="0">
                <a:solidFill>
                  <a:srgbClr val="0033CC"/>
                </a:solidFill>
              </a:rPr>
              <a:t>Заправка автомобиля СПГ производится </a:t>
            </a:r>
            <a:r>
              <a:rPr lang="ru-RU" sz="900" b="1" dirty="0" smtClean="0">
                <a:solidFill>
                  <a:srgbClr val="0033CC"/>
                </a:solidFill>
              </a:rPr>
              <a:t>на </a:t>
            </a:r>
            <a:r>
              <a:rPr lang="ru-RU" sz="900" b="1" dirty="0">
                <a:solidFill>
                  <a:srgbClr val="0033CC"/>
                </a:solidFill>
              </a:rPr>
              <a:t>криогенной газозаправочной станции </a:t>
            </a:r>
            <a:r>
              <a:rPr lang="ru-RU" sz="900" b="1" dirty="0" smtClean="0">
                <a:solidFill>
                  <a:srgbClr val="0033CC"/>
                </a:solidFill>
              </a:rPr>
              <a:t/>
            </a:r>
            <a:br>
              <a:rPr lang="ru-RU" sz="900" b="1" dirty="0" smtClean="0">
                <a:solidFill>
                  <a:srgbClr val="0033CC"/>
                </a:solidFill>
              </a:rPr>
            </a:br>
            <a:r>
              <a:rPr lang="ru-RU" sz="900" b="1" dirty="0" smtClean="0">
                <a:solidFill>
                  <a:srgbClr val="0033CC"/>
                </a:solidFill>
              </a:rPr>
              <a:t>в </a:t>
            </a:r>
            <a:r>
              <a:rPr lang="ru-RU" sz="900" b="1" dirty="0">
                <a:solidFill>
                  <a:srgbClr val="0033CC"/>
                </a:solidFill>
              </a:rPr>
              <a:t>г. Первоуральске. </a:t>
            </a:r>
            <a:r>
              <a:rPr lang="ru-RU" sz="900" b="1" dirty="0" smtClean="0">
                <a:solidFill>
                  <a:srgbClr val="0033CC"/>
                </a:solidFill>
              </a:rPr>
              <a:t> 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21"/>
          <a:stretch/>
        </p:blipFill>
        <p:spPr>
          <a:xfrm>
            <a:off x="452257" y="1448780"/>
            <a:ext cx="2247589" cy="130653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048" y="1448780"/>
            <a:ext cx="1189239" cy="133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Заголовок 6"/>
          <p:cNvSpPr>
            <a:spLocks noGrp="1"/>
          </p:cNvSpPr>
          <p:nvPr>
            <p:ph type="title"/>
          </p:nvPr>
        </p:nvSpPr>
        <p:spPr>
          <a:xfrm>
            <a:off x="2072680" y="152636"/>
            <a:ext cx="7748782" cy="1009650"/>
          </a:xfrm>
        </p:spPr>
        <p:txBody>
          <a:bodyPr/>
          <a:lstStyle/>
          <a:p>
            <a:pPr algn="ctr"/>
            <a:r>
              <a:rPr lang="ru-RU" dirty="0" smtClean="0"/>
              <a:t>Опытно-промышленная эксплуатация автомобилей на СПГ в дочерних обществах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7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161" y="4905164"/>
            <a:ext cx="1761080" cy="121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SorAA\Desktop\Фото\СПГ КамАЗ\IMG-db506712829ca30ffee0c52bbfc28648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45" y="4929121"/>
            <a:ext cx="1830214" cy="11318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05353" y="5219908"/>
            <a:ext cx="48882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>
                <a:solidFill>
                  <a:srgbClr val="0033CC"/>
                </a:solidFill>
              </a:rPr>
              <a:t>ООО «Газпром трансгаз Томск»,  в ОПЭ - бортовой автомобиль КАМАЗ-65117-37. </a:t>
            </a:r>
            <a:r>
              <a:rPr lang="ru-RU" sz="900" b="1" dirty="0">
                <a:solidFill>
                  <a:srgbClr val="0033CC"/>
                </a:solidFill>
              </a:rPr>
              <a:t>Заправка криогенного бака производится в г. </a:t>
            </a:r>
            <a:r>
              <a:rPr lang="ru-RU" sz="900" b="1" dirty="0" smtClean="0">
                <a:solidFill>
                  <a:srgbClr val="0033CC"/>
                </a:solidFill>
              </a:rPr>
              <a:t>Новокузнецк </a:t>
            </a:r>
            <a:r>
              <a:rPr lang="ru-RU" sz="900" b="1" dirty="0">
                <a:solidFill>
                  <a:srgbClr val="0033CC"/>
                </a:solidFill>
              </a:rPr>
              <a:t>с передвижного </a:t>
            </a:r>
            <a:r>
              <a:rPr lang="ru-RU" sz="900" b="1" dirty="0" smtClean="0">
                <a:solidFill>
                  <a:srgbClr val="0033CC"/>
                </a:solidFill>
              </a:rPr>
              <a:t>заправщика.</a:t>
            </a:r>
            <a:endParaRPr lang="ru-RU" sz="900" b="1" dirty="0">
              <a:solidFill>
                <a:srgbClr val="0033CC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08" y="3287270"/>
            <a:ext cx="2262849" cy="110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G:\ФОТО\2017\10\IMG_929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784" y="3248980"/>
            <a:ext cx="1594188" cy="119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2480" y="4412141"/>
            <a:ext cx="4953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b="1" dirty="0">
                <a:solidFill>
                  <a:srgbClr val="0033CC"/>
                </a:solidFill>
              </a:rPr>
              <a:t>ООО «Газпром трансгаз Санкт-Петербург», </a:t>
            </a:r>
            <a:r>
              <a:rPr lang="ru-RU" sz="900" b="1" dirty="0" smtClean="0">
                <a:solidFill>
                  <a:srgbClr val="0033CC"/>
                </a:solidFill>
              </a:rPr>
              <a:t> в </a:t>
            </a:r>
            <a:r>
              <a:rPr lang="ru-RU" sz="900" b="1" dirty="0">
                <a:solidFill>
                  <a:srgbClr val="0033CC"/>
                </a:solidFill>
              </a:rPr>
              <a:t>ОПЭ - бортовой автомобиль </a:t>
            </a:r>
            <a:r>
              <a:rPr lang="ru-RU" sz="900" b="1" dirty="0" smtClean="0">
                <a:solidFill>
                  <a:srgbClr val="0033CC"/>
                </a:solidFill>
              </a:rPr>
              <a:t>КАМАЗ-65117-37. </a:t>
            </a:r>
            <a:r>
              <a:rPr lang="ru-RU" sz="900" b="1" dirty="0">
                <a:solidFill>
                  <a:srgbClr val="0033CC"/>
                </a:solidFill>
              </a:rPr>
              <a:t>Заправка СПГ производится </a:t>
            </a:r>
            <a:r>
              <a:rPr lang="ru-RU" sz="900" b="1" dirty="0" smtClean="0">
                <a:solidFill>
                  <a:srgbClr val="0033CC"/>
                </a:solidFill>
              </a:rPr>
              <a:t> на </a:t>
            </a:r>
            <a:r>
              <a:rPr lang="ru-RU" sz="900" b="1" dirty="0">
                <a:solidFill>
                  <a:srgbClr val="0033CC"/>
                </a:solidFill>
              </a:rPr>
              <a:t>Комплексе по сжижению газа </a:t>
            </a:r>
            <a:r>
              <a:rPr lang="ru-RU" sz="900" b="1" dirty="0" smtClean="0">
                <a:solidFill>
                  <a:srgbClr val="0033CC"/>
                </a:solidFill>
              </a:rPr>
              <a:t>в г</a:t>
            </a:r>
            <a:r>
              <a:rPr lang="ru-RU" sz="900" b="1" dirty="0">
                <a:solidFill>
                  <a:srgbClr val="0033CC"/>
                </a:solidFill>
              </a:rPr>
              <a:t>. </a:t>
            </a:r>
            <a:r>
              <a:rPr lang="ru-RU" sz="900" b="1" dirty="0" smtClean="0">
                <a:solidFill>
                  <a:srgbClr val="0033CC"/>
                </a:solidFill>
              </a:rPr>
              <a:t>Калининград.</a:t>
            </a:r>
            <a:endParaRPr lang="ru-RU" sz="800" i="1" dirty="0">
              <a:solidFill>
                <a:srgbClr val="0033CC"/>
              </a:solidFill>
            </a:endParaRPr>
          </a:p>
          <a:p>
            <a:endParaRPr lang="ru-RU" sz="900" b="1" dirty="0">
              <a:solidFill>
                <a:srgbClr val="0033CC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744" y="3320988"/>
            <a:ext cx="2185718" cy="109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340" y="3320989"/>
            <a:ext cx="1661856" cy="108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93060" y="4401108"/>
            <a:ext cx="4953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b="1" dirty="0">
                <a:solidFill>
                  <a:srgbClr val="0033CC"/>
                </a:solidFill>
              </a:rPr>
              <a:t>ООО «Газпром ПХГ», в ОПЭ - грузопассажирский </a:t>
            </a:r>
            <a:r>
              <a:rPr lang="ru-RU" sz="900" b="1" dirty="0" smtClean="0">
                <a:solidFill>
                  <a:srgbClr val="0033CC"/>
                </a:solidFill>
              </a:rPr>
              <a:t> автомобиль </a:t>
            </a:r>
            <a:r>
              <a:rPr lang="ru-RU" sz="900" b="1" dirty="0">
                <a:solidFill>
                  <a:srgbClr val="0033CC"/>
                </a:solidFill>
              </a:rPr>
              <a:t>на шасси </a:t>
            </a:r>
            <a:r>
              <a:rPr lang="ru-RU" sz="900" b="1" dirty="0" smtClean="0">
                <a:solidFill>
                  <a:srgbClr val="0033CC"/>
                </a:solidFill>
              </a:rPr>
              <a:t>УРАЛ-4320-6952-16. </a:t>
            </a:r>
            <a:br>
              <a:rPr lang="ru-RU" sz="900" b="1" dirty="0" smtClean="0">
                <a:solidFill>
                  <a:srgbClr val="0033CC"/>
                </a:solidFill>
              </a:rPr>
            </a:br>
            <a:r>
              <a:rPr lang="ru-RU" sz="900" b="1" dirty="0" smtClean="0">
                <a:solidFill>
                  <a:srgbClr val="0033CC"/>
                </a:solidFill>
              </a:rPr>
              <a:t>Заправка </a:t>
            </a:r>
            <a:r>
              <a:rPr lang="ru-RU" sz="900" b="1" dirty="0">
                <a:solidFill>
                  <a:srgbClr val="0033CC"/>
                </a:solidFill>
              </a:rPr>
              <a:t>СПГ производится  на Комплексе по сжижению газа </a:t>
            </a:r>
            <a:r>
              <a:rPr lang="ru-RU" sz="900" b="1" dirty="0" smtClean="0">
                <a:solidFill>
                  <a:srgbClr val="0033CC"/>
                </a:solidFill>
              </a:rPr>
              <a:t>в г</a:t>
            </a:r>
            <a:r>
              <a:rPr lang="ru-RU" sz="900" b="1" dirty="0">
                <a:solidFill>
                  <a:srgbClr val="0033CC"/>
                </a:solidFill>
              </a:rPr>
              <a:t>. </a:t>
            </a:r>
            <a:r>
              <a:rPr lang="ru-RU" sz="900" b="1" dirty="0" smtClean="0">
                <a:solidFill>
                  <a:srgbClr val="0033CC"/>
                </a:solidFill>
              </a:rPr>
              <a:t>Калининград.</a:t>
            </a:r>
            <a:endParaRPr lang="ru-RU" sz="900" b="1" dirty="0">
              <a:solidFill>
                <a:srgbClr val="0033CC"/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607" y="1487258"/>
            <a:ext cx="1544670" cy="13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871" y="1484784"/>
            <a:ext cx="1727650" cy="121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65068" y="2741149"/>
            <a:ext cx="43049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b="1" dirty="0">
                <a:solidFill>
                  <a:srgbClr val="0033CC"/>
                </a:solidFill>
              </a:rPr>
              <a:t>ООО «Газпром трансгаз Екатеринбург», в ОПЭ - седельный тягач </a:t>
            </a:r>
            <a:r>
              <a:rPr lang="ru-RU" sz="900" b="1" dirty="0" smtClean="0">
                <a:solidFill>
                  <a:srgbClr val="0033CC"/>
                </a:solidFill>
              </a:rPr>
              <a:t>КАМАЗ-65116-37.</a:t>
            </a:r>
            <a:endParaRPr lang="ru-RU" sz="900" b="1" dirty="0">
              <a:solidFill>
                <a:srgbClr val="0033CC"/>
              </a:solidFill>
            </a:endParaRPr>
          </a:p>
          <a:p>
            <a:pPr algn="just"/>
            <a:r>
              <a:rPr lang="ru-RU" sz="900" b="1" dirty="0" smtClean="0">
                <a:solidFill>
                  <a:srgbClr val="0033CC"/>
                </a:solidFill>
              </a:rPr>
              <a:t>Заправка автомобиля СПГ производится на криогенной газозаправочной станции в г. Первоуральске</a:t>
            </a:r>
            <a:r>
              <a:rPr lang="ru-RU" sz="900" b="1" dirty="0">
                <a:solidFill>
                  <a:srgbClr val="0033CC"/>
                </a:solidFill>
              </a:rPr>
              <a:t>.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133020" y="1995227"/>
            <a:ext cx="396044" cy="461665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2.</a:t>
            </a:r>
            <a:endParaRPr lang="ru-RU" sz="24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6699" y="3615407"/>
            <a:ext cx="431805" cy="461665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3.</a:t>
            </a:r>
            <a:endParaRPr lang="ru-RU" sz="24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133020" y="3543399"/>
            <a:ext cx="396044" cy="461665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4.</a:t>
            </a:r>
            <a:endParaRPr lang="ru-RU" sz="2400" b="1" dirty="0"/>
          </a:p>
        </p:txBody>
      </p:sp>
      <p:sp>
        <p:nvSpPr>
          <p:cNvPr id="24" name="TextBox 25"/>
          <p:cNvSpPr txBox="1">
            <a:spLocks noChangeArrowheads="1"/>
          </p:cNvSpPr>
          <p:nvPr/>
        </p:nvSpPr>
        <p:spPr bwMode="auto">
          <a:xfrm>
            <a:off x="2183691" y="6345324"/>
            <a:ext cx="7661671" cy="33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500" dirty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Развитие проектов по применению природного газа в качестве моторного топлива в Группе Газпром</a:t>
            </a:r>
          </a:p>
        </p:txBody>
      </p:sp>
    </p:spTree>
    <p:extLst>
      <p:ext uri="{BB962C8B-B14F-4D97-AF65-F5344CB8AC3E}">
        <p14:creationId xmlns:p14="http://schemas.microsoft.com/office/powerpoint/2010/main" val="306816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араллелограмм 13"/>
          <p:cNvSpPr/>
          <p:nvPr/>
        </p:nvSpPr>
        <p:spPr>
          <a:xfrm>
            <a:off x="2396716" y="1484784"/>
            <a:ext cx="5616624" cy="246221"/>
          </a:xfrm>
          <a:prstGeom prst="parallelogram">
            <a:avLst/>
          </a:prstGeom>
          <a:solidFill>
            <a:srgbClr val="ECF1F8"/>
          </a:solidFill>
          <a:ln>
            <a:solidFill>
              <a:srgbClr val="ECF1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rgbClr val="006699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29744" y="1484784"/>
            <a:ext cx="5927612" cy="246221"/>
          </a:xfrm>
          <a:prstGeom prst="rect">
            <a:avLst/>
          </a:prstGeom>
          <a:noFill/>
          <a:ln w="3175" algn="ctr">
            <a:noFill/>
            <a:prstDash val="sysDot"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93659">
              <a:buSzPct val="90000"/>
            </a:pPr>
            <a:r>
              <a:rPr lang="ru-RU" sz="1600" b="1" dirty="0" smtClean="0"/>
              <a:t>ТЕХНИКО-ЭКОНОМИЧЕСКИЕ ПОКАЗАТЕЛИ </a:t>
            </a:r>
            <a:r>
              <a:rPr lang="ru-RU" altLang="ru-RU" sz="1600" b="1" dirty="0"/>
              <a:t>УРАЛ 32551-3113-79</a:t>
            </a:r>
            <a:r>
              <a:rPr lang="ru-RU" sz="1600" b="1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4468" y="2651428"/>
            <a:ext cx="4104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П</a:t>
            </a:r>
            <a:r>
              <a:rPr lang="ru-RU" sz="1600" dirty="0" smtClean="0"/>
              <a:t>робег на 23.08.2018 - 20345 </a:t>
            </a:r>
            <a:r>
              <a:rPr lang="ru-RU" sz="1600" dirty="0"/>
              <a:t>км, в т.ч. </a:t>
            </a:r>
          </a:p>
          <a:p>
            <a:pPr algn="just"/>
            <a:r>
              <a:rPr lang="ru-RU" sz="1600" dirty="0"/>
              <a:t>на КПГ </a:t>
            </a:r>
            <a:r>
              <a:rPr lang="ru-RU" sz="1600" dirty="0" smtClean="0"/>
              <a:t>15864 км</a:t>
            </a:r>
            <a:r>
              <a:rPr lang="ru-RU" sz="1600" dirty="0"/>
              <a:t>, </a:t>
            </a:r>
          </a:p>
          <a:p>
            <a:pPr algn="just"/>
            <a:r>
              <a:rPr lang="ru-RU" sz="1600" dirty="0"/>
              <a:t>на СПГ </a:t>
            </a:r>
            <a:r>
              <a:rPr lang="ru-RU" sz="1600" dirty="0" smtClean="0"/>
              <a:t>4481 км.</a:t>
            </a:r>
          </a:p>
          <a:p>
            <a:pPr algn="just"/>
            <a:r>
              <a:rPr lang="ru-RU" sz="1600" dirty="0" smtClean="0"/>
              <a:t>Объем </a:t>
            </a:r>
            <a:r>
              <a:rPr lang="ru-RU" sz="1600" dirty="0"/>
              <a:t>потребленного топлива </a:t>
            </a:r>
            <a:r>
              <a:rPr lang="ru-RU" sz="1600" dirty="0" smtClean="0"/>
              <a:t>составил:</a:t>
            </a:r>
            <a:endParaRPr lang="ru-RU" sz="1600" dirty="0"/>
          </a:p>
          <a:p>
            <a:pPr algn="just"/>
            <a:r>
              <a:rPr lang="ru-RU" sz="1600" dirty="0"/>
              <a:t>КПГ  </a:t>
            </a:r>
            <a:r>
              <a:rPr lang="ru-RU" sz="1600" dirty="0" smtClean="0"/>
              <a:t>6962 м3</a:t>
            </a:r>
            <a:endParaRPr lang="ru-RU" sz="1600" dirty="0"/>
          </a:p>
          <a:p>
            <a:pPr algn="just"/>
            <a:r>
              <a:rPr lang="ru-RU" sz="1600" dirty="0"/>
              <a:t>СПГ </a:t>
            </a:r>
            <a:r>
              <a:rPr lang="ru-RU" sz="1600" dirty="0" smtClean="0"/>
              <a:t>1481 </a:t>
            </a:r>
            <a:r>
              <a:rPr lang="ru-RU" sz="1600" dirty="0"/>
              <a:t>кг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80" y="1484784"/>
            <a:ext cx="1571080" cy="11666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8845127"/>
              </p:ext>
            </p:extLst>
          </p:nvPr>
        </p:nvGraphicFramePr>
        <p:xfrm>
          <a:off x="3742556" y="1618600"/>
          <a:ext cx="6163444" cy="2490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1147328"/>
              </p:ext>
            </p:extLst>
          </p:nvPr>
        </p:nvGraphicFramePr>
        <p:xfrm>
          <a:off x="0" y="4071154"/>
          <a:ext cx="4088904" cy="214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0595663"/>
              </p:ext>
            </p:extLst>
          </p:nvPr>
        </p:nvGraphicFramePr>
        <p:xfrm>
          <a:off x="4052900" y="3933056"/>
          <a:ext cx="5793112" cy="2470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24"/>
          <p:cNvSpPr txBox="1">
            <a:spLocks noChangeArrowheads="1"/>
          </p:cNvSpPr>
          <p:nvPr/>
        </p:nvSpPr>
        <p:spPr bwMode="auto">
          <a:xfrm>
            <a:off x="2157218" y="224644"/>
            <a:ext cx="7596191" cy="9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465" tIns="40232" rIns="80465" bIns="40232">
            <a:spAutoFit/>
          </a:bodyPr>
          <a:lstStyle>
            <a:defPPr>
              <a:defRPr lang="ru-RU"/>
            </a:defPPr>
            <a:lvl1pPr algn="ctr">
              <a:buFontTx/>
              <a:buNone/>
              <a:defRPr sz="2000">
                <a:solidFill>
                  <a:srgbClr val="0070C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ru-RU" sz="2800" dirty="0">
                <a:solidFill>
                  <a:schemeClr val="bg1"/>
                </a:solidFill>
                <a:ea typeface="+mj-ea"/>
                <a:cs typeface="+mj-cs"/>
              </a:rPr>
              <a:t>Анализ опытно-промышленной </a:t>
            </a:r>
            <a:r>
              <a:rPr lang="ru-RU" sz="2800" dirty="0" smtClean="0">
                <a:solidFill>
                  <a:schemeClr val="bg1"/>
                </a:solidFill>
                <a:ea typeface="+mj-ea"/>
                <a:cs typeface="+mj-cs"/>
              </a:rPr>
              <a:t>эксплуатации автомобилей на СПГ</a:t>
            </a:r>
            <a:endParaRPr lang="ru-RU" altLang="ru-RU" sz="28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16" name="TextBox 25"/>
          <p:cNvSpPr txBox="1">
            <a:spLocks noChangeArrowheads="1"/>
          </p:cNvSpPr>
          <p:nvPr/>
        </p:nvSpPr>
        <p:spPr bwMode="auto">
          <a:xfrm>
            <a:off x="2183691" y="6345324"/>
            <a:ext cx="7661671" cy="33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500" dirty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Развитие проектов по применению природного газа в качестве моторного топлива в Группе Газпром</a:t>
            </a:r>
          </a:p>
        </p:txBody>
      </p:sp>
    </p:spTree>
    <p:extLst>
      <p:ext uri="{BB962C8B-B14F-4D97-AF65-F5344CB8AC3E}">
        <p14:creationId xmlns:p14="http://schemas.microsoft.com/office/powerpoint/2010/main" val="26886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24"/>
          <p:cNvSpPr txBox="1">
            <a:spLocks noChangeArrowheads="1"/>
          </p:cNvSpPr>
          <p:nvPr/>
        </p:nvSpPr>
        <p:spPr bwMode="auto">
          <a:xfrm>
            <a:off x="2215784" y="371714"/>
            <a:ext cx="7590575" cy="69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465" tIns="40232" rIns="80465" bIns="40232">
            <a:spAutoFit/>
          </a:bodyPr>
          <a:lstStyle>
            <a:defPPr>
              <a:defRPr lang="ru-RU"/>
            </a:defPPr>
            <a:lvl1pPr algn="ctr">
              <a:buFontTx/>
              <a:buNone/>
              <a:defRPr sz="2000">
                <a:solidFill>
                  <a:srgbClr val="0070C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>
                <a:solidFill>
                  <a:schemeClr val="bg1"/>
                </a:solidFill>
                <a:cs typeface="Calibri" panose="020F0502020204030204" pitchFamily="34" charset="0"/>
              </a:rPr>
              <a:t>Обеспечение дочерних обществ ПАО «Газпром» объектами мобильной газозаправочной инфраструктуры (ПАГЗ, ПАГНКС, МКБ) </a:t>
            </a:r>
            <a:endParaRPr lang="en-US" altLang="ru-RU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6247048" y="1685191"/>
            <a:ext cx="3384376" cy="877164"/>
          </a:xfrm>
          <a:prstGeom prst="roundRect">
            <a:avLst>
              <a:gd name="adj" fmla="val 24562"/>
            </a:avLst>
          </a:prstGeom>
          <a:solidFill>
            <a:srgbClr val="00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ＭＳ Ｐゴシック"/>
                <a:cs typeface="ＭＳ Ｐゴシック"/>
              </a:defRPr>
            </a:lvl9pPr>
          </a:lstStyle>
          <a:p>
            <a:pPr algn="ctr"/>
            <a:r>
              <a:rPr lang="ru-RU" sz="1400" dirty="0" smtClean="0"/>
              <a:t>Закупаемое оборудование – </a:t>
            </a:r>
          </a:p>
          <a:p>
            <a:pPr algn="ctr"/>
            <a:r>
              <a:rPr lang="ru-RU" sz="1600" b="1" dirty="0" smtClean="0"/>
              <a:t>продукция отечественных компаний</a:t>
            </a:r>
            <a:endParaRPr lang="ru-RU" sz="16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00" y="3697491"/>
            <a:ext cx="936104" cy="59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1" b="8973"/>
          <a:stretch/>
        </p:blipFill>
        <p:spPr bwMode="auto">
          <a:xfrm>
            <a:off x="7831225" y="3509417"/>
            <a:ext cx="1476164" cy="809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Скругленный прямоугольник 20"/>
          <p:cNvSpPr/>
          <p:nvPr/>
        </p:nvSpPr>
        <p:spPr bwMode="auto">
          <a:xfrm>
            <a:off x="328490" y="1685191"/>
            <a:ext cx="3546486" cy="877164"/>
          </a:xfrm>
          <a:prstGeom prst="roundRect">
            <a:avLst>
              <a:gd name="adj" fmla="val 24562"/>
            </a:avLst>
          </a:prstGeom>
          <a:solidFill>
            <a:srgbClr val="0066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ＭＳ Ｐゴシック"/>
                <a:cs typeface="ＭＳ Ｐゴシック"/>
              </a:defRPr>
            </a:lvl9pPr>
          </a:lstStyle>
          <a:p>
            <a:pPr algn="ctr"/>
            <a:r>
              <a:rPr lang="ru-RU" sz="1600" b="1" dirty="0" smtClean="0"/>
              <a:t>Потребность ДО ПАО «Газпром» </a:t>
            </a:r>
          </a:p>
          <a:p>
            <a:pPr algn="ctr"/>
            <a:r>
              <a:rPr lang="ru-RU" sz="1400" dirty="0" smtClean="0"/>
              <a:t>в мобильной газозаправочной инфраструктуре</a:t>
            </a:r>
          </a:p>
        </p:txBody>
      </p:sp>
      <p:pic>
        <p:nvPicPr>
          <p:cNvPr id="2061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273" y="1581679"/>
            <a:ext cx="1542059" cy="77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Рисунок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276" y="3190620"/>
            <a:ext cx="1542058" cy="51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Рисунок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276" y="3888669"/>
            <a:ext cx="1542058" cy="51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Рисунок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276" y="4594697"/>
            <a:ext cx="1542059" cy="55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Рисунок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3" b="5051"/>
          <a:stretch>
            <a:fillRect/>
          </a:stretch>
        </p:blipFill>
        <p:spPr bwMode="auto">
          <a:xfrm>
            <a:off x="4283275" y="2517395"/>
            <a:ext cx="1542059" cy="52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Рисунок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275" y="5300260"/>
            <a:ext cx="1542059" cy="56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0" y="160972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240982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0" y="401002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0" y="626745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171" y="2645948"/>
            <a:ext cx="2234130" cy="87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Shape 2658"/>
          <p:cNvSpPr/>
          <p:nvPr/>
        </p:nvSpPr>
        <p:spPr>
          <a:xfrm>
            <a:off x="37695" y="5875447"/>
            <a:ext cx="4089722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600">
                <a:solidFill>
                  <a:srgbClr val="006699"/>
                </a:solidFill>
              </a:defRPr>
            </a:lvl1pPr>
          </a:lstStyle>
          <a:p>
            <a:pPr algn="l" hangingPunct="0"/>
            <a:r>
              <a:rPr lang="ru-RU" sz="1100" kern="0" dirty="0" smtClean="0">
                <a:solidFill>
                  <a:schemeClr val="tx1"/>
                </a:solidFill>
                <a:sym typeface="Arial Narrow"/>
              </a:rPr>
              <a:t>* Предварительная заявка. Возможна корректировка.</a:t>
            </a:r>
            <a:endParaRPr sz="1100" kern="0" dirty="0">
              <a:solidFill>
                <a:schemeClr val="tx1"/>
              </a:solidFill>
              <a:sym typeface="Arial Narrow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8491" y="3182037"/>
            <a:ext cx="3546486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в 2014-2017 гг. приобретено 102 ед. ГЗИ</a:t>
            </a:r>
            <a:r>
              <a:rPr lang="en-US" sz="1600" b="1" dirty="0" smtClean="0">
                <a:solidFill>
                  <a:schemeClr val="tx2"/>
                </a:solidFill>
              </a:rPr>
              <a:t>:</a:t>
            </a:r>
            <a:endParaRPr lang="ru-RU" sz="1600" dirty="0">
              <a:solidFill>
                <a:srgbClr val="003366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8490" y="3582480"/>
            <a:ext cx="3546486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2"/>
                </a:solidFill>
              </a:rPr>
              <a:t>61 </a:t>
            </a:r>
            <a:r>
              <a:rPr lang="ru-RU" sz="1600" dirty="0" smtClean="0">
                <a:solidFill>
                  <a:schemeClr val="tx2"/>
                </a:solidFill>
              </a:rPr>
              <a:t>ед. ПАГЗ</a:t>
            </a:r>
            <a:r>
              <a:rPr lang="en-US" sz="1600" dirty="0" smtClean="0">
                <a:solidFill>
                  <a:schemeClr val="tx2"/>
                </a:solidFill>
              </a:rPr>
              <a:t>;</a:t>
            </a:r>
            <a:endParaRPr lang="ru-RU" sz="1600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2"/>
                </a:solidFill>
              </a:rPr>
              <a:t>26 ед. ПАГНКС</a:t>
            </a:r>
            <a:r>
              <a:rPr lang="en-US" sz="1600" dirty="0" smtClean="0">
                <a:solidFill>
                  <a:schemeClr val="tx2"/>
                </a:solidFill>
              </a:rPr>
              <a:t>;</a:t>
            </a:r>
            <a:endParaRPr lang="ru-RU" sz="1600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2"/>
                </a:solidFill>
              </a:rPr>
              <a:t>15 ед. МКБ</a:t>
            </a:r>
            <a:r>
              <a:rPr lang="en-US" sz="1600" dirty="0" smtClean="0">
                <a:solidFill>
                  <a:schemeClr val="tx2"/>
                </a:solidFill>
              </a:rPr>
              <a:t>.</a:t>
            </a:r>
            <a:endParaRPr lang="ru-RU" sz="1600" dirty="0">
              <a:solidFill>
                <a:srgbClr val="00336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8491" y="4473116"/>
            <a:ext cx="354648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в 2018-2019 гг. будет приобретено 21 ед. ГЗИ*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309313" y="5136467"/>
            <a:ext cx="3546486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2"/>
                </a:solidFill>
              </a:rPr>
              <a:t>10</a:t>
            </a:r>
            <a:r>
              <a:rPr lang="en-US" sz="1600" dirty="0" smtClean="0">
                <a:solidFill>
                  <a:schemeClr val="tx2"/>
                </a:solidFill>
              </a:rPr>
              <a:t> </a:t>
            </a:r>
            <a:r>
              <a:rPr lang="ru-RU" sz="1600" dirty="0" smtClean="0">
                <a:solidFill>
                  <a:schemeClr val="tx2"/>
                </a:solidFill>
              </a:rPr>
              <a:t>ед. ПАГЗ</a:t>
            </a:r>
            <a:r>
              <a:rPr lang="en-US" sz="1600" dirty="0" smtClean="0">
                <a:solidFill>
                  <a:schemeClr val="tx2"/>
                </a:solidFill>
              </a:rPr>
              <a:t>;</a:t>
            </a:r>
            <a:endParaRPr lang="ru-RU" sz="1600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2"/>
                </a:solidFill>
              </a:rPr>
              <a:t>6 ед. ПАГНКС</a:t>
            </a:r>
            <a:r>
              <a:rPr lang="en-US" sz="1600" dirty="0" smtClean="0">
                <a:solidFill>
                  <a:schemeClr val="tx2"/>
                </a:solidFill>
              </a:rPr>
              <a:t>;</a:t>
            </a:r>
            <a:endParaRPr lang="ru-RU" sz="1600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2"/>
                </a:solidFill>
              </a:rPr>
              <a:t>5 ед. МКБ</a:t>
            </a:r>
            <a:r>
              <a:rPr lang="en-US" sz="1600" dirty="0" smtClean="0">
                <a:solidFill>
                  <a:schemeClr val="tx2"/>
                </a:solidFill>
              </a:rPr>
              <a:t>.</a:t>
            </a:r>
            <a:endParaRPr lang="ru-RU" sz="1600" dirty="0">
              <a:solidFill>
                <a:srgbClr val="003366"/>
              </a:solidFill>
            </a:endParaRPr>
          </a:p>
        </p:txBody>
      </p:sp>
      <p:sp>
        <p:nvSpPr>
          <p:cNvPr id="39" name="Штриховая стрелка вправо 38"/>
          <p:cNvSpPr/>
          <p:nvPr/>
        </p:nvSpPr>
        <p:spPr>
          <a:xfrm rot="5400000">
            <a:off x="1864002" y="2712243"/>
            <a:ext cx="475457" cy="331684"/>
          </a:xfrm>
          <a:prstGeom prst="stripedRightArrow">
            <a:avLst>
              <a:gd name="adj1" fmla="val 47835"/>
              <a:gd name="adj2" fmla="val 65000"/>
            </a:avLst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6234432" y="4420887"/>
            <a:ext cx="3384376" cy="143116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2"/>
            <a:r>
              <a:rPr lang="ru-RU" sz="1600" dirty="0" smtClean="0">
                <a:solidFill>
                  <a:schemeClr val="tx2"/>
                </a:solidFill>
              </a:rPr>
              <a:t>Оборудование</a:t>
            </a:r>
            <a:r>
              <a:rPr lang="en-US" sz="1600" dirty="0" smtClean="0">
                <a:solidFill>
                  <a:schemeClr val="tx2"/>
                </a:solidFill>
              </a:rPr>
              <a:t>:</a:t>
            </a:r>
          </a:p>
          <a:p>
            <a:pPr marL="285750" indent="-285750"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2"/>
                </a:solidFill>
              </a:rPr>
              <a:t>Произведено в соответствии </a:t>
            </a:r>
            <a:endParaRPr lang="en-US" sz="1400" dirty="0" smtClean="0">
              <a:solidFill>
                <a:schemeClr val="tx2"/>
              </a:solidFill>
            </a:endParaRPr>
          </a:p>
          <a:p>
            <a:r>
              <a:rPr lang="en-US" sz="1400" dirty="0" smtClean="0">
                <a:solidFill>
                  <a:schemeClr val="tx2"/>
                </a:solidFill>
              </a:rPr>
              <a:t>       </a:t>
            </a:r>
            <a:r>
              <a:rPr lang="ru-RU" sz="1400" dirty="0" smtClean="0">
                <a:solidFill>
                  <a:schemeClr val="tx2"/>
                </a:solidFill>
              </a:rPr>
              <a:t>с утвержденным ПАО «Газпром» ТЗ</a:t>
            </a:r>
            <a:r>
              <a:rPr lang="en-US" sz="1400" dirty="0" smtClean="0">
                <a:solidFill>
                  <a:schemeClr val="tx2"/>
                </a:solidFill>
              </a:rPr>
              <a:t>;</a:t>
            </a:r>
            <a:endParaRPr lang="ru-RU" sz="1400" dirty="0" smtClean="0">
              <a:solidFill>
                <a:schemeClr val="tx2"/>
              </a:solidFill>
            </a:endParaRPr>
          </a:p>
          <a:p>
            <a:pPr marL="285750" indent="-28575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2"/>
                </a:solidFill>
              </a:rPr>
              <a:t>Сертифицировано в системе ГОСТ Р</a:t>
            </a:r>
            <a:r>
              <a:rPr lang="en-US" sz="1400" dirty="0" smtClean="0">
                <a:solidFill>
                  <a:schemeClr val="tx2"/>
                </a:solidFill>
              </a:rPr>
              <a:t>;</a:t>
            </a:r>
            <a:endParaRPr lang="ru-RU" sz="1400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chemeClr val="tx2"/>
                </a:solidFill>
              </a:rPr>
              <a:t>Соответствует требованиям ТР ТС.</a:t>
            </a:r>
            <a:endParaRPr lang="en-US" sz="1400" dirty="0" smtClean="0">
              <a:solidFill>
                <a:schemeClr val="tx2"/>
              </a:solidFill>
            </a:endParaRPr>
          </a:p>
        </p:txBody>
      </p:sp>
      <p:sp>
        <p:nvSpPr>
          <p:cNvPr id="27" name="TextBox 25"/>
          <p:cNvSpPr txBox="1">
            <a:spLocks noChangeArrowheads="1"/>
          </p:cNvSpPr>
          <p:nvPr/>
        </p:nvSpPr>
        <p:spPr bwMode="auto">
          <a:xfrm>
            <a:off x="2183691" y="6345324"/>
            <a:ext cx="7661671" cy="33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500" dirty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Развитие проектов по применению природного газа в качестве моторного топлива в Группе Газпром</a:t>
            </a:r>
          </a:p>
        </p:txBody>
      </p:sp>
    </p:spTree>
    <p:extLst>
      <p:ext uri="{BB962C8B-B14F-4D97-AF65-F5344CB8AC3E}">
        <p14:creationId xmlns:p14="http://schemas.microsoft.com/office/powerpoint/2010/main" val="421734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24"/>
          <p:cNvSpPr txBox="1">
            <a:spLocks noChangeArrowheads="1"/>
          </p:cNvSpPr>
          <p:nvPr/>
        </p:nvSpPr>
        <p:spPr bwMode="auto">
          <a:xfrm>
            <a:off x="2222696" y="375325"/>
            <a:ext cx="7583663" cy="69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465" tIns="40232" rIns="80465" bIns="40232">
            <a:spAutoFit/>
          </a:bodyPr>
          <a:lstStyle>
            <a:defPPr>
              <a:defRPr lang="ru-RU"/>
            </a:defPPr>
            <a:lvl1pPr algn="ctr">
              <a:buFontTx/>
              <a:buNone/>
              <a:defRPr sz="2000">
                <a:solidFill>
                  <a:srgbClr val="0070C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ru-RU" altLang="ru-RU" dirty="0">
                <a:solidFill>
                  <a:prstClr val="white"/>
                </a:solidFill>
                <a:cs typeface="Calibri" panose="020F0502020204030204" pitchFamily="34" charset="0"/>
              </a:rPr>
              <a:t>Создание стационарной газозаправочной инфраструктуры на промышленных площадках дочерних обществ</a:t>
            </a:r>
          </a:p>
        </p:txBody>
      </p:sp>
      <p:sp>
        <p:nvSpPr>
          <p:cNvPr id="63" name="Shape 2658"/>
          <p:cNvSpPr/>
          <p:nvPr/>
        </p:nvSpPr>
        <p:spPr>
          <a:xfrm>
            <a:off x="214200" y="5723383"/>
            <a:ext cx="9275303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600">
                <a:solidFill>
                  <a:srgbClr val="006699"/>
                </a:solidFill>
              </a:defRPr>
            </a:lvl1pPr>
          </a:lstStyle>
          <a:p>
            <a:pPr hangingPunct="0"/>
            <a:r>
              <a:rPr lang="ru-RU" sz="1400" kern="0" dirty="0" smtClean="0">
                <a:solidFill>
                  <a:prstClr val="black"/>
                </a:solidFill>
                <a:sym typeface="Arial Narrow"/>
              </a:rPr>
              <a:t>Программа на 2017-2019 гг. утверждена Постановлением Правления ПАО «Газпром» от 26.10.2017 № 42.</a:t>
            </a:r>
            <a:endParaRPr sz="1400" kern="0" dirty="0">
              <a:solidFill>
                <a:prstClr val="black"/>
              </a:solidFill>
              <a:sym typeface="Arial Narrow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548844" y="1666373"/>
            <a:ext cx="5508612" cy="246221"/>
          </a:xfrm>
          <a:prstGeom prst="rect">
            <a:avLst/>
          </a:prstGeom>
          <a:noFill/>
          <a:ln w="3175" algn="ctr">
            <a:noFill/>
            <a:prstDash val="sysDot"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altLang="ru-RU" sz="1600" dirty="0" smtClean="0">
                <a:solidFill>
                  <a:prstClr val="black"/>
                </a:solidFill>
                <a:cs typeface="Calibri" panose="020F0502020204030204" pitchFamily="34" charset="0"/>
              </a:rPr>
              <a:t>Показатели Программы на 201</a:t>
            </a:r>
            <a:r>
              <a:rPr lang="en-US" altLang="ru-RU" sz="1600" dirty="0" smtClean="0">
                <a:solidFill>
                  <a:prstClr val="black"/>
                </a:solidFill>
                <a:cs typeface="Calibri" panose="020F0502020204030204" pitchFamily="34" charset="0"/>
              </a:rPr>
              <a:t>7</a:t>
            </a:r>
            <a:r>
              <a:rPr lang="ru-RU" altLang="ru-RU" sz="1600" dirty="0" smtClean="0">
                <a:solidFill>
                  <a:prstClr val="black"/>
                </a:solidFill>
                <a:cs typeface="Calibri" panose="020F0502020204030204" pitchFamily="34" charset="0"/>
              </a:rPr>
              <a:t>-2019 гг.</a:t>
            </a:r>
            <a:endParaRPr lang="ru-RU" altLang="ru-RU" sz="1600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3188804" y="2144502"/>
            <a:ext cx="2988332" cy="890506"/>
            <a:chOff x="1340302" y="1173424"/>
            <a:chExt cx="4384168" cy="993028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1340302" y="1173424"/>
              <a:ext cx="4384168" cy="993028"/>
            </a:xfrm>
            <a:prstGeom prst="roundRect">
              <a:avLst>
                <a:gd name="adj" fmla="val 16670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Скругленный прямоугольник 4"/>
            <p:cNvSpPr/>
            <p:nvPr/>
          </p:nvSpPr>
          <p:spPr>
            <a:xfrm>
              <a:off x="1388785" y="1221908"/>
              <a:ext cx="4287199" cy="8960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ru-RU" sz="1400" dirty="0" smtClean="0">
                  <a:solidFill>
                    <a:prstClr val="white"/>
                  </a:solidFill>
                  <a:latin typeface="Arial Narrow" panose="020B0606020202030204" pitchFamily="34" charset="0"/>
                  <a:ea typeface="ＭＳ Ｐゴシック"/>
                  <a:cs typeface="Times New Roman" panose="02020603050405020304" pitchFamily="18" charset="0"/>
                </a:rPr>
                <a:t>Создание/размещение</a:t>
              </a:r>
            </a:p>
            <a:p>
              <a:pPr algn="ctr" fontAlgn="auto">
                <a:spcAft>
                  <a:spcPts val="0"/>
                </a:spcAft>
                <a:defRPr/>
              </a:pPr>
              <a:r>
                <a:rPr lang="ru-RU" b="1" dirty="0" smtClean="0">
                  <a:solidFill>
                    <a:prstClr val="white"/>
                  </a:solidFill>
                  <a:latin typeface="Arial Narrow" panose="020B0606020202030204" pitchFamily="34" charset="0"/>
                  <a:ea typeface="ＭＳ Ｐゴシック"/>
                  <a:cs typeface="Times New Roman" panose="02020603050405020304" pitchFamily="18" charset="0"/>
                </a:rPr>
                <a:t>100 блоков КПГ</a:t>
              </a:r>
            </a:p>
            <a:p>
              <a:pPr algn="ctr" fontAlgn="auto">
                <a:spcAft>
                  <a:spcPts val="0"/>
                </a:spcAft>
                <a:defRPr/>
              </a:pPr>
              <a:r>
                <a:rPr lang="ru-RU" sz="1400" dirty="0" smtClean="0">
                  <a:solidFill>
                    <a:prstClr val="white"/>
                  </a:solidFill>
                  <a:latin typeface="Arial Narrow" panose="020B0606020202030204" pitchFamily="34" charset="0"/>
                  <a:ea typeface="ＭＳ Ｐゴシック"/>
                  <a:cs typeface="Times New Roman" panose="02020603050405020304" pitchFamily="18" charset="0"/>
                </a:rPr>
                <a:t>на </a:t>
              </a:r>
              <a:r>
                <a:rPr lang="ru-RU" sz="1400" dirty="0" err="1" smtClean="0">
                  <a:solidFill>
                    <a:prstClr val="white"/>
                  </a:solidFill>
                  <a:latin typeface="Arial Narrow" panose="020B0606020202030204" pitchFamily="34" charset="0"/>
                  <a:ea typeface="ＭＳ Ｐゴシック"/>
                  <a:cs typeface="Times New Roman" panose="02020603050405020304" pitchFamily="18" charset="0"/>
                </a:rPr>
                <a:t>промплощадках</a:t>
              </a:r>
              <a:r>
                <a:rPr lang="ru-RU" sz="1400" dirty="0" smtClean="0">
                  <a:solidFill>
                    <a:prstClr val="white"/>
                  </a:solidFill>
                  <a:latin typeface="Arial Narrow" panose="020B0606020202030204" pitchFamily="34" charset="0"/>
                  <a:ea typeface="ＭＳ Ｐゴシック"/>
                  <a:cs typeface="Times New Roman" panose="02020603050405020304" pitchFamily="18" charset="0"/>
                </a:rPr>
                <a:t> ДО</a:t>
              </a:r>
              <a:endParaRPr lang="ru-RU" sz="1400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6465168" y="2144502"/>
            <a:ext cx="2988332" cy="890506"/>
            <a:chOff x="1340301" y="1173424"/>
            <a:chExt cx="4384167" cy="993028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1340301" y="1173424"/>
              <a:ext cx="4384167" cy="993028"/>
            </a:xfrm>
            <a:prstGeom prst="roundRect">
              <a:avLst>
                <a:gd name="adj" fmla="val 16670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Скругленный прямоугольник 4"/>
            <p:cNvSpPr/>
            <p:nvPr/>
          </p:nvSpPr>
          <p:spPr>
            <a:xfrm>
              <a:off x="1388785" y="1221908"/>
              <a:ext cx="4287199" cy="8960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ru-RU" sz="1400" dirty="0" smtClean="0">
                  <a:solidFill>
                    <a:prstClr val="white"/>
                  </a:solidFill>
                  <a:latin typeface="Arial Narrow" panose="020B0606020202030204" pitchFamily="34" charset="0"/>
                  <a:ea typeface="ＭＳ Ｐゴシック"/>
                  <a:cs typeface="Times New Roman" panose="02020603050405020304" pitchFamily="18" charset="0"/>
                </a:rPr>
                <a:t>Планируемый объем инвестиций</a:t>
              </a:r>
            </a:p>
            <a:p>
              <a:pPr algn="ctr" fontAlgn="auto">
                <a:spcAft>
                  <a:spcPts val="0"/>
                </a:spcAft>
                <a:defRPr/>
              </a:pPr>
              <a:r>
                <a:rPr lang="ru-RU" b="1" dirty="0" smtClean="0">
                  <a:solidFill>
                    <a:prstClr val="white"/>
                  </a:solidFill>
                  <a:latin typeface="Arial Narrow" panose="020B0606020202030204" pitchFamily="34" charset="0"/>
                  <a:ea typeface="ＭＳ Ｐゴシック"/>
                  <a:cs typeface="Times New Roman" panose="02020603050405020304" pitchFamily="18" charset="0"/>
                </a:rPr>
                <a:t>4,3 млрд руб.</a:t>
              </a:r>
            </a:p>
            <a:p>
              <a:pPr algn="ctr" fontAlgn="auto">
                <a:spcAft>
                  <a:spcPts val="0"/>
                </a:spcAft>
                <a:defRPr/>
              </a:pPr>
              <a:r>
                <a:rPr lang="ru-RU" sz="1400" dirty="0" smtClean="0">
                  <a:solidFill>
                    <a:prstClr val="white"/>
                  </a:solidFill>
                  <a:latin typeface="Arial Narrow" panose="020B0606020202030204" pitchFamily="34" charset="0"/>
                  <a:ea typeface="ＭＳ Ｐゴシック"/>
                  <a:cs typeface="Times New Roman" panose="02020603050405020304" pitchFamily="18" charset="0"/>
                </a:rPr>
                <a:t>В создание ГЗИ (блоки КПГ)</a:t>
              </a:r>
              <a:endParaRPr lang="ru-RU" sz="1400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6465168" y="4403500"/>
            <a:ext cx="2988332" cy="890506"/>
            <a:chOff x="1340301" y="1173424"/>
            <a:chExt cx="4384167" cy="993028"/>
          </a:xfrm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1340301" y="1173424"/>
              <a:ext cx="4384167" cy="993028"/>
            </a:xfrm>
            <a:prstGeom prst="roundRect">
              <a:avLst>
                <a:gd name="adj" fmla="val 16670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Скругленный прямоугольник 4"/>
            <p:cNvSpPr/>
            <p:nvPr/>
          </p:nvSpPr>
          <p:spPr>
            <a:xfrm>
              <a:off x="1388785" y="1221908"/>
              <a:ext cx="4287199" cy="8960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ru-RU" sz="1400" dirty="0" smtClean="0">
                  <a:solidFill>
                    <a:prstClr val="white"/>
                  </a:solidFill>
                  <a:latin typeface="Arial Narrow" panose="020B0606020202030204" pitchFamily="34" charset="0"/>
                  <a:ea typeface="ＭＳ Ｐゴシック"/>
                  <a:cs typeface="Times New Roman" panose="02020603050405020304" pitchFamily="18" charset="0"/>
                </a:rPr>
                <a:t>Сокращение вредных выбросов эксплуатируемого автотранспорта</a:t>
              </a: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6465168" y="3248981"/>
            <a:ext cx="2988332" cy="890506"/>
            <a:chOff x="1340301" y="1173424"/>
            <a:chExt cx="4384167" cy="993028"/>
          </a:xfrm>
        </p:grpSpPr>
        <p:sp>
          <p:nvSpPr>
            <p:cNvPr id="78" name="Скругленный прямоугольник 77"/>
            <p:cNvSpPr/>
            <p:nvPr/>
          </p:nvSpPr>
          <p:spPr>
            <a:xfrm>
              <a:off x="1340301" y="1173424"/>
              <a:ext cx="4384167" cy="993028"/>
            </a:xfrm>
            <a:prstGeom prst="roundRect">
              <a:avLst>
                <a:gd name="adj" fmla="val 16670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9" name="Скругленный прямоугольник 4"/>
            <p:cNvSpPr/>
            <p:nvPr/>
          </p:nvSpPr>
          <p:spPr>
            <a:xfrm>
              <a:off x="1388785" y="1221908"/>
              <a:ext cx="4287199" cy="8960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ru-RU" sz="1400" dirty="0" smtClean="0">
                  <a:solidFill>
                    <a:prstClr val="white"/>
                  </a:solidFill>
                  <a:latin typeface="Arial Narrow" panose="020B0606020202030204" pitchFamily="34" charset="0"/>
                  <a:ea typeface="ＭＳ Ｐゴシック"/>
                  <a:cs typeface="Times New Roman" panose="02020603050405020304" pitchFamily="18" charset="0"/>
                </a:rPr>
                <a:t>Ожидаемая экономия от замещения ЖМТ природным газом</a:t>
              </a:r>
            </a:p>
            <a:p>
              <a:pPr algn="ctr" fontAlgn="auto">
                <a:spcAft>
                  <a:spcPts val="0"/>
                </a:spcAft>
                <a:defRPr/>
              </a:pPr>
              <a:r>
                <a:rPr lang="ru-RU" b="1" dirty="0" smtClean="0">
                  <a:solidFill>
                    <a:prstClr val="white"/>
                  </a:solidFill>
                  <a:latin typeface="Arial Narrow" panose="020B0606020202030204" pitchFamily="34" charset="0"/>
                  <a:ea typeface="ＭＳ Ｐゴシック"/>
                  <a:cs typeface="Times New Roman" panose="02020603050405020304" pitchFamily="18" charset="0"/>
                </a:rPr>
                <a:t>свыше 15,9 млрд руб. </a:t>
              </a:r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8" t="19368" r="44078" b="13741"/>
          <a:stretch/>
        </p:blipFill>
        <p:spPr bwMode="auto">
          <a:xfrm>
            <a:off x="308485" y="1912594"/>
            <a:ext cx="2488818" cy="3630384"/>
          </a:xfrm>
          <a:prstGeom prst="rect">
            <a:avLst/>
          </a:prstGeom>
          <a:noFill/>
          <a:ln w="15875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>
            <a:off x="3188804" y="3248981"/>
            <a:ext cx="2988332" cy="890506"/>
            <a:chOff x="1340301" y="1173424"/>
            <a:chExt cx="4384167" cy="993028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1340301" y="1173424"/>
              <a:ext cx="4384167" cy="993028"/>
            </a:xfrm>
            <a:prstGeom prst="roundRect">
              <a:avLst>
                <a:gd name="adj" fmla="val 16670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1388785" y="1221908"/>
              <a:ext cx="4287199" cy="8960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ru-RU" sz="1400" dirty="0" smtClean="0">
                  <a:solidFill>
                    <a:prstClr val="white"/>
                  </a:solidFill>
                  <a:latin typeface="Arial Narrow" panose="020B0606020202030204" pitchFamily="34" charset="0"/>
                  <a:ea typeface="ＭＳ Ｐゴシック"/>
                  <a:cs typeface="Times New Roman" panose="02020603050405020304" pitchFamily="18" charset="0"/>
                </a:rPr>
                <a:t>Прогноз  обеспечения заправки </a:t>
              </a:r>
            </a:p>
            <a:p>
              <a:pPr algn="ctr" fontAlgn="auto">
                <a:spcAft>
                  <a:spcPts val="0"/>
                </a:spcAft>
                <a:defRPr/>
              </a:pPr>
              <a:r>
                <a:rPr lang="ru-RU" sz="1400" dirty="0" smtClean="0">
                  <a:solidFill>
                    <a:prstClr val="white"/>
                  </a:solidFill>
                  <a:latin typeface="Arial Narrow" panose="020B0606020202030204" pitchFamily="34" charset="0"/>
                  <a:ea typeface="ＭＳ Ｐゴシック"/>
                  <a:cs typeface="Times New Roman" panose="02020603050405020304" pitchFamily="18" charset="0"/>
                </a:rPr>
                <a:t>газомоторным топливом </a:t>
              </a:r>
              <a:r>
                <a:rPr lang="ru-RU" sz="1400" dirty="0">
                  <a:solidFill>
                    <a:prstClr val="white"/>
                  </a:solidFill>
                  <a:latin typeface="Arial Narrow" panose="020B0606020202030204" pitchFamily="34" charset="0"/>
                  <a:ea typeface="ＭＳ Ｐゴシック"/>
                  <a:cs typeface="Times New Roman" panose="02020603050405020304" pitchFamily="18" charset="0"/>
                </a:rPr>
                <a:t>парка ТС</a:t>
              </a:r>
            </a:p>
            <a:p>
              <a:pPr algn="ctr" fontAlgn="auto">
                <a:spcAft>
                  <a:spcPts val="0"/>
                </a:spcAft>
                <a:defRPr/>
              </a:pPr>
              <a:r>
                <a:rPr lang="ru-RU" b="1" dirty="0" smtClean="0">
                  <a:solidFill>
                    <a:prstClr val="white"/>
                  </a:solidFill>
                  <a:latin typeface="Arial Narrow" panose="020B0606020202030204" pitchFamily="34" charset="0"/>
                  <a:ea typeface="ＭＳ Ｐゴシック"/>
                  <a:cs typeface="Times New Roman" panose="02020603050405020304" pitchFamily="18" charset="0"/>
                </a:rPr>
                <a:t> более </a:t>
              </a:r>
              <a:r>
                <a:rPr lang="en-US" b="1" dirty="0" smtClean="0">
                  <a:solidFill>
                    <a:prstClr val="white"/>
                  </a:solidFill>
                  <a:latin typeface="Arial Narrow" panose="020B0606020202030204" pitchFamily="34" charset="0"/>
                  <a:ea typeface="ＭＳ Ｐゴシック"/>
                  <a:cs typeface="Times New Roman" panose="02020603050405020304" pitchFamily="18" charset="0"/>
                </a:rPr>
                <a:t>11 </a:t>
              </a:r>
              <a:r>
                <a:rPr lang="ru-RU" b="1" dirty="0" smtClean="0">
                  <a:solidFill>
                    <a:prstClr val="white"/>
                  </a:solidFill>
                  <a:latin typeface="Arial Narrow" panose="020B0606020202030204" pitchFamily="34" charset="0"/>
                  <a:ea typeface="ＭＳ Ｐゴシック"/>
                  <a:cs typeface="Times New Roman" panose="02020603050405020304" pitchFamily="18" charset="0"/>
                </a:rPr>
                <a:t>тыс. ед.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188803" y="4403500"/>
            <a:ext cx="2988332" cy="890506"/>
            <a:chOff x="1340301" y="1173424"/>
            <a:chExt cx="4384167" cy="993028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1340301" y="1173424"/>
              <a:ext cx="4384167" cy="993028"/>
            </a:xfrm>
            <a:prstGeom prst="roundRect">
              <a:avLst>
                <a:gd name="adj" fmla="val 16670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1388785" y="1221908"/>
              <a:ext cx="4287199" cy="8960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ru-RU" sz="1400" dirty="0" smtClean="0">
                  <a:solidFill>
                    <a:prstClr val="white"/>
                  </a:solidFill>
                  <a:latin typeface="Arial Narrow" panose="020B0606020202030204" pitchFamily="34" charset="0"/>
                  <a:ea typeface="ＭＳ Ｐゴシック"/>
                  <a:cs typeface="Times New Roman" panose="02020603050405020304" pitchFamily="18" charset="0"/>
                </a:rPr>
                <a:t>Прогноз </a:t>
              </a:r>
              <a:r>
                <a:rPr lang="ru-RU" sz="1400" dirty="0" smtClean="0">
                  <a:solidFill>
                    <a:prstClr val="white"/>
                  </a:solidFill>
                  <a:latin typeface="Arial Narrow" panose="020B0606020202030204" pitchFamily="34" charset="0"/>
                  <a:ea typeface="ＭＳ Ｐゴシック"/>
                  <a:cs typeface="Times New Roman" panose="02020603050405020304" pitchFamily="18" charset="0"/>
                </a:rPr>
                <a:t>суммарного объема </a:t>
              </a:r>
              <a:r>
                <a:rPr lang="ru-RU" sz="1400" dirty="0" smtClean="0">
                  <a:solidFill>
                    <a:prstClr val="white"/>
                  </a:solidFill>
                  <a:latin typeface="Arial Narrow" panose="020B0606020202030204" pitchFamily="34" charset="0"/>
                  <a:ea typeface="ＭＳ Ｐゴシック"/>
                  <a:cs typeface="Times New Roman" panose="02020603050405020304" pitchFamily="18" charset="0"/>
                </a:rPr>
                <a:t>потребления природного газа </a:t>
              </a:r>
              <a:endParaRPr lang="ru-RU" sz="1400" dirty="0" smtClean="0">
                <a:solidFill>
                  <a:prstClr val="white"/>
                </a:solidFill>
                <a:latin typeface="Arial Narrow" panose="020B0606020202030204" pitchFamily="34" charset="0"/>
                <a:ea typeface="ＭＳ Ｐゴシック"/>
                <a:cs typeface="Times New Roman" panose="02020603050405020304" pitchFamily="18" charset="0"/>
              </a:endParaRPr>
            </a:p>
            <a:p>
              <a:pPr algn="ctr" fontAlgn="auto">
                <a:spcAft>
                  <a:spcPts val="0"/>
                </a:spcAft>
                <a:defRPr/>
              </a:pPr>
              <a:r>
                <a:rPr lang="ru-RU" sz="1400" dirty="0" smtClean="0">
                  <a:solidFill>
                    <a:prstClr val="white"/>
                  </a:solidFill>
                  <a:latin typeface="Arial Narrow" panose="020B0606020202030204" pitchFamily="34" charset="0"/>
                  <a:ea typeface="ＭＳ Ｐゴシック"/>
                  <a:cs typeface="Times New Roman" panose="02020603050405020304" pitchFamily="18" charset="0"/>
                </a:rPr>
                <a:t>до </a:t>
              </a:r>
              <a:r>
                <a:rPr lang="ru-RU" sz="1400" dirty="0" smtClean="0">
                  <a:solidFill>
                    <a:prstClr val="white"/>
                  </a:solidFill>
                  <a:latin typeface="Arial Narrow" panose="020B0606020202030204" pitchFamily="34" charset="0"/>
                  <a:ea typeface="ＭＳ Ｐゴシック"/>
                  <a:cs typeface="Times New Roman" panose="02020603050405020304" pitchFamily="18" charset="0"/>
                </a:rPr>
                <a:t>2030 года</a:t>
              </a:r>
            </a:p>
            <a:p>
              <a:pPr algn="ctr" fontAlgn="auto">
                <a:spcAft>
                  <a:spcPts val="0"/>
                </a:spcAft>
                <a:defRPr/>
              </a:pPr>
              <a:r>
                <a:rPr lang="ru-RU" b="1" dirty="0" smtClean="0">
                  <a:solidFill>
                    <a:prstClr val="white"/>
                  </a:solidFill>
                  <a:latin typeface="Arial Narrow" panose="020B0606020202030204" pitchFamily="34" charset="0"/>
                  <a:ea typeface="ＭＳ Ｐゴシック"/>
                  <a:cs typeface="Times New Roman" panose="02020603050405020304" pitchFamily="18" charset="0"/>
                </a:rPr>
                <a:t>960 </a:t>
              </a:r>
              <a:r>
                <a:rPr lang="ru-RU" b="1" dirty="0" smtClean="0">
                  <a:solidFill>
                    <a:prstClr val="white"/>
                  </a:solidFill>
                  <a:latin typeface="Arial Narrow" panose="020B0606020202030204" pitchFamily="34" charset="0"/>
                  <a:ea typeface="ＭＳ Ｐゴシック"/>
                  <a:cs typeface="Times New Roman" panose="02020603050405020304" pitchFamily="18" charset="0"/>
                </a:rPr>
                <a:t>млн куб. </a:t>
              </a:r>
              <a:r>
                <a:rPr lang="ru-RU" b="1" dirty="0" smtClean="0">
                  <a:solidFill>
                    <a:prstClr val="white"/>
                  </a:solidFill>
                  <a:latin typeface="Arial Narrow" panose="020B0606020202030204" pitchFamily="34" charset="0"/>
                  <a:ea typeface="ＭＳ Ｐゴシック"/>
                  <a:cs typeface="Times New Roman" panose="02020603050405020304" pitchFamily="18" charset="0"/>
                </a:rPr>
                <a:t>м</a:t>
              </a:r>
              <a:endParaRPr lang="ru-RU" sz="1400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32" name="TextBox 25"/>
          <p:cNvSpPr txBox="1">
            <a:spLocks noChangeArrowheads="1"/>
          </p:cNvSpPr>
          <p:nvPr/>
        </p:nvSpPr>
        <p:spPr bwMode="auto">
          <a:xfrm>
            <a:off x="2183691" y="6345324"/>
            <a:ext cx="7661671" cy="33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500" dirty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Развитие проектов по применению природного газа в качестве моторного топлива в Группе Газпром</a:t>
            </a:r>
          </a:p>
        </p:txBody>
      </p:sp>
    </p:spTree>
    <p:extLst>
      <p:ext uri="{BB962C8B-B14F-4D97-AF65-F5344CB8AC3E}">
        <p14:creationId xmlns:p14="http://schemas.microsoft.com/office/powerpoint/2010/main" val="253173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24"/>
          <p:cNvSpPr txBox="1">
            <a:spLocks noChangeArrowheads="1"/>
          </p:cNvSpPr>
          <p:nvPr/>
        </p:nvSpPr>
        <p:spPr bwMode="auto">
          <a:xfrm>
            <a:off x="2212341" y="224644"/>
            <a:ext cx="7586006" cy="100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465" tIns="40232" rIns="80465" bIns="40232">
            <a:spAutoFit/>
          </a:bodyPr>
          <a:lstStyle>
            <a:defPPr>
              <a:defRPr lang="ru-RU"/>
            </a:defPPr>
            <a:lvl1pPr algn="ctr">
              <a:buFontTx/>
              <a:buNone/>
              <a:defRPr sz="2000">
                <a:solidFill>
                  <a:srgbClr val="0070C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>
                <a:solidFill>
                  <a:prstClr val="white"/>
                </a:solidFill>
                <a:cs typeface="Calibri" panose="020F0502020204030204" pitchFamily="34" charset="0"/>
              </a:rPr>
              <a:t>О ходе выполнения Программы </a:t>
            </a:r>
            <a:r>
              <a:rPr lang="ru-RU" altLang="ru-RU" dirty="0">
                <a:solidFill>
                  <a:prstClr val="white"/>
                </a:solidFill>
                <a:cs typeface="Calibri" panose="020F0502020204030204" pitchFamily="34" charset="0"/>
              </a:rPr>
              <a:t>по </a:t>
            </a:r>
            <a:r>
              <a:rPr lang="ru-RU" altLang="ru-RU" dirty="0" smtClean="0">
                <a:solidFill>
                  <a:prstClr val="white"/>
                </a:solidFill>
                <a:cs typeface="Calibri" panose="020F0502020204030204" pitchFamily="34" charset="0"/>
              </a:rPr>
              <a:t>созданию газозаправочной инфраструктуры на промышленных площадках дочерних обществ на период 2017-2019 гг.</a:t>
            </a:r>
            <a:endParaRPr lang="ru-RU" altLang="ru-RU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4648" y="1664804"/>
            <a:ext cx="6427461" cy="276999"/>
          </a:xfrm>
          <a:prstGeom prst="rect">
            <a:avLst/>
          </a:prstGeom>
          <a:noFill/>
          <a:ln w="3175" algn="ctr">
            <a:noFill/>
            <a:prstDash val="sysDot"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altLang="ru-RU" dirty="0" smtClean="0">
                <a:solidFill>
                  <a:prstClr val="black"/>
                </a:solidFill>
                <a:cs typeface="Calibri" panose="020F0502020204030204" pitchFamily="34" charset="0"/>
              </a:rPr>
              <a:t>Итоги реализации Программы на 2017-2019 гг.</a:t>
            </a:r>
            <a:endParaRPr lang="ru-RU" altLang="ru-RU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6502" y="3681400"/>
            <a:ext cx="4264470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1F497D"/>
                </a:solidFill>
              </a:rPr>
              <a:t>По 88 объектам ГЗИ</a:t>
            </a:r>
            <a:r>
              <a:rPr lang="en-US" sz="1600" b="1" dirty="0" smtClean="0">
                <a:solidFill>
                  <a:srgbClr val="1F497D"/>
                </a:solidFill>
              </a:rPr>
              <a:t>:</a:t>
            </a:r>
            <a:endParaRPr lang="ru-RU" sz="1600" dirty="0">
              <a:solidFill>
                <a:srgbClr val="003366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6501" y="4106610"/>
            <a:ext cx="4264470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1F497D"/>
                </a:solidFill>
              </a:rPr>
              <a:t>по </a:t>
            </a:r>
            <a:r>
              <a:rPr lang="en-US" sz="1600" dirty="0" smtClean="0">
                <a:solidFill>
                  <a:srgbClr val="1F497D"/>
                </a:solidFill>
              </a:rPr>
              <a:t>6</a:t>
            </a:r>
            <a:r>
              <a:rPr lang="ru-RU" sz="1600" dirty="0" smtClean="0">
                <a:solidFill>
                  <a:srgbClr val="1F497D"/>
                </a:solidFill>
              </a:rPr>
              <a:t>7</a:t>
            </a:r>
            <a:r>
              <a:rPr lang="en-US" sz="1600" dirty="0" smtClean="0">
                <a:solidFill>
                  <a:srgbClr val="1F497D"/>
                </a:solidFill>
              </a:rPr>
              <a:t> </a:t>
            </a:r>
            <a:r>
              <a:rPr lang="ru-RU" sz="1600" dirty="0" smtClean="0">
                <a:solidFill>
                  <a:srgbClr val="1F497D"/>
                </a:solidFill>
              </a:rPr>
              <a:t>объектам согласованы в ПАО «Газпром»</a:t>
            </a:r>
            <a:r>
              <a:rPr lang="en-US" sz="1600" dirty="0" smtClean="0">
                <a:solidFill>
                  <a:srgbClr val="1F497D"/>
                </a:solidFill>
              </a:rPr>
              <a:t>;</a:t>
            </a:r>
            <a:endParaRPr lang="ru-RU" sz="1600" dirty="0" smtClean="0">
              <a:solidFill>
                <a:srgbClr val="1F497D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1F497D"/>
                </a:solidFill>
              </a:rPr>
              <a:t>по 15 объектам проходят ведомственную экспертизу ПАО «Газпром»</a:t>
            </a:r>
            <a:r>
              <a:rPr lang="en-US" sz="1600" dirty="0" smtClean="0">
                <a:solidFill>
                  <a:srgbClr val="1F497D"/>
                </a:solidFill>
              </a:rPr>
              <a:t>;</a:t>
            </a:r>
            <a:endParaRPr lang="ru-RU" sz="1600" dirty="0" smtClean="0">
              <a:solidFill>
                <a:srgbClr val="1F497D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1F497D"/>
                </a:solidFill>
              </a:rPr>
              <a:t>по 5 объектам выполняется корректировка по результатам экспертизы</a:t>
            </a:r>
            <a:endParaRPr lang="ru-RU" sz="1600" dirty="0">
              <a:solidFill>
                <a:srgbClr val="003366"/>
              </a:solidFill>
            </a:endParaRPr>
          </a:p>
        </p:txBody>
      </p:sp>
      <p:sp>
        <p:nvSpPr>
          <p:cNvPr id="37" name="Штриховая стрелка вправо 36"/>
          <p:cNvSpPr/>
          <p:nvPr/>
        </p:nvSpPr>
        <p:spPr>
          <a:xfrm rot="5400000">
            <a:off x="2348051" y="3213227"/>
            <a:ext cx="475457" cy="331684"/>
          </a:xfrm>
          <a:prstGeom prst="stripedRightArrow">
            <a:avLst>
              <a:gd name="adj1" fmla="val 47835"/>
              <a:gd name="adj2" fmla="val 65000"/>
            </a:avLst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169025" y="3681028"/>
            <a:ext cx="4264470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1F497D"/>
                </a:solidFill>
              </a:rPr>
              <a:t>По 61 объекту согласована стоимость ПИР</a:t>
            </a:r>
            <a:r>
              <a:rPr lang="en-US" sz="1600" b="1" dirty="0" smtClean="0">
                <a:solidFill>
                  <a:srgbClr val="1F497D"/>
                </a:solidFill>
              </a:rPr>
              <a:t>:</a:t>
            </a:r>
            <a:endParaRPr lang="ru-RU" sz="1600" dirty="0">
              <a:solidFill>
                <a:srgbClr val="003366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69024" y="4106238"/>
            <a:ext cx="4264470" cy="18158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1F497D"/>
                </a:solidFill>
              </a:rPr>
              <a:t>по 8</a:t>
            </a:r>
            <a:r>
              <a:rPr lang="en-US" sz="1600" dirty="0" smtClean="0">
                <a:solidFill>
                  <a:srgbClr val="1F497D"/>
                </a:solidFill>
              </a:rPr>
              <a:t> </a:t>
            </a:r>
            <a:r>
              <a:rPr lang="ru-RU" sz="1600" dirty="0" smtClean="0">
                <a:solidFill>
                  <a:srgbClr val="1F497D"/>
                </a:solidFill>
              </a:rPr>
              <a:t>объектам заключены договора на выполнение ПИР</a:t>
            </a:r>
            <a:r>
              <a:rPr lang="en-US" sz="1600" dirty="0" smtClean="0">
                <a:solidFill>
                  <a:srgbClr val="1F497D"/>
                </a:solidFill>
              </a:rPr>
              <a:t>;</a:t>
            </a:r>
            <a:endParaRPr lang="ru-RU" sz="1600" dirty="0" smtClean="0">
              <a:solidFill>
                <a:srgbClr val="1F497D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1F497D"/>
                </a:solidFill>
              </a:rPr>
              <a:t>по 1 объекту договор на выполнение ПИР на подписании</a:t>
            </a:r>
            <a:r>
              <a:rPr lang="en-US" sz="1600" dirty="0" smtClean="0">
                <a:solidFill>
                  <a:srgbClr val="1F497D"/>
                </a:solidFill>
              </a:rPr>
              <a:t>;</a:t>
            </a:r>
            <a:endParaRPr lang="ru-RU" sz="1600" dirty="0" smtClean="0">
              <a:solidFill>
                <a:srgbClr val="1F497D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1F497D"/>
                </a:solidFill>
              </a:rPr>
              <a:t>по 52 объектам формируется закупочная документация;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1F497D"/>
                </a:solidFill>
              </a:rPr>
              <a:t>по 2 объектам ПСД разрабатывается ИТЦ ДО</a:t>
            </a:r>
            <a:endParaRPr lang="ru-RU" sz="1600" dirty="0">
              <a:solidFill>
                <a:srgbClr val="003366"/>
              </a:solidFill>
            </a:endParaRPr>
          </a:p>
        </p:txBody>
      </p:sp>
      <p:sp>
        <p:nvSpPr>
          <p:cNvPr id="45" name="Штриховая стрелка вправо 44"/>
          <p:cNvSpPr/>
          <p:nvPr/>
        </p:nvSpPr>
        <p:spPr>
          <a:xfrm rot="5400000">
            <a:off x="7080574" y="3212855"/>
            <a:ext cx="475457" cy="331684"/>
          </a:xfrm>
          <a:prstGeom prst="stripedRightArrow">
            <a:avLst>
              <a:gd name="adj1" fmla="val 47835"/>
              <a:gd name="adj2" fmla="val 65000"/>
            </a:avLst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94095402"/>
              </p:ext>
            </p:extLst>
          </p:nvPr>
        </p:nvGraphicFramePr>
        <p:xfrm>
          <a:off x="145434" y="2168860"/>
          <a:ext cx="9705887" cy="864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34719" y="5508521"/>
            <a:ext cx="426447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1F497D"/>
                </a:solidFill>
              </a:rPr>
              <a:t>По </a:t>
            </a:r>
            <a:r>
              <a:rPr lang="en-US" sz="1600" b="1" dirty="0" smtClean="0">
                <a:solidFill>
                  <a:srgbClr val="1F497D"/>
                </a:solidFill>
              </a:rPr>
              <a:t>12</a:t>
            </a:r>
            <a:r>
              <a:rPr lang="ru-RU" sz="1600" b="1" dirty="0" smtClean="0">
                <a:solidFill>
                  <a:srgbClr val="1F497D"/>
                </a:solidFill>
              </a:rPr>
              <a:t> объектам ГЗИ</a:t>
            </a:r>
            <a:r>
              <a:rPr lang="en-US" sz="1600" b="1" dirty="0" smtClean="0">
                <a:solidFill>
                  <a:srgbClr val="1F497D"/>
                </a:solidFill>
              </a:rPr>
              <a:t> </a:t>
            </a:r>
            <a:r>
              <a:rPr lang="ru-RU" sz="1600" b="1" dirty="0" smtClean="0">
                <a:solidFill>
                  <a:srgbClr val="1F497D"/>
                </a:solidFill>
              </a:rPr>
              <a:t>ведется подготовка заданий на проектирование</a:t>
            </a:r>
            <a:endParaRPr lang="ru-RU" sz="1600" dirty="0">
              <a:solidFill>
                <a:srgbClr val="003366"/>
              </a:solidFill>
            </a:endParaRPr>
          </a:p>
        </p:txBody>
      </p:sp>
      <p:sp>
        <p:nvSpPr>
          <p:cNvPr id="12" name="TextBox 25"/>
          <p:cNvSpPr txBox="1">
            <a:spLocks noChangeArrowheads="1"/>
          </p:cNvSpPr>
          <p:nvPr/>
        </p:nvSpPr>
        <p:spPr bwMode="auto">
          <a:xfrm>
            <a:off x="2183691" y="6345324"/>
            <a:ext cx="7661671" cy="33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500" dirty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Развитие проектов по применению природного газа в качестве моторного топлива в Группе Газпром</a:t>
            </a:r>
          </a:p>
        </p:txBody>
      </p:sp>
    </p:spTree>
    <p:extLst>
      <p:ext uri="{BB962C8B-B14F-4D97-AF65-F5344CB8AC3E}">
        <p14:creationId xmlns:p14="http://schemas.microsoft.com/office/powerpoint/2010/main" val="400367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2357" y="917921"/>
            <a:ext cx="7326313" cy="43514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420" tIns="40209" rIns="80420" bIns="40209" anchor="b" anchorCtr="0">
            <a:spAutoFit/>
          </a:bodyPr>
          <a:lstStyle/>
          <a:p>
            <a:pPr algn="ctr"/>
            <a:r>
              <a:rPr lang="ru-RU" sz="2300" dirty="0">
                <a:solidFill>
                  <a:prstClr val="white"/>
                </a:solidFill>
                <a:ea typeface="+mn-ea"/>
                <a:cs typeface="Calibri" panose="020F0502020204030204" pitchFamily="34" charset="0"/>
              </a:rPr>
              <a:t>Расширение газозаправочной сети «Газпром»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0724">
            <a:off x="1698675" y="1883958"/>
            <a:ext cx="6905452" cy="445148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114268" y="2082373"/>
            <a:ext cx="2008828" cy="600776"/>
          </a:xfrm>
          <a:prstGeom prst="rect">
            <a:avLst/>
          </a:prstGeom>
        </p:spPr>
        <p:txBody>
          <a:bodyPr wrap="none" lIns="107287" tIns="53643" rIns="107287" bIns="53643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ea typeface="Calibri" panose="020F0502020204030204" pitchFamily="34" charset="0"/>
              </a:rPr>
              <a:t>Суммарная проектная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ea typeface="Calibri" panose="020F0502020204030204" pitchFamily="34" charset="0"/>
              </a:rPr>
              <a:t>производительность 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758837" y="1581155"/>
            <a:ext cx="5305232" cy="1816141"/>
            <a:chOff x="581955" y="1260135"/>
            <a:chExt cx="4520434" cy="1362106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581955" y="1266320"/>
              <a:ext cx="3336298" cy="1152585"/>
              <a:chOff x="1661819" y="1266320"/>
              <a:chExt cx="3336298" cy="1152585"/>
            </a:xfrm>
          </p:grpSpPr>
          <p:grpSp>
            <p:nvGrpSpPr>
              <p:cNvPr id="20" name="Группа 19"/>
              <p:cNvGrpSpPr/>
              <p:nvPr/>
            </p:nvGrpSpPr>
            <p:grpSpPr>
              <a:xfrm>
                <a:off x="1661819" y="1564897"/>
                <a:ext cx="846837" cy="854008"/>
                <a:chOff x="1552354" y="2645514"/>
                <a:chExt cx="1076429" cy="1085544"/>
              </a:xfrm>
              <a:effectLst/>
            </p:grpSpPr>
            <p:sp>
              <p:nvSpPr>
                <p:cNvPr id="32" name="Овал 31"/>
                <p:cNvSpPr/>
                <p:nvPr/>
              </p:nvSpPr>
              <p:spPr>
                <a:xfrm>
                  <a:off x="1552354" y="2654629"/>
                  <a:ext cx="1076429" cy="1076429"/>
                </a:xfrm>
                <a:prstGeom prst="ellipse">
                  <a:avLst/>
                </a:prstGeom>
                <a:solidFill>
                  <a:schemeClr val="bg1">
                    <a:lumMod val="95000"/>
                    <a:alpha val="81000"/>
                  </a:schemeClr>
                </a:solidFill>
                <a:ln w="38100">
                  <a:gradFill>
                    <a:gsLst>
                      <a:gs pos="0">
                        <a:srgbClr val="00B050"/>
                      </a:gs>
                      <a:gs pos="100000">
                        <a:schemeClr val="bg1"/>
                      </a:gs>
                    </a:gsLst>
                    <a:lin ang="18000000" scaled="0"/>
                    <a:tileRect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40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1795564" y="2645514"/>
                  <a:ext cx="496897" cy="777550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 rtl="0"/>
                  <a:r>
                    <a:rPr lang="ru-RU" sz="4700" b="1" dirty="0" smtId="4294967295">
                      <a:solidFill>
                        <a:srgbClr val="0070C0"/>
                      </a:solidFill>
                      <a:highlight>
                        <a:srgbClr val="000000">
                          <a:alpha val="0"/>
                        </a:srgbClr>
                      </a:highlight>
                      <a:latin typeface="Arial Narrow"/>
                    </a:rPr>
                    <a:t>1</a:t>
                  </a:r>
                  <a:endParaRPr lang="en-US" sz="4700" b="1" dirty="0" smtId="4294967295">
                    <a:solidFill>
                      <a:srgbClr val="0070C0"/>
                    </a:solidFill>
                    <a:highlight>
                      <a:srgbClr val="000000">
                        <a:alpha val="0"/>
                      </a:srgbClr>
                    </a:highlight>
                    <a:latin typeface="Arial Narrow"/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1659480" y="3282222"/>
                  <a:ext cx="828507" cy="278745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 rtl="0"/>
                  <a:r>
                    <a:rPr lang="ru-RU" sz="1300" b="1" dirty="0" smtId="4294967295">
                      <a:solidFill>
                        <a:srgbClr val="0070C0"/>
                      </a:solidFill>
                      <a:highlight>
                        <a:srgbClr val="000000">
                          <a:alpha val="0"/>
                        </a:srgbClr>
                      </a:highlight>
                      <a:latin typeface="Arial Narrow"/>
                    </a:rPr>
                    <a:t>ОБЪЕКТ</a:t>
                  </a:r>
                  <a:endParaRPr lang="en-US" sz="1300" b="1" dirty="0" smtId="4294967295">
                    <a:solidFill>
                      <a:srgbClr val="0070C0"/>
                    </a:solidFill>
                    <a:highlight>
                      <a:srgbClr val="000000">
                        <a:alpha val="0"/>
                      </a:srgbClr>
                    </a:highlight>
                    <a:latin typeface="Arial Narrow"/>
                  </a:endParaRPr>
                </a:p>
              </p:txBody>
            </p:sp>
          </p:grpSp>
          <p:grpSp>
            <p:nvGrpSpPr>
              <p:cNvPr id="21" name="Группа 20"/>
              <p:cNvGrpSpPr/>
              <p:nvPr/>
            </p:nvGrpSpPr>
            <p:grpSpPr>
              <a:xfrm>
                <a:off x="2749906" y="1543319"/>
                <a:ext cx="846835" cy="871764"/>
                <a:chOff x="1552354" y="2622944"/>
                <a:chExt cx="1076429" cy="1108114"/>
              </a:xfrm>
              <a:effectLst/>
            </p:grpSpPr>
            <p:sp>
              <p:nvSpPr>
                <p:cNvPr id="29" name="Овал 28"/>
                <p:cNvSpPr/>
                <p:nvPr/>
              </p:nvSpPr>
              <p:spPr>
                <a:xfrm>
                  <a:off x="1552354" y="2654629"/>
                  <a:ext cx="1076429" cy="1076429"/>
                </a:xfrm>
                <a:prstGeom prst="ellipse">
                  <a:avLst/>
                </a:prstGeom>
                <a:solidFill>
                  <a:schemeClr val="bg1">
                    <a:lumMod val="95000"/>
                    <a:alpha val="81000"/>
                  </a:schemeClr>
                </a:solidFill>
                <a:ln w="38100">
                  <a:gradFill>
                    <a:gsLst>
                      <a:gs pos="0">
                        <a:srgbClr val="00B050"/>
                      </a:gs>
                      <a:gs pos="100000">
                        <a:schemeClr val="bg1"/>
                      </a:gs>
                    </a:gsLst>
                    <a:lin ang="18000000" scaled="0"/>
                    <a:tileRect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40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1677530" y="2622944"/>
                  <a:ext cx="793785" cy="777550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 rtl="0"/>
                  <a:r>
                    <a:rPr lang="ru-RU" sz="4700" b="1" dirty="0" smtId="4294967295">
                      <a:solidFill>
                        <a:srgbClr val="0070C0"/>
                      </a:solidFill>
                      <a:highlight>
                        <a:srgbClr val="000000">
                          <a:alpha val="0"/>
                        </a:srgbClr>
                      </a:highlight>
                      <a:latin typeface="Arial Narrow"/>
                    </a:rPr>
                    <a:t>35</a:t>
                  </a:r>
                  <a:endParaRPr lang="en-US" sz="4700" b="1" dirty="0" smtId="4294967295">
                    <a:solidFill>
                      <a:srgbClr val="0070C0"/>
                    </a:solidFill>
                    <a:highlight>
                      <a:srgbClr val="000000">
                        <a:alpha val="0"/>
                      </a:srgbClr>
                    </a:highlight>
                    <a:latin typeface="Arial Narrow"/>
                  </a:endParaRP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1561614" y="3270937"/>
                  <a:ext cx="1050740" cy="278745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 rtl="0"/>
                  <a:r>
                    <a:rPr lang="ru-RU" sz="1300" b="1" dirty="0" smtId="4294967295">
                      <a:solidFill>
                        <a:srgbClr val="0070C0"/>
                      </a:solidFill>
                      <a:highlight>
                        <a:srgbClr val="000000">
                          <a:alpha val="0"/>
                        </a:srgbClr>
                      </a:highlight>
                      <a:latin typeface="Arial Narrow"/>
                    </a:rPr>
                    <a:t>ОБЪЕКТОВ</a:t>
                  </a:r>
                  <a:endParaRPr lang="en-US" sz="1300" b="1" dirty="0" smtId="4294967295">
                    <a:solidFill>
                      <a:srgbClr val="0070C0"/>
                    </a:solidFill>
                    <a:highlight>
                      <a:srgbClr val="000000">
                        <a:alpha val="0"/>
                      </a:srgbClr>
                    </a:highlight>
                    <a:latin typeface="Arial Narrow"/>
                  </a:endParaRPr>
                </a:p>
              </p:txBody>
            </p:sp>
          </p:grpSp>
          <p:grpSp>
            <p:nvGrpSpPr>
              <p:cNvPr id="22" name="Группа 21"/>
              <p:cNvGrpSpPr/>
              <p:nvPr/>
            </p:nvGrpSpPr>
            <p:grpSpPr>
              <a:xfrm>
                <a:off x="3831804" y="1525563"/>
                <a:ext cx="846839" cy="889519"/>
                <a:chOff x="1552354" y="2600375"/>
                <a:chExt cx="1076429" cy="1130683"/>
              </a:xfrm>
              <a:effectLst/>
            </p:grpSpPr>
            <p:sp>
              <p:nvSpPr>
                <p:cNvPr id="26" name="Овал 25"/>
                <p:cNvSpPr/>
                <p:nvPr/>
              </p:nvSpPr>
              <p:spPr>
                <a:xfrm>
                  <a:off x="1552354" y="2654629"/>
                  <a:ext cx="1076429" cy="1076429"/>
                </a:xfrm>
                <a:prstGeom prst="ellipse">
                  <a:avLst/>
                </a:prstGeom>
                <a:solidFill>
                  <a:schemeClr val="bg1">
                    <a:lumMod val="95000"/>
                    <a:alpha val="81000"/>
                  </a:schemeClr>
                </a:solidFill>
                <a:ln w="38100">
                  <a:gradFill>
                    <a:gsLst>
                      <a:gs pos="0">
                        <a:srgbClr val="00B050"/>
                      </a:gs>
                      <a:gs pos="100000">
                        <a:schemeClr val="bg1"/>
                      </a:gs>
                    </a:gsLst>
                    <a:lin ang="18000000" scaled="0"/>
                    <a:tileRect/>
                  </a:gra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40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1688384" y="2600375"/>
                  <a:ext cx="793781" cy="777550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 rtl="0"/>
                  <a:r>
                    <a:rPr lang="ru-RU" sz="4700" b="1" dirty="0" smtId="4294967295">
                      <a:solidFill>
                        <a:srgbClr val="0070C0"/>
                      </a:solidFill>
                      <a:highlight>
                        <a:srgbClr val="000000">
                          <a:alpha val="0"/>
                        </a:srgbClr>
                      </a:highlight>
                      <a:latin typeface="Arial Narrow"/>
                    </a:rPr>
                    <a:t>23</a:t>
                  </a:r>
                  <a:endParaRPr lang="en-US" sz="4700" b="1" dirty="0" smtId="4294967295">
                    <a:solidFill>
                      <a:srgbClr val="0070C0"/>
                    </a:solidFill>
                    <a:highlight>
                      <a:srgbClr val="000000">
                        <a:alpha val="0"/>
                      </a:srgbClr>
                    </a:highlight>
                    <a:latin typeface="Arial Narrow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1608879" y="3270938"/>
                  <a:ext cx="936148" cy="278745"/>
                </a:xfrm>
                <a:prstGeom prst="rect">
                  <a:avLst/>
                </a:prstGeom>
                <a:noFill/>
                <a:effectLst/>
              </p:spPr>
              <p:txBody>
                <a:bodyPr wrap="none" rtlCol="0">
                  <a:spAutoFit/>
                </a:bodyPr>
                <a:lstStyle/>
                <a:p>
                  <a:pPr rtl="0"/>
                  <a:r>
                    <a:rPr lang="ru-RU" sz="1300" b="1" dirty="0" smtId="4294967295">
                      <a:solidFill>
                        <a:srgbClr val="0070C0"/>
                      </a:solidFill>
                      <a:highlight>
                        <a:srgbClr val="000000">
                          <a:alpha val="0"/>
                        </a:srgbClr>
                      </a:highlight>
                      <a:latin typeface="Arial Narrow"/>
                    </a:rPr>
                    <a:t>ОБЪЕКТА</a:t>
                  </a:r>
                  <a:endParaRPr lang="en-US" sz="1400" b="1" dirty="0" smtId="4294967295">
                    <a:solidFill>
                      <a:srgbClr val="0070C0"/>
                    </a:solidFill>
                    <a:highlight>
                      <a:srgbClr val="000000">
                        <a:alpha val="0"/>
                      </a:srgbClr>
                    </a:highlight>
                    <a:latin typeface="Arial Narrow"/>
                  </a:endParaRPr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1868739" y="1282166"/>
                <a:ext cx="478208" cy="230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>
                    <a:solidFill>
                      <a:srgbClr val="0070C0"/>
                    </a:solidFill>
                  </a:rPr>
                  <a:t>2015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958731" y="1277313"/>
                <a:ext cx="478208" cy="230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>
                    <a:solidFill>
                      <a:srgbClr val="0070C0"/>
                    </a:solidFill>
                  </a:rPr>
                  <a:t>2016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023036" y="1266320"/>
                <a:ext cx="975081" cy="230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b="1" dirty="0">
                    <a:solidFill>
                      <a:srgbClr val="0070C0"/>
                    </a:solidFill>
                  </a:rPr>
                  <a:t>2017 </a:t>
                </a:r>
              </a:p>
            </p:txBody>
          </p:sp>
        </p:grpSp>
        <p:sp>
          <p:nvSpPr>
            <p:cNvPr id="16" name="Овал 15"/>
            <p:cNvSpPr/>
            <p:nvPr/>
          </p:nvSpPr>
          <p:spPr>
            <a:xfrm>
              <a:off x="3814158" y="1562061"/>
              <a:ext cx="1060183" cy="1060180"/>
            </a:xfrm>
            <a:prstGeom prst="ellipse">
              <a:avLst/>
            </a:prstGeom>
            <a:solidFill>
              <a:schemeClr val="bg1">
                <a:lumMod val="95000"/>
                <a:alpha val="81000"/>
              </a:schemeClr>
            </a:solidFill>
            <a:ln w="38100">
              <a:solidFill>
                <a:srgbClr val="00B0F0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solidFill>
                  <a:srgbClr val="00B0F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73025" y="1537921"/>
              <a:ext cx="714624" cy="71558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rtl="0"/>
              <a:r>
                <a:rPr lang="ru-RU" sz="5600" b="1" dirty="0" smtId="4294967295">
                  <a:solidFill>
                    <a:srgbClr val="0070C0"/>
                  </a:solidFill>
                  <a:highlight>
                    <a:srgbClr val="000000">
                      <a:alpha val="0"/>
                    </a:srgbClr>
                  </a:highlight>
                  <a:latin typeface="Arial Narrow"/>
                </a:rPr>
                <a:t>3</a:t>
              </a:r>
              <a:r>
                <a:rPr lang="en-US" sz="5600" b="1" dirty="0" smtId="4294967295">
                  <a:solidFill>
                    <a:srgbClr val="0070C0"/>
                  </a:solidFill>
                  <a:highlight>
                    <a:srgbClr val="000000">
                      <a:alpha val="0"/>
                    </a:srgbClr>
                  </a:highlight>
                  <a:latin typeface="Arial Narrow"/>
                </a:rPr>
                <a:t>5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46049" y="2228973"/>
              <a:ext cx="826626" cy="21929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rtl="0"/>
              <a:r>
                <a:rPr lang="ru-RU" sz="1300" b="1" dirty="0" smtId="4294967295">
                  <a:solidFill>
                    <a:srgbClr val="0070C0"/>
                  </a:solidFill>
                  <a:highlight>
                    <a:srgbClr val="000000">
                      <a:alpha val="0"/>
                    </a:srgbClr>
                  </a:highlight>
                  <a:latin typeface="Arial Narrow"/>
                </a:rPr>
                <a:t>ОБЪЕКТОВ</a:t>
              </a:r>
              <a:endParaRPr lang="en-US" sz="1400" b="1" dirty="0" smtId="4294967295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Arial Narrow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27308" y="1260135"/>
              <a:ext cx="975081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0070C0"/>
                  </a:solidFill>
                </a:rPr>
                <a:t>2018 </a:t>
              </a:r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6646907" y="3867203"/>
            <a:ext cx="2981957" cy="224170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grpSp>
        <p:nvGrpSpPr>
          <p:cNvPr id="44" name="Группа 43"/>
          <p:cNvGrpSpPr/>
          <p:nvPr/>
        </p:nvGrpSpPr>
        <p:grpSpPr>
          <a:xfrm>
            <a:off x="8070819" y="4261602"/>
            <a:ext cx="1410964" cy="1443454"/>
            <a:chOff x="7000059" y="4657725"/>
            <a:chExt cx="1202242" cy="1082591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45" name="TextBox 44"/>
            <p:cNvSpPr txBox="1"/>
            <p:nvPr/>
          </p:nvSpPr>
          <p:spPr>
            <a:xfrm>
              <a:off x="7000059" y="4657725"/>
              <a:ext cx="1202242" cy="877163"/>
            </a:xfrm>
            <a:prstGeom prst="rect">
              <a:avLst/>
            </a:prstGeom>
            <a:noFill/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7000" b="1" dirty="0">
                  <a:solidFill>
                    <a:srgbClr val="0070C0"/>
                  </a:solidFill>
                </a:rPr>
                <a:t>31</a:t>
              </a:r>
              <a:r>
                <a:rPr lang="en-US" sz="7000" b="1" dirty="0">
                  <a:solidFill>
                    <a:srgbClr val="0070C0"/>
                  </a:solidFill>
                </a:rPr>
                <a:t>2</a:t>
              </a:r>
              <a:endParaRPr lang="ru-RU" sz="7000" b="1" dirty="0">
                <a:solidFill>
                  <a:srgbClr val="0070C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118988" y="5486400"/>
              <a:ext cx="98370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>
                  <a:solidFill>
                    <a:srgbClr val="0070C0"/>
                  </a:solidFill>
                </a:rPr>
                <a:t>ОБЪЕКТОВ</a:t>
              </a: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6637093" y="4429960"/>
            <a:ext cx="1173538" cy="1212123"/>
            <a:chOff x="7219503" y="4866735"/>
            <a:chExt cx="999933" cy="909092"/>
          </a:xfrm>
        </p:grpSpPr>
        <p:sp>
          <p:nvSpPr>
            <p:cNvPr id="48" name="TextBox 47"/>
            <p:cNvSpPr txBox="1"/>
            <p:nvPr/>
          </p:nvSpPr>
          <p:spPr>
            <a:xfrm>
              <a:off x="7226178" y="4866735"/>
              <a:ext cx="993258" cy="715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600" b="1" dirty="0">
                  <a:solidFill>
                    <a:srgbClr val="0070C0"/>
                  </a:solidFill>
                </a:rPr>
                <a:t>218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219503" y="5521912"/>
              <a:ext cx="983697" cy="253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>
                  <a:solidFill>
                    <a:srgbClr val="0070C0"/>
                  </a:solidFill>
                </a:rPr>
                <a:t>ОБЪЕКТОВ</a:t>
              </a:r>
            </a:p>
          </p:txBody>
        </p:sp>
      </p:grpSp>
      <p:sp>
        <p:nvSpPr>
          <p:cNvPr id="50" name="Стрелка вправо 49"/>
          <p:cNvSpPr/>
          <p:nvPr/>
        </p:nvSpPr>
        <p:spPr>
          <a:xfrm>
            <a:off x="7719473" y="4650262"/>
            <a:ext cx="375141" cy="722533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58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6790861" y="4103589"/>
            <a:ext cx="754505" cy="400721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1900" b="1" u="sng" dirty="0">
                <a:solidFill>
                  <a:srgbClr val="0070C0"/>
                </a:solidFill>
              </a:rPr>
              <a:t>2014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340211" y="4103940"/>
            <a:ext cx="754505" cy="400721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1900" b="1" u="sng" dirty="0">
                <a:solidFill>
                  <a:srgbClr val="0070C0"/>
                </a:solidFill>
              </a:rPr>
              <a:t>2018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55" y="1599353"/>
            <a:ext cx="1738560" cy="14265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55" y="3085273"/>
            <a:ext cx="1738560" cy="14265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4" y="4571192"/>
            <a:ext cx="1739401" cy="1426632"/>
          </a:xfrm>
          <a:prstGeom prst="rect">
            <a:avLst/>
          </a:prstGeom>
        </p:spPr>
      </p:pic>
      <p:sp>
        <p:nvSpPr>
          <p:cNvPr id="41" name="TextBox 25"/>
          <p:cNvSpPr txBox="1">
            <a:spLocks noChangeArrowheads="1"/>
          </p:cNvSpPr>
          <p:nvPr/>
        </p:nvSpPr>
        <p:spPr bwMode="auto">
          <a:xfrm>
            <a:off x="2183691" y="6345324"/>
            <a:ext cx="7661671" cy="33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500" dirty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Развитие проектов по применению природного газа в качестве моторного топлива в Группе Газпром</a:t>
            </a:r>
          </a:p>
        </p:txBody>
      </p:sp>
    </p:spTree>
    <p:extLst>
      <p:ext uri="{BB962C8B-B14F-4D97-AF65-F5344CB8AC3E}">
        <p14:creationId xmlns:p14="http://schemas.microsoft.com/office/powerpoint/2010/main" val="380700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Скругленный прямоугольник 98"/>
          <p:cNvSpPr/>
          <p:nvPr/>
        </p:nvSpPr>
        <p:spPr>
          <a:xfrm>
            <a:off x="5305887" y="1859156"/>
            <a:ext cx="4302379" cy="17265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5305888" y="4021759"/>
            <a:ext cx="4302379" cy="17265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511846" y="4303817"/>
            <a:ext cx="4302379" cy="17265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2357" y="555511"/>
            <a:ext cx="7326313" cy="78908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420" tIns="40209" rIns="80420" bIns="40209" anchor="b" anchorCtr="0">
            <a:spAutoFit/>
          </a:bodyPr>
          <a:lstStyle/>
          <a:p>
            <a:pPr algn="ctr"/>
            <a:r>
              <a:rPr lang="ru-RU" sz="2300" dirty="0">
                <a:solidFill>
                  <a:prstClr val="white"/>
                </a:solidFill>
                <a:ea typeface="+mn-ea"/>
                <a:cs typeface="Calibri" panose="020F0502020204030204" pitchFamily="34" charset="0"/>
              </a:rPr>
              <a:t>Результаты работы Группы Газпром </a:t>
            </a:r>
            <a:br>
              <a:rPr lang="ru-RU" sz="2300" dirty="0">
                <a:solidFill>
                  <a:prstClr val="white"/>
                </a:solidFill>
                <a:ea typeface="+mn-ea"/>
                <a:cs typeface="Calibri" panose="020F0502020204030204" pitchFamily="34" charset="0"/>
              </a:rPr>
            </a:br>
            <a:r>
              <a:rPr lang="ru-RU" sz="2300" dirty="0">
                <a:solidFill>
                  <a:prstClr val="white"/>
                </a:solidFill>
                <a:ea typeface="+mn-ea"/>
                <a:cs typeface="Calibri" panose="020F0502020204030204" pitchFamily="34" charset="0"/>
              </a:rPr>
              <a:t>по развитию рынка газомоторного топлива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15434" y="1545298"/>
            <a:ext cx="3941761" cy="430887"/>
          </a:xfrm>
          <a:prstGeom prst="rect">
            <a:avLst/>
          </a:prstGeom>
          <a:noFill/>
          <a:ln w="3175" algn="ctr">
            <a:noFill/>
            <a:prstDash val="sysDot"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691698">
              <a:buSzPct val="90000"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Объем реализации природного газа в качестве моторного топлива АГНКС «Газпром», млн куб. м.</a:t>
            </a:r>
          </a:p>
        </p:txBody>
      </p:sp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1898786020"/>
              </p:ext>
            </p:extLst>
          </p:nvPr>
        </p:nvGraphicFramePr>
        <p:xfrm>
          <a:off x="686625" y="1842719"/>
          <a:ext cx="3950019" cy="2493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Прямоугольник 47"/>
          <p:cNvSpPr/>
          <p:nvPr/>
        </p:nvSpPr>
        <p:spPr>
          <a:xfrm>
            <a:off x="715435" y="4468647"/>
            <a:ext cx="3941760" cy="215444"/>
          </a:xfrm>
          <a:prstGeom prst="rect">
            <a:avLst/>
          </a:prstGeom>
          <a:noFill/>
          <a:ln w="3175" algn="ctr">
            <a:noFill/>
            <a:prstDash val="sysDot"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691698">
              <a:buSzPct val="90000"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Загрузка АГНКС «Газпром», %</a:t>
            </a:r>
          </a:p>
        </p:txBody>
      </p:sp>
      <p:pic>
        <p:nvPicPr>
          <p:cNvPr id="50" name="Picture 2" descr="C:\Users\Slushev-DE\Desktop\ГГМТ\ПМГФ\Форум 2011-2014\2014\Интерактивные материалы\слайды 123\4 СЛАЙД.jp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47" t="19797" r="9397" b="62083"/>
          <a:stretch/>
        </p:blipFill>
        <p:spPr bwMode="auto">
          <a:xfrm>
            <a:off x="1136659" y="5083305"/>
            <a:ext cx="1172373" cy="61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://motordream.uol.com.br/upload/noticia/1284423504236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24" b="95466" l="2667" r="96667">
                        <a14:foregroundMark x1="76667" y1="52141" x2="76667" y2="52141"/>
                        <a14:foregroundMark x1="80000" y1="54156" x2="80000" y2="54156"/>
                        <a14:foregroundMark x1="82000" y1="54156" x2="82000" y2="54156"/>
                        <a14:foregroundMark x1="87833" y1="58186" x2="87833" y2="58186"/>
                        <a14:foregroundMark x1="89500" y1="64736" x2="89500" y2="64736"/>
                        <a14:foregroundMark x1="71333" y1="50378" x2="71333" y2="50378"/>
                        <a14:foregroundMark x1="73833" y1="50882" x2="73833" y2="50882"/>
                        <a14:foregroundMark x1="75333" y1="51637" x2="75333" y2="51637"/>
                        <a14:foregroundMark x1="78167" y1="52141" x2="78167" y2="52141"/>
                        <a14:foregroundMark x1="21667" y1="38539" x2="21667" y2="38539"/>
                        <a14:foregroundMark x1="20500" y1="39798" x2="20500" y2="39798"/>
                        <a14:foregroundMark x1="90500" y1="79093" x2="90500" y2="79093"/>
                        <a14:foregroundMark x1="90333" y1="64232" x2="90333" y2="64232"/>
                        <a14:foregroundMark x1="90000" y1="62720" x2="90000" y2="62720"/>
                        <a14:foregroundMark x1="89500" y1="61209" x2="89500" y2="61209"/>
                        <a14:foregroundMark x1="89000" y1="60453" x2="89000" y2="60453"/>
                        <a14:foregroundMark x1="88333" y1="59446" x2="88333" y2="59446"/>
                        <a14:foregroundMark x1="14333" y1="47607" x2="14333" y2="47607"/>
                        <a14:foregroundMark x1="14833" y1="46096" x2="14833" y2="46096"/>
                        <a14:foregroundMark x1="15500" y1="46096" x2="15500" y2="46096"/>
                        <a14:foregroundMark x1="15833" y1="45340" x2="15833" y2="45340"/>
                        <a14:foregroundMark x1="16167" y1="45088" x2="16167" y2="45088"/>
                        <a14:foregroundMark x1="16667" y1="43577" x2="16667" y2="43577"/>
                        <a14:foregroundMark x1="17500" y1="42821" x2="17500" y2="42821"/>
                        <a14:foregroundMark x1="18167" y1="41814" x2="18167" y2="41814"/>
                        <a14:foregroundMark x1="19000" y1="41310" x2="19000" y2="41310"/>
                        <a14:foregroundMark x1="19667" y1="40554" x2="19667" y2="40554"/>
                        <a14:foregroundMark x1="87333" y1="56423" x2="87333" y2="56423"/>
                        <a14:backgroundMark x1="86167" y1="54912" x2="86167" y2="54912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177" y="5454944"/>
            <a:ext cx="177142" cy="14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://motordream.uol.com.br/upload/noticia/12844235042362.jpg">
            <a:hlinkClick r:id="rId5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24" b="95466" l="2667" r="96667">
                        <a14:foregroundMark x1="76667" y1="52141" x2="76667" y2="52141"/>
                        <a14:foregroundMark x1="80000" y1="54156" x2="80000" y2="54156"/>
                        <a14:foregroundMark x1="82000" y1="54156" x2="82000" y2="54156"/>
                        <a14:foregroundMark x1="87833" y1="58186" x2="87833" y2="58186"/>
                        <a14:foregroundMark x1="89500" y1="64736" x2="89500" y2="64736"/>
                        <a14:foregroundMark x1="71333" y1="50378" x2="71333" y2="50378"/>
                        <a14:foregroundMark x1="73833" y1="50882" x2="73833" y2="50882"/>
                        <a14:foregroundMark x1="75333" y1="51637" x2="75333" y2="51637"/>
                        <a14:foregroundMark x1="78167" y1="52141" x2="78167" y2="52141"/>
                        <a14:foregroundMark x1="21667" y1="38539" x2="21667" y2="38539"/>
                        <a14:foregroundMark x1="20500" y1="39798" x2="20500" y2="39798"/>
                        <a14:foregroundMark x1="90500" y1="79093" x2="90500" y2="79093"/>
                        <a14:foregroundMark x1="90333" y1="64232" x2="90333" y2="64232"/>
                        <a14:foregroundMark x1="90000" y1="62720" x2="90000" y2="62720"/>
                        <a14:foregroundMark x1="89500" y1="61209" x2="89500" y2="61209"/>
                        <a14:foregroundMark x1="89000" y1="60453" x2="89000" y2="60453"/>
                        <a14:foregroundMark x1="88333" y1="59446" x2="88333" y2="59446"/>
                        <a14:foregroundMark x1="14333" y1="47607" x2="14333" y2="47607"/>
                        <a14:foregroundMark x1="14833" y1="46096" x2="14833" y2="46096"/>
                        <a14:foregroundMark x1="15500" y1="46096" x2="15500" y2="46096"/>
                        <a14:foregroundMark x1="15833" y1="45340" x2="15833" y2="45340"/>
                        <a14:foregroundMark x1="16167" y1="45088" x2="16167" y2="45088"/>
                        <a14:foregroundMark x1="16667" y1="43577" x2="16667" y2="43577"/>
                        <a14:foregroundMark x1="17500" y1="42821" x2="17500" y2="42821"/>
                        <a14:foregroundMark x1="18167" y1="41814" x2="18167" y2="41814"/>
                        <a14:foregroundMark x1="19000" y1="41310" x2="19000" y2="41310"/>
                        <a14:foregroundMark x1="19667" y1="40554" x2="19667" y2="40554"/>
                        <a14:foregroundMark x1="87333" y1="56423" x2="87333" y2="56423"/>
                        <a14:backgroundMark x1="86167" y1="54912" x2="86167" y2="54912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637" y="5429543"/>
            <a:ext cx="222809" cy="18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ttp://motordream.uol.com.br/upload/noticia/12844235042362.jpg">
            <a:hlinkClick r:id="rId5"/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24" b="95466" l="2667" r="96667">
                        <a14:foregroundMark x1="76667" y1="52141" x2="76667" y2="52141"/>
                        <a14:foregroundMark x1="80000" y1="54156" x2="80000" y2="54156"/>
                        <a14:foregroundMark x1="82000" y1="54156" x2="82000" y2="54156"/>
                        <a14:foregroundMark x1="87833" y1="58186" x2="87833" y2="58186"/>
                        <a14:foregroundMark x1="89500" y1="64736" x2="89500" y2="64736"/>
                        <a14:foregroundMark x1="71333" y1="50378" x2="71333" y2="50378"/>
                        <a14:foregroundMark x1="73833" y1="50882" x2="73833" y2="50882"/>
                        <a14:foregroundMark x1="75333" y1="51637" x2="75333" y2="51637"/>
                        <a14:foregroundMark x1="78167" y1="52141" x2="78167" y2="52141"/>
                        <a14:foregroundMark x1="21667" y1="38539" x2="21667" y2="38539"/>
                        <a14:foregroundMark x1="20500" y1="39798" x2="20500" y2="39798"/>
                        <a14:foregroundMark x1="90500" y1="79093" x2="90500" y2="79093"/>
                        <a14:foregroundMark x1="90333" y1="64232" x2="90333" y2="64232"/>
                        <a14:foregroundMark x1="90000" y1="62720" x2="90000" y2="62720"/>
                        <a14:foregroundMark x1="89500" y1="61209" x2="89500" y2="61209"/>
                        <a14:foregroundMark x1="89000" y1="60453" x2="89000" y2="60453"/>
                        <a14:foregroundMark x1="88333" y1="59446" x2="88333" y2="59446"/>
                        <a14:foregroundMark x1="14333" y1="47607" x2="14333" y2="47607"/>
                        <a14:foregroundMark x1="14833" y1="46096" x2="14833" y2="46096"/>
                        <a14:foregroundMark x1="15500" y1="46096" x2="15500" y2="46096"/>
                        <a14:foregroundMark x1="15833" y1="45340" x2="15833" y2="45340"/>
                        <a14:foregroundMark x1="16167" y1="45088" x2="16167" y2="45088"/>
                        <a14:foregroundMark x1="16667" y1="43577" x2="16667" y2="43577"/>
                        <a14:foregroundMark x1="17500" y1="42821" x2="17500" y2="42821"/>
                        <a14:foregroundMark x1="18167" y1="41814" x2="18167" y2="41814"/>
                        <a14:foregroundMark x1="19000" y1="41310" x2="19000" y2="41310"/>
                        <a14:foregroundMark x1="19667" y1="40554" x2="19667" y2="40554"/>
                        <a14:foregroundMark x1="87333" y1="56423" x2="87333" y2="56423"/>
                        <a14:backgroundMark x1="86167" y1="54912" x2="86167" y2="54912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290" y="5392353"/>
            <a:ext cx="294467" cy="23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C:\Users\Slushev-DE\Desktop\ГГМТ\ПМГФ\Форум 2011-2014\2014\Интерактивные материалы\слайды 123\4 СЛАЙД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47" t="19797" r="9397" b="62083"/>
          <a:stretch/>
        </p:blipFill>
        <p:spPr bwMode="auto">
          <a:xfrm>
            <a:off x="3199464" y="5083305"/>
            <a:ext cx="1172373" cy="618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xtLst/>
        </p:spPr>
      </p:pic>
      <p:pic>
        <p:nvPicPr>
          <p:cNvPr id="60" name="Picture 2" descr="http://motordream.uol.com.br/upload/noticia/1284423504236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24" b="95466" l="2667" r="96667">
                        <a14:foregroundMark x1="76667" y1="52141" x2="76667" y2="52141"/>
                        <a14:foregroundMark x1="80000" y1="54156" x2="80000" y2="54156"/>
                        <a14:foregroundMark x1="82000" y1="54156" x2="82000" y2="54156"/>
                        <a14:foregroundMark x1="87833" y1="58186" x2="87833" y2="58186"/>
                        <a14:foregroundMark x1="89500" y1="64736" x2="89500" y2="64736"/>
                        <a14:foregroundMark x1="71333" y1="50378" x2="71333" y2="50378"/>
                        <a14:foregroundMark x1="73833" y1="50882" x2="73833" y2="50882"/>
                        <a14:foregroundMark x1="75333" y1="51637" x2="75333" y2="51637"/>
                        <a14:foregroundMark x1="78167" y1="52141" x2="78167" y2="52141"/>
                        <a14:foregroundMark x1="21667" y1="38539" x2="21667" y2="38539"/>
                        <a14:foregroundMark x1="20500" y1="39798" x2="20500" y2="39798"/>
                        <a14:foregroundMark x1="90500" y1="79093" x2="90500" y2="79093"/>
                        <a14:foregroundMark x1="90333" y1="64232" x2="90333" y2="64232"/>
                        <a14:foregroundMark x1="90000" y1="62720" x2="90000" y2="62720"/>
                        <a14:foregroundMark x1="89500" y1="61209" x2="89500" y2="61209"/>
                        <a14:foregroundMark x1="89000" y1="60453" x2="89000" y2="60453"/>
                        <a14:foregroundMark x1="88333" y1="59446" x2="88333" y2="59446"/>
                        <a14:foregroundMark x1="14333" y1="47607" x2="14333" y2="47607"/>
                        <a14:foregroundMark x1="14833" y1="46096" x2="14833" y2="46096"/>
                        <a14:foregroundMark x1="15500" y1="46096" x2="15500" y2="46096"/>
                        <a14:foregroundMark x1="15833" y1="45340" x2="15833" y2="45340"/>
                        <a14:foregroundMark x1="16167" y1="45088" x2="16167" y2="45088"/>
                        <a14:foregroundMark x1="16667" y1="43577" x2="16667" y2="43577"/>
                        <a14:foregroundMark x1="17500" y1="42821" x2="17500" y2="42821"/>
                        <a14:foregroundMark x1="18167" y1="41814" x2="18167" y2="41814"/>
                        <a14:foregroundMark x1="19000" y1="41310" x2="19000" y2="41310"/>
                        <a14:foregroundMark x1="19667" y1="40554" x2="19667" y2="40554"/>
                        <a14:foregroundMark x1="87333" y1="56423" x2="87333" y2="56423"/>
                        <a14:backgroundMark x1="86167" y1="54912" x2="86167" y2="54912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982" y="5454944"/>
            <a:ext cx="177142" cy="14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http://motordream.uol.com.br/upload/noticia/12844235042362.jpg">
            <a:hlinkClick r:id="rId5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24" b="95466" l="2667" r="96667">
                        <a14:foregroundMark x1="76667" y1="52141" x2="76667" y2="52141"/>
                        <a14:foregroundMark x1="80000" y1="54156" x2="80000" y2="54156"/>
                        <a14:foregroundMark x1="82000" y1="54156" x2="82000" y2="54156"/>
                        <a14:foregroundMark x1="87833" y1="58186" x2="87833" y2="58186"/>
                        <a14:foregroundMark x1="89500" y1="64736" x2="89500" y2="64736"/>
                        <a14:foregroundMark x1="71333" y1="50378" x2="71333" y2="50378"/>
                        <a14:foregroundMark x1="73833" y1="50882" x2="73833" y2="50882"/>
                        <a14:foregroundMark x1="75333" y1="51637" x2="75333" y2="51637"/>
                        <a14:foregroundMark x1="78167" y1="52141" x2="78167" y2="52141"/>
                        <a14:foregroundMark x1="21667" y1="38539" x2="21667" y2="38539"/>
                        <a14:foregroundMark x1="20500" y1="39798" x2="20500" y2="39798"/>
                        <a14:foregroundMark x1="90500" y1="79093" x2="90500" y2="79093"/>
                        <a14:foregroundMark x1="90333" y1="64232" x2="90333" y2="64232"/>
                        <a14:foregroundMark x1="90000" y1="62720" x2="90000" y2="62720"/>
                        <a14:foregroundMark x1="89500" y1="61209" x2="89500" y2="61209"/>
                        <a14:foregroundMark x1="89000" y1="60453" x2="89000" y2="60453"/>
                        <a14:foregroundMark x1="88333" y1="59446" x2="88333" y2="59446"/>
                        <a14:foregroundMark x1="14333" y1="47607" x2="14333" y2="47607"/>
                        <a14:foregroundMark x1="14833" y1="46096" x2="14833" y2="46096"/>
                        <a14:foregroundMark x1="15500" y1="46096" x2="15500" y2="46096"/>
                        <a14:foregroundMark x1="15833" y1="45340" x2="15833" y2="45340"/>
                        <a14:foregroundMark x1="16167" y1="45088" x2="16167" y2="45088"/>
                        <a14:foregroundMark x1="16667" y1="43577" x2="16667" y2="43577"/>
                        <a14:foregroundMark x1="17500" y1="42821" x2="17500" y2="42821"/>
                        <a14:foregroundMark x1="18167" y1="41814" x2="18167" y2="41814"/>
                        <a14:foregroundMark x1="19000" y1="41310" x2="19000" y2="41310"/>
                        <a14:foregroundMark x1="19667" y1="40554" x2="19667" y2="40554"/>
                        <a14:foregroundMark x1="87333" y1="56423" x2="87333" y2="56423"/>
                        <a14:backgroundMark x1="86167" y1="54912" x2="86167" y2="54912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443" y="5429543"/>
            <a:ext cx="222809" cy="18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http://motordream.uol.com.br/upload/noticia/12844235042362.jpg">
            <a:hlinkClick r:id="rId5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24" b="95466" l="2667" r="96667">
                        <a14:foregroundMark x1="76667" y1="52141" x2="76667" y2="52141"/>
                        <a14:foregroundMark x1="80000" y1="54156" x2="80000" y2="54156"/>
                        <a14:foregroundMark x1="82000" y1="54156" x2="82000" y2="54156"/>
                        <a14:foregroundMark x1="87833" y1="58186" x2="87833" y2="58186"/>
                        <a14:foregroundMark x1="89500" y1="64736" x2="89500" y2="64736"/>
                        <a14:foregroundMark x1="71333" y1="50378" x2="71333" y2="50378"/>
                        <a14:foregroundMark x1="73833" y1="50882" x2="73833" y2="50882"/>
                        <a14:foregroundMark x1="75333" y1="51637" x2="75333" y2="51637"/>
                        <a14:foregroundMark x1="78167" y1="52141" x2="78167" y2="52141"/>
                        <a14:foregroundMark x1="21667" y1="38539" x2="21667" y2="38539"/>
                        <a14:foregroundMark x1="20500" y1="39798" x2="20500" y2="39798"/>
                        <a14:foregroundMark x1="90500" y1="79093" x2="90500" y2="79093"/>
                        <a14:foregroundMark x1="90333" y1="64232" x2="90333" y2="64232"/>
                        <a14:foregroundMark x1="90000" y1="62720" x2="90000" y2="62720"/>
                        <a14:foregroundMark x1="89500" y1="61209" x2="89500" y2="61209"/>
                        <a14:foregroundMark x1="89000" y1="60453" x2="89000" y2="60453"/>
                        <a14:foregroundMark x1="88333" y1="59446" x2="88333" y2="59446"/>
                        <a14:foregroundMark x1="14333" y1="47607" x2="14333" y2="47607"/>
                        <a14:foregroundMark x1="14833" y1="46096" x2="14833" y2="46096"/>
                        <a14:foregroundMark x1="15500" y1="46096" x2="15500" y2="46096"/>
                        <a14:foregroundMark x1="15833" y1="45340" x2="15833" y2="45340"/>
                        <a14:foregroundMark x1="16167" y1="45088" x2="16167" y2="45088"/>
                        <a14:foregroundMark x1="16667" y1="43577" x2="16667" y2="43577"/>
                        <a14:foregroundMark x1="17500" y1="42821" x2="17500" y2="42821"/>
                        <a14:foregroundMark x1="18167" y1="41814" x2="18167" y2="41814"/>
                        <a14:foregroundMark x1="19000" y1="41310" x2="19000" y2="41310"/>
                        <a14:foregroundMark x1="19667" y1="40554" x2="19667" y2="40554"/>
                        <a14:foregroundMark x1="87333" y1="56423" x2="87333" y2="56423"/>
                        <a14:backgroundMark x1="86167" y1="54912" x2="86167" y2="54912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096" y="5392353"/>
            <a:ext cx="294467" cy="23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1450479" y="5629439"/>
            <a:ext cx="652686" cy="308388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201</a:t>
            </a:r>
            <a:r>
              <a:rPr lang="en-US" sz="13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4</a:t>
            </a:r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г.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411587" y="4668453"/>
            <a:ext cx="837149" cy="462277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21%</a:t>
            </a:r>
            <a:endParaRPr lang="ru-RU" sz="23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518937" y="5633563"/>
            <a:ext cx="652686" cy="308388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2017 г.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368185" y="4668453"/>
            <a:ext cx="837149" cy="462277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26%</a:t>
            </a:r>
            <a:endParaRPr lang="ru-RU" sz="23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370928" y="5035228"/>
            <a:ext cx="837149" cy="462277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ru-RU" sz="2300" b="1" dirty="0">
                <a:solidFill>
                  <a:srgbClr val="00B0F0"/>
                </a:solidFill>
                <a:cs typeface="Arial" panose="020B0604020202020204" pitchFamily="34" charset="0"/>
              </a:rPr>
              <a:t>+5</a:t>
            </a:r>
            <a:r>
              <a:rPr lang="en-US" sz="2300" b="1" dirty="0">
                <a:solidFill>
                  <a:srgbClr val="00B0F0"/>
                </a:solidFill>
                <a:cs typeface="Arial" panose="020B0604020202020204" pitchFamily="34" charset="0"/>
              </a:rPr>
              <a:t>%</a:t>
            </a:r>
            <a:endParaRPr lang="ru-RU" sz="2300" b="1" dirty="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2451368" y="4912804"/>
            <a:ext cx="640738" cy="7886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5328066" y="4048497"/>
            <a:ext cx="3941761" cy="430887"/>
          </a:xfrm>
          <a:prstGeom prst="rect">
            <a:avLst/>
          </a:prstGeom>
          <a:noFill/>
          <a:ln w="3175" algn="ctr">
            <a:noFill/>
            <a:prstDash val="sysDot"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691698">
              <a:buSzPct val="90000"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Производственная мощность</a:t>
            </a:r>
          </a:p>
          <a:p>
            <a:pPr algn="ctr" defTabSz="1691698">
              <a:buSzPct val="90000"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сети «Газпром», млрд м3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год</a:t>
            </a:r>
          </a:p>
        </p:txBody>
      </p:sp>
      <p:pic>
        <p:nvPicPr>
          <p:cNvPr id="70" name="Picture 2" descr="C:\Users\Slushev-DE\Desktop\ГГМТ\ПМГФ\Форум 2011-2014\2014\Интерактивные материалы\слайды 123\4 СЛАЙД.jp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47" t="19797" r="9397" b="62083"/>
          <a:stretch/>
        </p:blipFill>
        <p:spPr bwMode="auto">
          <a:xfrm>
            <a:off x="5741676" y="4859881"/>
            <a:ext cx="1172373" cy="61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C:\Users\Slushev-DE\Desktop\ГГМТ\ПМГФ\Форум 2011-2014\2014\Интерактивные материалы\слайды 123\4 СЛАЙД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47" t="19797" r="9397" b="62083"/>
          <a:stretch/>
        </p:blipFill>
        <p:spPr bwMode="auto">
          <a:xfrm>
            <a:off x="7843133" y="4858049"/>
            <a:ext cx="1172373" cy="61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TextBox 90"/>
          <p:cNvSpPr txBox="1"/>
          <p:nvPr/>
        </p:nvSpPr>
        <p:spPr>
          <a:xfrm>
            <a:off x="6057597" y="5394302"/>
            <a:ext cx="652686" cy="308388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201</a:t>
            </a:r>
            <a:r>
              <a:rPr lang="en-US" sz="13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4</a:t>
            </a:r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г.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892526" y="4408035"/>
            <a:ext cx="837149" cy="462277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ru-RU" sz="23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1,7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136977" y="5418638"/>
            <a:ext cx="652686" cy="308388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2017 г.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980136" y="4422089"/>
            <a:ext cx="837149" cy="462277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2</a:t>
            </a: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,2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914050" y="4867668"/>
            <a:ext cx="837149" cy="462277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ru-RU" sz="2300" b="1" dirty="0">
                <a:solidFill>
                  <a:srgbClr val="00B0F0"/>
                </a:solidFill>
                <a:cs typeface="Arial" panose="020B0604020202020204" pitchFamily="34" charset="0"/>
              </a:rPr>
              <a:t>+0,5</a:t>
            </a:r>
          </a:p>
        </p:txBody>
      </p:sp>
      <p:sp>
        <p:nvSpPr>
          <p:cNvPr id="98" name="Овал 97"/>
          <p:cNvSpPr/>
          <p:nvPr/>
        </p:nvSpPr>
        <p:spPr>
          <a:xfrm>
            <a:off x="7034433" y="4743972"/>
            <a:ext cx="640738" cy="7886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140" name="TextBox 139"/>
          <p:cNvSpPr txBox="1"/>
          <p:nvPr/>
        </p:nvSpPr>
        <p:spPr>
          <a:xfrm>
            <a:off x="8143334" y="3198799"/>
            <a:ext cx="652686" cy="308388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ru-RU" sz="13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2018 </a:t>
            </a:r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г.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8024491" y="2204145"/>
            <a:ext cx="837149" cy="462277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277</a:t>
            </a:r>
            <a:endParaRPr lang="ru-RU" sz="23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5992213" y="3191098"/>
            <a:ext cx="652686" cy="308388"/>
          </a:xfrm>
          <a:prstGeom prst="rect">
            <a:avLst/>
          </a:prstGeom>
          <a:noFill/>
        </p:spPr>
        <p:txBody>
          <a:bodyPr wrap="none" lIns="107287" tIns="53643" rIns="107287" bIns="53643" rtlCol="0">
            <a:spAutoFit/>
          </a:bodyPr>
          <a:lstStyle/>
          <a:p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201</a:t>
            </a:r>
            <a:r>
              <a:rPr lang="en-US" sz="13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4</a:t>
            </a:r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г.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5857439" y="2184584"/>
            <a:ext cx="837149" cy="462277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ru-RU" sz="23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218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5418808" y="1943505"/>
            <a:ext cx="3924443" cy="323777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Газозаправочная сеть «Газпром», ед.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83872" y="3681044"/>
            <a:ext cx="117000" cy="144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683872" y="3349336"/>
            <a:ext cx="117000" cy="14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6928574" y="2630697"/>
            <a:ext cx="837149" cy="462277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ru-RU" sz="2300" b="1" dirty="0">
                <a:solidFill>
                  <a:srgbClr val="00B0F0"/>
                </a:solidFill>
                <a:cs typeface="Arial" panose="020B0604020202020204" pitchFamily="34" charset="0"/>
              </a:rPr>
              <a:t>+ </a:t>
            </a:r>
            <a:r>
              <a:rPr lang="ru-RU" sz="2300" b="1" dirty="0" smtClean="0">
                <a:solidFill>
                  <a:srgbClr val="00B0F0"/>
                </a:solidFill>
                <a:cs typeface="Arial" panose="020B0604020202020204" pitchFamily="34" charset="0"/>
              </a:rPr>
              <a:t>59</a:t>
            </a:r>
            <a:endParaRPr lang="ru-RU" sz="2300" b="1" dirty="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7048378" y="2518308"/>
            <a:ext cx="640738" cy="7886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359295" y="2452658"/>
            <a:ext cx="655151" cy="293000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B0F0"/>
                </a:solidFill>
                <a:cs typeface="Arial" panose="020B0604020202020204" pitchFamily="34" charset="0"/>
              </a:rPr>
              <a:t>+30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661635" y="2221269"/>
            <a:ext cx="655151" cy="293000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B0F0"/>
                </a:solidFill>
                <a:cs typeface="Arial" panose="020B0604020202020204" pitchFamily="34" charset="0"/>
              </a:rPr>
              <a:t>+45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2252700" y="3349726"/>
            <a:ext cx="3941760" cy="138499"/>
          </a:xfrm>
          <a:prstGeom prst="rect">
            <a:avLst/>
          </a:prstGeom>
          <a:noFill/>
          <a:ln w="3175" algn="ctr">
            <a:noFill/>
            <a:prstDash val="sysDot"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691698">
              <a:buSzPct val="90000"/>
            </a:pPr>
            <a:r>
              <a:rPr lang="ru-RU" sz="900" dirty="0"/>
              <a:t>Прирост, млн м3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86416" y="2850788"/>
            <a:ext cx="970779" cy="319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3847882" y="2267353"/>
            <a:ext cx="640738" cy="7886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77" name="TextBox 76"/>
          <p:cNvSpPr txBox="1"/>
          <p:nvPr/>
        </p:nvSpPr>
        <p:spPr>
          <a:xfrm>
            <a:off x="2007885" y="2359142"/>
            <a:ext cx="655151" cy="293000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B0F0"/>
                </a:solidFill>
                <a:cs typeface="Arial" panose="020B0604020202020204" pitchFamily="34" charset="0"/>
              </a:rPr>
              <a:t>+45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3200229" y="2345697"/>
            <a:ext cx="305715" cy="17759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2546351" y="2489142"/>
            <a:ext cx="309816" cy="17759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2546351" y="2623504"/>
            <a:ext cx="309816" cy="1395729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3199465" y="2494218"/>
            <a:ext cx="306479" cy="1521871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1886353" y="2723709"/>
            <a:ext cx="306479" cy="1296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1887198" y="2632532"/>
            <a:ext cx="305121" cy="9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1231506" y="2723709"/>
            <a:ext cx="306479" cy="1296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/>
          </a:p>
        </p:txBody>
      </p:sp>
      <p:pic>
        <p:nvPicPr>
          <p:cNvPr id="100" name="Picture 2" descr="C:\Users\Slushev-DE\Desktop\ГГМТ\ПМГФ\Форум 2011-2014\2014\Интерактивные материалы\слайды 123\4 СЛАЙД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47" t="19797" r="9397" b="62083"/>
          <a:stretch/>
        </p:blipFill>
        <p:spPr bwMode="auto">
          <a:xfrm>
            <a:off x="7843133" y="2636155"/>
            <a:ext cx="1172373" cy="61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C:\Users\Slushev-DE\Desktop\ГГМТ\ПМГФ\Форум 2011-2014\2014\Интерактивные материалы\слайды 123\4 СЛАЙД.jp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47" t="19797" r="9397" b="62083"/>
          <a:stretch/>
        </p:blipFill>
        <p:spPr bwMode="auto">
          <a:xfrm>
            <a:off x="5697547" y="2624338"/>
            <a:ext cx="1172373" cy="61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25"/>
          <p:cNvSpPr txBox="1">
            <a:spLocks noChangeArrowheads="1"/>
          </p:cNvSpPr>
          <p:nvPr/>
        </p:nvSpPr>
        <p:spPr bwMode="auto">
          <a:xfrm>
            <a:off x="2183691" y="6345324"/>
            <a:ext cx="7661671" cy="33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500" dirty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Развитие проектов по применению природного газа в качестве моторного топлива в Группе Газпром</a:t>
            </a:r>
          </a:p>
        </p:txBody>
      </p:sp>
    </p:spTree>
    <p:extLst>
      <p:ext uri="{BB962C8B-B14F-4D97-AF65-F5344CB8AC3E}">
        <p14:creationId xmlns:p14="http://schemas.microsoft.com/office/powerpoint/2010/main" val="118848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558ED5"/>
              </a:clrFrom>
              <a:clrTo>
                <a:srgbClr val="558ED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8" y="1512888"/>
            <a:ext cx="9856812" cy="4508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</p:pic>
      <p:sp>
        <p:nvSpPr>
          <p:cNvPr id="4" name="Прямоугольник 3"/>
          <p:cNvSpPr/>
          <p:nvPr/>
        </p:nvSpPr>
        <p:spPr>
          <a:xfrm>
            <a:off x="3584848" y="4977172"/>
            <a:ext cx="6080730" cy="972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6875" y="5013176"/>
            <a:ext cx="1781689" cy="100811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0" b="13614"/>
          <a:stretch>
            <a:fillRect/>
          </a:stretch>
        </p:blipFill>
        <p:spPr bwMode="auto">
          <a:xfrm>
            <a:off x="5923711" y="4927251"/>
            <a:ext cx="2014657" cy="1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3" descr="C:\Users\Morris\Desktop\НТК\СУГ\tem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537" y="4981525"/>
            <a:ext cx="1647500" cy="1039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24"/>
          <p:cNvSpPr txBox="1">
            <a:spLocks noChangeArrowheads="1"/>
          </p:cNvSpPr>
          <p:nvPr/>
        </p:nvSpPr>
        <p:spPr bwMode="auto">
          <a:xfrm>
            <a:off x="2222697" y="260648"/>
            <a:ext cx="7596191" cy="1312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465" tIns="40232" rIns="80465" bIns="40232">
            <a:spAutoFit/>
          </a:bodyPr>
          <a:lstStyle>
            <a:defPPr>
              <a:defRPr lang="ru-RU"/>
            </a:defPPr>
            <a:lvl1pPr algn="ctr">
              <a:buFontTx/>
              <a:buNone/>
              <a:defRPr sz="2000">
                <a:solidFill>
                  <a:srgbClr val="0070C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>
                <a:solidFill>
                  <a:prstClr val="white"/>
                </a:solidFill>
                <a:cs typeface="Calibri" panose="020F0502020204030204" pitchFamily="34" charset="0"/>
              </a:rPr>
              <a:t>Использование сжиженного природного </a:t>
            </a:r>
            <a:r>
              <a:rPr lang="ru-RU" altLang="ru-RU" dirty="0">
                <a:solidFill>
                  <a:prstClr val="white"/>
                </a:solidFill>
                <a:cs typeface="Calibri" panose="020F0502020204030204" pitchFamily="34" charset="0"/>
              </a:rPr>
              <a:t>газа в качестве моторного топлива на </a:t>
            </a:r>
            <a:r>
              <a:rPr lang="ru-RU" altLang="ru-RU" dirty="0" smtClean="0">
                <a:solidFill>
                  <a:prstClr val="white"/>
                </a:solidFill>
                <a:cs typeface="Calibri" panose="020F0502020204030204" pitchFamily="34" charset="0"/>
              </a:rPr>
              <a:t>железнодорожном </a:t>
            </a:r>
            <a:r>
              <a:rPr lang="ru-RU" altLang="ru-RU" dirty="0" smtClean="0">
                <a:solidFill>
                  <a:schemeClr val="bg1"/>
                </a:solidFill>
                <a:cs typeface="Calibri" panose="020F0502020204030204" pitchFamily="34" charset="0"/>
              </a:rPr>
              <a:t>транспорте </a:t>
            </a:r>
          </a:p>
          <a:p>
            <a:r>
              <a:rPr lang="ru-RU" altLang="ru-RU" dirty="0" smtClean="0">
                <a:solidFill>
                  <a:schemeClr val="bg1"/>
                </a:solidFill>
                <a:cs typeface="Calibri" panose="020F0502020204030204" pitchFamily="34" charset="0"/>
              </a:rPr>
              <a:t>(участок </a:t>
            </a:r>
            <a:r>
              <a:rPr lang="ru-RU" altLang="ru-RU" dirty="0">
                <a:solidFill>
                  <a:schemeClr val="bg1"/>
                </a:solidFill>
                <a:cs typeface="Calibri" panose="020F0502020204030204" pitchFamily="34" charset="0"/>
              </a:rPr>
              <a:t>ж/д «Войновка-Сургут-Лимбей», «Обская-Карская»)</a:t>
            </a:r>
            <a:endParaRPr lang="en-US" altLang="ru-RU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endParaRPr lang="ru-RU" altLang="ru-RU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11" name="TextBox 25"/>
          <p:cNvSpPr txBox="1">
            <a:spLocks noChangeArrowheads="1"/>
          </p:cNvSpPr>
          <p:nvPr/>
        </p:nvSpPr>
        <p:spPr bwMode="auto">
          <a:xfrm>
            <a:off x="2183691" y="6345324"/>
            <a:ext cx="7661671" cy="33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500" dirty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Развитие проектов по применению природного газа в качестве моторного топлива в Группе Газпром</a:t>
            </a:r>
          </a:p>
        </p:txBody>
      </p:sp>
    </p:spTree>
    <p:extLst>
      <p:ext uri="{BB962C8B-B14F-4D97-AF65-F5344CB8AC3E}">
        <p14:creationId xmlns:p14="http://schemas.microsoft.com/office/powerpoint/2010/main" val="261644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4"/>
          <p:cNvSpPr txBox="1">
            <a:spLocks noChangeArrowheads="1"/>
          </p:cNvSpPr>
          <p:nvPr/>
        </p:nvSpPr>
        <p:spPr bwMode="auto">
          <a:xfrm>
            <a:off x="2222697" y="440668"/>
            <a:ext cx="7596191" cy="38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465" tIns="40232" rIns="80465" bIns="40232">
            <a:spAutoFit/>
          </a:bodyPr>
          <a:lstStyle>
            <a:defPPr>
              <a:defRPr lang="ru-RU"/>
            </a:defPPr>
            <a:lvl1pPr algn="ctr">
              <a:buFontTx/>
              <a:buNone/>
              <a:defRPr sz="2000">
                <a:solidFill>
                  <a:srgbClr val="0070C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ru-RU" altLang="ru-RU" dirty="0">
                <a:solidFill>
                  <a:prstClr val="white"/>
                </a:solidFill>
                <a:cs typeface="Calibri" panose="020F0502020204030204" pitchFamily="34" charset="0"/>
              </a:rPr>
              <a:t>П</a:t>
            </a:r>
            <a:r>
              <a:rPr lang="ru-RU" altLang="ru-RU" dirty="0" smtClean="0">
                <a:solidFill>
                  <a:prstClr val="white"/>
                </a:solidFill>
                <a:cs typeface="Calibri" panose="020F0502020204030204" pitchFamily="34" charset="0"/>
              </a:rPr>
              <a:t>ерспективная потребность ОАО «РЖД» в маневровых локомотивах</a:t>
            </a:r>
            <a:endParaRPr lang="ru-RU" altLang="ru-RU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26563" y="3429000"/>
            <a:ext cx="6588457" cy="633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tabLst>
                <a:tab pos="90170" algn="l"/>
                <a:tab pos="630555" algn="l"/>
              </a:tabLst>
            </a:pPr>
            <a:r>
              <a:rPr lang="ru-RU" sz="1600" dirty="0" smtClean="0">
                <a:solidFill>
                  <a:prstClr val="black"/>
                </a:solidFill>
              </a:rPr>
              <a:t>Задачи </a:t>
            </a:r>
            <a:r>
              <a:rPr lang="ru-RU" sz="1600" dirty="0">
                <a:solidFill>
                  <a:prstClr val="black"/>
                </a:solidFill>
              </a:rPr>
              <a:t>по увеличению парка магистральной и маневровой железнодорожной </a:t>
            </a:r>
            <a:r>
              <a:rPr lang="ru-RU" sz="1600" dirty="0" smtClean="0">
                <a:solidFill>
                  <a:prstClr val="black"/>
                </a:solidFill>
              </a:rPr>
              <a:t>техники ОАО </a:t>
            </a:r>
            <a:r>
              <a:rPr lang="ru-RU" sz="1600" dirty="0">
                <a:solidFill>
                  <a:prstClr val="black"/>
                </a:solidFill>
              </a:rPr>
              <a:t>«РЖД</a:t>
            </a:r>
            <a:r>
              <a:rPr lang="ru-RU" sz="1600" dirty="0" smtClean="0">
                <a:solidFill>
                  <a:prstClr val="black"/>
                </a:solidFill>
              </a:rPr>
              <a:t>», </a:t>
            </a:r>
            <a:r>
              <a:rPr lang="ru-RU" sz="1600" dirty="0">
                <a:solidFill>
                  <a:prstClr val="black"/>
                </a:solidFill>
              </a:rPr>
              <a:t>работающей на </a:t>
            </a:r>
            <a:r>
              <a:rPr lang="ru-RU" sz="1600" dirty="0" smtClean="0">
                <a:solidFill>
                  <a:prstClr val="black"/>
                </a:solidFill>
              </a:rPr>
              <a:t>СПГ</a:t>
            </a: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14" name="Picture 3" descr="C:\Users\Morris\Desktop\НТК\СУГ\tem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78" y="1883879"/>
            <a:ext cx="196437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0" b="13614"/>
          <a:stretch>
            <a:fillRect/>
          </a:stretch>
        </p:blipFill>
        <p:spPr bwMode="auto">
          <a:xfrm>
            <a:off x="272278" y="3266254"/>
            <a:ext cx="1950681" cy="1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278" y="4728195"/>
            <a:ext cx="1950419" cy="104412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857763"/>
              </p:ext>
            </p:extLst>
          </p:nvPr>
        </p:nvGraphicFramePr>
        <p:xfrm>
          <a:off x="2696694" y="4282410"/>
          <a:ext cx="6582717" cy="1437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386"/>
                <a:gridCol w="612068"/>
                <a:gridCol w="576064"/>
                <a:gridCol w="576064"/>
                <a:gridCol w="608479"/>
                <a:gridCol w="616828"/>
                <a:gridCol w="616828"/>
              </a:tblGrid>
              <a:tr h="29950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Локомотив/год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3676" marR="3676" marT="36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2018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3676" marR="3676" marT="36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2019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3676" marR="3676" marT="36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2020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3676" marR="3676" marT="36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2021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3676" marR="3676" marT="36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2022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3676" marR="3676" marT="36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Всего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3676" marR="3676" marT="3676" marB="0" anchor="ctr"/>
                </a:tc>
              </a:tr>
              <a:tr h="53926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</a:rPr>
                        <a:t>Маневровый газотепловоз ТЭМ29, ед. (ЗАО «ТМХ»)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76" marR="3676" marT="36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76" marR="3676" marT="36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76" marR="3676" marT="36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76" marR="3676" marT="36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76" marR="3676" marT="36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76" marR="3676" marT="36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10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76" marR="3676" marT="3676" marB="0" anchor="ctr"/>
                </a:tc>
              </a:tr>
              <a:tr h="5990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</a:rPr>
                        <a:t>Магистральный газотурбовоз ГТ1h, ед. (АО Группа Синара)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76" marR="3676" marT="36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76" marR="3676" marT="36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76" marR="3676" marT="36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76" marR="3676" marT="36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76" marR="3676" marT="36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76" marR="3676" marT="367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76" marR="3676" marT="3676" marB="0" anchor="ctr"/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180" y="1736812"/>
            <a:ext cx="1878559" cy="105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24" y="1992876"/>
            <a:ext cx="1626531" cy="91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5"/>
          <p:cNvSpPr txBox="1">
            <a:spLocks noChangeArrowheads="1"/>
          </p:cNvSpPr>
          <p:nvPr/>
        </p:nvSpPr>
        <p:spPr bwMode="auto">
          <a:xfrm>
            <a:off x="2183691" y="6345324"/>
            <a:ext cx="7661671" cy="33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500" dirty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Развитие проектов по применению природного газа в качестве моторного топлива в Группе Газпром</a:t>
            </a:r>
          </a:p>
        </p:txBody>
      </p:sp>
    </p:spTree>
    <p:extLst>
      <p:ext uri="{BB962C8B-B14F-4D97-AF65-F5344CB8AC3E}">
        <p14:creationId xmlns:p14="http://schemas.microsoft.com/office/powerpoint/2010/main" val="22011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Группа 35"/>
          <p:cNvGrpSpPr/>
          <p:nvPr/>
        </p:nvGrpSpPr>
        <p:grpSpPr>
          <a:xfrm>
            <a:off x="3261319" y="3757160"/>
            <a:ext cx="6129292" cy="578759"/>
            <a:chOff x="20508" y="4869160"/>
            <a:chExt cx="5643736" cy="1368152"/>
          </a:xfrm>
        </p:grpSpPr>
        <p:sp>
          <p:nvSpPr>
            <p:cNvPr id="38" name="Параллелограмм 37"/>
            <p:cNvSpPr/>
            <p:nvPr/>
          </p:nvSpPr>
          <p:spPr>
            <a:xfrm>
              <a:off x="35496" y="4869160"/>
              <a:ext cx="5004048" cy="1368152"/>
            </a:xfrm>
            <a:prstGeom prst="parallelogram">
              <a:avLst>
                <a:gd name="adj" fmla="val 0"/>
              </a:avLst>
            </a:prstGeom>
            <a:solidFill>
              <a:srgbClr val="ECF1F8"/>
            </a:solidFill>
            <a:ln>
              <a:solidFill>
                <a:srgbClr val="ECF1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Ghbhjlysq</a:t>
              </a:r>
              <a:r>
                <a:rPr lang="en-US" dirty="0" smtClean="0"/>
                <a:t> </a:t>
              </a:r>
              <a:r>
                <a:rPr lang="en-US" dirty="0" err="1" smtClean="0"/>
                <a:t>ufp</a:t>
              </a:r>
              <a:r>
                <a:rPr lang="en-US" dirty="0" smtClean="0"/>
                <a:t> – </a:t>
              </a:r>
              <a:r>
                <a:rPr lang="en-US" dirty="0" err="1" smtClean="0"/>
                <a:t>cfvsq</a:t>
              </a:r>
              <a:r>
                <a:rPr lang="en-US" dirty="0" smtClean="0"/>
                <a:t> ‘</a:t>
              </a:r>
              <a:r>
                <a:rPr lang="en-US" dirty="0" err="1" smtClean="0"/>
                <a:t>ythuj’aatrnbdysq</a:t>
              </a:r>
              <a:r>
                <a:rPr lang="en-US" dirty="0" smtClean="0"/>
                <a:t> </a:t>
              </a:r>
              <a:endParaRPr lang="ru-RU" dirty="0"/>
            </a:p>
          </p:txBody>
        </p:sp>
        <p:sp>
          <p:nvSpPr>
            <p:cNvPr id="39" name="Параллелограмм 38"/>
            <p:cNvSpPr/>
            <p:nvPr/>
          </p:nvSpPr>
          <p:spPr>
            <a:xfrm>
              <a:off x="20508" y="4869160"/>
              <a:ext cx="5643736" cy="1368152"/>
            </a:xfrm>
            <a:prstGeom prst="parallelogram">
              <a:avLst/>
            </a:prstGeom>
            <a:solidFill>
              <a:srgbClr val="ECF1F8"/>
            </a:solidFill>
            <a:ln>
              <a:solidFill>
                <a:srgbClr val="ECF1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600" dirty="0">
                <a:solidFill>
                  <a:srgbClr val="006699"/>
                </a:solidFill>
              </a:endParaRPr>
            </a:p>
          </p:txBody>
        </p:sp>
      </p:grpSp>
      <p:sp>
        <p:nvSpPr>
          <p:cNvPr id="72" name="TextBox 24"/>
          <p:cNvSpPr txBox="1">
            <a:spLocks noChangeArrowheads="1"/>
          </p:cNvSpPr>
          <p:nvPr/>
        </p:nvSpPr>
        <p:spPr bwMode="auto">
          <a:xfrm>
            <a:off x="2222697" y="260648"/>
            <a:ext cx="7596191" cy="100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465" tIns="40232" rIns="80465" bIns="40232">
            <a:spAutoFit/>
          </a:bodyPr>
          <a:lstStyle>
            <a:defPPr>
              <a:defRPr lang="ru-RU"/>
            </a:defPPr>
            <a:lvl1pPr algn="ctr">
              <a:buFontTx/>
              <a:buNone/>
              <a:defRPr sz="2000">
                <a:solidFill>
                  <a:srgbClr val="0070C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>
                <a:solidFill>
                  <a:prstClr val="white"/>
                </a:solidFill>
                <a:cs typeface="Calibri" panose="020F0502020204030204" pitchFamily="34" charset="0"/>
              </a:rPr>
              <a:t>Программа </a:t>
            </a:r>
            <a:r>
              <a:rPr lang="ru-RU" altLang="ru-RU" dirty="0">
                <a:solidFill>
                  <a:prstClr val="white"/>
                </a:solidFill>
                <a:cs typeface="Calibri" panose="020F0502020204030204" pitchFamily="34" charset="0"/>
              </a:rPr>
              <a:t>по расширению использования</a:t>
            </a:r>
          </a:p>
          <a:p>
            <a:r>
              <a:rPr lang="ru-RU" altLang="ru-RU" dirty="0">
                <a:solidFill>
                  <a:prstClr val="white"/>
                </a:solidFill>
                <a:cs typeface="Calibri" panose="020F0502020204030204" pitchFamily="34" charset="0"/>
              </a:rPr>
              <a:t>природного газа в качестве моторного </a:t>
            </a:r>
            <a:r>
              <a:rPr lang="ru-RU" altLang="ru-RU" dirty="0" smtClean="0">
                <a:solidFill>
                  <a:prstClr val="white"/>
                </a:solidFill>
                <a:cs typeface="Calibri" panose="020F0502020204030204" pitchFamily="34" charset="0"/>
              </a:rPr>
              <a:t>топлива</a:t>
            </a:r>
            <a:r>
              <a:rPr lang="en-US" altLang="ru-RU" dirty="0" smtClean="0">
                <a:solidFill>
                  <a:prstClr val="white"/>
                </a:solidFill>
                <a:cs typeface="Calibri" panose="020F0502020204030204" pitchFamily="34" charset="0"/>
              </a:rPr>
              <a:t> </a:t>
            </a:r>
            <a:r>
              <a:rPr lang="ru-RU" altLang="ru-RU" dirty="0" smtClean="0">
                <a:solidFill>
                  <a:prstClr val="white"/>
                </a:solidFill>
                <a:cs typeface="Calibri" panose="020F0502020204030204" pitchFamily="34" charset="0"/>
              </a:rPr>
              <a:t>на собственном транспорте организаций Группы Газпром на 2014-2017 </a:t>
            </a:r>
            <a:r>
              <a:rPr lang="ru-RU" altLang="ru-RU" dirty="0">
                <a:solidFill>
                  <a:prstClr val="white"/>
                </a:solidFill>
                <a:cs typeface="Calibri" panose="020F0502020204030204" pitchFamily="34" charset="0"/>
              </a:rPr>
              <a:t>гг.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0" y="1484785"/>
            <a:ext cx="2954660" cy="3924436"/>
          </a:xfrm>
          <a:prstGeom prst="rect">
            <a:avLst/>
          </a:prstGeom>
          <a:noFill/>
          <a:ln w="15875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3271316" y="1768398"/>
            <a:ext cx="6096469" cy="576064"/>
            <a:chOff x="20508" y="4869160"/>
            <a:chExt cx="5643736" cy="1368152"/>
          </a:xfrm>
        </p:grpSpPr>
        <p:sp>
          <p:nvSpPr>
            <p:cNvPr id="23" name="Параллелограмм 22"/>
            <p:cNvSpPr/>
            <p:nvPr/>
          </p:nvSpPr>
          <p:spPr>
            <a:xfrm>
              <a:off x="35496" y="4869160"/>
              <a:ext cx="5004048" cy="1368152"/>
            </a:xfrm>
            <a:prstGeom prst="parallelogram">
              <a:avLst>
                <a:gd name="adj" fmla="val 0"/>
              </a:avLst>
            </a:prstGeom>
            <a:solidFill>
              <a:srgbClr val="ECF1F8"/>
            </a:solidFill>
            <a:ln>
              <a:solidFill>
                <a:srgbClr val="ECF1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Ghbhjlysq</a:t>
              </a:r>
              <a:r>
                <a:rPr lang="en-US" dirty="0" smtClean="0"/>
                <a:t> </a:t>
              </a:r>
              <a:r>
                <a:rPr lang="en-US" dirty="0" err="1" smtClean="0"/>
                <a:t>ufp</a:t>
              </a:r>
              <a:r>
                <a:rPr lang="en-US" dirty="0" smtClean="0"/>
                <a:t> – </a:t>
              </a:r>
              <a:r>
                <a:rPr lang="en-US" dirty="0" err="1" smtClean="0"/>
                <a:t>cfvsq</a:t>
              </a:r>
              <a:r>
                <a:rPr lang="en-US" dirty="0" smtClean="0"/>
                <a:t> ‘</a:t>
              </a:r>
              <a:r>
                <a:rPr lang="en-US" dirty="0" err="1" smtClean="0"/>
                <a:t>ythuj’aatrnbdysq</a:t>
              </a:r>
              <a:r>
                <a:rPr lang="en-US" dirty="0" smtClean="0"/>
                <a:t> </a:t>
              </a:r>
              <a:endParaRPr lang="ru-RU" dirty="0"/>
            </a:p>
          </p:txBody>
        </p:sp>
        <p:sp>
          <p:nvSpPr>
            <p:cNvPr id="24" name="Параллелограмм 23"/>
            <p:cNvSpPr/>
            <p:nvPr/>
          </p:nvSpPr>
          <p:spPr>
            <a:xfrm>
              <a:off x="20508" y="4869160"/>
              <a:ext cx="5643736" cy="1368152"/>
            </a:xfrm>
            <a:prstGeom prst="parallelogram">
              <a:avLst/>
            </a:prstGeom>
            <a:solidFill>
              <a:srgbClr val="ECF1F8"/>
            </a:solidFill>
            <a:ln>
              <a:solidFill>
                <a:srgbClr val="ECF1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600" dirty="0">
                <a:solidFill>
                  <a:srgbClr val="006699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261319" y="2444576"/>
            <a:ext cx="6129291" cy="565340"/>
            <a:chOff x="20508" y="4869160"/>
            <a:chExt cx="5643736" cy="1368152"/>
          </a:xfrm>
        </p:grpSpPr>
        <p:sp>
          <p:nvSpPr>
            <p:cNvPr id="30" name="Параллелограмм 29"/>
            <p:cNvSpPr/>
            <p:nvPr/>
          </p:nvSpPr>
          <p:spPr>
            <a:xfrm>
              <a:off x="35496" y="4869160"/>
              <a:ext cx="5004048" cy="1368152"/>
            </a:xfrm>
            <a:prstGeom prst="parallelogram">
              <a:avLst>
                <a:gd name="adj" fmla="val 0"/>
              </a:avLst>
            </a:prstGeom>
            <a:solidFill>
              <a:srgbClr val="ECF1F8"/>
            </a:solidFill>
            <a:ln>
              <a:solidFill>
                <a:srgbClr val="ECF1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Ghbhjlysq</a:t>
              </a:r>
              <a:r>
                <a:rPr lang="en-US" dirty="0" smtClean="0"/>
                <a:t> </a:t>
              </a:r>
              <a:r>
                <a:rPr lang="en-US" dirty="0" err="1" smtClean="0"/>
                <a:t>ufp</a:t>
              </a:r>
              <a:r>
                <a:rPr lang="en-US" dirty="0" smtClean="0"/>
                <a:t> – </a:t>
              </a:r>
              <a:r>
                <a:rPr lang="en-US" dirty="0" err="1" smtClean="0"/>
                <a:t>cfvsq</a:t>
              </a:r>
              <a:r>
                <a:rPr lang="en-US" dirty="0" smtClean="0"/>
                <a:t> ‘</a:t>
              </a:r>
              <a:r>
                <a:rPr lang="en-US" dirty="0" err="1" smtClean="0"/>
                <a:t>ythuj’aatrnbdysq</a:t>
              </a:r>
              <a:r>
                <a:rPr lang="en-US" dirty="0" smtClean="0"/>
                <a:t> </a:t>
              </a:r>
              <a:endParaRPr lang="ru-RU" dirty="0"/>
            </a:p>
          </p:txBody>
        </p:sp>
        <p:sp>
          <p:nvSpPr>
            <p:cNvPr id="31" name="Параллелограмм 30"/>
            <p:cNvSpPr/>
            <p:nvPr/>
          </p:nvSpPr>
          <p:spPr>
            <a:xfrm>
              <a:off x="20508" y="4869160"/>
              <a:ext cx="5643736" cy="1368152"/>
            </a:xfrm>
            <a:prstGeom prst="parallelogram">
              <a:avLst/>
            </a:prstGeom>
            <a:solidFill>
              <a:srgbClr val="ECF1F8"/>
            </a:solidFill>
            <a:ln>
              <a:solidFill>
                <a:srgbClr val="ECF1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600" dirty="0">
                <a:solidFill>
                  <a:srgbClr val="006699"/>
                </a:solidFill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3279101" y="1733264"/>
            <a:ext cx="59218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Увеличение объемов </a:t>
            </a:r>
            <a:r>
              <a:rPr lang="ru-RU" dirty="0" smtClean="0">
                <a:latin typeface="Arial Narrow" panose="020B0606020202030204" pitchFamily="34" charset="0"/>
              </a:rPr>
              <a:t>использования </a:t>
            </a:r>
            <a:r>
              <a:rPr lang="ru-RU" dirty="0">
                <a:latin typeface="Arial Narrow" panose="020B0606020202030204" pitchFamily="34" charset="0"/>
              </a:rPr>
              <a:t>природного </a:t>
            </a:r>
            <a:r>
              <a:rPr lang="ru-RU" dirty="0" smtClean="0">
                <a:latin typeface="Arial Narrow" panose="020B0606020202030204" pitchFamily="34" charset="0"/>
              </a:rPr>
              <a:t>газа в качестве моторного топлива организациями  </a:t>
            </a:r>
            <a:r>
              <a:rPr lang="ru-RU" dirty="0">
                <a:latin typeface="Arial Narrow" panose="020B0606020202030204" pitchFamily="34" charset="0"/>
              </a:rPr>
              <a:t>Группы </a:t>
            </a:r>
            <a:r>
              <a:rPr lang="ru-RU" dirty="0" smtClean="0">
                <a:latin typeface="Arial Narrow" panose="020B0606020202030204" pitchFamily="34" charset="0"/>
              </a:rPr>
              <a:t>Газпром;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87507" y="2542580"/>
            <a:ext cx="6297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Развитие сети газозаправочных станций</a:t>
            </a:r>
            <a:r>
              <a:rPr lang="ru-RU" dirty="0" smtClean="0">
                <a:latin typeface="Arial Narrow" panose="020B0606020202030204" pitchFamily="34" charset="0"/>
              </a:rPr>
              <a:t>;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87507" y="3861873"/>
            <a:ext cx="5829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Уменьшение выбросов загрязняющих веществ в атмосферу.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3" t="68979" r="54445" b="21733"/>
          <a:stretch/>
        </p:blipFill>
        <p:spPr>
          <a:xfrm>
            <a:off x="5518881" y="4341314"/>
            <a:ext cx="3871730" cy="1191731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8932084" y="4341314"/>
            <a:ext cx="458527" cy="456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92459" y="5625244"/>
            <a:ext cx="97264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*Программа разработана в рамках исполнения Постановления Правления ОАО «Газпром» от </a:t>
            </a:r>
            <a:r>
              <a:rPr lang="ru-RU" sz="1400" dirty="0" smtClean="0"/>
              <a:t>21.02.2013 г. </a:t>
            </a:r>
            <a:r>
              <a:rPr lang="ru-RU" sz="1400" dirty="0"/>
              <a:t>№ 6,</a:t>
            </a:r>
            <a:endParaRPr lang="en-US" sz="1400" dirty="0"/>
          </a:p>
          <a:p>
            <a:r>
              <a:rPr lang="ru-RU" sz="1400" dirty="0"/>
              <a:t>утверждена приказом ОАО «Газпром» от 14 июля </a:t>
            </a:r>
            <a:r>
              <a:rPr lang="ru-RU" sz="1400" dirty="0" smtClean="0"/>
              <a:t>2014</a:t>
            </a:r>
            <a:r>
              <a:rPr lang="ru-RU" sz="1400" dirty="0"/>
              <a:t> г.</a:t>
            </a:r>
            <a:r>
              <a:rPr lang="ru-RU" sz="1400" dirty="0" smtClean="0"/>
              <a:t> </a:t>
            </a:r>
            <a:r>
              <a:rPr lang="ru-RU" sz="1400" dirty="0"/>
              <a:t>№338 (с изменениями от </a:t>
            </a:r>
            <a:r>
              <a:rPr lang="ru-RU" sz="1400" dirty="0" smtClean="0"/>
              <a:t>23.05.2016</a:t>
            </a:r>
            <a:r>
              <a:rPr lang="ru-RU" sz="1400" dirty="0"/>
              <a:t> г.</a:t>
            </a:r>
            <a:r>
              <a:rPr lang="ru-RU" sz="1400" dirty="0" smtClean="0"/>
              <a:t> № </a:t>
            </a:r>
            <a:r>
              <a:rPr lang="ru-RU" sz="1400" dirty="0"/>
              <a:t>336).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277910" y="1471970"/>
            <a:ext cx="6112702" cy="246221"/>
          </a:xfrm>
          <a:prstGeom prst="rect">
            <a:avLst/>
          </a:prstGeom>
          <a:noFill/>
          <a:ln w="3175" algn="ctr">
            <a:noFill/>
            <a:prstDash val="sysDot"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93659">
              <a:buSzPct val="90000"/>
            </a:pPr>
            <a:r>
              <a:rPr lang="ru-RU" sz="1600" dirty="0" smtClean="0">
                <a:latin typeface="Arial Narrow" panose="020B0606020202030204" pitchFamily="34" charset="0"/>
                <a:cs typeface="Arial" charset="0"/>
              </a:rPr>
              <a:t>ЦЕЛИ ПРОГРАММЫ</a:t>
            </a:r>
            <a:r>
              <a:rPr lang="en-US" sz="1600" dirty="0" smtClean="0">
                <a:latin typeface="Arial Narrow" panose="020B0606020202030204" pitchFamily="34" charset="0"/>
                <a:cs typeface="Arial" charset="0"/>
              </a:rPr>
              <a:t>:</a:t>
            </a:r>
            <a:endParaRPr lang="ru-RU" sz="1600" i="1" dirty="0">
              <a:latin typeface="Arial Narrow" panose="020B0606020202030204" pitchFamily="34" charset="0"/>
              <a:cs typeface="Arial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3261319" y="3102167"/>
            <a:ext cx="6096469" cy="565340"/>
            <a:chOff x="20508" y="4869160"/>
            <a:chExt cx="5643736" cy="1368152"/>
          </a:xfrm>
        </p:grpSpPr>
        <p:sp>
          <p:nvSpPr>
            <p:cNvPr id="26" name="Параллелограмм 25"/>
            <p:cNvSpPr/>
            <p:nvPr/>
          </p:nvSpPr>
          <p:spPr>
            <a:xfrm>
              <a:off x="35496" y="4869160"/>
              <a:ext cx="5004048" cy="1368152"/>
            </a:xfrm>
            <a:prstGeom prst="parallelogram">
              <a:avLst>
                <a:gd name="adj" fmla="val 0"/>
              </a:avLst>
            </a:prstGeom>
            <a:solidFill>
              <a:srgbClr val="ECF1F8"/>
            </a:solidFill>
            <a:ln>
              <a:solidFill>
                <a:srgbClr val="ECF1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Ghbhjlysq</a:t>
              </a:r>
              <a:r>
                <a:rPr lang="en-US" dirty="0" smtClean="0"/>
                <a:t> </a:t>
              </a:r>
              <a:r>
                <a:rPr lang="en-US" dirty="0" err="1" smtClean="0"/>
                <a:t>ufp</a:t>
              </a:r>
              <a:r>
                <a:rPr lang="en-US" dirty="0" smtClean="0"/>
                <a:t> – </a:t>
              </a:r>
              <a:r>
                <a:rPr lang="en-US" dirty="0" err="1" smtClean="0"/>
                <a:t>cfvsq</a:t>
              </a:r>
              <a:r>
                <a:rPr lang="en-US" dirty="0" smtClean="0"/>
                <a:t> ‘</a:t>
              </a:r>
              <a:r>
                <a:rPr lang="en-US" dirty="0" err="1" smtClean="0"/>
                <a:t>ythuj’aatrnbdysq</a:t>
              </a:r>
              <a:r>
                <a:rPr lang="en-US" dirty="0" smtClean="0"/>
                <a:t> </a:t>
              </a:r>
              <a:endParaRPr lang="ru-RU" dirty="0"/>
            </a:p>
          </p:txBody>
        </p:sp>
        <p:sp>
          <p:nvSpPr>
            <p:cNvPr id="27" name="Параллелограмм 26"/>
            <p:cNvSpPr/>
            <p:nvPr/>
          </p:nvSpPr>
          <p:spPr>
            <a:xfrm>
              <a:off x="20508" y="4869160"/>
              <a:ext cx="5643736" cy="1368152"/>
            </a:xfrm>
            <a:prstGeom prst="parallelogram">
              <a:avLst/>
            </a:prstGeom>
            <a:solidFill>
              <a:srgbClr val="ECF1F8"/>
            </a:solidFill>
            <a:ln>
              <a:solidFill>
                <a:srgbClr val="ECF1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1600" dirty="0">
                <a:solidFill>
                  <a:srgbClr val="006699"/>
                </a:solidFill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3287507" y="3061671"/>
            <a:ext cx="62645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Снижение затрат организаций Группы Газпром </a:t>
            </a:r>
            <a:br>
              <a:rPr lang="ru-RU" dirty="0" smtClean="0">
                <a:latin typeface="Arial Narrow" panose="020B0606020202030204" pitchFamily="34" charset="0"/>
              </a:rPr>
            </a:br>
            <a:r>
              <a:rPr lang="ru-RU" dirty="0" smtClean="0">
                <a:latin typeface="Arial Narrow" panose="020B0606020202030204" pitchFamily="34" charset="0"/>
              </a:rPr>
              <a:t>на жидкие моторные топлива;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35" name="TextBox 25"/>
          <p:cNvSpPr txBox="1">
            <a:spLocks noChangeArrowheads="1"/>
          </p:cNvSpPr>
          <p:nvPr/>
        </p:nvSpPr>
        <p:spPr bwMode="auto">
          <a:xfrm>
            <a:off x="2183691" y="6345324"/>
            <a:ext cx="7661671" cy="33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500" dirty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Развитие проектов по применению природного газа в качестве моторного топлива в Группе Газпром</a:t>
            </a:r>
          </a:p>
        </p:txBody>
      </p:sp>
    </p:spTree>
    <p:extLst>
      <p:ext uri="{BB962C8B-B14F-4D97-AF65-F5344CB8AC3E}">
        <p14:creationId xmlns:p14="http://schemas.microsoft.com/office/powerpoint/2010/main" val="156500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4"/>
          <p:cNvSpPr txBox="1">
            <a:spLocks noChangeArrowheads="1"/>
          </p:cNvSpPr>
          <p:nvPr/>
        </p:nvSpPr>
        <p:spPr bwMode="auto">
          <a:xfrm>
            <a:off x="2222697" y="440668"/>
            <a:ext cx="7596191" cy="69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465" tIns="40232" rIns="80465" bIns="40232">
            <a:spAutoFit/>
          </a:bodyPr>
          <a:lstStyle>
            <a:defPPr>
              <a:defRPr lang="ru-RU"/>
            </a:defPPr>
            <a:lvl1pPr algn="ctr">
              <a:buFontTx/>
              <a:buNone/>
              <a:defRPr sz="2000">
                <a:solidFill>
                  <a:srgbClr val="0070C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>
                <a:solidFill>
                  <a:prstClr val="white"/>
                </a:solidFill>
                <a:cs typeface="Calibri" panose="020F0502020204030204" pitchFamily="34" charset="0"/>
              </a:rPr>
              <a:t>Локомотивный парк ООО «Газпромтранс»</a:t>
            </a:r>
          </a:p>
          <a:p>
            <a:r>
              <a:rPr lang="ru-RU" altLang="ru-RU" dirty="0" smtClean="0">
                <a:solidFill>
                  <a:prstClr val="white"/>
                </a:solidFill>
                <a:cs typeface="Calibri" panose="020F0502020204030204" pitchFamily="34" charset="0"/>
              </a:rPr>
              <a:t>и перспективная потребность в маневровых локомотивах</a:t>
            </a:r>
            <a:endParaRPr lang="ru-RU" altLang="ru-RU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pic>
        <p:nvPicPr>
          <p:cNvPr id="11" name="Рисунок 10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25" y="1838144"/>
            <a:ext cx="1964372" cy="102399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6" y="4705580"/>
            <a:ext cx="1964372" cy="112937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2" descr="\\EKA-PC676\Users\KostrovaUA\Documents\16. Банк фото и видео\Банк фото\Продукты\Тепловозы\Тепловоз ТЭМ 14\ТЭМ14 (5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2"/>
          <a:stretch/>
        </p:blipFill>
        <p:spPr bwMode="auto">
          <a:xfrm>
            <a:off x="269588" y="3229449"/>
            <a:ext cx="1964372" cy="1056935"/>
          </a:xfrm>
          <a:prstGeom prst="rect">
            <a:avLst/>
          </a:prstGeom>
          <a:ln w="381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6" t="13259" r="8750"/>
          <a:stretch/>
        </p:blipFill>
        <p:spPr bwMode="auto">
          <a:xfrm>
            <a:off x="3008784" y="2076429"/>
            <a:ext cx="2168027" cy="1710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089920" y="1499590"/>
            <a:ext cx="37962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hangingPunct="0"/>
            <a:r>
              <a:rPr lang="ru-RU" altLang="ru-RU" sz="1600" b="1" dirty="0">
                <a:solidFill>
                  <a:prstClr val="black"/>
                </a:solidFill>
              </a:rPr>
              <a:t>Локомотивный парк ООО «Газпромтранс»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20792" y="2289284"/>
            <a:ext cx="3195483" cy="1074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hangingPunct="0"/>
            <a:r>
              <a:rPr lang="ru-RU" altLang="ru-RU" sz="1600" dirty="0">
                <a:solidFill>
                  <a:prstClr val="black"/>
                </a:solidFill>
              </a:rPr>
              <a:t>Всего локомотивов     -  67 ед. </a:t>
            </a:r>
          </a:p>
          <a:p>
            <a:pPr marL="0" lvl="1" eaLnBrk="0" hangingPunct="0"/>
            <a:r>
              <a:rPr lang="ru-RU" altLang="ru-RU" sz="1600" dirty="0">
                <a:solidFill>
                  <a:prstClr val="black"/>
                </a:solidFill>
              </a:rPr>
              <a:t>      </a:t>
            </a:r>
          </a:p>
          <a:p>
            <a:pPr marL="0" lvl="1" eaLnBrk="0" hangingPunct="0"/>
            <a:r>
              <a:rPr lang="ru-RU" altLang="ru-RU" sz="1600" dirty="0">
                <a:solidFill>
                  <a:prstClr val="black"/>
                </a:solidFill>
              </a:rPr>
              <a:t>- мощностью 2000 </a:t>
            </a:r>
            <a:r>
              <a:rPr lang="ru-RU" altLang="ru-RU" sz="1600" dirty="0" err="1">
                <a:solidFill>
                  <a:prstClr val="black"/>
                </a:solidFill>
              </a:rPr>
              <a:t>л.с</a:t>
            </a:r>
            <a:r>
              <a:rPr lang="ru-RU" altLang="ru-RU" sz="1600" dirty="0">
                <a:solidFill>
                  <a:prstClr val="black"/>
                </a:solidFill>
              </a:rPr>
              <a:t>. -  34 ед.</a:t>
            </a:r>
          </a:p>
          <a:p>
            <a:pPr eaLnBrk="0" hangingPunct="0">
              <a:lnSpc>
                <a:spcPct val="107000"/>
              </a:lnSpc>
              <a:spcAft>
                <a:spcPts val="800"/>
              </a:spcAft>
            </a:pPr>
            <a:r>
              <a:rPr lang="ru-RU" altLang="ru-RU" sz="1600" dirty="0">
                <a:solidFill>
                  <a:prstClr val="black"/>
                </a:solidFill>
              </a:rPr>
              <a:t>- мощностью 1200 </a:t>
            </a:r>
            <a:r>
              <a:rPr lang="ru-RU" altLang="ru-RU" sz="1600" dirty="0" err="1">
                <a:solidFill>
                  <a:prstClr val="black"/>
                </a:solidFill>
              </a:rPr>
              <a:t>л.с</a:t>
            </a:r>
            <a:r>
              <a:rPr lang="ru-RU" altLang="ru-RU" sz="1600" dirty="0">
                <a:solidFill>
                  <a:prstClr val="black"/>
                </a:solidFill>
              </a:rPr>
              <a:t>. -  33 ед.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693824" y="3951156"/>
            <a:ext cx="6588457" cy="350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tabLst>
                <a:tab pos="90170" algn="l"/>
                <a:tab pos="630555" algn="l"/>
              </a:tabLst>
            </a:pPr>
            <a:r>
              <a:rPr lang="ru-RU" sz="1600" dirty="0">
                <a:solidFill>
                  <a:prstClr val="black"/>
                </a:solidFill>
              </a:rPr>
              <a:t>Перспективная потребность ООО «Газпромтранс» в газомоторных локомотивах  </a:t>
            </a: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563" y="4941025"/>
            <a:ext cx="6588457" cy="894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853393"/>
              </p:ext>
            </p:extLst>
          </p:nvPr>
        </p:nvGraphicFramePr>
        <p:xfrm>
          <a:off x="2726562" y="4615018"/>
          <a:ext cx="6588457" cy="3427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147777"/>
                <a:gridCol w="622193"/>
                <a:gridCol w="733078"/>
                <a:gridCol w="743761"/>
                <a:gridCol w="693210"/>
                <a:gridCol w="677579"/>
                <a:gridCol w="685800"/>
                <a:gridCol w="645925"/>
                <a:gridCol w="639134"/>
              </a:tblGrid>
              <a:tr h="32600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Локомотив</a:t>
                      </a:r>
                    </a:p>
                    <a:p>
                      <a:pPr algn="ctr"/>
                      <a:r>
                        <a:rPr lang="ru-RU" sz="900" dirty="0" smtClean="0"/>
                        <a:t>(мощность </a:t>
                      </a:r>
                      <a:r>
                        <a:rPr lang="ru-RU" sz="900" dirty="0" err="1" smtClean="0"/>
                        <a:t>л.с</a:t>
                      </a:r>
                      <a:r>
                        <a:rPr lang="ru-RU" sz="900" dirty="0" smtClean="0"/>
                        <a:t>.)</a:t>
                      </a:r>
                      <a:endParaRPr lang="ru-RU" sz="900" dirty="0"/>
                    </a:p>
                  </a:txBody>
                  <a:tcPr marL="91434" marR="91434" marT="34220" marB="34220" anchor="ctr"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2018</a:t>
                      </a:r>
                      <a:endParaRPr lang="ru-RU" sz="900" dirty="0"/>
                    </a:p>
                  </a:txBody>
                  <a:tcPr marL="91434" marR="91434" marT="34220" marB="3422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2019</a:t>
                      </a:r>
                      <a:endParaRPr lang="ru-RU" sz="900" dirty="0"/>
                    </a:p>
                  </a:txBody>
                  <a:tcPr marL="91434" marR="91434" marT="34220" marB="3422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2020</a:t>
                      </a:r>
                      <a:endParaRPr lang="ru-RU" sz="900" dirty="0"/>
                    </a:p>
                  </a:txBody>
                  <a:tcPr marL="91434" marR="91434" marT="34220" marB="3422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2021</a:t>
                      </a:r>
                      <a:endParaRPr lang="ru-RU" sz="900" dirty="0"/>
                    </a:p>
                  </a:txBody>
                  <a:tcPr marL="91434" marR="91434" marT="34220" marB="3422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2022</a:t>
                      </a:r>
                      <a:endParaRPr lang="ru-RU" sz="900" dirty="0"/>
                    </a:p>
                  </a:txBody>
                  <a:tcPr marL="91434" marR="91434" marT="34220" marB="3422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2023</a:t>
                      </a:r>
                      <a:endParaRPr lang="ru-RU" sz="900" dirty="0"/>
                    </a:p>
                  </a:txBody>
                  <a:tcPr marL="91434" marR="91434" marT="34220" marB="3422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2024</a:t>
                      </a:r>
                      <a:endParaRPr lang="ru-RU" sz="900" dirty="0"/>
                    </a:p>
                  </a:txBody>
                  <a:tcPr marL="91434" marR="91434" marT="34220" marB="3422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Всего</a:t>
                      </a:r>
                      <a:endParaRPr lang="ru-RU" sz="900" dirty="0"/>
                    </a:p>
                  </a:txBody>
                  <a:tcPr marL="91434" marR="91434" marT="34220" marB="3422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36699"/>
                    </a:solidFill>
                  </a:tcPr>
                </a:tc>
              </a:tr>
            </a:tbl>
          </a:graphicData>
        </a:graphic>
      </p:graphicFrame>
      <p:sp>
        <p:nvSpPr>
          <p:cNvPr id="14" name="TextBox 25"/>
          <p:cNvSpPr txBox="1">
            <a:spLocks noChangeArrowheads="1"/>
          </p:cNvSpPr>
          <p:nvPr/>
        </p:nvSpPr>
        <p:spPr bwMode="auto">
          <a:xfrm>
            <a:off x="2183691" y="6345324"/>
            <a:ext cx="7661671" cy="33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500" dirty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Развитие проектов по применению природного газа в качестве моторного топлива в Группе Газпром</a:t>
            </a:r>
          </a:p>
        </p:txBody>
      </p:sp>
    </p:spTree>
    <p:extLst>
      <p:ext uri="{BB962C8B-B14F-4D97-AF65-F5344CB8AC3E}">
        <p14:creationId xmlns:p14="http://schemas.microsoft.com/office/powerpoint/2010/main" val="318915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4"/>
          <p:cNvSpPr txBox="1">
            <a:spLocks noChangeArrowheads="1"/>
          </p:cNvSpPr>
          <p:nvPr/>
        </p:nvSpPr>
        <p:spPr bwMode="auto">
          <a:xfrm>
            <a:off x="2222697" y="332656"/>
            <a:ext cx="7596191" cy="69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465" tIns="40232" rIns="80465" bIns="40232">
            <a:spAutoFit/>
          </a:bodyPr>
          <a:lstStyle>
            <a:defPPr>
              <a:defRPr lang="ru-RU"/>
            </a:defPPr>
            <a:lvl1pPr algn="ctr">
              <a:buFontTx/>
              <a:buNone/>
              <a:defRPr sz="2000">
                <a:solidFill>
                  <a:srgbClr val="0070C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ru-RU" altLang="ru-RU" dirty="0">
                <a:solidFill>
                  <a:prstClr val="white"/>
                </a:solidFill>
                <a:cs typeface="Calibri" panose="020F0502020204030204" pitchFamily="34" charset="0"/>
              </a:rPr>
              <a:t>Основные технические характеристики</a:t>
            </a:r>
          </a:p>
          <a:p>
            <a:r>
              <a:rPr lang="ru-RU" altLang="ru-RU" dirty="0">
                <a:solidFill>
                  <a:prstClr val="white"/>
                </a:solidFill>
                <a:cs typeface="Calibri" panose="020F0502020204030204" pitchFamily="34" charset="0"/>
              </a:rPr>
              <a:t>локомотивов АО «СТМ» на газомоторном топливе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6797" y1="24549" x2="16797" y2="24549"/>
                        <a14:foregroundMark x1="13030" y1="24910" x2="13030" y2="24910"/>
                        <a14:foregroundMark x1="9419" y1="25993" x2="9419" y2="25993"/>
                        <a14:foregroundMark x1="21507" y1="24188" x2="21507" y2="24188"/>
                        <a14:foregroundMark x1="28728" y1="17690" x2="28728" y2="17690"/>
                        <a14:foregroundMark x1="30298" y1="17690" x2="30298" y2="17690"/>
                        <a14:foregroundMark x1="31240" y1="17329" x2="31240" y2="17329"/>
                        <a14:foregroundMark x1="32496" y1="17329" x2="32496" y2="17329"/>
                        <a14:foregroundMark x1="35636" y1="16968" x2="35636" y2="16968"/>
                        <a14:foregroundMark x1="37677" y1="16245" x2="37677" y2="16245"/>
                        <a14:foregroundMark x1="27630" y1="17690" x2="27630" y2="17690"/>
                        <a14:foregroundMark x1="41444" y1="16606" x2="41444" y2="16606"/>
                        <a14:foregroundMark x1="49608" y1="14801" x2="49608" y2="14801"/>
                        <a14:foregroundMark x1="56829" y1="14440" x2="56829" y2="14440"/>
                        <a14:foregroundMark x1="46311" y1="15162" x2="46311" y2="15162"/>
                        <a14:foregroundMark x1="44898" y1="16245" x2="44898" y2="16245"/>
                        <a14:foregroundMark x1="43799" y1="16245" x2="43799" y2="16245"/>
                        <a14:foregroundMark x1="42857" y1="16606" x2="42857" y2="16606"/>
                        <a14:foregroundMark x1="46154" y1="16245" x2="46154" y2="16245"/>
                        <a14:backgroundMark x1="1256" y1="62094" x2="1256" y2="62094"/>
                        <a14:backgroundMark x1="85400" y1="97834" x2="85400" y2="97834"/>
                        <a14:backgroundMark x1="91837" y1="97112" x2="91837" y2="97112"/>
                        <a14:backgroundMark x1="96546" y1="98917" x2="96546" y2="98917"/>
                      </a14:backgroundRemoval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52" y="2306104"/>
            <a:ext cx="3012622" cy="13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49734"/>
              </p:ext>
            </p:extLst>
          </p:nvPr>
        </p:nvGraphicFramePr>
        <p:xfrm>
          <a:off x="1357038" y="3763247"/>
          <a:ext cx="7598664" cy="2278481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3625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26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43435"/>
              </a:tblGrid>
              <a:tr h="2670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charset="0"/>
                        </a:rPr>
                        <a:t>Наименование параметра</a:t>
                      </a:r>
                    </a:p>
                  </a:txBody>
                  <a:tcPr marL="15422" marR="15422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charset="0"/>
                        </a:rPr>
                        <a:t>ГТЭМ1</a:t>
                      </a:r>
                    </a:p>
                  </a:txBody>
                  <a:tcPr marL="15422" marR="15422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charset="0"/>
                        </a:rPr>
                        <a:t>ТЭМГ1</a:t>
                      </a:r>
                    </a:p>
                  </a:txBody>
                  <a:tcPr marL="15422" marR="15422" marT="0" marB="0" anchor="ctr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57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charset="0"/>
                        </a:rPr>
                        <a:t>Мощность двигателя, кВт (л.с.) </a:t>
                      </a:r>
                    </a:p>
                  </a:txBody>
                  <a:tcPr marL="15422" marR="15422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charset="0"/>
                        </a:rPr>
                        <a:t>800х2 (1087х2)</a:t>
                      </a:r>
                    </a:p>
                  </a:txBody>
                  <a:tcPr marL="68580" marR="68580" marT="34277" marB="34277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charset="0"/>
                        </a:rPr>
                        <a:t>428х2 (579х2)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34277" marB="34277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5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charset="0"/>
                        </a:rPr>
                        <a:t>Осевая формула</a:t>
                      </a:r>
                    </a:p>
                  </a:txBody>
                  <a:tcPr marL="15422" marR="15422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charset="0"/>
                        </a:rPr>
                        <a:t>2о+2о-2о+2о</a:t>
                      </a:r>
                    </a:p>
                  </a:txBody>
                  <a:tcPr marL="68580" marR="68580" marT="34277" marB="34277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charset="0"/>
                        </a:rPr>
                        <a:t>2о-2о</a:t>
                      </a:r>
                    </a:p>
                  </a:txBody>
                  <a:tcPr marL="68580" marR="68580" marT="34277" marB="34277" anchor="ctr" horzOverflow="overflow">
                    <a:noFill/>
                  </a:tcPr>
                </a:tc>
              </a:tr>
              <a:tr h="2057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charset="0"/>
                        </a:rPr>
                        <a:t>Масса тепловоза</a:t>
                      </a:r>
                    </a:p>
                  </a:txBody>
                  <a:tcPr marL="15422" marR="15422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charset="0"/>
                        </a:rPr>
                        <a:t>184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charset="0"/>
                          <a:sym typeface="Symbol"/>
                        </a:rPr>
                        <a:t>3%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34277" marB="34277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charset="0"/>
                        </a:rPr>
                        <a:t>90±3%</a:t>
                      </a:r>
                    </a:p>
                  </a:txBody>
                  <a:tcPr marL="68580" marR="68580" marT="34277" marB="34277" anchor="ctr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57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charset="0"/>
                        </a:rPr>
                        <a:t>Габарит по ГОСТ 9238</a:t>
                      </a:r>
                    </a:p>
                  </a:txBody>
                  <a:tcPr marL="15422" marR="15422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charset="0"/>
                        </a:rPr>
                        <a:t>Т-1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34277" marB="34277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charset="0"/>
                        </a:rPr>
                        <a:t>Т-1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34277" marB="34277" anchor="ctr" horzOverflow="overflow">
                    <a:noFill/>
                  </a:tcPr>
                </a:tc>
              </a:tr>
              <a:tr h="2057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charset="0"/>
                        </a:rPr>
                        <a:t>Сила тяги при трогании с места, кН</a:t>
                      </a:r>
                      <a:r>
                        <a:rPr lang="en-US" altLang="ru-RU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ru-RU" altLang="ru-RU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charset="0"/>
                        </a:rPr>
                        <a:t>(тс)</a:t>
                      </a:r>
                    </a:p>
                  </a:txBody>
                  <a:tcPr marL="15422" marR="15422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charset="0"/>
                        </a:rPr>
                        <a:t>582,12 (59,4)</a:t>
                      </a:r>
                    </a:p>
                  </a:txBody>
                  <a:tcPr marL="68580" marR="68580" marT="34277" marB="34277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charset="0"/>
                        </a:rPr>
                        <a:t>291 (29,7)</a:t>
                      </a:r>
                    </a:p>
                  </a:txBody>
                  <a:tcPr marL="68580" marR="68580" marT="34277" marB="34277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57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charset="0"/>
                        </a:rPr>
                        <a:t>Скорость расчетного режима, км/ч</a:t>
                      </a:r>
                    </a:p>
                  </a:txBody>
                  <a:tcPr marL="15422" marR="15422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charset="0"/>
                        </a:rPr>
                        <a:t>10,5</a:t>
                      </a:r>
                    </a:p>
                  </a:txBody>
                  <a:tcPr marL="68580" marR="68580" marT="34277" marB="34277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charset="0"/>
                        </a:rPr>
                        <a:t>11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charset="0"/>
                        </a:rPr>
                        <a:t>,1</a:t>
                      </a:r>
                    </a:p>
                  </a:txBody>
                  <a:tcPr marL="68580" marR="68580" marT="34277" marB="34277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57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charset="0"/>
                        </a:rPr>
                        <a:t>Запас топлива на, суток</a:t>
                      </a:r>
                    </a:p>
                  </a:txBody>
                  <a:tcPr marL="15422" marR="15422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charset="0"/>
                        </a:rPr>
                        <a:t>4-7</a:t>
                      </a:r>
                    </a:p>
                  </a:txBody>
                  <a:tcPr marL="68580" marR="68580" marT="34277" marB="34277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charset="0"/>
                        </a:rPr>
                        <a:t>3-6</a:t>
                      </a:r>
                    </a:p>
                  </a:txBody>
                  <a:tcPr marL="68580" marR="68580" marT="34277" marB="34277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17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charset="0"/>
                        </a:rPr>
                        <a:t>Снижение расходов на топливо может составить до, </a:t>
                      </a:r>
                      <a:r>
                        <a:rPr lang="ru-RU" altLang="ru-RU" sz="1200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charset="0"/>
                        </a:rPr>
                        <a:t>тыс.руб</a:t>
                      </a:r>
                      <a:r>
                        <a:rPr lang="ru-RU" altLang="ru-RU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charset="0"/>
                        </a:rPr>
                        <a:t> в год  </a:t>
                      </a:r>
                    </a:p>
                  </a:txBody>
                  <a:tcPr marL="15422" marR="15422" marT="0" marB="0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charset="0"/>
                        </a:rPr>
                        <a:t>6420,58</a:t>
                      </a:r>
                    </a:p>
                  </a:txBody>
                  <a:tcPr marL="68580" marR="68580" marT="34277" marB="34277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Arial" charset="0"/>
                        </a:rPr>
                        <a:t>2785,15</a:t>
                      </a:r>
                    </a:p>
                  </a:txBody>
                  <a:tcPr marL="68580" marR="68580" marT="34277" marB="34277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52677" y="1662078"/>
            <a:ext cx="3348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1600" dirty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Тепловоз ГТЭМ1 мощностью 2160 л.с. </a:t>
            </a:r>
          </a:p>
          <a:p>
            <a:pPr algn="ctr"/>
            <a:r>
              <a:rPr lang="ru-RU" altLang="ru-RU" sz="1600" dirty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с двумя газотурбинными двигателями</a:t>
            </a:r>
            <a:endParaRPr lang="ru-RU" sz="1600" dirty="0">
              <a:solidFill>
                <a:prstClr val="black"/>
              </a:solidFill>
              <a:latin typeface="Arial Narrow" pitchFamily="34" charset="0"/>
              <a:cs typeface="Arial" charset="0"/>
            </a:endParaRPr>
          </a:p>
        </p:txBody>
      </p:sp>
      <p:pic>
        <p:nvPicPr>
          <p:cNvPr id="23" name="Рисунок 10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932" y="2746459"/>
            <a:ext cx="1630876" cy="49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36" y="2371372"/>
            <a:ext cx="3265714" cy="1373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6177136" y="1654238"/>
            <a:ext cx="32657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>
                <a:solidFill>
                  <a:prstClr val="black"/>
                </a:solidFill>
              </a:rPr>
              <a:t>Тепловоз ТЭМГ1 мощностью 1158 </a:t>
            </a:r>
            <a:r>
              <a:rPr lang="ru-RU" altLang="ru-RU" sz="1600" dirty="0" err="1">
                <a:solidFill>
                  <a:prstClr val="black"/>
                </a:solidFill>
              </a:rPr>
              <a:t>л.с</a:t>
            </a:r>
            <a:r>
              <a:rPr lang="ru-RU" altLang="ru-RU" sz="1600" dirty="0">
                <a:solidFill>
                  <a:prstClr val="black"/>
                </a:solidFill>
              </a:rPr>
              <a:t>. </a:t>
            </a:r>
          </a:p>
          <a:p>
            <a:pPr algn="ctr"/>
            <a:r>
              <a:rPr lang="ru-RU" altLang="ru-RU" sz="1600" dirty="0">
                <a:solidFill>
                  <a:prstClr val="black"/>
                </a:solidFill>
              </a:rPr>
              <a:t>с двумя </a:t>
            </a:r>
            <a:r>
              <a:rPr lang="ru-RU" altLang="ru-RU" sz="1600" dirty="0" err="1">
                <a:solidFill>
                  <a:prstClr val="black"/>
                </a:solidFill>
              </a:rPr>
              <a:t>газопоршневыми</a:t>
            </a:r>
            <a:r>
              <a:rPr lang="ru-RU" altLang="ru-RU" sz="1600" dirty="0">
                <a:solidFill>
                  <a:prstClr val="black"/>
                </a:solidFill>
              </a:rPr>
              <a:t> </a:t>
            </a:r>
            <a:r>
              <a:rPr lang="ru-RU" altLang="ru-RU" sz="1600" dirty="0" smtClean="0">
                <a:solidFill>
                  <a:prstClr val="black"/>
                </a:solidFill>
              </a:rPr>
              <a:t>двигателями </a:t>
            </a:r>
            <a:endParaRPr lang="ru-RU" altLang="ru-RU" sz="1600" dirty="0">
              <a:solidFill>
                <a:prstClr val="black"/>
              </a:solidFill>
            </a:endParaRPr>
          </a:p>
        </p:txBody>
      </p:sp>
      <p:sp>
        <p:nvSpPr>
          <p:cNvPr id="11" name="TextBox 25"/>
          <p:cNvSpPr txBox="1">
            <a:spLocks noChangeArrowheads="1"/>
          </p:cNvSpPr>
          <p:nvPr/>
        </p:nvSpPr>
        <p:spPr bwMode="auto">
          <a:xfrm>
            <a:off x="2183691" y="6345324"/>
            <a:ext cx="7661671" cy="33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500" dirty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Развитие проектов по применению природного газа в качестве моторного топлива в Группе Газпром</a:t>
            </a:r>
          </a:p>
        </p:txBody>
      </p:sp>
    </p:spTree>
    <p:extLst>
      <p:ext uri="{BB962C8B-B14F-4D97-AF65-F5344CB8AC3E}">
        <p14:creationId xmlns:p14="http://schemas.microsoft.com/office/powerpoint/2010/main" val="223656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2357" y="555511"/>
            <a:ext cx="7326313" cy="78908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420" tIns="40209" rIns="80420" bIns="40209" anchor="b" anchorCtr="0">
            <a:spAutoFit/>
          </a:bodyPr>
          <a:lstStyle/>
          <a:p>
            <a:pPr algn="ctr"/>
            <a:r>
              <a:rPr lang="ru-RU" sz="2300" dirty="0">
                <a:solidFill>
                  <a:prstClr val="white"/>
                </a:solidFill>
                <a:ea typeface="+mn-ea"/>
                <a:cs typeface="Calibri" panose="020F0502020204030204" pitchFamily="34" charset="0"/>
              </a:rPr>
              <a:t>Обеспечение Чемпионата Мира по футболу газозаправочной инфраструктурой «Газпром»</a:t>
            </a:r>
          </a:p>
        </p:txBody>
      </p:sp>
      <p:pic>
        <p:nvPicPr>
          <p:cNvPr id="63" name="Picture 2" descr="C:\Users\Budkin-AM\Desktop\удалить\Заседание Правления 16.02.2018\karta_rossii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12" t="21646" r="64694" b="18610"/>
          <a:stretch/>
        </p:blipFill>
        <p:spPr bwMode="auto">
          <a:xfrm>
            <a:off x="246188" y="1429264"/>
            <a:ext cx="3563252" cy="46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Прямоугольник 63"/>
          <p:cNvSpPr/>
          <p:nvPr/>
        </p:nvSpPr>
        <p:spPr bwMode="auto">
          <a:xfrm>
            <a:off x="3809440" y="1688126"/>
            <a:ext cx="823216" cy="4258489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304800">
              <a:schemeClr val="bg1">
                <a:alpha val="86000"/>
              </a:schemeClr>
            </a:glow>
            <a:softEdge rad="177800"/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072866"/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 bwMode="auto">
          <a:xfrm>
            <a:off x="5206066" y="2908765"/>
            <a:ext cx="990600" cy="1219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072866"/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 bwMode="auto">
          <a:xfrm>
            <a:off x="5311602" y="1524000"/>
            <a:ext cx="210483" cy="436050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072866"/>
            <a:endParaRPr lang="ru-RU" sz="2000">
              <a:solidFill>
                <a:schemeClr val="bg1"/>
              </a:solidFill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0243" y="3891699"/>
            <a:ext cx="1207984" cy="472533"/>
          </a:xfrm>
          <a:prstGeom prst="rect">
            <a:avLst/>
          </a:prstGeom>
        </p:spPr>
      </p:pic>
      <p:sp>
        <p:nvSpPr>
          <p:cNvPr id="68" name="Прямоугольник 67"/>
          <p:cNvSpPr/>
          <p:nvPr/>
        </p:nvSpPr>
        <p:spPr bwMode="auto">
          <a:xfrm>
            <a:off x="5152937" y="2672096"/>
            <a:ext cx="1063002" cy="340131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072866"/>
            <a:endParaRPr lang="ru-RU" sz="2000">
              <a:solidFill>
                <a:schemeClr val="bg1"/>
              </a:solidFill>
            </a:endParaRP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0915" y="4506730"/>
            <a:ext cx="1156497" cy="1575409"/>
          </a:xfrm>
          <a:prstGeom prst="rect">
            <a:avLst/>
          </a:prstGeom>
        </p:spPr>
      </p:pic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980011"/>
              </p:ext>
            </p:extLst>
          </p:nvPr>
        </p:nvGraphicFramePr>
        <p:xfrm>
          <a:off x="4221048" y="2915016"/>
          <a:ext cx="3836816" cy="31782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25788"/>
                <a:gridCol w="1361690"/>
                <a:gridCol w="1249338"/>
              </a:tblGrid>
              <a:tr h="29718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1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Заправочная инфраструктура</a:t>
                      </a:r>
                      <a:r>
                        <a:rPr lang="ru-RU" sz="1100" b="1" kern="1200" baseline="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к Чемпионату мира по футболу </a:t>
                      </a: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10319" marR="10319" marT="12700" marB="0" anchor="ctr">
                    <a:solidFill>
                      <a:srgbClr val="0033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69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Город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319" marR="10319" marT="1270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Количество АГНКС/ПАГЗ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в городах –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участниках ЧМ2018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319" marR="10319" marT="1270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Количество заправок в сутки транспорта на АГНКС 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319" marR="10319" marT="12700" marB="0" anchor="ctr">
                    <a:solidFill>
                      <a:srgbClr val="0070C0"/>
                    </a:solidFill>
                  </a:tcPr>
                </a:tc>
              </a:tr>
              <a:tr h="20766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Москва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319" marR="10319" marT="127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319" marR="10319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4300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319" marR="10319" marT="12700" marB="0" anchor="ctr">
                    <a:solidFill>
                      <a:schemeClr val="bg1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Волгоград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319" marR="10319" marT="1270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4/1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319" marR="10319" marT="127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2000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319" marR="10319" marT="127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Екатеринбург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319" marR="10319" marT="1270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319" marR="10319" marT="127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2000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319" marR="10319" marT="12700" marB="0" anchor="ctr">
                    <a:solidFill>
                      <a:schemeClr val="bg1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Казань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319" marR="10319" marT="1270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319" marR="10319" marT="127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1500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319" marR="10319" marT="127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Калининград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319" marR="10319" marT="1270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1/4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319" marR="10319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500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319" marR="10319" marT="12700" marB="0" anchor="ctr"/>
                </a:tc>
              </a:tr>
              <a:tr h="1752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Н. Новгород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319" marR="10319" marT="1270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319" marR="10319" marT="127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1700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319" marR="10319" marT="127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Ростов-на-Дону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319" marR="10319" marT="1270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319" marR="10319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2000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319" marR="10319" marT="12700" marB="0" anchor="ctr"/>
                </a:tc>
              </a:tr>
              <a:tr h="1752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Самара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319" marR="10319" marT="1270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319" marR="10319" marT="127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750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319" marR="10319" marT="127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Санкт-Петербург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319" marR="10319" marT="1270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319" marR="10319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2460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319" marR="10319" marT="12700" marB="0" anchor="ctr"/>
                </a:tc>
              </a:tr>
              <a:tr h="1752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Саранск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319" marR="10319" marT="1270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319" marR="10319" marT="127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500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319" marR="10319" marT="1270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Сочи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319" marR="10319" marT="1270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319" marR="10319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500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319" marR="10319" marT="12700" marB="0" anchor="ctr"/>
                </a:tc>
              </a:tr>
              <a:tr h="1752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Итого:</a:t>
                      </a:r>
                      <a:endParaRPr lang="ru-RU" sz="1100" b="1" u="none" strike="noStrike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10319" marR="10319" marT="1270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47</a:t>
                      </a:r>
                      <a:endParaRPr lang="ru-RU" sz="1100" b="1" u="none" strike="noStrike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10319" marR="10319" marT="1270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18210</a:t>
                      </a:r>
                      <a:endParaRPr lang="ru-RU" sz="1100" b="1" u="none" strike="noStrike" kern="12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10319" marR="10319" marT="12700" marB="0" anchor="ctr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71" name="Скругленный прямоугольник 70"/>
          <p:cNvSpPr/>
          <p:nvPr/>
        </p:nvSpPr>
        <p:spPr bwMode="auto">
          <a:xfrm>
            <a:off x="3809440" y="1551618"/>
            <a:ext cx="5866109" cy="129786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072866"/>
            <a:endParaRPr lang="ru-RU" sz="1900">
              <a:solidFill>
                <a:schemeClr val="bg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063972" y="1340768"/>
            <a:ext cx="5749568" cy="1508717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r>
              <a:rPr lang="ru-RU" sz="1300" dirty="0">
                <a:solidFill>
                  <a:schemeClr val="accent1">
                    <a:lumMod val="75000"/>
                  </a:schemeClr>
                </a:solidFill>
              </a:rPr>
              <a:t>В 2016 году Председатель Совета директоров ПАО «Газпром» В.А. Зубков обратился в адрес Президента РФ В.В. Путина с предложением о проведении Чемпионата мира по футболу 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FIFA </a:t>
            </a:r>
            <a:r>
              <a:rPr lang="ru-RU" sz="1300" dirty="0">
                <a:solidFill>
                  <a:schemeClr val="accent1">
                    <a:lumMod val="75000"/>
                  </a:schemeClr>
                </a:solidFill>
              </a:rPr>
              <a:t>2018 (ЧМ2018) года под экологическим лозунгом «Мир – Футбол – Экология». В соответствии со Стратегией транспортного обеспечения Чемпионата мира по футболу </a:t>
            </a:r>
            <a:r>
              <a:rPr lang="en-US" sz="1300" dirty="0">
                <a:solidFill>
                  <a:schemeClr val="accent1">
                    <a:lumMod val="75000"/>
                  </a:schemeClr>
                </a:solidFill>
              </a:rPr>
              <a:t>FIFA</a:t>
            </a:r>
            <a:r>
              <a:rPr lang="ru-RU" sz="1300" dirty="0">
                <a:solidFill>
                  <a:schemeClr val="accent1">
                    <a:lumMod val="75000"/>
                  </a:schemeClr>
                </a:solidFill>
              </a:rPr>
              <a:t> 2018 транспорт, работающий на экологически чистом топливе – природном газе, обеспечит передвижение участников и болельщиков данного спортивного события. </a:t>
            </a:r>
          </a:p>
        </p:txBody>
      </p:sp>
      <p:sp>
        <p:nvSpPr>
          <p:cNvPr id="73" name="Овал 72"/>
          <p:cNvSpPr/>
          <p:nvPr/>
        </p:nvSpPr>
        <p:spPr bwMode="auto">
          <a:xfrm>
            <a:off x="1970185" y="2494344"/>
            <a:ext cx="117000" cy="1440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072866"/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74" name="Овал 73"/>
          <p:cNvSpPr/>
          <p:nvPr/>
        </p:nvSpPr>
        <p:spPr bwMode="auto">
          <a:xfrm>
            <a:off x="809367" y="5055075"/>
            <a:ext cx="117000" cy="1440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072866"/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75" name="Овал 74"/>
          <p:cNvSpPr/>
          <p:nvPr/>
        </p:nvSpPr>
        <p:spPr bwMode="auto">
          <a:xfrm>
            <a:off x="1020419" y="2293300"/>
            <a:ext cx="117000" cy="1440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072866"/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 bwMode="auto">
          <a:xfrm>
            <a:off x="631235" y="1943961"/>
            <a:ext cx="715170" cy="22335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072866"/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58391" y="1924885"/>
            <a:ext cx="876522" cy="231444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800" b="1" dirty="0">
                <a:solidFill>
                  <a:srgbClr val="0070C0"/>
                </a:solidFill>
              </a:rPr>
              <a:t>КАЛИНИНГРАД</a:t>
            </a:r>
          </a:p>
        </p:txBody>
      </p:sp>
      <p:sp>
        <p:nvSpPr>
          <p:cNvPr id="84" name="Овал 83"/>
          <p:cNvSpPr/>
          <p:nvPr/>
        </p:nvSpPr>
        <p:spPr bwMode="auto">
          <a:xfrm>
            <a:off x="1650978" y="3590629"/>
            <a:ext cx="117000" cy="1440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072866"/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85" name="Овал 84"/>
          <p:cNvSpPr/>
          <p:nvPr/>
        </p:nvSpPr>
        <p:spPr bwMode="auto">
          <a:xfrm>
            <a:off x="1287905" y="4459671"/>
            <a:ext cx="117000" cy="1440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072866"/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88" name="Овал 87"/>
          <p:cNvSpPr/>
          <p:nvPr/>
        </p:nvSpPr>
        <p:spPr bwMode="auto">
          <a:xfrm>
            <a:off x="1616698" y="4485071"/>
            <a:ext cx="117000" cy="1440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072866"/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91" name="Овал 90"/>
          <p:cNvSpPr/>
          <p:nvPr/>
        </p:nvSpPr>
        <p:spPr bwMode="auto">
          <a:xfrm>
            <a:off x="3220414" y="4546268"/>
            <a:ext cx="117000" cy="1440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072866"/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92" name="Овал 91"/>
          <p:cNvSpPr/>
          <p:nvPr/>
        </p:nvSpPr>
        <p:spPr bwMode="auto">
          <a:xfrm>
            <a:off x="2296173" y="4529299"/>
            <a:ext cx="117000" cy="1440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072866"/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95" name="Овал 94"/>
          <p:cNvSpPr/>
          <p:nvPr/>
        </p:nvSpPr>
        <p:spPr bwMode="auto">
          <a:xfrm>
            <a:off x="2504271" y="4281871"/>
            <a:ext cx="117000" cy="1440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072866"/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98" name="Овал 97"/>
          <p:cNvSpPr/>
          <p:nvPr/>
        </p:nvSpPr>
        <p:spPr bwMode="auto">
          <a:xfrm>
            <a:off x="2004102" y="3991285"/>
            <a:ext cx="117000" cy="1440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072866"/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101" name="Овал 100"/>
          <p:cNvSpPr/>
          <p:nvPr/>
        </p:nvSpPr>
        <p:spPr bwMode="auto">
          <a:xfrm>
            <a:off x="2232459" y="3812307"/>
            <a:ext cx="117000" cy="144000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072866"/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 bwMode="auto">
          <a:xfrm>
            <a:off x="1574005" y="2251007"/>
            <a:ext cx="847064" cy="22335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072866"/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530297" y="2231930"/>
            <a:ext cx="1080153" cy="231444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800" b="1" dirty="0">
                <a:solidFill>
                  <a:srgbClr val="0070C0"/>
                </a:solidFill>
              </a:rPr>
              <a:t>САНКТ-ПЕТЕРБУРГ</a:t>
            </a:r>
          </a:p>
        </p:txBody>
      </p:sp>
      <p:sp>
        <p:nvSpPr>
          <p:cNvPr id="107" name="Прямоугольник 106"/>
          <p:cNvSpPr/>
          <p:nvPr/>
        </p:nvSpPr>
        <p:spPr bwMode="auto">
          <a:xfrm>
            <a:off x="978027" y="5010683"/>
            <a:ext cx="385047" cy="22335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072866"/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934319" y="4991606"/>
            <a:ext cx="576891" cy="231444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800" b="1" dirty="0">
                <a:solidFill>
                  <a:srgbClr val="0070C0"/>
                </a:solidFill>
              </a:rPr>
              <a:t>СОЧИ</a:t>
            </a:r>
          </a:p>
        </p:txBody>
      </p:sp>
      <p:sp>
        <p:nvSpPr>
          <p:cNvPr id="109" name="Прямоугольник 108"/>
          <p:cNvSpPr/>
          <p:nvPr/>
        </p:nvSpPr>
        <p:spPr bwMode="auto">
          <a:xfrm>
            <a:off x="1515040" y="3330872"/>
            <a:ext cx="459966" cy="22335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072866"/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442195" y="3311795"/>
            <a:ext cx="669422" cy="231444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800" b="1" dirty="0">
                <a:solidFill>
                  <a:srgbClr val="0070C0"/>
                </a:solidFill>
              </a:rPr>
              <a:t>МОСКВА</a:t>
            </a:r>
          </a:p>
        </p:txBody>
      </p:sp>
      <p:sp>
        <p:nvSpPr>
          <p:cNvPr id="111" name="Прямоугольник 110"/>
          <p:cNvSpPr/>
          <p:nvPr/>
        </p:nvSpPr>
        <p:spPr bwMode="auto">
          <a:xfrm>
            <a:off x="1985932" y="3562621"/>
            <a:ext cx="959855" cy="22335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072866"/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970185" y="3532402"/>
            <a:ext cx="1127082" cy="231444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800" b="1" dirty="0">
                <a:solidFill>
                  <a:srgbClr val="0070C0"/>
                </a:solidFill>
              </a:rPr>
              <a:t>НИЖНИЙ НОВГОРОД</a:t>
            </a:r>
          </a:p>
        </p:txBody>
      </p:sp>
      <p:sp>
        <p:nvSpPr>
          <p:cNvPr id="114" name="Прямоугольник 113"/>
          <p:cNvSpPr/>
          <p:nvPr/>
        </p:nvSpPr>
        <p:spPr bwMode="auto">
          <a:xfrm>
            <a:off x="2377638" y="4026253"/>
            <a:ext cx="459966" cy="22335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072866"/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304794" y="4007177"/>
            <a:ext cx="669422" cy="231444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800" b="1" dirty="0">
                <a:solidFill>
                  <a:srgbClr val="0070C0"/>
                </a:solidFill>
              </a:rPr>
              <a:t>КАЗАНЬ</a:t>
            </a:r>
          </a:p>
        </p:txBody>
      </p:sp>
      <p:sp>
        <p:nvSpPr>
          <p:cNvPr id="116" name="Прямоугольник 115"/>
          <p:cNvSpPr/>
          <p:nvPr/>
        </p:nvSpPr>
        <p:spPr bwMode="auto">
          <a:xfrm>
            <a:off x="2932941" y="4252936"/>
            <a:ext cx="715170" cy="22335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072866"/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889234" y="4233859"/>
            <a:ext cx="876522" cy="354555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800" b="1" dirty="0">
                <a:solidFill>
                  <a:srgbClr val="0070C0"/>
                </a:solidFill>
              </a:rPr>
              <a:t>ЕКАТЕРИНБУРГ</a:t>
            </a:r>
          </a:p>
        </p:txBody>
      </p:sp>
      <p:sp>
        <p:nvSpPr>
          <p:cNvPr id="118" name="Прямоугольник 117"/>
          <p:cNvSpPr/>
          <p:nvPr/>
        </p:nvSpPr>
        <p:spPr bwMode="auto">
          <a:xfrm>
            <a:off x="1515040" y="3938363"/>
            <a:ext cx="459966" cy="22335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072866"/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442195" y="3919286"/>
            <a:ext cx="669422" cy="231444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800" b="1" dirty="0">
                <a:solidFill>
                  <a:srgbClr val="0070C0"/>
                </a:solidFill>
              </a:rPr>
              <a:t>САРАНСК</a:t>
            </a:r>
          </a:p>
        </p:txBody>
      </p:sp>
      <p:sp>
        <p:nvSpPr>
          <p:cNvPr id="120" name="Прямоугольник 119"/>
          <p:cNvSpPr/>
          <p:nvPr/>
        </p:nvSpPr>
        <p:spPr bwMode="auto">
          <a:xfrm>
            <a:off x="2102805" y="4680424"/>
            <a:ext cx="459966" cy="22335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072866"/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2045925" y="4656117"/>
            <a:ext cx="669422" cy="231444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800" b="1" dirty="0">
                <a:solidFill>
                  <a:srgbClr val="0070C0"/>
                </a:solidFill>
              </a:rPr>
              <a:t>САМАРА</a:t>
            </a:r>
          </a:p>
        </p:txBody>
      </p:sp>
      <p:sp>
        <p:nvSpPr>
          <p:cNvPr id="122" name="Прямоугольник 121"/>
          <p:cNvSpPr/>
          <p:nvPr/>
        </p:nvSpPr>
        <p:spPr bwMode="auto">
          <a:xfrm>
            <a:off x="867868" y="4658045"/>
            <a:ext cx="952277" cy="22335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072866"/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867866" y="4638969"/>
            <a:ext cx="1102763" cy="231444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800" b="1" dirty="0">
                <a:solidFill>
                  <a:srgbClr val="0070C0"/>
                </a:solidFill>
              </a:rPr>
              <a:t>РОСТОВ-НА-ДОНУ</a:t>
            </a:r>
          </a:p>
        </p:txBody>
      </p:sp>
      <p:sp>
        <p:nvSpPr>
          <p:cNvPr id="124" name="Прямоугольник 123"/>
          <p:cNvSpPr/>
          <p:nvPr/>
        </p:nvSpPr>
        <p:spPr bwMode="auto">
          <a:xfrm>
            <a:off x="1328809" y="4242193"/>
            <a:ext cx="715170" cy="22335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072866"/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328808" y="4223117"/>
            <a:ext cx="788015" cy="231444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800" b="1" dirty="0">
                <a:solidFill>
                  <a:srgbClr val="0070C0"/>
                </a:solidFill>
              </a:rPr>
              <a:t>ВОЛГОГРАД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9" name="TextBox 25"/>
          <p:cNvSpPr txBox="1">
            <a:spLocks noChangeArrowheads="1"/>
          </p:cNvSpPr>
          <p:nvPr/>
        </p:nvSpPr>
        <p:spPr bwMode="auto">
          <a:xfrm>
            <a:off x="2183691" y="6345324"/>
            <a:ext cx="7661671" cy="33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500" dirty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Развитие проектов по применению природного газа в качестве моторного топлива в Группе Газпром</a:t>
            </a:r>
          </a:p>
        </p:txBody>
      </p:sp>
    </p:spTree>
    <p:extLst>
      <p:ext uri="{BB962C8B-B14F-4D97-AF65-F5344CB8AC3E}">
        <p14:creationId xmlns:p14="http://schemas.microsoft.com/office/powerpoint/2010/main" val="277514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24"/>
          <p:cNvSpPr txBox="1">
            <a:spLocks noChangeArrowheads="1"/>
          </p:cNvSpPr>
          <p:nvPr/>
        </p:nvSpPr>
        <p:spPr bwMode="auto">
          <a:xfrm>
            <a:off x="2215783" y="545917"/>
            <a:ext cx="7590575" cy="38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465" tIns="40232" rIns="80465" bIns="40232">
            <a:spAutoFit/>
          </a:bodyPr>
          <a:lstStyle>
            <a:defPPr>
              <a:defRPr lang="ru-RU"/>
            </a:defPPr>
            <a:lvl1pPr algn="ctr">
              <a:buFontTx/>
              <a:buNone/>
              <a:defRPr sz="2000">
                <a:solidFill>
                  <a:srgbClr val="0070C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>
                <a:solidFill>
                  <a:prstClr val="white"/>
                </a:solidFill>
                <a:cs typeface="Calibri" panose="020F0502020204030204" pitchFamily="34" charset="0"/>
              </a:rPr>
              <a:t>О подготовке к организации Автопробега по МТМ «Европа-Китай»</a:t>
            </a:r>
            <a:endParaRPr lang="en-US" altLang="ru-RU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pic>
        <p:nvPicPr>
          <p:cNvPr id="18" name="Picture 253" descr="P:\Согласование\СОВЕТ ДИРЕКТОРОВ\Синий лого, белый фо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338" y="3268737"/>
            <a:ext cx="1523557" cy="81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905" y="3421077"/>
            <a:ext cx="2060620" cy="70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55" y="3421077"/>
            <a:ext cx="1551069" cy="70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18581" y="4722762"/>
            <a:ext cx="34993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336699"/>
                </a:solidFill>
                <a:ea typeface="ＭＳ Ｐゴシック"/>
                <a:cs typeface="ＭＳ Ｐゴシック"/>
              </a:rPr>
              <a:t>Меморандум о взаимопонимании </a:t>
            </a:r>
            <a:br>
              <a:rPr lang="ru-RU" sz="1400" dirty="0">
                <a:solidFill>
                  <a:srgbClr val="336699"/>
                </a:solidFill>
                <a:ea typeface="ＭＳ Ｐゴシック"/>
                <a:cs typeface="ＭＳ Ｐゴシック"/>
              </a:rPr>
            </a:br>
            <a:r>
              <a:rPr lang="ru-RU" sz="1400" dirty="0">
                <a:solidFill>
                  <a:srgbClr val="336699"/>
                </a:solidFill>
                <a:ea typeface="ＭＳ Ｐゴシック"/>
                <a:cs typeface="ＭＳ Ｐゴシック"/>
              </a:rPr>
              <a:t>по сотрудничеству в области развития производственно-сбытовой инфраструктуры природного газа в качестве моторного топлива </a:t>
            </a:r>
            <a:br>
              <a:rPr lang="ru-RU" sz="1400" dirty="0">
                <a:solidFill>
                  <a:srgbClr val="336699"/>
                </a:solidFill>
                <a:ea typeface="ＭＳ Ｐゴシック"/>
                <a:cs typeface="ＭＳ Ｐゴシック"/>
              </a:rPr>
            </a:br>
            <a:r>
              <a:rPr lang="ru-RU" sz="1400" dirty="0">
                <a:solidFill>
                  <a:srgbClr val="336699"/>
                </a:solidFill>
                <a:ea typeface="ＭＳ Ｐゴシック"/>
                <a:cs typeface="ＭＳ Ｐゴシック"/>
              </a:rPr>
              <a:t>на МТМ «Европа – Китай»,</a:t>
            </a:r>
          </a:p>
          <a:p>
            <a:pPr algn="ctr"/>
            <a:r>
              <a:rPr lang="ru-RU" sz="1400" dirty="0">
                <a:solidFill>
                  <a:srgbClr val="336699"/>
                </a:solidFill>
                <a:ea typeface="ＭＳ Ｐゴシック"/>
                <a:cs typeface="ＭＳ Ｐゴシック"/>
              </a:rPr>
              <a:t> подписан 5 октября 2017 г. </a:t>
            </a:r>
            <a:endParaRPr lang="en-US" sz="1400" dirty="0">
              <a:solidFill>
                <a:srgbClr val="336699"/>
              </a:solidFill>
              <a:ea typeface="ＭＳ Ｐゴシック"/>
              <a:cs typeface="ＭＳ Ｐゴシック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54" y="2186696"/>
            <a:ext cx="1480769" cy="216408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044" y="2119689"/>
            <a:ext cx="1798147" cy="84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5"/>
          <a:stretch/>
        </p:blipFill>
        <p:spPr bwMode="auto">
          <a:xfrm>
            <a:off x="7608905" y="2236945"/>
            <a:ext cx="1940034" cy="74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876" y="2096150"/>
            <a:ext cx="1215458" cy="88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Скругленный прямоугольник 38"/>
          <p:cNvSpPr/>
          <p:nvPr/>
        </p:nvSpPr>
        <p:spPr bwMode="auto">
          <a:xfrm>
            <a:off x="632520" y="1555797"/>
            <a:ext cx="8954277" cy="541055"/>
          </a:xfrm>
          <a:prstGeom prst="roundRect">
            <a:avLst>
              <a:gd name="adj" fmla="val 24562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bg1"/>
                </a:solidFill>
                <a:latin typeface="Arial Narrow" pitchFamily="34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bg1"/>
                </a:solidFill>
                <a:latin typeface="Arial Narrow" pitchFamily="34" charset="0"/>
                <a:ea typeface="ＭＳ Ｐゴシック"/>
                <a:cs typeface="ＭＳ Ｐゴシック"/>
              </a:defRPr>
            </a:lvl9pPr>
          </a:lstStyle>
          <a:p>
            <a:pPr algn="ctr"/>
            <a:r>
              <a:rPr lang="ru-RU" sz="1400" b="1" dirty="0">
                <a:solidFill>
                  <a:srgbClr val="336699"/>
                </a:solidFill>
              </a:rPr>
              <a:t>Организация взаимодействия с зарубежными партнерами в рамках заключенного </a:t>
            </a:r>
            <a:r>
              <a:rPr lang="ru-RU" sz="1400" b="1" dirty="0" smtClean="0">
                <a:solidFill>
                  <a:srgbClr val="336699"/>
                </a:solidFill>
              </a:rPr>
              <a:t>Меморандума.</a:t>
            </a:r>
          </a:p>
          <a:p>
            <a:pPr algn="ctr"/>
            <a:r>
              <a:rPr lang="ru-RU" sz="1400" b="1" dirty="0">
                <a:solidFill>
                  <a:srgbClr val="336699"/>
                </a:solidFill>
              </a:rPr>
              <a:t>Определение ответственных за совместную организацию Автопробега </a:t>
            </a:r>
            <a:endParaRPr lang="en-US" sz="1400" b="1" dirty="0">
              <a:solidFill>
                <a:srgbClr val="336699"/>
              </a:solidFill>
            </a:endParaRPr>
          </a:p>
        </p:txBody>
      </p:sp>
      <p:cxnSp>
        <p:nvCxnSpPr>
          <p:cNvPr id="44" name="Прямая со стрелкой 43"/>
          <p:cNvCxnSpPr>
            <a:stCxn id="28" idx="2"/>
          </p:cNvCxnSpPr>
          <p:nvPr/>
        </p:nvCxnSpPr>
        <p:spPr>
          <a:xfrm>
            <a:off x="4444605" y="2985335"/>
            <a:ext cx="0" cy="47966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6465168" y="2985335"/>
            <a:ext cx="0" cy="47966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8733420" y="2987525"/>
            <a:ext cx="0" cy="47747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5140449" y="3771494"/>
            <a:ext cx="450314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H="1">
            <a:off x="7142895" y="3797685"/>
            <a:ext cx="466010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242" y="2397095"/>
            <a:ext cx="1465062" cy="216408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4" name="Прямая соединительная линия 73"/>
          <p:cNvCxnSpPr/>
          <p:nvPr/>
        </p:nvCxnSpPr>
        <p:spPr>
          <a:xfrm>
            <a:off x="4444605" y="4350778"/>
            <a:ext cx="428881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4444605" y="4083405"/>
            <a:ext cx="0" cy="26737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6465168" y="4121911"/>
            <a:ext cx="0" cy="22886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>
            <a:off x="8733420" y="4083405"/>
            <a:ext cx="0" cy="26737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>
            <a:off x="6465168" y="4388744"/>
            <a:ext cx="0" cy="336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973" y="4737786"/>
            <a:ext cx="3492389" cy="135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5"/>
          <p:cNvSpPr txBox="1">
            <a:spLocks noChangeArrowheads="1"/>
          </p:cNvSpPr>
          <p:nvPr/>
        </p:nvSpPr>
        <p:spPr bwMode="auto">
          <a:xfrm>
            <a:off x="2183691" y="6345324"/>
            <a:ext cx="7661671" cy="33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500" dirty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Развитие проектов по применению природного газа в качестве моторного топлива в Группе Газпром</a:t>
            </a:r>
          </a:p>
        </p:txBody>
      </p:sp>
    </p:spTree>
    <p:extLst>
      <p:ext uri="{BB962C8B-B14F-4D97-AF65-F5344CB8AC3E}">
        <p14:creationId xmlns:p14="http://schemas.microsoft.com/office/powerpoint/2010/main" val="296426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24"/>
          <p:cNvSpPr txBox="1">
            <a:spLocks noChangeArrowheads="1"/>
          </p:cNvSpPr>
          <p:nvPr/>
        </p:nvSpPr>
        <p:spPr bwMode="auto">
          <a:xfrm>
            <a:off x="2212341" y="332656"/>
            <a:ext cx="7586006" cy="69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465" tIns="40232" rIns="80465" bIns="40232">
            <a:spAutoFit/>
          </a:bodyPr>
          <a:lstStyle>
            <a:defPPr>
              <a:defRPr lang="ru-RU"/>
            </a:defPPr>
            <a:lvl1pPr algn="ctr">
              <a:buFontTx/>
              <a:buNone/>
              <a:defRPr sz="2000">
                <a:solidFill>
                  <a:srgbClr val="0070C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>
                <a:solidFill>
                  <a:prstClr val="white"/>
                </a:solidFill>
                <a:cs typeface="Calibri" panose="020F0502020204030204" pitchFamily="34" charset="0"/>
              </a:rPr>
              <a:t>Автопробег газомоторной техники по международному транспортному маршруту «Европа-Китай»</a:t>
            </a:r>
            <a:endParaRPr lang="ru-RU" altLang="ru-RU" dirty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236157" y="2741924"/>
            <a:ext cx="5412554" cy="3290875"/>
            <a:chOff x="272480" y="2744924"/>
            <a:chExt cx="5074126" cy="276198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480" y="2744924"/>
              <a:ext cx="5074126" cy="276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Изображение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2480" y="4879994"/>
              <a:ext cx="1363605" cy="626910"/>
            </a:xfrm>
            <a:prstGeom prst="rect">
              <a:avLst/>
            </a:prstGeom>
          </p:spPr>
        </p:pic>
        <p:pic>
          <p:nvPicPr>
            <p:cNvPr id="33" name="Изображение 26"/>
            <p:cNvPicPr>
              <a:picLocks noChangeAspect="1"/>
            </p:cNvPicPr>
            <p:nvPr/>
          </p:nvPicPr>
          <p:blipFill rotWithShape="1">
            <a:blip r:embed="rId5"/>
            <a:srcRect l="22981" t="5334" r="18469" b="5325"/>
            <a:stretch/>
          </p:blipFill>
          <p:spPr>
            <a:xfrm>
              <a:off x="3109367" y="4820771"/>
              <a:ext cx="790575" cy="686133"/>
            </a:xfrm>
            <a:prstGeom prst="rect">
              <a:avLst/>
            </a:prstGeom>
          </p:spPr>
        </p:pic>
        <p:pic>
          <p:nvPicPr>
            <p:cNvPr id="34" name="Picture 2" descr="C:\Users\User\Desktop\logo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4648" y="4783711"/>
              <a:ext cx="1175506" cy="713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2" y="4354513"/>
            <a:ext cx="1218844" cy="77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795" y="1651965"/>
            <a:ext cx="1267094" cy="86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2" name="Picture 10" descr="E:\5 Автопробеги\Пробег 2017 Иберия - Балтия\Pictures\Ural-Nex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0" y="1538232"/>
            <a:ext cx="1792304" cy="977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26595" y="1583898"/>
            <a:ext cx="2331048" cy="977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4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6720" y="5139119"/>
            <a:ext cx="1399808" cy="96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5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58098" y="1542087"/>
            <a:ext cx="1905595" cy="97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1410" y="2741924"/>
            <a:ext cx="1218844" cy="77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7201" y="3559289"/>
            <a:ext cx="1204619" cy="74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9394" y="1542087"/>
            <a:ext cx="939162" cy="101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06810" y="2703153"/>
            <a:ext cx="1394518" cy="104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323" y="3809522"/>
            <a:ext cx="1741492" cy="105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975" y="4960701"/>
            <a:ext cx="1626422" cy="106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143" y="1560200"/>
            <a:ext cx="1115986" cy="10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5"/>
          <p:cNvSpPr txBox="1">
            <a:spLocks noChangeArrowheads="1"/>
          </p:cNvSpPr>
          <p:nvPr/>
        </p:nvSpPr>
        <p:spPr bwMode="auto">
          <a:xfrm>
            <a:off x="2183691" y="6345324"/>
            <a:ext cx="7661671" cy="33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500" dirty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Развитие проектов по применению природного газа в качестве моторного топлива в Группе Газпром</a:t>
            </a:r>
          </a:p>
        </p:txBody>
      </p:sp>
    </p:spTree>
    <p:extLst>
      <p:ext uri="{BB962C8B-B14F-4D97-AF65-F5344CB8AC3E}">
        <p14:creationId xmlns:p14="http://schemas.microsoft.com/office/powerpoint/2010/main" val="265903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78607" y="2770188"/>
            <a:ext cx="9283435" cy="1166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Благодарю </a:t>
            </a:r>
            <a:r>
              <a:rPr lang="ru-RU" sz="3200" b="1" dirty="0">
                <a:solidFill>
                  <a:srgbClr val="002060"/>
                </a:solidFill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612305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24"/>
          <p:cNvSpPr txBox="1">
            <a:spLocks noChangeArrowheads="1"/>
          </p:cNvSpPr>
          <p:nvPr/>
        </p:nvSpPr>
        <p:spPr bwMode="auto">
          <a:xfrm>
            <a:off x="2222701" y="677104"/>
            <a:ext cx="7583663" cy="69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420" tIns="40209" rIns="80420" bIns="40209" anchor="b" anchorCtr="0">
            <a:spAutoFit/>
          </a:bodyPr>
          <a:lstStyle>
            <a:lvl1pPr algn="ctr">
              <a:spcBef>
                <a:spcPct val="0"/>
              </a:spcBef>
              <a:buNone/>
              <a:defRPr kumimoji="0" lang="ru-RU" sz="2000" b="0" i="0" u="none" strike="noStrike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cs typeface="Calibri" panose="020F0502020204030204" pitchFamily="34" charset="0"/>
              </a:defRPr>
            </a:lvl1pPr>
          </a:lstStyle>
          <a:p>
            <a:r>
              <a:rPr lang="ru-RU" altLang="ru-RU" dirty="0"/>
              <a:t>Показатели увеличения парка газомоторных транспортных средств</a:t>
            </a:r>
          </a:p>
          <a:p>
            <a:r>
              <a:rPr lang="ru-RU" altLang="ru-RU" dirty="0"/>
              <a:t>в дочерних обществах ПАО «Газпром» в период 2014-2017 гг.</a:t>
            </a:r>
          </a:p>
        </p:txBody>
      </p:sp>
      <p:pic>
        <p:nvPicPr>
          <p:cNvPr id="5" name="Picture 2" descr="C:\Users\Slushev-DE\Desktop\ГГМТ\ПМГФ\Форум 2011-2014\2014\Интерактивные материалы\слайды 123\4 СЛАЙД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20" t="75248" r="14351" b="8890"/>
          <a:stretch/>
        </p:blipFill>
        <p:spPr bwMode="auto">
          <a:xfrm>
            <a:off x="164467" y="1624775"/>
            <a:ext cx="1402629" cy="82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86639" y="2077667"/>
            <a:ext cx="1113832" cy="369279"/>
          </a:xfrm>
          <a:prstGeom prst="rect">
            <a:avLst/>
          </a:prstGeom>
        </p:spPr>
        <p:txBody>
          <a:bodyPr wrap="square" lIns="91387" tIns="45694" rIns="91387" bIns="45694">
            <a:spAutoFit/>
          </a:bodyPr>
          <a:lstStyle/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1 6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5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4 ед.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743355" y="1641855"/>
            <a:ext cx="3600400" cy="396044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7" tIns="45694" rIns="91387" bIns="45694" rtlCol="0" anchor="ctr"/>
          <a:lstStyle/>
          <a:p>
            <a:pPr marL="0" lvl="1" algn="ctr"/>
            <a:r>
              <a:rPr lang="ru-RU" sz="2300" b="1" dirty="0">
                <a:solidFill>
                  <a:schemeClr val="bg1"/>
                </a:solidFill>
                <a:latin typeface="Arial Narrow" panose="020B0606020202030204" pitchFamily="34" charset="0"/>
              </a:rPr>
              <a:t>2014 ГОД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68369" y="1609046"/>
            <a:ext cx="735992" cy="446224"/>
          </a:xfrm>
          <a:prstGeom prst="rect">
            <a:avLst/>
          </a:prstGeom>
        </p:spPr>
        <p:txBody>
          <a:bodyPr wrap="none" lIns="91387" tIns="45694" rIns="91387" bIns="45694">
            <a:spAutoFit/>
          </a:bodyPr>
          <a:lstStyle/>
          <a:p>
            <a:pPr lvl="0"/>
            <a:r>
              <a:rPr lang="ru-RU" sz="2300" b="1" dirty="0">
                <a:solidFill>
                  <a:srgbClr val="00B0F0"/>
                </a:solidFill>
              </a:rPr>
              <a:t>18 %</a:t>
            </a:r>
          </a:p>
        </p:txBody>
      </p:sp>
      <p:pic>
        <p:nvPicPr>
          <p:cNvPr id="26" name="Picture 2" descr="C:\Users\Slushev-DE\Desktop\ГГМТ\ПМГФ\Форум 2011-2014\2014\Интерактивные материалы\слайды 123\4 СЛАЙД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20" t="75248" r="14351" b="8890"/>
          <a:stretch/>
        </p:blipFill>
        <p:spPr bwMode="auto">
          <a:xfrm>
            <a:off x="164467" y="2509721"/>
            <a:ext cx="1402629" cy="81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Slushev-DE\Desktop\ГГМТ\ПМГФ\Форум 2011-2014\2014\Интерактивные материалы\слайды 123\4 СЛАЙД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20" t="75248" r="14351" b="8890"/>
          <a:stretch/>
        </p:blipFill>
        <p:spPr bwMode="auto">
          <a:xfrm>
            <a:off x="181431" y="3380302"/>
            <a:ext cx="1402629" cy="81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Slushev-DE\Desktop\ГГМТ\ПМГФ\Форум 2011-2014\2014\Интерактивные материалы\слайды 123\4 СЛАЙД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20" t="75248" r="14351" b="8890"/>
          <a:stretch/>
        </p:blipFill>
        <p:spPr bwMode="auto">
          <a:xfrm>
            <a:off x="181431" y="4261215"/>
            <a:ext cx="1402629" cy="81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ятиугольник 30"/>
          <p:cNvSpPr/>
          <p:nvPr/>
        </p:nvSpPr>
        <p:spPr>
          <a:xfrm>
            <a:off x="1743355" y="2509715"/>
            <a:ext cx="3600400" cy="396044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7" tIns="45694" rIns="91387" bIns="45694" rtlCol="0" anchor="ctr"/>
          <a:lstStyle/>
          <a:p>
            <a:pPr marL="0" lvl="1" algn="ctr"/>
            <a:r>
              <a:rPr lang="ru-RU" sz="2300" b="1" dirty="0">
                <a:solidFill>
                  <a:schemeClr val="bg1"/>
                </a:solidFill>
                <a:latin typeface="Arial Narrow" panose="020B0606020202030204" pitchFamily="34" charset="0"/>
              </a:rPr>
              <a:t>2015 ГОД</a:t>
            </a:r>
          </a:p>
        </p:txBody>
      </p:sp>
      <p:sp>
        <p:nvSpPr>
          <p:cNvPr id="32" name="Пятиугольник 31"/>
          <p:cNvSpPr/>
          <p:nvPr/>
        </p:nvSpPr>
        <p:spPr>
          <a:xfrm>
            <a:off x="1748644" y="3380295"/>
            <a:ext cx="3600400" cy="396044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7" tIns="45694" rIns="91387" bIns="45694" rtlCol="0" anchor="ctr"/>
          <a:lstStyle/>
          <a:p>
            <a:pPr marL="0" lvl="1" algn="ctr"/>
            <a:r>
              <a:rPr lang="ru-RU" sz="2300" b="1" dirty="0">
                <a:solidFill>
                  <a:schemeClr val="bg1"/>
                </a:solidFill>
                <a:latin typeface="Arial Narrow" panose="020B0606020202030204" pitchFamily="34" charset="0"/>
              </a:rPr>
              <a:t>2016 ГОД</a:t>
            </a:r>
          </a:p>
        </p:txBody>
      </p:sp>
      <p:sp>
        <p:nvSpPr>
          <p:cNvPr id="33" name="Пятиугольник 32"/>
          <p:cNvSpPr/>
          <p:nvPr/>
        </p:nvSpPr>
        <p:spPr>
          <a:xfrm>
            <a:off x="1743355" y="4261211"/>
            <a:ext cx="3600400" cy="396044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7" tIns="45694" rIns="91387" bIns="45694" rtlCol="0" anchor="ctr"/>
          <a:lstStyle/>
          <a:p>
            <a:pPr marL="0" lvl="1" algn="ctr"/>
            <a:r>
              <a:rPr lang="ru-RU" sz="2300" b="1" dirty="0">
                <a:solidFill>
                  <a:schemeClr val="bg1"/>
                </a:solidFill>
                <a:latin typeface="Arial Narrow" panose="020B0606020202030204" pitchFamily="34" charset="0"/>
              </a:rPr>
              <a:t>2017 ГОД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986639" y="2934500"/>
            <a:ext cx="1113832" cy="369279"/>
          </a:xfrm>
          <a:prstGeom prst="rect">
            <a:avLst/>
          </a:prstGeom>
        </p:spPr>
        <p:txBody>
          <a:bodyPr wrap="square" lIns="91387" tIns="45694" rIns="91387" bIns="45694">
            <a:spAutoFit/>
          </a:bodyPr>
          <a:lstStyle/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1 170 ед.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986639" y="3812952"/>
            <a:ext cx="1113832" cy="369279"/>
          </a:xfrm>
          <a:prstGeom prst="rect">
            <a:avLst/>
          </a:prstGeom>
        </p:spPr>
        <p:txBody>
          <a:bodyPr wrap="square" lIns="91387" tIns="45694" rIns="91387" bIns="45694">
            <a:spAutoFit/>
          </a:bodyPr>
          <a:lstStyle/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1 370 ед.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986639" y="4710076"/>
            <a:ext cx="1113832" cy="369279"/>
          </a:xfrm>
          <a:prstGeom prst="rect">
            <a:avLst/>
          </a:prstGeom>
        </p:spPr>
        <p:txBody>
          <a:bodyPr wrap="square" lIns="91387" tIns="45694" rIns="91387" bIns="45694">
            <a:spAutoFit/>
          </a:bodyPr>
          <a:lstStyle/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1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392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ед.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368369" y="2477527"/>
            <a:ext cx="735992" cy="446224"/>
          </a:xfrm>
          <a:prstGeom prst="rect">
            <a:avLst/>
          </a:prstGeom>
        </p:spPr>
        <p:txBody>
          <a:bodyPr wrap="none" lIns="91387" tIns="45694" rIns="91387" bIns="45694">
            <a:spAutoFit/>
          </a:bodyPr>
          <a:lstStyle/>
          <a:p>
            <a:pPr lvl="0"/>
            <a:r>
              <a:rPr lang="ru-RU" sz="2300" b="1" dirty="0">
                <a:solidFill>
                  <a:srgbClr val="00B0F0"/>
                </a:solidFill>
              </a:rPr>
              <a:t>24 %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368369" y="3347486"/>
            <a:ext cx="735992" cy="446224"/>
          </a:xfrm>
          <a:prstGeom prst="rect">
            <a:avLst/>
          </a:prstGeom>
        </p:spPr>
        <p:txBody>
          <a:bodyPr wrap="none" lIns="91387" tIns="45694" rIns="91387" bIns="45694">
            <a:spAutoFit/>
          </a:bodyPr>
          <a:lstStyle/>
          <a:p>
            <a:pPr lvl="0"/>
            <a:r>
              <a:rPr lang="ru-RU" sz="2300" b="1" dirty="0">
                <a:solidFill>
                  <a:srgbClr val="00B0F0"/>
                </a:solidFill>
              </a:rPr>
              <a:t>28 %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368369" y="4228394"/>
            <a:ext cx="735992" cy="446224"/>
          </a:xfrm>
          <a:prstGeom prst="rect">
            <a:avLst/>
          </a:prstGeom>
        </p:spPr>
        <p:txBody>
          <a:bodyPr wrap="none" lIns="91387" tIns="45694" rIns="91387" bIns="45694">
            <a:spAutoFit/>
          </a:bodyPr>
          <a:lstStyle/>
          <a:p>
            <a:pPr lvl="0"/>
            <a:r>
              <a:rPr lang="ru-RU" sz="2300" b="1" dirty="0">
                <a:solidFill>
                  <a:srgbClr val="00B0F0"/>
                </a:solidFill>
              </a:rPr>
              <a:t>3</a:t>
            </a:r>
            <a:r>
              <a:rPr lang="en-US" sz="2300" b="1" dirty="0">
                <a:solidFill>
                  <a:srgbClr val="00B0F0"/>
                </a:solidFill>
              </a:rPr>
              <a:t>3</a:t>
            </a:r>
            <a:r>
              <a:rPr lang="ru-RU" sz="2300" b="1" dirty="0">
                <a:solidFill>
                  <a:srgbClr val="00B0F0"/>
                </a:solidFill>
              </a:rPr>
              <a:t> %</a:t>
            </a: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4680" y1="13703" x2="14680" y2="13703"/>
                        <a14:foregroundMark x1="30740" y1="23443" x2="30740" y2="23443"/>
                        <a14:foregroundMark x1="76412" y1="31710" x2="76412" y2="31710"/>
                        <a14:foregroundMark x1="47177" y1="54700" x2="47177" y2="54700"/>
                        <a14:foregroundMark x1="31493" y1="59683" x2="31493" y2="59683"/>
                        <a14:foregroundMark x1="19950" y1="4643" x2="19950" y2="4643"/>
                        <a14:foregroundMark x1="30364" y1="3058" x2="30364" y2="3058"/>
                        <a14:foregroundMark x1="49561" y1="7475" x2="49561" y2="7475"/>
                        <a14:foregroundMark x1="31493" y1="18120" x2="31493" y2="18120"/>
                        <a14:foregroundMark x1="66374" y1="14383" x2="66374" y2="14383"/>
                        <a14:foregroundMark x1="6023" y1="92752" x2="6023" y2="92752"/>
                        <a14:foregroundMark x1="33955" y1="95270" x2="33955" y2="95270"/>
                        <a14:foregroundMark x1="31716" y1="91554" x2="31716" y2="90541"/>
                        <a14:foregroundMark x1="32090" y1="85473" x2="32463" y2="84459"/>
                        <a14:foregroundMark x1="32463" y1="81419" x2="32463" y2="81419"/>
                        <a14:foregroundMark x1="64552" y1="23986" x2="64552" y2="23986"/>
                        <a14:foregroundMark x1="71642" y1="25338" x2="76119" y2="26689"/>
                        <a14:foregroundMark x1="82836" y1="28716" x2="85448" y2="29392"/>
                        <a14:foregroundMark x1="15672" y1="23649" x2="15299" y2="27703"/>
                        <a14:foregroundMark x1="10448" y1="39865" x2="10075" y2="43243"/>
                        <a14:foregroundMark x1="9701" y1="52365" x2="9701" y2="58446"/>
                        <a14:foregroundMark x1="11567" y1="67905" x2="12313" y2="69595"/>
                        <a14:foregroundMark x1="14925" y1="76014" x2="15299" y2="78041"/>
                        <a14:foregroundMark x1="17164" y1="83446" x2="18284" y2="85811"/>
                        <a14:foregroundMark x1="20522" y1="86824" x2="25373" y2="87162"/>
                        <a14:foregroundMark x1="31716" y1="76689" x2="32463" y2="75000"/>
                        <a14:foregroundMark x1="32463" y1="73311" x2="32836" y2="69595"/>
                        <a14:foregroundMark x1="32836" y1="64189" x2="32836" y2="60473"/>
                        <a14:foregroundMark x1="32836" y1="53716" x2="33582" y2="47635"/>
                        <a14:foregroundMark x1="11567" y1="6419" x2="11567" y2="6419"/>
                        <a14:foregroundMark x1="16045" y1="5405" x2="16045" y2="5405"/>
                        <a14:foregroundMark x1="25000" y1="3716" x2="25000" y2="3716"/>
                        <a14:foregroundMark x1="40299" y1="4392" x2="40299" y2="4392"/>
                        <a14:foregroundMark x1="57463" y1="10811" x2="57463" y2="10811"/>
                        <a14:foregroundMark x1="77612" y1="18243" x2="77612" y2="18243"/>
                        <a14:foregroundMark x1="86194" y1="21959" x2="86194" y2="21959"/>
                        <a14:foregroundMark x1="45896" y1="35135" x2="45896" y2="35135"/>
                        <a14:foregroundMark x1="47388" y1="43581" x2="47388" y2="44257"/>
                        <a14:foregroundMark x1="43284" y1="57432" x2="43284" y2="57432"/>
                        <a14:foregroundMark x1="44403" y1="75338" x2="44403" y2="75338"/>
                        <a14:foregroundMark x1="46269" y1="80405" x2="47761" y2="81081"/>
                        <a14:foregroundMark x1="60448" y1="81757" x2="62313" y2="81081"/>
                        <a14:foregroundMark x1="70522" y1="79392" x2="72388" y2="79392"/>
                        <a14:foregroundMark x1="80597" y1="78378" x2="80597" y2="78378"/>
                        <a14:foregroundMark x1="85075" y1="76689" x2="87687" y2="76014"/>
                        <a14:foregroundMark x1="92164" y1="74324" x2="92537" y2="73649"/>
                        <a14:foregroundMark x1="94776" y1="62838" x2="95149" y2="61486"/>
                        <a14:foregroundMark x1="95522" y1="56081" x2="95522" y2="52703"/>
                        <a14:foregroundMark x1="95522" y1="47973" x2="95522" y2="45608"/>
                        <a14:foregroundMark x1="94776" y1="42905" x2="93657" y2="38176"/>
                        <a14:foregroundMark x1="92537" y1="34459" x2="91045" y2="31757"/>
                        <a14:foregroundMark x1="91418" y1="23649" x2="91418" y2="23649"/>
                        <a14:foregroundMark x1="88433" y1="59797" x2="88433" y2="59797"/>
                        <a14:foregroundMark x1="79478" y1="65541" x2="78358" y2="65541"/>
                        <a14:foregroundMark x1="71269" y1="65203" x2="69030" y2="62500"/>
                        <a14:foregroundMark x1="66045" y1="55068" x2="66418" y2="51689"/>
                        <a14:foregroundMark x1="66418" y1="47297" x2="66045" y2="45946"/>
                        <a14:foregroundMark x1="60821" y1="40541" x2="60075" y2="39865"/>
                        <a14:foregroundMark x1="71642" y1="15541" x2="71642" y2="15541"/>
                        <a14:foregroundMark x1="32836" y1="2703" x2="32836" y2="2703"/>
                        <a14:foregroundMark x1="43657" y1="6081" x2="43657" y2="6081"/>
                        <a14:foregroundMark x1="53358" y1="9797" x2="53358" y2="9797"/>
                        <a14:foregroundMark x1="62313" y1="12838" x2="62313" y2="12838"/>
                        <a14:foregroundMark x1="5970" y1="13514" x2="5970" y2="13514"/>
                        <a14:foregroundMark x1="9701" y1="27027" x2="9701" y2="27027"/>
                        <a14:foregroundMark x1="10075" y1="47297" x2="10075" y2="47297"/>
                        <a14:foregroundMark x1="17537" y1="55068" x2="17910" y2="55405"/>
                        <a14:foregroundMark x1="20149" y1="65203" x2="20522" y2="66216"/>
                        <a14:foregroundMark x1="14179" y1="90878" x2="14179" y2="90878"/>
                        <a14:foregroundMark x1="24627" y1="92568" x2="24627" y2="92568"/>
                        <a14:foregroundMark x1="22761" y1="74662" x2="22761" y2="74662"/>
                        <a14:foregroundMark x1="18657" y1="37500" x2="18657" y2="37500"/>
                        <a14:foregroundMark x1="24627" y1="22973" x2="24627" y2="22973"/>
                        <a14:foregroundMark x1="28358" y1="16554" x2="28358" y2="16554"/>
                        <a14:foregroundMark x1="36567" y1="37838" x2="36567" y2="37838"/>
                        <a14:foregroundMark x1="44776" y1="18919" x2="44776" y2="18919"/>
                        <a14:foregroundMark x1="42910" y1="13514" x2="42910" y2="13514"/>
                        <a14:foregroundMark x1="50373" y1="15541" x2="50373" y2="15541"/>
                        <a14:foregroundMark x1="45149" y1="28378" x2="45149" y2="28378"/>
                        <a14:foregroundMark x1="54851" y1="29392" x2="55224" y2="29392"/>
                        <a14:foregroundMark x1="69776" y1="33108" x2="69776" y2="33108"/>
                        <a14:foregroundMark x1="71642" y1="34459" x2="71642" y2="34459"/>
                        <a14:foregroundMark x1="70149" y1="41216" x2="70149" y2="41216"/>
                        <a14:foregroundMark x1="52985" y1="63176" x2="52985" y2="64189"/>
                        <a14:foregroundMark x1="52612" y1="72297" x2="53358" y2="72973"/>
                        <a14:foregroundMark x1="60448" y1="57770" x2="60448" y2="56419"/>
                        <a14:foregroundMark x1="54478" y1="39527" x2="54478" y2="39527"/>
                        <a14:foregroundMark x1="60075" y1="31419" x2="60075" y2="31419"/>
                        <a14:foregroundMark x1="85821" y1="40541" x2="85821" y2="40541"/>
                        <a14:foregroundMark x1="80970" y1="40878" x2="80970" y2="40878"/>
                        <a14:foregroundMark x1="49627" y1="84122" x2="49627" y2="84122"/>
                        <a14:foregroundMark x1="44030" y1="88851" x2="44030" y2="888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9025" y="4530963"/>
            <a:ext cx="586421" cy="56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Shape 2656"/>
          <p:cNvSpPr/>
          <p:nvPr/>
        </p:nvSpPr>
        <p:spPr>
          <a:xfrm>
            <a:off x="148346" y="5229200"/>
            <a:ext cx="9597517" cy="864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552" y="0"/>
                </a:lnTo>
                <a:lnTo>
                  <a:pt x="21600" y="0"/>
                </a:lnTo>
                <a:lnTo>
                  <a:pt x="21048" y="21600"/>
                </a:lnTo>
                <a:close/>
              </a:path>
            </a:pathLst>
          </a:custGeom>
          <a:solidFill>
            <a:srgbClr val="ECF1F8"/>
          </a:solidFill>
          <a:ln w="25400" cap="flat">
            <a:solidFill>
              <a:srgbClr val="ECF1F8"/>
            </a:solidFill>
            <a:prstDash val="solid"/>
            <a:round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hangingPunct="0">
              <a:defRPr sz="1600">
                <a:solidFill>
                  <a:srgbClr val="006699"/>
                </a:solidFill>
              </a:defRPr>
            </a:pPr>
            <a:endParaRPr sz="1600" kern="0">
              <a:solidFill>
                <a:srgbClr val="006699"/>
              </a:solidFill>
              <a:sym typeface="Arial Narrow"/>
            </a:endParaRPr>
          </a:p>
        </p:txBody>
      </p:sp>
      <p:sp>
        <p:nvSpPr>
          <p:cNvPr id="63" name="Shape 2658"/>
          <p:cNvSpPr/>
          <p:nvPr/>
        </p:nvSpPr>
        <p:spPr>
          <a:xfrm>
            <a:off x="309453" y="5368119"/>
            <a:ext cx="9275303" cy="738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692" tIns="45694" rIns="45692" bIns="45694">
            <a:spAutoFit/>
          </a:bodyPr>
          <a:lstStyle>
            <a:lvl1pPr algn="ctr">
              <a:defRPr sz="1600">
                <a:solidFill>
                  <a:srgbClr val="006699"/>
                </a:solidFill>
              </a:defRPr>
            </a:lvl1pPr>
          </a:lstStyle>
          <a:p>
            <a:pPr algn="l" hangingPunct="0"/>
            <a:r>
              <a:rPr lang="ru-RU" sz="1400" kern="0" dirty="0">
                <a:solidFill>
                  <a:schemeClr val="accent1">
                    <a:lumMod val="75000"/>
                  </a:schemeClr>
                </a:solidFill>
                <a:sym typeface="Arial Narrow"/>
              </a:rPr>
              <a:t>За период 2014-2017 гг. в дочерние общества ПАО «Газпром» закуплено 5 </a:t>
            </a:r>
            <a:r>
              <a:rPr lang="en-US" sz="1400" kern="0" dirty="0">
                <a:solidFill>
                  <a:schemeClr val="accent1">
                    <a:lumMod val="75000"/>
                  </a:schemeClr>
                </a:solidFill>
                <a:sym typeface="Arial Narrow"/>
              </a:rPr>
              <a:t>586 </a:t>
            </a:r>
            <a:r>
              <a:rPr lang="ru-RU" sz="1400" kern="0" dirty="0">
                <a:solidFill>
                  <a:schemeClr val="accent1">
                    <a:lumMod val="75000"/>
                  </a:schemeClr>
                </a:solidFill>
                <a:sym typeface="Arial Narrow"/>
              </a:rPr>
              <a:t>ед. газомоторных транспортных средств и 102 объекта мобильной газозаправочной инфраструктуры (ПАГЗ, МАГНКС, МКБ). На конец 2017 г. доля газомоторных транспортных средств в общем автопарке компании составила 33 %.</a:t>
            </a:r>
            <a:endParaRPr sz="1400" kern="0" dirty="0">
              <a:solidFill>
                <a:schemeClr val="accent1">
                  <a:lumMod val="75000"/>
                </a:schemeClr>
              </a:solidFill>
              <a:sym typeface="Arial Narrow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109328" y="2893489"/>
            <a:ext cx="1719012" cy="846997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Передвижной автомобильный газовый заправщик (ПАГЗ)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6201569" y="1632483"/>
            <a:ext cx="3674297" cy="338502"/>
          </a:xfrm>
          <a:prstGeom prst="rect">
            <a:avLst/>
          </a:prstGeom>
        </p:spPr>
        <p:txBody>
          <a:bodyPr wrap="none" lIns="91387" tIns="45694" rIns="91387" bIns="45694">
            <a:spAutoFit/>
          </a:bodyPr>
          <a:lstStyle/>
          <a:p>
            <a:pPr lvl="0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Мобильная заправочная инфраструктура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109328" y="4419248"/>
            <a:ext cx="1205270" cy="662332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Мобильный компрессорный блок (МКБ)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387153" y="2241820"/>
            <a:ext cx="1554587" cy="693109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1900" b="1" dirty="0">
                <a:solidFill>
                  <a:schemeClr val="accent1">
                    <a:lumMod val="75000"/>
                  </a:schemeClr>
                </a:solidFill>
              </a:rPr>
              <a:t>2014 – 2017 гг. 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8363794" y="2244971"/>
            <a:ext cx="756831" cy="338502"/>
          </a:xfrm>
          <a:prstGeom prst="rect">
            <a:avLst/>
          </a:prstGeom>
        </p:spPr>
        <p:txBody>
          <a:bodyPr wrap="none" lIns="91387" tIns="45694" rIns="91387" bIns="45694">
            <a:spAutoFit/>
          </a:bodyPr>
          <a:lstStyle/>
          <a:p>
            <a:pPr lvl="0"/>
            <a:r>
              <a:rPr lang="ru-RU" sz="1600" b="1" dirty="0">
                <a:solidFill>
                  <a:srgbClr val="00B0F0"/>
                </a:solidFill>
              </a:rPr>
              <a:t>102 ед.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7863909" y="4530963"/>
            <a:ext cx="220923" cy="446224"/>
          </a:xfrm>
          <a:prstGeom prst="rect">
            <a:avLst/>
          </a:prstGeom>
        </p:spPr>
        <p:txBody>
          <a:bodyPr wrap="square" lIns="91387" tIns="45694" rIns="91387" bIns="45694">
            <a:spAutoFit/>
          </a:bodyPr>
          <a:lstStyle/>
          <a:p>
            <a:pPr lvl="0"/>
            <a:r>
              <a:rPr lang="ru-RU" sz="2300" b="1" dirty="0">
                <a:solidFill>
                  <a:schemeClr val="accent1"/>
                </a:solidFill>
              </a:rPr>
              <a:t>-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7863909" y="3029690"/>
            <a:ext cx="220923" cy="446224"/>
          </a:xfrm>
          <a:prstGeom prst="rect">
            <a:avLst/>
          </a:prstGeom>
        </p:spPr>
        <p:txBody>
          <a:bodyPr wrap="square" lIns="91387" tIns="45694" rIns="91387" bIns="45694">
            <a:spAutoFit/>
          </a:bodyPr>
          <a:lstStyle/>
          <a:p>
            <a:pPr lvl="0"/>
            <a:r>
              <a:rPr lang="ru-RU" sz="2300" b="1" dirty="0">
                <a:solidFill>
                  <a:schemeClr val="accent1"/>
                </a:solidFill>
              </a:rPr>
              <a:t>-</a:t>
            </a:r>
          </a:p>
        </p:txBody>
      </p:sp>
      <p:sp>
        <p:nvSpPr>
          <p:cNvPr id="68" name="Овал 67"/>
          <p:cNvSpPr/>
          <p:nvPr/>
        </p:nvSpPr>
        <p:spPr>
          <a:xfrm>
            <a:off x="8391593" y="2097574"/>
            <a:ext cx="640738" cy="64735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863908" y="2166362"/>
            <a:ext cx="220923" cy="446224"/>
          </a:xfrm>
          <a:prstGeom prst="rect">
            <a:avLst/>
          </a:prstGeom>
        </p:spPr>
        <p:txBody>
          <a:bodyPr wrap="square" lIns="91387" tIns="45694" rIns="91387" bIns="45694">
            <a:spAutoFit/>
          </a:bodyPr>
          <a:lstStyle/>
          <a:p>
            <a:pPr lvl="0"/>
            <a:r>
              <a:rPr lang="ru-RU" sz="2300" b="1" dirty="0">
                <a:solidFill>
                  <a:schemeClr val="accent1"/>
                </a:solidFill>
              </a:rPr>
              <a:t>-</a:t>
            </a:r>
          </a:p>
        </p:txBody>
      </p:sp>
      <p:pic>
        <p:nvPicPr>
          <p:cNvPr id="35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1" b="8973"/>
          <a:stretch/>
        </p:blipFill>
        <p:spPr bwMode="auto">
          <a:xfrm>
            <a:off x="6612917" y="2916633"/>
            <a:ext cx="883202" cy="595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752" y="3776338"/>
            <a:ext cx="1236413" cy="59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8109327" y="3880775"/>
            <a:ext cx="1719012" cy="293000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Мобильная АГНКС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888404" y="3740477"/>
            <a:ext cx="220923" cy="446224"/>
          </a:xfrm>
          <a:prstGeom prst="rect">
            <a:avLst/>
          </a:prstGeom>
        </p:spPr>
        <p:txBody>
          <a:bodyPr wrap="square" lIns="91387" tIns="45694" rIns="91387" bIns="45694">
            <a:spAutoFit/>
          </a:bodyPr>
          <a:lstStyle/>
          <a:p>
            <a:pPr lvl="0"/>
            <a:r>
              <a:rPr lang="ru-RU" sz="2300" b="1" dirty="0">
                <a:solidFill>
                  <a:schemeClr val="accent1"/>
                </a:solidFill>
              </a:rPr>
              <a:t>-</a:t>
            </a:r>
          </a:p>
        </p:txBody>
      </p:sp>
      <p:sp>
        <p:nvSpPr>
          <p:cNvPr id="45" name="TextBox 25"/>
          <p:cNvSpPr txBox="1">
            <a:spLocks noChangeArrowheads="1"/>
          </p:cNvSpPr>
          <p:nvPr/>
        </p:nvSpPr>
        <p:spPr bwMode="auto">
          <a:xfrm>
            <a:off x="2183691" y="6345324"/>
            <a:ext cx="7661671" cy="33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500" dirty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Развитие проектов по применению природного газа в качестве моторного топлива в Группе Газпром</a:t>
            </a:r>
          </a:p>
        </p:txBody>
      </p:sp>
    </p:spTree>
    <p:extLst>
      <p:ext uri="{BB962C8B-B14F-4D97-AF65-F5344CB8AC3E}">
        <p14:creationId xmlns:p14="http://schemas.microsoft.com/office/powerpoint/2010/main" val="264029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24"/>
          <p:cNvSpPr txBox="1">
            <a:spLocks noChangeArrowheads="1"/>
          </p:cNvSpPr>
          <p:nvPr/>
        </p:nvSpPr>
        <p:spPr bwMode="auto">
          <a:xfrm>
            <a:off x="2222698" y="375325"/>
            <a:ext cx="7583662" cy="69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465" tIns="40232" rIns="80465" bIns="40232">
            <a:spAutoFit/>
          </a:bodyPr>
          <a:lstStyle>
            <a:defPPr>
              <a:defRPr lang="ru-RU"/>
            </a:defPPr>
            <a:lvl1pPr algn="ctr">
              <a:buFontTx/>
              <a:buNone/>
              <a:defRPr sz="2000">
                <a:solidFill>
                  <a:srgbClr val="0070C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ru-RU" altLang="ru-RU" dirty="0">
                <a:solidFill>
                  <a:schemeClr val="bg1"/>
                </a:solidFill>
                <a:cs typeface="Calibri" panose="020F0502020204030204" pitchFamily="34" charset="0"/>
              </a:rPr>
              <a:t>Комплексное развитие </a:t>
            </a:r>
            <a:r>
              <a:rPr lang="ru-RU" altLang="ru-RU" dirty="0" smtClean="0">
                <a:solidFill>
                  <a:schemeClr val="bg1"/>
                </a:solidFill>
                <a:cs typeface="Calibri" panose="020F0502020204030204" pitchFamily="34" charset="0"/>
              </a:rPr>
              <a:t>рынка</a:t>
            </a:r>
            <a:r>
              <a:rPr lang="ru-RU" altLang="ru-RU" dirty="0">
                <a:solidFill>
                  <a:schemeClr val="bg1"/>
                </a:solidFill>
                <a:cs typeface="Calibri" panose="020F0502020204030204" pitchFamily="34" charset="0"/>
              </a:rPr>
              <a:t>.</a:t>
            </a:r>
            <a:endParaRPr lang="en-US" altLang="ru-RU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r>
              <a:rPr lang="ru-RU" altLang="ru-RU" dirty="0">
                <a:solidFill>
                  <a:schemeClr val="bg1"/>
                </a:solidFill>
                <a:cs typeface="Calibri" panose="020F0502020204030204" pitchFamily="34" charset="0"/>
              </a:rPr>
              <a:t>Взаимодействие с </a:t>
            </a:r>
            <a:r>
              <a:rPr lang="ru-RU" altLang="ru-RU" dirty="0" smtClean="0">
                <a:solidFill>
                  <a:schemeClr val="bg1"/>
                </a:solidFill>
                <a:cs typeface="Calibri" panose="020F0502020204030204" pitchFamily="34" charset="0"/>
              </a:rPr>
              <a:t>автопроизводителями.</a:t>
            </a:r>
            <a:endParaRPr lang="ru-RU" altLang="ru-RU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60712" y="1658787"/>
            <a:ext cx="5508612" cy="246221"/>
          </a:xfrm>
          <a:prstGeom prst="rect">
            <a:avLst/>
          </a:prstGeom>
          <a:noFill/>
          <a:ln w="3175" algn="ctr">
            <a:noFill/>
            <a:prstDash val="sysDot"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1600" dirty="0">
                <a:cs typeface="Calibri" panose="020F0502020204030204" pitchFamily="34" charset="0"/>
              </a:rPr>
              <a:t>Расширение модельного ряда газомоторных транспортных средств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1822347"/>
              </p:ext>
            </p:extLst>
          </p:nvPr>
        </p:nvGraphicFramePr>
        <p:xfrm>
          <a:off x="704528" y="1988840"/>
          <a:ext cx="8604956" cy="3852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25"/>
          <p:cNvSpPr txBox="1">
            <a:spLocks noChangeArrowheads="1"/>
          </p:cNvSpPr>
          <p:nvPr/>
        </p:nvSpPr>
        <p:spPr bwMode="auto">
          <a:xfrm>
            <a:off x="2183691" y="6345324"/>
            <a:ext cx="7661671" cy="33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500" dirty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Развитие проектов по применению природного газа в качестве моторного топлива в Группе Газпром</a:t>
            </a:r>
          </a:p>
        </p:txBody>
      </p:sp>
    </p:spTree>
    <p:extLst>
      <p:ext uri="{BB962C8B-B14F-4D97-AF65-F5344CB8AC3E}">
        <p14:creationId xmlns:p14="http://schemas.microsoft.com/office/powerpoint/2010/main" val="35309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24"/>
          <p:cNvSpPr txBox="1">
            <a:spLocks noChangeArrowheads="1"/>
          </p:cNvSpPr>
          <p:nvPr/>
        </p:nvSpPr>
        <p:spPr bwMode="auto">
          <a:xfrm>
            <a:off x="2222696" y="375325"/>
            <a:ext cx="7583663" cy="100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465" tIns="40232" rIns="80465" bIns="40232">
            <a:spAutoFit/>
          </a:bodyPr>
          <a:lstStyle>
            <a:defPPr>
              <a:defRPr lang="ru-RU"/>
            </a:defPPr>
            <a:lvl1pPr algn="ctr">
              <a:buFontTx/>
              <a:buNone/>
              <a:defRPr sz="2000">
                <a:solidFill>
                  <a:srgbClr val="0070C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>
                <a:solidFill>
                  <a:prstClr val="white"/>
                </a:solidFill>
                <a:cs typeface="Calibri" panose="020F0502020204030204" pitchFamily="34" charset="0"/>
              </a:rPr>
              <a:t>Программа по </a:t>
            </a:r>
            <a:r>
              <a:rPr lang="ru-RU" altLang="ru-RU" dirty="0">
                <a:solidFill>
                  <a:prstClr val="white"/>
                </a:solidFill>
                <a:cs typeface="Calibri" panose="020F0502020204030204" pitchFamily="34" charset="0"/>
              </a:rPr>
              <a:t>расширению использования</a:t>
            </a:r>
          </a:p>
          <a:p>
            <a:r>
              <a:rPr lang="ru-RU" altLang="ru-RU" dirty="0">
                <a:solidFill>
                  <a:prstClr val="white"/>
                </a:solidFill>
                <a:cs typeface="Calibri" panose="020F0502020204030204" pitchFamily="34" charset="0"/>
              </a:rPr>
              <a:t>природного газа в качестве моторного топлива</a:t>
            </a:r>
          </a:p>
          <a:p>
            <a:r>
              <a:rPr lang="ru-RU" altLang="ru-RU" dirty="0" smtClean="0">
                <a:solidFill>
                  <a:prstClr val="white"/>
                </a:solidFill>
                <a:cs typeface="Calibri" panose="020F0502020204030204" pitchFamily="34" charset="0"/>
              </a:rPr>
              <a:t>на </a:t>
            </a:r>
            <a:r>
              <a:rPr lang="ru-RU" altLang="ru-RU" dirty="0">
                <a:solidFill>
                  <a:prstClr val="white"/>
                </a:solidFill>
                <a:cs typeface="Calibri" panose="020F0502020204030204" pitchFamily="34" charset="0"/>
              </a:rPr>
              <a:t>2018-2019 гг.</a:t>
            </a:r>
          </a:p>
        </p:txBody>
      </p:sp>
      <p:sp>
        <p:nvSpPr>
          <p:cNvPr id="63" name="Shape 2658"/>
          <p:cNvSpPr/>
          <p:nvPr/>
        </p:nvSpPr>
        <p:spPr>
          <a:xfrm>
            <a:off x="214200" y="5723383"/>
            <a:ext cx="9275303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600">
                <a:solidFill>
                  <a:srgbClr val="006699"/>
                </a:solidFill>
              </a:defRPr>
            </a:lvl1pPr>
          </a:lstStyle>
          <a:p>
            <a:pPr hangingPunct="0"/>
            <a:r>
              <a:rPr lang="ru-RU" sz="1400" kern="0" dirty="0" smtClean="0">
                <a:solidFill>
                  <a:schemeClr val="tx1"/>
                </a:solidFill>
                <a:sym typeface="Arial Narrow"/>
              </a:rPr>
              <a:t>Программа на 2018-2019 гг. разработана в рамках исполнения Постановления Правления ПАО «Газпром» от 26.10.2017 № 42.</a:t>
            </a:r>
            <a:endParaRPr sz="1400" kern="0" dirty="0">
              <a:solidFill>
                <a:schemeClr val="tx1"/>
              </a:solidFill>
              <a:sym typeface="Arial Narrow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548844" y="1666373"/>
            <a:ext cx="5508612" cy="246221"/>
          </a:xfrm>
          <a:prstGeom prst="rect">
            <a:avLst/>
          </a:prstGeom>
          <a:noFill/>
          <a:ln w="3175" algn="ctr">
            <a:noFill/>
            <a:prstDash val="sysDot"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altLang="ru-RU" sz="1600" dirty="0" smtClean="0">
                <a:cs typeface="Calibri" panose="020F0502020204030204" pitchFamily="34" charset="0"/>
              </a:rPr>
              <a:t>Показатели Программы на 2018-2019 гг.</a:t>
            </a:r>
            <a:endParaRPr lang="ru-RU" altLang="ru-RU" sz="1600" dirty="0">
              <a:cs typeface="Calibri" panose="020F0502020204030204" pitchFamily="34" charset="0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2972780" y="2144502"/>
            <a:ext cx="2988332" cy="890506"/>
            <a:chOff x="1340301" y="1173424"/>
            <a:chExt cx="4384167" cy="993028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1340301" y="1173424"/>
              <a:ext cx="4384167" cy="993028"/>
            </a:xfrm>
            <a:prstGeom prst="roundRect">
              <a:avLst>
                <a:gd name="adj" fmla="val 16670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Скругленный прямоугольник 4"/>
            <p:cNvSpPr/>
            <p:nvPr/>
          </p:nvSpPr>
          <p:spPr>
            <a:xfrm>
              <a:off x="1388785" y="1221908"/>
              <a:ext cx="4287199" cy="8960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0" kern="1200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ＭＳ Ｐゴシック"/>
                  <a:cs typeface="Times New Roman" panose="02020603050405020304" pitchFamily="18" charset="0"/>
                </a:rPr>
                <a:t>Приобретение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kern="1200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ＭＳ Ｐゴシック"/>
                  <a:cs typeface="Times New Roman" panose="02020603050405020304" pitchFamily="18" charset="0"/>
                </a:rPr>
                <a:t>2 353 ед.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ＭＳ Ｐゴシック"/>
                  <a:cs typeface="Times New Roman" panose="02020603050405020304" pitchFamily="18" charset="0"/>
                </a:rPr>
                <a:t>газомоторных транспортных средств</a:t>
              </a:r>
              <a:r>
                <a:rPr lang="ru-RU" sz="1400" b="0" kern="1200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ＭＳ Ｐゴシック"/>
                  <a:cs typeface="Times New Roman" panose="02020603050405020304" pitchFamily="18" charset="0"/>
                </a:rPr>
                <a:t> </a:t>
              </a:r>
              <a:endParaRPr lang="ru-RU" sz="1400" b="0" kern="12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6393160" y="2144502"/>
            <a:ext cx="2988332" cy="890506"/>
            <a:chOff x="1340301" y="1173424"/>
            <a:chExt cx="4384167" cy="993028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1340301" y="1173424"/>
              <a:ext cx="4384167" cy="993028"/>
            </a:xfrm>
            <a:prstGeom prst="roundRect">
              <a:avLst>
                <a:gd name="adj" fmla="val 16670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Скругленный прямоугольник 4"/>
            <p:cNvSpPr/>
            <p:nvPr/>
          </p:nvSpPr>
          <p:spPr>
            <a:xfrm>
              <a:off x="1388785" y="1221908"/>
              <a:ext cx="4287199" cy="8960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0" kern="1200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ＭＳ Ｐゴシック"/>
                  <a:cs typeface="Times New Roman" panose="02020603050405020304" pitchFamily="18" charset="0"/>
                </a:rPr>
                <a:t>Приобретение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kern="1200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ＭＳ Ｐゴシック"/>
                  <a:cs typeface="Times New Roman" panose="02020603050405020304" pitchFamily="18" charset="0"/>
                </a:rPr>
                <a:t>21 ед.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ＭＳ Ｐゴシック"/>
                  <a:cs typeface="Times New Roman" panose="02020603050405020304" pitchFamily="18" charset="0"/>
                </a:rPr>
                <a:t>ПАГЗ, ПАГНКС, МКБ</a:t>
              </a:r>
              <a:endParaRPr lang="ru-RU" sz="1400" b="0" kern="12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2972780" y="3248980"/>
            <a:ext cx="2988332" cy="890506"/>
            <a:chOff x="1340301" y="1173424"/>
            <a:chExt cx="4384167" cy="993028"/>
          </a:xfrm>
        </p:grpSpPr>
        <p:sp>
          <p:nvSpPr>
            <p:cNvPr id="68" name="Скругленный прямоугольник 67"/>
            <p:cNvSpPr/>
            <p:nvPr/>
          </p:nvSpPr>
          <p:spPr>
            <a:xfrm>
              <a:off x="1340301" y="1173424"/>
              <a:ext cx="4384167" cy="993028"/>
            </a:xfrm>
            <a:prstGeom prst="roundRect">
              <a:avLst>
                <a:gd name="adj" fmla="val 16670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Скругленный прямоугольник 4"/>
            <p:cNvSpPr/>
            <p:nvPr/>
          </p:nvSpPr>
          <p:spPr>
            <a:xfrm>
              <a:off x="1388785" y="1221908"/>
              <a:ext cx="4287199" cy="8960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0" kern="1200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ＭＳ Ｐゴシック"/>
                  <a:cs typeface="Times New Roman" panose="02020603050405020304" pitchFamily="18" charset="0"/>
                </a:rPr>
                <a:t>Увеличение объема потребления природного газа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0" kern="1200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ＭＳ Ｐゴシック"/>
                  <a:cs typeface="Times New Roman" panose="02020603050405020304" pitchFamily="18" charset="0"/>
                </a:rPr>
                <a:t>до </a:t>
              </a:r>
              <a:r>
                <a:rPr lang="ru-RU" b="1" kern="1200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ＭＳ Ｐゴシック"/>
                  <a:cs typeface="Times New Roman" panose="02020603050405020304" pitchFamily="18" charset="0"/>
                </a:rPr>
                <a:t>67 млн куб. м в год</a:t>
              </a:r>
              <a:endParaRPr lang="ru-RU" sz="1400" b="0" kern="12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2972780" y="4403500"/>
            <a:ext cx="2988332" cy="890506"/>
            <a:chOff x="1340301" y="1173424"/>
            <a:chExt cx="4384167" cy="993028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1340301" y="1173424"/>
              <a:ext cx="4384167" cy="993028"/>
            </a:xfrm>
            <a:prstGeom prst="roundRect">
              <a:avLst>
                <a:gd name="adj" fmla="val 16670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3" name="Скругленный прямоугольник 4"/>
            <p:cNvSpPr/>
            <p:nvPr/>
          </p:nvSpPr>
          <p:spPr>
            <a:xfrm>
              <a:off x="1388785" y="1221908"/>
              <a:ext cx="4287199" cy="8960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0" kern="1200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ＭＳ Ｐゴシック"/>
                  <a:cs typeface="Times New Roman" panose="02020603050405020304" pitchFamily="18" charset="0"/>
                </a:rPr>
                <a:t>Дополнительное снижение выбросов загрязняющих веществ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0" kern="1200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ＭＳ Ｐゴシック"/>
                  <a:cs typeface="Times New Roman" panose="02020603050405020304" pitchFamily="18" charset="0"/>
                </a:rPr>
                <a:t>на </a:t>
              </a:r>
              <a:r>
                <a:rPr lang="ru-RU" b="1" kern="1200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ＭＳ Ｐゴシック"/>
                  <a:cs typeface="Times New Roman" panose="02020603050405020304" pitchFamily="18" charset="0"/>
                </a:rPr>
                <a:t>59,4 тыс. тонн</a:t>
              </a:r>
              <a:endParaRPr lang="ru-RU" sz="1400" b="0" kern="12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6393160" y="4403500"/>
            <a:ext cx="2988332" cy="890506"/>
            <a:chOff x="1340301" y="1173424"/>
            <a:chExt cx="4384167" cy="993028"/>
          </a:xfrm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1340301" y="1173424"/>
              <a:ext cx="4384167" cy="993028"/>
            </a:xfrm>
            <a:prstGeom prst="roundRect">
              <a:avLst>
                <a:gd name="adj" fmla="val 16670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Скругленный прямоугольник 4"/>
            <p:cNvSpPr/>
            <p:nvPr/>
          </p:nvSpPr>
          <p:spPr>
            <a:xfrm>
              <a:off x="1388785" y="1221908"/>
              <a:ext cx="4287199" cy="8960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0" kern="1200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ＭＳ Ｐゴシック"/>
                  <a:cs typeface="Times New Roman" panose="02020603050405020304" pitchFamily="18" charset="0"/>
                </a:rPr>
                <a:t>Расширение использования СПГ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0" kern="1200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ＭＳ Ｐゴシック"/>
                  <a:cs typeface="Times New Roman" panose="02020603050405020304" pitchFamily="18" charset="0"/>
                </a:rPr>
                <a:t>в качестве моторного топлива</a:t>
              </a: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6393160" y="3248981"/>
            <a:ext cx="2988332" cy="890506"/>
            <a:chOff x="1340301" y="1173424"/>
            <a:chExt cx="4384167" cy="993028"/>
          </a:xfrm>
        </p:grpSpPr>
        <p:sp>
          <p:nvSpPr>
            <p:cNvPr id="78" name="Скругленный прямоугольник 77"/>
            <p:cNvSpPr/>
            <p:nvPr/>
          </p:nvSpPr>
          <p:spPr>
            <a:xfrm>
              <a:off x="1340301" y="1173424"/>
              <a:ext cx="4384167" cy="993028"/>
            </a:xfrm>
            <a:prstGeom prst="roundRect">
              <a:avLst>
                <a:gd name="adj" fmla="val 16670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9" name="Скругленный прямоугольник 4"/>
            <p:cNvSpPr/>
            <p:nvPr/>
          </p:nvSpPr>
          <p:spPr>
            <a:xfrm>
              <a:off x="1388785" y="1221908"/>
              <a:ext cx="4287199" cy="8960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0" kern="1200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ＭＳ Ｐゴシック"/>
                  <a:cs typeface="Times New Roman" panose="02020603050405020304" pitchFamily="18" charset="0"/>
                </a:rPr>
                <a:t>Экономия от замещения ЖМТ природным газом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ＭＳ Ｐゴシック"/>
                  <a:cs typeface="Times New Roman" panose="02020603050405020304" pitchFamily="18" charset="0"/>
                </a:rPr>
                <a:t>свыше 1,0 млрд руб. в год </a:t>
              </a:r>
              <a:endParaRPr lang="ru-RU" b="1" kern="1200" dirty="0" smtClean="0">
                <a:solidFill>
                  <a:schemeClr val="bg1"/>
                </a:solidFill>
                <a:latin typeface="Arial Narrow" panose="020B0606020202030204" pitchFamily="34" charset="0"/>
                <a:ea typeface="ＭＳ Ｐゴシック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212526" y="1666373"/>
            <a:ext cx="2645432" cy="3958871"/>
          </a:xfrm>
          <a:prstGeom prst="rect">
            <a:avLst/>
          </a:prstGeom>
          <a:noFill/>
          <a:ln w="15875">
            <a:solidFill>
              <a:srgbClr val="00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" name="TextBox 25"/>
          <p:cNvSpPr txBox="1">
            <a:spLocks noChangeArrowheads="1"/>
          </p:cNvSpPr>
          <p:nvPr/>
        </p:nvSpPr>
        <p:spPr bwMode="auto">
          <a:xfrm>
            <a:off x="2183691" y="6345324"/>
            <a:ext cx="7661671" cy="33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500" dirty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Развитие проектов по применению природного газа в качестве моторного топлива в Группе Газпром</a:t>
            </a:r>
          </a:p>
        </p:txBody>
      </p:sp>
    </p:spTree>
    <p:extLst>
      <p:ext uri="{BB962C8B-B14F-4D97-AF65-F5344CB8AC3E}">
        <p14:creationId xmlns:p14="http://schemas.microsoft.com/office/powerpoint/2010/main" val="28907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24"/>
          <p:cNvSpPr txBox="1">
            <a:spLocks noChangeArrowheads="1"/>
          </p:cNvSpPr>
          <p:nvPr/>
        </p:nvSpPr>
        <p:spPr bwMode="auto">
          <a:xfrm>
            <a:off x="2212341" y="224644"/>
            <a:ext cx="7586006" cy="69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465" tIns="40232" rIns="80465" bIns="40232">
            <a:spAutoFit/>
          </a:bodyPr>
          <a:lstStyle>
            <a:defPPr>
              <a:defRPr lang="ru-RU"/>
            </a:defPPr>
            <a:lvl1pPr algn="ctr">
              <a:buFontTx/>
              <a:buNone/>
              <a:defRPr sz="2000">
                <a:solidFill>
                  <a:srgbClr val="0070C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Показатели </a:t>
            </a:r>
            <a:r>
              <a:rPr lang="ru-RU" dirty="0">
                <a:solidFill>
                  <a:schemeClr val="bg1"/>
                </a:solidFill>
              </a:rPr>
              <a:t>Программы по потреблению природного газа в качестве моторного </a:t>
            </a:r>
            <a:r>
              <a:rPr lang="ru-RU" dirty="0" smtClean="0">
                <a:solidFill>
                  <a:schemeClr val="bg1"/>
                </a:solidFill>
              </a:rPr>
              <a:t>топлива за период 2014-2018 гг.</a:t>
            </a:r>
            <a:endParaRPr lang="ru-RU" altLang="ru-RU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10" name="Shape 2656"/>
          <p:cNvSpPr/>
          <p:nvPr/>
        </p:nvSpPr>
        <p:spPr>
          <a:xfrm>
            <a:off x="117568" y="4581128"/>
            <a:ext cx="9688667" cy="13078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552" y="0"/>
                </a:lnTo>
                <a:lnTo>
                  <a:pt x="21600" y="0"/>
                </a:lnTo>
                <a:lnTo>
                  <a:pt x="21048" y="21600"/>
                </a:lnTo>
                <a:close/>
              </a:path>
            </a:pathLst>
          </a:custGeom>
          <a:solidFill>
            <a:srgbClr val="ECF1F8"/>
          </a:solidFill>
          <a:ln w="25400" cap="flat">
            <a:solidFill>
              <a:srgbClr val="ECF1F8"/>
            </a:solidFill>
            <a:prstDash val="solid"/>
            <a:round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hangingPunct="0">
              <a:defRPr sz="1600">
                <a:solidFill>
                  <a:srgbClr val="006699"/>
                </a:solidFill>
              </a:defRPr>
            </a:pPr>
            <a:endParaRPr sz="1600" kern="0">
              <a:solidFill>
                <a:srgbClr val="006699"/>
              </a:solidFill>
              <a:sym typeface="Arial Narrow"/>
            </a:endParaRPr>
          </a:p>
        </p:txBody>
      </p:sp>
      <p:sp>
        <p:nvSpPr>
          <p:cNvPr id="11" name="Shape 2658"/>
          <p:cNvSpPr/>
          <p:nvPr/>
        </p:nvSpPr>
        <p:spPr>
          <a:xfrm>
            <a:off x="100738" y="4319326"/>
            <a:ext cx="9705497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600">
                <a:solidFill>
                  <a:srgbClr val="006699"/>
                </a:solidFill>
              </a:defRPr>
            </a:lvl1pPr>
          </a:lstStyle>
          <a:p>
            <a:pPr algn="just" hangingPunct="0"/>
            <a:r>
              <a:rPr lang="ru-RU" kern="0" dirty="0" smtClean="0">
                <a:solidFill>
                  <a:schemeClr val="tx1"/>
                </a:solidFill>
                <a:sym typeface="Arial Narrow"/>
              </a:rPr>
              <a:t>    Итоги реализации Программы в 2014-2018 гг.</a:t>
            </a:r>
            <a:r>
              <a:rPr lang="en-US" kern="0" dirty="0" smtClean="0">
                <a:solidFill>
                  <a:schemeClr val="tx1"/>
                </a:solidFill>
                <a:sym typeface="Arial Narrow"/>
              </a:rPr>
              <a:t>:</a:t>
            </a:r>
            <a:endParaRPr lang="ru-RU" kern="0" dirty="0" smtClean="0">
              <a:solidFill>
                <a:schemeClr val="tx1"/>
              </a:solidFill>
              <a:sym typeface="Arial Narrow"/>
            </a:endParaRPr>
          </a:p>
          <a:p>
            <a:pPr algn="just" hangingPunct="0"/>
            <a:r>
              <a:rPr lang="ru-RU" kern="0" dirty="0" smtClean="0">
                <a:solidFill>
                  <a:schemeClr val="tx1"/>
                </a:solidFill>
                <a:sym typeface="Arial Narrow"/>
              </a:rPr>
              <a:t>    </a:t>
            </a:r>
            <a:r>
              <a:rPr lang="en-US" kern="0" dirty="0" smtClean="0">
                <a:solidFill>
                  <a:schemeClr val="tx1"/>
                </a:solidFill>
                <a:sym typeface="Arial Narrow"/>
              </a:rPr>
              <a:t>- </a:t>
            </a:r>
            <a:r>
              <a:rPr lang="ru-RU" kern="0" dirty="0" smtClean="0">
                <a:solidFill>
                  <a:schemeClr val="tx1"/>
                </a:solidFill>
                <a:sym typeface="Arial Narrow"/>
              </a:rPr>
              <a:t>увеличение потребления </a:t>
            </a:r>
            <a:r>
              <a:rPr lang="ru-RU" kern="0" dirty="0">
                <a:solidFill>
                  <a:schemeClr val="tx1"/>
                </a:solidFill>
                <a:sym typeface="Arial Narrow"/>
              </a:rPr>
              <a:t>природного газа </a:t>
            </a:r>
            <a:r>
              <a:rPr lang="ru-RU" kern="0" dirty="0" smtClean="0">
                <a:solidFill>
                  <a:schemeClr val="tx1"/>
                </a:solidFill>
                <a:sym typeface="Arial Narrow"/>
              </a:rPr>
              <a:t>с 17,3 до 61,6 млн куб. м в год (практически в 3,6 раз)</a:t>
            </a:r>
            <a:r>
              <a:rPr lang="en-US" kern="0" dirty="0" smtClean="0">
                <a:solidFill>
                  <a:schemeClr val="tx1"/>
                </a:solidFill>
                <a:sym typeface="Arial Narrow"/>
              </a:rPr>
              <a:t>;</a:t>
            </a:r>
            <a:endParaRPr lang="ru-RU" kern="0" dirty="0" smtClean="0">
              <a:solidFill>
                <a:schemeClr val="tx1"/>
              </a:solidFill>
              <a:sym typeface="Arial Narrow"/>
            </a:endParaRPr>
          </a:p>
          <a:p>
            <a:pPr algn="just" hangingPunct="0"/>
            <a:r>
              <a:rPr lang="ru-RU" kern="0" dirty="0" smtClean="0">
                <a:solidFill>
                  <a:schemeClr val="tx1"/>
                </a:solidFill>
                <a:sym typeface="Arial Narrow"/>
              </a:rPr>
              <a:t>    - увеличение потребления КПГ на 1 ед. ГТС в год с 3,8 тыс. куб. м до 5,8 тыс. куб. м (в 1,5 раза);</a:t>
            </a:r>
            <a:endParaRPr lang="en-US" kern="0" dirty="0" smtClean="0">
              <a:solidFill>
                <a:schemeClr val="tx1"/>
              </a:solidFill>
              <a:sym typeface="Arial Narrow"/>
            </a:endParaRPr>
          </a:p>
          <a:p>
            <a:pPr algn="just" hangingPunct="0"/>
            <a:r>
              <a:rPr lang="ru-RU" kern="0" dirty="0" smtClean="0">
                <a:solidFill>
                  <a:schemeClr val="tx1"/>
                </a:solidFill>
                <a:sym typeface="Arial Narrow"/>
              </a:rPr>
              <a:t>    </a:t>
            </a:r>
            <a:r>
              <a:rPr lang="en-US" kern="0" dirty="0" smtClean="0">
                <a:solidFill>
                  <a:schemeClr val="tx1"/>
                </a:solidFill>
                <a:sym typeface="Arial Narrow"/>
              </a:rPr>
              <a:t>- </a:t>
            </a:r>
            <a:r>
              <a:rPr lang="ru-RU" kern="0" dirty="0" smtClean="0">
                <a:solidFill>
                  <a:schemeClr val="tx1"/>
                </a:solidFill>
                <a:sym typeface="Arial Narrow"/>
              </a:rPr>
              <a:t>снижение выбросов загрязняющих веществ в атмосферный воздух на 61,4 тыс. тонн</a:t>
            </a:r>
            <a:r>
              <a:rPr lang="en-US" kern="0" dirty="0" smtClean="0">
                <a:solidFill>
                  <a:schemeClr val="tx1"/>
                </a:solidFill>
                <a:sym typeface="Arial Narrow"/>
              </a:rPr>
              <a:t>*;</a:t>
            </a:r>
            <a:endParaRPr lang="ru-RU" kern="0" dirty="0" smtClean="0">
              <a:solidFill>
                <a:schemeClr val="tx1"/>
              </a:solidFill>
              <a:sym typeface="Arial Narrow"/>
            </a:endParaRPr>
          </a:p>
          <a:p>
            <a:pPr algn="l" hangingPunct="0"/>
            <a:r>
              <a:rPr lang="ru-RU" kern="0" dirty="0" smtClean="0">
                <a:solidFill>
                  <a:schemeClr val="tx1"/>
                </a:solidFill>
                <a:sym typeface="Arial Narrow"/>
              </a:rPr>
              <a:t>    - суммарный экономический эффект от замещения </a:t>
            </a:r>
            <a:r>
              <a:rPr lang="ru-RU" kern="0" dirty="0" err="1" smtClean="0">
                <a:solidFill>
                  <a:schemeClr val="tx1"/>
                </a:solidFill>
                <a:sym typeface="Arial Narrow"/>
              </a:rPr>
              <a:t>жидкомоторных</a:t>
            </a:r>
            <a:r>
              <a:rPr lang="ru-RU" kern="0" dirty="0" smtClean="0">
                <a:solidFill>
                  <a:schemeClr val="tx1"/>
                </a:solidFill>
                <a:sym typeface="Arial Narrow"/>
              </a:rPr>
              <a:t> топлив природным газом – порядка </a:t>
            </a:r>
            <a:r>
              <a:rPr lang="ru-RU" kern="0" dirty="0" smtClean="0">
                <a:solidFill>
                  <a:schemeClr val="tx1"/>
                </a:solidFill>
                <a:sym typeface="Arial Narrow"/>
              </a:rPr>
              <a:t>2,9 </a:t>
            </a:r>
            <a:r>
              <a:rPr lang="ru-RU" kern="0" dirty="0" smtClean="0">
                <a:solidFill>
                  <a:schemeClr val="tx1"/>
                </a:solidFill>
                <a:sym typeface="Arial Narrow"/>
              </a:rPr>
              <a:t>млрд руб. (с НДС).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0738" y="5841268"/>
            <a:ext cx="963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i="1" dirty="0" smtClean="0"/>
              <a:t>* Расчет выбросов </a:t>
            </a:r>
            <a:r>
              <a:rPr lang="ru-RU" sz="900" i="1" dirty="0"/>
              <a:t>выполнен по Расчетной инструкции (методике) по инвентаризации </a:t>
            </a:r>
            <a:r>
              <a:rPr lang="ru-RU" sz="900" i="1" dirty="0" smtClean="0"/>
              <a:t>выбросов </a:t>
            </a:r>
            <a:r>
              <a:rPr lang="ru-RU" sz="900" i="1" dirty="0"/>
              <a:t>загрязняющих веществ автотранспортными средствами и дорожно-строительными машинами в атмосферный воздух, согласованной Федеральной службой по экологическому, технологическому и атомному надзору письмом от 07.12.2006 г. </a:t>
            </a:r>
            <a:r>
              <a:rPr lang="ru-RU" sz="900" i="1" dirty="0" smtClean="0"/>
              <a:t>№ </a:t>
            </a:r>
            <a:r>
              <a:rPr lang="ru-RU" sz="900" i="1" dirty="0"/>
              <a:t>70К-46/853.</a:t>
            </a:r>
            <a:endParaRPr lang="ru-RU" sz="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" y="1340768"/>
            <a:ext cx="4600234" cy="297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5"/>
          <p:cNvSpPr txBox="1">
            <a:spLocks noChangeArrowheads="1"/>
          </p:cNvSpPr>
          <p:nvPr/>
        </p:nvSpPr>
        <p:spPr bwMode="auto">
          <a:xfrm>
            <a:off x="2183691" y="6345324"/>
            <a:ext cx="7661671" cy="33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500" dirty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Развитие проектов по применению природного газа в качестве моторного топлива в Группе Газпром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972" y="1340768"/>
            <a:ext cx="5144389" cy="297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700972" y="1340768"/>
            <a:ext cx="0" cy="29785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51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708" y="1"/>
            <a:ext cx="7085992" cy="1124743"/>
          </a:xfrm>
        </p:spPr>
        <p:txBody>
          <a:bodyPr/>
          <a:lstStyle/>
          <a:p>
            <a:pPr algn="ctr"/>
            <a:r>
              <a:rPr lang="ru-RU" sz="2000" dirty="0"/>
              <a:t>П</a:t>
            </a:r>
            <a:r>
              <a:rPr lang="ru-RU" sz="2000" dirty="0" smtClean="0"/>
              <a:t>ромежуточные </a:t>
            </a:r>
            <a:r>
              <a:rPr lang="ru-RU" sz="2000" dirty="0"/>
              <a:t>итоги реализации Программы в 2018 </a:t>
            </a:r>
            <a:r>
              <a:rPr lang="ru-RU" sz="2000" dirty="0" smtClean="0"/>
              <a:t>году</a:t>
            </a:r>
            <a:br>
              <a:rPr lang="ru-RU" sz="2000" dirty="0" smtClean="0"/>
            </a:br>
            <a:r>
              <a:rPr lang="ru-RU" sz="2000" dirty="0" smtClean="0"/>
              <a:t>по </a:t>
            </a:r>
            <a:r>
              <a:rPr lang="ru-RU" sz="2000" dirty="0"/>
              <a:t>потреблению природного газа (метана) в качестве моторного </a:t>
            </a:r>
            <a:r>
              <a:rPr lang="ru-RU" sz="2000" dirty="0" smtClean="0"/>
              <a:t>топлива в разрезе дочерних обществ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1556792"/>
            <a:ext cx="8820980" cy="442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26557" y="6093297"/>
            <a:ext cx="7085992" cy="648072"/>
          </a:xfrm>
          <a:prstGeom prst="rect">
            <a:avLst/>
          </a:prstGeom>
        </p:spPr>
        <p:txBody>
          <a:bodyPr lIns="107287" tIns="53643" rIns="107287" bIns="53643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3100" kern="1200" dirty="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 Narrow" pitchFamily="34" charset="0"/>
              </a:defRPr>
            </a:lvl5pPr>
            <a:lvl6pPr marL="536433"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 Narrow" pitchFamily="34" charset="0"/>
              </a:defRPr>
            </a:lvl6pPr>
            <a:lvl7pPr marL="1072866"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 Narrow" pitchFamily="34" charset="0"/>
              </a:defRPr>
            </a:lvl7pPr>
            <a:lvl8pPr marL="1609298"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 Narrow" pitchFamily="34" charset="0"/>
              </a:defRPr>
            </a:lvl8pPr>
            <a:lvl9pPr marL="2145731" algn="l" rtl="0" fontAlgn="base">
              <a:spcBef>
                <a:spcPct val="0"/>
              </a:spcBef>
              <a:spcAft>
                <a:spcPct val="0"/>
              </a:spcAft>
              <a:defRPr sz="31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6" name="TextBox 25"/>
          <p:cNvSpPr txBox="1">
            <a:spLocks noChangeArrowheads="1"/>
          </p:cNvSpPr>
          <p:nvPr/>
        </p:nvSpPr>
        <p:spPr bwMode="auto">
          <a:xfrm>
            <a:off x="2183691" y="6345324"/>
            <a:ext cx="7661671" cy="33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500" dirty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Развитие проектов по применению природного газа в качестве моторного топлива в Группе Газпром</a:t>
            </a:r>
          </a:p>
        </p:txBody>
      </p:sp>
    </p:spTree>
    <p:extLst>
      <p:ext uri="{BB962C8B-B14F-4D97-AF65-F5344CB8AC3E}">
        <p14:creationId xmlns:p14="http://schemas.microsoft.com/office/powerpoint/2010/main" val="263373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24"/>
          <p:cNvSpPr txBox="1">
            <a:spLocks noChangeArrowheads="1"/>
          </p:cNvSpPr>
          <p:nvPr/>
        </p:nvSpPr>
        <p:spPr bwMode="auto">
          <a:xfrm>
            <a:off x="2306660" y="566227"/>
            <a:ext cx="7590575" cy="389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465" tIns="40232" rIns="80465" bIns="40232">
            <a:spAutoFit/>
          </a:bodyPr>
          <a:lstStyle>
            <a:defPPr>
              <a:defRPr lang="ru-RU"/>
            </a:defPPr>
            <a:lvl1pPr algn="ctr">
              <a:buFontTx/>
              <a:buNone/>
              <a:defRPr sz="2000">
                <a:solidFill>
                  <a:srgbClr val="0070C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>
                <a:solidFill>
                  <a:schemeClr val="bg1"/>
                </a:solidFill>
                <a:cs typeface="Calibri" panose="020F0502020204030204" pitchFamily="34" charset="0"/>
              </a:rPr>
              <a:t>Использование мер государственной поддержки</a:t>
            </a:r>
            <a:endParaRPr lang="en-US" altLang="ru-RU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4" name="Shape 2658"/>
          <p:cNvSpPr/>
          <p:nvPr/>
        </p:nvSpPr>
        <p:spPr>
          <a:xfrm>
            <a:off x="214200" y="5531478"/>
            <a:ext cx="9275303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600">
                <a:solidFill>
                  <a:srgbClr val="006699"/>
                </a:solidFill>
              </a:defRPr>
            </a:lvl1pPr>
          </a:lstStyle>
          <a:p>
            <a:pPr algn="l" hangingPunct="0"/>
            <a:r>
              <a:rPr lang="ru-RU" sz="1400" kern="0" dirty="0" smtClean="0">
                <a:solidFill>
                  <a:schemeClr val="tx1"/>
                </a:solidFill>
                <a:sym typeface="Arial Narrow"/>
              </a:rPr>
              <a:t>Постановление Правительства Российской Федерации от </a:t>
            </a:r>
            <a:r>
              <a:rPr lang="ru-RU" sz="1400" kern="0" dirty="0">
                <a:solidFill>
                  <a:schemeClr val="tx1"/>
                </a:solidFill>
                <a:sym typeface="Arial Narrow"/>
              </a:rPr>
              <a:t>12.07.2016 № 667 </a:t>
            </a:r>
            <a:r>
              <a:rPr lang="ru-RU" sz="1400" kern="0" dirty="0" smtClean="0">
                <a:solidFill>
                  <a:schemeClr val="tx1"/>
                </a:solidFill>
                <a:sym typeface="Arial Narrow"/>
              </a:rPr>
              <a:t>«О предоставлении субсидий из федерального бюджета производителям техники, использующей природный газ в качестве моторного топлива» (с изменениями от </a:t>
            </a:r>
            <a:r>
              <a:rPr lang="en-US" sz="1400" kern="0" dirty="0" smtClean="0">
                <a:solidFill>
                  <a:schemeClr val="tx1"/>
                </a:solidFill>
                <a:sym typeface="Arial Narrow"/>
              </a:rPr>
              <a:t>25</a:t>
            </a:r>
            <a:r>
              <a:rPr lang="ru-RU" sz="1400" kern="0" dirty="0" smtClean="0">
                <a:solidFill>
                  <a:schemeClr val="tx1"/>
                </a:solidFill>
                <a:sym typeface="Arial Narrow"/>
              </a:rPr>
              <a:t>.0</a:t>
            </a:r>
            <a:r>
              <a:rPr lang="en-US" sz="1400" kern="0" dirty="0" smtClean="0">
                <a:solidFill>
                  <a:schemeClr val="tx1"/>
                </a:solidFill>
                <a:sym typeface="Arial Narrow"/>
              </a:rPr>
              <a:t>4</a:t>
            </a:r>
            <a:r>
              <a:rPr lang="ru-RU" sz="1400" kern="0" dirty="0" smtClean="0">
                <a:solidFill>
                  <a:schemeClr val="tx1"/>
                </a:solidFill>
                <a:sym typeface="Arial Narrow"/>
              </a:rPr>
              <a:t>.201</a:t>
            </a:r>
            <a:r>
              <a:rPr lang="en-US" sz="1400" kern="0" dirty="0" smtClean="0">
                <a:solidFill>
                  <a:schemeClr val="tx1"/>
                </a:solidFill>
                <a:sym typeface="Arial Narrow"/>
              </a:rPr>
              <a:t>8</a:t>
            </a:r>
            <a:r>
              <a:rPr lang="ru-RU" sz="1400" kern="0" dirty="0" smtClean="0">
                <a:solidFill>
                  <a:schemeClr val="tx1"/>
                </a:solidFill>
                <a:sym typeface="Arial Narrow"/>
              </a:rPr>
              <a:t> № 5</a:t>
            </a:r>
            <a:r>
              <a:rPr lang="en-US" sz="1400" kern="0" dirty="0" smtClean="0">
                <a:solidFill>
                  <a:schemeClr val="tx1"/>
                </a:solidFill>
                <a:sym typeface="Arial Narrow"/>
              </a:rPr>
              <a:t>04</a:t>
            </a:r>
            <a:r>
              <a:rPr lang="ru-RU" sz="1400" kern="0" dirty="0" smtClean="0">
                <a:solidFill>
                  <a:schemeClr val="tx1"/>
                </a:solidFill>
                <a:sym typeface="Arial Narrow"/>
              </a:rPr>
              <a:t>).</a:t>
            </a:r>
            <a:endParaRPr sz="1400" kern="0" dirty="0">
              <a:solidFill>
                <a:schemeClr val="tx1"/>
              </a:solidFill>
              <a:sym typeface="Arial Narrow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48844" y="1489284"/>
            <a:ext cx="5508612" cy="492443"/>
          </a:xfrm>
          <a:prstGeom prst="rect">
            <a:avLst/>
          </a:prstGeom>
          <a:noFill/>
          <a:ln w="3175" algn="ctr">
            <a:noFill/>
            <a:prstDash val="sysDot"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altLang="ru-RU" sz="1600" dirty="0">
                <a:cs typeface="Calibri" panose="020F0502020204030204" pitchFamily="34" charset="0"/>
              </a:rPr>
              <a:t>Программа государственного субсидирования </a:t>
            </a:r>
            <a:r>
              <a:rPr lang="ru-RU" altLang="ru-RU" sz="1600" dirty="0" smtClean="0">
                <a:cs typeface="Calibri" panose="020F0502020204030204" pitchFamily="34" charset="0"/>
              </a:rPr>
              <a:t>закупок</a:t>
            </a:r>
          </a:p>
          <a:p>
            <a:pPr algn="ctr"/>
            <a:r>
              <a:rPr lang="ru-RU" altLang="ru-RU" sz="1600" dirty="0" smtClean="0">
                <a:cs typeface="Calibri" panose="020F0502020204030204" pitchFamily="34" charset="0"/>
              </a:rPr>
              <a:t> </a:t>
            </a:r>
            <a:r>
              <a:rPr lang="ru-RU" altLang="ru-RU" sz="1600" dirty="0">
                <a:cs typeface="Calibri" panose="020F0502020204030204" pitchFamily="34" charset="0"/>
              </a:rPr>
              <a:t>газомоторных транспортных </a:t>
            </a:r>
            <a:r>
              <a:rPr lang="ru-RU" altLang="ru-RU" sz="1600" dirty="0" smtClean="0">
                <a:cs typeface="Calibri" panose="020F0502020204030204" pitchFamily="34" charset="0"/>
              </a:rPr>
              <a:t>средств в 201</a:t>
            </a:r>
            <a:r>
              <a:rPr lang="en-US" altLang="ru-RU" sz="1600" dirty="0" smtClean="0">
                <a:cs typeface="Calibri" panose="020F0502020204030204" pitchFamily="34" charset="0"/>
              </a:rPr>
              <a:t>8</a:t>
            </a:r>
            <a:r>
              <a:rPr lang="ru-RU" altLang="ru-RU" sz="1600" dirty="0" smtClean="0">
                <a:cs typeface="Calibri" panose="020F0502020204030204" pitchFamily="34" charset="0"/>
              </a:rPr>
              <a:t> г.</a:t>
            </a:r>
            <a:endParaRPr lang="ru-RU" altLang="ru-RU" sz="1600" dirty="0">
              <a:cs typeface="Calibri" panose="020F050202020403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045071" y="3491738"/>
            <a:ext cx="3164160" cy="890506"/>
            <a:chOff x="1340301" y="1173424"/>
            <a:chExt cx="4384167" cy="993028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340301" y="1173424"/>
              <a:ext cx="4384167" cy="993028"/>
            </a:xfrm>
            <a:prstGeom prst="roundRect">
              <a:avLst>
                <a:gd name="adj" fmla="val 16670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1388785" y="1221908"/>
              <a:ext cx="4287199" cy="8960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ctr" fontAlgn="auto">
                <a:spcAft>
                  <a:spcPts val="0"/>
                </a:spcAft>
                <a:defRPr/>
              </a:pPr>
              <a:r>
                <a:rPr lang="ru-RU" sz="1400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ＭＳ Ｐゴシック"/>
                  <a:cs typeface="Times New Roman" panose="02020603050405020304" pitchFamily="18" charset="0"/>
                </a:rPr>
                <a:t>Субсидирование приобретения</a:t>
              </a:r>
              <a:endParaRPr lang="ru-RU" sz="1400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/>
                <a:cs typeface="Times New Roman" panose="02020603050405020304" pitchFamily="18" charset="0"/>
              </a:endParaRPr>
            </a:p>
            <a:p>
              <a:pPr lvl="0" algn="ctr" fontAlgn="auto"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bg1"/>
                  </a:solidFill>
                  <a:latin typeface="Arial Narrow" panose="020B0606020202030204" pitchFamily="34" charset="0"/>
                  <a:ea typeface="ＭＳ Ｐゴシック"/>
                  <a:cs typeface="Times New Roman" panose="02020603050405020304" pitchFamily="18" charset="0"/>
                </a:rPr>
                <a:t>2 500 ед. </a:t>
              </a:r>
              <a:endParaRPr lang="ru-RU" b="1" dirty="0" smtClean="0">
                <a:solidFill>
                  <a:schemeClr val="bg1"/>
                </a:solidFill>
                <a:latin typeface="Arial Narrow" panose="020B0606020202030204" pitchFamily="34" charset="0"/>
                <a:ea typeface="ＭＳ Ｐゴシック"/>
                <a:cs typeface="Times New Roman" panose="02020603050405020304" pitchFamily="18" charset="0"/>
              </a:endParaRPr>
            </a:p>
            <a:p>
              <a:pPr algn="ctr" fontAlgn="auto"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bg1"/>
                  </a:solidFill>
                  <a:latin typeface="Arial Narrow" panose="020B0606020202030204" pitchFamily="34" charset="0"/>
                  <a:ea typeface="ＭＳ Ｐゴシック"/>
                  <a:cs typeface="Times New Roman" panose="02020603050405020304" pitchFamily="18" charset="0"/>
                </a:rPr>
                <a:t>газомоторных транспортных средств </a:t>
              </a:r>
              <a:endParaRPr lang="ru-RU" sz="140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303150" y="3488118"/>
            <a:ext cx="3164160" cy="890506"/>
            <a:chOff x="1340301" y="1173424"/>
            <a:chExt cx="4384167" cy="993028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340301" y="1173424"/>
              <a:ext cx="4384167" cy="993028"/>
            </a:xfrm>
            <a:prstGeom prst="roundRect">
              <a:avLst>
                <a:gd name="adj" fmla="val 16670"/>
              </a:avLst>
            </a:prstGeom>
            <a:solidFill>
              <a:srgbClr val="006699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1388785" y="1221908"/>
              <a:ext cx="4287199" cy="8960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ctr" fontAlgn="auto">
                <a:spcAft>
                  <a:spcPts val="0"/>
                </a:spcAft>
                <a:defRPr/>
              </a:pPr>
              <a:r>
                <a:rPr lang="ru-RU" sz="1400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ＭＳ Ｐゴシック"/>
                  <a:cs typeface="Times New Roman" panose="02020603050405020304" pitchFamily="18" charset="0"/>
                </a:rPr>
                <a:t>Объем финансирования</a:t>
              </a:r>
              <a:endParaRPr lang="ru-RU" sz="1400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/>
                <a:cs typeface="Times New Roman" panose="02020603050405020304" pitchFamily="18" charset="0"/>
              </a:endParaRPr>
            </a:p>
            <a:p>
              <a:pPr lvl="0" algn="ctr" fontAlgn="auto">
                <a:spcAft>
                  <a:spcPts val="0"/>
                </a:spcAft>
                <a:defRPr/>
              </a:pPr>
              <a:r>
                <a:rPr lang="en-US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ＭＳ Ｐゴシック"/>
                  <a:cs typeface="Times New Roman" panose="02020603050405020304" pitchFamily="18" charset="0"/>
                </a:rPr>
                <a:t>2</a:t>
              </a:r>
              <a:r>
                <a:rPr lang="ru-RU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ＭＳ Ｐゴシック"/>
                  <a:cs typeface="Times New Roman" panose="02020603050405020304" pitchFamily="18" charset="0"/>
                </a:rPr>
                <a:t>,</a:t>
              </a:r>
              <a:r>
                <a:rPr lang="en-US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ＭＳ Ｐゴシック"/>
                  <a:cs typeface="Times New Roman" panose="02020603050405020304" pitchFamily="18" charset="0"/>
                </a:rPr>
                <a:t>5</a:t>
              </a:r>
              <a:r>
                <a:rPr lang="ru-RU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ＭＳ Ｐゴシック"/>
                  <a:cs typeface="Times New Roman" panose="02020603050405020304" pitchFamily="18" charset="0"/>
                </a:rPr>
                <a:t> </a:t>
              </a:r>
              <a:r>
                <a:rPr lang="ru-RU" b="1" dirty="0">
                  <a:solidFill>
                    <a:schemeClr val="bg1"/>
                  </a:solidFill>
                  <a:latin typeface="Arial Narrow" panose="020B0606020202030204" pitchFamily="34" charset="0"/>
                  <a:ea typeface="ＭＳ Ｐゴシック"/>
                  <a:cs typeface="Times New Roman" panose="02020603050405020304" pitchFamily="18" charset="0"/>
                </a:rPr>
                <a:t>млрд </a:t>
              </a:r>
              <a:r>
                <a:rPr lang="ru-RU" b="1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ＭＳ Ｐゴシック"/>
                  <a:cs typeface="Times New Roman" panose="02020603050405020304" pitchFamily="18" charset="0"/>
                </a:rPr>
                <a:t>руб.</a:t>
              </a:r>
            </a:p>
            <a:p>
              <a:pPr lvl="0" algn="ctr" fontAlgn="auto">
                <a:spcAft>
                  <a:spcPts val="0"/>
                </a:spcAft>
                <a:defRPr/>
              </a:pPr>
              <a:r>
                <a:rPr lang="ru-RU" sz="1400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ＭＳ Ｐゴシック"/>
                  <a:cs typeface="Times New Roman" panose="02020603050405020304" pitchFamily="18" charset="0"/>
                </a:rPr>
                <a:t>за счет средств федерального бюджета</a:t>
              </a:r>
              <a:endParaRPr lang="ru-RU" sz="1400" dirty="0">
                <a:solidFill>
                  <a:schemeClr val="bg1"/>
                </a:solidFill>
                <a:latin typeface="Arial Narrow" panose="020B0606020202030204" pitchFamily="34" charset="0"/>
                <a:ea typeface="ＭＳ Ｐゴシック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84" y="2169046"/>
            <a:ext cx="185193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252" y="2161989"/>
            <a:ext cx="1042020" cy="104202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2" y="1426911"/>
            <a:ext cx="2972780" cy="393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25"/>
          <p:cNvSpPr txBox="1">
            <a:spLocks noChangeArrowheads="1"/>
          </p:cNvSpPr>
          <p:nvPr/>
        </p:nvSpPr>
        <p:spPr bwMode="auto">
          <a:xfrm>
            <a:off x="2183691" y="6345324"/>
            <a:ext cx="7661671" cy="33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500" dirty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Развитие проектов по применению природного газа в качестве моторного топлива в Группе Газпром</a:t>
            </a:r>
          </a:p>
        </p:txBody>
      </p:sp>
    </p:spTree>
    <p:extLst>
      <p:ext uri="{BB962C8B-B14F-4D97-AF65-F5344CB8AC3E}">
        <p14:creationId xmlns:p14="http://schemas.microsoft.com/office/powerpoint/2010/main" val="288963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24"/>
          <p:cNvSpPr txBox="1">
            <a:spLocks noChangeArrowheads="1"/>
          </p:cNvSpPr>
          <p:nvPr/>
        </p:nvSpPr>
        <p:spPr bwMode="auto">
          <a:xfrm>
            <a:off x="2222698" y="375325"/>
            <a:ext cx="7583662" cy="69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465" tIns="40232" rIns="80465" bIns="40232">
            <a:spAutoFit/>
          </a:bodyPr>
          <a:lstStyle>
            <a:defPPr>
              <a:defRPr lang="ru-RU"/>
            </a:defPPr>
            <a:lvl1pPr algn="ctr">
              <a:buFontTx/>
              <a:buNone/>
              <a:defRPr sz="2000">
                <a:solidFill>
                  <a:srgbClr val="0070C0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Calibri" panose="020F0502020204030204" pitchFamily="34" charset="0"/>
              </a:defRPr>
            </a:lvl9pPr>
          </a:lstStyle>
          <a:p>
            <a:r>
              <a:rPr lang="ru-RU" altLang="ru-RU" dirty="0" smtClean="0">
                <a:solidFill>
                  <a:schemeClr val="bg1"/>
                </a:solidFill>
                <a:cs typeface="Calibri" panose="020F0502020204030204" pitchFamily="34" charset="0"/>
              </a:rPr>
              <a:t>Комплексное развитие рынка</a:t>
            </a:r>
            <a:r>
              <a:rPr lang="en-US" altLang="ru-RU" dirty="0" smtClean="0">
                <a:solidFill>
                  <a:schemeClr val="bg1"/>
                </a:solidFill>
                <a:cs typeface="Calibri" panose="020F0502020204030204" pitchFamily="34" charset="0"/>
              </a:rPr>
              <a:t>:</a:t>
            </a:r>
          </a:p>
          <a:p>
            <a:r>
              <a:rPr lang="ru-RU" altLang="ru-RU" dirty="0" smtClean="0">
                <a:solidFill>
                  <a:schemeClr val="bg1"/>
                </a:solidFill>
                <a:cs typeface="Calibri" panose="020F0502020204030204" pitchFamily="34" charset="0"/>
              </a:rPr>
              <a:t>Взаимодействие с автопроизводителями</a:t>
            </a:r>
            <a:endParaRPr lang="ru-RU" altLang="ru-RU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pic>
        <p:nvPicPr>
          <p:cNvPr id="10" name="Picture 8" descr="http://www.1000avto.ru/content/articles/images/1213947241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156" b="27788"/>
          <a:stretch/>
        </p:blipFill>
        <p:spPr bwMode="auto">
          <a:xfrm>
            <a:off x="8657546" y="1976557"/>
            <a:ext cx="927284" cy="42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Внедорожник УАЗ для активной молодежи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0123" b="13113"/>
          <a:stretch/>
        </p:blipFill>
        <p:spPr bwMode="auto">
          <a:xfrm>
            <a:off x="8605517" y="3717032"/>
            <a:ext cx="1074601" cy="53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auto.shtrih-m.ru/assets/i-content/images/odobrenya/voldobaz-1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483" y="2865193"/>
            <a:ext cx="707626" cy="53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Крышка головки блока цилиндров КАМАЗ 43114Ш - продажа и доставка в Боярке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8652" y="1827680"/>
            <a:ext cx="957814" cy="72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126" y="3710801"/>
            <a:ext cx="894340" cy="50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05" y="2810036"/>
            <a:ext cx="707626" cy="64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hape 2656"/>
          <p:cNvSpPr/>
          <p:nvPr/>
        </p:nvSpPr>
        <p:spPr>
          <a:xfrm>
            <a:off x="178729" y="4671200"/>
            <a:ext cx="9627632" cy="13078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552" y="0"/>
                </a:lnTo>
                <a:lnTo>
                  <a:pt x="21600" y="0"/>
                </a:lnTo>
                <a:lnTo>
                  <a:pt x="21048" y="21600"/>
                </a:lnTo>
                <a:close/>
              </a:path>
            </a:pathLst>
          </a:custGeom>
          <a:solidFill>
            <a:srgbClr val="ECF1F8"/>
          </a:solidFill>
          <a:ln w="25400" cap="flat">
            <a:solidFill>
              <a:srgbClr val="ECF1F8"/>
            </a:solidFill>
            <a:prstDash val="solid"/>
            <a:round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hangingPunct="0">
              <a:defRPr sz="1600">
                <a:solidFill>
                  <a:srgbClr val="006699"/>
                </a:solidFill>
              </a:defRPr>
            </a:pPr>
            <a:endParaRPr sz="1600" kern="0">
              <a:solidFill>
                <a:srgbClr val="006699"/>
              </a:solidFill>
              <a:sym typeface="Arial Narrow"/>
            </a:endParaRPr>
          </a:p>
        </p:txBody>
      </p:sp>
      <p:sp>
        <p:nvSpPr>
          <p:cNvPr id="17" name="Shape 2658"/>
          <p:cNvSpPr/>
          <p:nvPr/>
        </p:nvSpPr>
        <p:spPr>
          <a:xfrm>
            <a:off x="394757" y="4663410"/>
            <a:ext cx="9275303" cy="107721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600">
                <a:solidFill>
                  <a:srgbClr val="006699"/>
                </a:solidFill>
              </a:defRPr>
            </a:lvl1pPr>
          </a:lstStyle>
          <a:p>
            <a:pPr algn="just" hangingPunct="0"/>
            <a:r>
              <a:rPr lang="ru-RU" kern="0" dirty="0" smtClean="0">
                <a:solidFill>
                  <a:schemeClr val="tx1"/>
                </a:solidFill>
                <a:sym typeface="Arial Narrow"/>
              </a:rPr>
              <a:t>     Динамика поставок газомоторных транспортных средств говорит </a:t>
            </a:r>
            <a:r>
              <a:rPr lang="ru-RU" kern="0" dirty="0">
                <a:solidFill>
                  <a:schemeClr val="tx1"/>
                </a:solidFill>
                <a:sym typeface="Arial Narrow"/>
              </a:rPr>
              <a:t>об устойчивом росте спроса на данную </a:t>
            </a:r>
            <a:r>
              <a:rPr lang="ru-RU" kern="0" dirty="0" smtClean="0">
                <a:solidFill>
                  <a:schemeClr val="tx1"/>
                </a:solidFill>
                <a:sym typeface="Arial Narrow"/>
              </a:rPr>
              <a:t>продукцию. При </a:t>
            </a:r>
            <a:r>
              <a:rPr lang="ru-RU" kern="0" dirty="0">
                <a:solidFill>
                  <a:schemeClr val="tx1"/>
                </a:solidFill>
                <a:sym typeface="Arial Narrow"/>
              </a:rPr>
              <a:t>этом если </a:t>
            </a:r>
            <a:r>
              <a:rPr lang="ru-RU" kern="0" dirty="0" smtClean="0">
                <a:solidFill>
                  <a:schemeClr val="tx1"/>
                </a:solidFill>
                <a:sym typeface="Arial Narrow"/>
              </a:rPr>
              <a:t>в 2014 г. основным заказчиком газомоторных транспортных средств было                    </a:t>
            </a:r>
            <a:br>
              <a:rPr lang="ru-RU" kern="0" dirty="0" smtClean="0">
                <a:solidFill>
                  <a:schemeClr val="tx1"/>
                </a:solidFill>
                <a:sym typeface="Arial Narrow"/>
              </a:rPr>
            </a:br>
            <a:r>
              <a:rPr lang="ru-RU" kern="0" dirty="0" smtClean="0">
                <a:solidFill>
                  <a:schemeClr val="tx1"/>
                </a:solidFill>
                <a:sym typeface="Arial Narrow"/>
              </a:rPr>
              <a:t>ПАО «Газпром» (более 70 % газомоторной техники, реализованной в Российской Федерации), то в 2017 г. на долю компании пришлось не более 30%.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028564" y="1509499"/>
            <a:ext cx="5832648" cy="246221"/>
          </a:xfrm>
          <a:prstGeom prst="rect">
            <a:avLst/>
          </a:prstGeom>
          <a:noFill/>
          <a:ln w="3175" algn="ctr">
            <a:noFill/>
            <a:prstDash val="sysDot"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93659">
              <a:buSzPct val="90000"/>
            </a:pPr>
            <a:r>
              <a:rPr lang="ru-RU" sz="1600" dirty="0">
                <a:latin typeface="Arial Narrow" panose="020B0606020202030204" pitchFamily="34" charset="0"/>
                <a:cs typeface="Arial" charset="0"/>
              </a:rPr>
              <a:t>Динамика поставок </a:t>
            </a:r>
            <a:r>
              <a:rPr lang="ru-RU" sz="1600" dirty="0" smtClean="0">
                <a:latin typeface="Arial Narrow" panose="020B0606020202030204" pitchFamily="34" charset="0"/>
                <a:cs typeface="Arial" charset="0"/>
              </a:rPr>
              <a:t>заводских газомоторных транспортных средств, ед</a:t>
            </a:r>
            <a:r>
              <a:rPr lang="ru-RU" sz="1600" i="1" dirty="0" smtClean="0">
                <a:latin typeface="Arial Narrow" panose="020B0606020202030204" pitchFamily="34" charset="0"/>
                <a:cs typeface="Arial" charset="0"/>
              </a:rPr>
              <a:t>.</a:t>
            </a:r>
            <a:endParaRPr lang="ru-RU" sz="1600" i="1" dirty="0"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635435" y="1827680"/>
            <a:ext cx="562506" cy="27009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Кол-во</a:t>
            </a:r>
            <a:endParaRPr lang="ru-RU" sz="1100" dirty="0"/>
          </a:p>
        </p:txBody>
      </p:sp>
      <p:sp>
        <p:nvSpPr>
          <p:cNvPr id="23" name="TextBox 1"/>
          <p:cNvSpPr txBox="1"/>
          <p:nvPr/>
        </p:nvSpPr>
        <p:spPr>
          <a:xfrm>
            <a:off x="6717196" y="4266049"/>
            <a:ext cx="562506" cy="27009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 smtClean="0"/>
              <a:t>годы</a:t>
            </a:r>
            <a:endParaRPr lang="ru-RU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1913661" y="3196533"/>
            <a:ext cx="5400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2 283</a:t>
            </a:r>
            <a:endParaRPr lang="ru-RU" sz="11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900772" y="2810036"/>
            <a:ext cx="5400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3 172</a:t>
            </a:r>
            <a:endParaRPr lang="ru-RU" sz="11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889104" y="2057013"/>
            <a:ext cx="5400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5 002</a:t>
            </a:r>
            <a:endParaRPr lang="ru-RU" sz="1100" b="1" dirty="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183691" y="6345324"/>
            <a:ext cx="7661671" cy="33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defRPr sz="2600">
                <a:solidFill>
                  <a:srgbClr val="003366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500" dirty="0">
                <a:solidFill>
                  <a:schemeClr val="bg1"/>
                </a:solidFill>
                <a:ea typeface="Arial Narrow" pitchFamily="34" charset="0"/>
                <a:cs typeface="Helvetica" pitchFamily="34" charset="0"/>
                <a:sym typeface="Arial Narrow" pitchFamily="34" charset="0"/>
              </a:rPr>
              <a:t>Развитие проектов по применению природного газа в качестве моторного топлива в Группе Газпром</a:t>
            </a:r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7322266"/>
              </p:ext>
            </p:extLst>
          </p:nvPr>
        </p:nvGraphicFramePr>
        <p:xfrm>
          <a:off x="1172580" y="1880828"/>
          <a:ext cx="5616624" cy="2748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3886950" y="2540491"/>
            <a:ext cx="5400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4 077</a:t>
            </a:r>
            <a:endParaRPr lang="ru-RU" sz="11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880992" y="2187818"/>
            <a:ext cx="5400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4 833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292949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algn="r">
          <a:defRPr sz="1600" dirty="0"/>
        </a:defPPr>
      </a:lstStyle>
    </a:tx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19825</TotalTime>
  <Words>3117</Words>
  <Application>Microsoft Office PowerPoint</Application>
  <PresentationFormat>Лист A4 (210x297 мм)</PresentationFormat>
  <Paragraphs>465</Paragraphs>
  <Slides>25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11_Специальное оформление</vt:lpstr>
      <vt:lpstr>5_Тема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Промежуточные итоги реализации Программы в 2018 году по потреблению природного газа (метана) в качестве моторного топлива в разрезе дочерних обществ </vt:lpstr>
      <vt:lpstr>Презентация PowerPoint</vt:lpstr>
      <vt:lpstr>Презентация PowerPoint</vt:lpstr>
      <vt:lpstr>Презентация PowerPoint</vt:lpstr>
      <vt:lpstr>Опытно-промышленная эксплуатация автомобилей на СПГ в дочерних обществах </vt:lpstr>
      <vt:lpstr>Презентация PowerPoint</vt:lpstr>
      <vt:lpstr>Презентация PowerPoint</vt:lpstr>
      <vt:lpstr>Презентация PowerPoint</vt:lpstr>
      <vt:lpstr>Презентация PowerPoint</vt:lpstr>
      <vt:lpstr>Расширение газозаправочной сети «Газпром»</vt:lpstr>
      <vt:lpstr>Результаты работы Группы Газпром  по развитию рынка газомоторного топлива</vt:lpstr>
      <vt:lpstr>Презентация PowerPoint</vt:lpstr>
      <vt:lpstr>Презентация PowerPoint</vt:lpstr>
      <vt:lpstr>Презентация PowerPoint</vt:lpstr>
      <vt:lpstr>Презентация PowerPoint</vt:lpstr>
      <vt:lpstr>Обеспечение Чемпионата Мира по футболу газозаправочной инфраструктурой «Газпром»</vt:lpstr>
      <vt:lpstr>Презентация PowerPoint</vt:lpstr>
      <vt:lpstr>Презентация PowerPoint</vt:lpstr>
      <vt:lpstr>Презентация PowerPoint</vt:lpstr>
    </vt:vector>
  </TitlesOfParts>
  <Company>Gazprom JSC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ХОДЕ РАБОТ ПО РАЗВИТИЮ РЫНКА ГАЗОМОТОРНОГО ТОПЛИВА В РОССИЙСКОЙ ФЕДЕРАЦИИ</dc:title>
  <dc:creator>Пермин Александр Сергеевич</dc:creator>
  <cp:lastModifiedBy>Михайлов Александр Евгеньевич</cp:lastModifiedBy>
  <cp:revision>389</cp:revision>
  <cp:lastPrinted>2017-09-29T08:16:15Z</cp:lastPrinted>
  <dcterms:created xsi:type="dcterms:W3CDTF">2016-10-04T14:16:48Z</dcterms:created>
  <dcterms:modified xsi:type="dcterms:W3CDTF">2018-10-01T18:34:31Z</dcterms:modified>
</cp:coreProperties>
</file>