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7" r:id="rId1"/>
  </p:sldMasterIdLst>
  <p:notesMasterIdLst>
    <p:notesMasterId r:id="rId24"/>
  </p:notesMasterIdLst>
  <p:sldIdLst>
    <p:sldId id="328" r:id="rId2"/>
    <p:sldId id="342" r:id="rId3"/>
    <p:sldId id="323" r:id="rId4"/>
    <p:sldId id="327" r:id="rId5"/>
    <p:sldId id="329" r:id="rId6"/>
    <p:sldId id="340" r:id="rId7"/>
    <p:sldId id="330" r:id="rId8"/>
    <p:sldId id="341" r:id="rId9"/>
    <p:sldId id="372" r:id="rId10"/>
    <p:sldId id="351" r:id="rId11"/>
    <p:sldId id="366" r:id="rId12"/>
    <p:sldId id="352" r:id="rId13"/>
    <p:sldId id="370" r:id="rId14"/>
    <p:sldId id="371" r:id="rId15"/>
    <p:sldId id="353" r:id="rId16"/>
    <p:sldId id="356" r:id="rId17"/>
    <p:sldId id="373" r:id="rId18"/>
    <p:sldId id="374" r:id="rId19"/>
    <p:sldId id="375" r:id="rId20"/>
    <p:sldId id="378" r:id="rId21"/>
    <p:sldId id="377" r:id="rId22"/>
    <p:sldId id="37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A6AD"/>
    <a:srgbClr val="E48312"/>
    <a:srgbClr val="77A6AC"/>
    <a:srgbClr val="729FA6"/>
    <a:srgbClr val="949494"/>
    <a:srgbClr val="353537"/>
    <a:srgbClr val="50C5D6"/>
    <a:srgbClr val="323232"/>
    <a:srgbClr val="3D6A70"/>
    <a:srgbClr val="E0E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6404" autoAdjust="0"/>
  </p:normalViewPr>
  <p:slideViewPr>
    <p:cSldViewPr snapToGrid="0">
      <p:cViewPr varScale="1">
        <p:scale>
          <a:sx n="111" d="100"/>
          <a:sy n="111" d="100"/>
        </p:scale>
        <p:origin x="1650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C2E2F-DB8A-4083-A844-8B6278291090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D0233-3BBB-4076-A9DE-3BBFFC3455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072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605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22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83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643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933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803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903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C3103-871D-4CA5-A725-EEF1DFA26DB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197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95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3722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16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Колонны НКТ и в особенности их внутренняя поверхность, подвергается в процессе эксплуатации интенсивному комплексному воздействию коррозионно-активных и сорбционно-активных сред, повышенных температур, силовым и фрикционным воздействиям.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По опубликованным данным в условиях осложненной добычи средняя наработка на отказ НКТ оказывается в несколько раз ниже их нормативного срока службы. Как показывает практика нефтедобычи, на отдельных месторождениях отмечены случаи образования сквозных язвенных отверстий в НКТ из стали 30Г2 в течение двух месяцев, а из сталей типа 30ХМА — в течение четырех месяцев эксплуатации в условиях повышенного содержания CO</a:t>
            </a:r>
            <a:r>
              <a:rPr lang="ru-RU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[2]. В среднем </a:t>
            </a: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нормативный срок службы НКТ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 осложненных условиях составляет </a:t>
            </a: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менее 1,5 лет, что не удовлетворяет требованиям потребителей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452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8794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5447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6572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87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D0233-3BBB-4076-A9DE-3BBFFC3455A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13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195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461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154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670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D0233-3BBB-4076-A9DE-3BBFFC3455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17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A6FA-109E-45C4-AE90-2C332315972D}" type="datetime1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176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5615-2FFB-40E5-B210-8E88DD980177}" type="datetime1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5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B6582-1C87-46EB-9543-57A6B161E383}" type="datetime1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3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775F9-9642-4D55-A4F0-DD0FB1A62F40}" type="datetime1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1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F39-C495-46AB-BB66-FB2E1545EF14}" type="datetime1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44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A343-ACF1-43D5-8DBA-91C1C287F27D}" type="datetime1">
              <a:rPr lang="ru-RU" smtClean="0"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0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C9A9-1AE4-45FE-B985-DFDC35212469}" type="datetime1">
              <a:rPr lang="ru-RU" smtClean="0"/>
              <a:t>11.12.2017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0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469F-0685-4EB2-BCAA-AA063CC68641}" type="datetime1">
              <a:rPr lang="ru-RU" smtClean="0"/>
              <a:t>11.12.2017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2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1178-1C45-453D-87F1-BD773CC0CE7F}" type="datetime1">
              <a:rPr lang="ru-RU" smtClean="0"/>
              <a:t>11.12.2017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53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0D7BBD0-D51E-48F2-A3DB-E1B1E53078A3}" type="datetime1">
              <a:rPr lang="ru-RU" smtClean="0"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67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AD64-3B95-4FE0-ADFC-98897BA832B3}" type="datetime1">
              <a:rPr lang="ru-RU" smtClean="0"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464C4E9-AE0F-4B3A-B755-26DFFE3606EE}" type="datetime1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D0EF7E2-7691-4656-B577-EB8BD9BAFD5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616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A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7489" y="3072384"/>
            <a:ext cx="8014983" cy="1151106"/>
          </a:xfrm>
        </p:spPr>
        <p:txBody>
          <a:bodyPr>
            <a:noAutofit/>
          </a:bodyPr>
          <a:lstStyle/>
          <a:p>
            <a:r>
              <a:rPr lang="ru-RU" sz="3200" b="1" dirty="0"/>
              <a:t>Дефекты элементов колонн НКТ, вызывающие их отказы, и недостатки действующих отечественных и зарубежных стандартов на эти </a:t>
            </a:r>
            <a:r>
              <a:rPr lang="ru-RU" sz="3200" b="1" dirty="0" smtClean="0"/>
              <a:t>элементы</a:t>
            </a:r>
            <a:endParaRPr lang="en-US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fld id="{ED0EF7E2-7691-4656-B577-EB8BD9BAFD5E}" type="slidenum">
              <a:rPr lang="ru-RU" sz="1200"/>
              <a:t>1</a:t>
            </a:fld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  <p:sp>
        <p:nvSpPr>
          <p:cNvPr id="3" name="TextBox 2"/>
          <p:cNvSpPr txBox="1"/>
          <p:nvPr/>
        </p:nvSpPr>
        <p:spPr>
          <a:xfrm>
            <a:off x="577489" y="4553201"/>
            <a:ext cx="4348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Инженер кафедры </a:t>
            </a:r>
            <a:r>
              <a:rPr lang="ru-RU" dirty="0" err="1"/>
              <a:t>МОНиГП</a:t>
            </a:r>
            <a:r>
              <a:rPr lang="ru-RU" dirty="0"/>
              <a:t> - Дедков Д.Ю.</a:t>
            </a:r>
          </a:p>
        </p:txBody>
      </p:sp>
    </p:spTree>
    <p:extLst>
      <p:ext uri="{BB962C8B-B14F-4D97-AF65-F5344CB8AC3E}">
        <p14:creationId xmlns:p14="http://schemas.microsoft.com/office/powerpoint/2010/main" val="52712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оле 5"/>
          <p:cNvSpPr txBox="1">
            <a:spLocks noChangeArrowheads="1"/>
          </p:cNvSpPr>
          <p:nvPr/>
        </p:nvSpPr>
        <p:spPr bwMode="auto">
          <a:xfrm>
            <a:off x="3645842" y="2112264"/>
            <a:ext cx="1674104" cy="7320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резьбовому соединению НКТ и муфты</a:t>
            </a:r>
          </a:p>
        </p:txBody>
      </p:sp>
      <p:cxnSp>
        <p:nvCxnSpPr>
          <p:cNvPr id="36" name="Соединительная линия уступом 35"/>
          <p:cNvCxnSpPr>
            <a:stCxn id="32" idx="2"/>
            <a:endCxn id="16" idx="0"/>
          </p:cNvCxnSpPr>
          <p:nvPr/>
        </p:nvCxnSpPr>
        <p:spPr>
          <a:xfrm rot="16200000" flipH="1">
            <a:off x="5402615" y="1924609"/>
            <a:ext cx="413806" cy="2253249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32" idx="2"/>
            <a:endCxn id="11" idx="0"/>
          </p:cNvCxnSpPr>
          <p:nvPr/>
        </p:nvCxnSpPr>
        <p:spPr>
          <a:xfrm rot="5400000">
            <a:off x="3204282" y="1979525"/>
            <a:ext cx="413806" cy="214341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Заголовок 2"/>
          <p:cNvSpPr txBox="1">
            <a:spLocks/>
          </p:cNvSpPr>
          <p:nvPr/>
        </p:nvSpPr>
        <p:spPr>
          <a:xfrm>
            <a:off x="876601" y="759317"/>
            <a:ext cx="8248327" cy="77417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Алгоритм разработки ТТ к структурным составляющим резьбового соединения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26352" y="3258137"/>
            <a:ext cx="1626247" cy="6451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виткам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резьбы НКТ</a:t>
            </a:r>
          </a:p>
        </p:txBody>
      </p:sp>
      <p:cxnSp>
        <p:nvCxnSpPr>
          <p:cNvPr id="12" name="Соединительная линия уступом 11"/>
          <p:cNvCxnSpPr>
            <a:stCxn id="11" idx="2"/>
            <a:endCxn id="13" idx="0"/>
          </p:cNvCxnSpPr>
          <p:nvPr/>
        </p:nvCxnSpPr>
        <p:spPr>
          <a:xfrm rot="5400000">
            <a:off x="1544352" y="3813054"/>
            <a:ext cx="704931" cy="885319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Поле 5"/>
          <p:cNvSpPr txBox="1">
            <a:spLocks noChangeArrowheads="1"/>
          </p:cNvSpPr>
          <p:nvPr/>
        </p:nvSpPr>
        <p:spPr bwMode="auto">
          <a:xfrm>
            <a:off x="646992" y="4608179"/>
            <a:ext cx="1614330" cy="8873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сердцевине витков резьбы НКТ</a:t>
            </a:r>
          </a:p>
        </p:txBody>
      </p:sp>
      <p:cxnSp>
        <p:nvCxnSpPr>
          <p:cNvPr id="14" name="Соединительная линия уступом 13"/>
          <p:cNvCxnSpPr>
            <a:stCxn id="11" idx="2"/>
            <a:endCxn id="15" idx="0"/>
          </p:cNvCxnSpPr>
          <p:nvPr/>
        </p:nvCxnSpPr>
        <p:spPr>
          <a:xfrm rot="16200000" flipH="1">
            <a:off x="2450428" y="3792296"/>
            <a:ext cx="704932" cy="92683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оле 5"/>
          <p:cNvSpPr txBox="1">
            <a:spLocks noChangeArrowheads="1"/>
          </p:cNvSpPr>
          <p:nvPr/>
        </p:nvSpPr>
        <p:spPr bwMode="auto">
          <a:xfrm>
            <a:off x="2459147" y="4608180"/>
            <a:ext cx="1614330" cy="8873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наружной поверхности витков резьбы НКТ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923019" y="3258137"/>
            <a:ext cx="1626247" cy="6451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виткам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резьбы муфты</a:t>
            </a:r>
          </a:p>
        </p:txBody>
      </p:sp>
      <p:cxnSp>
        <p:nvCxnSpPr>
          <p:cNvPr id="17" name="Соединительная линия уступом 16"/>
          <p:cNvCxnSpPr>
            <a:stCxn id="16" idx="2"/>
            <a:endCxn id="18" idx="0"/>
          </p:cNvCxnSpPr>
          <p:nvPr/>
        </p:nvCxnSpPr>
        <p:spPr>
          <a:xfrm rot="5400000">
            <a:off x="5938538" y="3810575"/>
            <a:ext cx="704932" cy="89027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Поле 5"/>
          <p:cNvSpPr txBox="1">
            <a:spLocks noChangeArrowheads="1"/>
          </p:cNvSpPr>
          <p:nvPr/>
        </p:nvSpPr>
        <p:spPr bwMode="auto">
          <a:xfrm>
            <a:off x="5038700" y="4608180"/>
            <a:ext cx="1614330" cy="8873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сердцевине витков резьбы муфты</a:t>
            </a:r>
          </a:p>
        </p:txBody>
      </p:sp>
      <p:cxnSp>
        <p:nvCxnSpPr>
          <p:cNvPr id="19" name="Соединительная линия уступом 18"/>
          <p:cNvCxnSpPr>
            <a:stCxn id="16" idx="2"/>
            <a:endCxn id="20" idx="0"/>
          </p:cNvCxnSpPr>
          <p:nvPr/>
        </p:nvCxnSpPr>
        <p:spPr>
          <a:xfrm rot="16200000" flipH="1">
            <a:off x="6847094" y="3792296"/>
            <a:ext cx="704932" cy="92683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Поле 5"/>
          <p:cNvSpPr txBox="1">
            <a:spLocks noChangeArrowheads="1"/>
          </p:cNvSpPr>
          <p:nvPr/>
        </p:nvSpPr>
        <p:spPr bwMode="auto">
          <a:xfrm>
            <a:off x="6855813" y="4608180"/>
            <a:ext cx="1614330" cy="8873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наружной поверхности резьбы участков муфты</a:t>
            </a:r>
          </a:p>
        </p:txBody>
      </p:sp>
      <p:sp>
        <p:nvSpPr>
          <p:cNvPr id="2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10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289456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оле 5"/>
          <p:cNvSpPr txBox="1">
            <a:spLocks noChangeArrowheads="1"/>
          </p:cNvSpPr>
          <p:nvPr/>
        </p:nvSpPr>
        <p:spPr bwMode="auto">
          <a:xfrm>
            <a:off x="3998895" y="2093062"/>
            <a:ext cx="1453328" cy="4555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ТТ к НКТ</a:t>
            </a:r>
          </a:p>
        </p:txBody>
      </p:sp>
      <p:sp>
        <p:nvSpPr>
          <p:cNvPr id="34" name="Поле 5"/>
          <p:cNvSpPr txBox="1">
            <a:spLocks noChangeArrowheads="1"/>
          </p:cNvSpPr>
          <p:nvPr/>
        </p:nvSpPr>
        <p:spPr bwMode="auto">
          <a:xfrm>
            <a:off x="1770237" y="3067324"/>
            <a:ext cx="1614332" cy="6300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телу НКТ</a:t>
            </a:r>
          </a:p>
        </p:txBody>
      </p:sp>
      <p:sp>
        <p:nvSpPr>
          <p:cNvPr id="35" name="Поле 5"/>
          <p:cNvSpPr txBox="1">
            <a:spLocks noChangeArrowheads="1"/>
          </p:cNvSpPr>
          <p:nvPr/>
        </p:nvSpPr>
        <p:spPr bwMode="auto">
          <a:xfrm>
            <a:off x="1770235" y="4415207"/>
            <a:ext cx="1614330" cy="7525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внутренней поверхности тела НКТ</a:t>
            </a:r>
          </a:p>
        </p:txBody>
      </p:sp>
      <p:cxnSp>
        <p:nvCxnSpPr>
          <p:cNvPr id="36" name="Соединительная линия уступом 35"/>
          <p:cNvCxnSpPr>
            <a:stCxn id="34" idx="2"/>
            <a:endCxn id="35" idx="0"/>
          </p:cNvCxnSpPr>
          <p:nvPr/>
        </p:nvCxnSpPr>
        <p:spPr>
          <a:xfrm rot="5400000">
            <a:off x="2218463" y="4056267"/>
            <a:ext cx="717878" cy="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32" idx="2"/>
            <a:endCxn id="34" idx="0"/>
          </p:cNvCxnSpPr>
          <p:nvPr/>
        </p:nvCxnSpPr>
        <p:spPr>
          <a:xfrm rot="5400000">
            <a:off x="3392103" y="1733865"/>
            <a:ext cx="518756" cy="214815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436014" y="3067322"/>
            <a:ext cx="1626247" cy="6451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виткам резьбы НКТ</a:t>
            </a:r>
          </a:p>
        </p:txBody>
      </p:sp>
      <p:cxnSp>
        <p:nvCxnSpPr>
          <p:cNvPr id="55" name="Соединительная линия уступом 54"/>
          <p:cNvCxnSpPr>
            <a:stCxn id="32" idx="2"/>
            <a:endCxn id="38" idx="0"/>
          </p:cNvCxnSpPr>
          <p:nvPr/>
        </p:nvCxnSpPr>
        <p:spPr>
          <a:xfrm rot="16200000" flipH="1">
            <a:off x="5727970" y="1546156"/>
            <a:ext cx="518756" cy="252357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Заголовок 2"/>
          <p:cNvSpPr txBox="1">
            <a:spLocks/>
          </p:cNvSpPr>
          <p:nvPr/>
        </p:nvSpPr>
        <p:spPr>
          <a:xfrm>
            <a:off x="738146" y="473203"/>
            <a:ext cx="8357394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solidFill>
                <a:schemeClr val="tx1"/>
              </a:solidFill>
            </a:endParaRPr>
          </a:p>
        </p:txBody>
      </p:sp>
      <p:sp>
        <p:nvSpPr>
          <p:cNvPr id="21" name="Заголовок 2"/>
          <p:cNvSpPr txBox="1">
            <a:spLocks/>
          </p:cNvSpPr>
          <p:nvPr/>
        </p:nvSpPr>
        <p:spPr>
          <a:xfrm>
            <a:off x="903233" y="803905"/>
            <a:ext cx="8661488" cy="77417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Алгоритм разработки ТТ к структурным составляющим НКТ</a:t>
            </a:r>
          </a:p>
        </p:txBody>
      </p:sp>
      <p:sp>
        <p:nvSpPr>
          <p:cNvPr id="39" name="Поле 5"/>
          <p:cNvSpPr txBox="1">
            <a:spLocks noChangeArrowheads="1"/>
          </p:cNvSpPr>
          <p:nvPr/>
        </p:nvSpPr>
        <p:spPr bwMode="auto">
          <a:xfrm>
            <a:off x="96068" y="4415205"/>
            <a:ext cx="1614330" cy="7525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сердцевине тела НКТ</a:t>
            </a:r>
          </a:p>
        </p:txBody>
      </p:sp>
      <p:cxnSp>
        <p:nvCxnSpPr>
          <p:cNvPr id="40" name="Соединительная линия уступом 39"/>
          <p:cNvCxnSpPr>
            <a:stCxn id="34" idx="2"/>
            <a:endCxn id="39" idx="0"/>
          </p:cNvCxnSpPr>
          <p:nvPr/>
        </p:nvCxnSpPr>
        <p:spPr>
          <a:xfrm rot="5400000">
            <a:off x="1381380" y="3219182"/>
            <a:ext cx="717876" cy="167417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Поле 5"/>
          <p:cNvSpPr txBox="1">
            <a:spLocks noChangeArrowheads="1"/>
          </p:cNvSpPr>
          <p:nvPr/>
        </p:nvSpPr>
        <p:spPr bwMode="auto">
          <a:xfrm>
            <a:off x="3437063" y="4411118"/>
            <a:ext cx="1614330" cy="7525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наружной поверхности тела НКТ</a:t>
            </a:r>
          </a:p>
        </p:txBody>
      </p:sp>
      <p:cxnSp>
        <p:nvCxnSpPr>
          <p:cNvPr id="42" name="Соединительная линия уступом 41"/>
          <p:cNvCxnSpPr>
            <a:stCxn id="34" idx="2"/>
            <a:endCxn id="41" idx="0"/>
          </p:cNvCxnSpPr>
          <p:nvPr/>
        </p:nvCxnSpPr>
        <p:spPr>
          <a:xfrm rot="16200000" flipH="1">
            <a:off x="3053921" y="3220810"/>
            <a:ext cx="713789" cy="166682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stCxn id="38" idx="2"/>
            <a:endCxn id="46" idx="0"/>
          </p:cNvCxnSpPr>
          <p:nvPr/>
        </p:nvCxnSpPr>
        <p:spPr>
          <a:xfrm rot="5400000">
            <a:off x="6417437" y="3585662"/>
            <a:ext cx="704931" cy="95847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Поле 5"/>
          <p:cNvSpPr txBox="1">
            <a:spLocks noChangeArrowheads="1"/>
          </p:cNvSpPr>
          <p:nvPr/>
        </p:nvSpPr>
        <p:spPr bwMode="auto">
          <a:xfrm>
            <a:off x="5483501" y="4417364"/>
            <a:ext cx="1614330" cy="7525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сердцевине витков резьбы НКТ</a:t>
            </a:r>
          </a:p>
        </p:txBody>
      </p:sp>
      <p:cxnSp>
        <p:nvCxnSpPr>
          <p:cNvPr id="50" name="Соединительная линия уступом 49"/>
          <p:cNvCxnSpPr>
            <a:stCxn id="38" idx="2"/>
            <a:endCxn id="51" idx="0"/>
          </p:cNvCxnSpPr>
          <p:nvPr/>
        </p:nvCxnSpPr>
        <p:spPr>
          <a:xfrm rot="16200000" flipH="1">
            <a:off x="7351615" y="3609956"/>
            <a:ext cx="704931" cy="90988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Поле 5"/>
          <p:cNvSpPr txBox="1">
            <a:spLocks noChangeArrowheads="1"/>
          </p:cNvSpPr>
          <p:nvPr/>
        </p:nvSpPr>
        <p:spPr bwMode="auto">
          <a:xfrm>
            <a:off x="7295656" y="4417364"/>
            <a:ext cx="1726732" cy="7525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наружной поверхности витков резьбы НКТ</a:t>
            </a:r>
          </a:p>
        </p:txBody>
      </p:sp>
      <p:sp>
        <p:nvSpPr>
          <p:cNvPr id="2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11</a:t>
            </a:r>
            <a:endParaRPr lang="ru-RU" sz="12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1291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оле 5"/>
          <p:cNvSpPr txBox="1">
            <a:spLocks noChangeArrowheads="1"/>
          </p:cNvSpPr>
          <p:nvPr/>
        </p:nvSpPr>
        <p:spPr bwMode="auto">
          <a:xfrm>
            <a:off x="3989751" y="2093620"/>
            <a:ext cx="1453328" cy="4555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ТТ к муфте</a:t>
            </a:r>
          </a:p>
        </p:txBody>
      </p:sp>
      <p:sp>
        <p:nvSpPr>
          <p:cNvPr id="34" name="Поле 5"/>
          <p:cNvSpPr txBox="1">
            <a:spLocks noChangeArrowheads="1"/>
          </p:cNvSpPr>
          <p:nvPr/>
        </p:nvSpPr>
        <p:spPr bwMode="auto">
          <a:xfrm>
            <a:off x="1797312" y="3075436"/>
            <a:ext cx="1614332" cy="6300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телу муфты</a:t>
            </a:r>
          </a:p>
        </p:txBody>
      </p:sp>
      <p:sp>
        <p:nvSpPr>
          <p:cNvPr id="35" name="Поле 5"/>
          <p:cNvSpPr txBox="1">
            <a:spLocks noChangeArrowheads="1"/>
          </p:cNvSpPr>
          <p:nvPr/>
        </p:nvSpPr>
        <p:spPr bwMode="auto">
          <a:xfrm>
            <a:off x="71695" y="4421945"/>
            <a:ext cx="1614330" cy="8307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внутренней поверхности тела муфты</a:t>
            </a:r>
          </a:p>
        </p:txBody>
      </p:sp>
      <p:cxnSp>
        <p:nvCxnSpPr>
          <p:cNvPr id="36" name="Соединительная линия уступом 35"/>
          <p:cNvCxnSpPr>
            <a:stCxn id="34" idx="2"/>
            <a:endCxn id="35" idx="0"/>
          </p:cNvCxnSpPr>
          <p:nvPr/>
        </p:nvCxnSpPr>
        <p:spPr>
          <a:xfrm rot="5400000">
            <a:off x="1383417" y="3200884"/>
            <a:ext cx="716504" cy="172561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477648" y="3075436"/>
            <a:ext cx="1626247" cy="6451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виткам резьбы муфты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738146" y="473203"/>
            <a:ext cx="8357394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solidFill>
                <a:schemeClr val="tx1"/>
              </a:solidFill>
            </a:endParaRPr>
          </a:p>
        </p:txBody>
      </p:sp>
      <p:sp>
        <p:nvSpPr>
          <p:cNvPr id="21" name="Заголовок 2"/>
          <p:cNvSpPr txBox="1">
            <a:spLocks/>
          </p:cNvSpPr>
          <p:nvPr/>
        </p:nvSpPr>
        <p:spPr>
          <a:xfrm>
            <a:off x="902023" y="845222"/>
            <a:ext cx="9082112" cy="77417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Алгоритм разработки ТТ к структурным составляющим муфты</a:t>
            </a:r>
          </a:p>
        </p:txBody>
      </p:sp>
      <p:sp>
        <p:nvSpPr>
          <p:cNvPr id="39" name="Поле 5"/>
          <p:cNvSpPr txBox="1">
            <a:spLocks noChangeArrowheads="1"/>
          </p:cNvSpPr>
          <p:nvPr/>
        </p:nvSpPr>
        <p:spPr bwMode="auto">
          <a:xfrm>
            <a:off x="1797311" y="4417924"/>
            <a:ext cx="1614330" cy="8307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сердцевине тела муфты</a:t>
            </a:r>
          </a:p>
        </p:txBody>
      </p:sp>
      <p:cxnSp>
        <p:nvCxnSpPr>
          <p:cNvPr id="40" name="Соединительная линия уступом 39"/>
          <p:cNvCxnSpPr>
            <a:stCxn id="34" idx="2"/>
            <a:endCxn id="39" idx="0"/>
          </p:cNvCxnSpPr>
          <p:nvPr/>
        </p:nvCxnSpPr>
        <p:spPr>
          <a:xfrm rot="5400000">
            <a:off x="2248236" y="4061681"/>
            <a:ext cx="712483" cy="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Поле 5"/>
          <p:cNvSpPr txBox="1">
            <a:spLocks noChangeArrowheads="1"/>
          </p:cNvSpPr>
          <p:nvPr/>
        </p:nvSpPr>
        <p:spPr bwMode="auto">
          <a:xfrm>
            <a:off x="3522927" y="4417924"/>
            <a:ext cx="1614330" cy="8307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наружной поверхности тела муфты</a:t>
            </a:r>
          </a:p>
        </p:txBody>
      </p:sp>
      <p:cxnSp>
        <p:nvCxnSpPr>
          <p:cNvPr id="42" name="Соединительная линия уступом 41"/>
          <p:cNvCxnSpPr>
            <a:stCxn id="34" idx="2"/>
            <a:endCxn id="41" idx="0"/>
          </p:cNvCxnSpPr>
          <p:nvPr/>
        </p:nvCxnSpPr>
        <p:spPr>
          <a:xfrm rot="16200000" flipH="1">
            <a:off x="3111044" y="3198875"/>
            <a:ext cx="712483" cy="172561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Поле 5"/>
          <p:cNvSpPr txBox="1">
            <a:spLocks noChangeArrowheads="1"/>
          </p:cNvSpPr>
          <p:nvPr/>
        </p:nvSpPr>
        <p:spPr bwMode="auto">
          <a:xfrm>
            <a:off x="5478619" y="4417924"/>
            <a:ext cx="1614330" cy="8307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сердцевине витков резьбы муфты</a:t>
            </a:r>
          </a:p>
        </p:txBody>
      </p:sp>
      <p:sp>
        <p:nvSpPr>
          <p:cNvPr id="51" name="Поле 5"/>
          <p:cNvSpPr txBox="1">
            <a:spLocks noChangeArrowheads="1"/>
          </p:cNvSpPr>
          <p:nvPr/>
        </p:nvSpPr>
        <p:spPr bwMode="auto">
          <a:xfrm>
            <a:off x="7290772" y="4417924"/>
            <a:ext cx="1804767" cy="8307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наружной поверхности витков резьбы муфты</a:t>
            </a:r>
          </a:p>
        </p:txBody>
      </p:sp>
      <p:cxnSp>
        <p:nvCxnSpPr>
          <p:cNvPr id="33" name="Соединительная линия уступом 32"/>
          <p:cNvCxnSpPr>
            <a:stCxn id="32" idx="2"/>
            <a:endCxn id="34" idx="0"/>
          </p:cNvCxnSpPr>
          <p:nvPr/>
        </p:nvCxnSpPr>
        <p:spPr>
          <a:xfrm rot="5400000">
            <a:off x="3397293" y="1756313"/>
            <a:ext cx="526309" cy="211193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32" idx="2"/>
            <a:endCxn id="38" idx="0"/>
          </p:cNvCxnSpPr>
          <p:nvPr/>
        </p:nvCxnSpPr>
        <p:spPr>
          <a:xfrm rot="16200000" flipH="1">
            <a:off x="5740439" y="1525102"/>
            <a:ext cx="526309" cy="257435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Соединительная линия уступом 43"/>
          <p:cNvCxnSpPr/>
          <p:nvPr/>
        </p:nvCxnSpPr>
        <p:spPr>
          <a:xfrm rot="16200000" flipH="1">
            <a:off x="3111044" y="3206429"/>
            <a:ext cx="712484" cy="172561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>
            <a:stCxn id="38" idx="2"/>
            <a:endCxn id="46" idx="0"/>
          </p:cNvCxnSpPr>
          <p:nvPr/>
        </p:nvCxnSpPr>
        <p:spPr>
          <a:xfrm rot="5400000">
            <a:off x="6439590" y="3566741"/>
            <a:ext cx="697377" cy="100498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>
            <a:stCxn id="38" idx="2"/>
            <a:endCxn id="51" idx="0"/>
          </p:cNvCxnSpPr>
          <p:nvPr/>
        </p:nvCxnSpPr>
        <p:spPr>
          <a:xfrm rot="16200000" flipH="1">
            <a:off x="7393276" y="3618043"/>
            <a:ext cx="697377" cy="90238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12</a:t>
            </a:r>
            <a:endParaRPr lang="ru-RU" sz="1200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107728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е 4"/>
          <p:cNvSpPr txBox="1">
            <a:spLocks noChangeArrowheads="1"/>
          </p:cNvSpPr>
          <p:nvPr/>
        </p:nvSpPr>
        <p:spPr bwMode="auto">
          <a:xfrm>
            <a:off x="1783082" y="2183034"/>
            <a:ext cx="5103795" cy="8488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Назначение колонны НКТ, ее элементов и соединения этих элементов (выполняемые функции, условия применения, расчетный срок службы</a:t>
            </a:r>
          </a:p>
        </p:txBody>
      </p:sp>
      <p:cxnSp>
        <p:nvCxnSpPr>
          <p:cNvPr id="7" name="Прямая со стрелкой 6"/>
          <p:cNvCxnSpPr>
            <a:stCxn id="21" idx="2"/>
            <a:endCxn id="26" idx="0"/>
          </p:cNvCxnSpPr>
          <p:nvPr/>
        </p:nvCxnSpPr>
        <p:spPr>
          <a:xfrm flipH="1">
            <a:off x="4328937" y="3031838"/>
            <a:ext cx="6043" cy="51716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Заголовок 2"/>
          <p:cNvSpPr txBox="1">
            <a:spLocks/>
          </p:cNvSpPr>
          <p:nvPr/>
        </p:nvSpPr>
        <p:spPr>
          <a:xfrm>
            <a:off x="938717" y="996515"/>
            <a:ext cx="8205283" cy="66935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749">
              <a:defRPr/>
            </a:pPr>
            <a:r>
              <a:rPr lang="ru-RU" sz="2400" b="1" dirty="0">
                <a:solidFill>
                  <a:srgbClr val="000000"/>
                </a:solidFill>
                <a:latin typeface="Calibri Light" panose="020F0302020204030204"/>
              </a:rPr>
              <a:t>Требуемая структура технических </a:t>
            </a:r>
            <a:r>
              <a:rPr lang="ru-RU" sz="2400" b="1" dirty="0" smtClean="0">
                <a:solidFill>
                  <a:srgbClr val="000000"/>
                </a:solidFill>
                <a:latin typeface="Calibri Light" panose="020F0302020204030204"/>
              </a:rPr>
              <a:t>требований </a:t>
            </a:r>
            <a:r>
              <a:rPr lang="ru-RU" sz="2400" b="1" dirty="0">
                <a:solidFill>
                  <a:srgbClr val="000000"/>
                </a:solidFill>
                <a:latin typeface="Calibri Light" panose="020F0302020204030204"/>
              </a:rPr>
              <a:t>нефтегазовых компаний к колоннам НКТ, </a:t>
            </a:r>
            <a:r>
              <a:rPr lang="ru-RU" sz="2400" b="1" dirty="0" smtClean="0">
                <a:solidFill>
                  <a:srgbClr val="000000"/>
                </a:solidFill>
                <a:latin typeface="Calibri Light" panose="020F0302020204030204"/>
              </a:rPr>
              <a:t>их </a:t>
            </a:r>
            <a:r>
              <a:rPr lang="ru-RU" sz="2400" b="1" dirty="0" smtClean="0">
                <a:solidFill>
                  <a:srgbClr val="000000"/>
                </a:solidFill>
                <a:latin typeface="Calibri Light" panose="020F0302020204030204"/>
              </a:rPr>
              <a:t>элементам </a:t>
            </a:r>
            <a:r>
              <a:rPr lang="ru-RU" sz="2400" b="1" dirty="0">
                <a:solidFill>
                  <a:srgbClr val="000000"/>
                </a:solidFill>
                <a:latin typeface="Calibri Light" panose="020F0302020204030204"/>
              </a:rPr>
              <a:t>и к соединениям  этих элементов</a:t>
            </a:r>
          </a:p>
        </p:txBody>
      </p:sp>
      <p:sp>
        <p:nvSpPr>
          <p:cNvPr id="26" name="Поле 4"/>
          <p:cNvSpPr txBox="1">
            <a:spLocks noChangeArrowheads="1"/>
          </p:cNvSpPr>
          <p:nvPr/>
        </p:nvSpPr>
        <p:spPr bwMode="auto">
          <a:xfrm>
            <a:off x="2302794" y="3549004"/>
            <a:ext cx="4052285" cy="87229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Требуемые свойства колонны НКТ, ее элементов и соединений этих элементов, показатели свойств и нормы на них (критерии качества) 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13</a:t>
            </a:r>
            <a:endParaRPr lang="ru-RU" sz="1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  <p:sp>
        <p:nvSpPr>
          <p:cNvPr id="32" name="Поле 4"/>
          <p:cNvSpPr txBox="1">
            <a:spLocks noChangeArrowheads="1"/>
          </p:cNvSpPr>
          <p:nvPr/>
        </p:nvSpPr>
        <p:spPr bwMode="auto">
          <a:xfrm>
            <a:off x="2302794" y="4979867"/>
            <a:ext cx="4052285" cy="87229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Методы контроля фактических характеристик колонны НКТ, ее элементов и соединения этих элементов критериям их качества </a:t>
            </a:r>
          </a:p>
        </p:txBody>
      </p:sp>
      <p:cxnSp>
        <p:nvCxnSpPr>
          <p:cNvPr id="34" name="Прямая со стрелкой 33"/>
          <p:cNvCxnSpPr>
            <a:stCxn id="26" idx="2"/>
            <a:endCxn id="32" idx="0"/>
          </p:cNvCxnSpPr>
          <p:nvPr/>
        </p:nvCxnSpPr>
        <p:spPr>
          <a:xfrm>
            <a:off x="4328937" y="4421297"/>
            <a:ext cx="0" cy="55857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Заголовок 3"/>
          <p:cNvSpPr>
            <a:spLocks noGrp="1"/>
          </p:cNvSpPr>
          <p:nvPr>
            <p:ph type="title"/>
          </p:nvPr>
        </p:nvSpPr>
        <p:spPr>
          <a:xfrm>
            <a:off x="854179" y="966569"/>
            <a:ext cx="7543800" cy="1088068"/>
          </a:xfrm>
          <a:solidFill>
            <a:srgbClr val="78A6AD"/>
          </a:solidFill>
        </p:spPr>
        <p:txBody>
          <a:bodyPr/>
          <a:lstStyle/>
          <a:p>
            <a:r>
              <a:rPr lang="ru-RU" sz="1400" dirty="0" smtClean="0">
                <a:solidFill>
                  <a:srgbClr val="78A6AD"/>
                </a:solidFill>
              </a:rPr>
              <a:t>1</a:t>
            </a:r>
            <a:endParaRPr lang="ru-RU" sz="1400" dirty="0">
              <a:solidFill>
                <a:srgbClr val="78A6AD"/>
              </a:solidFill>
            </a:endParaRPr>
          </a:p>
        </p:txBody>
      </p:sp>
      <p:sp>
        <p:nvSpPr>
          <p:cNvPr id="191" name="Поле 4"/>
          <p:cNvSpPr txBox="1">
            <a:spLocks noChangeArrowheads="1"/>
          </p:cNvSpPr>
          <p:nvPr/>
        </p:nvSpPr>
        <p:spPr bwMode="auto">
          <a:xfrm>
            <a:off x="3581756" y="721927"/>
            <a:ext cx="1568418" cy="5774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Times New Roman"/>
              </a:rPr>
              <a:t>Назначение колонны НКТ</a:t>
            </a:r>
          </a:p>
        </p:txBody>
      </p:sp>
      <p:sp>
        <p:nvSpPr>
          <p:cNvPr id="192" name="Поле 5"/>
          <p:cNvSpPr txBox="1">
            <a:spLocks noChangeArrowheads="1"/>
          </p:cNvSpPr>
          <p:nvPr/>
        </p:nvSpPr>
        <p:spPr bwMode="auto">
          <a:xfrm>
            <a:off x="1456215" y="1676321"/>
            <a:ext cx="1034693" cy="2998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Функции</a:t>
            </a:r>
          </a:p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endParaRPr lang="ru-RU" sz="1400" b="1" kern="0" dirty="0">
              <a:solidFill>
                <a:sysClr val="windowText" lastClr="000000"/>
              </a:solidFill>
              <a:latin typeface="Calibri"/>
              <a:ea typeface="Calibri"/>
              <a:cs typeface="Times New Roman"/>
            </a:endParaRPr>
          </a:p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endParaRPr lang="ru-RU" sz="1400" b="1" kern="0" dirty="0">
              <a:solidFill>
                <a:sysClr val="windowText" lastClr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93" name="Поле 6"/>
          <p:cNvSpPr txBox="1">
            <a:spLocks noChangeArrowheads="1"/>
          </p:cNvSpPr>
          <p:nvPr/>
        </p:nvSpPr>
        <p:spPr bwMode="auto">
          <a:xfrm>
            <a:off x="3129458" y="1661587"/>
            <a:ext cx="2475051" cy="4728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Times New Roman"/>
              </a:rPr>
              <a:t>Условия</a:t>
            </a:r>
            <a:r>
              <a:rPr lang="en-US" sz="1400" b="1" kern="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Times New Roman"/>
              </a:rPr>
              <a:t> </a:t>
            </a: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Times New Roman"/>
              </a:rPr>
              <a:t>на различных стадиях жизненного цикла</a:t>
            </a:r>
          </a:p>
        </p:txBody>
      </p:sp>
      <p:sp>
        <p:nvSpPr>
          <p:cNvPr id="194" name="Поле 7"/>
          <p:cNvSpPr txBox="1">
            <a:spLocks noChangeArrowheads="1"/>
          </p:cNvSpPr>
          <p:nvPr/>
        </p:nvSpPr>
        <p:spPr bwMode="auto">
          <a:xfrm>
            <a:off x="6959483" y="1674633"/>
            <a:ext cx="1214056" cy="47810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ru-RU" sz="1400" b="1" kern="0" dirty="0" smtClean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Times New Roman"/>
              </a:rPr>
              <a:t>Расчетный</a:t>
            </a:r>
            <a:r>
              <a:rPr lang="ru-RU" sz="1400" b="1" kern="0" dirty="0" smtClean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Times New Roman"/>
              </a:rPr>
              <a:t> </a:t>
            </a:r>
            <a:r>
              <a:rPr lang="ru-RU" sz="1400" b="1" kern="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Times New Roman"/>
              </a:rPr>
              <a:t>срок службы</a:t>
            </a:r>
          </a:p>
        </p:txBody>
      </p:sp>
      <p:cxnSp>
        <p:nvCxnSpPr>
          <p:cNvPr id="195" name="Линия 13"/>
          <p:cNvCxnSpPr>
            <a:stCxn id="191" idx="2"/>
            <a:endCxn id="193" idx="0"/>
          </p:cNvCxnSpPr>
          <p:nvPr/>
        </p:nvCxnSpPr>
        <p:spPr bwMode="auto">
          <a:xfrm>
            <a:off x="4365965" y="1299372"/>
            <a:ext cx="1019" cy="362215"/>
          </a:xfrm>
          <a:prstGeom prst="line">
            <a:avLst/>
          </a:prstGeom>
          <a:ln w="28575">
            <a:headEnd/>
            <a:tailEnd type="triangl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99" name="Прямоугольник 198"/>
          <p:cNvSpPr/>
          <p:nvPr/>
        </p:nvSpPr>
        <p:spPr>
          <a:xfrm>
            <a:off x="832620" y="2457244"/>
            <a:ext cx="488194" cy="424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Ф1</a:t>
            </a:r>
          </a:p>
        </p:txBody>
      </p:sp>
      <p:sp>
        <p:nvSpPr>
          <p:cNvPr id="200" name="Прямоугольник 199"/>
          <p:cNvSpPr/>
          <p:nvPr/>
        </p:nvSpPr>
        <p:spPr>
          <a:xfrm>
            <a:off x="1445312" y="2456323"/>
            <a:ext cx="447507" cy="4238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Ф2</a:t>
            </a:r>
          </a:p>
        </p:txBody>
      </p:sp>
      <p:sp>
        <p:nvSpPr>
          <p:cNvPr id="201" name="Прямоугольник 200"/>
          <p:cNvSpPr/>
          <p:nvPr/>
        </p:nvSpPr>
        <p:spPr>
          <a:xfrm>
            <a:off x="2032326" y="2456323"/>
            <a:ext cx="447507" cy="423877"/>
          </a:xfrm>
          <a:prstGeom prst="rect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endParaRPr lang="ru-RU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3" name="Прямоугольник 202"/>
          <p:cNvSpPr/>
          <p:nvPr/>
        </p:nvSpPr>
        <p:spPr>
          <a:xfrm>
            <a:off x="2589322" y="2466116"/>
            <a:ext cx="447507" cy="4238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Ф</a:t>
            </a:r>
            <a:r>
              <a:rPr lang="en-US" sz="1400" dirty="0">
                <a:solidFill>
                  <a:srgbClr val="000000"/>
                </a:solidFill>
                <a:latin typeface="Calibri" panose="020F0502020204030204"/>
              </a:rPr>
              <a:t>n</a:t>
            </a:r>
            <a:endParaRPr lang="ru-RU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6" name="Прямоугольник 205"/>
          <p:cNvSpPr/>
          <p:nvPr/>
        </p:nvSpPr>
        <p:spPr>
          <a:xfrm>
            <a:off x="3188759" y="2449370"/>
            <a:ext cx="472027" cy="4238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Х</a:t>
            </a:r>
          </a:p>
        </p:txBody>
      </p:sp>
      <p:sp>
        <p:nvSpPr>
          <p:cNvPr id="207" name="Прямоугольник 206"/>
          <p:cNvSpPr/>
          <p:nvPr/>
        </p:nvSpPr>
        <p:spPr>
          <a:xfrm>
            <a:off x="1295099" y="3237774"/>
            <a:ext cx="1542671" cy="597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Температурные воздействия</a:t>
            </a:r>
          </a:p>
        </p:txBody>
      </p:sp>
      <p:sp>
        <p:nvSpPr>
          <p:cNvPr id="208" name="Прямоугольник 207"/>
          <p:cNvSpPr/>
          <p:nvPr/>
        </p:nvSpPr>
        <p:spPr>
          <a:xfrm>
            <a:off x="2948596" y="3234182"/>
            <a:ext cx="1424379" cy="5990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 smtClean="0">
                <a:solidFill>
                  <a:srgbClr val="000000"/>
                </a:solidFill>
                <a:latin typeface="Calibri" panose="020F0502020204030204"/>
              </a:rPr>
              <a:t>Силовые </a:t>
            </a: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воздействия</a:t>
            </a:r>
          </a:p>
        </p:txBody>
      </p:sp>
      <p:sp>
        <p:nvSpPr>
          <p:cNvPr id="209" name="Прямоугольник 208"/>
          <p:cNvSpPr/>
          <p:nvPr/>
        </p:nvSpPr>
        <p:spPr>
          <a:xfrm>
            <a:off x="6044341" y="3228462"/>
            <a:ext cx="1924151" cy="5996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Физико-химические воздействия (среда)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738284" y="5271225"/>
            <a:ext cx="557203" cy="3931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Д1</a:t>
            </a:r>
          </a:p>
        </p:txBody>
      </p:sp>
      <p:sp>
        <p:nvSpPr>
          <p:cNvPr id="215" name="Прямоугольник 214"/>
          <p:cNvSpPr/>
          <p:nvPr/>
        </p:nvSpPr>
        <p:spPr>
          <a:xfrm>
            <a:off x="1450561" y="5276190"/>
            <a:ext cx="550507" cy="392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Д2</a:t>
            </a:r>
          </a:p>
        </p:txBody>
      </p:sp>
      <p:sp>
        <p:nvSpPr>
          <p:cNvPr id="216" name="Прямоугольник 215"/>
          <p:cNvSpPr/>
          <p:nvPr/>
        </p:nvSpPr>
        <p:spPr>
          <a:xfrm>
            <a:off x="2151598" y="5275953"/>
            <a:ext cx="483442" cy="392953"/>
          </a:xfrm>
          <a:prstGeom prst="rect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endParaRPr lang="ru-RU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2826994" y="5275953"/>
            <a:ext cx="608671" cy="392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Д</a:t>
            </a:r>
            <a:r>
              <a:rPr lang="en-US" sz="1400" dirty="0">
                <a:solidFill>
                  <a:srgbClr val="000000"/>
                </a:solidFill>
                <a:latin typeface="Calibri" panose="020F0502020204030204"/>
              </a:rPr>
              <a:t>n</a:t>
            </a:r>
            <a:endParaRPr lang="ru-RU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20" name="Прямоугольник 219"/>
          <p:cNvSpPr/>
          <p:nvPr/>
        </p:nvSpPr>
        <p:spPr>
          <a:xfrm>
            <a:off x="7322414" y="2450514"/>
            <a:ext cx="488194" cy="424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/>
              </a:rPr>
              <a:t>τ</a:t>
            </a:r>
            <a:endParaRPr lang="ru-RU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22" name="Скругленный прямоугольник 221"/>
          <p:cNvSpPr/>
          <p:nvPr/>
        </p:nvSpPr>
        <p:spPr>
          <a:xfrm>
            <a:off x="4937370" y="4564704"/>
            <a:ext cx="4005744" cy="15687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Ф – функция;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Х – хранение; 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Т – транспортирование;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М – монтаж/демонтаж;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Э – эксплуатация; 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ТО – техническое обслуживание; 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Р – ремонт; 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ВВ – вид воздействия;</a:t>
            </a:r>
          </a:p>
          <a:p>
            <a:pPr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Д – диапазон воздействия;</a:t>
            </a:r>
          </a:p>
          <a:p>
            <a:pPr defTabSz="342892">
              <a:defRPr/>
            </a:pPr>
            <a:r>
              <a:rPr lang="en-US" sz="1400" dirty="0">
                <a:solidFill>
                  <a:srgbClr val="000000"/>
                </a:solidFill>
                <a:latin typeface="Calibri" panose="020F0502020204030204"/>
              </a:rPr>
              <a:t>τ – </a:t>
            </a: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срок службы.</a:t>
            </a:r>
          </a:p>
        </p:txBody>
      </p:sp>
      <p:sp>
        <p:nvSpPr>
          <p:cNvPr id="224" name="Прямоугольник 223"/>
          <p:cNvSpPr/>
          <p:nvPr/>
        </p:nvSpPr>
        <p:spPr>
          <a:xfrm>
            <a:off x="5061868" y="2464945"/>
            <a:ext cx="405946" cy="4254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Э</a:t>
            </a:r>
          </a:p>
        </p:txBody>
      </p:sp>
      <p:sp>
        <p:nvSpPr>
          <p:cNvPr id="225" name="Прямоугольник 224"/>
          <p:cNvSpPr/>
          <p:nvPr/>
        </p:nvSpPr>
        <p:spPr>
          <a:xfrm>
            <a:off x="3785284" y="2462276"/>
            <a:ext cx="456194" cy="4197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Т</a:t>
            </a:r>
          </a:p>
        </p:txBody>
      </p:sp>
      <p:sp>
        <p:nvSpPr>
          <p:cNvPr id="226" name="Прямоугольник 225"/>
          <p:cNvSpPr/>
          <p:nvPr/>
        </p:nvSpPr>
        <p:spPr>
          <a:xfrm>
            <a:off x="4365976" y="2457247"/>
            <a:ext cx="571394" cy="436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М</a:t>
            </a:r>
          </a:p>
        </p:txBody>
      </p:sp>
      <p:sp>
        <p:nvSpPr>
          <p:cNvPr id="227" name="Прямоугольник 226"/>
          <p:cNvSpPr/>
          <p:nvPr/>
        </p:nvSpPr>
        <p:spPr>
          <a:xfrm>
            <a:off x="5592312" y="2457416"/>
            <a:ext cx="486379" cy="4238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ТО</a:t>
            </a:r>
          </a:p>
        </p:txBody>
      </p:sp>
      <p:sp>
        <p:nvSpPr>
          <p:cNvPr id="228" name="Прямоугольник 227"/>
          <p:cNvSpPr/>
          <p:nvPr/>
        </p:nvSpPr>
        <p:spPr>
          <a:xfrm>
            <a:off x="6203189" y="2464945"/>
            <a:ext cx="490173" cy="4329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Р</a:t>
            </a:r>
          </a:p>
        </p:txBody>
      </p:sp>
      <p:cxnSp>
        <p:nvCxnSpPr>
          <p:cNvPr id="234" name="Соединительная линия уступом 233"/>
          <p:cNvCxnSpPr>
            <a:stCxn id="191" idx="2"/>
            <a:endCxn id="194" idx="0"/>
          </p:cNvCxnSpPr>
          <p:nvPr/>
        </p:nvCxnSpPr>
        <p:spPr>
          <a:xfrm rot="16200000" flipH="1">
            <a:off x="5778608" y="-113271"/>
            <a:ext cx="375261" cy="3200546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5" name="Соединительная линия уступом 234"/>
          <p:cNvCxnSpPr>
            <a:stCxn id="191" idx="2"/>
            <a:endCxn id="192" idx="0"/>
          </p:cNvCxnSpPr>
          <p:nvPr/>
        </p:nvCxnSpPr>
        <p:spPr>
          <a:xfrm rot="5400000">
            <a:off x="2981290" y="291645"/>
            <a:ext cx="376949" cy="2392403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8" name="Прямоугольник 237"/>
          <p:cNvSpPr/>
          <p:nvPr/>
        </p:nvSpPr>
        <p:spPr>
          <a:xfrm>
            <a:off x="744070" y="4365960"/>
            <a:ext cx="557203" cy="3931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ВВ1</a:t>
            </a:r>
          </a:p>
        </p:txBody>
      </p:sp>
      <p:sp>
        <p:nvSpPr>
          <p:cNvPr id="239" name="Прямоугольник 238"/>
          <p:cNvSpPr/>
          <p:nvPr/>
        </p:nvSpPr>
        <p:spPr>
          <a:xfrm>
            <a:off x="1440610" y="4365961"/>
            <a:ext cx="550507" cy="392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ВВ2</a:t>
            </a:r>
          </a:p>
        </p:txBody>
      </p:sp>
      <p:sp>
        <p:nvSpPr>
          <p:cNvPr id="240" name="Прямоугольник 239"/>
          <p:cNvSpPr/>
          <p:nvPr/>
        </p:nvSpPr>
        <p:spPr>
          <a:xfrm>
            <a:off x="2167334" y="4367808"/>
            <a:ext cx="483442" cy="392953"/>
          </a:xfrm>
          <a:prstGeom prst="rect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endParaRPr lang="ru-RU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2826994" y="4365960"/>
            <a:ext cx="608671" cy="392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ВВ</a:t>
            </a:r>
            <a:r>
              <a:rPr lang="en-US" sz="1400" dirty="0">
                <a:solidFill>
                  <a:srgbClr val="000000"/>
                </a:solidFill>
                <a:latin typeface="Calibri" panose="020F0502020204030204"/>
              </a:rPr>
              <a:t>n</a:t>
            </a:r>
            <a:endParaRPr lang="ru-RU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14</a:t>
            </a:r>
            <a:endParaRPr lang="ru-RU" sz="1200" dirty="0"/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  <p:cxnSp>
        <p:nvCxnSpPr>
          <p:cNvPr id="46" name="Соединительная линия уступом 45"/>
          <p:cNvCxnSpPr>
            <a:stCxn id="192" idx="2"/>
            <a:endCxn id="199" idx="0"/>
          </p:cNvCxnSpPr>
          <p:nvPr/>
        </p:nvCxnSpPr>
        <p:spPr>
          <a:xfrm rot="5400000">
            <a:off x="1284595" y="1768276"/>
            <a:ext cx="481091" cy="896845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7" name="Соединительная линия уступом 116"/>
          <p:cNvCxnSpPr>
            <a:stCxn id="192" idx="2"/>
            <a:endCxn id="200" idx="0"/>
          </p:cNvCxnSpPr>
          <p:nvPr/>
        </p:nvCxnSpPr>
        <p:spPr>
          <a:xfrm rot="5400000">
            <a:off x="1581229" y="2063990"/>
            <a:ext cx="480170" cy="30449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Соединительная линия уступом 119"/>
          <p:cNvCxnSpPr>
            <a:stCxn id="192" idx="2"/>
            <a:endCxn id="201" idx="0"/>
          </p:cNvCxnSpPr>
          <p:nvPr/>
        </p:nvCxnSpPr>
        <p:spPr>
          <a:xfrm rot="16200000" flipH="1">
            <a:off x="1874736" y="2074979"/>
            <a:ext cx="480170" cy="28251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6" name="Соединительная линия уступом 125"/>
          <p:cNvCxnSpPr>
            <a:stCxn id="192" idx="2"/>
            <a:endCxn id="203" idx="0"/>
          </p:cNvCxnSpPr>
          <p:nvPr/>
        </p:nvCxnSpPr>
        <p:spPr>
          <a:xfrm rot="16200000" flipH="1">
            <a:off x="2148338" y="1801377"/>
            <a:ext cx="489963" cy="83951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8" name="Соединительная линия уступом 277"/>
          <p:cNvCxnSpPr>
            <a:stCxn id="206" idx="2"/>
            <a:endCxn id="207" idx="0"/>
          </p:cNvCxnSpPr>
          <p:nvPr/>
        </p:nvCxnSpPr>
        <p:spPr>
          <a:xfrm rot="5400000">
            <a:off x="2563341" y="2376341"/>
            <a:ext cx="364527" cy="1358338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7" name="Соединительная линия уступом 156"/>
          <p:cNvCxnSpPr>
            <a:stCxn id="206" idx="2"/>
            <a:endCxn id="209" idx="0"/>
          </p:cNvCxnSpPr>
          <p:nvPr/>
        </p:nvCxnSpPr>
        <p:spPr>
          <a:xfrm rot="16200000" flipH="1">
            <a:off x="5037988" y="1260032"/>
            <a:ext cx="355215" cy="358164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0" name="Соединительная линия уступом 159"/>
          <p:cNvCxnSpPr>
            <a:stCxn id="206" idx="2"/>
            <a:endCxn id="208" idx="0"/>
          </p:cNvCxnSpPr>
          <p:nvPr/>
        </p:nvCxnSpPr>
        <p:spPr>
          <a:xfrm rot="16200000" flipH="1">
            <a:off x="3362312" y="2935707"/>
            <a:ext cx="360935" cy="23601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5" name="Соединительная линия уступом 284"/>
          <p:cNvCxnSpPr>
            <a:stCxn id="207" idx="2"/>
            <a:endCxn id="238" idx="0"/>
          </p:cNvCxnSpPr>
          <p:nvPr/>
        </p:nvCxnSpPr>
        <p:spPr>
          <a:xfrm rot="5400000">
            <a:off x="1279135" y="3578660"/>
            <a:ext cx="530838" cy="1043763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6" name="Соединительная линия уступом 165"/>
          <p:cNvCxnSpPr>
            <a:stCxn id="207" idx="2"/>
            <a:endCxn id="239" idx="0"/>
          </p:cNvCxnSpPr>
          <p:nvPr/>
        </p:nvCxnSpPr>
        <p:spPr>
          <a:xfrm rot="5400000">
            <a:off x="1625731" y="3925256"/>
            <a:ext cx="530839" cy="35057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9" name="Соединительная линия уступом 168"/>
          <p:cNvCxnSpPr>
            <a:stCxn id="207" idx="2"/>
            <a:endCxn id="241" idx="0"/>
          </p:cNvCxnSpPr>
          <p:nvPr/>
        </p:nvCxnSpPr>
        <p:spPr>
          <a:xfrm rot="16200000" flipH="1">
            <a:off x="2333463" y="3568093"/>
            <a:ext cx="530838" cy="106489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2" name="Соединительная линия уступом 171"/>
          <p:cNvCxnSpPr>
            <a:stCxn id="207" idx="2"/>
            <a:endCxn id="240" idx="0"/>
          </p:cNvCxnSpPr>
          <p:nvPr/>
        </p:nvCxnSpPr>
        <p:spPr>
          <a:xfrm rot="16200000" flipH="1">
            <a:off x="1971402" y="3930155"/>
            <a:ext cx="532686" cy="34262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238" idx="2"/>
            <a:endCxn id="214" idx="0"/>
          </p:cNvCxnSpPr>
          <p:nvPr/>
        </p:nvCxnSpPr>
        <p:spPr>
          <a:xfrm rot="5400000">
            <a:off x="763742" y="5012294"/>
            <a:ext cx="512075" cy="5786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9" name="Соединительная линия уступом 178"/>
          <p:cNvCxnSpPr>
            <a:stCxn id="238" idx="2"/>
            <a:endCxn id="215" idx="0"/>
          </p:cNvCxnSpPr>
          <p:nvPr/>
        </p:nvCxnSpPr>
        <p:spPr>
          <a:xfrm rot="16200000" flipH="1">
            <a:off x="1115723" y="4666098"/>
            <a:ext cx="517040" cy="70314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3" name="Соединительная линия уступом 182"/>
          <p:cNvCxnSpPr>
            <a:stCxn id="238" idx="2"/>
            <a:endCxn id="216" idx="0"/>
          </p:cNvCxnSpPr>
          <p:nvPr/>
        </p:nvCxnSpPr>
        <p:spPr>
          <a:xfrm rot="16200000" flipH="1">
            <a:off x="1449594" y="4332227"/>
            <a:ext cx="516803" cy="137064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6" name="Соединительная линия уступом 185"/>
          <p:cNvCxnSpPr>
            <a:stCxn id="238" idx="2"/>
            <a:endCxn id="218" idx="0"/>
          </p:cNvCxnSpPr>
          <p:nvPr/>
        </p:nvCxnSpPr>
        <p:spPr>
          <a:xfrm rot="16200000" flipH="1">
            <a:off x="1818600" y="3963222"/>
            <a:ext cx="516803" cy="210865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Соединительная линия уступом 7"/>
          <p:cNvCxnSpPr>
            <a:stCxn id="193" idx="2"/>
            <a:endCxn id="206" idx="0"/>
          </p:cNvCxnSpPr>
          <p:nvPr/>
        </p:nvCxnSpPr>
        <p:spPr>
          <a:xfrm rot="5400000">
            <a:off x="3738418" y="1820803"/>
            <a:ext cx="314923" cy="942211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stCxn id="193" idx="2"/>
            <a:endCxn id="225" idx="0"/>
          </p:cNvCxnSpPr>
          <p:nvPr/>
        </p:nvCxnSpPr>
        <p:spPr>
          <a:xfrm rot="5400000">
            <a:off x="4026269" y="2121560"/>
            <a:ext cx="327829" cy="35360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193" idx="2"/>
            <a:endCxn id="226" idx="0"/>
          </p:cNvCxnSpPr>
          <p:nvPr/>
        </p:nvCxnSpPr>
        <p:spPr>
          <a:xfrm rot="16200000" flipH="1">
            <a:off x="4347928" y="2153502"/>
            <a:ext cx="322800" cy="284689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>
            <a:stCxn id="193" idx="2"/>
            <a:endCxn id="224" idx="0"/>
          </p:cNvCxnSpPr>
          <p:nvPr/>
        </p:nvCxnSpPr>
        <p:spPr>
          <a:xfrm rot="16200000" flipH="1">
            <a:off x="4650663" y="1850767"/>
            <a:ext cx="330498" cy="89785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93" idx="2"/>
            <a:endCxn id="227" idx="0"/>
          </p:cNvCxnSpPr>
          <p:nvPr/>
        </p:nvCxnSpPr>
        <p:spPr>
          <a:xfrm rot="16200000" flipH="1">
            <a:off x="4939759" y="1561672"/>
            <a:ext cx="322969" cy="146851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Соединительная линия уступом 69"/>
          <p:cNvCxnSpPr>
            <a:stCxn id="193" idx="2"/>
            <a:endCxn id="228" idx="0"/>
          </p:cNvCxnSpPr>
          <p:nvPr/>
        </p:nvCxnSpPr>
        <p:spPr>
          <a:xfrm rot="16200000" flipH="1">
            <a:off x="5242381" y="1259050"/>
            <a:ext cx="330498" cy="208129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94" idx="2"/>
            <a:endCxn id="220" idx="0"/>
          </p:cNvCxnSpPr>
          <p:nvPr/>
        </p:nvCxnSpPr>
        <p:spPr>
          <a:xfrm>
            <a:off x="7566511" y="2152734"/>
            <a:ext cx="0" cy="29778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4483801" y="3236030"/>
            <a:ext cx="1424379" cy="5990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>
              <a:defRPr/>
            </a:pPr>
            <a:r>
              <a:rPr lang="ru-RU" sz="1400" dirty="0" smtClean="0">
                <a:solidFill>
                  <a:srgbClr val="000000"/>
                </a:solidFill>
                <a:latin typeface="Calibri" panose="020F0502020204030204"/>
              </a:rPr>
              <a:t>Фрикционные</a:t>
            </a:r>
            <a:r>
              <a:rPr lang="ru-RU" sz="1400" dirty="0" smtClean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Calibri" panose="020F0502020204030204"/>
              </a:rPr>
              <a:t>воздействия</a:t>
            </a:r>
          </a:p>
        </p:txBody>
      </p:sp>
      <p:cxnSp>
        <p:nvCxnSpPr>
          <p:cNvPr id="86" name="Соединительная линия уступом 85"/>
          <p:cNvCxnSpPr>
            <a:stCxn id="206" idx="2"/>
            <a:endCxn id="84" idx="0"/>
          </p:cNvCxnSpPr>
          <p:nvPr/>
        </p:nvCxnSpPr>
        <p:spPr>
          <a:xfrm rot="16200000" flipH="1">
            <a:off x="4128991" y="2169029"/>
            <a:ext cx="362783" cy="177121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87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е 4"/>
          <p:cNvSpPr txBox="1">
            <a:spLocks noChangeArrowheads="1"/>
          </p:cNvSpPr>
          <p:nvPr/>
        </p:nvSpPr>
        <p:spPr bwMode="auto">
          <a:xfrm>
            <a:off x="2700286" y="1847369"/>
            <a:ext cx="3268473" cy="4029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Требуемые свойства колонны НКТ</a:t>
            </a:r>
          </a:p>
        </p:txBody>
      </p:sp>
      <p:sp>
        <p:nvSpPr>
          <p:cNvPr id="22" name="Поле 5"/>
          <p:cNvSpPr txBox="1">
            <a:spLocks noChangeArrowheads="1"/>
          </p:cNvSpPr>
          <p:nvPr/>
        </p:nvSpPr>
        <p:spPr bwMode="auto">
          <a:xfrm>
            <a:off x="99074" y="2712117"/>
            <a:ext cx="2051658" cy="17125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Способность выполнять свое назначение   </a:t>
            </a:r>
            <a:r>
              <a:rPr lang="ru-RU" sz="14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(выполнение требуемых функций</a:t>
            </a: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 при заданных видах внешних воздействий в течение расчетного срока службы)</a:t>
            </a:r>
            <a:endParaRPr lang="ru-RU" sz="1400" kern="0" dirty="0">
              <a:solidFill>
                <a:sysClr val="windowText" lastClr="000000"/>
              </a:solidFill>
              <a:latin typeface="Calibri"/>
              <a:ea typeface="Calibri"/>
              <a:cs typeface="Times New Roman"/>
            </a:endParaRPr>
          </a:p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endParaRPr lang="ru-RU" sz="1400" b="1" kern="0" dirty="0">
              <a:solidFill>
                <a:sysClr val="windowText" lastClr="000000"/>
              </a:solidFill>
              <a:latin typeface="Calibri"/>
              <a:ea typeface="Calibri"/>
              <a:cs typeface="Times New Roman"/>
            </a:endParaRPr>
          </a:p>
          <a:p>
            <a:pPr algn="ctr" defTabSz="685783">
              <a:lnSpc>
                <a:spcPct val="115000"/>
              </a:lnSpc>
              <a:spcAft>
                <a:spcPts val="750"/>
              </a:spcAft>
              <a:defRPr/>
            </a:pPr>
            <a:endParaRPr lang="ru-RU" sz="1400" b="1" kern="0" dirty="0">
              <a:solidFill>
                <a:sysClr val="windowText" lastClr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3" name="Поле 6"/>
          <p:cNvSpPr txBox="1">
            <a:spLocks noChangeArrowheads="1"/>
          </p:cNvSpPr>
          <p:nvPr/>
        </p:nvSpPr>
        <p:spPr bwMode="auto">
          <a:xfrm>
            <a:off x="2260460" y="2712121"/>
            <a:ext cx="1890033" cy="171255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Энергоэффективность </a:t>
            </a: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(при заданных видах внешних воздействий в течение расчетного срока службы) </a:t>
            </a:r>
          </a:p>
        </p:txBody>
      </p:sp>
      <p:sp>
        <p:nvSpPr>
          <p:cNvPr id="24" name="Поле 7"/>
          <p:cNvSpPr txBox="1">
            <a:spLocks noChangeArrowheads="1"/>
          </p:cNvSpPr>
          <p:nvPr/>
        </p:nvSpPr>
        <p:spPr bwMode="auto">
          <a:xfrm>
            <a:off x="4534661" y="2716453"/>
            <a:ext cx="2286763" cy="171255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Надежность   </a:t>
            </a:r>
          </a:p>
          <a:p>
            <a:pPr lvl="0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(при заданных видах внешних воздействий в течение расчетного срока службы с регламентированным параметром </a:t>
            </a:r>
            <a:r>
              <a:rPr lang="ru-RU" sz="1400" kern="0" dirty="0">
                <a:solidFill>
                  <a:schemeClr val="tx1"/>
                </a:solidFill>
                <a:ea typeface="Calibri"/>
                <a:cs typeface="Times New Roman"/>
              </a:rPr>
              <a:t>потока</a:t>
            </a:r>
            <a:r>
              <a:rPr lang="ru-RU" sz="1400" kern="0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отказов)</a:t>
            </a:r>
          </a:p>
        </p:txBody>
      </p:sp>
      <p:sp>
        <p:nvSpPr>
          <p:cNvPr id="31" name="Поле 7"/>
          <p:cNvSpPr txBox="1">
            <a:spLocks noChangeArrowheads="1"/>
          </p:cNvSpPr>
          <p:nvPr/>
        </p:nvSpPr>
        <p:spPr bwMode="auto">
          <a:xfrm>
            <a:off x="7006893" y="2712120"/>
            <a:ext cx="2032580" cy="171255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Безопасность</a:t>
            </a:r>
          </a:p>
          <a:p>
            <a:pPr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(при заданных видах внешних воздействий в течение расчетного срока службы с регламентированным  уровнем риска)</a:t>
            </a:r>
          </a:p>
        </p:txBody>
      </p:sp>
      <p:sp>
        <p:nvSpPr>
          <p:cNvPr id="34" name="Поле 7"/>
          <p:cNvSpPr txBox="1">
            <a:spLocks noChangeArrowheads="1"/>
          </p:cNvSpPr>
          <p:nvPr/>
        </p:nvSpPr>
        <p:spPr bwMode="auto">
          <a:xfrm>
            <a:off x="2579327" y="4724252"/>
            <a:ext cx="3510390" cy="7712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t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00" b="1" kern="0" dirty="0">
                <a:solidFill>
                  <a:schemeClr val="tx1"/>
                </a:solidFill>
                <a:ea typeface="Calibri"/>
                <a:cs typeface="Times New Roman"/>
              </a:rPr>
              <a:t>Технологичность</a:t>
            </a:r>
          </a:p>
          <a:p>
            <a:pPr>
              <a:defRPr/>
            </a:pPr>
            <a:r>
              <a:rPr lang="ru-RU" sz="1400" kern="0" dirty="0">
                <a:solidFill>
                  <a:schemeClr val="tx1"/>
                </a:solidFill>
                <a:ea typeface="Calibri"/>
                <a:cs typeface="Times New Roman"/>
              </a:rPr>
              <a:t>(при заданных видах внешних воздействий в течение расчетного срока службы)</a:t>
            </a:r>
          </a:p>
        </p:txBody>
      </p:sp>
      <p:cxnSp>
        <p:nvCxnSpPr>
          <p:cNvPr id="7" name="Прямая со стрелкой 6"/>
          <p:cNvCxnSpPr>
            <a:stCxn id="21" idx="2"/>
            <a:endCxn id="34" idx="0"/>
          </p:cNvCxnSpPr>
          <p:nvPr/>
        </p:nvCxnSpPr>
        <p:spPr>
          <a:xfrm flipH="1">
            <a:off x="4334522" y="2250299"/>
            <a:ext cx="1" cy="247395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21" idx="2"/>
            <a:endCxn id="24" idx="0"/>
          </p:cNvCxnSpPr>
          <p:nvPr/>
        </p:nvCxnSpPr>
        <p:spPr>
          <a:xfrm rot="16200000" flipH="1">
            <a:off x="4773206" y="1811616"/>
            <a:ext cx="466154" cy="1343520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Соединительная линия уступом 41"/>
          <p:cNvCxnSpPr>
            <a:stCxn id="21" idx="2"/>
            <a:endCxn id="31" idx="0"/>
          </p:cNvCxnSpPr>
          <p:nvPr/>
        </p:nvCxnSpPr>
        <p:spPr>
          <a:xfrm rot="16200000" flipH="1">
            <a:off x="5947943" y="636878"/>
            <a:ext cx="461817" cy="3688659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stCxn id="21" idx="2"/>
            <a:endCxn id="23" idx="0"/>
          </p:cNvCxnSpPr>
          <p:nvPr/>
        </p:nvCxnSpPr>
        <p:spPr>
          <a:xfrm rot="5400000">
            <a:off x="3539089" y="1916687"/>
            <a:ext cx="461822" cy="1129046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>
            <a:stCxn id="21" idx="2"/>
            <a:endCxn id="22" idx="0"/>
          </p:cNvCxnSpPr>
          <p:nvPr/>
        </p:nvCxnSpPr>
        <p:spPr>
          <a:xfrm rot="5400000">
            <a:off x="2498804" y="876398"/>
            <a:ext cx="461818" cy="3209620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15</a:t>
            </a:r>
            <a:endParaRPr lang="ru-RU" sz="12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19180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Поле 4"/>
          <p:cNvSpPr txBox="1">
            <a:spLocks noChangeArrowheads="1"/>
          </p:cNvSpPr>
          <p:nvPr/>
        </p:nvSpPr>
        <p:spPr bwMode="auto">
          <a:xfrm>
            <a:off x="5242987" y="765540"/>
            <a:ext cx="2351708" cy="5694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колонны НКТ и её структурных элементов выполнять свое назначение</a:t>
            </a:r>
          </a:p>
        </p:txBody>
      </p:sp>
      <p:sp>
        <p:nvSpPr>
          <p:cNvPr id="219" name="Поле 5"/>
          <p:cNvSpPr txBox="1">
            <a:spLocks noChangeArrowheads="1"/>
          </p:cNvSpPr>
          <p:nvPr/>
        </p:nvSpPr>
        <p:spPr bwMode="auto">
          <a:xfrm>
            <a:off x="2924486" y="1647576"/>
            <a:ext cx="1800612" cy="5311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Функции (Ф), выполняемые колонной </a:t>
            </a:r>
            <a:r>
              <a:rPr lang="ru-RU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НКТ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21" name="Поле 7"/>
          <p:cNvSpPr txBox="1">
            <a:spLocks noChangeArrowheads="1"/>
          </p:cNvSpPr>
          <p:nvPr/>
        </p:nvSpPr>
        <p:spPr bwMode="auto">
          <a:xfrm>
            <a:off x="7863725" y="1647576"/>
            <a:ext cx="1046703" cy="5311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Расчетный срок службы (</a:t>
            </a:r>
            <a:r>
              <a:rPr lang="el-GR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τ</a:t>
            </a:r>
            <a:r>
              <a:rPr lang="en-US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50" name="Поле 5"/>
          <p:cNvSpPr txBox="1">
            <a:spLocks noChangeArrowheads="1"/>
          </p:cNvSpPr>
          <p:nvPr/>
        </p:nvSpPr>
        <p:spPr bwMode="auto">
          <a:xfrm>
            <a:off x="2002536" y="3100477"/>
            <a:ext cx="2530118" cy="3893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Свойства (СВ) колонны НКТ, обеспечивающие выполнение функции (Ф1)</a:t>
            </a:r>
          </a:p>
        </p:txBody>
      </p:sp>
      <p:sp>
        <p:nvSpPr>
          <p:cNvPr id="262" name="Поле 5"/>
          <p:cNvSpPr txBox="1">
            <a:spLocks noChangeArrowheads="1"/>
          </p:cNvSpPr>
          <p:nvPr/>
        </p:nvSpPr>
        <p:spPr bwMode="auto">
          <a:xfrm>
            <a:off x="2548242" y="2465758"/>
            <a:ext cx="451746" cy="4159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Ф1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267" name="Прямая со стрелкой 266"/>
          <p:cNvCxnSpPr>
            <a:endCxn id="292" idx="0"/>
          </p:cNvCxnSpPr>
          <p:nvPr/>
        </p:nvCxnSpPr>
        <p:spPr>
          <a:xfrm flipV="1">
            <a:off x="4254850" y="2465758"/>
            <a:ext cx="101115" cy="646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8" name="Прямая со стрелкой 267"/>
          <p:cNvCxnSpPr>
            <a:endCxn id="283" idx="0"/>
          </p:cNvCxnSpPr>
          <p:nvPr/>
        </p:nvCxnSpPr>
        <p:spPr>
          <a:xfrm flipV="1">
            <a:off x="3189168" y="2465758"/>
            <a:ext cx="104929" cy="646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3" name="Поле 5"/>
          <p:cNvSpPr txBox="1">
            <a:spLocks noChangeArrowheads="1"/>
          </p:cNvSpPr>
          <p:nvPr/>
        </p:nvSpPr>
        <p:spPr bwMode="auto">
          <a:xfrm>
            <a:off x="3068224" y="2465758"/>
            <a:ext cx="451746" cy="4159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Ф2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91" name="Поле 5"/>
          <p:cNvSpPr txBox="1">
            <a:spLocks noChangeArrowheads="1"/>
          </p:cNvSpPr>
          <p:nvPr/>
        </p:nvSpPr>
        <p:spPr bwMode="auto">
          <a:xfrm>
            <a:off x="3598811" y="2465758"/>
            <a:ext cx="451746" cy="415973"/>
          </a:xfrm>
          <a:prstGeom prst="rect">
            <a:avLst/>
          </a:prstGeom>
          <a:ln>
            <a:prstDash val="sys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750"/>
              </a:spcAft>
              <a:defRPr/>
            </a:pP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  <a:defRPr/>
            </a:pP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92" name="Поле 5"/>
          <p:cNvSpPr txBox="1">
            <a:spLocks noChangeArrowheads="1"/>
          </p:cNvSpPr>
          <p:nvPr/>
        </p:nvSpPr>
        <p:spPr bwMode="auto">
          <a:xfrm>
            <a:off x="4130092" y="2465758"/>
            <a:ext cx="451746" cy="4159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</a:t>
            </a:r>
            <a:r>
              <a:rPr lang="en-US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15" name="Поле 5"/>
          <p:cNvSpPr txBox="1">
            <a:spLocks noChangeArrowheads="1"/>
          </p:cNvSpPr>
          <p:nvPr/>
        </p:nvSpPr>
        <p:spPr bwMode="auto">
          <a:xfrm>
            <a:off x="2313636" y="4315967"/>
            <a:ext cx="1736920" cy="4082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Показатель свойства в исходном состоянии (П1)</a:t>
            </a:r>
          </a:p>
        </p:txBody>
      </p:sp>
      <p:sp>
        <p:nvSpPr>
          <p:cNvPr id="316" name="Поле 5"/>
          <p:cNvSpPr txBox="1">
            <a:spLocks noChangeArrowheads="1"/>
          </p:cNvSpPr>
          <p:nvPr/>
        </p:nvSpPr>
        <p:spPr bwMode="auto">
          <a:xfrm>
            <a:off x="2535723" y="3777464"/>
            <a:ext cx="377630" cy="3368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СВ1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23" name="Поле 5"/>
          <p:cNvSpPr txBox="1">
            <a:spLocks noChangeArrowheads="1"/>
          </p:cNvSpPr>
          <p:nvPr/>
        </p:nvSpPr>
        <p:spPr bwMode="auto">
          <a:xfrm>
            <a:off x="3624141" y="3786200"/>
            <a:ext cx="280882" cy="336811"/>
          </a:xfrm>
          <a:prstGeom prst="rect">
            <a:avLst/>
          </a:prstGeom>
          <a:ln>
            <a:prstDash val="sys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  <a:defRPr/>
            </a:pP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  <a:defRPr/>
            </a:pP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32" name="Поле 5"/>
          <p:cNvSpPr txBox="1">
            <a:spLocks noChangeArrowheads="1"/>
          </p:cNvSpPr>
          <p:nvPr/>
        </p:nvSpPr>
        <p:spPr bwMode="auto">
          <a:xfrm>
            <a:off x="3079934" y="3786200"/>
            <a:ext cx="377630" cy="3368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СВ2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33" name="Поле 5"/>
          <p:cNvSpPr txBox="1">
            <a:spLocks noChangeArrowheads="1"/>
          </p:cNvSpPr>
          <p:nvPr/>
        </p:nvSpPr>
        <p:spPr bwMode="auto">
          <a:xfrm>
            <a:off x="4102887" y="3786200"/>
            <a:ext cx="377630" cy="3368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</a:t>
            </a:r>
            <a:r>
              <a:rPr lang="en-US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64" name="Поле 5"/>
          <p:cNvSpPr txBox="1">
            <a:spLocks noChangeArrowheads="1"/>
          </p:cNvSpPr>
          <p:nvPr/>
        </p:nvSpPr>
        <p:spPr bwMode="auto">
          <a:xfrm>
            <a:off x="2313636" y="4828082"/>
            <a:ext cx="1736920" cy="4082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Показатель свойства после воздействия (П2)</a:t>
            </a:r>
          </a:p>
        </p:txBody>
      </p:sp>
      <p:sp>
        <p:nvSpPr>
          <p:cNvPr id="370" name="Поле 5"/>
          <p:cNvSpPr txBox="1">
            <a:spLocks noChangeArrowheads="1"/>
          </p:cNvSpPr>
          <p:nvPr/>
        </p:nvSpPr>
        <p:spPr bwMode="auto">
          <a:xfrm>
            <a:off x="2313636" y="5331053"/>
            <a:ext cx="1736920" cy="4082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Показатель свойства </a:t>
            </a:r>
            <a:r>
              <a:rPr lang="ru-RU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после воздействия </a:t>
            </a:r>
            <a:r>
              <a:rPr lang="en-US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[</a:t>
            </a: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П3</a:t>
            </a:r>
            <a:r>
              <a:rPr lang="en-US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]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73" name="Прямоугольник 372"/>
          <p:cNvSpPr/>
          <p:nvPr/>
        </p:nvSpPr>
        <p:spPr>
          <a:xfrm>
            <a:off x="1490519" y="4318752"/>
            <a:ext cx="554009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(Н1)</a:t>
            </a:r>
          </a:p>
        </p:txBody>
      </p:sp>
      <p:sp>
        <p:nvSpPr>
          <p:cNvPr id="377" name="Прямоугольник 376"/>
          <p:cNvSpPr/>
          <p:nvPr/>
        </p:nvSpPr>
        <p:spPr>
          <a:xfrm>
            <a:off x="192024" y="4318752"/>
            <a:ext cx="997568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контроля (М1)</a:t>
            </a:r>
          </a:p>
        </p:txBody>
      </p:sp>
      <p:sp>
        <p:nvSpPr>
          <p:cNvPr id="380" name="Прямоугольник 379"/>
          <p:cNvSpPr/>
          <p:nvPr/>
        </p:nvSpPr>
        <p:spPr>
          <a:xfrm>
            <a:off x="1480120" y="4830867"/>
            <a:ext cx="565041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(Н2)</a:t>
            </a:r>
          </a:p>
        </p:txBody>
      </p:sp>
      <p:sp>
        <p:nvSpPr>
          <p:cNvPr id="382" name="Прямоугольник 381"/>
          <p:cNvSpPr/>
          <p:nvPr/>
        </p:nvSpPr>
        <p:spPr>
          <a:xfrm>
            <a:off x="195868" y="4830867"/>
            <a:ext cx="983700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контроля (М2)</a:t>
            </a:r>
          </a:p>
        </p:txBody>
      </p:sp>
      <p:sp>
        <p:nvSpPr>
          <p:cNvPr id="384" name="Прямоугольник 383"/>
          <p:cNvSpPr/>
          <p:nvPr/>
        </p:nvSpPr>
        <p:spPr>
          <a:xfrm>
            <a:off x="1480120" y="5332825"/>
            <a:ext cx="565041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6" name="Прямоугольник 385"/>
          <p:cNvSpPr/>
          <p:nvPr/>
        </p:nvSpPr>
        <p:spPr>
          <a:xfrm>
            <a:off x="195868" y="5332825"/>
            <a:ext cx="983700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контроля (М3)</a:t>
            </a:r>
          </a:p>
        </p:txBody>
      </p:sp>
      <p:sp>
        <p:nvSpPr>
          <p:cNvPr id="131" name="Поле 6"/>
          <p:cNvSpPr txBox="1">
            <a:spLocks noChangeArrowheads="1"/>
          </p:cNvSpPr>
          <p:nvPr/>
        </p:nvSpPr>
        <p:spPr bwMode="auto">
          <a:xfrm>
            <a:off x="4848419" y="2488662"/>
            <a:ext cx="1433262" cy="7098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ВВ на стадиях </a:t>
            </a:r>
            <a:endParaRPr lang="ru-RU" sz="1000" kern="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10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</a:t>
            </a: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Тр, СМР и др.</a:t>
            </a:r>
          </a:p>
        </p:txBody>
      </p:sp>
      <p:sp>
        <p:nvSpPr>
          <p:cNvPr id="132" name="Поле 6"/>
          <p:cNvSpPr txBox="1">
            <a:spLocks noChangeArrowheads="1"/>
          </p:cNvSpPr>
          <p:nvPr/>
        </p:nvSpPr>
        <p:spPr bwMode="auto">
          <a:xfrm>
            <a:off x="6576696" y="2499143"/>
            <a:ext cx="1344580" cy="7126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ВВ на стадии эксплуатации</a:t>
            </a:r>
          </a:p>
        </p:txBody>
      </p:sp>
      <p:sp>
        <p:nvSpPr>
          <p:cNvPr id="154" name="Поле 6"/>
          <p:cNvSpPr txBox="1">
            <a:spLocks noChangeArrowheads="1"/>
          </p:cNvSpPr>
          <p:nvPr/>
        </p:nvSpPr>
        <p:spPr bwMode="auto">
          <a:xfrm>
            <a:off x="4848419" y="3365699"/>
            <a:ext cx="1433261" cy="7098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Моделирующие виды (ВВМ) при испытаниях в лабораторных условиях</a:t>
            </a:r>
          </a:p>
        </p:txBody>
      </p:sp>
      <p:sp>
        <p:nvSpPr>
          <p:cNvPr id="155" name="Поле 6"/>
          <p:cNvSpPr txBox="1">
            <a:spLocks noChangeArrowheads="1"/>
          </p:cNvSpPr>
          <p:nvPr/>
        </p:nvSpPr>
        <p:spPr bwMode="auto">
          <a:xfrm>
            <a:off x="6568684" y="3365699"/>
            <a:ext cx="1352592" cy="7098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ВВМ при испытаниях в лабораторных условиях</a:t>
            </a:r>
          </a:p>
        </p:txBody>
      </p:sp>
      <p:sp>
        <p:nvSpPr>
          <p:cNvPr id="169" name="Поле 5"/>
          <p:cNvSpPr txBox="1">
            <a:spLocks noChangeArrowheads="1"/>
          </p:cNvSpPr>
          <p:nvPr/>
        </p:nvSpPr>
        <p:spPr bwMode="auto">
          <a:xfrm>
            <a:off x="2313635" y="5827920"/>
            <a:ext cx="1736921" cy="4082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Показатель свойства на заданной базе времени</a:t>
            </a:r>
            <a:r>
              <a:rPr lang="en-US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[</a:t>
            </a: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П(</a:t>
            </a:r>
            <a:r>
              <a:rPr lang="el-GR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τ</a:t>
            </a: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r>
              <a:rPr lang="en-US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]</a:t>
            </a:r>
            <a:endParaRPr lang="ru-RU" sz="1000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1480120" y="5829692"/>
            <a:ext cx="565041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τ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)]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Прямоугольник 172"/>
          <p:cNvSpPr/>
          <p:nvPr/>
        </p:nvSpPr>
        <p:spPr>
          <a:xfrm>
            <a:off x="195868" y="5829692"/>
            <a:ext cx="983700" cy="402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контроля (М4)</a:t>
            </a:r>
          </a:p>
        </p:txBody>
      </p:sp>
      <p:sp>
        <p:nvSpPr>
          <p:cNvPr id="175" name="Поле 6"/>
          <p:cNvSpPr txBox="1">
            <a:spLocks noChangeArrowheads="1"/>
          </p:cNvSpPr>
          <p:nvPr/>
        </p:nvSpPr>
        <p:spPr bwMode="auto">
          <a:xfrm>
            <a:off x="5746550" y="4334176"/>
            <a:ext cx="1344580" cy="5069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ВВ на стадии производства</a:t>
            </a:r>
          </a:p>
        </p:txBody>
      </p:sp>
      <p:sp>
        <p:nvSpPr>
          <p:cNvPr id="191" name="Поле 6"/>
          <p:cNvSpPr txBox="1">
            <a:spLocks noChangeArrowheads="1"/>
          </p:cNvSpPr>
          <p:nvPr/>
        </p:nvSpPr>
        <p:spPr bwMode="auto">
          <a:xfrm>
            <a:off x="5755835" y="4879093"/>
            <a:ext cx="1335295" cy="5230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ВВМ в промышленных условиях</a:t>
            </a:r>
          </a:p>
        </p:txBody>
      </p:sp>
      <p:sp>
        <p:nvSpPr>
          <p:cNvPr id="70" name="Поле 7"/>
          <p:cNvSpPr txBox="1">
            <a:spLocks noChangeArrowheads="1"/>
          </p:cNvSpPr>
          <p:nvPr/>
        </p:nvSpPr>
        <p:spPr bwMode="auto">
          <a:xfrm>
            <a:off x="5646248" y="1647577"/>
            <a:ext cx="1545187" cy="5311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внешних воздействий (ВВ)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3105" y="27130"/>
            <a:ext cx="8549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Выбор критериев качества (норм на показатели требуемых свойств) колонны НКТ, определяющих её способность  выполнять своё назначение</a:t>
            </a:r>
          </a:p>
        </p:txBody>
      </p:sp>
      <p:sp>
        <p:nvSpPr>
          <p:cNvPr id="7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16</a:t>
            </a:r>
            <a:endParaRPr lang="ru-RU" sz="1200" dirty="0"/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  <p:cxnSp>
        <p:nvCxnSpPr>
          <p:cNvPr id="933" name="Соединительная линия уступом 932"/>
          <p:cNvCxnSpPr>
            <a:stCxn id="219" idx="2"/>
            <a:endCxn id="262" idx="0"/>
          </p:cNvCxnSpPr>
          <p:nvPr/>
        </p:nvCxnSpPr>
        <p:spPr>
          <a:xfrm rot="5400000">
            <a:off x="3155925" y="1796890"/>
            <a:ext cx="287059" cy="1050677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0" name="Соединительная линия уступом 109"/>
          <p:cNvCxnSpPr>
            <a:stCxn id="218" idx="2"/>
            <a:endCxn id="219" idx="0"/>
          </p:cNvCxnSpPr>
          <p:nvPr/>
        </p:nvCxnSpPr>
        <p:spPr>
          <a:xfrm rot="5400000">
            <a:off x="4965513" y="194247"/>
            <a:ext cx="312609" cy="2594049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3" name="Соединительная линия уступом 112"/>
          <p:cNvCxnSpPr>
            <a:stCxn id="218" idx="2"/>
            <a:endCxn id="70" idx="0"/>
          </p:cNvCxnSpPr>
          <p:nvPr/>
        </p:nvCxnSpPr>
        <p:spPr>
          <a:xfrm rot="16200000" flipH="1">
            <a:off x="6262536" y="1491271"/>
            <a:ext cx="312610" cy="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Соединительная линия уступом 117"/>
          <p:cNvCxnSpPr>
            <a:stCxn id="218" idx="2"/>
            <a:endCxn id="221" idx="0"/>
          </p:cNvCxnSpPr>
          <p:nvPr/>
        </p:nvCxnSpPr>
        <p:spPr>
          <a:xfrm rot="16200000" flipH="1">
            <a:off x="7246655" y="507153"/>
            <a:ext cx="312609" cy="196823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Соединительная линия уступом 120"/>
          <p:cNvCxnSpPr>
            <a:stCxn id="219" idx="2"/>
            <a:endCxn id="283" idx="0"/>
          </p:cNvCxnSpPr>
          <p:nvPr/>
        </p:nvCxnSpPr>
        <p:spPr>
          <a:xfrm rot="5400000">
            <a:off x="3415916" y="2056881"/>
            <a:ext cx="287059" cy="53069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4" name="Соединительная линия уступом 123"/>
          <p:cNvCxnSpPr>
            <a:stCxn id="219" idx="2"/>
            <a:endCxn id="291" idx="0"/>
          </p:cNvCxnSpPr>
          <p:nvPr/>
        </p:nvCxnSpPr>
        <p:spPr>
          <a:xfrm rot="5400000">
            <a:off x="3681209" y="2322174"/>
            <a:ext cx="287059" cy="10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7" name="Соединительная линия уступом 126"/>
          <p:cNvCxnSpPr>
            <a:stCxn id="219" idx="2"/>
            <a:endCxn id="292" idx="0"/>
          </p:cNvCxnSpPr>
          <p:nvPr/>
        </p:nvCxnSpPr>
        <p:spPr>
          <a:xfrm rot="16200000" flipH="1">
            <a:off x="3946849" y="2056641"/>
            <a:ext cx="287059" cy="53117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Соединительная линия уступом 78"/>
          <p:cNvCxnSpPr>
            <a:stCxn id="70" idx="2"/>
            <a:endCxn id="175" idx="0"/>
          </p:cNvCxnSpPr>
          <p:nvPr/>
        </p:nvCxnSpPr>
        <p:spPr>
          <a:xfrm rot="5400000">
            <a:off x="5341103" y="3256437"/>
            <a:ext cx="2155476" cy="2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Соединительная линия уступом 81"/>
          <p:cNvCxnSpPr>
            <a:stCxn id="70" idx="2"/>
            <a:endCxn id="131" idx="0"/>
          </p:cNvCxnSpPr>
          <p:nvPr/>
        </p:nvCxnSpPr>
        <p:spPr>
          <a:xfrm rot="5400000">
            <a:off x="5836965" y="1906785"/>
            <a:ext cx="309962" cy="853792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3" name="Соединительная линия уступом 152"/>
          <p:cNvCxnSpPr>
            <a:stCxn id="70" idx="2"/>
            <a:endCxn id="132" idx="0"/>
          </p:cNvCxnSpPr>
          <p:nvPr/>
        </p:nvCxnSpPr>
        <p:spPr>
          <a:xfrm rot="16200000" flipH="1">
            <a:off x="6673693" y="1923849"/>
            <a:ext cx="320443" cy="83014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6" name="Соединительная линия уступом 155"/>
          <p:cNvCxnSpPr>
            <a:stCxn id="221" idx="2"/>
          </p:cNvCxnSpPr>
          <p:nvPr/>
        </p:nvCxnSpPr>
        <p:spPr>
          <a:xfrm rot="5400000">
            <a:off x="4228300" y="2000956"/>
            <a:ext cx="3981035" cy="4336521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131" idx="2"/>
            <a:endCxn id="154" idx="0"/>
          </p:cNvCxnSpPr>
          <p:nvPr/>
        </p:nvCxnSpPr>
        <p:spPr>
          <a:xfrm>
            <a:off x="5565050" y="3198507"/>
            <a:ext cx="0" cy="16719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>
            <a:stCxn id="132" idx="2"/>
            <a:endCxn id="155" idx="0"/>
          </p:cNvCxnSpPr>
          <p:nvPr/>
        </p:nvCxnSpPr>
        <p:spPr>
          <a:xfrm flipH="1">
            <a:off x="7244980" y="3211840"/>
            <a:ext cx="4006" cy="15385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4" name="Прямая со стрелкой 1033"/>
          <p:cNvCxnSpPr>
            <a:stCxn id="262" idx="2"/>
          </p:cNvCxnSpPr>
          <p:nvPr/>
        </p:nvCxnSpPr>
        <p:spPr>
          <a:xfrm>
            <a:off x="2774115" y="2881731"/>
            <a:ext cx="1" cy="21619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44" name="Соединительная линия уступом 1043"/>
          <p:cNvCxnSpPr>
            <a:stCxn id="250" idx="2"/>
            <a:endCxn id="316" idx="0"/>
          </p:cNvCxnSpPr>
          <p:nvPr/>
        </p:nvCxnSpPr>
        <p:spPr>
          <a:xfrm rot="5400000">
            <a:off x="2852253" y="3362121"/>
            <a:ext cx="287629" cy="543057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48" name="Соединительная линия уступом 1047"/>
          <p:cNvCxnSpPr>
            <a:stCxn id="250" idx="2"/>
            <a:endCxn id="332" idx="0"/>
          </p:cNvCxnSpPr>
          <p:nvPr/>
        </p:nvCxnSpPr>
        <p:spPr>
          <a:xfrm rot="16200000" flipH="1">
            <a:off x="3119990" y="3637440"/>
            <a:ext cx="296365" cy="1154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1" name="Соединительная линия уступом 1050"/>
          <p:cNvCxnSpPr>
            <a:stCxn id="250" idx="2"/>
            <a:endCxn id="323" idx="0"/>
          </p:cNvCxnSpPr>
          <p:nvPr/>
        </p:nvCxnSpPr>
        <p:spPr>
          <a:xfrm rot="16200000" flipH="1">
            <a:off x="3367906" y="3389523"/>
            <a:ext cx="296365" cy="496987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4" name="Соединительная линия уступом 193"/>
          <p:cNvCxnSpPr>
            <a:stCxn id="250" idx="2"/>
            <a:endCxn id="333" idx="0"/>
          </p:cNvCxnSpPr>
          <p:nvPr/>
        </p:nvCxnSpPr>
        <p:spPr>
          <a:xfrm rot="16200000" flipH="1">
            <a:off x="3631466" y="3125963"/>
            <a:ext cx="296365" cy="102410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stCxn id="316" idx="2"/>
          </p:cNvCxnSpPr>
          <p:nvPr/>
        </p:nvCxnSpPr>
        <p:spPr>
          <a:xfrm>
            <a:off x="2724538" y="4114275"/>
            <a:ext cx="1" cy="18332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7" name="Соединительная линия уступом 116"/>
          <p:cNvCxnSpPr>
            <a:stCxn id="155" idx="2"/>
            <a:endCxn id="169" idx="3"/>
          </p:cNvCxnSpPr>
          <p:nvPr/>
        </p:nvCxnSpPr>
        <p:spPr>
          <a:xfrm rot="5400000">
            <a:off x="4669508" y="3456592"/>
            <a:ext cx="1956520" cy="3194424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2" name="Соединительная линия уступом 121"/>
          <p:cNvCxnSpPr>
            <a:stCxn id="154" idx="2"/>
            <a:endCxn id="364" idx="3"/>
          </p:cNvCxnSpPr>
          <p:nvPr/>
        </p:nvCxnSpPr>
        <p:spPr>
          <a:xfrm rot="5400000">
            <a:off x="4329462" y="3796638"/>
            <a:ext cx="956682" cy="1514494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2" name="Соединительная линия уступом 221"/>
          <p:cNvCxnSpPr>
            <a:stCxn id="191" idx="2"/>
            <a:endCxn id="370" idx="3"/>
          </p:cNvCxnSpPr>
          <p:nvPr/>
        </p:nvCxnSpPr>
        <p:spPr>
          <a:xfrm rot="5400000">
            <a:off x="5170485" y="4282199"/>
            <a:ext cx="133070" cy="2372927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>
            <a:stCxn id="315" idx="1"/>
            <a:endCxn id="373" idx="3"/>
          </p:cNvCxnSpPr>
          <p:nvPr/>
        </p:nvCxnSpPr>
        <p:spPr>
          <a:xfrm flipH="1" flipV="1">
            <a:off x="2044528" y="4519892"/>
            <a:ext cx="269108" cy="21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7" name="Прямая со стрелкой 226"/>
          <p:cNvCxnSpPr>
            <a:stCxn id="364" idx="1"/>
            <a:endCxn id="380" idx="3"/>
          </p:cNvCxnSpPr>
          <p:nvPr/>
        </p:nvCxnSpPr>
        <p:spPr>
          <a:xfrm flipH="1" flipV="1">
            <a:off x="2045161" y="5032007"/>
            <a:ext cx="268475" cy="21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0" name="Прямая со стрелкой 229"/>
          <p:cNvCxnSpPr>
            <a:stCxn id="370" idx="1"/>
            <a:endCxn id="384" idx="3"/>
          </p:cNvCxnSpPr>
          <p:nvPr/>
        </p:nvCxnSpPr>
        <p:spPr>
          <a:xfrm flipH="1" flipV="1">
            <a:off x="2045161" y="5533965"/>
            <a:ext cx="268475" cy="123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3" name="Прямая со стрелкой 232"/>
          <p:cNvCxnSpPr>
            <a:stCxn id="169" idx="1"/>
            <a:endCxn id="171" idx="3"/>
          </p:cNvCxnSpPr>
          <p:nvPr/>
        </p:nvCxnSpPr>
        <p:spPr>
          <a:xfrm flipH="1" flipV="1">
            <a:off x="2045161" y="6030832"/>
            <a:ext cx="268474" cy="123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6" name="Прямая со стрелкой 235"/>
          <p:cNvCxnSpPr>
            <a:stCxn id="373" idx="1"/>
            <a:endCxn id="377" idx="3"/>
          </p:cNvCxnSpPr>
          <p:nvPr/>
        </p:nvCxnSpPr>
        <p:spPr>
          <a:xfrm flipH="1">
            <a:off x="1189592" y="4519892"/>
            <a:ext cx="300927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9" name="Прямая со стрелкой 238"/>
          <p:cNvCxnSpPr>
            <a:stCxn id="380" idx="1"/>
            <a:endCxn id="382" idx="3"/>
          </p:cNvCxnSpPr>
          <p:nvPr/>
        </p:nvCxnSpPr>
        <p:spPr>
          <a:xfrm flipH="1">
            <a:off x="1179568" y="5032007"/>
            <a:ext cx="30055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2" name="Прямая со стрелкой 241"/>
          <p:cNvCxnSpPr>
            <a:stCxn id="384" idx="1"/>
            <a:endCxn id="386" idx="3"/>
          </p:cNvCxnSpPr>
          <p:nvPr/>
        </p:nvCxnSpPr>
        <p:spPr>
          <a:xfrm flipH="1">
            <a:off x="1179568" y="5533965"/>
            <a:ext cx="30055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5" name="Прямая со стрелкой 244"/>
          <p:cNvCxnSpPr>
            <a:stCxn id="171" idx="1"/>
            <a:endCxn id="173" idx="3"/>
          </p:cNvCxnSpPr>
          <p:nvPr/>
        </p:nvCxnSpPr>
        <p:spPr>
          <a:xfrm flipH="1">
            <a:off x="1179568" y="6030832"/>
            <a:ext cx="30055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742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е 4"/>
          <p:cNvSpPr txBox="1">
            <a:spLocks noChangeArrowheads="1"/>
          </p:cNvSpPr>
          <p:nvPr/>
        </p:nvSpPr>
        <p:spPr bwMode="auto">
          <a:xfrm>
            <a:off x="3134619" y="2040930"/>
            <a:ext cx="2874767" cy="7020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Энергетическая эффективность колонн НКТ</a:t>
            </a:r>
          </a:p>
        </p:txBody>
      </p:sp>
      <p:sp>
        <p:nvSpPr>
          <p:cNvPr id="14" name="Поле 5"/>
          <p:cNvSpPr txBox="1">
            <a:spLocks noChangeArrowheads="1"/>
          </p:cNvSpPr>
          <p:nvPr/>
        </p:nvSpPr>
        <p:spPr bwMode="auto">
          <a:xfrm>
            <a:off x="3134620" y="3094047"/>
            <a:ext cx="2874767" cy="53030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(Показатель) </a:t>
            </a:r>
          </a:p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Гидравлические потери </a:t>
            </a:r>
            <a:r>
              <a:rPr lang="en-US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[</a:t>
            </a:r>
            <a:r>
              <a:rPr lang="el-GR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Δ</a:t>
            </a: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Р</a:t>
            </a:r>
            <a:r>
              <a:rPr lang="en-US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]</a:t>
            </a:r>
            <a:endParaRPr lang="ru-RU" sz="14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</p:txBody>
      </p:sp>
      <p:sp>
        <p:nvSpPr>
          <p:cNvPr id="15" name="Поле 5"/>
          <p:cNvSpPr txBox="1">
            <a:spLocks noChangeArrowheads="1"/>
          </p:cNvSpPr>
          <p:nvPr/>
        </p:nvSpPr>
        <p:spPr bwMode="auto">
          <a:xfrm>
            <a:off x="3134619" y="3975388"/>
            <a:ext cx="2874767" cy="7066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(Норма) </a:t>
            </a:r>
          </a:p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Назначается эксплуатационной организацией</a:t>
            </a:r>
          </a:p>
        </p:txBody>
      </p:sp>
      <p:cxnSp>
        <p:nvCxnSpPr>
          <p:cNvPr id="16" name="Прямая со стрелкой 15"/>
          <p:cNvCxnSpPr>
            <a:stCxn id="13" idx="2"/>
            <a:endCxn id="14" idx="0"/>
          </p:cNvCxnSpPr>
          <p:nvPr/>
        </p:nvCxnSpPr>
        <p:spPr>
          <a:xfrm>
            <a:off x="4572003" y="2743008"/>
            <a:ext cx="1" cy="35103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4" idx="2"/>
            <a:endCxn id="15" idx="0"/>
          </p:cNvCxnSpPr>
          <p:nvPr/>
        </p:nvCxnSpPr>
        <p:spPr>
          <a:xfrm flipH="1">
            <a:off x="4572003" y="3624349"/>
            <a:ext cx="1" cy="35103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57539" y="947044"/>
            <a:ext cx="8303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Выбор критериев качества (норм на показатели требуемых свойств) колонны НКТ, определяющих её энергетическую эффективность</a:t>
            </a:r>
          </a:p>
        </p:txBody>
      </p:sp>
      <p:sp>
        <p:nvSpPr>
          <p:cNvPr id="19" name="Поле 5"/>
          <p:cNvSpPr txBox="1">
            <a:spLocks noChangeArrowheads="1"/>
          </p:cNvSpPr>
          <p:nvPr/>
        </p:nvSpPr>
        <p:spPr bwMode="auto">
          <a:xfrm>
            <a:off x="3134618" y="5033113"/>
            <a:ext cx="2874767" cy="4463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Метод контроля</a:t>
            </a:r>
          </a:p>
        </p:txBody>
      </p:sp>
      <p:cxnSp>
        <p:nvCxnSpPr>
          <p:cNvPr id="20" name="Прямая со стрелкой 19"/>
          <p:cNvCxnSpPr>
            <a:stCxn id="15" idx="2"/>
            <a:endCxn id="19" idx="0"/>
          </p:cNvCxnSpPr>
          <p:nvPr/>
        </p:nvCxnSpPr>
        <p:spPr>
          <a:xfrm flipH="1">
            <a:off x="4572002" y="4682074"/>
            <a:ext cx="1" cy="35103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17</a:t>
            </a:r>
            <a:endParaRPr lang="ru-RU" sz="12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104267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е 4"/>
          <p:cNvSpPr txBox="1">
            <a:spLocks noChangeArrowheads="1"/>
          </p:cNvSpPr>
          <p:nvPr/>
        </p:nvSpPr>
        <p:spPr bwMode="auto">
          <a:xfrm>
            <a:off x="3186340" y="1803489"/>
            <a:ext cx="2874767" cy="54005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Надежность колонн НКТ</a:t>
            </a:r>
          </a:p>
        </p:txBody>
      </p:sp>
      <p:sp>
        <p:nvSpPr>
          <p:cNvPr id="11" name="Поле 7"/>
          <p:cNvSpPr txBox="1">
            <a:spLocks noChangeArrowheads="1"/>
          </p:cNvSpPr>
          <p:nvPr/>
        </p:nvSpPr>
        <p:spPr bwMode="auto">
          <a:xfrm>
            <a:off x="1815409" y="2742527"/>
            <a:ext cx="1728012" cy="5569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(Свойство)   </a:t>
            </a: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Безотказность</a:t>
            </a:r>
          </a:p>
        </p:txBody>
      </p:sp>
      <p:sp>
        <p:nvSpPr>
          <p:cNvPr id="12" name="Поле 7"/>
          <p:cNvSpPr txBox="1">
            <a:spLocks noChangeArrowheads="1"/>
          </p:cNvSpPr>
          <p:nvPr/>
        </p:nvSpPr>
        <p:spPr bwMode="auto">
          <a:xfrm>
            <a:off x="3759718" y="2742527"/>
            <a:ext cx="1728011" cy="5569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(Свойство) </a:t>
            </a: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Долговечность</a:t>
            </a:r>
          </a:p>
        </p:txBody>
      </p:sp>
      <p:sp>
        <p:nvSpPr>
          <p:cNvPr id="21" name="Поле 7"/>
          <p:cNvSpPr txBox="1">
            <a:spLocks noChangeArrowheads="1"/>
          </p:cNvSpPr>
          <p:nvPr/>
        </p:nvSpPr>
        <p:spPr bwMode="auto">
          <a:xfrm>
            <a:off x="5704021" y="2742536"/>
            <a:ext cx="2141530" cy="5643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(Свойство) </a:t>
            </a: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Ремонтопригодность</a:t>
            </a:r>
          </a:p>
        </p:txBody>
      </p:sp>
      <p:cxnSp>
        <p:nvCxnSpPr>
          <p:cNvPr id="22" name="Соединительная линия уступом 21"/>
          <p:cNvCxnSpPr>
            <a:stCxn id="10" idx="2"/>
            <a:endCxn id="11" idx="0"/>
          </p:cNvCxnSpPr>
          <p:nvPr/>
        </p:nvCxnSpPr>
        <p:spPr>
          <a:xfrm rot="5400000">
            <a:off x="3452081" y="1570883"/>
            <a:ext cx="398979" cy="1944309"/>
          </a:xfrm>
          <a:prstGeom prst="bentConnector3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>
            <a:stCxn id="10" idx="2"/>
            <a:endCxn id="12" idx="0"/>
          </p:cNvCxnSpPr>
          <p:nvPr/>
        </p:nvCxnSpPr>
        <p:spPr>
          <a:xfrm rot="5400000">
            <a:off x="4424235" y="2543037"/>
            <a:ext cx="398979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0" idx="2"/>
            <a:endCxn id="21" idx="0"/>
          </p:cNvCxnSpPr>
          <p:nvPr/>
        </p:nvCxnSpPr>
        <p:spPr>
          <a:xfrm rot="16200000" flipH="1">
            <a:off x="5499761" y="1467511"/>
            <a:ext cx="398988" cy="2151062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Поле 7"/>
          <p:cNvSpPr txBox="1">
            <a:spLocks noChangeArrowheads="1"/>
          </p:cNvSpPr>
          <p:nvPr/>
        </p:nvSpPr>
        <p:spPr bwMode="auto">
          <a:xfrm>
            <a:off x="1815409" y="3548003"/>
            <a:ext cx="1728012" cy="9004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(Показатель) </a:t>
            </a: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Параметр потока отказов </a:t>
            </a:r>
            <a:r>
              <a:rPr lang="el-GR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ω(</a:t>
            </a:r>
            <a:r>
              <a:rPr lang="en-US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t)</a:t>
            </a:r>
            <a:endParaRPr lang="ru-RU" sz="14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</p:txBody>
      </p:sp>
      <p:sp>
        <p:nvSpPr>
          <p:cNvPr id="26" name="Поле 7"/>
          <p:cNvSpPr txBox="1">
            <a:spLocks noChangeArrowheads="1"/>
          </p:cNvSpPr>
          <p:nvPr/>
        </p:nvSpPr>
        <p:spPr bwMode="auto">
          <a:xfrm>
            <a:off x="1815409" y="4672252"/>
            <a:ext cx="1728012" cy="8216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(Норма) </a:t>
            </a:r>
          </a:p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Назначается эксплуатирующей организацией</a:t>
            </a:r>
          </a:p>
        </p:txBody>
      </p:sp>
      <p:sp>
        <p:nvSpPr>
          <p:cNvPr id="27" name="Поле 7"/>
          <p:cNvSpPr txBox="1">
            <a:spLocks noChangeArrowheads="1"/>
          </p:cNvSpPr>
          <p:nvPr/>
        </p:nvSpPr>
        <p:spPr bwMode="auto">
          <a:xfrm>
            <a:off x="3759718" y="3548000"/>
            <a:ext cx="1728011" cy="8929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(Показатель) </a:t>
            </a:r>
          </a:p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Гамма-процентный ресурс </a:t>
            </a:r>
            <a:r>
              <a:rPr lang="en-US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Rɣ</a:t>
            </a:r>
            <a:endParaRPr lang="ru-RU" sz="14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</p:txBody>
      </p:sp>
      <p:sp>
        <p:nvSpPr>
          <p:cNvPr id="28" name="Поле 7"/>
          <p:cNvSpPr txBox="1">
            <a:spLocks noChangeArrowheads="1"/>
          </p:cNvSpPr>
          <p:nvPr/>
        </p:nvSpPr>
        <p:spPr bwMode="auto">
          <a:xfrm>
            <a:off x="3759718" y="4664784"/>
            <a:ext cx="1728011" cy="8216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(Норма) </a:t>
            </a:r>
          </a:p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Назначается эксплуатирующей организацией</a:t>
            </a:r>
          </a:p>
        </p:txBody>
      </p:sp>
      <p:sp>
        <p:nvSpPr>
          <p:cNvPr id="29" name="Поле 7"/>
          <p:cNvSpPr txBox="1">
            <a:spLocks noChangeArrowheads="1"/>
          </p:cNvSpPr>
          <p:nvPr/>
        </p:nvSpPr>
        <p:spPr bwMode="auto">
          <a:xfrm>
            <a:off x="5702904" y="3555467"/>
            <a:ext cx="2142647" cy="8929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(Показатель) </a:t>
            </a:r>
          </a:p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У</a:t>
            </a:r>
            <a:r>
              <a:rPr lang="ru-RU" sz="1400" b="1" dirty="0"/>
              <a:t>дельная суммарная стоимость устранения отказов ТО и ремонтов </a:t>
            </a:r>
            <a:r>
              <a:rPr lang="ru-RU" sz="1400" b="1" dirty="0" err="1"/>
              <a:t>С</a:t>
            </a:r>
            <a:r>
              <a:rPr lang="ru-RU" sz="1400" b="1" baseline="-25000" dirty="0" err="1"/>
              <a:t>γ</a:t>
            </a:r>
            <a:endParaRPr lang="ru-RU" sz="14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</p:txBody>
      </p:sp>
      <p:sp>
        <p:nvSpPr>
          <p:cNvPr id="30" name="Поле 7"/>
          <p:cNvSpPr txBox="1">
            <a:spLocks noChangeArrowheads="1"/>
          </p:cNvSpPr>
          <p:nvPr/>
        </p:nvSpPr>
        <p:spPr bwMode="auto">
          <a:xfrm>
            <a:off x="5702905" y="4672252"/>
            <a:ext cx="2142646" cy="8216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(Норма) </a:t>
            </a:r>
          </a:p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Назначается эксплуатирующей организацией</a:t>
            </a:r>
          </a:p>
        </p:txBody>
      </p:sp>
      <p:cxnSp>
        <p:nvCxnSpPr>
          <p:cNvPr id="31" name="Прямая со стрелкой 30"/>
          <p:cNvCxnSpPr>
            <a:stCxn id="11" idx="2"/>
            <a:endCxn id="25" idx="0"/>
          </p:cNvCxnSpPr>
          <p:nvPr/>
        </p:nvCxnSpPr>
        <p:spPr>
          <a:xfrm>
            <a:off x="2679415" y="3299447"/>
            <a:ext cx="0" cy="24855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5" idx="2"/>
            <a:endCxn id="26" idx="0"/>
          </p:cNvCxnSpPr>
          <p:nvPr/>
        </p:nvCxnSpPr>
        <p:spPr>
          <a:xfrm>
            <a:off x="2679415" y="4448415"/>
            <a:ext cx="0" cy="22383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7" idx="2"/>
            <a:endCxn id="28" idx="0"/>
          </p:cNvCxnSpPr>
          <p:nvPr/>
        </p:nvCxnSpPr>
        <p:spPr>
          <a:xfrm>
            <a:off x="4623724" y="4440944"/>
            <a:ext cx="0" cy="22384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2" idx="2"/>
            <a:endCxn id="27" idx="0"/>
          </p:cNvCxnSpPr>
          <p:nvPr/>
        </p:nvCxnSpPr>
        <p:spPr>
          <a:xfrm>
            <a:off x="4623724" y="3299447"/>
            <a:ext cx="0" cy="24855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1" idx="2"/>
            <a:endCxn id="29" idx="0"/>
          </p:cNvCxnSpPr>
          <p:nvPr/>
        </p:nvCxnSpPr>
        <p:spPr>
          <a:xfrm flipH="1">
            <a:off x="6774228" y="3306914"/>
            <a:ext cx="558" cy="24855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9" idx="2"/>
            <a:endCxn id="30" idx="0"/>
          </p:cNvCxnSpPr>
          <p:nvPr/>
        </p:nvCxnSpPr>
        <p:spPr>
          <a:xfrm>
            <a:off x="6774228" y="4448411"/>
            <a:ext cx="0" cy="22384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61282" y="945068"/>
            <a:ext cx="7901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Выбор критериев качества (норм на показатели требуемых свойств) колонны НКТ, определяющих её надежность</a:t>
            </a:r>
          </a:p>
        </p:txBody>
      </p:sp>
      <p:sp>
        <p:nvSpPr>
          <p:cNvPr id="38" name="Поле 5"/>
          <p:cNvSpPr txBox="1">
            <a:spLocks noChangeArrowheads="1"/>
          </p:cNvSpPr>
          <p:nvPr/>
        </p:nvSpPr>
        <p:spPr bwMode="auto">
          <a:xfrm>
            <a:off x="1815409" y="5742356"/>
            <a:ext cx="1728012" cy="4463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Метод контроля</a:t>
            </a:r>
          </a:p>
        </p:txBody>
      </p:sp>
      <p:cxnSp>
        <p:nvCxnSpPr>
          <p:cNvPr id="39" name="Прямая со стрелкой 38"/>
          <p:cNvCxnSpPr>
            <a:stCxn id="26" idx="2"/>
            <a:endCxn id="38" idx="0"/>
          </p:cNvCxnSpPr>
          <p:nvPr/>
        </p:nvCxnSpPr>
        <p:spPr>
          <a:xfrm>
            <a:off x="2679415" y="5493867"/>
            <a:ext cx="0" cy="24848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Поле 5"/>
          <p:cNvSpPr txBox="1">
            <a:spLocks noChangeArrowheads="1"/>
          </p:cNvSpPr>
          <p:nvPr/>
        </p:nvSpPr>
        <p:spPr bwMode="auto">
          <a:xfrm>
            <a:off x="3758602" y="5739586"/>
            <a:ext cx="1729127" cy="4463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Метод контроля</a:t>
            </a:r>
          </a:p>
        </p:txBody>
      </p:sp>
      <p:cxnSp>
        <p:nvCxnSpPr>
          <p:cNvPr id="41" name="Прямая со стрелкой 40"/>
          <p:cNvCxnSpPr>
            <a:stCxn id="28" idx="2"/>
            <a:endCxn id="40" idx="0"/>
          </p:cNvCxnSpPr>
          <p:nvPr/>
        </p:nvCxnSpPr>
        <p:spPr>
          <a:xfrm flipH="1">
            <a:off x="4623166" y="5486399"/>
            <a:ext cx="558" cy="25318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Поле 5"/>
          <p:cNvSpPr txBox="1">
            <a:spLocks noChangeArrowheads="1"/>
          </p:cNvSpPr>
          <p:nvPr/>
        </p:nvSpPr>
        <p:spPr bwMode="auto">
          <a:xfrm>
            <a:off x="5702905" y="5739586"/>
            <a:ext cx="2142646" cy="4463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Метод контроля</a:t>
            </a:r>
          </a:p>
        </p:txBody>
      </p:sp>
      <p:cxnSp>
        <p:nvCxnSpPr>
          <p:cNvPr id="43" name="Прямая со стрелкой 42"/>
          <p:cNvCxnSpPr>
            <a:stCxn id="30" idx="2"/>
            <a:endCxn id="42" idx="0"/>
          </p:cNvCxnSpPr>
          <p:nvPr/>
        </p:nvCxnSpPr>
        <p:spPr>
          <a:xfrm>
            <a:off x="6774228" y="5493867"/>
            <a:ext cx="0" cy="24571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18</a:t>
            </a:r>
            <a:endParaRPr lang="ru-RU" sz="1200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244135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1525" y="2212711"/>
            <a:ext cx="2346092" cy="645443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Безопасность колонн НКТ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8485" y="3177088"/>
            <a:ext cx="1512168" cy="44396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Техническая безопасность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8484" y="3831336"/>
            <a:ext cx="1512168" cy="46453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Приемлемый</a:t>
            </a:r>
            <a:r>
              <a:rPr lang="ru-RU" sz="1400" dirty="0"/>
              <a:t> </a:t>
            </a:r>
            <a:r>
              <a:rPr lang="ru-RU" sz="1400" b="1" dirty="0"/>
              <a:t>риск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8484" y="4510306"/>
            <a:ext cx="1512168" cy="257307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Норма</a:t>
            </a:r>
          </a:p>
        </p:txBody>
      </p:sp>
      <p:cxnSp>
        <p:nvCxnSpPr>
          <p:cNvPr id="6" name="Прямая со стрелкой 5"/>
          <p:cNvCxnSpPr>
            <a:stCxn id="2" idx="2"/>
            <a:endCxn id="3" idx="0"/>
          </p:cNvCxnSpPr>
          <p:nvPr/>
        </p:nvCxnSpPr>
        <p:spPr>
          <a:xfrm flipH="1">
            <a:off x="4544569" y="2858154"/>
            <a:ext cx="2" cy="318934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3" idx="2"/>
            <a:endCxn id="4" idx="0"/>
          </p:cNvCxnSpPr>
          <p:nvPr/>
        </p:nvCxnSpPr>
        <p:spPr>
          <a:xfrm flipH="1">
            <a:off x="4544568" y="3621054"/>
            <a:ext cx="1" cy="21028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  <a:endCxn id="5" idx="0"/>
          </p:cNvCxnSpPr>
          <p:nvPr/>
        </p:nvCxnSpPr>
        <p:spPr>
          <a:xfrm>
            <a:off x="4544568" y="4295871"/>
            <a:ext cx="0" cy="21443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Поле 5"/>
          <p:cNvSpPr txBox="1">
            <a:spLocks noChangeArrowheads="1"/>
          </p:cNvSpPr>
          <p:nvPr/>
        </p:nvSpPr>
        <p:spPr bwMode="auto">
          <a:xfrm>
            <a:off x="3788484" y="4958555"/>
            <a:ext cx="1512168" cy="446397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ea typeface="Calibri"/>
                <a:cs typeface="Times New Roman"/>
              </a:rPr>
              <a:t>Метод контроля</a:t>
            </a:r>
          </a:p>
        </p:txBody>
      </p:sp>
      <p:cxnSp>
        <p:nvCxnSpPr>
          <p:cNvPr id="10" name="Прямая со стрелкой 9"/>
          <p:cNvCxnSpPr>
            <a:stCxn id="5" idx="2"/>
            <a:endCxn id="9" idx="0"/>
          </p:cNvCxnSpPr>
          <p:nvPr/>
        </p:nvCxnSpPr>
        <p:spPr>
          <a:xfrm>
            <a:off x="4544568" y="4767615"/>
            <a:ext cx="0" cy="19094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59536" y="943197"/>
            <a:ext cx="8419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Выбор критериев качества (норм на показатели требуемых свойств) колонны НКТ, определяющих её безопасность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19</a:t>
            </a:r>
            <a:endParaRPr lang="ru-RU" sz="1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22443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46405" y="1199973"/>
            <a:ext cx="7543800" cy="1088068"/>
          </a:xfrm>
          <a:solidFill>
            <a:srgbClr val="78A6AD"/>
          </a:solidFill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1" name="Поле 4"/>
          <p:cNvSpPr txBox="1">
            <a:spLocks noChangeArrowheads="1"/>
          </p:cNvSpPr>
          <p:nvPr/>
        </p:nvSpPr>
        <p:spPr bwMode="auto">
          <a:xfrm>
            <a:off x="5165422" y="1525296"/>
            <a:ext cx="1947785" cy="54301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9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Колонны НКТ</a:t>
            </a:r>
          </a:p>
        </p:txBody>
      </p:sp>
      <p:sp>
        <p:nvSpPr>
          <p:cNvPr id="12" name="Поле 5"/>
          <p:cNvSpPr txBox="1">
            <a:spLocks noChangeArrowheads="1"/>
          </p:cNvSpPr>
          <p:nvPr/>
        </p:nvSpPr>
        <p:spPr bwMode="auto">
          <a:xfrm>
            <a:off x="3968496" y="2778732"/>
            <a:ext cx="1961513" cy="87474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471452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Резьбовые соединения основных элементов  колонны НКТ</a:t>
            </a:r>
          </a:p>
          <a:p>
            <a:pPr algn="ctr">
              <a:tabLst>
                <a:tab pos="471452" algn="l"/>
              </a:tabLst>
              <a:defRPr/>
            </a:pPr>
            <a:r>
              <a:rPr lang="ru-RU" sz="1400" b="1" kern="0" dirty="0">
                <a:solidFill>
                  <a:schemeClr val="accen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50%</a:t>
            </a:r>
          </a:p>
        </p:txBody>
      </p:sp>
      <p:sp>
        <p:nvSpPr>
          <p:cNvPr id="14" name="Поле 5"/>
          <p:cNvSpPr txBox="1">
            <a:spLocks noChangeArrowheads="1"/>
          </p:cNvSpPr>
          <p:nvPr/>
        </p:nvSpPr>
        <p:spPr bwMode="auto">
          <a:xfrm>
            <a:off x="3255412" y="4513245"/>
            <a:ext cx="1232495" cy="5025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НКТ</a:t>
            </a:r>
          </a:p>
          <a:p>
            <a:pPr algn="ctr">
              <a:defRPr/>
            </a:pPr>
            <a:r>
              <a:rPr lang="ru-RU" sz="1400" b="1" kern="0" dirty="0">
                <a:solidFill>
                  <a:schemeClr val="accen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23%</a:t>
            </a:r>
          </a:p>
        </p:txBody>
      </p:sp>
      <p:sp>
        <p:nvSpPr>
          <p:cNvPr id="15" name="Поле 5"/>
          <p:cNvSpPr txBox="1">
            <a:spLocks noChangeArrowheads="1"/>
          </p:cNvSpPr>
          <p:nvPr/>
        </p:nvSpPr>
        <p:spPr bwMode="auto">
          <a:xfrm>
            <a:off x="5543369" y="4505957"/>
            <a:ext cx="1218315" cy="5025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Муфта</a:t>
            </a:r>
          </a:p>
          <a:p>
            <a:pPr lvl="0" algn="ctr">
              <a:defRPr/>
            </a:pPr>
            <a:r>
              <a:rPr lang="ru-RU" sz="1400" b="1" kern="0" dirty="0">
                <a:solidFill>
                  <a:schemeClr val="accen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11%</a:t>
            </a:r>
          </a:p>
        </p:txBody>
      </p:sp>
      <p:cxnSp>
        <p:nvCxnSpPr>
          <p:cNvPr id="16" name="Соединительная линия уступом 15"/>
          <p:cNvCxnSpPr>
            <a:stCxn id="12" idx="2"/>
            <a:endCxn id="15" idx="0"/>
          </p:cNvCxnSpPr>
          <p:nvPr/>
        </p:nvCxnSpPr>
        <p:spPr>
          <a:xfrm rot="16200000" flipH="1">
            <a:off x="5124651" y="3478081"/>
            <a:ext cx="852478" cy="120327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>
            <a:stCxn id="12" idx="2"/>
            <a:endCxn id="14" idx="0"/>
          </p:cNvCxnSpPr>
          <p:nvPr/>
        </p:nvCxnSpPr>
        <p:spPr>
          <a:xfrm rot="5400000">
            <a:off x="3980574" y="3544566"/>
            <a:ext cx="859766" cy="107759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Поле 5"/>
          <p:cNvSpPr txBox="1">
            <a:spLocks noChangeArrowheads="1"/>
          </p:cNvSpPr>
          <p:nvPr/>
        </p:nvSpPr>
        <p:spPr bwMode="auto">
          <a:xfrm>
            <a:off x="7790714" y="4278635"/>
            <a:ext cx="1218315" cy="73719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Другие элементы</a:t>
            </a:r>
          </a:p>
          <a:p>
            <a:pPr algn="ctr">
              <a:defRPr/>
            </a:pPr>
            <a:r>
              <a:rPr lang="ru-RU" sz="1400" b="1" kern="0" dirty="0">
                <a:solidFill>
                  <a:schemeClr val="accen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10%</a:t>
            </a:r>
          </a:p>
        </p:txBody>
      </p:sp>
      <p:cxnSp>
        <p:nvCxnSpPr>
          <p:cNvPr id="19" name="Соединительная линия уступом 18"/>
          <p:cNvCxnSpPr>
            <a:stCxn id="11" idx="2"/>
            <a:endCxn id="18" idx="0"/>
          </p:cNvCxnSpPr>
          <p:nvPr/>
        </p:nvCxnSpPr>
        <p:spPr>
          <a:xfrm rot="16200000" flipH="1">
            <a:off x="6164431" y="2043193"/>
            <a:ext cx="2210325" cy="2260557"/>
          </a:xfrm>
          <a:prstGeom prst="bentConnector3">
            <a:avLst>
              <a:gd name="adj1" fmla="val 16077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>
            <a:stCxn id="11" idx="2"/>
            <a:endCxn id="12" idx="0"/>
          </p:cNvCxnSpPr>
          <p:nvPr/>
        </p:nvCxnSpPr>
        <p:spPr>
          <a:xfrm rot="5400000">
            <a:off x="5189073" y="1828490"/>
            <a:ext cx="710422" cy="119006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02026" y="5746837"/>
            <a:ext cx="25943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Рис. 1 Пример компоновки колонны НКТ</a:t>
            </a:r>
          </a:p>
        </p:txBody>
      </p:sp>
      <p:sp>
        <p:nvSpPr>
          <p:cNvPr id="22" name="Поле 5"/>
          <p:cNvSpPr txBox="1">
            <a:spLocks noChangeArrowheads="1"/>
          </p:cNvSpPr>
          <p:nvPr/>
        </p:nvSpPr>
        <p:spPr bwMode="auto">
          <a:xfrm>
            <a:off x="6330740" y="2778732"/>
            <a:ext cx="1908003" cy="8739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471452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Подвесной патрубок и переводник</a:t>
            </a:r>
          </a:p>
          <a:p>
            <a:pPr algn="ctr">
              <a:tabLst>
                <a:tab pos="471452" algn="l"/>
              </a:tabLst>
              <a:defRPr/>
            </a:pPr>
            <a:r>
              <a:rPr lang="ru-RU" sz="14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6%</a:t>
            </a:r>
            <a:endParaRPr lang="ru-RU" sz="1400" b="1" kern="0" dirty="0">
              <a:solidFill>
                <a:schemeClr val="accen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23" name="Соединительная линия уступом 22"/>
          <p:cNvCxnSpPr>
            <a:stCxn id="11" idx="2"/>
            <a:endCxn id="22" idx="0"/>
          </p:cNvCxnSpPr>
          <p:nvPr/>
        </p:nvCxnSpPr>
        <p:spPr>
          <a:xfrm rot="16200000" flipH="1">
            <a:off x="6356817" y="1850807"/>
            <a:ext cx="710422" cy="114542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t="2911" r="66849" b="11280"/>
          <a:stretch/>
        </p:blipFill>
        <p:spPr>
          <a:xfrm>
            <a:off x="155130" y="1199973"/>
            <a:ext cx="2932001" cy="4439833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27" name="Прямоугольник 26"/>
          <p:cNvSpPr/>
          <p:nvPr/>
        </p:nvSpPr>
        <p:spPr>
          <a:xfrm>
            <a:off x="3642965" y="5131886"/>
            <a:ext cx="53660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Рис. 2 Распределение отказов различных элементов колонн НКТ</a:t>
            </a:r>
          </a:p>
        </p:txBody>
      </p:sp>
      <p:sp>
        <p:nvSpPr>
          <p:cNvPr id="30" name="Заголовок 2"/>
          <p:cNvSpPr txBox="1">
            <a:spLocks/>
          </p:cNvSpPr>
          <p:nvPr/>
        </p:nvSpPr>
        <p:spPr>
          <a:xfrm>
            <a:off x="880235" y="25394"/>
            <a:ext cx="8357394" cy="865341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Колонна НКТ, её элементы и доля отказов ( % ) этих элементов в общем количестве отказов колонны НКТ</a:t>
            </a:r>
          </a:p>
        </p:txBody>
      </p:sp>
      <p:sp>
        <p:nvSpPr>
          <p:cNvPr id="4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2</a:t>
            </a:r>
            <a:endParaRPr lang="ru-RU" sz="1200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217425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20</a:t>
            </a:r>
            <a:endParaRPr lang="ru-RU" sz="1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166936" y="1848237"/>
            <a:ext cx="2802644" cy="69176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Технологичность колонн НКТ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43352" y="2890063"/>
            <a:ext cx="2023824" cy="57710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Монтажепригодность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59770" y="2890063"/>
            <a:ext cx="2019587" cy="57388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Контролепригодность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32688" y="3886891"/>
            <a:ext cx="1345908" cy="919853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Трудоемкость монтажа </a:t>
            </a:r>
            <a:r>
              <a:rPr lang="en-US" sz="1400" b="1" dirty="0"/>
              <a:t>[</a:t>
            </a:r>
            <a:r>
              <a:rPr lang="ru-RU" sz="1400" b="1" dirty="0"/>
              <a:t>Т</a:t>
            </a:r>
            <a:r>
              <a:rPr lang="ru-RU" sz="1400" b="1" baseline="-25000" dirty="0"/>
              <a:t>м</a:t>
            </a:r>
            <a:r>
              <a:rPr lang="en-US" sz="1400" b="1" dirty="0"/>
              <a:t>]</a:t>
            </a:r>
            <a:endParaRPr lang="ru-RU" sz="1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32688" y="5061521"/>
            <a:ext cx="1345908" cy="44982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Норма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32688" y="5777238"/>
            <a:ext cx="1345908" cy="44982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Метод контроля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84997" y="3886308"/>
            <a:ext cx="2170667" cy="91472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Средняя оперативная трудоемкость данного вида диагностирования</a:t>
            </a:r>
          </a:p>
          <a:p>
            <a:pPr algn="ctr"/>
            <a:r>
              <a:rPr lang="en-US" sz="1400" b="1" dirty="0"/>
              <a:t>[S</a:t>
            </a:r>
            <a:r>
              <a:rPr lang="ru-RU" sz="1400" b="1" baseline="-25000" dirty="0"/>
              <a:t>Д</a:t>
            </a:r>
            <a:r>
              <a:rPr lang="en-US" sz="1400" b="1" dirty="0"/>
              <a:t>]</a:t>
            </a:r>
            <a:endParaRPr lang="ru-RU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357959" y="5060933"/>
            <a:ext cx="2019587" cy="44731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Норма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357959" y="5776649"/>
            <a:ext cx="2019587" cy="44731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Метод контроля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597166" y="3886303"/>
            <a:ext cx="1345908" cy="919853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Коэффициент сборности </a:t>
            </a:r>
            <a:r>
              <a:rPr lang="en-US" sz="1400" b="1" dirty="0"/>
              <a:t>[</a:t>
            </a:r>
            <a:r>
              <a:rPr lang="ru-RU" sz="1400" b="1" dirty="0"/>
              <a:t>Т</a:t>
            </a:r>
            <a:r>
              <a:rPr lang="ru-RU" sz="1400" b="1" baseline="-25000" dirty="0"/>
              <a:t>м</a:t>
            </a:r>
            <a:r>
              <a:rPr lang="en-US" sz="1400" b="1" dirty="0"/>
              <a:t>]</a:t>
            </a:r>
            <a:endParaRPr lang="ru-RU" sz="14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597166" y="5060933"/>
            <a:ext cx="1345908" cy="44982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Норма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97166" y="5776650"/>
            <a:ext cx="1345908" cy="44982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Метод контроля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714497" y="3888816"/>
            <a:ext cx="1788129" cy="91472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Коэффициент безразборного диагностирования </a:t>
            </a:r>
          </a:p>
          <a:p>
            <a:pPr algn="ctr"/>
            <a:r>
              <a:rPr lang="en-US" sz="1400" b="1" dirty="0"/>
              <a:t>[</a:t>
            </a:r>
            <a:r>
              <a:rPr lang="ru-RU" sz="1400" b="1" dirty="0"/>
              <a:t>К</a:t>
            </a:r>
            <a:r>
              <a:rPr lang="ru-RU" sz="1400" b="1" baseline="-25000" dirty="0"/>
              <a:t>б.Д.</a:t>
            </a:r>
            <a:r>
              <a:rPr lang="en-US" sz="1400" b="1" dirty="0"/>
              <a:t>]</a:t>
            </a:r>
            <a:endParaRPr lang="ru-RU" sz="14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802882" y="5054673"/>
            <a:ext cx="1615854" cy="44731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Норма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802882" y="5770390"/>
            <a:ext cx="1615854" cy="44731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Метод контроля</a:t>
            </a:r>
          </a:p>
        </p:txBody>
      </p:sp>
      <p:cxnSp>
        <p:nvCxnSpPr>
          <p:cNvPr id="29" name="Соединительная линия уступом 28"/>
          <p:cNvCxnSpPr>
            <a:stCxn id="14" idx="2"/>
            <a:endCxn id="16" idx="0"/>
          </p:cNvCxnSpPr>
          <p:nvPr/>
        </p:nvCxnSpPr>
        <p:spPr>
          <a:xfrm rot="16200000" flipH="1">
            <a:off x="5393882" y="1714381"/>
            <a:ext cx="350058" cy="2001306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14" idx="2"/>
            <a:endCxn id="15" idx="0"/>
          </p:cNvCxnSpPr>
          <p:nvPr/>
        </p:nvCxnSpPr>
        <p:spPr>
          <a:xfrm rot="5400000">
            <a:off x="3336732" y="1658537"/>
            <a:ext cx="350058" cy="2112994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>
            <a:stCxn id="15" idx="2"/>
            <a:endCxn id="23" idx="0"/>
          </p:cNvCxnSpPr>
          <p:nvPr/>
        </p:nvCxnSpPr>
        <p:spPr>
          <a:xfrm rot="16200000" flipH="1">
            <a:off x="2653123" y="3269305"/>
            <a:ext cx="419139" cy="814856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15" idx="2"/>
            <a:endCxn id="17" idx="0"/>
          </p:cNvCxnSpPr>
          <p:nvPr/>
        </p:nvCxnSpPr>
        <p:spPr>
          <a:xfrm rot="5400000">
            <a:off x="1820590" y="3252216"/>
            <a:ext cx="419727" cy="849622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16" idx="2"/>
            <a:endCxn id="20" idx="0"/>
          </p:cNvCxnSpPr>
          <p:nvPr/>
        </p:nvCxnSpPr>
        <p:spPr>
          <a:xfrm rot="5400000">
            <a:off x="5758766" y="3075510"/>
            <a:ext cx="422364" cy="1199233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Соединительная линия уступом 33"/>
          <p:cNvCxnSpPr>
            <a:stCxn id="16" idx="2"/>
            <a:endCxn id="26" idx="0"/>
          </p:cNvCxnSpPr>
          <p:nvPr/>
        </p:nvCxnSpPr>
        <p:spPr>
          <a:xfrm rot="16200000" flipH="1">
            <a:off x="6876627" y="3156881"/>
            <a:ext cx="424872" cy="103899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57541" y="942723"/>
            <a:ext cx="8303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Выбор критериев качества (норм на показатели требуемых свойств) колонны НКТ, определяющих её технологичность</a:t>
            </a:r>
          </a:p>
        </p:txBody>
      </p:sp>
      <p:cxnSp>
        <p:nvCxnSpPr>
          <p:cNvPr id="50" name="Прямая со стрелкой 49"/>
          <p:cNvCxnSpPr>
            <a:stCxn id="17" idx="2"/>
            <a:endCxn id="18" idx="0"/>
          </p:cNvCxnSpPr>
          <p:nvPr/>
        </p:nvCxnSpPr>
        <p:spPr>
          <a:xfrm>
            <a:off x="1605642" y="4806744"/>
            <a:ext cx="0" cy="254777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8" idx="2"/>
            <a:endCxn id="19" idx="0"/>
          </p:cNvCxnSpPr>
          <p:nvPr/>
        </p:nvCxnSpPr>
        <p:spPr>
          <a:xfrm>
            <a:off x="1605642" y="5511346"/>
            <a:ext cx="0" cy="26589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stCxn id="23" idx="2"/>
            <a:endCxn id="24" idx="0"/>
          </p:cNvCxnSpPr>
          <p:nvPr/>
        </p:nvCxnSpPr>
        <p:spPr>
          <a:xfrm>
            <a:off x="3270120" y="4806156"/>
            <a:ext cx="0" cy="254777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>
            <a:stCxn id="24" idx="2"/>
            <a:endCxn id="25" idx="0"/>
          </p:cNvCxnSpPr>
          <p:nvPr/>
        </p:nvCxnSpPr>
        <p:spPr>
          <a:xfrm>
            <a:off x="3270120" y="5510758"/>
            <a:ext cx="0" cy="26589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>
            <a:stCxn id="20" idx="2"/>
            <a:endCxn id="21" idx="0"/>
          </p:cNvCxnSpPr>
          <p:nvPr/>
        </p:nvCxnSpPr>
        <p:spPr>
          <a:xfrm flipH="1">
            <a:off x="5367753" y="4801029"/>
            <a:ext cx="2578" cy="259904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>
            <a:stCxn id="21" idx="2"/>
            <a:endCxn id="22" idx="0"/>
          </p:cNvCxnSpPr>
          <p:nvPr/>
        </p:nvCxnSpPr>
        <p:spPr>
          <a:xfrm>
            <a:off x="5367753" y="5508248"/>
            <a:ext cx="0" cy="268401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stCxn id="26" idx="2"/>
            <a:endCxn id="27" idx="0"/>
          </p:cNvCxnSpPr>
          <p:nvPr/>
        </p:nvCxnSpPr>
        <p:spPr>
          <a:xfrm>
            <a:off x="7608562" y="4803537"/>
            <a:ext cx="2247" cy="251136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>
            <a:stCxn id="27" idx="2"/>
            <a:endCxn id="28" idx="0"/>
          </p:cNvCxnSpPr>
          <p:nvPr/>
        </p:nvCxnSpPr>
        <p:spPr>
          <a:xfrm>
            <a:off x="7610809" y="5501988"/>
            <a:ext cx="0" cy="26840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94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 txBox="1">
            <a:spLocks/>
          </p:cNvSpPr>
          <p:nvPr/>
        </p:nvSpPr>
        <p:spPr>
          <a:xfrm>
            <a:off x="574846" y="759071"/>
            <a:ext cx="8017626" cy="1088068"/>
          </a:xfrm>
          <a:prstGeom prst="rect">
            <a:avLst/>
          </a:prstGeom>
          <a:solidFill>
            <a:srgbClr val="78A6AD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78A6AD"/>
                </a:solidFill>
              </a:rPr>
              <a:t>1</a:t>
            </a:r>
            <a:endParaRPr lang="ru-RU" dirty="0">
              <a:solidFill>
                <a:srgbClr val="78A6AD"/>
              </a:solidFill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759830" y="93771"/>
            <a:ext cx="8284295" cy="6318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</a:rPr>
              <a:t>Недостатки  структуры технических требований в действующих отечественных и зарубежных </a:t>
            </a:r>
            <a:r>
              <a:rPr lang="ru-RU" sz="2000" b="1" dirty="0" smtClean="0">
                <a:solidFill>
                  <a:schemeClr val="tx1"/>
                </a:solidFill>
              </a:rPr>
              <a:t>стандартах  на </a:t>
            </a:r>
            <a:r>
              <a:rPr lang="ru-RU" sz="2000" b="1" dirty="0">
                <a:solidFill>
                  <a:schemeClr val="tx1"/>
                </a:solidFill>
              </a:rPr>
              <a:t>НКТ и муфты к ним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023" y="856749"/>
            <a:ext cx="907297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6674" indent="-66674" defTabSz="34289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/>
              </a:rPr>
              <a:t>  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Отсутствие иерархического принципа формулирования  требований к критериям качества колонны НКТ, к ее структурным элементам, к материалам этих элементов, к </a:t>
            </a:r>
            <a:r>
              <a:rPr lang="ru-RU" sz="1600" dirty="0" smtClean="0">
                <a:solidFill>
                  <a:srgbClr val="000000"/>
                </a:solidFill>
                <a:latin typeface="Calibri" panose="020F0502020204030204"/>
              </a:rPr>
              <a:t>их структуре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и химическому </a:t>
            </a:r>
            <a:r>
              <a:rPr lang="ru-RU" sz="1600" dirty="0" smtClean="0">
                <a:solidFill>
                  <a:srgbClr val="000000"/>
                </a:solidFill>
                <a:latin typeface="Calibri" panose="020F0502020204030204"/>
              </a:rPr>
              <a:t>составу.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Не учитывается их взаимосвязь и соподчиненность. </a:t>
            </a:r>
            <a:endParaRPr lang="ru-RU" sz="1600" dirty="0" smtClean="0">
              <a:solidFill>
                <a:srgbClr val="000000"/>
              </a:solidFill>
              <a:latin typeface="Calibri" panose="020F0502020204030204"/>
            </a:endParaRPr>
          </a:p>
          <a:p>
            <a:pPr marL="66674" indent="-66674" defTabSz="342892">
              <a:buFont typeface="Arial" panose="020B0604020202020204" pitchFamily="34" charset="0"/>
              <a:buChar char="•"/>
              <a:defRPr/>
            </a:pPr>
            <a:endParaRPr lang="ru-RU" sz="800" dirty="0">
              <a:solidFill>
                <a:srgbClr val="000000"/>
              </a:solidFill>
              <a:latin typeface="Calibri" panose="020F0502020204030204"/>
            </a:endParaRPr>
          </a:p>
          <a:p>
            <a:pPr marL="133347" indent="-133347" defTabSz="34289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/>
              </a:rPr>
              <a:t> 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В одном и том же разделе действующих стандартов бессистемно приводятся требования к:</a:t>
            </a:r>
          </a:p>
          <a:p>
            <a:pPr marL="523862" lvl="1" indent="-257168" defTabSz="342892"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геометрическим параметрам НКТ и муфт;</a:t>
            </a:r>
          </a:p>
          <a:p>
            <a:pPr marL="523862" lvl="1" indent="-257168" defTabSz="342892"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механическим свойствам, химическому составу и способам термомеханической обработки сталей, используемых для их производства;</a:t>
            </a:r>
          </a:p>
          <a:p>
            <a:pPr marL="523862" lvl="1" indent="-257168" defTabSz="342892"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технологии производства;</a:t>
            </a:r>
          </a:p>
          <a:p>
            <a:pPr marL="523862" lvl="1" indent="-257168" defTabSz="342892">
              <a:buFont typeface="Courier New" panose="02070309020205020404" pitchFamily="49" charset="0"/>
              <a:buChar char="o"/>
              <a:defRPr/>
            </a:pPr>
            <a:r>
              <a:rPr lang="ru-RU" sz="1600" dirty="0" smtClean="0">
                <a:solidFill>
                  <a:srgbClr val="000000"/>
                </a:solidFill>
                <a:latin typeface="Calibri" panose="020F0502020204030204"/>
              </a:rPr>
              <a:t>геометрическим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параметрам резьбового соединения, его натягу и процессу свинчивания труб и муфт;</a:t>
            </a:r>
          </a:p>
          <a:p>
            <a:pPr marL="523862" lvl="1" indent="-257168" defTabSz="342892"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способу </a:t>
            </a:r>
            <a:r>
              <a:rPr lang="ru-RU" sz="1600" dirty="0" smtClean="0">
                <a:solidFill>
                  <a:srgbClr val="000000"/>
                </a:solidFill>
                <a:latin typeface="Calibri" panose="020F0502020204030204"/>
              </a:rPr>
              <a:t>формирования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резьбовой поверхности. </a:t>
            </a:r>
            <a:endParaRPr lang="ru-RU" sz="1600" dirty="0" smtClean="0">
              <a:solidFill>
                <a:srgbClr val="000000"/>
              </a:solidFill>
              <a:latin typeface="Calibri" panose="020F0502020204030204"/>
            </a:endParaRPr>
          </a:p>
          <a:p>
            <a:pPr marL="266694" lvl="1" defTabSz="342892">
              <a:defRPr/>
            </a:pPr>
            <a:endParaRPr lang="ru-RU" sz="800" dirty="0">
              <a:solidFill>
                <a:srgbClr val="000000"/>
              </a:solidFill>
              <a:latin typeface="Calibri" panose="020F0502020204030204"/>
            </a:endParaRPr>
          </a:p>
          <a:p>
            <a:pPr marL="133347" indent="-133347" defTabSz="34289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/>
              </a:rPr>
              <a:t>  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Отсутствует  ряд важных критериев качества НКТ и муфт, обусловливаемых соответствующими критериями качества колонны  НКТ, определяющими ее требуемую </a:t>
            </a:r>
            <a:r>
              <a:rPr lang="ru-RU" sz="1600" dirty="0" err="1">
                <a:solidFill>
                  <a:srgbClr val="000000"/>
                </a:solidFill>
                <a:latin typeface="Calibri" panose="020F0502020204030204"/>
              </a:rPr>
              <a:t>энергоэффективность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, надежность, безопасность и технологичность  в заданных условиях эксплуатации в течение расчетного </a:t>
            </a:r>
            <a:r>
              <a:rPr lang="ru-RU" sz="1600" dirty="0" smtClean="0">
                <a:solidFill>
                  <a:srgbClr val="000000"/>
                </a:solidFill>
                <a:latin typeface="Calibri" panose="020F0502020204030204"/>
              </a:rPr>
              <a:t>срока службы. </a:t>
            </a:r>
            <a:r>
              <a:rPr lang="ru-RU" sz="1600" dirty="0">
                <a:solidFill>
                  <a:srgbClr val="000000"/>
                </a:solidFill>
                <a:latin typeface="Calibri" panose="020F0502020204030204"/>
              </a:rPr>
              <a:t>Эти критерии в свою очередь определяют требуемые свойства используемых материалов, которые в свою очередь обусловливают химический состав и структуру этих материалов  </a:t>
            </a:r>
            <a:endParaRPr lang="ru-RU" sz="1600" dirty="0" smtClean="0">
              <a:solidFill>
                <a:srgbClr val="000000"/>
              </a:solidFill>
              <a:latin typeface="Calibri" panose="020F0502020204030204"/>
            </a:endParaRPr>
          </a:p>
          <a:p>
            <a:pPr marL="133347" indent="-133347" defTabSz="342892">
              <a:buFont typeface="Arial" panose="020B0604020202020204" pitchFamily="34" charset="0"/>
              <a:buChar char="•"/>
              <a:defRPr/>
            </a:pPr>
            <a:endParaRPr lang="ru-RU" sz="800" dirty="0">
              <a:solidFill>
                <a:srgbClr val="000000"/>
              </a:solidFill>
              <a:latin typeface="Calibri" panose="020F0502020204030204"/>
            </a:endParaRPr>
          </a:p>
          <a:p>
            <a:pPr marL="133347" indent="-133347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   </a:t>
            </a:r>
            <a:r>
              <a:rPr lang="ru-RU" sz="1600" dirty="0">
                <a:solidFill>
                  <a:srgbClr val="000000"/>
                </a:solidFill>
              </a:rPr>
              <a:t>Отсутствуют методы контроля соответствия требуемых характеристик колонны НКТ и её элементов критериям их качества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21</a:t>
            </a:r>
            <a:endParaRPr lang="ru-RU" sz="1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75329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3245335" y="1016924"/>
            <a:ext cx="2681639" cy="63187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Спасибо за внимание!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22</a:t>
            </a:r>
            <a:endParaRPr lang="ru-RU" sz="1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12673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3836" y="997684"/>
            <a:ext cx="7543800" cy="61302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Дефекты НКТ, вызывающие их отказы, и причины возникновения этих дефектов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844490"/>
              </p:ext>
            </p:extLst>
          </p:nvPr>
        </p:nvGraphicFramePr>
        <p:xfrm>
          <a:off x="606430" y="1918619"/>
          <a:ext cx="8223749" cy="3910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354">
                  <a:extLst>
                    <a:ext uri="{9D8B030D-6E8A-4147-A177-3AD203B41FA5}">
                      <a16:colId xmlns:a16="http://schemas.microsoft.com/office/drawing/2014/main" val="1117870819"/>
                    </a:ext>
                  </a:extLst>
                </a:gridCol>
                <a:gridCol w="5316395">
                  <a:extLst>
                    <a:ext uri="{9D8B030D-6E8A-4147-A177-3AD203B41FA5}">
                      <a16:colId xmlns:a16="http://schemas.microsoft.com/office/drawing/2014/main" val="157535603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Виды дефектов НКТ, вызывающих  их отказы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Причины возникновение дефектов</a:t>
                      </a:r>
                      <a:r>
                        <a:rPr lang="ru-RU" sz="1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НКТ, вызывающих их отказы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89875188"/>
                  </a:ext>
                </a:extLst>
              </a:tr>
              <a:tr h="106740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Излом тела 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Коррозионно-сорбционное растрескивание стали</a:t>
                      </a:r>
                    </a:p>
                    <a:p>
                      <a:r>
                        <a:rPr lang="ru-RU" sz="1400" dirty="0" smtClean="0"/>
                        <a:t>Сульфидное растрескивание стали в сероводородсодержащей</a:t>
                      </a:r>
                      <a:r>
                        <a:rPr lang="ru-RU" sz="1400" baseline="0" dirty="0" smtClean="0"/>
                        <a:t> водной среде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32999192"/>
                  </a:ext>
                </a:extLst>
              </a:tr>
              <a:tr h="724307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Излом ниппельного конца</a:t>
                      </a:r>
                      <a:endParaRPr lang="ru-RU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Коррозионно-сорбционное растрескивание стали</a:t>
                      </a:r>
                    </a:p>
                    <a:p>
                      <a:r>
                        <a:rPr lang="ru-RU" sz="1400" dirty="0" smtClean="0"/>
                        <a:t>Сульфидное растрескивание стали в сероводородсодержащей</a:t>
                      </a:r>
                      <a:r>
                        <a:rPr lang="ru-RU" sz="1400" baseline="0" dirty="0" smtClean="0"/>
                        <a:t> водной среде</a:t>
                      </a:r>
                      <a:endParaRPr lang="ru-RU" sz="1400" dirty="0" smtClean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08488195"/>
                  </a:ext>
                </a:extLst>
              </a:tr>
              <a:tr h="609943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Нарушение</a:t>
                      </a:r>
                      <a:r>
                        <a:rPr lang="ru-RU" sz="1400" baseline="0" dirty="0" smtClean="0"/>
                        <a:t> сплошности стенки</a:t>
                      </a:r>
                      <a:endParaRPr lang="ru-RU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Коррозионно-сорбционное разрушение стали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Коррозионно-сорбционно-механический износ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2150791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Разрушение витков резьбы на ниппельном конце</a:t>
                      </a:r>
                      <a:endParaRPr lang="ru-RU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/>
                        <a:t>Фреттинг</a:t>
                      </a:r>
                      <a:r>
                        <a:rPr lang="ru-RU" sz="1400" dirty="0" smtClean="0"/>
                        <a:t>-коррозия стали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Коррозионно-сорбционное растрескивание стали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48819919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Значительное</a:t>
                      </a:r>
                      <a:r>
                        <a:rPr lang="ru-RU" sz="1400" baseline="0" dirty="0" smtClean="0"/>
                        <a:t> сужение внутреннего сечения</a:t>
                      </a:r>
                      <a:endParaRPr lang="ru-RU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Образование</a:t>
                      </a:r>
                      <a:r>
                        <a:rPr lang="ru-RU" sz="1400" baseline="0" dirty="0" smtClean="0"/>
                        <a:t> твердых отложений </a:t>
                      </a:r>
                      <a:r>
                        <a:rPr lang="ru-RU" sz="1400" baseline="0" dirty="0" smtClean="0"/>
                        <a:t>АСП </a:t>
                      </a:r>
                      <a:r>
                        <a:rPr lang="ru-RU" sz="1400" baseline="0" dirty="0" smtClean="0"/>
                        <a:t>и минеральных солей</a:t>
                      </a:r>
                      <a:endParaRPr lang="ru-RU" sz="1400" dirty="0" smtClean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8555604"/>
                  </a:ext>
                </a:extLst>
              </a:tr>
            </a:tbl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3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103564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омер слайда 3"/>
          <p:cNvSpPr txBox="1">
            <a:spLocks/>
          </p:cNvSpPr>
          <p:nvPr/>
        </p:nvSpPr>
        <p:spPr>
          <a:xfrm>
            <a:off x="8490205" y="5639806"/>
            <a:ext cx="551528" cy="36094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/>
              <a:t>4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759830" y="421249"/>
            <a:ext cx="8137282" cy="47825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Применяемые методы  предотвращения или торможения развития различных дефектов НКТ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641154"/>
              </p:ext>
            </p:extLst>
          </p:nvPr>
        </p:nvGraphicFramePr>
        <p:xfrm>
          <a:off x="143533" y="899501"/>
          <a:ext cx="8898200" cy="525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9640">
                  <a:extLst>
                    <a:ext uri="{9D8B030D-6E8A-4147-A177-3AD203B41FA5}">
                      <a16:colId xmlns:a16="http://schemas.microsoft.com/office/drawing/2014/main" val="2942850438"/>
                    </a:ext>
                  </a:extLst>
                </a:gridCol>
                <a:gridCol w="1442549">
                  <a:extLst>
                    <a:ext uri="{9D8B030D-6E8A-4147-A177-3AD203B41FA5}">
                      <a16:colId xmlns:a16="http://schemas.microsoft.com/office/drawing/2014/main" val="1871981748"/>
                    </a:ext>
                  </a:extLst>
                </a:gridCol>
                <a:gridCol w="1323417">
                  <a:extLst>
                    <a:ext uri="{9D8B030D-6E8A-4147-A177-3AD203B41FA5}">
                      <a16:colId xmlns:a16="http://schemas.microsoft.com/office/drawing/2014/main" val="3982692304"/>
                    </a:ext>
                  </a:extLst>
                </a:gridCol>
                <a:gridCol w="2015721">
                  <a:extLst>
                    <a:ext uri="{9D8B030D-6E8A-4147-A177-3AD203B41FA5}">
                      <a16:colId xmlns:a16="http://schemas.microsoft.com/office/drawing/2014/main" val="1853671048"/>
                    </a:ext>
                  </a:extLst>
                </a:gridCol>
                <a:gridCol w="2336873">
                  <a:extLst>
                    <a:ext uri="{9D8B030D-6E8A-4147-A177-3AD203B41FA5}">
                      <a16:colId xmlns:a16="http://schemas.microsoft.com/office/drawing/2014/main" val="1058723643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/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стадии проектирования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стадии эксплуатации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146965"/>
                  </a:ext>
                </a:extLst>
              </a:tr>
              <a:tr h="12687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Виды дефектов НКТ, вызывающих  их отказы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Увеличение толщины стенки и повышение прочности используемых углеродистых сталей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дорогостоящих легированных сталей, содержащих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Cr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Mn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Nb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endParaRPr lang="ru-RU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Нанесение покрытий на основе органических и неорганических неметаллических материалов или плакирование коррозионностойкими сталями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дополнительных технических средств и технологий (скважинные фильтры,</a:t>
                      </a:r>
                      <a:r>
                        <a:rPr lang="ru-RU" sz="11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скребки, протекторные вставки, ингибиторы и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химреагенты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064373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Излом тела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48344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Излом ниппельного конца</a:t>
                      </a:r>
                      <a:endParaRPr lang="ru-RU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30245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Нарушение</a:t>
                      </a:r>
                      <a:r>
                        <a:rPr lang="ru-RU" sz="1100" baseline="0" dirty="0" smtClean="0"/>
                        <a:t> сплошности стенки</a:t>
                      </a:r>
                      <a:endParaRPr lang="ru-RU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400009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Разрушение витков резьбы на ниппельном конце</a:t>
                      </a:r>
                      <a:endParaRPr lang="ru-RU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+</a:t>
                      </a:r>
                      <a:r>
                        <a:rPr lang="ru-RU" sz="1200" dirty="0" smtClean="0"/>
                        <a:t> / </a:t>
                      </a:r>
                      <a:r>
                        <a:rPr lang="en-US" sz="1200" dirty="0" smtClean="0"/>
                        <a:t>-</a:t>
                      </a:r>
                      <a:endParaRPr lang="ru-RU" sz="12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612560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Значительное</a:t>
                      </a:r>
                      <a:r>
                        <a:rPr lang="ru-RU" sz="1100" baseline="0" dirty="0" smtClean="0"/>
                        <a:t> сужение внутреннего сечения из-за образования отложений</a:t>
                      </a:r>
                      <a:endParaRPr lang="ru-RU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+</a:t>
                      </a:r>
                      <a:r>
                        <a:rPr lang="ru-RU" sz="1200" dirty="0" smtClean="0"/>
                        <a:t> / </a:t>
                      </a:r>
                      <a:r>
                        <a:rPr lang="en-US" sz="1200" dirty="0" smtClean="0"/>
                        <a:t>-</a:t>
                      </a:r>
                      <a:endParaRPr lang="ru-RU" sz="12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889488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Преимущества применяемых</a:t>
                      </a:r>
                      <a:r>
                        <a:rPr lang="ru-RU" sz="1100" baseline="0" dirty="0" smtClean="0"/>
                        <a:t> методов</a:t>
                      </a:r>
                      <a:endParaRPr lang="ru-RU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Незначительное повышение надежности </a:t>
                      </a:r>
                    </a:p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НКТ без изменения энергоэффективности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Существенное повышение надежности и </a:t>
                      </a:r>
                      <a:r>
                        <a:rPr lang="ru-RU" sz="1100" dirty="0" smtClean="0"/>
                        <a:t>энергоэффективности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НКТ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Сохранение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надежности и </a:t>
                      </a:r>
                      <a:r>
                        <a:rPr lang="ru-RU" sz="1100" dirty="0" smtClean="0"/>
                        <a:t>энергоэффективности </a:t>
                      </a:r>
                      <a:r>
                        <a:rPr lang="ru-RU" sz="1100" dirty="0" smtClean="0"/>
                        <a:t>НКТ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437535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Недостатки применяемых</a:t>
                      </a:r>
                      <a:r>
                        <a:rPr lang="ru-RU" sz="1100" baseline="0" dirty="0" smtClean="0"/>
                        <a:t> методов</a:t>
                      </a:r>
                      <a:endParaRPr lang="ru-RU" sz="11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Значительное увеличение стоимости НКТ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Увеличение стоимости НКТ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Значительное увеличение стоимости добычи скважинной продукции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336304"/>
                  </a:ext>
                </a:extLst>
              </a:tr>
            </a:tbl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4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262238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970558"/>
              </p:ext>
            </p:extLst>
          </p:nvPr>
        </p:nvGraphicFramePr>
        <p:xfrm>
          <a:off x="1292108" y="1871521"/>
          <a:ext cx="6852393" cy="1927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872">
                  <a:extLst>
                    <a:ext uri="{9D8B030D-6E8A-4147-A177-3AD203B41FA5}">
                      <a16:colId xmlns:a16="http://schemas.microsoft.com/office/drawing/2014/main" val="3159340932"/>
                    </a:ext>
                  </a:extLst>
                </a:gridCol>
                <a:gridCol w="4513521">
                  <a:extLst>
                    <a:ext uri="{9D8B030D-6E8A-4147-A177-3AD203B41FA5}">
                      <a16:colId xmlns:a16="http://schemas.microsoft.com/office/drawing/2014/main" val="1334326999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Виды дефектов муфт, вызывающих их отказы</a:t>
                      </a:r>
                    </a:p>
                  </a:txBody>
                  <a:tcPr marL="68580" marR="68580" marT="34290" marB="34290" anchor="ctr"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Причины возникновения дефектов муфт, вызывающих их отказы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3574830"/>
                  </a:ext>
                </a:extLst>
              </a:tr>
              <a:tr h="920232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Разрушение витков резьбы</a:t>
                      </a:r>
                      <a:endParaRPr lang="ru-RU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/>
                        <a:t>Фреттинг</a:t>
                      </a:r>
                      <a:r>
                        <a:rPr lang="ru-RU" sz="1400" dirty="0" smtClean="0"/>
                        <a:t>-коррозия стали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Коррозионно-сорбционное растрескивание стали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43285821"/>
                  </a:ext>
                </a:extLst>
              </a:tr>
              <a:tr h="504621">
                <a:tc>
                  <a:txBody>
                    <a:bodyPr/>
                    <a:lstStyle/>
                    <a:p>
                      <a:pPr marL="0" marR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Значительное</a:t>
                      </a:r>
                      <a:r>
                        <a:rPr lang="ru-RU" sz="1400" baseline="0" dirty="0" smtClean="0"/>
                        <a:t> сужение внутреннего сечения</a:t>
                      </a:r>
                      <a:endParaRPr lang="ru-RU" sz="1400" dirty="0" smtClean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Образование</a:t>
                      </a:r>
                      <a:r>
                        <a:rPr lang="ru-RU" sz="1400" baseline="0" dirty="0" smtClean="0"/>
                        <a:t> твердых отложений АСПО и минеральных солей</a:t>
                      </a:r>
                      <a:endParaRPr lang="ru-RU" sz="1400" dirty="0" smtClean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69523755"/>
                  </a:ext>
                </a:extLst>
              </a:tr>
            </a:tbl>
          </a:graphicData>
        </a:graphic>
      </p:graphicFrame>
      <p:sp>
        <p:nvSpPr>
          <p:cNvPr id="11" name="Заголовок 2"/>
          <p:cNvSpPr txBox="1">
            <a:spLocks/>
          </p:cNvSpPr>
          <p:nvPr/>
        </p:nvSpPr>
        <p:spPr>
          <a:xfrm>
            <a:off x="946405" y="844201"/>
            <a:ext cx="7543800" cy="795105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Дефекты муфт, вызывающие их отказы, и причины возникновения этих дефектов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5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27647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/>
          <p:cNvSpPr txBox="1">
            <a:spLocks/>
          </p:cNvSpPr>
          <p:nvPr/>
        </p:nvSpPr>
        <p:spPr>
          <a:xfrm>
            <a:off x="954105" y="1207542"/>
            <a:ext cx="7914131" cy="47825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</a:rPr>
              <a:t>Применяемые методы  предотвращения или торможения развития различных дефектов </a:t>
            </a:r>
            <a:r>
              <a:rPr lang="ru-RU" sz="2400" b="1" dirty="0">
                <a:solidFill>
                  <a:srgbClr val="000000"/>
                </a:solidFill>
                <a:latin typeface="Calibri Light" panose="020F0302020204030204"/>
              </a:rPr>
              <a:t>муфт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538156"/>
              </p:ext>
            </p:extLst>
          </p:nvPr>
        </p:nvGraphicFramePr>
        <p:xfrm>
          <a:off x="247096" y="1933329"/>
          <a:ext cx="8621140" cy="3825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838">
                  <a:extLst>
                    <a:ext uri="{9D8B030D-6E8A-4147-A177-3AD203B41FA5}">
                      <a16:colId xmlns:a16="http://schemas.microsoft.com/office/drawing/2014/main" val="2942850438"/>
                    </a:ext>
                  </a:extLst>
                </a:gridCol>
                <a:gridCol w="1892993">
                  <a:extLst>
                    <a:ext uri="{9D8B030D-6E8A-4147-A177-3AD203B41FA5}">
                      <a16:colId xmlns:a16="http://schemas.microsoft.com/office/drawing/2014/main" val="3982692304"/>
                    </a:ext>
                  </a:extLst>
                </a:gridCol>
                <a:gridCol w="2372068">
                  <a:extLst>
                    <a:ext uri="{9D8B030D-6E8A-4147-A177-3AD203B41FA5}">
                      <a16:colId xmlns:a16="http://schemas.microsoft.com/office/drawing/2014/main" val="1853671048"/>
                    </a:ext>
                  </a:extLst>
                </a:gridCol>
                <a:gridCol w="2298241">
                  <a:extLst>
                    <a:ext uri="{9D8B030D-6E8A-4147-A177-3AD203B41FA5}">
                      <a16:colId xmlns:a16="http://schemas.microsoft.com/office/drawing/2014/main" val="1058723643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/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стадии проектирования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стадии эксплуатации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146965"/>
                  </a:ext>
                </a:extLst>
              </a:tr>
              <a:tr h="14401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Виды дефектов муфт, вызывающих  их отказы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дорогостоящих легированных сталей, содержащих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Cr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Mn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Nb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endParaRPr lang="ru-RU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Нанесение покрытий на основе органических и неорганических материалов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дополнительных технических средств и технологий (скребки, протекторные вставки, вставки-стримеры, ингибиторы и </a:t>
                      </a:r>
                      <a:r>
                        <a:rPr lang="ru-RU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химреагенты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06437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algn="l" defTabSz="914354" rtl="0" eaLnBrk="1" latinLnBrk="0" hangingPunct="1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Разрушение витков резьбы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48344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algn="l" defTabSz="914354" rtl="0" eaLnBrk="1" latinLnBrk="0" hangingPunct="1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Значительное сужение внутреннего сечения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302458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Преимущества применяемых</a:t>
                      </a:r>
                      <a:r>
                        <a:rPr lang="ru-RU" sz="1100" baseline="0" dirty="0" smtClean="0"/>
                        <a:t> методов</a:t>
                      </a:r>
                      <a:endParaRPr lang="ru-RU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Незначительное повышение надежности муфт без изменения энергоэффективности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Существенное повышение надежности и </a:t>
                      </a:r>
                      <a:r>
                        <a:rPr lang="ru-RU" sz="1100" dirty="0" smtClean="0"/>
                        <a:t>энергоэффективности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муфт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Сохранение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надежности и энергоэффективности муфт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437535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Недостатки применяемых</a:t>
                      </a:r>
                      <a:r>
                        <a:rPr lang="ru-RU" sz="1100" baseline="0" dirty="0" smtClean="0"/>
                        <a:t> методов</a:t>
                      </a:r>
                      <a:endParaRPr lang="ru-RU" sz="11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Значительное увеличение стоимости муфт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Увеличение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стоимости муфт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Значительное увеличение стоимости добычи скважинной продукции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336304"/>
                  </a:ext>
                </a:extLst>
              </a:tr>
            </a:tbl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6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220065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323173"/>
              </p:ext>
            </p:extLst>
          </p:nvPr>
        </p:nvGraphicFramePr>
        <p:xfrm>
          <a:off x="696832" y="1919912"/>
          <a:ext cx="7793374" cy="2179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102">
                  <a:extLst>
                    <a:ext uri="{9D8B030D-6E8A-4147-A177-3AD203B41FA5}">
                      <a16:colId xmlns:a16="http://schemas.microsoft.com/office/drawing/2014/main" val="3159340932"/>
                    </a:ext>
                  </a:extLst>
                </a:gridCol>
                <a:gridCol w="4959272">
                  <a:extLst>
                    <a:ext uri="{9D8B030D-6E8A-4147-A177-3AD203B41FA5}">
                      <a16:colId xmlns:a16="http://schemas.microsoft.com/office/drawing/2014/main" val="1334326999"/>
                    </a:ext>
                  </a:extLst>
                </a:gridCol>
              </a:tblGrid>
              <a:tr h="7200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Виды дефектов резьбового соединения, вызывающих его отказы</a:t>
                      </a:r>
                    </a:p>
                  </a:txBody>
                  <a:tcPr marL="68580" marR="68580" marT="34290" marB="34290" anchor="ctr"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Причины возникновения дефектов резьбового соединения,</a:t>
                      </a:r>
                      <a:r>
                        <a:rPr lang="ru-RU" sz="1400" baseline="0" dirty="0" smtClean="0"/>
                        <a:t> вызывающих его отказы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3574830"/>
                  </a:ext>
                </a:extLst>
              </a:tr>
              <a:tr h="73892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Нарушение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герметичности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/>
                        <a:t>Фреттинг</a:t>
                      </a:r>
                      <a:r>
                        <a:rPr lang="ru-RU" sz="1400" dirty="0" smtClean="0"/>
                        <a:t>-коррозия стали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Коррозионно-сорбционное растрескивание стали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3285821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Излом резьбового соединения</a:t>
                      </a:r>
                      <a:endParaRPr lang="ru-RU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Коррозионно-сорбционное растрескивание стали</a:t>
                      </a:r>
                    </a:p>
                    <a:p>
                      <a:r>
                        <a:rPr lang="ru-RU" sz="1400" dirty="0" smtClean="0"/>
                        <a:t>Сульфидное растрескивание стали в сероводородсодержащей</a:t>
                      </a:r>
                      <a:r>
                        <a:rPr lang="ru-RU" sz="1400" baseline="0" dirty="0" smtClean="0"/>
                        <a:t> водной среде</a:t>
                      </a:r>
                      <a:endParaRPr lang="ru-RU" sz="1400" dirty="0" smtClean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41567952"/>
                  </a:ext>
                </a:extLst>
              </a:tr>
            </a:tbl>
          </a:graphicData>
        </a:graphic>
      </p:graphicFrame>
      <p:sp>
        <p:nvSpPr>
          <p:cNvPr id="11" name="Заголовок 2"/>
          <p:cNvSpPr txBox="1">
            <a:spLocks/>
          </p:cNvSpPr>
          <p:nvPr/>
        </p:nvSpPr>
        <p:spPr>
          <a:xfrm>
            <a:off x="946405" y="592144"/>
            <a:ext cx="7543800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Дефекты резьбового соединения, вызывающие их отказы, и причины возникновения этих дефектов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7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325590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/>
          <p:cNvSpPr txBox="1">
            <a:spLocks/>
          </p:cNvSpPr>
          <p:nvPr/>
        </p:nvSpPr>
        <p:spPr>
          <a:xfrm>
            <a:off x="1014987" y="1159088"/>
            <a:ext cx="7914131" cy="47825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749">
              <a:defRPr/>
            </a:pPr>
            <a:r>
              <a:rPr lang="ru-RU" sz="2400" b="1" dirty="0">
                <a:solidFill>
                  <a:srgbClr val="000000"/>
                </a:solidFill>
                <a:latin typeface="Calibri Light" panose="020F0302020204030204"/>
              </a:rPr>
              <a:t>Применяемые методы  предотвращения образования или торможения развития различных дефектов резьбовых соединений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458468"/>
              </p:ext>
            </p:extLst>
          </p:nvPr>
        </p:nvGraphicFramePr>
        <p:xfrm>
          <a:off x="882601" y="1993252"/>
          <a:ext cx="7607606" cy="3060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4294">
                  <a:extLst>
                    <a:ext uri="{9D8B030D-6E8A-4147-A177-3AD203B41FA5}">
                      <a16:colId xmlns:a16="http://schemas.microsoft.com/office/drawing/2014/main" val="2942850438"/>
                    </a:ext>
                  </a:extLst>
                </a:gridCol>
                <a:gridCol w="2814497">
                  <a:extLst>
                    <a:ext uri="{9D8B030D-6E8A-4147-A177-3AD203B41FA5}">
                      <a16:colId xmlns:a16="http://schemas.microsoft.com/office/drawing/2014/main" val="1853671048"/>
                    </a:ext>
                  </a:extLst>
                </a:gridCol>
                <a:gridCol w="2528815">
                  <a:extLst>
                    <a:ext uri="{9D8B030D-6E8A-4147-A177-3AD203B41FA5}">
                      <a16:colId xmlns:a16="http://schemas.microsoft.com/office/drawing/2014/main" val="1058723643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/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стадии проектирования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стадии эксплуатации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146965"/>
                  </a:ext>
                </a:extLst>
              </a:tr>
              <a:tr h="10048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Виды дефектов резьбовых соединений, вызывающих  их отказы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Нанесение покрытий на основе органических и неорганических материалов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дополнительных технических средств и технологий (специальные смазки, </a:t>
                      </a: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ультразвуковое воздействие) </a:t>
                      </a:r>
                      <a:endParaRPr lang="ru-RU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064373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indent="0" algn="l" defTabSz="914354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Нарушение герметичности</a:t>
                      </a:r>
                      <a:endParaRPr lang="ru-RU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483445"/>
                  </a:ext>
                </a:extLst>
              </a:tr>
              <a:tr h="420287">
                <a:tc>
                  <a:txBody>
                    <a:bodyPr/>
                    <a:lstStyle/>
                    <a:p>
                      <a:pPr marL="0" marR="0" indent="0" algn="l" defTabSz="91435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Излом резьбового соединения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302458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Преимущества применяемых</a:t>
                      </a:r>
                      <a:r>
                        <a:rPr lang="ru-RU" sz="1100" baseline="0" dirty="0" smtClean="0"/>
                        <a:t> методов</a:t>
                      </a:r>
                      <a:endParaRPr lang="ru-RU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Существенное повышение надежности и </a:t>
                      </a:r>
                      <a:r>
                        <a:rPr lang="ru-RU" sz="1100" dirty="0" smtClean="0"/>
                        <a:t>энергоэффективности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резьбового соединения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Повышение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надежности и энергоэффективности резьбового соединения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437535"/>
                  </a:ext>
                </a:extLst>
              </a:tr>
              <a:tr h="561032">
                <a:tc>
                  <a:txBody>
                    <a:bodyPr/>
                    <a:lstStyle/>
                    <a:p>
                      <a:pPr marL="0" marR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Недостатки применяемых</a:t>
                      </a:r>
                      <a:r>
                        <a:rPr lang="ru-RU" sz="1100" baseline="0" dirty="0" smtClean="0"/>
                        <a:t> методов</a:t>
                      </a:r>
                      <a:endParaRPr lang="ru-RU" sz="11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Увеличение стоимости резьбового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соединения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Увеличение стоимости добычи скважинной продукции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336304"/>
                  </a:ext>
                </a:extLst>
              </a:tr>
            </a:tbl>
          </a:graphicData>
        </a:graphic>
      </p:graphicFrame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/>
              <a:t>8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40070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738146" y="473203"/>
            <a:ext cx="8357394" cy="108806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749">
              <a:defRPr/>
            </a:pPr>
            <a:endParaRPr lang="ru-RU" sz="2100" b="1" dirty="0">
              <a:solidFill>
                <a:srgbClr val="000000"/>
              </a:solidFill>
              <a:latin typeface="Calibri Light" panose="020F0302020204030204"/>
            </a:endParaRPr>
          </a:p>
        </p:txBody>
      </p:sp>
      <p:sp>
        <p:nvSpPr>
          <p:cNvPr id="37" name="Заголовок 2"/>
          <p:cNvSpPr txBox="1">
            <a:spLocks/>
          </p:cNvSpPr>
          <p:nvPr/>
        </p:nvSpPr>
        <p:spPr>
          <a:xfrm>
            <a:off x="888494" y="931048"/>
            <a:ext cx="7913523" cy="69498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35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</a:rPr>
              <a:t>Актуальность иерархического подхода к разработке технических требований (ТТ) к </a:t>
            </a:r>
            <a:r>
              <a:rPr lang="ru-RU" sz="2400" b="1" dirty="0" smtClean="0">
                <a:solidFill>
                  <a:schemeClr val="tx1"/>
                </a:solidFill>
              </a:rPr>
              <a:t>колонне НКТ</a:t>
            </a:r>
            <a:r>
              <a:rPr lang="ru-RU" sz="2400" b="1" dirty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её </a:t>
            </a:r>
            <a:r>
              <a:rPr lang="ru-RU" sz="2400" b="1" dirty="0">
                <a:solidFill>
                  <a:schemeClr val="tx1"/>
                </a:solidFill>
              </a:rPr>
              <a:t>элементам и их структурным составляющим</a:t>
            </a:r>
          </a:p>
        </p:txBody>
      </p:sp>
      <p:sp>
        <p:nvSpPr>
          <p:cNvPr id="69" name="Поле 4"/>
          <p:cNvSpPr txBox="1">
            <a:spLocks noChangeArrowheads="1"/>
          </p:cNvSpPr>
          <p:nvPr/>
        </p:nvSpPr>
        <p:spPr bwMode="auto">
          <a:xfrm>
            <a:off x="3678411" y="1904242"/>
            <a:ext cx="1947785" cy="54301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9">
              <a:lnSpc>
                <a:spcPct val="115000"/>
              </a:lnSpc>
              <a:spcAft>
                <a:spcPts val="750"/>
              </a:spcAf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колонне НКТ</a:t>
            </a:r>
          </a:p>
        </p:txBody>
      </p:sp>
      <p:sp>
        <p:nvSpPr>
          <p:cNvPr id="70" name="Поле 5"/>
          <p:cNvSpPr txBox="1">
            <a:spLocks noChangeArrowheads="1"/>
          </p:cNvSpPr>
          <p:nvPr/>
        </p:nvSpPr>
        <p:spPr bwMode="auto">
          <a:xfrm>
            <a:off x="3594043" y="2762158"/>
            <a:ext cx="2112090" cy="671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tabLst>
                <a:tab pos="471452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резьбовому соединению колонны НКТ</a:t>
            </a:r>
          </a:p>
        </p:txBody>
      </p:sp>
      <p:sp>
        <p:nvSpPr>
          <p:cNvPr id="71" name="Поле 5"/>
          <p:cNvSpPr txBox="1">
            <a:spLocks noChangeArrowheads="1"/>
          </p:cNvSpPr>
          <p:nvPr/>
        </p:nvSpPr>
        <p:spPr bwMode="auto">
          <a:xfrm>
            <a:off x="1061459" y="3946695"/>
            <a:ext cx="1232495" cy="6985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НКТ</a:t>
            </a:r>
          </a:p>
        </p:txBody>
      </p:sp>
      <p:sp>
        <p:nvSpPr>
          <p:cNvPr id="72" name="Поле 5"/>
          <p:cNvSpPr txBox="1">
            <a:spLocks noChangeArrowheads="1"/>
          </p:cNvSpPr>
          <p:nvPr/>
        </p:nvSpPr>
        <p:spPr bwMode="auto">
          <a:xfrm>
            <a:off x="2764928" y="3946697"/>
            <a:ext cx="1218315" cy="6985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муфте</a:t>
            </a:r>
          </a:p>
        </p:txBody>
      </p:sp>
      <p:cxnSp>
        <p:nvCxnSpPr>
          <p:cNvPr id="73" name="Соединительная линия уступом 72"/>
          <p:cNvCxnSpPr>
            <a:stCxn id="70" idx="2"/>
            <a:endCxn id="72" idx="0"/>
          </p:cNvCxnSpPr>
          <p:nvPr/>
        </p:nvCxnSpPr>
        <p:spPr>
          <a:xfrm rot="5400000">
            <a:off x="3755530" y="3052139"/>
            <a:ext cx="513114" cy="127600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Соединительная линия уступом 73"/>
          <p:cNvCxnSpPr>
            <a:stCxn id="70" idx="2"/>
            <a:endCxn id="71" idx="0"/>
          </p:cNvCxnSpPr>
          <p:nvPr/>
        </p:nvCxnSpPr>
        <p:spPr>
          <a:xfrm rot="5400000">
            <a:off x="2907342" y="2203949"/>
            <a:ext cx="513112" cy="297238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Соединительная линия уступом 76"/>
          <p:cNvCxnSpPr>
            <a:stCxn id="69" idx="2"/>
            <a:endCxn id="70" idx="0"/>
          </p:cNvCxnSpPr>
          <p:nvPr/>
        </p:nvCxnSpPr>
        <p:spPr>
          <a:xfrm rot="5400000">
            <a:off x="4493745" y="2603599"/>
            <a:ext cx="314902" cy="221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0" name="Поле 5"/>
          <p:cNvSpPr txBox="1">
            <a:spLocks noChangeArrowheads="1"/>
          </p:cNvSpPr>
          <p:nvPr/>
        </p:nvSpPr>
        <p:spPr bwMode="auto">
          <a:xfrm>
            <a:off x="1736010" y="4837692"/>
            <a:ext cx="1590780" cy="6985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вставке стримеру между торцами НКТ</a:t>
            </a:r>
            <a:endParaRPr lang="ru-RU" sz="1400" b="1" kern="0" dirty="0">
              <a:solidFill>
                <a:srgbClr val="E4831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81" name="Соединительная линия уступом 80"/>
          <p:cNvCxnSpPr>
            <a:stCxn id="70" idx="2"/>
            <a:endCxn id="80" idx="0"/>
          </p:cNvCxnSpPr>
          <p:nvPr/>
        </p:nvCxnSpPr>
        <p:spPr>
          <a:xfrm rot="5400000">
            <a:off x="2888690" y="3076293"/>
            <a:ext cx="1404109" cy="2118688"/>
          </a:xfrm>
          <a:prstGeom prst="bentConnector3">
            <a:avLst>
              <a:gd name="adj1" fmla="val 18623"/>
            </a:avLst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Поле 5"/>
          <p:cNvSpPr txBox="1">
            <a:spLocks noChangeArrowheads="1"/>
          </p:cNvSpPr>
          <p:nvPr/>
        </p:nvSpPr>
        <p:spPr bwMode="auto">
          <a:xfrm>
            <a:off x="7251433" y="3946091"/>
            <a:ext cx="1422833" cy="6985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другим элементам</a:t>
            </a:r>
          </a:p>
        </p:txBody>
      </p:sp>
      <p:sp>
        <p:nvSpPr>
          <p:cNvPr id="34" name="Поле 5"/>
          <p:cNvSpPr txBox="1">
            <a:spLocks noChangeArrowheads="1"/>
          </p:cNvSpPr>
          <p:nvPr/>
        </p:nvSpPr>
        <p:spPr bwMode="auto">
          <a:xfrm>
            <a:off x="5003980" y="3950720"/>
            <a:ext cx="1751702" cy="6921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52807" tIns="26403" rIns="52807" bIns="26403" anchor="ctr" anchorCtr="0" upright="1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471452" algn="l"/>
              </a:tabLst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ТТ к подвесному патрубку и переводнику</a:t>
            </a:r>
          </a:p>
        </p:txBody>
      </p:sp>
      <p:cxnSp>
        <p:nvCxnSpPr>
          <p:cNvPr id="12" name="Соединительная линия уступом 11"/>
          <p:cNvCxnSpPr>
            <a:stCxn id="70" idx="2"/>
            <a:endCxn id="34" idx="0"/>
          </p:cNvCxnSpPr>
          <p:nvPr/>
        </p:nvCxnSpPr>
        <p:spPr>
          <a:xfrm rot="16200000" flipH="1">
            <a:off x="5006391" y="3077279"/>
            <a:ext cx="517137" cy="1229743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>
            <a:stCxn id="70" idx="2"/>
            <a:endCxn id="33" idx="0"/>
          </p:cNvCxnSpPr>
          <p:nvPr/>
        </p:nvCxnSpPr>
        <p:spPr>
          <a:xfrm rot="16200000" flipH="1">
            <a:off x="6050215" y="2033456"/>
            <a:ext cx="512508" cy="3312762"/>
          </a:xfrm>
          <a:prstGeom prst="bentConnector3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92472" y="6497053"/>
            <a:ext cx="551528" cy="360947"/>
          </a:xfrm>
        </p:spPr>
        <p:txBody>
          <a:bodyPr>
            <a:normAutofit/>
          </a:bodyPr>
          <a:lstStyle/>
          <a:p>
            <a:r>
              <a:rPr lang="ru-RU" sz="1200" dirty="0" smtClean="0"/>
              <a:t>9</a:t>
            </a:r>
            <a:endParaRPr lang="ru-RU" sz="120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" y="93771"/>
            <a:ext cx="688808" cy="691398"/>
          </a:xfrm>
          <a:prstGeom prst="rect">
            <a:avLst/>
          </a:prstGeom>
          <a:solidFill>
            <a:srgbClr val="78A6AD"/>
          </a:solidFill>
          <a:effectLst/>
        </p:spPr>
      </p:pic>
    </p:spTree>
    <p:extLst>
      <p:ext uri="{BB962C8B-B14F-4D97-AF65-F5344CB8AC3E}">
        <p14:creationId xmlns:p14="http://schemas.microsoft.com/office/powerpoint/2010/main" val="112676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lnDef>
      <a:spPr>
        <a:ln w="28575">
          <a:tailEnd type="triangle"/>
        </a:ln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6343</TotalTime>
  <Words>1724</Words>
  <Application>Microsoft Office PowerPoint</Application>
  <PresentationFormat>Экран (4:3)</PresentationFormat>
  <Paragraphs>350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Times New Roman</vt:lpstr>
      <vt:lpstr>Ретро</vt:lpstr>
      <vt:lpstr>Дефекты элементов колонн НКТ, вызывающие их отказы, и недостатки действующих отечественных и зарубежных стандартов на эти элементы</vt:lpstr>
      <vt:lpstr>1</vt:lpstr>
      <vt:lpstr>Дефекты НКТ, вызывающие их отказы, и причины возникновения этих дефектов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Недостатки  структуры технических требований в действующих отечественных и зарубежных стандартах  на НКТ и муфты к ним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Дедков</dc:creator>
  <cp:lastModifiedBy>RePack by Diakov</cp:lastModifiedBy>
  <cp:revision>365</cp:revision>
  <dcterms:created xsi:type="dcterms:W3CDTF">2015-12-04T22:24:05Z</dcterms:created>
  <dcterms:modified xsi:type="dcterms:W3CDTF">2017-12-11T20:05:12Z</dcterms:modified>
</cp:coreProperties>
</file>