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983" r:id="rId2"/>
    <p:sldMasterId id="2147484701" r:id="rId3"/>
    <p:sldMasterId id="2147485945" r:id="rId4"/>
    <p:sldMasterId id="2147486793" r:id="rId5"/>
    <p:sldMasterId id="2147486805" r:id="rId6"/>
  </p:sldMasterIdLst>
  <p:notesMasterIdLst>
    <p:notesMasterId r:id="rId44"/>
  </p:notesMasterIdLst>
  <p:sldIdLst>
    <p:sldId id="287" r:id="rId7"/>
    <p:sldId id="446" r:id="rId8"/>
    <p:sldId id="447" r:id="rId9"/>
    <p:sldId id="448" r:id="rId10"/>
    <p:sldId id="421" r:id="rId11"/>
    <p:sldId id="422" r:id="rId12"/>
    <p:sldId id="423" r:id="rId13"/>
    <p:sldId id="424" r:id="rId14"/>
    <p:sldId id="425" r:id="rId15"/>
    <p:sldId id="426" r:id="rId16"/>
    <p:sldId id="427" r:id="rId17"/>
    <p:sldId id="429" r:id="rId18"/>
    <p:sldId id="449" r:id="rId19"/>
    <p:sldId id="450" r:id="rId20"/>
    <p:sldId id="357" r:id="rId21"/>
    <p:sldId id="455" r:id="rId22"/>
    <p:sldId id="406" r:id="rId23"/>
    <p:sldId id="409" r:id="rId24"/>
    <p:sldId id="454" r:id="rId25"/>
    <p:sldId id="451" r:id="rId26"/>
    <p:sldId id="430" r:id="rId27"/>
    <p:sldId id="444" r:id="rId28"/>
    <p:sldId id="431" r:id="rId29"/>
    <p:sldId id="432" r:id="rId30"/>
    <p:sldId id="433" r:id="rId31"/>
    <p:sldId id="452" r:id="rId32"/>
    <p:sldId id="434" r:id="rId33"/>
    <p:sldId id="435" r:id="rId34"/>
    <p:sldId id="436" r:id="rId35"/>
    <p:sldId id="437" r:id="rId36"/>
    <p:sldId id="438" r:id="rId37"/>
    <p:sldId id="453" r:id="rId38"/>
    <p:sldId id="439" r:id="rId39"/>
    <p:sldId id="440" r:id="rId40"/>
    <p:sldId id="441" r:id="rId41"/>
    <p:sldId id="442" r:id="rId42"/>
    <p:sldId id="395" r:id="rId43"/>
  </p:sldIdLst>
  <p:sldSz cx="9906000" cy="6858000" type="A4"/>
  <p:notesSz cx="9928225" cy="67976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597"/>
    <a:srgbClr val="464646"/>
    <a:srgbClr val="A7B45D"/>
    <a:srgbClr val="6C9389"/>
    <a:srgbClr val="FFFFFF"/>
    <a:srgbClr val="5285A9"/>
    <a:srgbClr val="C5C5C5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88" autoAdjust="0"/>
    <p:restoredTop sz="90221" autoAdjust="0"/>
  </p:normalViewPr>
  <p:slideViewPr>
    <p:cSldViewPr snapToGrid="0" snapToObjects="1">
      <p:cViewPr varScale="1">
        <p:scale>
          <a:sx n="132" d="100"/>
          <a:sy n="132" d="100"/>
        </p:scale>
        <p:origin x="1014" y="13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.kokolev\Documents\&#1055;&#1077;&#1090;&#1083;&#1103;\&#1055;&#1088;&#1080;&#1077;&#1084;&#1086;&#1095;&#1085;&#1099;&#1077;%20&#1080;&#1089;&#1087;&#1099;&#1090;&#1072;&#1085;&#1080;&#1103;\&#1059;&#1076;.&#1089;&#1086;&#1087;&#1088;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.kokolev\Documents\&#1055;&#1077;&#1090;&#1083;&#1103;\&#1055;&#1088;&#1080;&#1077;&#1084;&#1086;&#1095;&#1085;&#1099;&#1077;%20&#1080;&#1089;&#1087;&#1099;&#1090;&#1072;&#1085;&#1080;&#1103;\&#1057;&#1088;&#1072;&#1074;&#1085;&#1077;&#1085;&#1080;&#1077;1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80631911192521"/>
          <c:y val="0.12620586945855947"/>
          <c:w val="0.73394828476418195"/>
          <c:h val="0.84852524548595887"/>
        </c:manualLayout>
      </c:layout>
      <c:scatterChart>
        <c:scatterStyle val="lineMarker"/>
        <c:varyColors val="0"/>
        <c:ser>
          <c:idx val="0"/>
          <c:order val="0"/>
          <c:tx>
            <c:strRef>
              <c:f>Данные!$A$1</c:f>
              <c:strCache>
                <c:ptCount val="1"/>
                <c:pt idx="0">
                  <c:v>Сентябрь</c:v>
                </c:pt>
              </c:strCache>
            </c:strRef>
          </c:tx>
          <c:spPr>
            <a:ln w="19050">
              <a:solidFill>
                <a:srgbClr val="FF0000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xVal>
            <c:numRef>
              <c:f>Данные!$A$3:$A$22</c:f>
              <c:numCache>
                <c:formatCode>0.0</c:formatCode>
                <c:ptCount val="20"/>
                <c:pt idx="0">
                  <c:v>3.8520558995331124</c:v>
                </c:pt>
                <c:pt idx="1">
                  <c:v>3.8520558995331124</c:v>
                </c:pt>
                <c:pt idx="2">
                  <c:v>2.5145452202607657</c:v>
                </c:pt>
                <c:pt idx="3">
                  <c:v>2.5145452202607657</c:v>
                </c:pt>
                <c:pt idx="4" formatCode="General">
                  <c:v>21</c:v>
                </c:pt>
                <c:pt idx="5" formatCode="General">
                  <c:v>21</c:v>
                </c:pt>
                <c:pt idx="6" formatCode="General">
                  <c:v>3</c:v>
                </c:pt>
                <c:pt idx="7" formatCode="General">
                  <c:v>3</c:v>
                </c:pt>
                <c:pt idx="8">
                  <c:v>0.49782771699004902</c:v>
                </c:pt>
                <c:pt idx="9">
                  <c:v>0.49782771699004902</c:v>
                </c:pt>
                <c:pt idx="10">
                  <c:v>1.42629866132748</c:v>
                </c:pt>
                <c:pt idx="11">
                  <c:v>1.42629866132748</c:v>
                </c:pt>
                <c:pt idx="12">
                  <c:v>0.36813986345768118</c:v>
                </c:pt>
                <c:pt idx="13">
                  <c:v>0.36813986345768118</c:v>
                </c:pt>
                <c:pt idx="14">
                  <c:v>0.77849311804081123</c:v>
                </c:pt>
                <c:pt idx="15">
                  <c:v>0.77849311804081123</c:v>
                </c:pt>
                <c:pt idx="16" formatCode="General">
                  <c:v>3.5</c:v>
                </c:pt>
                <c:pt idx="17" formatCode="General">
                  <c:v>3.5</c:v>
                </c:pt>
                <c:pt idx="18" formatCode="General">
                  <c:v>14</c:v>
                </c:pt>
                <c:pt idx="19" formatCode="General">
                  <c:v>14</c:v>
                </c:pt>
              </c:numCache>
            </c:numRef>
          </c:xVal>
          <c:yVal>
            <c:numRef>
              <c:f>Данные!$B$3:$B$22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-90.679205140209945</c:v>
                </c:pt>
              </c:numCache>
            </c:numRef>
          </c:yVal>
          <c:smooth val="0"/>
        </c:ser>
        <c:ser>
          <c:idx val="0"/>
          <c:order val="1"/>
          <c:tx>
            <c:strRef>
              <c:f>Данные!$D$1</c:f>
              <c:strCache>
                <c:ptCount val="1"/>
                <c:pt idx="0">
                  <c:v>Октябрь</c:v>
                </c:pt>
              </c:strCache>
            </c:strRef>
          </c:tx>
          <c:spPr>
            <a:ln w="19050">
              <a:solidFill>
                <a:srgbClr val="000080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Данные!$D$3:$D$22</c:f>
              <c:numCache>
                <c:formatCode>0.0</c:formatCode>
                <c:ptCount val="20"/>
                <c:pt idx="0">
                  <c:v>3.8520558995331124</c:v>
                </c:pt>
                <c:pt idx="1">
                  <c:v>3.8520558995331124</c:v>
                </c:pt>
                <c:pt idx="2">
                  <c:v>2.5145452202607657</c:v>
                </c:pt>
                <c:pt idx="3">
                  <c:v>2.5145452202607657</c:v>
                </c:pt>
                <c:pt idx="4">
                  <c:v>24.981207878564199</c:v>
                </c:pt>
                <c:pt idx="5">
                  <c:v>24.981207878564199</c:v>
                </c:pt>
                <c:pt idx="6">
                  <c:v>4.5386407046083503</c:v>
                </c:pt>
                <c:pt idx="7">
                  <c:v>4.5386407046083503</c:v>
                </c:pt>
                <c:pt idx="8">
                  <c:v>0.59782771699004889</c:v>
                </c:pt>
                <c:pt idx="9">
                  <c:v>0.59782771699004889</c:v>
                </c:pt>
                <c:pt idx="10">
                  <c:v>1.5262986613274769</c:v>
                </c:pt>
                <c:pt idx="11">
                  <c:v>1.5262986613274769</c:v>
                </c:pt>
                <c:pt idx="12">
                  <c:v>0.36813986345768118</c:v>
                </c:pt>
                <c:pt idx="13">
                  <c:v>0.36813986345768118</c:v>
                </c:pt>
                <c:pt idx="14">
                  <c:v>0.77849311804081123</c:v>
                </c:pt>
                <c:pt idx="15">
                  <c:v>0.77849311804081123</c:v>
                </c:pt>
                <c:pt idx="16">
                  <c:v>4.0637261542841001</c:v>
                </c:pt>
                <c:pt idx="17">
                  <c:v>4.0637261542841001</c:v>
                </c:pt>
                <c:pt idx="18">
                  <c:v>15</c:v>
                </c:pt>
                <c:pt idx="19" formatCode="General">
                  <c:v>15</c:v>
                </c:pt>
              </c:numCache>
            </c:numRef>
          </c:xVal>
          <c:yVal>
            <c:numRef>
              <c:f>Данные!$E$3:$E$22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-91</c:v>
                </c:pt>
              </c:numCache>
            </c:numRef>
          </c:yVal>
          <c:smooth val="0"/>
        </c:ser>
        <c:ser>
          <c:idx val="0"/>
          <c:order val="2"/>
          <c:tx>
            <c:strRef>
              <c:f>Данные!$G$1</c:f>
              <c:strCache>
                <c:ptCount val="1"/>
                <c:pt idx="0">
                  <c:v>Ноябрь</c:v>
                </c:pt>
              </c:strCache>
            </c:strRef>
          </c:tx>
          <c:spPr>
            <a:ln w="19050">
              <a:solidFill>
                <a:srgbClr val="339966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339966"/>
              </a:solidFill>
              <a:ln>
                <a:solidFill>
                  <a:srgbClr val="339966"/>
                </a:solidFill>
                <a:prstDash val="solid"/>
              </a:ln>
            </c:spPr>
          </c:marker>
          <c:xVal>
            <c:numRef>
              <c:f>Данные!$G$3:$G$22</c:f>
              <c:numCache>
                <c:formatCode>0.0</c:formatCode>
                <c:ptCount val="20"/>
                <c:pt idx="0">
                  <c:v>3.8520558995331124</c:v>
                </c:pt>
                <c:pt idx="1">
                  <c:v>3.8520558995331124</c:v>
                </c:pt>
                <c:pt idx="2">
                  <c:v>2.5145452202607657</c:v>
                </c:pt>
                <c:pt idx="3">
                  <c:v>2.5145452202607657</c:v>
                </c:pt>
                <c:pt idx="4">
                  <c:v>27.98120787856422</c:v>
                </c:pt>
                <c:pt idx="5">
                  <c:v>27.98120787856422</c:v>
                </c:pt>
                <c:pt idx="6" formatCode="General">
                  <c:v>6</c:v>
                </c:pt>
                <c:pt idx="7" formatCode="General">
                  <c:v>6</c:v>
                </c:pt>
                <c:pt idx="8" formatCode="0">
                  <c:v>0.59782771699004889</c:v>
                </c:pt>
                <c:pt idx="9" formatCode="0">
                  <c:v>0.59782771699004889</c:v>
                </c:pt>
                <c:pt idx="10" formatCode="0">
                  <c:v>1.5262986613274769</c:v>
                </c:pt>
                <c:pt idx="11" formatCode="0">
                  <c:v>1.5262986613274769</c:v>
                </c:pt>
                <c:pt idx="12">
                  <c:v>0.36813986345768118</c:v>
                </c:pt>
                <c:pt idx="13">
                  <c:v>0.36813986345768118</c:v>
                </c:pt>
                <c:pt idx="14">
                  <c:v>0.77849311804081123</c:v>
                </c:pt>
                <c:pt idx="15">
                  <c:v>0.77849311804081123</c:v>
                </c:pt>
                <c:pt idx="16">
                  <c:v>4.4637261542841022</c:v>
                </c:pt>
                <c:pt idx="17">
                  <c:v>4.4637261542841022</c:v>
                </c:pt>
                <c:pt idx="18" formatCode="General">
                  <c:v>17</c:v>
                </c:pt>
                <c:pt idx="19" formatCode="General">
                  <c:v>17</c:v>
                </c:pt>
              </c:numCache>
            </c:numRef>
          </c:xVal>
          <c:yVal>
            <c:numRef>
              <c:f>Данные!$H$3:$H$22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-90.679205140209945</c:v>
                </c:pt>
              </c:numCache>
            </c:numRef>
          </c:yVal>
          <c:smooth val="0"/>
        </c:ser>
        <c:ser>
          <c:idx val="0"/>
          <c:order val="3"/>
          <c:tx>
            <c:strRef>
              <c:f>Данные!$J$1</c:f>
              <c:strCache>
                <c:ptCount val="1"/>
                <c:pt idx="0">
                  <c:v>Ноябрь</c:v>
                </c:pt>
              </c:strCache>
            </c:strRef>
          </c:tx>
          <c:spPr>
            <a:ln w="19050">
              <a:solidFill>
                <a:srgbClr val="00FF00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00FF00"/>
              </a:solidFill>
              <a:ln>
                <a:solidFill>
                  <a:srgbClr val="00FF00"/>
                </a:solidFill>
                <a:prstDash val="solid"/>
              </a:ln>
            </c:spPr>
          </c:marker>
          <c:xVal>
            <c:numRef>
              <c:f>Данные!$J$3:$J$22</c:f>
              <c:numCache>
                <c:formatCode>0.0</c:formatCode>
                <c:ptCount val="20"/>
                <c:pt idx="0">
                  <c:v>3.8520558995331124</c:v>
                </c:pt>
                <c:pt idx="1">
                  <c:v>3.8520558995331124</c:v>
                </c:pt>
                <c:pt idx="2">
                  <c:v>2.5145452202607657</c:v>
                </c:pt>
                <c:pt idx="3">
                  <c:v>2.5145452202607657</c:v>
                </c:pt>
                <c:pt idx="4" formatCode="General">
                  <c:v>23</c:v>
                </c:pt>
                <c:pt idx="5" formatCode="General">
                  <c:v>23</c:v>
                </c:pt>
                <c:pt idx="6" formatCode="General">
                  <c:v>3.5</c:v>
                </c:pt>
                <c:pt idx="7" formatCode="General">
                  <c:v>3.5</c:v>
                </c:pt>
                <c:pt idx="8">
                  <c:v>0.49782771699004902</c:v>
                </c:pt>
                <c:pt idx="9">
                  <c:v>0.49782771699004902</c:v>
                </c:pt>
                <c:pt idx="10">
                  <c:v>1.42629866132748</c:v>
                </c:pt>
                <c:pt idx="11">
                  <c:v>1.42629866132748</c:v>
                </c:pt>
                <c:pt idx="12">
                  <c:v>0.36813986345768118</c:v>
                </c:pt>
                <c:pt idx="13">
                  <c:v>0.36813986345768118</c:v>
                </c:pt>
                <c:pt idx="14">
                  <c:v>0.77849311804081123</c:v>
                </c:pt>
                <c:pt idx="15">
                  <c:v>0.77849311804081123</c:v>
                </c:pt>
                <c:pt idx="16" formatCode="General">
                  <c:v>3.6</c:v>
                </c:pt>
                <c:pt idx="17" formatCode="General">
                  <c:v>3.6</c:v>
                </c:pt>
                <c:pt idx="18" formatCode="General">
                  <c:v>15</c:v>
                </c:pt>
                <c:pt idx="19" formatCode="General">
                  <c:v>15</c:v>
                </c:pt>
              </c:numCache>
            </c:numRef>
          </c:xVal>
          <c:yVal>
            <c:numRef>
              <c:f>Данные!$K$3:$K$22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-90.679205140209945</c:v>
                </c:pt>
              </c:numCache>
            </c:numRef>
          </c:yVal>
          <c:smooth val="0"/>
        </c:ser>
        <c:ser>
          <c:idx val="0"/>
          <c:order val="4"/>
          <c:tx>
            <c:strRef>
              <c:f>Данные!$M$1</c:f>
              <c:strCache>
                <c:ptCount val="1"/>
                <c:pt idx="0">
                  <c:v>Декабрь</c:v>
                </c:pt>
              </c:strCache>
            </c:strRef>
          </c:tx>
          <c:spPr>
            <a:ln w="19050">
              <a:solidFill>
                <a:srgbClr val="FF00FF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Данные!$M$3:$M$22</c:f>
              <c:numCache>
                <c:formatCode>0.0</c:formatCode>
                <c:ptCount val="20"/>
                <c:pt idx="0">
                  <c:v>3.8520558995331124</c:v>
                </c:pt>
                <c:pt idx="1">
                  <c:v>3.8520558995331124</c:v>
                </c:pt>
                <c:pt idx="2">
                  <c:v>2.5145452202607657</c:v>
                </c:pt>
                <c:pt idx="3">
                  <c:v>2.5145452202607657</c:v>
                </c:pt>
                <c:pt idx="4" formatCode="General">
                  <c:v>24</c:v>
                </c:pt>
                <c:pt idx="5" formatCode="General">
                  <c:v>24</c:v>
                </c:pt>
                <c:pt idx="6" formatCode="General">
                  <c:v>3.8</c:v>
                </c:pt>
                <c:pt idx="7" formatCode="General">
                  <c:v>3.8</c:v>
                </c:pt>
                <c:pt idx="8">
                  <c:v>0.60782771699004901</c:v>
                </c:pt>
                <c:pt idx="9">
                  <c:v>0.60782771699004901</c:v>
                </c:pt>
                <c:pt idx="10">
                  <c:v>1.22629866132748</c:v>
                </c:pt>
                <c:pt idx="11">
                  <c:v>1.22629866132748</c:v>
                </c:pt>
                <c:pt idx="12">
                  <c:v>0.36813986345768118</c:v>
                </c:pt>
                <c:pt idx="13">
                  <c:v>0.36813986345768118</c:v>
                </c:pt>
                <c:pt idx="14">
                  <c:v>0.77849311804081123</c:v>
                </c:pt>
                <c:pt idx="15">
                  <c:v>0.77849311804081123</c:v>
                </c:pt>
                <c:pt idx="16" formatCode="General">
                  <c:v>3.6</c:v>
                </c:pt>
                <c:pt idx="17" formatCode="General">
                  <c:v>3.6</c:v>
                </c:pt>
                <c:pt idx="18" formatCode="General">
                  <c:v>14.5</c:v>
                </c:pt>
                <c:pt idx="19" formatCode="General">
                  <c:v>14.5</c:v>
                </c:pt>
              </c:numCache>
            </c:numRef>
          </c:xVal>
          <c:yVal>
            <c:numRef>
              <c:f>Данные!$N$3:$N$22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-90.679205140209945</c:v>
                </c:pt>
              </c:numCache>
            </c:numRef>
          </c:yVal>
          <c:smooth val="0"/>
        </c:ser>
        <c:ser>
          <c:idx val="0"/>
          <c:order val="5"/>
          <c:tx>
            <c:strRef>
              <c:f>Данные!$P$1</c:f>
              <c:strCache>
                <c:ptCount val="1"/>
                <c:pt idx="0">
                  <c:v>Январь</c:v>
                </c:pt>
              </c:strCache>
            </c:strRef>
          </c:tx>
          <c:spPr>
            <a:ln w="19050">
              <a:solidFill>
                <a:srgbClr val="00FFFF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00FFFF"/>
              </a:solidFill>
              <a:ln>
                <a:solidFill>
                  <a:srgbClr val="00FFFF"/>
                </a:solidFill>
                <a:prstDash val="solid"/>
              </a:ln>
            </c:spPr>
          </c:marker>
          <c:xVal>
            <c:numRef>
              <c:f>Данные!$P$3:$P$22</c:f>
              <c:numCache>
                <c:formatCode>0.0</c:formatCode>
                <c:ptCount val="20"/>
                <c:pt idx="0">
                  <c:v>3.8520558995331124</c:v>
                </c:pt>
                <c:pt idx="1">
                  <c:v>3.8520558995331124</c:v>
                </c:pt>
                <c:pt idx="2">
                  <c:v>2.5145452202607657</c:v>
                </c:pt>
                <c:pt idx="3">
                  <c:v>2.5145452202607657</c:v>
                </c:pt>
                <c:pt idx="4" formatCode="General">
                  <c:v>22</c:v>
                </c:pt>
                <c:pt idx="5" formatCode="General">
                  <c:v>22</c:v>
                </c:pt>
                <c:pt idx="6" formatCode="General">
                  <c:v>2.8</c:v>
                </c:pt>
                <c:pt idx="7" formatCode="General">
                  <c:v>2.8</c:v>
                </c:pt>
                <c:pt idx="8" formatCode="General">
                  <c:v>0.9</c:v>
                </c:pt>
                <c:pt idx="9" formatCode="General">
                  <c:v>0.9</c:v>
                </c:pt>
                <c:pt idx="10" formatCode="#,##0.0">
                  <c:v>1.22629866132748</c:v>
                </c:pt>
                <c:pt idx="11" formatCode="#,##0.0">
                  <c:v>1.22629866132748</c:v>
                </c:pt>
                <c:pt idx="12" formatCode="General">
                  <c:v>0.8</c:v>
                </c:pt>
                <c:pt idx="13" formatCode="General">
                  <c:v>0.8</c:v>
                </c:pt>
                <c:pt idx="14" formatCode="General">
                  <c:v>1.5</c:v>
                </c:pt>
                <c:pt idx="15" formatCode="General">
                  <c:v>1.5</c:v>
                </c:pt>
                <c:pt idx="16" formatCode="General">
                  <c:v>3.6</c:v>
                </c:pt>
                <c:pt idx="17" formatCode="General">
                  <c:v>3.6</c:v>
                </c:pt>
                <c:pt idx="18" formatCode="General">
                  <c:v>15</c:v>
                </c:pt>
                <c:pt idx="19" formatCode="General">
                  <c:v>15</c:v>
                </c:pt>
              </c:numCache>
            </c:numRef>
          </c:xVal>
          <c:yVal>
            <c:numRef>
              <c:f>Данные!$Q$3:$Q$22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-90.679205140209945</c:v>
                </c:pt>
              </c:numCache>
            </c:numRef>
          </c:yVal>
          <c:smooth val="0"/>
        </c:ser>
        <c:ser>
          <c:idx val="0"/>
          <c:order val="6"/>
          <c:tx>
            <c:strRef>
              <c:f>Данные!$S$1</c:f>
              <c:strCache>
                <c:ptCount val="1"/>
                <c:pt idx="0">
                  <c:v>Февраль</c:v>
                </c:pt>
              </c:strCache>
            </c:strRef>
          </c:tx>
          <c:spPr>
            <a:ln w="19050">
              <a:solidFill>
                <a:srgbClr val="000000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Данные!$S$3:$S$22</c:f>
              <c:numCache>
                <c:formatCode>General</c:formatCode>
                <c:ptCount val="20"/>
                <c:pt idx="0">
                  <c:v>2</c:v>
                </c:pt>
                <c:pt idx="1">
                  <c:v>2</c:v>
                </c:pt>
                <c:pt idx="2" formatCode="0.0">
                  <c:v>1.5145452202607701</c:v>
                </c:pt>
                <c:pt idx="3" formatCode="0.0">
                  <c:v>1.5145452202607701</c:v>
                </c:pt>
                <c:pt idx="4">
                  <c:v>18</c:v>
                </c:pt>
                <c:pt idx="5">
                  <c:v>18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0.9</c:v>
                </c:pt>
                <c:pt idx="9">
                  <c:v>0.9</c:v>
                </c:pt>
                <c:pt idx="10" formatCode="0.0">
                  <c:v>1.22629866132748</c:v>
                </c:pt>
                <c:pt idx="11" formatCode="0.0">
                  <c:v>1.22629866132748</c:v>
                </c:pt>
                <c:pt idx="12">
                  <c:v>0.8</c:v>
                </c:pt>
                <c:pt idx="13">
                  <c:v>0.8</c:v>
                </c:pt>
                <c:pt idx="14">
                  <c:v>1.5</c:v>
                </c:pt>
                <c:pt idx="15">
                  <c:v>1.5</c:v>
                </c:pt>
                <c:pt idx="16">
                  <c:v>3</c:v>
                </c:pt>
                <c:pt idx="17">
                  <c:v>3</c:v>
                </c:pt>
                <c:pt idx="18">
                  <c:v>13</c:v>
                </c:pt>
                <c:pt idx="19">
                  <c:v>13</c:v>
                </c:pt>
              </c:numCache>
            </c:numRef>
          </c:xVal>
          <c:yVal>
            <c:numRef>
              <c:f>Данные!$T$3:$T$22</c:f>
              <c:numCache>
                <c:formatCode>0</c:formatCode>
                <c:ptCount val="20"/>
                <c:pt idx="0">
                  <c:v>-28.144514093061755</c:v>
                </c:pt>
                <c:pt idx="1">
                  <c:v>-32.51541981677822</c:v>
                </c:pt>
                <c:pt idx="2">
                  <c:v>-32.51541981677822</c:v>
                </c:pt>
                <c:pt idx="3">
                  <c:v>-35.567427134518873</c:v>
                </c:pt>
                <c:pt idx="4">
                  <c:v>-35.567427134518873</c:v>
                </c:pt>
                <c:pt idx="5">
                  <c:v>-42.647985047949192</c:v>
                </c:pt>
                <c:pt idx="6">
                  <c:v>-42.647985047949192</c:v>
                </c:pt>
                <c:pt idx="7">
                  <c:v>-48.721611600293038</c:v>
                </c:pt>
                <c:pt idx="8">
                  <c:v>-48.721611600293038</c:v>
                </c:pt>
                <c:pt idx="9">
                  <c:v>-50.793190675055321</c:v>
                </c:pt>
                <c:pt idx="10">
                  <c:v>-50.793190675055321</c:v>
                </c:pt>
                <c:pt idx="11">
                  <c:v>-56.282496799469747</c:v>
                </c:pt>
                <c:pt idx="12">
                  <c:v>-56.282496799469747</c:v>
                </c:pt>
                <c:pt idx="13">
                  <c:v>-58.667716949884742</c:v>
                </c:pt>
                <c:pt idx="14">
                  <c:v>-58.667716949884742</c:v>
                </c:pt>
                <c:pt idx="15">
                  <c:v>-62.369269984346872</c:v>
                </c:pt>
                <c:pt idx="16">
                  <c:v>-62.369269984346872</c:v>
                </c:pt>
                <c:pt idx="17">
                  <c:v>-71.961300826723772</c:v>
                </c:pt>
                <c:pt idx="18">
                  <c:v>-71.961300826723772</c:v>
                </c:pt>
                <c:pt idx="19">
                  <c:v>-90.679205140209945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149520"/>
        <c:axId val="159150080"/>
      </c:scatterChart>
      <c:valAx>
        <c:axId val="159149520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900" dirty="0" smtClean="0"/>
                  <a:t>Кажущееся удельное электрическое сопротивление</a:t>
                </a:r>
                <a:r>
                  <a:rPr lang="ru-RU" sz="900" dirty="0"/>
                  <a:t>, Ом</a:t>
                </a:r>
                <a:r>
                  <a:rPr lang="en-US" sz="900" dirty="0"/>
                  <a:t>*</a:t>
                </a:r>
                <a:r>
                  <a:rPr lang="ru-RU" sz="900" dirty="0"/>
                  <a:t>м</a:t>
                </a:r>
              </a:p>
            </c:rich>
          </c:tx>
          <c:layout>
            <c:manualLayout>
              <c:xMode val="edge"/>
              <c:yMode val="edge"/>
              <c:x val="0.20999381309735413"/>
              <c:y val="2.3648802430022357E-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in"/>
        <c:minorTickMark val="none"/>
        <c:tickLblPos val="high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59150080"/>
        <c:crosses val="autoZero"/>
        <c:crossBetween val="midCat"/>
      </c:valAx>
      <c:valAx>
        <c:axId val="159150080"/>
        <c:scaling>
          <c:orientation val="minMax"/>
          <c:max val="-25"/>
          <c:min val="-95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900"/>
                  <a:t>Глубина, м</a:t>
                </a:r>
              </a:p>
            </c:rich>
          </c:tx>
          <c:layout>
            <c:manualLayout>
              <c:xMode val="edge"/>
              <c:yMode val="edge"/>
              <c:x val="4.057141106257809E-2"/>
              <c:y val="0.42426641192851283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59149520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443569217502368"/>
          <c:y val="0.10285063530456366"/>
          <c:w val="0.59260650068142851"/>
          <c:h val="0.8753865341567062"/>
        </c:manualLayout>
      </c:layout>
      <c:scatterChart>
        <c:scatterStyle val="lineMarker"/>
        <c:varyColors val="0"/>
        <c:ser>
          <c:idx val="0"/>
          <c:order val="0"/>
          <c:tx>
            <c:strRef>
              <c:f>'Z(t)'!$A$1</c:f>
              <c:strCache>
                <c:ptCount val="1"/>
                <c:pt idx="0">
                  <c:v>Сентябрь 2015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circle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xVal>
            <c:numRef>
              <c:f>'Z(t)'!$A$4:$A$15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'Z(t)'!$B$4:$B$15</c:f>
              <c:numCache>
                <c:formatCode>General</c:formatCode>
                <c:ptCount val="12"/>
                <c:pt idx="0">
                  <c:v>0.69183097091893619</c:v>
                </c:pt>
                <c:pt idx="1">
                  <c:v>0.34994516702835732</c:v>
                </c:pt>
                <c:pt idx="2">
                  <c:v>0.18620871366628672</c:v>
                </c:pt>
                <c:pt idx="3">
                  <c:v>9.8174794301998436E-2</c:v>
                </c:pt>
                <c:pt idx="4">
                  <c:v>4.3151907682776526E-2</c:v>
                </c:pt>
                <c:pt idx="5">
                  <c:v>1.8620871366628669E-2</c:v>
                </c:pt>
                <c:pt idx="6">
                  <c:v>9.3325430079699012E-3</c:v>
                </c:pt>
                <c:pt idx="7">
                  <c:v>4.96833E-3</c:v>
                </c:pt>
                <c:pt idx="8">
                  <c:v>2.5941793621188118E-3</c:v>
                </c:pt>
                <c:pt idx="9">
                  <c:v>1.577611269699348E-3</c:v>
                </c:pt>
                <c:pt idx="10">
                  <c:v>9.6605087898981288E-4</c:v>
                </c:pt>
                <c:pt idx="11">
                  <c:v>4.3551187368556831E-4</c:v>
                </c:pt>
              </c:numCache>
            </c:numRef>
          </c:yVal>
          <c:smooth val="0"/>
        </c:ser>
        <c:ser>
          <c:idx val="0"/>
          <c:order val="1"/>
          <c:tx>
            <c:strRef>
              <c:f>'Z(t)'!$D$1</c:f>
              <c:strCache>
                <c:ptCount val="1"/>
                <c:pt idx="0">
                  <c:v>Октябрь 2015</c:v>
                </c:pt>
              </c:strCache>
            </c:strRef>
          </c:tx>
          <c:spPr>
            <a:ln w="19050">
              <a:solidFill>
                <a:srgbClr val="000080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'Z(t)'!$D$4:$D$15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'Z(t)'!$E$4:$E$15</c:f>
              <c:numCache>
                <c:formatCode>General</c:formatCode>
                <c:ptCount val="12"/>
                <c:pt idx="0">
                  <c:v>0.55590425727040371</c:v>
                </c:pt>
                <c:pt idx="1">
                  <c:v>0.31477483141013174</c:v>
                </c:pt>
                <c:pt idx="2">
                  <c:v>0.15922087270511698</c:v>
                </c:pt>
                <c:pt idx="3">
                  <c:v>8.1096105785384107E-2</c:v>
                </c:pt>
                <c:pt idx="4">
                  <c:v>3.4994516702835723E-2</c:v>
                </c:pt>
                <c:pt idx="5">
                  <c:v>1.6749428760264379E-2</c:v>
                </c:pt>
                <c:pt idx="6">
                  <c:v>8.3176377110267055E-3</c:v>
                </c:pt>
                <c:pt idx="7">
                  <c:v>4.3954161543782403E-3</c:v>
                </c:pt>
                <c:pt idx="8">
                  <c:v>2.4210290467361791E-3</c:v>
                </c:pt>
                <c:pt idx="9">
                  <c:v>1.4554590805819659E-3</c:v>
                </c:pt>
                <c:pt idx="10">
                  <c:v>8.9949758153003514E-4</c:v>
                </c:pt>
                <c:pt idx="11">
                  <c:v>4.0926065973001053E-4</c:v>
                </c:pt>
              </c:numCache>
            </c:numRef>
          </c:yVal>
          <c:smooth val="0"/>
        </c:ser>
        <c:ser>
          <c:idx val="0"/>
          <c:order val="2"/>
          <c:tx>
            <c:strRef>
              <c:f>'Z(t)'!$G$1</c:f>
              <c:strCache>
                <c:ptCount val="1"/>
                <c:pt idx="0">
                  <c:v>Ноябрь 2015</c:v>
                </c:pt>
              </c:strCache>
            </c:strRef>
          </c:tx>
          <c:spPr>
            <a:ln w="15875">
              <a:solidFill>
                <a:srgbClr val="349966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349966"/>
              </a:solidFill>
              <a:ln>
                <a:solidFill>
                  <a:srgbClr val="349966"/>
                </a:solidFill>
                <a:prstDash val="solid"/>
              </a:ln>
            </c:spPr>
          </c:marker>
          <c:xVal>
            <c:numRef>
              <c:f>'Z(t)'!$G$4:$G$15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'Z(t)'!$H$4:$H$15</c:f>
              <c:numCache>
                <c:formatCode>General</c:formatCode>
                <c:ptCount val="12"/>
                <c:pt idx="0">
                  <c:v>0.60673632958850521</c:v>
                </c:pt>
                <c:pt idx="1">
                  <c:v>0.32062693245054669</c:v>
                </c:pt>
                <c:pt idx="2">
                  <c:v>0.15922087270511698</c:v>
                </c:pt>
                <c:pt idx="3">
                  <c:v>8.1096105785384107E-2</c:v>
                </c:pt>
                <c:pt idx="4">
                  <c:v>3.4994516702835723E-2</c:v>
                </c:pt>
                <c:pt idx="5">
                  <c:v>1.4190575216890915E-2</c:v>
                </c:pt>
                <c:pt idx="6">
                  <c:v>7.2945751025456831E-3</c:v>
                </c:pt>
                <c:pt idx="7">
                  <c:v>3.7844258471709346E-3</c:v>
                </c:pt>
                <c:pt idx="8">
                  <c:v>2.0701413487910396E-3</c:v>
                </c:pt>
                <c:pt idx="9">
                  <c:v>1.2560299636948742E-3</c:v>
                </c:pt>
                <c:pt idx="10">
                  <c:v>8.1096105785383968E-4</c:v>
                </c:pt>
                <c:pt idx="11">
                  <c:v>4.0926065973001053E-4</c:v>
                </c:pt>
              </c:numCache>
            </c:numRef>
          </c:yVal>
          <c:smooth val="0"/>
        </c:ser>
        <c:ser>
          <c:idx val="0"/>
          <c:order val="3"/>
          <c:tx>
            <c:strRef>
              <c:f>'Z(t)'!$J$1</c:f>
              <c:strCache>
                <c:ptCount val="1"/>
                <c:pt idx="0">
                  <c:v>Ноябрь 2015</c:v>
                </c:pt>
              </c:strCache>
            </c:strRef>
          </c:tx>
          <c:spPr>
            <a:ln w="19050">
              <a:solidFill>
                <a:srgbClr val="00FF00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00FF00"/>
              </a:solidFill>
              <a:ln>
                <a:solidFill>
                  <a:srgbClr val="00FF00"/>
                </a:solidFill>
                <a:prstDash val="solid"/>
              </a:ln>
            </c:spPr>
          </c:marker>
          <c:xVal>
            <c:numRef>
              <c:f>'Z(t)'!$J$4:$J$15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'Z(t)'!$K$4:$K$15</c:f>
              <c:numCache>
                <c:formatCode>General</c:formatCode>
                <c:ptCount val="12"/>
                <c:pt idx="0">
                  <c:v>0.69183097091893619</c:v>
                </c:pt>
                <c:pt idx="1">
                  <c:v>0.34994516702835732</c:v>
                </c:pt>
                <c:pt idx="2">
                  <c:v>0.18620871366628672</c:v>
                </c:pt>
                <c:pt idx="3">
                  <c:v>9.8174794301998436E-2</c:v>
                </c:pt>
                <c:pt idx="4">
                  <c:v>4.3151907682776526E-2</c:v>
                </c:pt>
                <c:pt idx="5">
                  <c:v>1.8620871366628669E-2</c:v>
                </c:pt>
                <c:pt idx="6">
                  <c:v>9.3325430079699012E-3</c:v>
                </c:pt>
                <c:pt idx="7">
                  <c:v>4.96833E-3</c:v>
                </c:pt>
                <c:pt idx="8">
                  <c:v>2.5941793621188118E-3</c:v>
                </c:pt>
                <c:pt idx="9">
                  <c:v>1.577611269699348E-3</c:v>
                </c:pt>
                <c:pt idx="10">
                  <c:v>9.6605087898981288E-4</c:v>
                </c:pt>
                <c:pt idx="11">
                  <c:v>4.3551187368556831E-4</c:v>
                </c:pt>
              </c:numCache>
            </c:numRef>
          </c:yVal>
          <c:smooth val="0"/>
        </c:ser>
        <c:ser>
          <c:idx val="0"/>
          <c:order val="4"/>
          <c:tx>
            <c:strRef>
              <c:f>'Z(t)'!$M$1</c:f>
              <c:strCache>
                <c:ptCount val="1"/>
                <c:pt idx="0">
                  <c:v>Декабрь 2015</c:v>
                </c:pt>
              </c:strCache>
            </c:strRef>
          </c:tx>
          <c:spPr>
            <a:ln w="19050">
              <a:solidFill>
                <a:srgbClr val="FF00FF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'Z(t)'!$M$4:$M$15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'Z(t)'!$N$4:$N$15</c:f>
              <c:numCache>
                <c:formatCode>0.00E+00</c:formatCode>
                <c:ptCount val="12"/>
                <c:pt idx="0">
                  <c:v>0.69183097091893619</c:v>
                </c:pt>
                <c:pt idx="1">
                  <c:v>0.34994516702835732</c:v>
                </c:pt>
                <c:pt idx="2">
                  <c:v>0.16982436524617439</c:v>
                </c:pt>
                <c:pt idx="3">
                  <c:v>8.7700082114363462E-2</c:v>
                </c:pt>
                <c:pt idx="4">
                  <c:v>3.8815036599064802E-2</c:v>
                </c:pt>
                <c:pt idx="5">
                  <c:v>1.9364200000000002E-2</c:v>
                </c:pt>
                <c:pt idx="6">
                  <c:v>1.00655E-2</c:v>
                </c:pt>
                <c:pt idx="7">
                  <c:v>4.96833E-3</c:v>
                </c:pt>
                <c:pt idx="8">
                  <c:v>2.7182899999999999E-3</c:v>
                </c:pt>
                <c:pt idx="9">
                  <c:v>1.5304100000000001E-3</c:v>
                </c:pt>
                <c:pt idx="10">
                  <c:v>8.9949758153003514E-4</c:v>
                </c:pt>
                <c:pt idx="11">
                  <c:v>3.8815036599064787E-4</c:v>
                </c:pt>
              </c:numCache>
            </c:numRef>
          </c:yVal>
          <c:smooth val="0"/>
        </c:ser>
        <c:ser>
          <c:idx val="0"/>
          <c:order val="5"/>
          <c:tx>
            <c:strRef>
              <c:f>'Z(t)'!$P$1</c:f>
              <c:strCache>
                <c:ptCount val="1"/>
                <c:pt idx="0">
                  <c:v>Январь 2016</c:v>
                </c:pt>
              </c:strCache>
            </c:strRef>
          </c:tx>
          <c:spPr>
            <a:ln w="19050">
              <a:solidFill>
                <a:srgbClr val="00FFFF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00FFFF"/>
              </a:solidFill>
              <a:ln>
                <a:solidFill>
                  <a:srgbClr val="00FFFF"/>
                </a:solidFill>
                <a:prstDash val="solid"/>
              </a:ln>
            </c:spPr>
          </c:marker>
          <c:xVal>
            <c:numRef>
              <c:f>'Z(t)'!$P$4:$P$15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'Z(t)'!$Q$4:$Q$15</c:f>
              <c:numCache>
                <c:formatCode>General</c:formatCode>
                <c:ptCount val="12"/>
                <c:pt idx="0">
                  <c:v>0.69183097091893619</c:v>
                </c:pt>
                <c:pt idx="1">
                  <c:v>0.34994516702835732</c:v>
                </c:pt>
                <c:pt idx="2">
                  <c:v>0.16982436524617439</c:v>
                </c:pt>
                <c:pt idx="3">
                  <c:v>8.7700082114363462E-2</c:v>
                </c:pt>
                <c:pt idx="4">
                  <c:v>4.0271703432545894E-2</c:v>
                </c:pt>
                <c:pt idx="5">
                  <c:v>1.9364200000000002E-2</c:v>
                </c:pt>
                <c:pt idx="6">
                  <c:v>1.0543868963912585E-2</c:v>
                </c:pt>
                <c:pt idx="7">
                  <c:v>4.96833E-3</c:v>
                </c:pt>
                <c:pt idx="8">
                  <c:v>2.5292979964461433E-3</c:v>
                </c:pt>
                <c:pt idx="9">
                  <c:v>1.5240527537972895E-3</c:v>
                </c:pt>
                <c:pt idx="10">
                  <c:v>8.550667128846822E-4</c:v>
                </c:pt>
                <c:pt idx="11">
                  <c:v>4.027170343254589E-4</c:v>
                </c:pt>
              </c:numCache>
            </c:numRef>
          </c:yVal>
          <c:smooth val="0"/>
        </c:ser>
        <c:ser>
          <c:idx val="0"/>
          <c:order val="6"/>
          <c:tx>
            <c:strRef>
              <c:f>'Z(t)'!$S$1</c:f>
              <c:strCache>
                <c:ptCount val="1"/>
                <c:pt idx="0">
                  <c:v>Февраль 2016</c:v>
                </c:pt>
              </c:strCache>
            </c:strRef>
          </c:tx>
          <c:spPr>
            <a:ln w="19050">
              <a:solidFill>
                <a:srgbClr val="000000"/>
              </a:solidFill>
              <a:prstDash val="solid"/>
            </a:ln>
          </c:spPr>
          <c:marker>
            <c:symbol val="circle"/>
            <c:size val="4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xVal>
            <c:numRef>
              <c:f>'Z(t)'!$S$4:$S$15</c:f>
              <c:numCache>
                <c:formatCode>General</c:formatCode>
                <c:ptCount val="12"/>
                <c:pt idx="0">
                  <c:v>50</c:v>
                </c:pt>
                <c:pt idx="1">
                  <c:v>70</c:v>
                </c:pt>
                <c:pt idx="2">
                  <c:v>100</c:v>
                </c:pt>
                <c:pt idx="3">
                  <c:v>150</c:v>
                </c:pt>
                <c:pt idx="4">
                  <c:v>250</c:v>
                </c:pt>
                <c:pt idx="5">
                  <c:v>400</c:v>
                </c:pt>
                <c:pt idx="6">
                  <c:v>600</c:v>
                </c:pt>
                <c:pt idx="7">
                  <c:v>900</c:v>
                </c:pt>
                <c:pt idx="8">
                  <c:v>1300</c:v>
                </c:pt>
                <c:pt idx="9">
                  <c:v>1800</c:v>
                </c:pt>
                <c:pt idx="10">
                  <c:v>2500</c:v>
                </c:pt>
                <c:pt idx="11">
                  <c:v>4000</c:v>
                </c:pt>
              </c:numCache>
            </c:numRef>
          </c:xVal>
          <c:yVal>
            <c:numRef>
              <c:f>'Z(t)'!$T$4:$T$15</c:f>
              <c:numCache>
                <c:formatCode>General</c:formatCode>
                <c:ptCount val="12"/>
                <c:pt idx="0">
                  <c:v>0.69183097091893619</c:v>
                </c:pt>
                <c:pt idx="1">
                  <c:v>0.34994516702835732</c:v>
                </c:pt>
                <c:pt idx="2">
                  <c:v>0.16982436524617439</c:v>
                </c:pt>
                <c:pt idx="3">
                  <c:v>8.7700082114363462E-2</c:v>
                </c:pt>
                <c:pt idx="4">
                  <c:v>4.0271703432545894E-2</c:v>
                </c:pt>
                <c:pt idx="5">
                  <c:v>1.9364200000000002E-2</c:v>
                </c:pt>
                <c:pt idx="6">
                  <c:v>1.00655E-2</c:v>
                </c:pt>
                <c:pt idx="7">
                  <c:v>5.3703179637025244E-3</c:v>
                </c:pt>
                <c:pt idx="8">
                  <c:v>2.7605778562203444E-3</c:v>
                </c:pt>
                <c:pt idx="9">
                  <c:v>1.6634126503701689E-3</c:v>
                </c:pt>
                <c:pt idx="10">
                  <c:v>9.7498963771738573E-4</c:v>
                </c:pt>
                <c:pt idx="11">
                  <c:v>4.3551187368556831E-4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905728"/>
        <c:axId val="159906288"/>
      </c:scatterChart>
      <c:valAx>
        <c:axId val="159905728"/>
        <c:scaling>
          <c:logBase val="10"/>
          <c:orientation val="minMax"/>
          <c:max val="5000"/>
          <c:min val="50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minorGridlines>
          <c:spPr>
            <a:ln w="3175">
              <a:solidFill>
                <a:srgbClr val="000000"/>
              </a:solidFill>
              <a:prstDash val="solid"/>
            </a:ln>
          </c:spPr>
        </c:minorGridlines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900"/>
                  <a:t>Время, мкс</a:t>
                </a:r>
              </a:p>
            </c:rich>
          </c:tx>
          <c:layout>
            <c:manualLayout>
              <c:xMode val="edge"/>
              <c:yMode val="edge"/>
              <c:x val="0.35621433773081823"/>
              <c:y val="0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59906288"/>
        <c:crosses val="max"/>
        <c:crossBetween val="midCat"/>
      </c:valAx>
      <c:valAx>
        <c:axId val="159906288"/>
        <c:scaling>
          <c:logBase val="10"/>
          <c:orientation val="minMax"/>
          <c:min val="2.0000000000000006E-4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minorGridlines>
          <c:spPr>
            <a:ln w="3175">
              <a:solidFill>
                <a:srgbClr val="000000"/>
              </a:solidFill>
              <a:prstDash val="solid"/>
            </a:ln>
          </c:spPr>
        </c:minorGridlines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900"/>
                  <a:t>Импеданс</a:t>
                </a:r>
                <a:r>
                  <a:rPr lang="en-US" sz="900"/>
                  <a:t>, </a:t>
                </a:r>
                <a:r>
                  <a:rPr lang="ru-RU" sz="900"/>
                  <a:t>В/А</a:t>
                </a:r>
              </a:p>
            </c:rich>
          </c:tx>
          <c:layout>
            <c:manualLayout>
              <c:xMode val="edge"/>
              <c:yMode val="edge"/>
              <c:x val="1.7241379310344827E-2"/>
              <c:y val="0.3985459616221075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59905728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7063833417421546"/>
          <c:y val="0.2578427122651365"/>
          <c:w val="0.21757383844349718"/>
          <c:h val="0.53364855727524874"/>
        </c:manualLayout>
      </c:layout>
      <c:overlay val="0"/>
      <c:spPr>
        <a:ln>
          <a:solidFill>
            <a:srgbClr val="808080"/>
          </a:solidFill>
        </a:ln>
      </c:sp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E75BEE-35CD-4B85-ABBE-60F0E5480773}" type="doc">
      <dgm:prSet loTypeId="urn:microsoft.com/office/officeart/2008/layout/RadialCluster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EA07203-C52A-4A24-B243-BEB699D7954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200" b="1" u="sng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1-ый комплекс </a:t>
          </a:r>
          <a:r>
            <a:rPr lang="ru-RU" sz="1200" b="1" u="sng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задач  </a:t>
          </a:r>
          <a:endParaRPr lang="ru-RU" sz="1200" dirty="0"/>
        </a:p>
      </dgm:t>
    </dgm:pt>
    <dgm:pt modelId="{7EAE9987-3F2A-4805-B496-3B90A4070B9E}" type="parTrans" cxnId="{56F1CC04-BD0B-49E9-A6F5-48AFCA60B02E}">
      <dgm:prSet/>
      <dgm:spPr>
        <a:ln>
          <a:solidFill>
            <a:srgbClr val="5B9BD5"/>
          </a:solidFill>
        </a:ln>
      </dgm:spPr>
      <dgm:t>
        <a:bodyPr/>
        <a:lstStyle/>
        <a:p>
          <a:endParaRPr lang="ru-RU"/>
        </a:p>
      </dgm:t>
    </dgm:pt>
    <dgm:pt modelId="{C428E7B3-72D5-4C92-93B7-EF5BEE0F882F}" type="sibTrans" cxnId="{56F1CC04-BD0B-49E9-A6F5-48AFCA60B02E}">
      <dgm:prSet/>
      <dgm:spPr/>
      <dgm:t>
        <a:bodyPr/>
        <a:lstStyle/>
        <a:p>
          <a:endParaRPr lang="ru-RU"/>
        </a:p>
      </dgm:t>
    </dgm:pt>
    <dgm:pt modelId="{C5C3B5EE-7748-4E36-B081-3C9E262E410E}">
      <dgm:prSet phldrT="[Текст]" custT="1"/>
      <dgm:spPr>
        <a:solidFill>
          <a:srgbClr val="33CC33"/>
        </a:solidFill>
      </dgm:spPr>
      <dgm:t>
        <a:bodyPr/>
        <a:lstStyle/>
        <a:p>
          <a:r>
            <a:rPr lang="ru-RU" sz="1200" b="1" u="sng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2-ой </a:t>
          </a:r>
          <a:r>
            <a:rPr lang="ru-RU" sz="1200" b="1" u="sng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комплекс задач</a:t>
          </a:r>
          <a:endParaRPr lang="ru-RU" sz="1200" dirty="0"/>
        </a:p>
      </dgm:t>
    </dgm:pt>
    <dgm:pt modelId="{015DC814-00FE-4D1E-BCAE-EB0FB3266682}" type="parTrans" cxnId="{6318B9BA-183C-4FE8-886E-133E2CA8E916}">
      <dgm:prSet/>
      <dgm:spPr>
        <a:solidFill>
          <a:srgbClr val="33CC33"/>
        </a:solidFill>
      </dgm:spPr>
      <dgm:t>
        <a:bodyPr/>
        <a:lstStyle/>
        <a:p>
          <a:endParaRPr lang="ru-RU"/>
        </a:p>
      </dgm:t>
    </dgm:pt>
    <dgm:pt modelId="{F312BCCA-18FD-4BCE-AF4A-89C5067AA5EF}" type="sibTrans" cxnId="{6318B9BA-183C-4FE8-886E-133E2CA8E916}">
      <dgm:prSet/>
      <dgm:spPr/>
      <dgm:t>
        <a:bodyPr/>
        <a:lstStyle/>
        <a:p>
          <a:endParaRPr lang="ru-RU"/>
        </a:p>
      </dgm:t>
    </dgm:pt>
    <dgm:pt modelId="{5A56D90E-5CBD-45D8-B4F0-54FD82D1C3EF}">
      <dgm:prSet phldrT="[Текст]" custT="1"/>
      <dgm:spPr/>
      <dgm:t>
        <a:bodyPr/>
        <a:lstStyle/>
        <a:p>
          <a:r>
            <a:rPr lang="ru-RU" sz="1200" b="1" u="sng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3-ий комплекс задач  </a:t>
          </a:r>
          <a:endParaRPr lang="ru-RU" sz="1200" dirty="0"/>
        </a:p>
      </dgm:t>
    </dgm:pt>
    <dgm:pt modelId="{1605005D-CE3B-40D3-BE24-CB7397C10165}" type="parTrans" cxnId="{B275A98F-0CE6-46BB-A5C6-2D0CEF026356}">
      <dgm:prSet/>
      <dgm:spPr>
        <a:ln>
          <a:solidFill>
            <a:srgbClr val="8A9980"/>
          </a:solidFill>
        </a:ln>
      </dgm:spPr>
      <dgm:t>
        <a:bodyPr/>
        <a:lstStyle/>
        <a:p>
          <a:endParaRPr lang="ru-RU"/>
        </a:p>
      </dgm:t>
    </dgm:pt>
    <dgm:pt modelId="{8D161D0B-68C1-457C-9C0F-56E47BE38AB4}" type="sibTrans" cxnId="{B275A98F-0CE6-46BB-A5C6-2D0CEF026356}">
      <dgm:prSet/>
      <dgm:spPr/>
      <dgm:t>
        <a:bodyPr/>
        <a:lstStyle/>
        <a:p>
          <a:endParaRPr lang="ru-RU"/>
        </a:p>
      </dgm:t>
    </dgm:pt>
    <dgm:pt modelId="{ACBEE284-B99D-4824-A4A0-ACA16EF8294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Определение текущей насыщенности коллекторов с вычислением 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Кг, 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Кп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; </a:t>
          </a:r>
          <a:r>
            <a:rPr lang="en-US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W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г; 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Нэф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ГВК (НВК),</a:t>
          </a:r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 линейных размеров переходных зон</a:t>
          </a:r>
        </a:p>
      </dgm:t>
    </dgm:pt>
    <dgm:pt modelId="{3416867A-E662-4392-A1B0-D4BA2C8B4C2E}" type="parTrans" cxnId="{E82A94A8-0AC8-4EA6-BF5F-5206139073BC}">
      <dgm:prSet/>
      <dgm:spPr/>
      <dgm:t>
        <a:bodyPr/>
        <a:lstStyle/>
        <a:p>
          <a:endParaRPr lang="ru-RU"/>
        </a:p>
      </dgm:t>
    </dgm:pt>
    <dgm:pt modelId="{116DA7F2-36A0-4B4E-A6C0-C405BEAB6B28}" type="sibTrans" cxnId="{E82A94A8-0AC8-4EA6-BF5F-5206139073BC}">
      <dgm:prSet/>
      <dgm:spPr/>
      <dgm:t>
        <a:bodyPr/>
        <a:lstStyle/>
        <a:p>
          <a:endParaRPr lang="ru-RU"/>
        </a:p>
      </dgm:t>
    </dgm:pt>
    <dgm:pt modelId="{D5A920A0-A204-42D1-B173-2368081EB59B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Уточнение литологии отложений, определение компонентного состава пород (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Кп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Ксв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Кгл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Ккарб</a:t>
          </a:r>
          <a:r>
            <a:rPr lang="ru-RU" sz="10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Кпесч</a:t>
          </a:r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)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F9F86DAD-FF9A-4784-9543-F4EAEE4FCF45}" type="parTrans" cxnId="{44EE69B0-BC2F-4C88-A5CC-BAEF5996BF4D}">
      <dgm:prSet/>
      <dgm:spPr/>
      <dgm:t>
        <a:bodyPr/>
        <a:lstStyle/>
        <a:p>
          <a:endParaRPr lang="ru-RU"/>
        </a:p>
      </dgm:t>
    </dgm:pt>
    <dgm:pt modelId="{478DC2E1-4198-46BB-BFC6-D5107AC99971}" type="sibTrans" cxnId="{44EE69B0-BC2F-4C88-A5CC-BAEF5996BF4D}">
      <dgm:prSet/>
      <dgm:spPr/>
      <dgm:t>
        <a:bodyPr/>
        <a:lstStyle/>
        <a:p>
          <a:endParaRPr lang="ru-RU"/>
        </a:p>
      </dgm:t>
    </dgm:pt>
    <dgm:pt modelId="{D7094779-F6BC-46BA-A5A3-AC736F4BAE2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Разделение изученного разреза скважины на пласты-коллекторы с высокими, средними, низкими ФЕС и пласты-</a:t>
          </a:r>
          <a:r>
            <a:rPr lang="ru-RU" sz="8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неколлекторы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D8564108-1FA1-4A6F-A4DC-7CCA8C15A2F0}" type="parTrans" cxnId="{728D73FE-5C0F-4E52-8046-D975054E1946}">
      <dgm:prSet/>
      <dgm:spPr/>
      <dgm:t>
        <a:bodyPr/>
        <a:lstStyle/>
        <a:p>
          <a:endParaRPr lang="ru-RU"/>
        </a:p>
      </dgm:t>
    </dgm:pt>
    <dgm:pt modelId="{43F5B4E0-08C9-4685-A9B9-BB311FC997DF}" type="sibTrans" cxnId="{728D73FE-5C0F-4E52-8046-D975054E1946}">
      <dgm:prSet/>
      <dgm:spPr/>
      <dgm:t>
        <a:bodyPr/>
        <a:lstStyle/>
        <a:p>
          <a:endParaRPr lang="ru-RU"/>
        </a:p>
      </dgm:t>
    </dgm:pt>
    <dgm:pt modelId="{2BF2E5FB-3C77-44BA-BA59-CB8CE4BB9AF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Разделение пластов-коллекторов на работающие, неработающие и </a:t>
          </a:r>
          <a:r>
            <a:rPr lang="ru-RU" sz="8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слабодренируемые</a:t>
          </a:r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 интервалы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873ADEA6-859C-4A9E-8DB9-F44997A38BFC}" type="parTrans" cxnId="{B1857564-EA24-4D25-9D90-6D6C2995B0E1}">
      <dgm:prSet/>
      <dgm:spPr/>
      <dgm:t>
        <a:bodyPr/>
        <a:lstStyle/>
        <a:p>
          <a:endParaRPr lang="ru-RU"/>
        </a:p>
      </dgm:t>
    </dgm:pt>
    <dgm:pt modelId="{C921B66B-D02C-4BC4-A576-6EAEBACFD36C}" type="sibTrans" cxnId="{B1857564-EA24-4D25-9D90-6D6C2995B0E1}">
      <dgm:prSet/>
      <dgm:spPr/>
      <dgm:t>
        <a:bodyPr/>
        <a:lstStyle/>
        <a:p>
          <a:endParaRPr lang="ru-RU"/>
        </a:p>
      </dgm:t>
    </dgm:pt>
    <dgm:pt modelId="{8AA8530A-F3F2-4DC4-A1D5-F20B0645312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распределения (изменения) насыщенности коллекторов по трем разноглубинным зонам по </a:t>
          </a:r>
          <a:r>
            <a:rPr lang="ru-RU" sz="8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латерали</a:t>
          </a:r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: 10-15 см; 15-25 см; 25-40 см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C3943A6D-CC29-45CD-B312-1E650E22D495}" type="parTrans" cxnId="{364E7D94-0630-4078-829E-DFC6B46B9A3C}">
      <dgm:prSet/>
      <dgm:spPr/>
      <dgm:t>
        <a:bodyPr/>
        <a:lstStyle/>
        <a:p>
          <a:endParaRPr lang="ru-RU"/>
        </a:p>
      </dgm:t>
    </dgm:pt>
    <dgm:pt modelId="{3BD770C3-594B-4872-98E0-3A7BE3AAD5B6}" type="sibTrans" cxnId="{364E7D94-0630-4078-829E-DFC6B46B9A3C}">
      <dgm:prSet/>
      <dgm:spPr/>
      <dgm:t>
        <a:bodyPr/>
        <a:lstStyle/>
        <a:p>
          <a:endParaRPr lang="ru-RU"/>
        </a:p>
      </dgm:t>
    </dgm:pt>
    <dgm:pt modelId="{AAC85124-CE8C-466D-94A8-DC57CC7DC92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Определение термобарических условий при эксплуатации скважины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B8C15D7B-EA8D-482E-87F1-D15E443FF845}" type="parTrans" cxnId="{AEA49FA1-141C-40E6-B21D-CA41C3B62608}">
      <dgm:prSet/>
      <dgm:spPr/>
      <dgm:t>
        <a:bodyPr/>
        <a:lstStyle/>
        <a:p>
          <a:endParaRPr lang="ru-RU"/>
        </a:p>
      </dgm:t>
    </dgm:pt>
    <dgm:pt modelId="{F5B4CE69-F7D6-44E3-8CB3-AD5FBB3CB816}" type="sibTrans" cxnId="{AEA49FA1-141C-40E6-B21D-CA41C3B62608}">
      <dgm:prSet/>
      <dgm:spPr/>
      <dgm:t>
        <a:bodyPr/>
        <a:lstStyle/>
        <a:p>
          <a:endParaRPr lang="ru-RU"/>
        </a:p>
      </dgm:t>
    </dgm:pt>
    <dgm:pt modelId="{D48CE918-B559-4A43-A806-41F9ECE71B8B}">
      <dgm:prSet custT="1"/>
      <dgm:spPr>
        <a:solidFill>
          <a:srgbClr val="33CC33"/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целостности металлической крепи и забойного оборудования скважины с вычислением толщин стенок НКТ и ЭК</a:t>
          </a:r>
        </a:p>
      </dgm:t>
    </dgm:pt>
    <dgm:pt modelId="{CE2649D5-6A65-47A6-B609-4ED4C1B9F4C0}" type="parTrans" cxnId="{31E0F5BE-957A-4F0B-96E1-366A02EF21C9}">
      <dgm:prSet/>
      <dgm:spPr>
        <a:solidFill>
          <a:srgbClr val="33CC33"/>
        </a:solidFill>
        <a:ln>
          <a:solidFill>
            <a:srgbClr val="00CC00"/>
          </a:solidFill>
        </a:ln>
      </dgm:spPr>
      <dgm:t>
        <a:bodyPr/>
        <a:lstStyle/>
        <a:p>
          <a:endParaRPr lang="ru-RU"/>
        </a:p>
      </dgm:t>
    </dgm:pt>
    <dgm:pt modelId="{EA197F5C-F49D-4949-8596-86C7A421E653}" type="sibTrans" cxnId="{31E0F5BE-957A-4F0B-96E1-366A02EF21C9}">
      <dgm:prSet/>
      <dgm:spPr/>
      <dgm:t>
        <a:bodyPr/>
        <a:lstStyle/>
        <a:p>
          <a:endParaRPr lang="ru-RU"/>
        </a:p>
      </dgm:t>
    </dgm:pt>
    <dgm:pt modelId="{36E2C9F0-D78A-48A9-9CC8-7295B884763F}">
      <dgm:prSet custT="1"/>
      <dgm:spPr>
        <a:solidFill>
          <a:srgbClr val="33CC33"/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технического состояния цементной крепи скважины</a:t>
          </a:r>
        </a:p>
      </dgm:t>
    </dgm:pt>
    <dgm:pt modelId="{928C397F-7DA6-4B26-A208-7AF3C386C19F}" type="parTrans" cxnId="{730AEBB3-E6DD-4659-9269-AF96891204C3}">
      <dgm:prSet/>
      <dgm:spPr>
        <a:solidFill>
          <a:srgbClr val="33CC33"/>
        </a:solidFill>
        <a:ln>
          <a:solidFill>
            <a:srgbClr val="00CC00"/>
          </a:solidFill>
        </a:ln>
      </dgm:spPr>
      <dgm:t>
        <a:bodyPr/>
        <a:lstStyle/>
        <a:p>
          <a:endParaRPr lang="ru-RU"/>
        </a:p>
      </dgm:t>
    </dgm:pt>
    <dgm:pt modelId="{FAA8B694-E0F7-4C8E-9DCE-C40C3E1CF8D4}" type="sibTrans" cxnId="{730AEBB3-E6DD-4659-9269-AF96891204C3}">
      <dgm:prSet/>
      <dgm:spPr/>
      <dgm:t>
        <a:bodyPr/>
        <a:lstStyle/>
        <a:p>
          <a:endParaRPr lang="ru-RU"/>
        </a:p>
      </dgm:t>
    </dgm:pt>
    <dgm:pt modelId="{DF37DFB2-70E9-47A4-9A43-AFE73222B249}">
      <dgm:prSet custT="1"/>
      <dgm:spPr>
        <a:solidFill>
          <a:srgbClr val="33CC33"/>
        </a:solidFill>
      </dgm:spPr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наличия межколонных, межпластовых </a:t>
          </a:r>
          <a:r>
            <a:rPr lang="ru-RU" sz="800" b="1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перетоков</a:t>
          </a:r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 флюидов и вторичных скоплений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792B047E-E1E6-4EC0-97B4-ED0BABAFA140}" type="parTrans" cxnId="{CC082857-17BF-4C4F-928F-41823B64C9CE}">
      <dgm:prSet/>
      <dgm:spPr>
        <a:solidFill>
          <a:srgbClr val="33CC33"/>
        </a:solidFill>
        <a:ln>
          <a:solidFill>
            <a:srgbClr val="00CC00"/>
          </a:solidFill>
        </a:ln>
      </dgm:spPr>
      <dgm:t>
        <a:bodyPr/>
        <a:lstStyle/>
        <a:p>
          <a:endParaRPr lang="ru-RU" sz="800"/>
        </a:p>
      </dgm:t>
    </dgm:pt>
    <dgm:pt modelId="{AF13AC75-7241-4D9D-B153-1A0391FA2EA4}" type="sibTrans" cxnId="{CC082857-17BF-4C4F-928F-41823B64C9CE}">
      <dgm:prSet/>
      <dgm:spPr/>
      <dgm:t>
        <a:bodyPr/>
        <a:lstStyle/>
        <a:p>
          <a:endParaRPr lang="ru-RU"/>
        </a:p>
      </dgm:t>
    </dgm:pt>
    <dgm:pt modelId="{0DA233ED-7555-4DD4-B4FD-BD21CD7A4D57}">
      <dgm:prSet custT="1"/>
      <dgm:spPr/>
      <dgm:t>
        <a:bodyPr/>
        <a:lstStyle/>
        <a:p>
          <a:r>
            <a:rPr lang="ru-RU" sz="800" b="1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КЗ-1+ранжирование интервалов продуктивного пласта по проницаемости по временным замерам до и после обсадки ствола скважины</a:t>
          </a:r>
          <a:endParaRPr lang="ru-RU" sz="800" b="1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28BF22D0-17D3-4D1F-B6CC-C73D36EFA26A}" type="parTrans" cxnId="{1199555D-F44D-471A-8DF5-0BDE5BA3C53E}">
      <dgm:prSet/>
      <dgm:spPr>
        <a:ln>
          <a:solidFill>
            <a:srgbClr val="8A9980"/>
          </a:solidFill>
        </a:ln>
      </dgm:spPr>
      <dgm:t>
        <a:bodyPr/>
        <a:lstStyle/>
        <a:p>
          <a:endParaRPr lang="ru-RU"/>
        </a:p>
      </dgm:t>
    </dgm:pt>
    <dgm:pt modelId="{9F97B93C-C7B5-4F5F-9785-7C688B1F3873}" type="sibTrans" cxnId="{1199555D-F44D-471A-8DF5-0BDE5BA3C53E}">
      <dgm:prSet/>
      <dgm:spPr/>
      <dgm:t>
        <a:bodyPr/>
        <a:lstStyle/>
        <a:p>
          <a:endParaRPr lang="ru-RU"/>
        </a:p>
      </dgm:t>
    </dgm:pt>
    <dgm:pt modelId="{A3DB6FE5-B931-490C-B292-7DA2E0524FF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b="1" u="sng" dirty="0" smtClean="0">
              <a:solidFill>
                <a:schemeClr val="tx1"/>
              </a:solidFill>
              <a:latin typeface="Times New Roman Cyr" panose="02020603050405020304" pitchFamily="18" charset="0"/>
              <a:cs typeface="Times New Roman Cyr" panose="02020603050405020304" pitchFamily="18" charset="0"/>
            </a:rPr>
            <a:t>Решаемые задачи</a:t>
          </a:r>
          <a:endParaRPr lang="ru-RU" sz="2000" b="1" u="sng" dirty="0">
            <a:solidFill>
              <a:schemeClr val="tx1"/>
            </a:solidFill>
            <a:latin typeface="Times New Roman Cyr" panose="02020603050405020304" pitchFamily="18" charset="0"/>
            <a:cs typeface="Times New Roman Cyr" panose="02020603050405020304" pitchFamily="18" charset="0"/>
          </a:endParaRPr>
        </a:p>
      </dgm:t>
    </dgm:pt>
    <dgm:pt modelId="{509D5F07-F679-4172-A566-4BE4C2067A00}" type="sibTrans" cxnId="{BCFAAD46-1202-4A8B-B5ED-7007BE564F4A}">
      <dgm:prSet/>
      <dgm:spPr/>
      <dgm:t>
        <a:bodyPr/>
        <a:lstStyle/>
        <a:p>
          <a:endParaRPr lang="ru-RU"/>
        </a:p>
      </dgm:t>
    </dgm:pt>
    <dgm:pt modelId="{3C9F7A72-B6C4-4DB9-B0A5-9FC9DA72A125}" type="parTrans" cxnId="{BCFAAD46-1202-4A8B-B5ED-7007BE564F4A}">
      <dgm:prSet/>
      <dgm:spPr/>
      <dgm:t>
        <a:bodyPr/>
        <a:lstStyle/>
        <a:p>
          <a:endParaRPr lang="ru-RU"/>
        </a:p>
      </dgm:t>
    </dgm:pt>
    <dgm:pt modelId="{0ADDB0F1-33A5-4208-8E7C-BC4765192107}" type="pres">
      <dgm:prSet presAssocID="{DBE75BEE-35CD-4B85-ABBE-60F0E548077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01EE94E-FFFA-4199-9D78-FC6FE26F784C}" type="pres">
      <dgm:prSet presAssocID="{A3DB6FE5-B931-490C-B292-7DA2E0524FF6}" presName="textCenter" presStyleLbl="node1" presStyleIdx="0" presStyleCnt="14" custScaleX="134790" custScaleY="113827" custLinFactNeighborX="-50585" custLinFactNeighborY="-16280"/>
      <dgm:spPr/>
      <dgm:t>
        <a:bodyPr/>
        <a:lstStyle/>
        <a:p>
          <a:endParaRPr lang="ru-RU"/>
        </a:p>
      </dgm:t>
    </dgm:pt>
    <dgm:pt modelId="{65C16698-A28C-464F-95AA-498777AF6A85}" type="pres">
      <dgm:prSet presAssocID="{A3DB6FE5-B931-490C-B292-7DA2E0524FF6}" presName="cycle_1" presStyleCnt="0"/>
      <dgm:spPr/>
    </dgm:pt>
    <dgm:pt modelId="{A28B1C94-E0FB-4A01-A849-1B8E4EAA86F1}" type="pres">
      <dgm:prSet presAssocID="{3EA07203-C52A-4A24-B243-BEB699D7954A}" presName="childCenter1" presStyleLbl="node1" presStyleIdx="1" presStyleCnt="14" custScaleX="173944" custScaleY="84693" custLinFactNeighborX="-23289" custLinFactNeighborY="-1965"/>
      <dgm:spPr/>
      <dgm:t>
        <a:bodyPr/>
        <a:lstStyle/>
        <a:p>
          <a:endParaRPr lang="ru-RU"/>
        </a:p>
      </dgm:t>
    </dgm:pt>
    <dgm:pt modelId="{07C2AFC4-3FDD-4AFD-A57A-78B7D7921667}" type="pres">
      <dgm:prSet presAssocID="{3416867A-E662-4392-A1B0-D4BA2C8B4C2E}" presName="Name141" presStyleLbl="parChTrans1D3" presStyleIdx="0" presStyleCnt="10"/>
      <dgm:spPr/>
      <dgm:t>
        <a:bodyPr/>
        <a:lstStyle/>
        <a:p>
          <a:endParaRPr lang="ru-RU"/>
        </a:p>
      </dgm:t>
    </dgm:pt>
    <dgm:pt modelId="{38C3C72E-2A21-4FAC-9A7C-4B987B4A2E91}" type="pres">
      <dgm:prSet presAssocID="{ACBEE284-B99D-4824-A4A0-ACA16EF82943}" presName="text1" presStyleLbl="node1" presStyleIdx="2" presStyleCnt="14" custScaleX="262875" custScaleY="134872" custRadScaleRad="225190" custRadScaleInc="3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05A99-AE85-49F3-8391-0C1043C67FAE}" type="pres">
      <dgm:prSet presAssocID="{F9F86DAD-FF9A-4784-9543-F4EAEE4FCF45}" presName="Name141" presStyleLbl="parChTrans1D3" presStyleIdx="1" presStyleCnt="10"/>
      <dgm:spPr/>
      <dgm:t>
        <a:bodyPr/>
        <a:lstStyle/>
        <a:p>
          <a:endParaRPr lang="ru-RU"/>
        </a:p>
      </dgm:t>
    </dgm:pt>
    <dgm:pt modelId="{84B9D4DD-BFBB-43F7-923A-47530A399A68}" type="pres">
      <dgm:prSet presAssocID="{D5A920A0-A204-42D1-B173-2368081EB59B}" presName="text1" presStyleLbl="node1" presStyleIdx="3" presStyleCnt="14" custScaleX="262875" custScaleY="134872" custRadScaleRad="217692" custRadScaleInc="-58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9D276-AD8C-4416-95E5-01C82629122D}" type="pres">
      <dgm:prSet presAssocID="{D8564108-1FA1-4A6F-A4DC-7CCA8C15A2F0}" presName="Name141" presStyleLbl="parChTrans1D3" presStyleIdx="2" presStyleCnt="10"/>
      <dgm:spPr/>
      <dgm:t>
        <a:bodyPr/>
        <a:lstStyle/>
        <a:p>
          <a:endParaRPr lang="ru-RU"/>
        </a:p>
      </dgm:t>
    </dgm:pt>
    <dgm:pt modelId="{0A209FAF-B3B1-48EC-8529-8C6E57FC4F82}" type="pres">
      <dgm:prSet presAssocID="{D7094779-F6BC-46BA-A5A3-AC736F4BAE22}" presName="text1" presStyleLbl="node1" presStyleIdx="4" presStyleCnt="14" custScaleX="225108" custScaleY="211470" custRadScaleRad="141211" custRadScaleInc="-85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AD308-1546-478E-B01D-588E1EBC3108}" type="pres">
      <dgm:prSet presAssocID="{873ADEA6-859C-4A9E-8DB9-F44997A38BFC}" presName="Name141" presStyleLbl="parChTrans1D3" presStyleIdx="3" presStyleCnt="10"/>
      <dgm:spPr/>
      <dgm:t>
        <a:bodyPr/>
        <a:lstStyle/>
        <a:p>
          <a:endParaRPr lang="ru-RU"/>
        </a:p>
      </dgm:t>
    </dgm:pt>
    <dgm:pt modelId="{1A0E8BB0-94BC-42ED-97EC-A154D7975369}" type="pres">
      <dgm:prSet presAssocID="{2BF2E5FB-3C77-44BA-BA59-CB8CE4BB9AF4}" presName="text1" presStyleLbl="node1" presStyleIdx="5" presStyleCnt="14" custScaleX="225108" custScaleY="211470" custRadScaleRad="96881" custRadScaleInc="-42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EF38D-2A1D-4605-A89C-001E9676B33F}" type="pres">
      <dgm:prSet presAssocID="{C3943A6D-CC29-45CD-B312-1E650E22D495}" presName="Name141" presStyleLbl="parChTrans1D3" presStyleIdx="4" presStyleCnt="10"/>
      <dgm:spPr/>
      <dgm:t>
        <a:bodyPr/>
        <a:lstStyle/>
        <a:p>
          <a:endParaRPr lang="ru-RU"/>
        </a:p>
      </dgm:t>
    </dgm:pt>
    <dgm:pt modelId="{B4925CFD-7C4D-4948-A6E6-EF44CA583822}" type="pres">
      <dgm:prSet presAssocID="{8AA8530A-F3F2-4DC4-A1D5-F20B0645312D}" presName="text1" presStyleLbl="node1" presStyleIdx="6" presStyleCnt="14" custScaleX="253091" custScaleY="119994" custRadScaleRad="139815" custRadScaleInc="10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648E5-2C7C-4364-AA71-77F7CA2726C0}" type="pres">
      <dgm:prSet presAssocID="{B8C15D7B-EA8D-482E-87F1-D15E443FF845}" presName="Name141" presStyleLbl="parChTrans1D3" presStyleIdx="5" presStyleCnt="10"/>
      <dgm:spPr/>
      <dgm:t>
        <a:bodyPr/>
        <a:lstStyle/>
        <a:p>
          <a:endParaRPr lang="ru-RU"/>
        </a:p>
      </dgm:t>
    </dgm:pt>
    <dgm:pt modelId="{96F81D9A-9569-46E5-BBA0-4B8391FBB4E2}" type="pres">
      <dgm:prSet presAssocID="{AAC85124-CE8C-466D-94A8-DC57CC7DC925}" presName="text1" presStyleLbl="node1" presStyleIdx="7" presStyleCnt="14" custScaleX="212227" custScaleY="153849" custRadScaleRad="126649" custRadScaleInc="-195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AF7BE-B827-4B3E-BA67-16DB5F428546}" type="pres">
      <dgm:prSet presAssocID="{7EAE9987-3F2A-4805-B496-3B90A4070B9E}" presName="Name144" presStyleLbl="parChTrans1D2" presStyleIdx="0" presStyleCnt="3"/>
      <dgm:spPr/>
      <dgm:t>
        <a:bodyPr/>
        <a:lstStyle/>
        <a:p>
          <a:endParaRPr lang="ru-RU"/>
        </a:p>
      </dgm:t>
    </dgm:pt>
    <dgm:pt modelId="{04972B53-BA2B-492D-A6DF-565DC97B298E}" type="pres">
      <dgm:prSet presAssocID="{A3DB6FE5-B931-490C-B292-7DA2E0524FF6}" presName="cycle_2" presStyleCnt="0"/>
      <dgm:spPr/>
    </dgm:pt>
    <dgm:pt modelId="{874DE51E-265C-4225-9858-660ED670C060}" type="pres">
      <dgm:prSet presAssocID="{C5C3B5EE-7748-4E36-B081-3C9E262E410E}" presName="childCenter2" presStyleLbl="node1" presStyleIdx="8" presStyleCnt="14" custLinFactNeighborX="-17851" custLinFactNeighborY="-33098"/>
      <dgm:spPr/>
      <dgm:t>
        <a:bodyPr/>
        <a:lstStyle/>
        <a:p>
          <a:endParaRPr lang="ru-RU"/>
        </a:p>
      </dgm:t>
    </dgm:pt>
    <dgm:pt modelId="{0EC4C769-B576-4341-BFAE-A53B479A9285}" type="pres">
      <dgm:prSet presAssocID="{CE2649D5-6A65-47A6-B609-4ED4C1B9F4C0}" presName="Name218" presStyleLbl="parChTrans1D3" presStyleIdx="6" presStyleCnt="10"/>
      <dgm:spPr/>
      <dgm:t>
        <a:bodyPr/>
        <a:lstStyle/>
        <a:p>
          <a:endParaRPr lang="ru-RU"/>
        </a:p>
      </dgm:t>
    </dgm:pt>
    <dgm:pt modelId="{C1AE0EA5-59C9-4500-A9FD-A0F7F08C3804}" type="pres">
      <dgm:prSet presAssocID="{D48CE918-B559-4A43-A806-41F9ECE71B8B}" presName="text2" presStyleLbl="node1" presStyleIdx="9" presStyleCnt="14" custScaleX="143231" custScaleY="92622" custRadScaleRad="130598" custRadScaleInc="-14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5D60A-1DA6-4CD7-9A57-135460BEC8D9}" type="pres">
      <dgm:prSet presAssocID="{928C397F-7DA6-4B26-A208-7AF3C386C19F}" presName="Name218" presStyleLbl="parChTrans1D3" presStyleIdx="7" presStyleCnt="10"/>
      <dgm:spPr/>
      <dgm:t>
        <a:bodyPr/>
        <a:lstStyle/>
        <a:p>
          <a:endParaRPr lang="ru-RU"/>
        </a:p>
      </dgm:t>
    </dgm:pt>
    <dgm:pt modelId="{23992B59-456B-477F-ADAC-1FE9C181A263}" type="pres">
      <dgm:prSet presAssocID="{36E2C9F0-D78A-48A9-9CC8-7295B884763F}" presName="text2" presStyleLbl="node1" presStyleIdx="10" presStyleCnt="14" custRadScaleRad="55902" custRadScaleInc="-77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1E840-0842-46A5-AC3F-FEF00FAD8354}" type="pres">
      <dgm:prSet presAssocID="{792B047E-E1E6-4EC0-97B4-ED0BABAFA140}" presName="Name218" presStyleLbl="parChTrans1D3" presStyleIdx="8" presStyleCnt="10"/>
      <dgm:spPr/>
      <dgm:t>
        <a:bodyPr/>
        <a:lstStyle/>
        <a:p>
          <a:endParaRPr lang="ru-RU"/>
        </a:p>
      </dgm:t>
    </dgm:pt>
    <dgm:pt modelId="{00E33294-2F83-4C51-9AC9-D076CF47A69A}" type="pres">
      <dgm:prSet presAssocID="{DF37DFB2-70E9-47A4-9A43-AFE73222B249}" presName="text2" presStyleLbl="node1" presStyleIdx="11" presStyleCnt="14" custRadScaleRad="82992" custRadScaleInc="-102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B6AEC-FB29-4A3E-AA0F-39C18702B77C}" type="pres">
      <dgm:prSet presAssocID="{015DC814-00FE-4D1E-BCAE-EB0FB3266682}" presName="Name221" presStyleLbl="parChTrans1D2" presStyleIdx="1" presStyleCnt="3"/>
      <dgm:spPr/>
      <dgm:t>
        <a:bodyPr/>
        <a:lstStyle/>
        <a:p>
          <a:endParaRPr lang="ru-RU"/>
        </a:p>
      </dgm:t>
    </dgm:pt>
    <dgm:pt modelId="{FA0A519C-506D-4BA3-B904-DE910823C8DA}" type="pres">
      <dgm:prSet presAssocID="{A3DB6FE5-B931-490C-B292-7DA2E0524FF6}" presName="cycle_3" presStyleCnt="0"/>
      <dgm:spPr/>
    </dgm:pt>
    <dgm:pt modelId="{E558DA73-3F8E-40CF-BD74-05E47A25C644}" type="pres">
      <dgm:prSet presAssocID="{5A56D90E-5CBD-45D8-B4F0-54FD82D1C3EF}" presName="childCenter3" presStyleLbl="node1" presStyleIdx="12" presStyleCnt="14" custLinFactNeighborX="-33089" custLinFactNeighborY="12654"/>
      <dgm:spPr/>
      <dgm:t>
        <a:bodyPr/>
        <a:lstStyle/>
        <a:p>
          <a:endParaRPr lang="ru-RU"/>
        </a:p>
      </dgm:t>
    </dgm:pt>
    <dgm:pt modelId="{55A51443-EF38-4439-A5F7-9EC718765BDC}" type="pres">
      <dgm:prSet presAssocID="{28BF22D0-17D3-4D1F-B6CC-C73D36EFA26A}" presName="Name285" presStyleLbl="parChTrans1D3" presStyleIdx="9" presStyleCnt="10"/>
      <dgm:spPr/>
      <dgm:t>
        <a:bodyPr/>
        <a:lstStyle/>
        <a:p>
          <a:endParaRPr lang="ru-RU"/>
        </a:p>
      </dgm:t>
    </dgm:pt>
    <dgm:pt modelId="{579489F2-1BC2-4E4B-8501-104E953EC6AC}" type="pres">
      <dgm:prSet presAssocID="{0DA233ED-7555-4DD4-B4FD-BD21CD7A4D57}" presName="text3" presStyleLbl="node1" presStyleIdx="13" presStyleCnt="14" custScaleX="147351" custScaleY="104280" custRadScaleRad="187789" custRadScaleInc="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C6EB2-07CF-41D3-9470-A2FB844B3B40}" type="pres">
      <dgm:prSet presAssocID="{1605005D-CE3B-40D3-BE24-CB7397C10165}" presName="Name288" presStyleLbl="parChTrans1D2" presStyleIdx="2" presStyleCnt="3"/>
      <dgm:spPr/>
      <dgm:t>
        <a:bodyPr/>
        <a:lstStyle/>
        <a:p>
          <a:endParaRPr lang="ru-RU"/>
        </a:p>
      </dgm:t>
    </dgm:pt>
  </dgm:ptLst>
  <dgm:cxnLst>
    <dgm:cxn modelId="{A6A56992-2241-4AC0-9EDC-B3D62C7A54DC}" type="presOf" srcId="{CE2649D5-6A65-47A6-B609-4ED4C1B9F4C0}" destId="{0EC4C769-B576-4341-BFAE-A53B479A9285}" srcOrd="0" destOrd="0" presId="urn:microsoft.com/office/officeart/2008/layout/RadialCluster"/>
    <dgm:cxn modelId="{730AEBB3-E6DD-4659-9269-AF96891204C3}" srcId="{C5C3B5EE-7748-4E36-B081-3C9E262E410E}" destId="{36E2C9F0-D78A-48A9-9CC8-7295B884763F}" srcOrd="1" destOrd="0" parTransId="{928C397F-7DA6-4B26-A208-7AF3C386C19F}" sibTransId="{FAA8B694-E0F7-4C8E-9DCE-C40C3E1CF8D4}"/>
    <dgm:cxn modelId="{50DC1496-318A-4E64-B730-B0318F74D45C}" type="presOf" srcId="{792B047E-E1E6-4EC0-97B4-ED0BABAFA140}" destId="{7BC1E840-0842-46A5-AC3F-FEF00FAD8354}" srcOrd="0" destOrd="0" presId="urn:microsoft.com/office/officeart/2008/layout/RadialCluster"/>
    <dgm:cxn modelId="{B9B6F52B-EA5C-4827-8C11-D6B81DAE4515}" type="presOf" srcId="{928C397F-7DA6-4B26-A208-7AF3C386C19F}" destId="{A3B5D60A-1DA6-4CD7-9A57-135460BEC8D9}" srcOrd="0" destOrd="0" presId="urn:microsoft.com/office/officeart/2008/layout/RadialCluster"/>
    <dgm:cxn modelId="{B577161C-4187-4C0D-826F-B72EE9196736}" type="presOf" srcId="{0DA233ED-7555-4DD4-B4FD-BD21CD7A4D57}" destId="{579489F2-1BC2-4E4B-8501-104E953EC6AC}" srcOrd="0" destOrd="0" presId="urn:microsoft.com/office/officeart/2008/layout/RadialCluster"/>
    <dgm:cxn modelId="{AEA49FA1-141C-40E6-B21D-CA41C3B62608}" srcId="{3EA07203-C52A-4A24-B243-BEB699D7954A}" destId="{AAC85124-CE8C-466D-94A8-DC57CC7DC925}" srcOrd="5" destOrd="0" parTransId="{B8C15D7B-EA8D-482E-87F1-D15E443FF845}" sibTransId="{F5B4CE69-F7D6-44E3-8CB3-AD5FBB3CB816}"/>
    <dgm:cxn modelId="{F9980C18-4B1C-4E8C-9777-DF7A1CA80601}" type="presOf" srcId="{3EA07203-C52A-4A24-B243-BEB699D7954A}" destId="{A28B1C94-E0FB-4A01-A849-1B8E4EAA86F1}" srcOrd="0" destOrd="0" presId="urn:microsoft.com/office/officeart/2008/layout/RadialCluster"/>
    <dgm:cxn modelId="{1A22D743-F6EB-41E8-97DC-463144001F20}" type="presOf" srcId="{A3DB6FE5-B931-490C-B292-7DA2E0524FF6}" destId="{701EE94E-FFFA-4199-9D78-FC6FE26F784C}" srcOrd="0" destOrd="0" presId="urn:microsoft.com/office/officeart/2008/layout/RadialCluster"/>
    <dgm:cxn modelId="{5AEAE909-7783-4C4D-8141-975854D359B0}" type="presOf" srcId="{D48CE918-B559-4A43-A806-41F9ECE71B8B}" destId="{C1AE0EA5-59C9-4500-A9FD-A0F7F08C3804}" srcOrd="0" destOrd="0" presId="urn:microsoft.com/office/officeart/2008/layout/RadialCluster"/>
    <dgm:cxn modelId="{B1857564-EA24-4D25-9D90-6D6C2995B0E1}" srcId="{3EA07203-C52A-4A24-B243-BEB699D7954A}" destId="{2BF2E5FB-3C77-44BA-BA59-CB8CE4BB9AF4}" srcOrd="3" destOrd="0" parTransId="{873ADEA6-859C-4A9E-8DB9-F44997A38BFC}" sibTransId="{C921B66B-D02C-4BC4-A576-6EAEBACFD36C}"/>
    <dgm:cxn modelId="{CC082857-17BF-4C4F-928F-41823B64C9CE}" srcId="{C5C3B5EE-7748-4E36-B081-3C9E262E410E}" destId="{DF37DFB2-70E9-47A4-9A43-AFE73222B249}" srcOrd="2" destOrd="0" parTransId="{792B047E-E1E6-4EC0-97B4-ED0BABAFA140}" sibTransId="{AF13AC75-7241-4D9D-B153-1A0391FA2EA4}"/>
    <dgm:cxn modelId="{69BAE9F3-FECE-4C8E-A71A-66611EE7EDB1}" type="presOf" srcId="{F9F86DAD-FF9A-4784-9543-F4EAEE4FCF45}" destId="{E5805A99-AE85-49F3-8391-0C1043C67FAE}" srcOrd="0" destOrd="0" presId="urn:microsoft.com/office/officeart/2008/layout/RadialCluster"/>
    <dgm:cxn modelId="{4037EEC4-F8EB-45B9-9FD2-71E5250A7E9A}" type="presOf" srcId="{873ADEA6-859C-4A9E-8DB9-F44997A38BFC}" destId="{248AD308-1546-478E-B01D-588E1EBC3108}" srcOrd="0" destOrd="0" presId="urn:microsoft.com/office/officeart/2008/layout/RadialCluster"/>
    <dgm:cxn modelId="{BCFAAD46-1202-4A8B-B5ED-7007BE564F4A}" srcId="{DBE75BEE-35CD-4B85-ABBE-60F0E5480773}" destId="{A3DB6FE5-B931-490C-B292-7DA2E0524FF6}" srcOrd="0" destOrd="0" parTransId="{3C9F7A72-B6C4-4DB9-B0A5-9FC9DA72A125}" sibTransId="{509D5F07-F679-4172-A566-4BE4C2067A00}"/>
    <dgm:cxn modelId="{4C8CD67C-DA71-4021-A37F-133C00DD1BA8}" type="presOf" srcId="{D5A920A0-A204-42D1-B173-2368081EB59B}" destId="{84B9D4DD-BFBB-43F7-923A-47530A399A68}" srcOrd="0" destOrd="0" presId="urn:microsoft.com/office/officeart/2008/layout/RadialCluster"/>
    <dgm:cxn modelId="{442FF3F2-22CF-40AF-993A-377790BDB1D0}" type="presOf" srcId="{2BF2E5FB-3C77-44BA-BA59-CB8CE4BB9AF4}" destId="{1A0E8BB0-94BC-42ED-97EC-A154D7975369}" srcOrd="0" destOrd="0" presId="urn:microsoft.com/office/officeart/2008/layout/RadialCluster"/>
    <dgm:cxn modelId="{E82A94A8-0AC8-4EA6-BF5F-5206139073BC}" srcId="{3EA07203-C52A-4A24-B243-BEB699D7954A}" destId="{ACBEE284-B99D-4824-A4A0-ACA16EF82943}" srcOrd="0" destOrd="0" parTransId="{3416867A-E662-4392-A1B0-D4BA2C8B4C2E}" sibTransId="{116DA7F2-36A0-4B4E-A6C0-C405BEAB6B28}"/>
    <dgm:cxn modelId="{44EE69B0-BC2F-4C88-A5CC-BAEF5996BF4D}" srcId="{3EA07203-C52A-4A24-B243-BEB699D7954A}" destId="{D5A920A0-A204-42D1-B173-2368081EB59B}" srcOrd="1" destOrd="0" parTransId="{F9F86DAD-FF9A-4784-9543-F4EAEE4FCF45}" sibTransId="{478DC2E1-4198-46BB-BFC6-D5107AC99971}"/>
    <dgm:cxn modelId="{5B3F7035-C1DF-4CCA-8DD2-A6CC67DEC32A}" type="presOf" srcId="{AAC85124-CE8C-466D-94A8-DC57CC7DC925}" destId="{96F81D9A-9569-46E5-BBA0-4B8391FBB4E2}" srcOrd="0" destOrd="0" presId="urn:microsoft.com/office/officeart/2008/layout/RadialCluster"/>
    <dgm:cxn modelId="{364E7D94-0630-4078-829E-DFC6B46B9A3C}" srcId="{3EA07203-C52A-4A24-B243-BEB699D7954A}" destId="{8AA8530A-F3F2-4DC4-A1D5-F20B0645312D}" srcOrd="4" destOrd="0" parTransId="{C3943A6D-CC29-45CD-B312-1E650E22D495}" sibTransId="{3BD770C3-594B-4872-98E0-3A7BE3AAD5B6}"/>
    <dgm:cxn modelId="{1199555D-F44D-471A-8DF5-0BDE5BA3C53E}" srcId="{5A56D90E-5CBD-45D8-B4F0-54FD82D1C3EF}" destId="{0DA233ED-7555-4DD4-B4FD-BD21CD7A4D57}" srcOrd="0" destOrd="0" parTransId="{28BF22D0-17D3-4D1F-B6CC-C73D36EFA26A}" sibTransId="{9F97B93C-C7B5-4F5F-9785-7C688B1F3873}"/>
    <dgm:cxn modelId="{56F1CC04-BD0B-49E9-A6F5-48AFCA60B02E}" srcId="{A3DB6FE5-B931-490C-B292-7DA2E0524FF6}" destId="{3EA07203-C52A-4A24-B243-BEB699D7954A}" srcOrd="0" destOrd="0" parTransId="{7EAE9987-3F2A-4805-B496-3B90A4070B9E}" sibTransId="{C428E7B3-72D5-4C92-93B7-EF5BEE0F882F}"/>
    <dgm:cxn modelId="{F2027AEF-B553-4AAC-B4D0-30C54C9EE56A}" type="presOf" srcId="{DBE75BEE-35CD-4B85-ABBE-60F0E5480773}" destId="{0ADDB0F1-33A5-4208-8E7C-BC4765192107}" srcOrd="0" destOrd="0" presId="urn:microsoft.com/office/officeart/2008/layout/RadialCluster"/>
    <dgm:cxn modelId="{FEC8BF00-16BE-48B5-A057-5E51DAD7D300}" type="presOf" srcId="{7EAE9987-3F2A-4805-B496-3B90A4070B9E}" destId="{6A6AF7BE-B827-4B3E-BA67-16DB5F428546}" srcOrd="0" destOrd="0" presId="urn:microsoft.com/office/officeart/2008/layout/RadialCluster"/>
    <dgm:cxn modelId="{86C18ED8-1F48-4A01-B314-8F0798193C87}" type="presOf" srcId="{28BF22D0-17D3-4D1F-B6CC-C73D36EFA26A}" destId="{55A51443-EF38-4439-A5F7-9EC718765BDC}" srcOrd="0" destOrd="0" presId="urn:microsoft.com/office/officeart/2008/layout/RadialCluster"/>
    <dgm:cxn modelId="{7C62B85D-293A-4528-AE61-6D8673CDB34E}" type="presOf" srcId="{D7094779-F6BC-46BA-A5A3-AC736F4BAE22}" destId="{0A209FAF-B3B1-48EC-8529-8C6E57FC4F82}" srcOrd="0" destOrd="0" presId="urn:microsoft.com/office/officeart/2008/layout/RadialCluster"/>
    <dgm:cxn modelId="{177BBA9D-6D85-4E7E-80A7-0495F81A463A}" type="presOf" srcId="{C3943A6D-CC29-45CD-B312-1E650E22D495}" destId="{552EF38D-2A1D-4605-A89C-001E9676B33F}" srcOrd="0" destOrd="0" presId="urn:microsoft.com/office/officeart/2008/layout/RadialCluster"/>
    <dgm:cxn modelId="{01B3FA7E-4071-46C0-9221-59C7494805DB}" type="presOf" srcId="{DF37DFB2-70E9-47A4-9A43-AFE73222B249}" destId="{00E33294-2F83-4C51-9AC9-D076CF47A69A}" srcOrd="0" destOrd="0" presId="urn:microsoft.com/office/officeart/2008/layout/RadialCluster"/>
    <dgm:cxn modelId="{6318B9BA-183C-4FE8-886E-133E2CA8E916}" srcId="{A3DB6FE5-B931-490C-B292-7DA2E0524FF6}" destId="{C5C3B5EE-7748-4E36-B081-3C9E262E410E}" srcOrd="1" destOrd="0" parTransId="{015DC814-00FE-4D1E-BCAE-EB0FB3266682}" sibTransId="{F312BCCA-18FD-4BCE-AF4A-89C5067AA5EF}"/>
    <dgm:cxn modelId="{B275A98F-0CE6-46BB-A5C6-2D0CEF026356}" srcId="{A3DB6FE5-B931-490C-B292-7DA2E0524FF6}" destId="{5A56D90E-5CBD-45D8-B4F0-54FD82D1C3EF}" srcOrd="2" destOrd="0" parTransId="{1605005D-CE3B-40D3-BE24-CB7397C10165}" sibTransId="{8D161D0B-68C1-457C-9C0F-56E47BE38AB4}"/>
    <dgm:cxn modelId="{4B9DB613-C008-4420-B37C-DF9E821E68AE}" type="presOf" srcId="{36E2C9F0-D78A-48A9-9CC8-7295B884763F}" destId="{23992B59-456B-477F-ADAC-1FE9C181A263}" srcOrd="0" destOrd="0" presId="urn:microsoft.com/office/officeart/2008/layout/RadialCluster"/>
    <dgm:cxn modelId="{2CB09118-57A6-4140-A7C5-C6A65876D8A3}" type="presOf" srcId="{5A56D90E-5CBD-45D8-B4F0-54FD82D1C3EF}" destId="{E558DA73-3F8E-40CF-BD74-05E47A25C644}" srcOrd="0" destOrd="0" presId="urn:microsoft.com/office/officeart/2008/layout/RadialCluster"/>
    <dgm:cxn modelId="{AE392D5C-3CD2-4182-8DC4-2210DA374F7D}" type="presOf" srcId="{015DC814-00FE-4D1E-BCAE-EB0FB3266682}" destId="{8DBB6AEC-FB29-4A3E-AA0F-39C18702B77C}" srcOrd="0" destOrd="0" presId="urn:microsoft.com/office/officeart/2008/layout/RadialCluster"/>
    <dgm:cxn modelId="{5C396543-9692-4DD5-BDFC-16910DE1FA27}" type="presOf" srcId="{C5C3B5EE-7748-4E36-B081-3C9E262E410E}" destId="{874DE51E-265C-4225-9858-660ED670C060}" srcOrd="0" destOrd="0" presId="urn:microsoft.com/office/officeart/2008/layout/RadialCluster"/>
    <dgm:cxn modelId="{8A259113-08D4-4AFE-AB10-CFE9CF29408D}" type="presOf" srcId="{8AA8530A-F3F2-4DC4-A1D5-F20B0645312D}" destId="{B4925CFD-7C4D-4948-A6E6-EF44CA583822}" srcOrd="0" destOrd="0" presId="urn:microsoft.com/office/officeart/2008/layout/RadialCluster"/>
    <dgm:cxn modelId="{9128E98C-ECFC-4B94-AF11-55A1991B1BC9}" type="presOf" srcId="{3416867A-E662-4392-A1B0-D4BA2C8B4C2E}" destId="{07C2AFC4-3FDD-4AFD-A57A-78B7D7921667}" srcOrd="0" destOrd="0" presId="urn:microsoft.com/office/officeart/2008/layout/RadialCluster"/>
    <dgm:cxn modelId="{4D559F36-093F-43F2-9A05-DB3A8701CAD6}" type="presOf" srcId="{ACBEE284-B99D-4824-A4A0-ACA16EF82943}" destId="{38C3C72E-2A21-4FAC-9A7C-4B987B4A2E91}" srcOrd="0" destOrd="0" presId="urn:microsoft.com/office/officeart/2008/layout/RadialCluster"/>
    <dgm:cxn modelId="{AA3FF153-2F95-40F2-9FA4-9B2AB11D4225}" type="presOf" srcId="{D8564108-1FA1-4A6F-A4DC-7CCA8C15A2F0}" destId="{8BD9D276-AD8C-4416-95E5-01C82629122D}" srcOrd="0" destOrd="0" presId="urn:microsoft.com/office/officeart/2008/layout/RadialCluster"/>
    <dgm:cxn modelId="{0F28BBCC-D851-459F-A7AE-AB3D130C45B5}" type="presOf" srcId="{B8C15D7B-EA8D-482E-87F1-D15E443FF845}" destId="{BEA648E5-2C7C-4364-AA71-77F7CA2726C0}" srcOrd="0" destOrd="0" presId="urn:microsoft.com/office/officeart/2008/layout/RadialCluster"/>
    <dgm:cxn modelId="{8DECEE58-DD05-42D2-8762-53FD4322173B}" type="presOf" srcId="{1605005D-CE3B-40D3-BE24-CB7397C10165}" destId="{BDBC6EB2-07CF-41D3-9470-A2FB844B3B40}" srcOrd="0" destOrd="0" presId="urn:microsoft.com/office/officeart/2008/layout/RadialCluster"/>
    <dgm:cxn modelId="{728D73FE-5C0F-4E52-8046-D975054E1946}" srcId="{3EA07203-C52A-4A24-B243-BEB699D7954A}" destId="{D7094779-F6BC-46BA-A5A3-AC736F4BAE22}" srcOrd="2" destOrd="0" parTransId="{D8564108-1FA1-4A6F-A4DC-7CCA8C15A2F0}" sibTransId="{43F5B4E0-08C9-4685-A9B9-BB311FC997DF}"/>
    <dgm:cxn modelId="{31E0F5BE-957A-4F0B-96E1-366A02EF21C9}" srcId="{C5C3B5EE-7748-4E36-B081-3C9E262E410E}" destId="{D48CE918-B559-4A43-A806-41F9ECE71B8B}" srcOrd="0" destOrd="0" parTransId="{CE2649D5-6A65-47A6-B609-4ED4C1B9F4C0}" sibTransId="{EA197F5C-F49D-4949-8596-86C7A421E653}"/>
    <dgm:cxn modelId="{D79E3290-A1B3-4A14-ADF5-6FB515606BF4}" type="presParOf" srcId="{0ADDB0F1-33A5-4208-8E7C-BC4765192107}" destId="{701EE94E-FFFA-4199-9D78-FC6FE26F784C}" srcOrd="0" destOrd="0" presId="urn:microsoft.com/office/officeart/2008/layout/RadialCluster"/>
    <dgm:cxn modelId="{AA55C9F6-B198-4721-A9F9-64682E80E9A1}" type="presParOf" srcId="{0ADDB0F1-33A5-4208-8E7C-BC4765192107}" destId="{65C16698-A28C-464F-95AA-498777AF6A85}" srcOrd="1" destOrd="0" presId="urn:microsoft.com/office/officeart/2008/layout/RadialCluster"/>
    <dgm:cxn modelId="{2EEE2C5D-C321-4C87-B020-A7C311EF2E4F}" type="presParOf" srcId="{65C16698-A28C-464F-95AA-498777AF6A85}" destId="{A28B1C94-E0FB-4A01-A849-1B8E4EAA86F1}" srcOrd="0" destOrd="0" presId="urn:microsoft.com/office/officeart/2008/layout/RadialCluster"/>
    <dgm:cxn modelId="{3E0D8233-EC32-40E3-BF46-34BCB67DB72B}" type="presParOf" srcId="{65C16698-A28C-464F-95AA-498777AF6A85}" destId="{07C2AFC4-3FDD-4AFD-A57A-78B7D7921667}" srcOrd="1" destOrd="0" presId="urn:microsoft.com/office/officeart/2008/layout/RadialCluster"/>
    <dgm:cxn modelId="{EB82CD6B-09F8-4710-B919-1D7C795101C5}" type="presParOf" srcId="{65C16698-A28C-464F-95AA-498777AF6A85}" destId="{38C3C72E-2A21-4FAC-9A7C-4B987B4A2E91}" srcOrd="2" destOrd="0" presId="urn:microsoft.com/office/officeart/2008/layout/RadialCluster"/>
    <dgm:cxn modelId="{E6D60BF6-A021-4B50-8D6A-8F19901A2B7C}" type="presParOf" srcId="{65C16698-A28C-464F-95AA-498777AF6A85}" destId="{E5805A99-AE85-49F3-8391-0C1043C67FAE}" srcOrd="3" destOrd="0" presId="urn:microsoft.com/office/officeart/2008/layout/RadialCluster"/>
    <dgm:cxn modelId="{3815E213-ABE1-4C90-AB11-2AE2024DF180}" type="presParOf" srcId="{65C16698-A28C-464F-95AA-498777AF6A85}" destId="{84B9D4DD-BFBB-43F7-923A-47530A399A68}" srcOrd="4" destOrd="0" presId="urn:microsoft.com/office/officeart/2008/layout/RadialCluster"/>
    <dgm:cxn modelId="{AA02E6BA-515C-4297-8787-6D8E62754FD0}" type="presParOf" srcId="{65C16698-A28C-464F-95AA-498777AF6A85}" destId="{8BD9D276-AD8C-4416-95E5-01C82629122D}" srcOrd="5" destOrd="0" presId="urn:microsoft.com/office/officeart/2008/layout/RadialCluster"/>
    <dgm:cxn modelId="{76D6D846-DC83-45EA-A6C5-230617966464}" type="presParOf" srcId="{65C16698-A28C-464F-95AA-498777AF6A85}" destId="{0A209FAF-B3B1-48EC-8529-8C6E57FC4F82}" srcOrd="6" destOrd="0" presId="urn:microsoft.com/office/officeart/2008/layout/RadialCluster"/>
    <dgm:cxn modelId="{E7892A95-97A8-4F6E-88C3-A81D399F32EC}" type="presParOf" srcId="{65C16698-A28C-464F-95AA-498777AF6A85}" destId="{248AD308-1546-478E-B01D-588E1EBC3108}" srcOrd="7" destOrd="0" presId="urn:microsoft.com/office/officeart/2008/layout/RadialCluster"/>
    <dgm:cxn modelId="{76DECE95-4EAF-4F25-84C6-52C3592171D5}" type="presParOf" srcId="{65C16698-A28C-464F-95AA-498777AF6A85}" destId="{1A0E8BB0-94BC-42ED-97EC-A154D7975369}" srcOrd="8" destOrd="0" presId="urn:microsoft.com/office/officeart/2008/layout/RadialCluster"/>
    <dgm:cxn modelId="{37DCC7D8-D5FA-4A76-9B42-B97D418DA127}" type="presParOf" srcId="{65C16698-A28C-464F-95AA-498777AF6A85}" destId="{552EF38D-2A1D-4605-A89C-001E9676B33F}" srcOrd="9" destOrd="0" presId="urn:microsoft.com/office/officeart/2008/layout/RadialCluster"/>
    <dgm:cxn modelId="{4EAF1638-5097-4052-A96F-8C4D6015A471}" type="presParOf" srcId="{65C16698-A28C-464F-95AA-498777AF6A85}" destId="{B4925CFD-7C4D-4948-A6E6-EF44CA583822}" srcOrd="10" destOrd="0" presId="urn:microsoft.com/office/officeart/2008/layout/RadialCluster"/>
    <dgm:cxn modelId="{10B4160B-8325-475F-8B24-3FA747AC4636}" type="presParOf" srcId="{65C16698-A28C-464F-95AA-498777AF6A85}" destId="{BEA648E5-2C7C-4364-AA71-77F7CA2726C0}" srcOrd="11" destOrd="0" presId="urn:microsoft.com/office/officeart/2008/layout/RadialCluster"/>
    <dgm:cxn modelId="{8B3E0E5B-6DF3-4218-8C4D-4C23F3EEE2B4}" type="presParOf" srcId="{65C16698-A28C-464F-95AA-498777AF6A85}" destId="{96F81D9A-9569-46E5-BBA0-4B8391FBB4E2}" srcOrd="12" destOrd="0" presId="urn:microsoft.com/office/officeart/2008/layout/RadialCluster"/>
    <dgm:cxn modelId="{D823BC73-E92A-4772-BE99-DC0ED6F43ABA}" type="presParOf" srcId="{0ADDB0F1-33A5-4208-8E7C-BC4765192107}" destId="{6A6AF7BE-B827-4B3E-BA67-16DB5F428546}" srcOrd="2" destOrd="0" presId="urn:microsoft.com/office/officeart/2008/layout/RadialCluster"/>
    <dgm:cxn modelId="{E8BFD192-AAE4-4991-9774-9526631E5E1F}" type="presParOf" srcId="{0ADDB0F1-33A5-4208-8E7C-BC4765192107}" destId="{04972B53-BA2B-492D-A6DF-565DC97B298E}" srcOrd="3" destOrd="0" presId="urn:microsoft.com/office/officeart/2008/layout/RadialCluster"/>
    <dgm:cxn modelId="{91600EC4-3E15-4FDE-9E1C-A03D943951B7}" type="presParOf" srcId="{04972B53-BA2B-492D-A6DF-565DC97B298E}" destId="{874DE51E-265C-4225-9858-660ED670C060}" srcOrd="0" destOrd="0" presId="urn:microsoft.com/office/officeart/2008/layout/RadialCluster"/>
    <dgm:cxn modelId="{D6895FA9-E30E-4357-929E-E6FEB5BC1B5F}" type="presParOf" srcId="{04972B53-BA2B-492D-A6DF-565DC97B298E}" destId="{0EC4C769-B576-4341-BFAE-A53B479A9285}" srcOrd="1" destOrd="0" presId="urn:microsoft.com/office/officeart/2008/layout/RadialCluster"/>
    <dgm:cxn modelId="{A465EC7B-BACF-4BE2-87D2-F53C6970928D}" type="presParOf" srcId="{04972B53-BA2B-492D-A6DF-565DC97B298E}" destId="{C1AE0EA5-59C9-4500-A9FD-A0F7F08C3804}" srcOrd="2" destOrd="0" presId="urn:microsoft.com/office/officeart/2008/layout/RadialCluster"/>
    <dgm:cxn modelId="{DA32E320-39AA-44C2-A850-97D29BE8ED4E}" type="presParOf" srcId="{04972B53-BA2B-492D-A6DF-565DC97B298E}" destId="{A3B5D60A-1DA6-4CD7-9A57-135460BEC8D9}" srcOrd="3" destOrd="0" presId="urn:microsoft.com/office/officeart/2008/layout/RadialCluster"/>
    <dgm:cxn modelId="{3CBDD91D-C10A-4CBD-9CAB-943A4ADD2993}" type="presParOf" srcId="{04972B53-BA2B-492D-A6DF-565DC97B298E}" destId="{23992B59-456B-477F-ADAC-1FE9C181A263}" srcOrd="4" destOrd="0" presId="urn:microsoft.com/office/officeart/2008/layout/RadialCluster"/>
    <dgm:cxn modelId="{6F7B3729-8141-4A6F-8D9E-A6CD79382130}" type="presParOf" srcId="{04972B53-BA2B-492D-A6DF-565DC97B298E}" destId="{7BC1E840-0842-46A5-AC3F-FEF00FAD8354}" srcOrd="5" destOrd="0" presId="urn:microsoft.com/office/officeart/2008/layout/RadialCluster"/>
    <dgm:cxn modelId="{9D171F87-DB49-4381-AF96-BD925965D991}" type="presParOf" srcId="{04972B53-BA2B-492D-A6DF-565DC97B298E}" destId="{00E33294-2F83-4C51-9AC9-D076CF47A69A}" srcOrd="6" destOrd="0" presId="urn:microsoft.com/office/officeart/2008/layout/RadialCluster"/>
    <dgm:cxn modelId="{E5FB82EF-C1BD-4AFD-A64E-E2E2ACAE9D0C}" type="presParOf" srcId="{0ADDB0F1-33A5-4208-8E7C-BC4765192107}" destId="{8DBB6AEC-FB29-4A3E-AA0F-39C18702B77C}" srcOrd="4" destOrd="0" presId="urn:microsoft.com/office/officeart/2008/layout/RadialCluster"/>
    <dgm:cxn modelId="{A3CCBBFF-BB74-4822-9839-B0BC51D4CCEA}" type="presParOf" srcId="{0ADDB0F1-33A5-4208-8E7C-BC4765192107}" destId="{FA0A519C-506D-4BA3-B904-DE910823C8DA}" srcOrd="5" destOrd="0" presId="urn:microsoft.com/office/officeart/2008/layout/RadialCluster"/>
    <dgm:cxn modelId="{B2A3092A-7AED-43A3-9475-AB2C043F01BA}" type="presParOf" srcId="{FA0A519C-506D-4BA3-B904-DE910823C8DA}" destId="{E558DA73-3F8E-40CF-BD74-05E47A25C644}" srcOrd="0" destOrd="0" presId="urn:microsoft.com/office/officeart/2008/layout/RadialCluster"/>
    <dgm:cxn modelId="{07F8049E-AB9B-47AE-9740-CE0CB72E4016}" type="presParOf" srcId="{FA0A519C-506D-4BA3-B904-DE910823C8DA}" destId="{55A51443-EF38-4439-A5F7-9EC718765BDC}" srcOrd="1" destOrd="0" presId="urn:microsoft.com/office/officeart/2008/layout/RadialCluster"/>
    <dgm:cxn modelId="{D0FC4BBC-55C8-4B82-ADB5-9EEB80CC7EBA}" type="presParOf" srcId="{FA0A519C-506D-4BA3-B904-DE910823C8DA}" destId="{579489F2-1BC2-4E4B-8501-104E953EC6AC}" srcOrd="2" destOrd="0" presId="urn:microsoft.com/office/officeart/2008/layout/RadialCluster"/>
    <dgm:cxn modelId="{21150D24-1C08-4D14-B609-A168A321916B}" type="presParOf" srcId="{0ADDB0F1-33A5-4208-8E7C-BC4765192107}" destId="{BDBC6EB2-07CF-41D3-9470-A2FB844B3B4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D05AC5-628B-4021-98F4-B9854E9BED5C}" type="doc">
      <dgm:prSet loTypeId="urn:microsoft.com/office/officeart/2005/8/layout/chart3" loCatId="cycle" qsTypeId="urn:microsoft.com/office/officeart/2005/8/quickstyle/3d2" qsCatId="3D" csTypeId="urn:microsoft.com/office/officeart/2005/8/colors/accent1_2" csCatId="accent1" phldr="1"/>
      <dgm:spPr/>
    </dgm:pt>
    <dgm:pt modelId="{DDEE0F0A-BD1D-45DC-8B88-38CFD0739504}">
      <dgm:prSet phldrT="[Текст]"/>
      <dgm:spPr/>
      <dgm:t>
        <a:bodyPr/>
        <a:lstStyle/>
        <a:p>
          <a:r>
            <a:rPr lang="ru-RU" dirty="0" smtClean="0"/>
            <a:t>25</a:t>
          </a:r>
          <a:endParaRPr lang="ru-RU" dirty="0"/>
        </a:p>
      </dgm:t>
    </dgm:pt>
    <dgm:pt modelId="{4BECE95E-3A20-48DB-97BE-A99535E308E3}" type="parTrans" cxnId="{E05B08CB-6583-4AE6-AF75-4F6551EFA053}">
      <dgm:prSet/>
      <dgm:spPr/>
      <dgm:t>
        <a:bodyPr/>
        <a:lstStyle/>
        <a:p>
          <a:endParaRPr lang="ru-RU"/>
        </a:p>
      </dgm:t>
    </dgm:pt>
    <dgm:pt modelId="{6EF37AC4-48F1-4C0C-A20F-63F801332302}" type="sibTrans" cxnId="{E05B08CB-6583-4AE6-AF75-4F6551EFA053}">
      <dgm:prSet/>
      <dgm:spPr/>
      <dgm:t>
        <a:bodyPr/>
        <a:lstStyle/>
        <a:p>
          <a:endParaRPr lang="ru-RU"/>
        </a:p>
      </dgm:t>
    </dgm:pt>
    <dgm:pt modelId="{4AE8842F-E42F-4339-B815-B39EA58A3FD6}">
      <dgm:prSet phldrT="[Текст]"/>
      <dgm:spPr/>
      <dgm:t>
        <a:bodyPr/>
        <a:lstStyle/>
        <a:p>
          <a:r>
            <a:rPr lang="ru-RU" dirty="0" smtClean="0"/>
            <a:t>27</a:t>
          </a:r>
          <a:endParaRPr lang="ru-RU" dirty="0"/>
        </a:p>
      </dgm:t>
    </dgm:pt>
    <dgm:pt modelId="{0AA0495F-0EFA-4747-ABDB-EEFED39FAB8B}" type="parTrans" cxnId="{D758E789-B139-4E49-9BE3-60BC88E4C1CC}">
      <dgm:prSet/>
      <dgm:spPr/>
      <dgm:t>
        <a:bodyPr/>
        <a:lstStyle/>
        <a:p>
          <a:endParaRPr lang="ru-RU"/>
        </a:p>
      </dgm:t>
    </dgm:pt>
    <dgm:pt modelId="{9DD80600-B370-4973-9E7E-AF7DA9669E65}" type="sibTrans" cxnId="{D758E789-B139-4E49-9BE3-60BC88E4C1CC}">
      <dgm:prSet/>
      <dgm:spPr/>
      <dgm:t>
        <a:bodyPr/>
        <a:lstStyle/>
        <a:p>
          <a:endParaRPr lang="ru-RU"/>
        </a:p>
      </dgm:t>
    </dgm:pt>
    <dgm:pt modelId="{19571967-79BE-4A67-AD29-FC86028DAD2C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30F47ED8-6172-4D92-91CD-F2BDE7D63371}" type="parTrans" cxnId="{9465F3A4-D95A-4A1C-BDF5-6405FF3034B1}">
      <dgm:prSet/>
      <dgm:spPr/>
      <dgm:t>
        <a:bodyPr/>
        <a:lstStyle/>
        <a:p>
          <a:endParaRPr lang="ru-RU"/>
        </a:p>
      </dgm:t>
    </dgm:pt>
    <dgm:pt modelId="{B01C7D6D-9F3A-4E0B-B0BC-1C26921FD72F}" type="sibTrans" cxnId="{9465F3A4-D95A-4A1C-BDF5-6405FF3034B1}">
      <dgm:prSet/>
      <dgm:spPr/>
      <dgm:t>
        <a:bodyPr/>
        <a:lstStyle/>
        <a:p>
          <a:endParaRPr lang="ru-RU"/>
        </a:p>
      </dgm:t>
    </dgm:pt>
    <dgm:pt modelId="{296F9F1D-D6A0-4F05-84AC-5847678015E2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CDCC741D-B06A-4A9F-A2DA-DD02F85621CF}" type="parTrans" cxnId="{F7493C01-C414-4B1F-B2C6-8D6444AC60B4}">
      <dgm:prSet/>
      <dgm:spPr/>
      <dgm:t>
        <a:bodyPr/>
        <a:lstStyle/>
        <a:p>
          <a:endParaRPr lang="ru-RU"/>
        </a:p>
      </dgm:t>
    </dgm:pt>
    <dgm:pt modelId="{A9C3E92E-7C6D-4F06-B8B1-885A454D841A}" type="sibTrans" cxnId="{F7493C01-C414-4B1F-B2C6-8D6444AC60B4}">
      <dgm:prSet/>
      <dgm:spPr/>
      <dgm:t>
        <a:bodyPr/>
        <a:lstStyle/>
        <a:p>
          <a:endParaRPr lang="ru-RU"/>
        </a:p>
      </dgm:t>
    </dgm:pt>
    <dgm:pt modelId="{B7B614ED-EE21-417A-BB61-6C2CF20CCE08}">
      <dgm:prSet phldrT="[Текст]"/>
      <dgm:spPr/>
      <dgm:t>
        <a:bodyPr/>
        <a:lstStyle/>
        <a:p>
          <a:r>
            <a:rPr lang="ru-RU" dirty="0" smtClean="0"/>
            <a:t>46</a:t>
          </a:r>
          <a:endParaRPr lang="ru-RU" dirty="0"/>
        </a:p>
      </dgm:t>
    </dgm:pt>
    <dgm:pt modelId="{C89B4FE8-3988-4831-B529-7E712F2D6F57}" type="parTrans" cxnId="{2CD15B02-6F7C-4A45-AB67-1DD58E7D666A}">
      <dgm:prSet/>
      <dgm:spPr/>
      <dgm:t>
        <a:bodyPr/>
        <a:lstStyle/>
        <a:p>
          <a:endParaRPr lang="ru-RU"/>
        </a:p>
      </dgm:t>
    </dgm:pt>
    <dgm:pt modelId="{8EDB3949-62E5-4ADD-8077-E6BEE7DB4D4F}" type="sibTrans" cxnId="{2CD15B02-6F7C-4A45-AB67-1DD58E7D666A}">
      <dgm:prSet/>
      <dgm:spPr/>
      <dgm:t>
        <a:bodyPr/>
        <a:lstStyle/>
        <a:p>
          <a:endParaRPr lang="ru-RU"/>
        </a:p>
      </dgm:t>
    </dgm:pt>
    <dgm:pt modelId="{18B4FAEA-7B52-4D6A-B6DE-1AA089419FB4}" type="pres">
      <dgm:prSet presAssocID="{C9D05AC5-628B-4021-98F4-B9854E9BED5C}" presName="compositeShape" presStyleCnt="0">
        <dgm:presLayoutVars>
          <dgm:chMax val="7"/>
          <dgm:dir/>
          <dgm:resizeHandles val="exact"/>
        </dgm:presLayoutVars>
      </dgm:prSet>
      <dgm:spPr/>
    </dgm:pt>
    <dgm:pt modelId="{D4A62A3B-E09D-42E0-8B08-085127AD19DF}" type="pres">
      <dgm:prSet presAssocID="{C9D05AC5-628B-4021-98F4-B9854E9BED5C}" presName="wedge1" presStyleLbl="node1" presStyleIdx="0" presStyleCnt="5" custLinFactNeighborX="-1694" custLinFactNeighborY="3633"/>
      <dgm:spPr/>
      <dgm:t>
        <a:bodyPr/>
        <a:lstStyle/>
        <a:p>
          <a:endParaRPr lang="ru-RU"/>
        </a:p>
      </dgm:t>
    </dgm:pt>
    <dgm:pt modelId="{72C8DBFE-788C-47D5-AF5C-DD1B9CC72CB8}" type="pres">
      <dgm:prSet presAssocID="{C9D05AC5-628B-4021-98F4-B9854E9BED5C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302D7-CAA9-4490-A6D2-58D37F4EE1DE}" type="pres">
      <dgm:prSet presAssocID="{C9D05AC5-628B-4021-98F4-B9854E9BED5C}" presName="wedge2" presStyleLbl="node1" presStyleIdx="1" presStyleCnt="5" custLinFactNeighborX="2196" custLinFactNeighborY="1464"/>
      <dgm:spPr/>
      <dgm:t>
        <a:bodyPr/>
        <a:lstStyle/>
        <a:p>
          <a:endParaRPr lang="ru-RU"/>
        </a:p>
      </dgm:t>
    </dgm:pt>
    <dgm:pt modelId="{0DAF1A28-3ABD-4383-8634-44EC43257B26}" type="pres">
      <dgm:prSet presAssocID="{C9D05AC5-628B-4021-98F4-B9854E9BED5C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133E5-3BBF-4D02-B8F4-2D23500DA105}" type="pres">
      <dgm:prSet presAssocID="{C9D05AC5-628B-4021-98F4-B9854E9BED5C}" presName="wedge3" presStyleLbl="node1" presStyleIdx="2" presStyleCnt="5" custLinFactNeighborY="3294"/>
      <dgm:spPr/>
      <dgm:t>
        <a:bodyPr/>
        <a:lstStyle/>
        <a:p>
          <a:endParaRPr lang="ru-RU"/>
        </a:p>
      </dgm:t>
    </dgm:pt>
    <dgm:pt modelId="{D93CFBFC-E4EB-4FDE-8FDB-C1DBE5472796}" type="pres">
      <dgm:prSet presAssocID="{C9D05AC5-628B-4021-98F4-B9854E9BED5C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F8D13-687F-40D2-A89B-E49D571035B9}" type="pres">
      <dgm:prSet presAssocID="{C9D05AC5-628B-4021-98F4-B9854E9BED5C}" presName="wedge4" presStyleLbl="node1" presStyleIdx="3" presStyleCnt="5" custLinFactNeighborX="-1830" custLinFactNeighborY="1464"/>
      <dgm:spPr/>
      <dgm:t>
        <a:bodyPr/>
        <a:lstStyle/>
        <a:p>
          <a:endParaRPr lang="ru-RU"/>
        </a:p>
      </dgm:t>
    </dgm:pt>
    <dgm:pt modelId="{875A3FD5-D774-4C2E-9C69-46289832ECB7}" type="pres">
      <dgm:prSet presAssocID="{C9D05AC5-628B-4021-98F4-B9854E9BED5C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27FC79-8BE7-49E9-A201-2789C7A9416E}" type="pres">
      <dgm:prSet presAssocID="{C9D05AC5-628B-4021-98F4-B9854E9BED5C}" presName="wedge5" presStyleLbl="node1" presStyleIdx="4" presStyleCnt="5" custLinFactNeighborX="-732" custLinFactNeighborY="-1098"/>
      <dgm:spPr/>
      <dgm:t>
        <a:bodyPr/>
        <a:lstStyle/>
        <a:p>
          <a:endParaRPr lang="ru-RU"/>
        </a:p>
      </dgm:t>
    </dgm:pt>
    <dgm:pt modelId="{CB8C3950-6DEE-405C-B341-C45D71FA0A9A}" type="pres">
      <dgm:prSet presAssocID="{C9D05AC5-628B-4021-98F4-B9854E9BED5C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D15B02-6F7C-4A45-AB67-1DD58E7D666A}" srcId="{C9D05AC5-628B-4021-98F4-B9854E9BED5C}" destId="{B7B614ED-EE21-417A-BB61-6C2CF20CCE08}" srcOrd="3" destOrd="0" parTransId="{C89B4FE8-3988-4831-B529-7E712F2D6F57}" sibTransId="{8EDB3949-62E5-4ADD-8077-E6BEE7DB4D4F}"/>
    <dgm:cxn modelId="{254EA133-BC8D-4623-81A4-AABB150F32C5}" type="presOf" srcId="{C9D05AC5-628B-4021-98F4-B9854E9BED5C}" destId="{18B4FAEA-7B52-4D6A-B6DE-1AA089419FB4}" srcOrd="0" destOrd="0" presId="urn:microsoft.com/office/officeart/2005/8/layout/chart3"/>
    <dgm:cxn modelId="{F7493C01-C414-4B1F-B2C6-8D6444AC60B4}" srcId="{C9D05AC5-628B-4021-98F4-B9854E9BED5C}" destId="{296F9F1D-D6A0-4F05-84AC-5847678015E2}" srcOrd="4" destOrd="0" parTransId="{CDCC741D-B06A-4A9F-A2DA-DD02F85621CF}" sibTransId="{A9C3E92E-7C6D-4F06-B8B1-885A454D841A}"/>
    <dgm:cxn modelId="{E05B08CB-6583-4AE6-AF75-4F6551EFA053}" srcId="{C9D05AC5-628B-4021-98F4-B9854E9BED5C}" destId="{DDEE0F0A-BD1D-45DC-8B88-38CFD0739504}" srcOrd="0" destOrd="0" parTransId="{4BECE95E-3A20-48DB-97BE-A99535E308E3}" sibTransId="{6EF37AC4-48F1-4C0C-A20F-63F801332302}"/>
    <dgm:cxn modelId="{EA33D1CA-3FDF-40BD-8E61-23058603CA42}" type="presOf" srcId="{19571967-79BE-4A67-AD29-FC86028DAD2C}" destId="{321133E5-3BBF-4D02-B8F4-2D23500DA105}" srcOrd="0" destOrd="0" presId="urn:microsoft.com/office/officeart/2005/8/layout/chart3"/>
    <dgm:cxn modelId="{7D8E0F03-7647-49FA-A20C-B43080CF43D7}" type="presOf" srcId="{DDEE0F0A-BD1D-45DC-8B88-38CFD0739504}" destId="{72C8DBFE-788C-47D5-AF5C-DD1B9CC72CB8}" srcOrd="1" destOrd="0" presId="urn:microsoft.com/office/officeart/2005/8/layout/chart3"/>
    <dgm:cxn modelId="{9465F3A4-D95A-4A1C-BDF5-6405FF3034B1}" srcId="{C9D05AC5-628B-4021-98F4-B9854E9BED5C}" destId="{19571967-79BE-4A67-AD29-FC86028DAD2C}" srcOrd="2" destOrd="0" parTransId="{30F47ED8-6172-4D92-91CD-F2BDE7D63371}" sibTransId="{B01C7D6D-9F3A-4E0B-B0BC-1C26921FD72F}"/>
    <dgm:cxn modelId="{7D655C42-5F43-4606-9667-4209942068B7}" type="presOf" srcId="{4AE8842F-E42F-4339-B815-B39EA58A3FD6}" destId="{0DAF1A28-3ABD-4383-8634-44EC43257B26}" srcOrd="1" destOrd="0" presId="urn:microsoft.com/office/officeart/2005/8/layout/chart3"/>
    <dgm:cxn modelId="{F498F432-F9D1-4891-9703-33A4D1627AB8}" type="presOf" srcId="{19571967-79BE-4A67-AD29-FC86028DAD2C}" destId="{D93CFBFC-E4EB-4FDE-8FDB-C1DBE5472796}" srcOrd="1" destOrd="0" presId="urn:microsoft.com/office/officeart/2005/8/layout/chart3"/>
    <dgm:cxn modelId="{D758E789-B139-4E49-9BE3-60BC88E4C1CC}" srcId="{C9D05AC5-628B-4021-98F4-B9854E9BED5C}" destId="{4AE8842F-E42F-4339-B815-B39EA58A3FD6}" srcOrd="1" destOrd="0" parTransId="{0AA0495F-0EFA-4747-ABDB-EEFED39FAB8B}" sibTransId="{9DD80600-B370-4973-9E7E-AF7DA9669E65}"/>
    <dgm:cxn modelId="{0B91B397-D43B-489C-97CF-A03371CD1003}" type="presOf" srcId="{296F9F1D-D6A0-4F05-84AC-5847678015E2}" destId="{CB8C3950-6DEE-405C-B341-C45D71FA0A9A}" srcOrd="1" destOrd="0" presId="urn:microsoft.com/office/officeart/2005/8/layout/chart3"/>
    <dgm:cxn modelId="{CA4F7D73-C6B6-495E-9406-21EA5944A92E}" type="presOf" srcId="{B7B614ED-EE21-417A-BB61-6C2CF20CCE08}" destId="{875A3FD5-D774-4C2E-9C69-46289832ECB7}" srcOrd="1" destOrd="0" presId="urn:microsoft.com/office/officeart/2005/8/layout/chart3"/>
    <dgm:cxn modelId="{D24043FE-BB8B-4192-B60A-7A2E641487F2}" type="presOf" srcId="{296F9F1D-D6A0-4F05-84AC-5847678015E2}" destId="{6927FC79-8BE7-49E9-A201-2789C7A9416E}" srcOrd="0" destOrd="0" presId="urn:microsoft.com/office/officeart/2005/8/layout/chart3"/>
    <dgm:cxn modelId="{EA628DF5-4380-4336-A3AD-15E8CA48AA3A}" type="presOf" srcId="{4AE8842F-E42F-4339-B815-B39EA58A3FD6}" destId="{CB3302D7-CAA9-4490-A6D2-58D37F4EE1DE}" srcOrd="0" destOrd="0" presId="urn:microsoft.com/office/officeart/2005/8/layout/chart3"/>
    <dgm:cxn modelId="{FCCB939F-7433-45C1-91AD-DEAEA1A3B5A4}" type="presOf" srcId="{DDEE0F0A-BD1D-45DC-8B88-38CFD0739504}" destId="{D4A62A3B-E09D-42E0-8B08-085127AD19DF}" srcOrd="0" destOrd="0" presId="urn:microsoft.com/office/officeart/2005/8/layout/chart3"/>
    <dgm:cxn modelId="{54FFD8CF-12A7-4850-8EBA-5D32568EA574}" type="presOf" srcId="{B7B614ED-EE21-417A-BB61-6C2CF20CCE08}" destId="{8E0F8D13-687F-40D2-A89B-E49D571035B9}" srcOrd="0" destOrd="0" presId="urn:microsoft.com/office/officeart/2005/8/layout/chart3"/>
    <dgm:cxn modelId="{04CAE95B-07A1-48AE-A0CB-F7134E08A856}" type="presParOf" srcId="{18B4FAEA-7B52-4D6A-B6DE-1AA089419FB4}" destId="{D4A62A3B-E09D-42E0-8B08-085127AD19DF}" srcOrd="0" destOrd="0" presId="urn:microsoft.com/office/officeart/2005/8/layout/chart3"/>
    <dgm:cxn modelId="{6433758E-F119-412E-8D85-F9034C7EE3D9}" type="presParOf" srcId="{18B4FAEA-7B52-4D6A-B6DE-1AA089419FB4}" destId="{72C8DBFE-788C-47D5-AF5C-DD1B9CC72CB8}" srcOrd="1" destOrd="0" presId="urn:microsoft.com/office/officeart/2005/8/layout/chart3"/>
    <dgm:cxn modelId="{25A8011D-80BF-4A06-8CD9-2772C847B7B6}" type="presParOf" srcId="{18B4FAEA-7B52-4D6A-B6DE-1AA089419FB4}" destId="{CB3302D7-CAA9-4490-A6D2-58D37F4EE1DE}" srcOrd="2" destOrd="0" presId="urn:microsoft.com/office/officeart/2005/8/layout/chart3"/>
    <dgm:cxn modelId="{D13059A1-2E4A-4F5C-A5CB-B96B3CCE434C}" type="presParOf" srcId="{18B4FAEA-7B52-4D6A-B6DE-1AA089419FB4}" destId="{0DAF1A28-3ABD-4383-8634-44EC43257B26}" srcOrd="3" destOrd="0" presId="urn:microsoft.com/office/officeart/2005/8/layout/chart3"/>
    <dgm:cxn modelId="{340C9C9C-3A0C-43EA-8C51-4189E817B89D}" type="presParOf" srcId="{18B4FAEA-7B52-4D6A-B6DE-1AA089419FB4}" destId="{321133E5-3BBF-4D02-B8F4-2D23500DA105}" srcOrd="4" destOrd="0" presId="urn:microsoft.com/office/officeart/2005/8/layout/chart3"/>
    <dgm:cxn modelId="{8D9FC322-B125-4AF8-AA0A-762B58C44A51}" type="presParOf" srcId="{18B4FAEA-7B52-4D6A-B6DE-1AA089419FB4}" destId="{D93CFBFC-E4EB-4FDE-8FDB-C1DBE5472796}" srcOrd="5" destOrd="0" presId="urn:microsoft.com/office/officeart/2005/8/layout/chart3"/>
    <dgm:cxn modelId="{917DA8E7-BC99-4E56-B5C9-9E49F2643D5B}" type="presParOf" srcId="{18B4FAEA-7B52-4D6A-B6DE-1AA089419FB4}" destId="{8E0F8D13-687F-40D2-A89B-E49D571035B9}" srcOrd="6" destOrd="0" presId="urn:microsoft.com/office/officeart/2005/8/layout/chart3"/>
    <dgm:cxn modelId="{C1CB52CC-41D5-45BD-9EAC-22ABAABA533A}" type="presParOf" srcId="{18B4FAEA-7B52-4D6A-B6DE-1AA089419FB4}" destId="{875A3FD5-D774-4C2E-9C69-46289832ECB7}" srcOrd="7" destOrd="0" presId="urn:microsoft.com/office/officeart/2005/8/layout/chart3"/>
    <dgm:cxn modelId="{C21860BB-DE03-4976-86EB-7895D3C09C5D}" type="presParOf" srcId="{18B4FAEA-7B52-4D6A-B6DE-1AA089419FB4}" destId="{6927FC79-8BE7-49E9-A201-2789C7A9416E}" srcOrd="8" destOrd="0" presId="urn:microsoft.com/office/officeart/2005/8/layout/chart3"/>
    <dgm:cxn modelId="{6A5F5734-D27F-4E3A-87FB-5DEF2BE3CF0F}" type="presParOf" srcId="{18B4FAEA-7B52-4D6A-B6DE-1AA089419FB4}" destId="{CB8C3950-6DEE-405C-B341-C45D71FA0A9A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D05AC5-628B-4021-98F4-B9854E9BED5C}" type="doc">
      <dgm:prSet loTypeId="urn:microsoft.com/office/officeart/2005/8/layout/chart3" loCatId="cycle" qsTypeId="urn:microsoft.com/office/officeart/2005/8/quickstyle/3d2" qsCatId="3D" csTypeId="urn:microsoft.com/office/officeart/2005/8/colors/accent1_2" csCatId="accent1" phldr="1"/>
      <dgm:spPr/>
    </dgm:pt>
    <dgm:pt modelId="{DDEE0F0A-BD1D-45DC-8B88-38CFD0739504}">
      <dgm:prSet phldrT="[Текст]"/>
      <dgm:spPr/>
      <dgm:t>
        <a:bodyPr/>
        <a:lstStyle/>
        <a:p>
          <a:endParaRPr lang="ru-RU" dirty="0"/>
        </a:p>
      </dgm:t>
    </dgm:pt>
    <dgm:pt modelId="{4BECE95E-3A20-48DB-97BE-A99535E308E3}" type="parTrans" cxnId="{E05B08CB-6583-4AE6-AF75-4F6551EFA053}">
      <dgm:prSet/>
      <dgm:spPr/>
      <dgm:t>
        <a:bodyPr/>
        <a:lstStyle/>
        <a:p>
          <a:endParaRPr lang="ru-RU"/>
        </a:p>
      </dgm:t>
    </dgm:pt>
    <dgm:pt modelId="{6EF37AC4-48F1-4C0C-A20F-63F801332302}" type="sibTrans" cxnId="{E05B08CB-6583-4AE6-AF75-4F6551EFA053}">
      <dgm:prSet/>
      <dgm:spPr/>
      <dgm:t>
        <a:bodyPr/>
        <a:lstStyle/>
        <a:p>
          <a:endParaRPr lang="ru-RU"/>
        </a:p>
      </dgm:t>
    </dgm:pt>
    <dgm:pt modelId="{4AE8842F-E42F-4339-B815-B39EA58A3FD6}">
      <dgm:prSet phldrT="[Текст]"/>
      <dgm:spPr/>
      <dgm:t>
        <a:bodyPr/>
        <a:lstStyle/>
        <a:p>
          <a:endParaRPr lang="ru-RU" dirty="0"/>
        </a:p>
      </dgm:t>
    </dgm:pt>
    <dgm:pt modelId="{0AA0495F-0EFA-4747-ABDB-EEFED39FAB8B}" type="parTrans" cxnId="{D758E789-B139-4E49-9BE3-60BC88E4C1CC}">
      <dgm:prSet/>
      <dgm:spPr/>
      <dgm:t>
        <a:bodyPr/>
        <a:lstStyle/>
        <a:p>
          <a:endParaRPr lang="ru-RU"/>
        </a:p>
      </dgm:t>
    </dgm:pt>
    <dgm:pt modelId="{9DD80600-B370-4973-9E7E-AF7DA9669E65}" type="sibTrans" cxnId="{D758E789-B139-4E49-9BE3-60BC88E4C1CC}">
      <dgm:prSet/>
      <dgm:spPr/>
      <dgm:t>
        <a:bodyPr/>
        <a:lstStyle/>
        <a:p>
          <a:endParaRPr lang="ru-RU"/>
        </a:p>
      </dgm:t>
    </dgm:pt>
    <dgm:pt modelId="{19571967-79BE-4A67-AD29-FC86028DAD2C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ru-RU" dirty="0"/>
        </a:p>
      </dgm:t>
    </dgm:pt>
    <dgm:pt modelId="{30F47ED8-6172-4D92-91CD-F2BDE7D63371}" type="parTrans" cxnId="{9465F3A4-D95A-4A1C-BDF5-6405FF3034B1}">
      <dgm:prSet/>
      <dgm:spPr/>
      <dgm:t>
        <a:bodyPr/>
        <a:lstStyle/>
        <a:p>
          <a:endParaRPr lang="ru-RU"/>
        </a:p>
      </dgm:t>
    </dgm:pt>
    <dgm:pt modelId="{B01C7D6D-9F3A-4E0B-B0BC-1C26921FD72F}" type="sibTrans" cxnId="{9465F3A4-D95A-4A1C-BDF5-6405FF3034B1}">
      <dgm:prSet/>
      <dgm:spPr/>
      <dgm:t>
        <a:bodyPr/>
        <a:lstStyle/>
        <a:p>
          <a:endParaRPr lang="ru-RU"/>
        </a:p>
      </dgm:t>
    </dgm:pt>
    <dgm:pt modelId="{296F9F1D-D6A0-4F05-84AC-5847678015E2}">
      <dgm:prSet phldrT="[Текст]"/>
      <dgm:spPr/>
      <dgm:t>
        <a:bodyPr/>
        <a:lstStyle/>
        <a:p>
          <a:endParaRPr lang="ru-RU" dirty="0"/>
        </a:p>
      </dgm:t>
    </dgm:pt>
    <dgm:pt modelId="{CDCC741D-B06A-4A9F-A2DA-DD02F85621CF}" type="parTrans" cxnId="{F7493C01-C414-4B1F-B2C6-8D6444AC60B4}">
      <dgm:prSet/>
      <dgm:spPr/>
      <dgm:t>
        <a:bodyPr/>
        <a:lstStyle/>
        <a:p>
          <a:endParaRPr lang="ru-RU"/>
        </a:p>
      </dgm:t>
    </dgm:pt>
    <dgm:pt modelId="{A9C3E92E-7C6D-4F06-B8B1-885A454D841A}" type="sibTrans" cxnId="{F7493C01-C414-4B1F-B2C6-8D6444AC60B4}">
      <dgm:prSet/>
      <dgm:spPr/>
      <dgm:t>
        <a:bodyPr/>
        <a:lstStyle/>
        <a:p>
          <a:endParaRPr lang="ru-RU"/>
        </a:p>
      </dgm:t>
    </dgm:pt>
    <dgm:pt modelId="{18B4FAEA-7B52-4D6A-B6DE-1AA089419FB4}" type="pres">
      <dgm:prSet presAssocID="{C9D05AC5-628B-4021-98F4-B9854E9BED5C}" presName="compositeShape" presStyleCnt="0">
        <dgm:presLayoutVars>
          <dgm:chMax val="7"/>
          <dgm:dir/>
          <dgm:resizeHandles val="exact"/>
        </dgm:presLayoutVars>
      </dgm:prSet>
      <dgm:spPr/>
    </dgm:pt>
    <dgm:pt modelId="{D4A62A3B-E09D-42E0-8B08-085127AD19DF}" type="pres">
      <dgm:prSet presAssocID="{C9D05AC5-628B-4021-98F4-B9854E9BED5C}" presName="wedge1" presStyleLbl="node1" presStyleIdx="0" presStyleCnt="4" custAng="2792968" custLinFactNeighborX="-1694" custLinFactNeighborY="4731"/>
      <dgm:spPr/>
      <dgm:t>
        <a:bodyPr/>
        <a:lstStyle/>
        <a:p>
          <a:endParaRPr lang="ru-RU"/>
        </a:p>
      </dgm:t>
    </dgm:pt>
    <dgm:pt modelId="{72C8DBFE-788C-47D5-AF5C-DD1B9CC72CB8}" type="pres">
      <dgm:prSet presAssocID="{C9D05AC5-628B-4021-98F4-B9854E9BED5C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302D7-CAA9-4490-A6D2-58D37F4EE1DE}" type="pres">
      <dgm:prSet presAssocID="{C9D05AC5-628B-4021-98F4-B9854E9BED5C}" presName="wedge2" presStyleLbl="node1" presStyleIdx="1" presStyleCnt="4" custAng="2785759" custLinFactNeighborY="2928"/>
      <dgm:spPr/>
      <dgm:t>
        <a:bodyPr/>
        <a:lstStyle/>
        <a:p>
          <a:endParaRPr lang="ru-RU"/>
        </a:p>
      </dgm:t>
    </dgm:pt>
    <dgm:pt modelId="{0DAF1A28-3ABD-4383-8634-44EC43257B26}" type="pres">
      <dgm:prSet presAssocID="{C9D05AC5-628B-4021-98F4-B9854E9BED5C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133E5-3BBF-4D02-B8F4-2D23500DA105}" type="pres">
      <dgm:prSet presAssocID="{C9D05AC5-628B-4021-98F4-B9854E9BED5C}" presName="wedge3" presStyleLbl="node1" presStyleIdx="2" presStyleCnt="4" custAng="2725918" custLinFactNeighborX="-2196" custLinFactNeighborY="366"/>
      <dgm:spPr/>
      <dgm:t>
        <a:bodyPr/>
        <a:lstStyle/>
        <a:p>
          <a:endParaRPr lang="ru-RU"/>
        </a:p>
      </dgm:t>
    </dgm:pt>
    <dgm:pt modelId="{D93CFBFC-E4EB-4FDE-8FDB-C1DBE5472796}" type="pres">
      <dgm:prSet presAssocID="{C9D05AC5-628B-4021-98F4-B9854E9BED5C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F8D13-687F-40D2-A89B-E49D571035B9}" type="pres">
      <dgm:prSet presAssocID="{C9D05AC5-628B-4021-98F4-B9854E9BED5C}" presName="wedge4" presStyleLbl="node1" presStyleIdx="3" presStyleCnt="4" custAng="2742856" custLinFactNeighborX="366" custLinFactNeighborY="-1464"/>
      <dgm:spPr/>
      <dgm:t>
        <a:bodyPr/>
        <a:lstStyle/>
        <a:p>
          <a:endParaRPr lang="ru-RU"/>
        </a:p>
      </dgm:t>
    </dgm:pt>
    <dgm:pt modelId="{875A3FD5-D774-4C2E-9C69-46289832ECB7}" type="pres">
      <dgm:prSet presAssocID="{C9D05AC5-628B-4021-98F4-B9854E9BED5C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493C01-C414-4B1F-B2C6-8D6444AC60B4}" srcId="{C9D05AC5-628B-4021-98F4-B9854E9BED5C}" destId="{296F9F1D-D6A0-4F05-84AC-5847678015E2}" srcOrd="3" destOrd="0" parTransId="{CDCC741D-B06A-4A9F-A2DA-DD02F85621CF}" sibTransId="{A9C3E92E-7C6D-4F06-B8B1-885A454D841A}"/>
    <dgm:cxn modelId="{E05B08CB-6583-4AE6-AF75-4F6551EFA053}" srcId="{C9D05AC5-628B-4021-98F4-B9854E9BED5C}" destId="{DDEE0F0A-BD1D-45DC-8B88-38CFD0739504}" srcOrd="0" destOrd="0" parTransId="{4BECE95E-3A20-48DB-97BE-A99535E308E3}" sibTransId="{6EF37AC4-48F1-4C0C-A20F-63F801332302}"/>
    <dgm:cxn modelId="{F2A43363-9D8B-49D2-9D13-C3F974C1885D}" type="presOf" srcId="{4AE8842F-E42F-4339-B815-B39EA58A3FD6}" destId="{CB3302D7-CAA9-4490-A6D2-58D37F4EE1DE}" srcOrd="0" destOrd="0" presId="urn:microsoft.com/office/officeart/2005/8/layout/chart3"/>
    <dgm:cxn modelId="{32DCD4A9-8C3B-4E4F-B95D-31069A503E95}" type="presOf" srcId="{DDEE0F0A-BD1D-45DC-8B88-38CFD0739504}" destId="{72C8DBFE-788C-47D5-AF5C-DD1B9CC72CB8}" srcOrd="1" destOrd="0" presId="urn:microsoft.com/office/officeart/2005/8/layout/chart3"/>
    <dgm:cxn modelId="{F3A4201D-66DE-498C-9BD3-149EE97CE34D}" type="presOf" srcId="{19571967-79BE-4A67-AD29-FC86028DAD2C}" destId="{321133E5-3BBF-4D02-B8F4-2D23500DA105}" srcOrd="0" destOrd="0" presId="urn:microsoft.com/office/officeart/2005/8/layout/chart3"/>
    <dgm:cxn modelId="{11A61CE4-62DD-4C89-AE29-121AA4F84019}" type="presOf" srcId="{296F9F1D-D6A0-4F05-84AC-5847678015E2}" destId="{8E0F8D13-687F-40D2-A89B-E49D571035B9}" srcOrd="0" destOrd="0" presId="urn:microsoft.com/office/officeart/2005/8/layout/chart3"/>
    <dgm:cxn modelId="{111546A2-D235-4CD3-ADF2-4DC9B5A87BAD}" type="presOf" srcId="{19571967-79BE-4A67-AD29-FC86028DAD2C}" destId="{D93CFBFC-E4EB-4FDE-8FDB-C1DBE5472796}" srcOrd="1" destOrd="0" presId="urn:microsoft.com/office/officeart/2005/8/layout/chart3"/>
    <dgm:cxn modelId="{9465F3A4-D95A-4A1C-BDF5-6405FF3034B1}" srcId="{C9D05AC5-628B-4021-98F4-B9854E9BED5C}" destId="{19571967-79BE-4A67-AD29-FC86028DAD2C}" srcOrd="2" destOrd="0" parTransId="{30F47ED8-6172-4D92-91CD-F2BDE7D63371}" sibTransId="{B01C7D6D-9F3A-4E0B-B0BC-1C26921FD72F}"/>
    <dgm:cxn modelId="{9B78C738-1A49-4170-948D-065C4DB55B7D}" type="presOf" srcId="{296F9F1D-D6A0-4F05-84AC-5847678015E2}" destId="{875A3FD5-D774-4C2E-9C69-46289832ECB7}" srcOrd="1" destOrd="0" presId="urn:microsoft.com/office/officeart/2005/8/layout/chart3"/>
    <dgm:cxn modelId="{D758E789-B139-4E49-9BE3-60BC88E4C1CC}" srcId="{C9D05AC5-628B-4021-98F4-B9854E9BED5C}" destId="{4AE8842F-E42F-4339-B815-B39EA58A3FD6}" srcOrd="1" destOrd="0" parTransId="{0AA0495F-0EFA-4747-ABDB-EEFED39FAB8B}" sibTransId="{9DD80600-B370-4973-9E7E-AF7DA9669E65}"/>
    <dgm:cxn modelId="{81B7FC91-F2BE-40E3-90FD-31ED89987749}" type="presOf" srcId="{4AE8842F-E42F-4339-B815-B39EA58A3FD6}" destId="{0DAF1A28-3ABD-4383-8634-44EC43257B26}" srcOrd="1" destOrd="0" presId="urn:microsoft.com/office/officeart/2005/8/layout/chart3"/>
    <dgm:cxn modelId="{C892AC3B-252A-4BC3-BDB2-E4E271515F62}" type="presOf" srcId="{DDEE0F0A-BD1D-45DC-8B88-38CFD0739504}" destId="{D4A62A3B-E09D-42E0-8B08-085127AD19DF}" srcOrd="0" destOrd="0" presId="urn:microsoft.com/office/officeart/2005/8/layout/chart3"/>
    <dgm:cxn modelId="{BE451FE4-4FFD-4103-8024-7795BCCD9EA2}" type="presOf" srcId="{C9D05AC5-628B-4021-98F4-B9854E9BED5C}" destId="{18B4FAEA-7B52-4D6A-B6DE-1AA089419FB4}" srcOrd="0" destOrd="0" presId="urn:microsoft.com/office/officeart/2005/8/layout/chart3"/>
    <dgm:cxn modelId="{32914708-DA50-4AA6-9531-1D9121F52633}" type="presParOf" srcId="{18B4FAEA-7B52-4D6A-B6DE-1AA089419FB4}" destId="{D4A62A3B-E09D-42E0-8B08-085127AD19DF}" srcOrd="0" destOrd="0" presId="urn:microsoft.com/office/officeart/2005/8/layout/chart3"/>
    <dgm:cxn modelId="{7C35131A-2D61-4688-9CDA-DABA8CEB4E3C}" type="presParOf" srcId="{18B4FAEA-7B52-4D6A-B6DE-1AA089419FB4}" destId="{72C8DBFE-788C-47D5-AF5C-DD1B9CC72CB8}" srcOrd="1" destOrd="0" presId="urn:microsoft.com/office/officeart/2005/8/layout/chart3"/>
    <dgm:cxn modelId="{050941A5-E164-4038-BD2C-BB89B06E0757}" type="presParOf" srcId="{18B4FAEA-7B52-4D6A-B6DE-1AA089419FB4}" destId="{CB3302D7-CAA9-4490-A6D2-58D37F4EE1DE}" srcOrd="2" destOrd="0" presId="urn:microsoft.com/office/officeart/2005/8/layout/chart3"/>
    <dgm:cxn modelId="{88852E92-6FDE-4A23-AC17-B6FD7AD34328}" type="presParOf" srcId="{18B4FAEA-7B52-4D6A-B6DE-1AA089419FB4}" destId="{0DAF1A28-3ABD-4383-8634-44EC43257B26}" srcOrd="3" destOrd="0" presId="urn:microsoft.com/office/officeart/2005/8/layout/chart3"/>
    <dgm:cxn modelId="{645E9EB7-3782-4378-B20C-D34387B4C77D}" type="presParOf" srcId="{18B4FAEA-7B52-4D6A-B6DE-1AA089419FB4}" destId="{321133E5-3BBF-4D02-B8F4-2D23500DA105}" srcOrd="4" destOrd="0" presId="urn:microsoft.com/office/officeart/2005/8/layout/chart3"/>
    <dgm:cxn modelId="{3ED7C20C-1B18-4A31-9BC8-DD2E7D379FF5}" type="presParOf" srcId="{18B4FAEA-7B52-4D6A-B6DE-1AA089419FB4}" destId="{D93CFBFC-E4EB-4FDE-8FDB-C1DBE5472796}" srcOrd="5" destOrd="0" presId="urn:microsoft.com/office/officeart/2005/8/layout/chart3"/>
    <dgm:cxn modelId="{FDF3BE94-D6BF-457C-BE82-A6813A734A14}" type="presParOf" srcId="{18B4FAEA-7B52-4D6A-B6DE-1AA089419FB4}" destId="{8E0F8D13-687F-40D2-A89B-E49D571035B9}" srcOrd="6" destOrd="0" presId="urn:microsoft.com/office/officeart/2005/8/layout/chart3"/>
    <dgm:cxn modelId="{19052DB7-E0D0-46D5-82B2-D42A8F77891D}" type="presParOf" srcId="{18B4FAEA-7B52-4D6A-B6DE-1AA089419FB4}" destId="{875A3FD5-D774-4C2E-9C69-46289832ECB7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F029F9-D8A0-47F7-A11F-94DDB98981C9}" type="doc">
      <dgm:prSet loTypeId="urn:microsoft.com/office/officeart/2005/8/layout/radial6" loCatId="cycle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5A68F221-BD6B-417B-B79E-B79E551AD8C6}">
      <dgm:prSet phldrT="[Текст]"/>
      <dgm:spPr>
        <a:ln>
          <a:solidFill>
            <a:srgbClr val="3D67B1"/>
          </a:solidFill>
        </a:ln>
      </dgm:spPr>
      <dgm:t>
        <a:bodyPr/>
        <a:lstStyle/>
        <a:p>
          <a:r>
            <a:rPr lang="ru-RU" dirty="0" smtClean="0"/>
            <a:t>56</a:t>
          </a:r>
          <a:endParaRPr lang="ru-RU" dirty="0"/>
        </a:p>
      </dgm:t>
    </dgm:pt>
    <dgm:pt modelId="{215270BF-F07C-406C-AD93-7E6B067D90E6}" type="parTrans" cxnId="{5E593BCE-1D02-420E-A01B-BD188B4F2FCA}">
      <dgm:prSet/>
      <dgm:spPr/>
      <dgm:t>
        <a:bodyPr/>
        <a:lstStyle/>
        <a:p>
          <a:endParaRPr lang="ru-RU"/>
        </a:p>
      </dgm:t>
    </dgm:pt>
    <dgm:pt modelId="{9636A60F-481A-4174-92D7-2B2279FE29A3}" type="sibTrans" cxnId="{5E593BCE-1D02-420E-A01B-BD188B4F2FCA}">
      <dgm:prSet/>
      <dgm:spPr/>
      <dgm:t>
        <a:bodyPr/>
        <a:lstStyle/>
        <a:p>
          <a:endParaRPr lang="ru-RU"/>
        </a:p>
      </dgm:t>
    </dgm:pt>
    <dgm:pt modelId="{9DA4F8B8-FDE4-4E53-8084-3FEB7B17BE05}" type="pres">
      <dgm:prSet presAssocID="{33F029F9-D8A0-47F7-A11F-94DDB98981C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538AD8-8236-4B06-A4DB-3136DDD810AB}" type="pres">
      <dgm:prSet presAssocID="{5A68F221-BD6B-417B-B79E-B79E551AD8C6}" presName="centerShape" presStyleLbl="node0" presStyleIdx="0" presStyleCnt="1"/>
      <dgm:spPr/>
      <dgm:t>
        <a:bodyPr/>
        <a:lstStyle/>
        <a:p>
          <a:endParaRPr lang="ru-RU"/>
        </a:p>
      </dgm:t>
    </dgm:pt>
  </dgm:ptLst>
  <dgm:cxnLst>
    <dgm:cxn modelId="{5E593BCE-1D02-420E-A01B-BD188B4F2FCA}" srcId="{33F029F9-D8A0-47F7-A11F-94DDB98981C9}" destId="{5A68F221-BD6B-417B-B79E-B79E551AD8C6}" srcOrd="0" destOrd="0" parTransId="{215270BF-F07C-406C-AD93-7E6B067D90E6}" sibTransId="{9636A60F-481A-4174-92D7-2B2279FE29A3}"/>
    <dgm:cxn modelId="{460FF807-9D39-44F5-B737-ADD09DDA3684}" type="presOf" srcId="{5A68F221-BD6B-417B-B79E-B79E551AD8C6}" destId="{67538AD8-8236-4B06-A4DB-3136DDD810AB}" srcOrd="0" destOrd="0" presId="urn:microsoft.com/office/officeart/2005/8/layout/radial6"/>
    <dgm:cxn modelId="{730103A9-02A2-4295-B018-C749B772486B}" type="presOf" srcId="{33F029F9-D8A0-47F7-A11F-94DDB98981C9}" destId="{9DA4F8B8-FDE4-4E53-8084-3FEB7B17BE05}" srcOrd="0" destOrd="0" presId="urn:microsoft.com/office/officeart/2005/8/layout/radial6"/>
    <dgm:cxn modelId="{2C62DA71-789C-4116-B462-4AAF7D457A1B}" type="presParOf" srcId="{9DA4F8B8-FDE4-4E53-8084-3FEB7B17BE05}" destId="{67538AD8-8236-4B06-A4DB-3136DDD810AB}" srcOrd="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F029F9-D8A0-47F7-A11F-94DDB98981C9}" type="doc">
      <dgm:prSet loTypeId="urn:microsoft.com/office/officeart/2005/8/layout/radial6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A68F221-BD6B-417B-B79E-B79E551AD8C6}">
      <dgm:prSet phldrT="[Текст]"/>
      <dgm:spPr/>
      <dgm:t>
        <a:bodyPr/>
        <a:lstStyle/>
        <a:p>
          <a:r>
            <a:rPr lang="ru-RU" dirty="0" smtClean="0"/>
            <a:t>105</a:t>
          </a:r>
          <a:endParaRPr lang="ru-RU" dirty="0"/>
        </a:p>
      </dgm:t>
    </dgm:pt>
    <dgm:pt modelId="{215270BF-F07C-406C-AD93-7E6B067D90E6}" type="parTrans" cxnId="{5E593BCE-1D02-420E-A01B-BD188B4F2FCA}">
      <dgm:prSet/>
      <dgm:spPr/>
      <dgm:t>
        <a:bodyPr/>
        <a:lstStyle/>
        <a:p>
          <a:endParaRPr lang="ru-RU"/>
        </a:p>
      </dgm:t>
    </dgm:pt>
    <dgm:pt modelId="{9636A60F-481A-4174-92D7-2B2279FE29A3}" type="sibTrans" cxnId="{5E593BCE-1D02-420E-A01B-BD188B4F2FCA}">
      <dgm:prSet/>
      <dgm:spPr/>
      <dgm:t>
        <a:bodyPr/>
        <a:lstStyle/>
        <a:p>
          <a:endParaRPr lang="ru-RU"/>
        </a:p>
      </dgm:t>
    </dgm:pt>
    <dgm:pt modelId="{9DA4F8B8-FDE4-4E53-8084-3FEB7B17BE05}" type="pres">
      <dgm:prSet presAssocID="{33F029F9-D8A0-47F7-A11F-94DDB98981C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538AD8-8236-4B06-A4DB-3136DDD810AB}" type="pres">
      <dgm:prSet presAssocID="{5A68F221-BD6B-417B-B79E-B79E551AD8C6}" presName="centerShape" presStyleLbl="node0" presStyleIdx="0" presStyleCnt="1"/>
      <dgm:spPr/>
      <dgm:t>
        <a:bodyPr/>
        <a:lstStyle/>
        <a:p>
          <a:endParaRPr lang="ru-RU"/>
        </a:p>
      </dgm:t>
    </dgm:pt>
  </dgm:ptLst>
  <dgm:cxnLst>
    <dgm:cxn modelId="{5E593BCE-1D02-420E-A01B-BD188B4F2FCA}" srcId="{33F029F9-D8A0-47F7-A11F-94DDB98981C9}" destId="{5A68F221-BD6B-417B-B79E-B79E551AD8C6}" srcOrd="0" destOrd="0" parTransId="{215270BF-F07C-406C-AD93-7E6B067D90E6}" sibTransId="{9636A60F-481A-4174-92D7-2B2279FE29A3}"/>
    <dgm:cxn modelId="{0F1AFDDF-5FF6-4FCD-A5A0-4FA050946158}" type="presOf" srcId="{33F029F9-D8A0-47F7-A11F-94DDB98981C9}" destId="{9DA4F8B8-FDE4-4E53-8084-3FEB7B17BE05}" srcOrd="0" destOrd="0" presId="urn:microsoft.com/office/officeart/2005/8/layout/radial6"/>
    <dgm:cxn modelId="{29E0EE45-941A-4C7C-B8A7-01B286123307}" type="presOf" srcId="{5A68F221-BD6B-417B-B79E-B79E551AD8C6}" destId="{67538AD8-8236-4B06-A4DB-3136DDD810AB}" srcOrd="0" destOrd="0" presId="urn:microsoft.com/office/officeart/2005/8/layout/radial6"/>
    <dgm:cxn modelId="{34D7523A-8AE7-47B9-9E67-CF34C12D8B2E}" type="presParOf" srcId="{9DA4F8B8-FDE4-4E53-8084-3FEB7B17BE05}" destId="{67538AD8-8236-4B06-A4DB-3136DDD810AB}" srcOrd="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3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C6EB2-07CF-41D3-9470-A2FB844B3B40}">
      <dsp:nvSpPr>
        <dsp:cNvPr id="0" name=""/>
        <dsp:cNvSpPr/>
      </dsp:nvSpPr>
      <dsp:spPr>
        <a:xfrm rot="8337584">
          <a:off x="2907181" y="3878400"/>
          <a:ext cx="2475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517" y="0"/>
              </a:lnTo>
            </a:path>
          </a:pathLst>
        </a:custGeom>
        <a:noFill/>
        <a:ln w="25400" cap="flat" cmpd="sng" algn="ctr">
          <a:solidFill>
            <a:srgbClr val="8A998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B6AEC-FB29-4A3E-AA0F-39C18702B77C}">
      <dsp:nvSpPr>
        <dsp:cNvPr id="0" name=""/>
        <dsp:cNvSpPr/>
      </dsp:nvSpPr>
      <dsp:spPr>
        <a:xfrm rot="907267">
          <a:off x="4777606" y="3346012"/>
          <a:ext cx="24563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5635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AF7BE-B827-4B3E-BA67-16DB5F428546}">
      <dsp:nvSpPr>
        <dsp:cNvPr id="0" name=""/>
        <dsp:cNvSpPr/>
      </dsp:nvSpPr>
      <dsp:spPr>
        <a:xfrm rot="16235244">
          <a:off x="3810354" y="2237269"/>
          <a:ext cx="2776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7678" y="0"/>
              </a:lnTo>
            </a:path>
          </a:pathLst>
        </a:custGeom>
        <a:noFill/>
        <a:ln w="25400" cap="flat" cmpd="sng" algn="ctr">
          <a:solidFill>
            <a:srgbClr val="5B9BD5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EE94E-FFFA-4199-9D78-FC6FE26F784C}">
      <dsp:nvSpPr>
        <dsp:cNvPr id="0" name=""/>
        <dsp:cNvSpPr/>
      </dsp:nvSpPr>
      <dsp:spPr>
        <a:xfrm>
          <a:off x="3099112" y="2376102"/>
          <a:ext cx="1682746" cy="142103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1"/>
              </a:solidFill>
              <a:latin typeface="Times New Roman Cyr" panose="02020603050405020304" pitchFamily="18" charset="0"/>
              <a:cs typeface="Times New Roman Cyr" panose="02020603050405020304" pitchFamily="18" charset="0"/>
            </a:rPr>
            <a:t>Решаемые задачи</a:t>
          </a:r>
          <a:endParaRPr lang="ru-RU" sz="2000" b="1" u="sng" kern="1200" dirty="0">
            <a:solidFill>
              <a:schemeClr val="tx1"/>
            </a:solidFill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3168481" y="2445471"/>
        <a:ext cx="1544008" cy="1282301"/>
      </dsp:txXfrm>
    </dsp:sp>
    <dsp:sp modelId="{A28B1C94-E0FB-4A01-A849-1B8E4EAA86F1}">
      <dsp:nvSpPr>
        <dsp:cNvPr id="0" name=""/>
        <dsp:cNvSpPr/>
      </dsp:nvSpPr>
      <dsp:spPr>
        <a:xfrm>
          <a:off x="3477718" y="1635620"/>
          <a:ext cx="950542" cy="462817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1-ый комплекс </a:t>
          </a:r>
          <a:r>
            <a:rPr lang="ru-RU" sz="1200" b="1" u="sng" kern="120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задач  </a:t>
          </a:r>
          <a:endParaRPr lang="ru-RU" sz="1200" kern="1200" dirty="0"/>
        </a:p>
      </dsp:txBody>
      <dsp:txXfrm>
        <a:off x="3500311" y="1658213"/>
        <a:ext cx="905356" cy="417631"/>
      </dsp:txXfrm>
    </dsp:sp>
    <dsp:sp modelId="{07C2AFC4-3FDD-4AFD-A57A-78B7D7921667}">
      <dsp:nvSpPr>
        <dsp:cNvPr id="0" name=""/>
        <dsp:cNvSpPr/>
      </dsp:nvSpPr>
      <dsp:spPr>
        <a:xfrm rot="10794344">
          <a:off x="2032639" y="1869000"/>
          <a:ext cx="14450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45080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3C72E-2A21-4FAC-9A7C-4B987B4A2E91}">
      <dsp:nvSpPr>
        <dsp:cNvPr id="0" name=""/>
        <dsp:cNvSpPr/>
      </dsp:nvSpPr>
      <dsp:spPr>
        <a:xfrm>
          <a:off x="596121" y="1502856"/>
          <a:ext cx="1436518" cy="737027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Определение текущей насыщенности коллекторов с вычислением 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Кг, 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Кп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; </a:t>
          </a:r>
          <a:r>
            <a:rPr lang="en-US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W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г; 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Нэф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ГВК (НВК),</a:t>
          </a: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 линейных размеров переходных зон</a:t>
          </a:r>
        </a:p>
      </dsp:txBody>
      <dsp:txXfrm>
        <a:off x="632100" y="1538835"/>
        <a:ext cx="1364560" cy="665069"/>
      </dsp:txXfrm>
    </dsp:sp>
    <dsp:sp modelId="{E5805A99-AE85-49F3-8391-0C1043C67FAE}">
      <dsp:nvSpPr>
        <dsp:cNvPr id="0" name=""/>
        <dsp:cNvSpPr/>
      </dsp:nvSpPr>
      <dsp:spPr>
        <a:xfrm rot="12116213">
          <a:off x="2260177" y="1439645"/>
          <a:ext cx="12632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3273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9D4DD-BFBB-43F7-923A-47530A399A68}">
      <dsp:nvSpPr>
        <dsp:cNvPr id="0" name=""/>
        <dsp:cNvSpPr/>
      </dsp:nvSpPr>
      <dsp:spPr>
        <a:xfrm>
          <a:off x="869392" y="545886"/>
          <a:ext cx="1436518" cy="737027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Уточнение литологии отложений, определение компонентного состава пород (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Кп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Ксв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Кгл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Ккарб</a:t>
          </a:r>
          <a:r>
            <a:rPr lang="ru-RU" sz="10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, </a:t>
          </a:r>
          <a:r>
            <a:rPr lang="ru-RU" sz="10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Кпесч</a:t>
          </a: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)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905371" y="581865"/>
        <a:ext cx="1364560" cy="665069"/>
      </dsp:txXfrm>
    </dsp:sp>
    <dsp:sp modelId="{8BD9D276-AD8C-4416-95E5-01C82629122D}">
      <dsp:nvSpPr>
        <dsp:cNvPr id="0" name=""/>
        <dsp:cNvSpPr/>
      </dsp:nvSpPr>
      <dsp:spPr>
        <a:xfrm rot="14446285">
          <a:off x="3364803" y="1366654"/>
          <a:ext cx="6164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6416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209FAF-B3B1-48EC-8529-8C6E57FC4F82}">
      <dsp:nvSpPr>
        <dsp:cNvPr id="0" name=""/>
        <dsp:cNvSpPr/>
      </dsp:nvSpPr>
      <dsp:spPr>
        <a:xfrm>
          <a:off x="2584145" y="-57920"/>
          <a:ext cx="1230135" cy="1155608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Разделение изученного разреза скважины на пласты-коллекторы с высокими, средними, низкими ФЕС и пласты-</a:t>
          </a:r>
          <a:r>
            <a:rPr lang="ru-RU" sz="8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неколлекторы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2640557" y="-1508"/>
        <a:ext cx="1117311" cy="1042784"/>
      </dsp:txXfrm>
    </dsp:sp>
    <dsp:sp modelId="{248AD308-1546-478E-B01D-588E1EBC3108}">
      <dsp:nvSpPr>
        <dsp:cNvPr id="0" name=""/>
        <dsp:cNvSpPr/>
      </dsp:nvSpPr>
      <dsp:spPr>
        <a:xfrm rot="18082003">
          <a:off x="3943017" y="1366654"/>
          <a:ext cx="6300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0006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E8BB0-94BC-42ED-97EC-A154D7975369}">
      <dsp:nvSpPr>
        <dsp:cNvPr id="0" name=""/>
        <dsp:cNvSpPr/>
      </dsp:nvSpPr>
      <dsp:spPr>
        <a:xfrm>
          <a:off x="4159149" y="-57920"/>
          <a:ext cx="1230135" cy="1155608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Разделение пластов-коллекторов на работающие, неработающие и </a:t>
          </a:r>
          <a:r>
            <a:rPr lang="ru-RU" sz="8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слабодренируемые</a:t>
          </a: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 интервалы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4215561" y="-1508"/>
        <a:ext cx="1117311" cy="1042784"/>
      </dsp:txXfrm>
    </dsp:sp>
    <dsp:sp modelId="{552EF38D-2A1D-4605-A89C-001E9676B33F}">
      <dsp:nvSpPr>
        <dsp:cNvPr id="0" name=""/>
        <dsp:cNvSpPr/>
      </dsp:nvSpPr>
      <dsp:spPr>
        <a:xfrm rot="20185983">
          <a:off x="4370954" y="1385007"/>
          <a:ext cx="13741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74154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925CFD-7C4D-4948-A6E6-EF44CA583822}">
      <dsp:nvSpPr>
        <dsp:cNvPr id="0" name=""/>
        <dsp:cNvSpPr/>
      </dsp:nvSpPr>
      <dsp:spPr>
        <a:xfrm>
          <a:off x="5687801" y="480792"/>
          <a:ext cx="1383052" cy="655724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распределения (изменения) насыщенности коллекторов по трем разноглубинным зонам по </a:t>
          </a:r>
          <a:r>
            <a:rPr lang="ru-RU" sz="8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латерали</a:t>
          </a: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: 10-15 см; 15-25 см; 25-40 см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5719811" y="512802"/>
        <a:ext cx="1319032" cy="591704"/>
      </dsp:txXfrm>
    </dsp:sp>
    <dsp:sp modelId="{BEA648E5-2C7C-4364-AA71-77F7CA2726C0}">
      <dsp:nvSpPr>
        <dsp:cNvPr id="0" name=""/>
        <dsp:cNvSpPr/>
      </dsp:nvSpPr>
      <dsp:spPr>
        <a:xfrm rot="21421099">
          <a:off x="4427247" y="1803349"/>
          <a:ext cx="14965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6599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81D9A-9569-46E5-BBA0-4B8391FBB4E2}">
      <dsp:nvSpPr>
        <dsp:cNvPr id="0" name=""/>
        <dsp:cNvSpPr/>
      </dsp:nvSpPr>
      <dsp:spPr>
        <a:xfrm>
          <a:off x="5922834" y="1313856"/>
          <a:ext cx="1159745" cy="84073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Определение термобарических условий при эксплуатации скважины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5963875" y="1354897"/>
        <a:ext cx="1077663" cy="758648"/>
      </dsp:txXfrm>
    </dsp:sp>
    <dsp:sp modelId="{874DE51E-265C-4225-9858-660ED670C060}">
      <dsp:nvSpPr>
        <dsp:cNvPr id="0" name=""/>
        <dsp:cNvSpPr/>
      </dsp:nvSpPr>
      <dsp:spPr>
        <a:xfrm>
          <a:off x="5018989" y="3072840"/>
          <a:ext cx="836441" cy="836441"/>
        </a:xfrm>
        <a:prstGeom prst="roundRect">
          <a:avLst/>
        </a:prstGeom>
        <a:solidFill>
          <a:srgbClr val="33CC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2-ой </a:t>
          </a:r>
          <a:r>
            <a:rPr lang="ru-RU" sz="1200" b="1" u="sng" kern="120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комплекс задач</a:t>
          </a:r>
          <a:endParaRPr lang="ru-RU" sz="1200" kern="1200" dirty="0"/>
        </a:p>
      </dsp:txBody>
      <dsp:txXfrm>
        <a:off x="5059821" y="3113672"/>
        <a:ext cx="754777" cy="754777"/>
      </dsp:txXfrm>
    </dsp:sp>
    <dsp:sp modelId="{0EC4C769-B576-4341-BFAE-A53B479A9285}">
      <dsp:nvSpPr>
        <dsp:cNvPr id="0" name=""/>
        <dsp:cNvSpPr/>
      </dsp:nvSpPr>
      <dsp:spPr>
        <a:xfrm rot="19593657">
          <a:off x="5841364" y="3168057"/>
          <a:ext cx="1699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962" y="0"/>
              </a:lnTo>
            </a:path>
          </a:pathLst>
        </a:custGeom>
        <a:noFill/>
        <a:ln w="25400" cap="flat" cmpd="sng" algn="ctr">
          <a:solidFill>
            <a:srgbClr val="00CC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AE0EA5-59C9-4500-A9FD-A0F7F08C3804}">
      <dsp:nvSpPr>
        <dsp:cNvPr id="0" name=""/>
        <dsp:cNvSpPr/>
      </dsp:nvSpPr>
      <dsp:spPr>
        <a:xfrm>
          <a:off x="5984837" y="2346499"/>
          <a:ext cx="1198044" cy="774729"/>
        </a:xfrm>
        <a:prstGeom prst="roundRect">
          <a:avLst/>
        </a:prstGeom>
        <a:solidFill>
          <a:srgbClr val="33CC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целостности металлической крепи и забойного оборудования скважины с вычислением толщин стенок НКТ и ЭК</a:t>
          </a:r>
        </a:p>
      </dsp:txBody>
      <dsp:txXfrm>
        <a:off x="6022656" y="2384318"/>
        <a:ext cx="1122406" cy="699091"/>
      </dsp:txXfrm>
    </dsp:sp>
    <dsp:sp modelId="{A3B5D60A-1DA6-4CD7-9A57-135460BEC8D9}">
      <dsp:nvSpPr>
        <dsp:cNvPr id="0" name=""/>
        <dsp:cNvSpPr/>
      </dsp:nvSpPr>
      <dsp:spPr>
        <a:xfrm rot="1760829">
          <a:off x="5826975" y="3834880"/>
          <a:ext cx="4434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3469" y="0"/>
              </a:lnTo>
            </a:path>
          </a:pathLst>
        </a:custGeom>
        <a:noFill/>
        <a:ln w="25400" cap="flat" cmpd="sng" algn="ctr">
          <a:solidFill>
            <a:srgbClr val="00CC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92B59-456B-477F-ADAC-1FE9C181A263}">
      <dsp:nvSpPr>
        <dsp:cNvPr id="0" name=""/>
        <dsp:cNvSpPr/>
      </dsp:nvSpPr>
      <dsp:spPr>
        <a:xfrm>
          <a:off x="6241989" y="3760479"/>
          <a:ext cx="836441" cy="836441"/>
        </a:xfrm>
        <a:prstGeom prst="roundRect">
          <a:avLst/>
        </a:prstGeom>
        <a:solidFill>
          <a:srgbClr val="33CC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технического состояния цементной крепи скважины</a:t>
          </a:r>
        </a:p>
      </dsp:txBody>
      <dsp:txXfrm>
        <a:off x="6282821" y="3801311"/>
        <a:ext cx="754777" cy="754777"/>
      </dsp:txXfrm>
    </dsp:sp>
    <dsp:sp modelId="{7BC1E840-0842-46A5-AC3F-FEF00FAD8354}">
      <dsp:nvSpPr>
        <dsp:cNvPr id="0" name=""/>
        <dsp:cNvSpPr/>
      </dsp:nvSpPr>
      <dsp:spPr>
        <a:xfrm rot="3607303">
          <a:off x="5375839" y="4430472"/>
          <a:ext cx="12021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2165" y="0"/>
              </a:lnTo>
            </a:path>
          </a:pathLst>
        </a:custGeom>
        <a:noFill/>
        <a:ln w="25400" cap="flat" cmpd="sng" algn="ctr">
          <a:solidFill>
            <a:srgbClr val="00CC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E33294-2F83-4C51-9AC9-D076CF47A69A}">
      <dsp:nvSpPr>
        <dsp:cNvPr id="0" name=""/>
        <dsp:cNvSpPr/>
      </dsp:nvSpPr>
      <dsp:spPr>
        <a:xfrm>
          <a:off x="6098413" y="4951662"/>
          <a:ext cx="836441" cy="836441"/>
        </a:xfrm>
        <a:prstGeom prst="roundRect">
          <a:avLst/>
        </a:prstGeom>
        <a:solidFill>
          <a:srgbClr val="33CC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Оценка наличия межколонных, межпластовых </a:t>
          </a:r>
          <a:r>
            <a:rPr lang="ru-RU" sz="800" b="1" kern="1200" dirty="0" err="1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перетоков</a:t>
          </a: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 флюидов и вторичных скоплений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6139245" y="4992494"/>
        <a:ext cx="754777" cy="754777"/>
      </dsp:txXfrm>
    </dsp:sp>
    <dsp:sp modelId="{E558DA73-3F8E-40CF-BD74-05E47A25C644}">
      <dsp:nvSpPr>
        <dsp:cNvPr id="0" name=""/>
        <dsp:cNvSpPr/>
      </dsp:nvSpPr>
      <dsp:spPr>
        <a:xfrm>
          <a:off x="2101153" y="3905508"/>
          <a:ext cx="836441" cy="836441"/>
        </a:xfrm>
        <a:prstGeom prst="roundRect">
          <a:avLst/>
        </a:prstGeom>
        <a:solidFill>
          <a:schemeClr val="accent5">
            <a:hueOff val="-9169732"/>
            <a:satOff val="36749"/>
            <a:lumOff val="796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3-ий комплекс задач  </a:t>
          </a:r>
          <a:endParaRPr lang="ru-RU" sz="1200" kern="1200" dirty="0"/>
        </a:p>
      </dsp:txBody>
      <dsp:txXfrm>
        <a:off x="2141985" y="3946340"/>
        <a:ext cx="754777" cy="754777"/>
      </dsp:txXfrm>
    </dsp:sp>
    <dsp:sp modelId="{55A51443-EF38-4439-A5F7-9EC718765BDC}">
      <dsp:nvSpPr>
        <dsp:cNvPr id="0" name=""/>
        <dsp:cNvSpPr/>
      </dsp:nvSpPr>
      <dsp:spPr>
        <a:xfrm rot="8761817">
          <a:off x="1636864" y="4747315"/>
          <a:ext cx="5076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7604" y="0"/>
              </a:lnTo>
            </a:path>
          </a:pathLst>
        </a:custGeom>
        <a:noFill/>
        <a:ln w="25400" cap="flat" cmpd="sng" algn="ctr">
          <a:solidFill>
            <a:srgbClr val="8A998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489F2-1BC2-4E4B-8501-104E953EC6AC}">
      <dsp:nvSpPr>
        <dsp:cNvPr id="0" name=""/>
        <dsp:cNvSpPr/>
      </dsp:nvSpPr>
      <dsp:spPr>
        <a:xfrm>
          <a:off x="447674" y="4868201"/>
          <a:ext cx="1232505" cy="872241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Times New Roman Cyr" panose="02020603050405020304" pitchFamily="18" charset="0"/>
              <a:cs typeface="Times New Roman Cyr" panose="02020603050405020304" pitchFamily="18" charset="0"/>
            </a:rPr>
            <a:t>КЗ-1+ранжирование интервалов продуктивного пласта по проницаемости по временным замерам до и после обсадки ствола скважины</a:t>
          </a:r>
          <a:endParaRPr lang="ru-RU" sz="800" b="1" kern="1200" dirty="0">
            <a:latin typeface="Times New Roman Cyr" panose="02020603050405020304" pitchFamily="18" charset="0"/>
            <a:cs typeface="Times New Roman Cyr" panose="02020603050405020304" pitchFamily="18" charset="0"/>
          </a:endParaRPr>
        </a:p>
      </dsp:txBody>
      <dsp:txXfrm>
        <a:off x="490253" y="4910780"/>
        <a:ext cx="1147347" cy="787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62A3B-E09D-42E0-8B08-085127AD19DF}">
      <dsp:nvSpPr>
        <dsp:cNvPr id="0" name=""/>
        <dsp:cNvSpPr/>
      </dsp:nvSpPr>
      <dsp:spPr>
        <a:xfrm>
          <a:off x="781174" y="279719"/>
          <a:ext cx="2602992" cy="2602992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25</a:t>
          </a:r>
          <a:endParaRPr lang="ru-RU" sz="3300" kern="1200" dirty="0"/>
        </a:p>
      </dsp:txBody>
      <dsp:txXfrm>
        <a:off x="2115517" y="668619"/>
        <a:ext cx="883158" cy="604266"/>
      </dsp:txXfrm>
    </dsp:sp>
    <dsp:sp modelId="{CB3302D7-CAA9-4490-A6D2-58D37F4EE1DE}">
      <dsp:nvSpPr>
        <dsp:cNvPr id="0" name=""/>
        <dsp:cNvSpPr/>
      </dsp:nvSpPr>
      <dsp:spPr>
        <a:xfrm>
          <a:off x="791325" y="348762"/>
          <a:ext cx="2602992" cy="2602992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27</a:t>
          </a:r>
          <a:endParaRPr lang="ru-RU" sz="3300" kern="1200" dirty="0"/>
        </a:p>
      </dsp:txBody>
      <dsp:txXfrm>
        <a:off x="2492567" y="1526306"/>
        <a:ext cx="774700" cy="653846"/>
      </dsp:txXfrm>
    </dsp:sp>
    <dsp:sp modelId="{321133E5-3BBF-4D02-B8F4-2D23500DA105}">
      <dsp:nvSpPr>
        <dsp:cNvPr id="0" name=""/>
        <dsp:cNvSpPr/>
      </dsp:nvSpPr>
      <dsp:spPr>
        <a:xfrm>
          <a:off x="734164" y="396397"/>
          <a:ext cx="2602992" cy="2602992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5</a:t>
          </a:r>
          <a:endParaRPr lang="ru-RU" sz="3300" kern="1200" dirty="0"/>
        </a:p>
      </dsp:txBody>
      <dsp:txXfrm>
        <a:off x="1570840" y="2348641"/>
        <a:ext cx="929640" cy="557784"/>
      </dsp:txXfrm>
    </dsp:sp>
    <dsp:sp modelId="{8E0F8D13-687F-40D2-A89B-E49D571035B9}">
      <dsp:nvSpPr>
        <dsp:cNvPr id="0" name=""/>
        <dsp:cNvSpPr/>
      </dsp:nvSpPr>
      <dsp:spPr>
        <a:xfrm>
          <a:off x="686529" y="348762"/>
          <a:ext cx="2602992" cy="2602992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46</a:t>
          </a:r>
          <a:endParaRPr lang="ru-RU" sz="3300" kern="1200" dirty="0"/>
        </a:p>
      </dsp:txBody>
      <dsp:txXfrm>
        <a:off x="810481" y="1526306"/>
        <a:ext cx="774700" cy="653846"/>
      </dsp:txXfrm>
    </dsp:sp>
    <dsp:sp modelId="{6927FC79-8BE7-49E9-A201-2789C7A9416E}">
      <dsp:nvSpPr>
        <dsp:cNvPr id="0" name=""/>
        <dsp:cNvSpPr/>
      </dsp:nvSpPr>
      <dsp:spPr>
        <a:xfrm>
          <a:off x="715110" y="282073"/>
          <a:ext cx="2602992" cy="2602992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</a:t>
          </a:r>
          <a:endParaRPr lang="ru-RU" sz="3300" kern="1200" dirty="0"/>
        </a:p>
      </dsp:txBody>
      <dsp:txXfrm>
        <a:off x="1094713" y="678720"/>
        <a:ext cx="883158" cy="604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62A3B-E09D-42E0-8B08-085127AD19DF}">
      <dsp:nvSpPr>
        <dsp:cNvPr id="0" name=""/>
        <dsp:cNvSpPr/>
      </dsp:nvSpPr>
      <dsp:spPr>
        <a:xfrm rot="2792968">
          <a:off x="790470" y="316202"/>
          <a:ext cx="2602992" cy="2602992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2276485" y="1303132"/>
        <a:ext cx="960628" cy="774700"/>
      </dsp:txXfrm>
    </dsp:sp>
    <dsp:sp modelId="{CB3302D7-CAA9-4490-A6D2-58D37F4EE1DE}">
      <dsp:nvSpPr>
        <dsp:cNvPr id="0" name=""/>
        <dsp:cNvSpPr/>
      </dsp:nvSpPr>
      <dsp:spPr>
        <a:xfrm rot="2785759">
          <a:off x="724867" y="378968"/>
          <a:ext cx="2602992" cy="2602992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1594821" y="1973809"/>
        <a:ext cx="960628" cy="774700"/>
      </dsp:txXfrm>
    </dsp:sp>
    <dsp:sp modelId="{321133E5-3BBF-4D02-B8F4-2D23500DA105}">
      <dsp:nvSpPr>
        <dsp:cNvPr id="0" name=""/>
        <dsp:cNvSpPr/>
      </dsp:nvSpPr>
      <dsp:spPr>
        <a:xfrm rot="2725918">
          <a:off x="667706" y="312279"/>
          <a:ext cx="2602992" cy="2602992"/>
        </a:xfrm>
        <a:prstGeom prst="pie">
          <a:avLst>
            <a:gd name="adj1" fmla="val 5400000"/>
            <a:gd name="adj2" fmla="val 1080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810136" y="1155570"/>
        <a:ext cx="960628" cy="774700"/>
      </dsp:txXfrm>
    </dsp:sp>
    <dsp:sp modelId="{8E0F8D13-687F-40D2-A89B-E49D571035B9}">
      <dsp:nvSpPr>
        <dsp:cNvPr id="0" name=""/>
        <dsp:cNvSpPr/>
      </dsp:nvSpPr>
      <dsp:spPr>
        <a:xfrm rot="2742856">
          <a:off x="734394" y="264644"/>
          <a:ext cx="2602992" cy="260299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1498313" y="498757"/>
        <a:ext cx="960628" cy="7747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38AD8-8236-4B06-A4DB-3136DDD810AB}">
      <dsp:nvSpPr>
        <dsp:cNvPr id="0" name=""/>
        <dsp:cNvSpPr/>
      </dsp:nvSpPr>
      <dsp:spPr>
        <a:xfrm>
          <a:off x="0" y="209077"/>
          <a:ext cx="638873" cy="6388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3D67B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56</a:t>
          </a:r>
          <a:endParaRPr lang="ru-RU" sz="2700" kern="1200" dirty="0"/>
        </a:p>
      </dsp:txBody>
      <dsp:txXfrm>
        <a:off x="93561" y="302638"/>
        <a:ext cx="451751" cy="4517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538AD8-8236-4B06-A4DB-3136DDD810AB}">
      <dsp:nvSpPr>
        <dsp:cNvPr id="0" name=""/>
        <dsp:cNvSpPr/>
      </dsp:nvSpPr>
      <dsp:spPr>
        <a:xfrm>
          <a:off x="0" y="202266"/>
          <a:ext cx="688729" cy="6887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105</a:t>
          </a:r>
          <a:endParaRPr lang="ru-RU" sz="2200" kern="1200" dirty="0"/>
        </a:p>
      </dsp:txBody>
      <dsp:txXfrm>
        <a:off x="100862" y="303128"/>
        <a:ext cx="487005" cy="487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413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EB0DED9-E462-486F-BCB7-6918AA9F0D81}" type="datetimeFigureOut">
              <a:rPr lang="ru-RU" altLang="ru-RU"/>
              <a:pPr>
                <a:defRPr/>
              </a:pPr>
              <a:t>27.09.2017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08350" y="850900"/>
            <a:ext cx="331152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3850" cy="26765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413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9E9280C-E110-4B64-8EBF-7F005F8828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5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DED234F-90C3-4D9B-8EBD-0A7A9ED33520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926102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A85E9C-7796-4602-BF53-A1B5AB91C9F3}" type="slidenum">
              <a:rPr lang="ru-RU" altLang="ru-RU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19</a:t>
            </a:fld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03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F8623C7-E977-43AF-9CD3-DF6965CB0356}" type="slidenum">
              <a:rPr lang="ru-RU" altLang="ru-RU" smtClean="0"/>
              <a:pPr/>
              <a:t>25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97097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7B017D-FA29-4ADF-90CE-C83AFD76B8F1}" type="slidenum">
              <a:rPr lang="ru-RU" altLang="ru-RU" smtClean="0"/>
              <a:pPr/>
              <a:t>33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05025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81CA9D6-2461-4658-B15C-539127D8269A}" type="slidenum">
              <a:rPr lang="ru-RU" altLang="ru-RU" smtClean="0">
                <a:solidFill>
                  <a:srgbClr val="000000"/>
                </a:solidFill>
              </a:rPr>
              <a:pPr/>
              <a:t>8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986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5C0FB75-F4CB-4B58-ABCB-ECAE81B0202F}" type="slidenum">
              <a:rPr lang="ru-RU" altLang="ru-RU" smtClean="0">
                <a:solidFill>
                  <a:srgbClr val="000000"/>
                </a:solidFill>
              </a:rPr>
              <a:pPr/>
              <a:t>9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1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4A9EA28-B8DA-402C-AC32-CB027831897F}" type="slidenum">
              <a:rPr lang="ru-RU" altLang="ru-RU" smtClean="0">
                <a:solidFill>
                  <a:srgbClr val="000000"/>
                </a:solidFill>
              </a:rPr>
              <a:pPr/>
              <a:t>10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340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AC3E90D-F7B1-421B-96C7-E0DF6F04E07D}" type="slidenum">
              <a:rPr lang="ru-RU" altLang="ru-RU" smtClean="0">
                <a:solidFill>
                  <a:srgbClr val="000000"/>
                </a:solidFill>
              </a:rPr>
              <a:pPr/>
              <a:t>12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216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DA1BDF6-DBAB-4779-A06B-7A8E46C505DE}" type="slidenum">
              <a:rPr lang="ru-RU" altLang="ru-RU" smtClean="0">
                <a:solidFill>
                  <a:prstClr val="black"/>
                </a:solidFill>
              </a:rPr>
              <a:pPr/>
              <a:t>13</a:t>
            </a:fld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1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122613" y="509588"/>
            <a:ext cx="3683000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2188" y="3228975"/>
            <a:ext cx="7943850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18502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8372" name="Номер слайда 3"/>
          <p:cNvSpPr txBox="1">
            <a:spLocks noGrp="1"/>
          </p:cNvSpPr>
          <p:nvPr/>
        </p:nvSpPr>
        <p:spPr bwMode="auto">
          <a:xfrm>
            <a:off x="5621338" y="6456363"/>
            <a:ext cx="430371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0F79F3E-38D2-4C7F-90D6-C449C05B9757}" type="slidenum">
              <a:rPr lang="ru-RU" altLang="ru-RU"/>
              <a:pPr algn="r" eaLnBrk="1" hangingPunct="1">
                <a:spcBef>
                  <a:spcPct val="0"/>
                </a:spcBef>
              </a:pPr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7455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6324" name="Номер слайда 3"/>
          <p:cNvSpPr txBox="1">
            <a:spLocks noGrp="1"/>
          </p:cNvSpPr>
          <p:nvPr/>
        </p:nvSpPr>
        <p:spPr bwMode="auto">
          <a:xfrm>
            <a:off x="5621338" y="6456363"/>
            <a:ext cx="430371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6F6F9C6-B03F-446D-8F08-0DEF5FD936A6}" type="slidenum">
              <a:rPr lang="ru-RU" altLang="ru-RU" sz="1200">
                <a:solidFill>
                  <a:srgbClr val="000000"/>
                </a:solidFill>
              </a:rPr>
              <a:pPr algn="r" eaLnBrk="1" hangingPunct="1"/>
              <a:t>18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814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49F80-87BB-4305-9AB8-634BCB00DC0C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00220-22C5-4E8E-8ECB-05CB8909A8E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50403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13B23-5BB6-4680-B15F-98F827796162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DE84-B598-4BB9-BEAC-EBE59C2663F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702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E7125-D09F-4F7A-8B60-3C00B2B16781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E1D27-92C1-43C4-9BD8-36EEB3C9CA6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2753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8985-7F3E-4D1E-80BE-728BAA39C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29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1DE984-5A0D-4BB4-9D7D-302E4E48F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78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24DE19F-B7E9-4936-AA2F-022656D1C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91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401F113-6E71-4CDF-A6A4-06EB35428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583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E2F2303-92FB-490E-9551-4A34EE36A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26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41B5B09-5421-477F-8081-7952C0CBA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15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FA373F-6F34-4204-B203-A37349055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982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DA8AC0D-054E-4B0B-878C-503657317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13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4AD26-BFF8-49B3-BDD1-BAD3D459BBBF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75065-9C13-4927-9959-30C52081C49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00511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FB4C0B4-9158-4923-A50A-07D002C52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64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92E1B3-CDDC-46AB-A181-63B8D2101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561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3F3389B-791E-4585-87F1-E315B2A7F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7789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C6F94-E045-4755-9807-3B8C00590417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BC822-A059-42EB-AEF9-C9B3E6B0BAF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245568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92EA7-3920-4983-B076-1087212351A9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71ECB-611B-435C-A2CE-98F7BBB5636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97226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63A9B-06F5-4211-A79E-0E512F01D2B5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5DDE-7303-4A48-8ACA-9282F2020ED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8442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89D61-8A6E-4A10-85A0-AA0D8D1A2D21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6A1-BEFB-4CCD-859B-9E7C2256745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78427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E3845-DAD9-4B92-A645-B298EFE0A1A4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901B9-48A1-46B9-8385-0F457A90839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1049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201EA-7F68-4DA0-BB7A-917F01162B0E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573F9-A015-47D4-978B-BF4029052DE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23126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F2A24-D9BD-4C12-B130-34CB9D11471C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05A2B-547D-4A0F-91D2-9C12F368157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8432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2C7EF-143E-4FEE-B39E-095E52CA9EB5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B2438-794F-4F30-A75F-F95FF4ECFA4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946943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D7FC-1F79-4205-91F4-B36A3AED2A32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F929B-0593-4DAA-9B6F-089AD8A0D19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313693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27458-3FAF-4958-AED7-1CBE77D4C675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9B426-3008-47AC-B8D6-81A11C50F7E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96359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0B00-B7E2-4A02-ADD3-6A7DD667F34F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C6EE7-6AD9-49B7-98C5-C89D6202474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08891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8C0B0-BC20-410E-83F2-8E2D98658487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F69D5-0BCE-416C-9B7B-ADFB284B5BD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555165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C413B70-107E-43C2-A09B-C474D9598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402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BCFD9C-A28B-4EED-8097-1A1ED524E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509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FCD87-2DC9-4EE6-AECE-15FD670D7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438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DE698F-60F1-4980-8B3E-D795AD080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12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62FEF46-F8B7-4A02-8382-5F33209B3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288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7FA4F00-2068-4CCD-914C-590354F4B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67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B4AED-BF38-481A-9A80-2FFA47BEE9BE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ABA1F-332D-4534-90B7-7B5C79D5CE2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86175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D3AFF52-5BEE-4951-9AB0-E1AA2A8A1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881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1202E9C-A5A3-4DA6-B916-27DB96E14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526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BFEEADE-3CF9-4403-9410-5DF0691F0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867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B2A296E-257C-47BE-820D-34307F908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644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6FF6E08-B834-4956-8F70-B6339AF2A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197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B0440B-73C8-46CF-B09C-C9AF226DC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695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5CB0FEB-5B00-4457-9503-F1852CA6E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611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24D96A-57C6-4541-AA0C-708EF0622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199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BD41669-23E9-4F32-93B4-1BF95DB20F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845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D56E4A8-8B0D-4095-9D89-51754EA2A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6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93A3D-F410-4D0F-8318-5DA2C9DB6845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E13DC-EB18-4117-B7E5-353E2E1FCB3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899426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DA95D15-210D-45E3-958E-EFE1F8CAAB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49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FB82B9-255E-42EB-9318-159AD824B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730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5109686-C696-404E-8D06-B76B8D87AD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344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9CC0BB0-A6D2-4B66-813D-316837571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92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471E4F-1C69-4E4D-B6EA-6E50B0F64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819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2BE2759-8DF7-4B8A-80D4-9B25E83EF3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738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75409-2086-470B-8BD1-BA6155887BE5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A180F-414C-4BCF-B83A-7E8EFD0F376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820361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53FA6-BD8D-46FE-9DE3-0B4E3633210B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50CE1-6CBE-4269-89EE-6AF7F364312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066346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D12F2-9C59-4167-AC6D-BDCA30567D37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A3EE2-8085-464A-9D9C-F5FE04FCB37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860025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7D4AC-EA4C-4DC9-8B71-F590B70BB0E4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49F7C-626B-4080-8BA6-A263B0F34D6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2842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66E01-6CFF-49AF-8F51-494AC64B1A0F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E092E-04DA-4A11-9572-D19C4A9557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151057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8692D-84CA-4E87-A159-55296AC95C82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26AEC-8CE8-44D1-9A44-9D682478F67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87541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97D12-BF27-402F-968E-670C4163CCBA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224BA-1956-4E8A-8891-1F26E742190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93789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0493-E646-43FE-908D-3319553BE960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64066-3F29-4AFD-A510-1206FE11CD3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0090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70F27-8ED7-4FC1-A461-091015A54091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ADFEE-0457-4518-AFE7-96E357169C9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13807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24CAF-6EBC-4C21-A6CB-3981F03D9F1B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E6DE6-ECB8-4BE4-88E3-5E22060CC23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889259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FBC1D-9C89-446A-AB65-971C0A33F734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8CEAD-4B89-4475-97C3-76279E6C3A2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706910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D6DE5-9CE5-4A37-A63C-AD9923E152C8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D44F1-055F-4909-9492-DBB6CE451AE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8761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F4B10-D9B6-4A4F-9E46-B017081581FB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C00AD-9D3A-46BA-B668-DCAF79BB39B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4722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646F1-AEB8-4BD2-A2D2-20A31047E902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7972E-B661-4776-811C-5C01608811B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7780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6052-CE3C-4F0A-B8EB-A8F4D61911D9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635F3-AD2C-4F40-BD80-D49CECB08A6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528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D4CB95A-DDED-4C93-BA5C-436E9C5F8D93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ABEC647-A5FB-4B46-B9DA-53EF58BDFA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38" r:id="rId1"/>
    <p:sldLayoutId id="2147486739" r:id="rId2"/>
    <p:sldLayoutId id="2147486740" r:id="rId3"/>
    <p:sldLayoutId id="2147486741" r:id="rId4"/>
    <p:sldLayoutId id="2147486742" r:id="rId5"/>
    <p:sldLayoutId id="2147486743" r:id="rId6"/>
    <p:sldLayoutId id="2147486744" r:id="rId7"/>
    <p:sldLayoutId id="2147486745" r:id="rId8"/>
    <p:sldLayoutId id="2147486746" r:id="rId9"/>
    <p:sldLayoutId id="2147486747" r:id="rId10"/>
    <p:sldLayoutId id="2147486748" r:id="rId11"/>
  </p:sldLayoutIdLst>
  <p:hf hdr="0" ftr="0" dt="0"/>
  <p:txStyles>
    <p:titleStyle>
      <a:lvl1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2pPr>
      <a:lvl3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3pPr>
      <a:lvl4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4pPr>
      <a:lvl5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85738" indent="-185738" algn="l" defTabSz="742950" rtl="0" eaLnBrk="0" fontAlgn="base" hangingPunct="0">
        <a:lnSpc>
          <a:spcPct val="90000"/>
        </a:lnSpc>
        <a:spcBef>
          <a:spcPts val="813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742950" eaLnBrk="1" fontAlgn="auto" hangingPunct="1">
              <a:spcBef>
                <a:spcPts val="0"/>
              </a:spcBef>
              <a:spcAft>
                <a:spcPts val="0"/>
              </a:spcAft>
              <a:defRPr sz="975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2CEA186-58C7-4A4A-982E-D6EE89EE0356}" type="datetimeFigureOut">
              <a:rPr lang="ru-RU"/>
              <a:pPr>
                <a:defRPr/>
              </a:pPr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742950" eaLnBrk="1" fontAlgn="auto" hangingPunct="1">
              <a:spcBef>
                <a:spcPts val="0"/>
              </a:spcBef>
              <a:spcAft>
                <a:spcPts val="0"/>
              </a:spcAft>
              <a:defRPr sz="975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742950" eaLnBrk="1" fontAlgn="auto" hangingPunct="1">
              <a:spcBef>
                <a:spcPts val="0"/>
              </a:spcBef>
              <a:spcAft>
                <a:spcPts val="0"/>
              </a:spcAft>
              <a:defRPr sz="975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EA3D11F7-6EC5-42BA-9056-F6DD9C1DC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71" r:id="rId1"/>
    <p:sldLayoutId id="2147486772" r:id="rId2"/>
    <p:sldLayoutId id="2147486773" r:id="rId3"/>
    <p:sldLayoutId id="2147486774" r:id="rId4"/>
    <p:sldLayoutId id="2147486775" r:id="rId5"/>
    <p:sldLayoutId id="2147486776" r:id="rId6"/>
    <p:sldLayoutId id="2147486777" r:id="rId7"/>
    <p:sldLayoutId id="2147486778" r:id="rId8"/>
    <p:sldLayoutId id="2147486779" r:id="rId9"/>
    <p:sldLayoutId id="2147486780" r:id="rId10"/>
    <p:sldLayoutId id="2147486781" r:id="rId11"/>
  </p:sldLayoutIdLst>
  <p:txStyles>
    <p:titleStyle>
      <a:lvl1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2pPr>
      <a:lvl3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3pPr>
      <a:lvl4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4pPr>
      <a:lvl5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85738" indent="-185738" algn="l" defTabSz="742950" rtl="0" eaLnBrk="0" fontAlgn="base" hangingPunct="0">
        <a:lnSpc>
          <a:spcPct val="90000"/>
        </a:lnSpc>
        <a:spcBef>
          <a:spcPts val="813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A62F9E0-0E7B-465C-AAA2-7DE66158BF80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DA29C0-73F1-47EB-9468-D8F6E30CC73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60" r:id="rId1"/>
    <p:sldLayoutId id="2147486761" r:id="rId2"/>
    <p:sldLayoutId id="2147486762" r:id="rId3"/>
    <p:sldLayoutId id="2147486763" r:id="rId4"/>
    <p:sldLayoutId id="2147486764" r:id="rId5"/>
    <p:sldLayoutId id="2147486765" r:id="rId6"/>
    <p:sldLayoutId id="2147486766" r:id="rId7"/>
    <p:sldLayoutId id="2147486767" r:id="rId8"/>
    <p:sldLayoutId id="2147486768" r:id="rId9"/>
    <p:sldLayoutId id="2147486769" r:id="rId10"/>
    <p:sldLayoutId id="2147486770" r:id="rId11"/>
  </p:sldLayoutIdLst>
  <p:hf hdr="0" ftr="0" dt="0"/>
  <p:txStyles>
    <p:titleStyle>
      <a:lvl1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2pPr>
      <a:lvl3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3pPr>
      <a:lvl4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4pPr>
      <a:lvl5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85738" indent="-185738" algn="l" defTabSz="742950" rtl="0" eaLnBrk="0" fontAlgn="base" hangingPunct="0">
        <a:lnSpc>
          <a:spcPct val="90000"/>
        </a:lnSpc>
        <a:spcBef>
          <a:spcPts val="813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C33BCA79-2F47-4884-A608-2D69DB1A7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82" r:id="rId1"/>
    <p:sldLayoutId id="2147486783" r:id="rId2"/>
    <p:sldLayoutId id="2147486784" r:id="rId3"/>
    <p:sldLayoutId id="2147486785" r:id="rId4"/>
    <p:sldLayoutId id="2147486786" r:id="rId5"/>
    <p:sldLayoutId id="2147486787" r:id="rId6"/>
    <p:sldLayoutId id="2147486788" r:id="rId7"/>
    <p:sldLayoutId id="2147486789" r:id="rId8"/>
    <p:sldLayoutId id="2147486790" r:id="rId9"/>
    <p:sldLayoutId id="2147486791" r:id="rId10"/>
    <p:sldLayoutId id="2147486792" r:id="rId11"/>
  </p:sldLayoutIdLst>
  <p:txStyles>
    <p:titleStyle>
      <a:lvl1pPr algn="ctr" defTabSz="493713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2pPr>
      <a:lvl3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3pPr>
      <a:lvl4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4pPr>
      <a:lvl5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69888" indent="-369888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07975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6663" indent="-246063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1963" indent="-246063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27263" indent="-246063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00F67CC-7468-1341-A580-EB17B2EE7112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E65404A-D15C-47AA-A9AE-446F70EAB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5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94" r:id="rId1"/>
    <p:sldLayoutId id="2147486795" r:id="rId2"/>
    <p:sldLayoutId id="2147486796" r:id="rId3"/>
    <p:sldLayoutId id="2147486797" r:id="rId4"/>
    <p:sldLayoutId id="2147486798" r:id="rId5"/>
    <p:sldLayoutId id="2147486799" r:id="rId6"/>
    <p:sldLayoutId id="2147486800" r:id="rId7"/>
    <p:sldLayoutId id="2147486801" r:id="rId8"/>
    <p:sldLayoutId id="2147486802" r:id="rId9"/>
    <p:sldLayoutId id="2147486803" r:id="rId10"/>
    <p:sldLayoutId id="2147486804" r:id="rId11"/>
  </p:sldLayoutIdLst>
  <p:txStyles>
    <p:titleStyle>
      <a:lvl1pPr algn="ctr" defTabSz="493713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2pPr>
      <a:lvl3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3pPr>
      <a:lvl4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4pPr>
      <a:lvl5pPr algn="ctr" defTabSz="49371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93713" rtl="0" fontAlgn="base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69888" indent="-369888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07975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6663" indent="-246063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1963" indent="-246063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27263" indent="-246063" algn="l" defTabSz="4937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495285" rtl="0" eaLnBrk="1" latinLnBrk="0" hangingPunct="1">
        <a:spcBef>
          <a:spcPct val="20000"/>
        </a:spcBef>
        <a:buFont typeface="Arial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49528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40D2A4D-1BE5-4C3F-84A6-EB6940CFF631}" type="datetime1">
              <a:rPr lang="en-US" altLang="ru-RU"/>
              <a:pPr>
                <a:defRPr/>
              </a:pPr>
              <a:t>9/27/2017</a:t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5D8498F-CBE6-4F4F-B122-52E7440DD29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3799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06" r:id="rId1"/>
    <p:sldLayoutId id="2147486807" r:id="rId2"/>
    <p:sldLayoutId id="2147486808" r:id="rId3"/>
    <p:sldLayoutId id="2147486809" r:id="rId4"/>
    <p:sldLayoutId id="2147486810" r:id="rId5"/>
    <p:sldLayoutId id="2147486811" r:id="rId6"/>
    <p:sldLayoutId id="2147486812" r:id="rId7"/>
    <p:sldLayoutId id="2147486813" r:id="rId8"/>
    <p:sldLayoutId id="2147486814" r:id="rId9"/>
    <p:sldLayoutId id="2147486815" r:id="rId10"/>
    <p:sldLayoutId id="2147486816" r:id="rId11"/>
  </p:sldLayoutIdLst>
  <p:hf hdr="0" ftr="0" dt="0"/>
  <p:txStyles>
    <p:titleStyle>
      <a:lvl1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2pPr>
      <a:lvl3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3pPr>
      <a:lvl4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4pPr>
      <a:lvl5pPr algn="l" defTabSz="7429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742950" rtl="0" fontAlgn="base">
        <a:lnSpc>
          <a:spcPct val="90000"/>
        </a:lnSpc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85738" indent="-185738" algn="l" defTabSz="742950" rtl="0" eaLnBrk="0" fontAlgn="base" hangingPunct="0">
        <a:lnSpc>
          <a:spcPct val="90000"/>
        </a:lnSpc>
        <a:spcBef>
          <a:spcPts val="813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8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2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31.jpg"/><Relationship Id="rId4" Type="http://schemas.openxmlformats.org/officeDocument/2006/relationships/diagramData" Target="../diagrams/data1.xml"/><Relationship Id="rId9" Type="http://schemas.openxmlformats.org/officeDocument/2006/relationships/image" Target="../media/image30.jpg"/><Relationship Id="rId1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4.jpeg"/><Relationship Id="rId7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18" Type="http://schemas.openxmlformats.org/officeDocument/2006/relationships/image" Target="../media/image48.jpeg"/><Relationship Id="rId26" Type="http://schemas.openxmlformats.org/officeDocument/2006/relationships/diagramData" Target="../diagrams/data5.xml"/><Relationship Id="rId3" Type="http://schemas.openxmlformats.org/officeDocument/2006/relationships/image" Target="../media/image32.jpeg"/><Relationship Id="rId21" Type="http://schemas.openxmlformats.org/officeDocument/2006/relationships/diagramData" Target="../diagrams/data4.xml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17" Type="http://schemas.openxmlformats.org/officeDocument/2006/relationships/image" Target="../media/image47.png"/><Relationship Id="rId25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6.jpeg"/><Relationship Id="rId20" Type="http://schemas.openxmlformats.org/officeDocument/2006/relationships/image" Target="../media/image50.jpg"/><Relationship Id="rId29" Type="http://schemas.openxmlformats.org/officeDocument/2006/relationships/diagramColors" Target="../diagrams/colors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24" Type="http://schemas.openxmlformats.org/officeDocument/2006/relationships/diagramColors" Target="../diagrams/colors4.xml"/><Relationship Id="rId5" Type="http://schemas.openxmlformats.org/officeDocument/2006/relationships/diagramData" Target="../diagrams/data2.xml"/><Relationship Id="rId15" Type="http://schemas.openxmlformats.org/officeDocument/2006/relationships/image" Target="../media/image45.jpeg"/><Relationship Id="rId23" Type="http://schemas.openxmlformats.org/officeDocument/2006/relationships/diagramQuickStyle" Target="../diagrams/quickStyle4.xml"/><Relationship Id="rId28" Type="http://schemas.openxmlformats.org/officeDocument/2006/relationships/diagramQuickStyle" Target="../diagrams/quickStyle5.xml"/><Relationship Id="rId10" Type="http://schemas.openxmlformats.org/officeDocument/2006/relationships/diagramData" Target="../diagrams/data3.xml"/><Relationship Id="rId19" Type="http://schemas.openxmlformats.org/officeDocument/2006/relationships/image" Target="../media/image49.png"/><Relationship Id="rId31" Type="http://schemas.openxmlformats.org/officeDocument/2006/relationships/image" Target="../media/image51.jpeg"/><Relationship Id="rId4" Type="http://schemas.openxmlformats.org/officeDocument/2006/relationships/image" Target="../media/image33.jpeg"/><Relationship Id="rId9" Type="http://schemas.microsoft.com/office/2007/relationships/diagramDrawing" Target="../diagrams/drawing2.xml"/><Relationship Id="rId14" Type="http://schemas.microsoft.com/office/2007/relationships/diagramDrawing" Target="../diagrams/drawing3.xml"/><Relationship Id="rId22" Type="http://schemas.openxmlformats.org/officeDocument/2006/relationships/diagramLayout" Target="../diagrams/layout4.xml"/><Relationship Id="rId27" Type="http://schemas.openxmlformats.org/officeDocument/2006/relationships/diagramLayout" Target="../diagrams/layout5.xml"/><Relationship Id="rId30" Type="http://schemas.microsoft.com/office/2007/relationships/diagramDrawing" Target="../diagrams/drawin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3.jpeg"/><Relationship Id="rId7" Type="http://schemas.openxmlformats.org/officeDocument/2006/relationships/image" Target="../media/image5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jpeg"/><Relationship Id="rId5" Type="http://schemas.openxmlformats.org/officeDocument/2006/relationships/image" Target="../media/image3.jpeg"/><Relationship Id="rId10" Type="http://schemas.openxmlformats.org/officeDocument/2006/relationships/image" Target="../media/image70.jpeg"/><Relationship Id="rId4" Type="http://schemas.openxmlformats.org/officeDocument/2006/relationships/image" Target="../media/image4.jpeg"/><Relationship Id="rId9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9.jpeg"/><Relationship Id="rId7" Type="http://schemas.openxmlformats.org/officeDocument/2006/relationships/image" Target="../media/image8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png"/><Relationship Id="rId9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9.jpeg"/><Relationship Id="rId7" Type="http://schemas.openxmlformats.org/officeDocument/2006/relationships/image" Target="../media/image9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9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4.emf"/><Relationship Id="rId5" Type="http://schemas.openxmlformats.org/officeDocument/2006/relationships/package" Target="../embeddings/_________Microsoft_Word1.docx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5" Type="http://schemas.openxmlformats.org/officeDocument/2006/relationships/hyperlink" Target="http://www.consultant.ru/document/Cons_doc_LAW_142907/3d0cac60971a511280cbba229d9b6329c07731f7/#dst100024" TargetMode="External"/><Relationship Id="rId4" Type="http://schemas.openxmlformats.org/officeDocument/2006/relationships/hyperlink" Target="http://www.consultant.ru/document/Cons_doc_LAW_15234/bc551f26b4d69219d8af5d5c047e57fcb54838d8/#dst1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wmf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1.wmf"/><Relationship Id="rId5" Type="http://schemas.openxmlformats.org/officeDocument/2006/relationships/image" Target="../media/image9.jpe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8.jpeg"/><Relationship Id="rId9" Type="http://schemas.openxmlformats.org/officeDocument/2006/relationships/image" Target="../media/image13.emf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lef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1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 descr="logo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116754"/>
            <a:ext cx="116205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090613" y="4132263"/>
            <a:ext cx="8458200" cy="2301875"/>
          </a:xfrm>
          <a:prstGeom prst="rect">
            <a:avLst/>
          </a:prstGeom>
        </p:spPr>
        <p:txBody>
          <a:bodyPr lIns="99060" tIns="49530" rIns="99060" bIns="4953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23950" y="1280824"/>
            <a:ext cx="8391525" cy="4908550"/>
          </a:xfrm>
          <a:prstGeom prst="rect">
            <a:avLst/>
          </a:prstGeom>
        </p:spPr>
        <p:txBody>
          <a:bodyPr lIns="99060" tIns="49530" rIns="99060" bIns="4953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solidFill>
                  <a:srgbClr val="2E75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«Инновационные нефтегазовые технологии»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dirty="0">
              <a:solidFill>
                <a:srgbClr val="2E75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dirty="0" smtClean="0">
              <a:solidFill>
                <a:srgbClr val="2E75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ru-RU" alt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</a:t>
            </a:r>
            <a:r>
              <a:rPr lang="ru-RU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нормативно-методического обеспечения </a:t>
            </a:r>
            <a:r>
              <a:rPr lang="ru-RU" alt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технологий диагностирования для ЭПБ скважин ПАО «Газпром»</a:t>
            </a:r>
          </a:p>
          <a:p>
            <a:endParaRPr lang="ru-RU" sz="105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05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05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05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                     </a:t>
            </a:r>
            <a:r>
              <a:rPr lang="ru-RU" sz="1400" b="1" dirty="0" smtClean="0">
                <a:solidFill>
                  <a:srgbClr val="006FC0"/>
                </a:solidFill>
                <a:latin typeface="Times New Roman" panose="02020603050405020304" pitchFamily="18" charset="0"/>
              </a:rPr>
              <a:t>А.Н</a:t>
            </a:r>
            <a:r>
              <a:rPr lang="ru-RU" sz="1400" b="1" dirty="0">
                <a:solidFill>
                  <a:srgbClr val="006FC0"/>
                </a:solidFill>
                <a:latin typeface="Times New Roman" panose="02020603050405020304" pitchFamily="18" charset="0"/>
              </a:rPr>
              <a:t>. Пронин, А.В. Шипилов А.В. (ПАО «Газпром»);</a:t>
            </a:r>
            <a:endParaRPr lang="ru-RU" sz="1400" dirty="0">
              <a:solidFill>
                <a:srgbClr val="006FC0"/>
              </a:solidFill>
              <a:latin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006FC0"/>
                </a:solidFill>
                <a:latin typeface="Times New Roman" panose="02020603050405020304" pitchFamily="18" charset="0"/>
              </a:rPr>
              <a:t>                                                     С.А</a:t>
            </a:r>
            <a:r>
              <a:rPr lang="ru-RU" sz="1400" b="1" dirty="0">
                <a:solidFill>
                  <a:srgbClr val="006FC0"/>
                </a:solidFill>
                <a:latin typeface="Times New Roman" panose="02020603050405020304" pitchFamily="18" charset="0"/>
              </a:rPr>
              <a:t>. Егурцов, Ю.В. Иванов (ООО «ИНГТ»)</a:t>
            </a:r>
            <a:endParaRPr lang="ru-RU" altLang="ru-RU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44600" y="4162425"/>
            <a:ext cx="8458200" cy="2301875"/>
          </a:xfrm>
          <a:prstGeom prst="rect">
            <a:avLst/>
          </a:prstGeom>
        </p:spPr>
        <p:txBody>
          <a:bodyPr lIns="99060" tIns="49530" rIns="99060" bIns="4953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379788" y="5472113"/>
            <a:ext cx="3146425" cy="849312"/>
          </a:xfrm>
          <a:prstGeom prst="rect">
            <a:avLst/>
          </a:prstGeom>
        </p:spPr>
        <p:txBody>
          <a:bodyPr lIns="99060" tIns="49530" rIns="99060" bIns="4953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b="1" dirty="0" smtClean="0">
                <a:solidFill>
                  <a:srgbClr val="005AB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 - Петербург 2017</a:t>
            </a:r>
            <a:endParaRPr lang="ru-RU" altLang="ru-RU" sz="1600" b="1" dirty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altLang="ru-RU" sz="2800" b="1" dirty="0" smtClean="0">
              <a:solidFill>
                <a:srgbClr val="005AB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8324"/>
            <a:ext cx="5406406" cy="6024564"/>
          </a:xfrm>
          <a:prstGeom prst="rect">
            <a:avLst/>
          </a:prstGeom>
        </p:spPr>
      </p:pic>
      <p:pic>
        <p:nvPicPr>
          <p:cNvPr id="40962" name="Picture 3" descr="footer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 descr="logo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203200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itle 1"/>
          <p:cNvSpPr txBox="1">
            <a:spLocks/>
          </p:cNvSpPr>
          <p:nvPr/>
        </p:nvSpPr>
        <p:spPr bwMode="auto">
          <a:xfrm>
            <a:off x="330200" y="-25400"/>
            <a:ext cx="7747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376092"/>
                </a:solidFill>
                <a:latin typeface="Arial" panose="020B0604020202020204" pitchFamily="34" charset="0"/>
              </a:rPr>
              <a:t>Методология проведения расчетов остаточного ресурса и оценки технического состояния скважин</a:t>
            </a:r>
          </a:p>
        </p:txBody>
      </p:sp>
      <p:sp>
        <p:nvSpPr>
          <p:cNvPr id="40965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25DA68ED-C2F7-4CD9-A66D-201C980FF42A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7988" y="706727"/>
            <a:ext cx="7669212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25463" y="846138"/>
            <a:ext cx="8126412" cy="9223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              Противоречия применимости формул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2-2.3-117-2007 Инструкция по расчету поврежденных и находящихся в особых условиях эксплуатации обсадных колонн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СТО Газпром 2-3.2-346-2009 Инструкция</a:t>
            </a:r>
            <a:r>
              <a:rPr lang="ru-RU" sz="1200" i="1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расчету долговечности и остаточного ресурса скважин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07988" y="1820863"/>
            <a:ext cx="920115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Противоречие 1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: Коэффициент запаса прочности эксплуатационной колонны на избыточное давление (внутреннее и наружное) превышает нормативный (</a:t>
            </a:r>
            <a:r>
              <a:rPr lang="ru-RU" sz="1400" i="1" dirty="0">
                <a:solidFill>
                  <a:prstClr val="black"/>
                </a:solidFill>
                <a:latin typeface="Calibri"/>
                <a:cs typeface="+mn-cs"/>
              </a:rPr>
              <a:t>n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 &gt; </a:t>
            </a:r>
            <a:r>
              <a:rPr lang="ru-RU" sz="1400" i="1" dirty="0" err="1">
                <a:solidFill>
                  <a:prstClr val="black"/>
                </a:solidFill>
                <a:latin typeface="Calibri"/>
                <a:cs typeface="+mn-cs"/>
              </a:rPr>
              <a:t>n</a:t>
            </a:r>
            <a:r>
              <a:rPr lang="ru-RU" sz="1400" i="1" baseline="-25000" dirty="0" err="1">
                <a:solidFill>
                  <a:prstClr val="black"/>
                </a:solidFill>
                <a:latin typeface="Calibri"/>
                <a:cs typeface="+mn-cs"/>
              </a:rPr>
              <a:t>н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), т.е. колонна удовлетворяет условиям безопасной эксплуатации, и вместе с тем допускаемое уменьшение толщины стенки поврежденных труб u' имеет отрицательное значение, и остаточный ресурс ее исчерпан.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Противоречие 2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: Допускаемое уменьшение толщины стенки поврежденных труб превышает номинальную толщину.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black"/>
                </a:solidFill>
                <a:latin typeface="Calibri"/>
                <a:cs typeface="+mn-cs"/>
              </a:rPr>
              <a:t>Противоречие 3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: При износе трубы, расчетный коэффициент снижения несущей способности обсадных труб К</a:t>
            </a:r>
            <a:r>
              <a:rPr lang="ru-RU" sz="1400" baseline="-25000" dirty="0">
                <a:solidFill>
                  <a:prstClr val="black"/>
                </a:solidFill>
                <a:latin typeface="Calibri"/>
                <a:cs typeface="+mn-cs"/>
              </a:rPr>
              <a:t>2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 &gt; 1,0 (рис. ).</a:t>
            </a:r>
          </a:p>
        </p:txBody>
      </p:sp>
      <p:sp>
        <p:nvSpPr>
          <p:cNvPr id="40969" name="Прямоугольник 18"/>
          <p:cNvSpPr>
            <a:spLocks noChangeArrowheads="1"/>
          </p:cNvSpPr>
          <p:nvPr/>
        </p:nvSpPr>
        <p:spPr bwMode="auto">
          <a:xfrm>
            <a:off x="609600" y="5683250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- Зависимость коэффициента снижения несущей способности обсадных труб  к внутреннему избыточному давлению от фактической толщины стенки труб.</a:t>
            </a:r>
          </a:p>
          <a:p>
            <a:pPr eaLnBrk="1" hangingPunct="1"/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значения К</a:t>
            </a:r>
            <a:r>
              <a:rPr lang="ru-RU" altLang="ru-RU" sz="12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определенные по формуле СТО Газпром 2-2.3-117-2007; </a:t>
            </a:r>
          </a:p>
          <a:p>
            <a:pPr eaLnBrk="1" hangingPunct="1"/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значения К</a:t>
            </a:r>
            <a:r>
              <a:rPr lang="ru-RU" altLang="ru-RU" sz="12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исправленные исходя из условия К</a:t>
            </a:r>
            <a:r>
              <a:rPr lang="ru-RU" altLang="ru-RU" sz="12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1,0.</a:t>
            </a:r>
          </a:p>
        </p:txBody>
      </p:sp>
      <p:pic>
        <p:nvPicPr>
          <p:cNvPr id="40970" name="Рисунок 19" descr="C:\Свинцицкий\INGT_R\INGT_15\STATI_15\Рис. 1 к статье_Мет аспекты_1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155" y="3394076"/>
            <a:ext cx="40671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407988" y="782638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013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60999B72-9D1C-4048-ABAE-9EE2B3248206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43014" name="Заголовок 1"/>
          <p:cNvSpPr txBox="1">
            <a:spLocks/>
          </p:cNvSpPr>
          <p:nvPr/>
        </p:nvSpPr>
        <p:spPr bwMode="auto">
          <a:xfrm>
            <a:off x="-107950" y="44450"/>
            <a:ext cx="86883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93713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9371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9371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solidFill>
                  <a:srgbClr val="FFFFFF"/>
                </a:solidFill>
              </a:rPr>
              <a:t>II. </a:t>
            </a:r>
            <a:r>
              <a:rPr lang="ru-RU" altLang="ru-RU" sz="2000">
                <a:solidFill>
                  <a:srgbClr val="FFFFFF"/>
                </a:solidFill>
              </a:rPr>
              <a:t>ТЕХНОЛОГИИ ИССЛЕДОВАНИЯ ДЕЙСТВУЮЩИХ СКВАЖИН</a:t>
            </a:r>
          </a:p>
        </p:txBody>
      </p:sp>
      <p:sp>
        <p:nvSpPr>
          <p:cNvPr id="43015" name="Заголовок 1"/>
          <p:cNvSpPr txBox="1">
            <a:spLocks/>
          </p:cNvSpPr>
          <p:nvPr/>
        </p:nvSpPr>
        <p:spPr bwMode="auto">
          <a:xfrm>
            <a:off x="261938" y="211138"/>
            <a:ext cx="823912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altLang="ru-RU">
                <a:solidFill>
                  <a:srgbClr val="376092"/>
                </a:solidFill>
                <a:latin typeface="Arial" panose="020B0604020202020204" pitchFamily="34" charset="0"/>
              </a:rPr>
              <a:t>Нормативная документация ПАО «Газпром» для проведения расчетов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492125" y="631825"/>
            <a:ext cx="8751888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1400" dirty="0">
                <a:solidFill>
                  <a:srgbClr val="0070C0"/>
                </a:solidFill>
              </a:rPr>
              <a:t>Работы по оценке технического состояния добычных скважин, на основании которых определяются сроки и объемы ремонтных работ и компенсирующих мероприятий, в настоящее время выполняются в соответствии с: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Газпром 2-2.3-312-2009 «Методика проведения технического диагностирования газовых и газоконденсатных скважин газодобывающих предприятий ПАО «Газпром». </a:t>
            </a: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altLang="ru-RU" sz="1600" dirty="0">
              <a:solidFill>
                <a:srgbClr val="466F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2-3.3-754-2013 «Оценка текущего состояния и остаточного ресурса газовых и газоконденсатных скважин газодобывающих предприятий» </a:t>
            </a: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altLang="ru-RU" sz="1600" dirty="0">
              <a:solidFill>
                <a:srgbClr val="466F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2-3.2-346-2009 «Инструкция по расчету долговечности и остаточного ресурса скважин»</a:t>
            </a:r>
            <a:endParaRPr lang="ru-RU" altLang="ru-RU" sz="1600" dirty="0" smtClean="0">
              <a:solidFill>
                <a:srgbClr val="466F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1600" dirty="0">
              <a:solidFill>
                <a:srgbClr val="466F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a.krysin\Desktop\IMG_1413.JPG"/>
          <p:cNvPicPr/>
          <p:nvPr/>
        </p:nvPicPr>
        <p:blipFill rotWithShape="1">
          <a:blip r:embed="rId4"/>
          <a:srcRect t="24291" b="31782"/>
          <a:stretch/>
        </p:blipFill>
        <p:spPr bwMode="auto">
          <a:xfrm>
            <a:off x="407988" y="3892550"/>
            <a:ext cx="9037637" cy="2420938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13" y="579418"/>
            <a:ext cx="5886170" cy="6278581"/>
          </a:xfrm>
          <a:prstGeom prst="rect">
            <a:avLst/>
          </a:prstGeom>
        </p:spPr>
      </p:pic>
      <p:pic>
        <p:nvPicPr>
          <p:cNvPr id="44034" name="Picture 3" descr="footer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logo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231" y="166545"/>
            <a:ext cx="1290638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28688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00163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71638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288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860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0432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5004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9B5E5A5A-B407-4BD9-8645-2B8976684626}" type="slidenum">
              <a:rPr lang="ru-RU" altLang="ru-RU" sz="1200" b="1">
                <a:solidFill>
                  <a:srgbClr val="2E75B6"/>
                </a:solidFill>
                <a:latin typeface="Arial" panose="020B0604020202020204" pitchFamily="34" charset="0"/>
              </a:rPr>
              <a:pPr algn="r" defTabSz="91440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b="1">
              <a:solidFill>
                <a:srgbClr val="2E75B6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7988" y="609600"/>
            <a:ext cx="7491412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8" name="Прямоугольник 2"/>
          <p:cNvSpPr>
            <a:spLocks noChangeArrowheads="1"/>
          </p:cNvSpPr>
          <p:nvPr/>
        </p:nvSpPr>
        <p:spPr bwMode="auto">
          <a:xfrm>
            <a:off x="407988" y="201613"/>
            <a:ext cx="73310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ru-RU" b="1" dirty="0" smtClean="0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и предложения по их </a:t>
            </a:r>
            <a:r>
              <a:rPr lang="ru-RU" altLang="ru-RU" b="1" dirty="0" smtClean="0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преодолению</a:t>
            </a:r>
            <a:endParaRPr lang="ru-RU" altLang="ru-RU" dirty="0">
              <a:solidFill>
                <a:srgbClr val="007AC2"/>
              </a:solidFill>
            </a:endParaRPr>
          </a:p>
          <a:p>
            <a:pPr>
              <a:lnSpc>
                <a:spcPct val="90000"/>
              </a:lnSpc>
            </a:pPr>
            <a:endParaRPr lang="ru-RU" altLang="ru-RU" dirty="0">
              <a:solidFill>
                <a:srgbClr val="007AC2"/>
              </a:solidFill>
            </a:endParaRPr>
          </a:p>
        </p:txBody>
      </p:sp>
      <p:pic>
        <p:nvPicPr>
          <p:cNvPr id="44039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934944"/>
            <a:ext cx="8963025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528" y="3148490"/>
            <a:ext cx="569172" cy="725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90" y="1045403"/>
            <a:ext cx="568986" cy="761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4" descr="logo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347663"/>
            <a:ext cx="1290638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18AC516-CE78-4E19-87FE-FCDA6C597BA3}" type="slidenum">
              <a:rPr lang="ru-RU" smtClean="0">
                <a:solidFill>
                  <a:srgbClr val="5B9BD5">
                    <a:lumMod val="75000"/>
                  </a:srgb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5025" y="2700338"/>
            <a:ext cx="8408988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Часть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внедрение новых технологий и оборудования компании «ИНГТ» для диагностирования и ЭПБ скважин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B77AD1E2-C892-4EE5-9B7F-C1422AA4B95F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150" y="2579688"/>
            <a:ext cx="87757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II.1 Технология инспекции насыщенности коллекторов и диагностики технического состояния скважин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35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 txBox="1">
            <a:spLocks/>
          </p:cNvSpPr>
          <p:nvPr/>
        </p:nvSpPr>
        <p:spPr bwMode="auto">
          <a:xfrm>
            <a:off x="246063" y="38100"/>
            <a:ext cx="5145446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486" tIns="40243" rIns="80486" bIns="40243" anchor="ctr"/>
          <a:lstStyle>
            <a:lvl1pPr defTabSz="74295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800" b="1" dirty="0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аппаратура </a:t>
            </a:r>
            <a:r>
              <a:rPr lang="ru-RU" altLang="ru-RU" sz="1800" b="1" dirty="0" smtClean="0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КА-МИД-СРК-К *</a:t>
            </a:r>
            <a:endParaRPr lang="en-US" altLang="ru-RU" sz="1800" b="1" dirty="0">
              <a:solidFill>
                <a:srgbClr val="31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131" name="Прямая соединительная линия 9"/>
          <p:cNvCxnSpPr>
            <a:cxnSpLocks noChangeShapeType="1"/>
          </p:cNvCxnSpPr>
          <p:nvPr/>
        </p:nvCxnSpPr>
        <p:spPr bwMode="auto">
          <a:xfrm>
            <a:off x="1317625" y="1147763"/>
            <a:ext cx="6719888" cy="20637"/>
          </a:xfrm>
          <a:prstGeom prst="line">
            <a:avLst/>
          </a:prstGeom>
          <a:noFill/>
          <a:ln w="2857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8132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588" y="58893"/>
            <a:ext cx="1047750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246063" y="406400"/>
            <a:ext cx="8194675" cy="7938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134" name="Picture 3" descr="footer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0513"/>
            <a:ext cx="9906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449" y="1996467"/>
            <a:ext cx="2331384" cy="463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3411538" y="4457700"/>
            <a:ext cx="234950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94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  <a:p>
            <a:pPr defTabSz="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94" dirty="0">
                <a:solidFill>
                  <a:srgbClr val="FF0000"/>
                </a:solidFill>
                <a:latin typeface="Calibri" panose="020F0502020204030204"/>
              </a:rPr>
              <a:t>*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040523"/>
              </p:ext>
            </p:extLst>
          </p:nvPr>
        </p:nvGraphicFramePr>
        <p:xfrm>
          <a:off x="5982797" y="1936713"/>
          <a:ext cx="3675647" cy="4302199"/>
        </p:xfrm>
        <a:graphic>
          <a:graphicData uri="http://schemas.openxmlformats.org/drawingml/2006/table">
            <a:tbl>
              <a:tblPr/>
              <a:tblGrid>
                <a:gridCol w="2815934"/>
                <a:gridCol w="859713"/>
              </a:tblGrid>
              <a:tr h="303684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параметра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16979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Номинальный диаметр, мм (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in.)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(1,89)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979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/>
                      </a:pP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Максимальное рабочее давление, МПа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(psi)</a:t>
                      </a:r>
                      <a:endParaRPr kumimoji="0" lang="ru-RU" altLang="ru-RU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 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(11603)</a:t>
                      </a:r>
                      <a:endParaRPr kumimoji="0" lang="ru-RU" altLang="ru-RU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3956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/>
                      </a:pP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Диапазон рабочих температур, </a:t>
                      </a:r>
                      <a:r>
                        <a:rPr kumimoji="0" lang="ru-RU" altLang="ru-RU" sz="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+5 до +120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(41÷248)</a:t>
                      </a:r>
                      <a:endParaRPr kumimoji="0" lang="ru-RU" altLang="ru-RU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7786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/>
                      </a:pP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Температура хранения, </a:t>
                      </a:r>
                      <a:r>
                        <a:rPr kumimoji="0" lang="ru-RU" altLang="ru-RU" sz="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F)</a:t>
                      </a:r>
                      <a:endParaRPr kumimoji="0" lang="ru-RU" altLang="ru-RU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+5 до +40 </a:t>
                      </a:r>
                      <a:r>
                        <a:rPr kumimoji="0" lang="en-US" alt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(41÷104)</a:t>
                      </a:r>
                      <a:endParaRPr kumimoji="0" lang="ru-RU" altLang="ru-RU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979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Длина одножильного кабеля, не более м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(ft.)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16404,2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9304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Электрическое сопротивление токопроводящей жилы по постоянному току, не более Ом/км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0167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Электрическая емкость токопроводящей жилы, не более мкФ/км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537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Напряжение питания (на головке прибора), В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130-160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979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Ток потребления, А, не более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889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890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979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Мощность потребления, Вт, не более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35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57218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Тип и размеры детекторов:</a:t>
                      </a:r>
                    </a:p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СГК (ГК), мм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(in.)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СНГК </a:t>
                      </a:r>
                      <a:r>
                        <a:rPr kumimoji="0" lang="ru-RU" alt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мз</a:t>
                      </a: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мм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(in.)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СНГК </a:t>
                      </a:r>
                      <a:r>
                        <a:rPr kumimoji="0" lang="ru-RU" alt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сз</a:t>
                      </a: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бз</a:t>
                      </a: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мм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(in.)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ННК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NaJ(Tl) 24×160 (0,94×6,3)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NaJ(Tl) 24×60</a:t>
                      </a: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(0,94×2,36)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NaJ(Tl) 24×70</a:t>
                      </a: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(0,94×2,76)</a:t>
                      </a:r>
                      <a:endParaRPr kumimoji="0" lang="ru-RU" alt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СНМ-56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979">
                <a:tc>
                  <a:txBody>
                    <a:bodyPr/>
                    <a:lstStyle>
                      <a:lvl1pPr marL="60325" indent="-228600"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0325" marR="0" lvl="0" indent="-22860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1143000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Тип фотоэлектронного умножителя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ФЭУ-158 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Slide Number Placeholder 4"/>
          <p:cNvSpPr txBox="1">
            <a:spLocks/>
          </p:cNvSpPr>
          <p:nvPr/>
        </p:nvSpPr>
        <p:spPr>
          <a:xfrm>
            <a:off x="9549442" y="6616700"/>
            <a:ext cx="364496" cy="23267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defTabSz="742950" eaLnBrk="1" fontAlgn="auto" hangingPunct="1">
              <a:lnSpc>
                <a:spcPct val="90000"/>
              </a:lnSpc>
              <a:spcBef>
                <a:spcPts val="661"/>
              </a:spcBef>
              <a:spcAft>
                <a:spcPts val="0"/>
              </a:spcAft>
              <a:defRPr/>
            </a:pPr>
            <a:fld id="{7F45A2B1-28D4-4E0B-9D00-911B0C4A588A}" type="slidenum">
              <a:rPr lang="ru-RU" altLang="ru-RU" sz="1200" b="1">
                <a:solidFill>
                  <a:srgbClr val="2E75B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defTabSz="742950" eaLnBrk="1" fontAlgn="auto" hangingPunct="1">
                <a:lnSpc>
                  <a:spcPct val="90000"/>
                </a:lnSpc>
                <a:spcBef>
                  <a:spcPts val="661"/>
                </a:spcBef>
                <a:spcAft>
                  <a:spcPts val="0"/>
                </a:spcAft>
                <a:defRPr/>
              </a:pPr>
              <a:t>15</a:t>
            </a:fld>
            <a:endParaRPr lang="ru-RU" altLang="ru-RU" sz="1200" b="1" dirty="0">
              <a:solidFill>
                <a:srgbClr val="2E75B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802" name="TextBox 16"/>
          <p:cNvSpPr txBox="1">
            <a:spLocks noChangeArrowheads="1"/>
          </p:cNvSpPr>
          <p:nvPr/>
        </p:nvSpPr>
        <p:spPr bwMode="auto">
          <a:xfrm>
            <a:off x="142875" y="4087813"/>
            <a:ext cx="1177925" cy="246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000" dirty="0" smtClean="0">
                <a:solidFill>
                  <a:srgbClr val="0070C0"/>
                </a:solidFill>
                <a:uFill>
                  <a:solidFill>
                    <a:srgbClr val="7030A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«СРК»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5224834" y="6394543"/>
            <a:ext cx="48556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*) Данный тип аппаратуры изготовлен ПАО «НПФ»ГИТАС» по заказу ООО «ИНГТ».</a:t>
            </a:r>
            <a:endParaRPr lang="ru-RU" sz="9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5" y="468313"/>
            <a:ext cx="9333785" cy="14082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982" y="1954398"/>
            <a:ext cx="3060074" cy="46623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275" y="4625607"/>
            <a:ext cx="2720398" cy="2181703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09191575"/>
              </p:ext>
            </p:extLst>
          </p:nvPr>
        </p:nvGraphicFramePr>
        <p:xfrm>
          <a:off x="-54766" y="764795"/>
          <a:ext cx="9143999" cy="5944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3" t="9239" r="56966" b="16094"/>
          <a:stretch/>
        </p:blipFill>
        <p:spPr>
          <a:xfrm>
            <a:off x="7617470" y="545665"/>
            <a:ext cx="948210" cy="28867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3" t="2888" r="58837" b="9052"/>
          <a:stretch/>
        </p:blipFill>
        <p:spPr>
          <a:xfrm>
            <a:off x="8657562" y="498815"/>
            <a:ext cx="857481" cy="2980410"/>
          </a:xfrm>
          <a:prstGeom prst="rect">
            <a:avLst/>
          </a:prstGeom>
        </p:spPr>
      </p:pic>
      <p:pic>
        <p:nvPicPr>
          <p:cNvPr id="3074" name="Picture 3" descr="footer2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29297"/>
            <a:ext cx="9144000" cy="24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4" descr="logo2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671" y="42188"/>
            <a:ext cx="1191357" cy="41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75234" y="80167"/>
            <a:ext cx="7403078" cy="583221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alt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РЕШАЕМЫЕ С ПРИМЕНЕНИЕМ АППАРАТУРЫ </a:t>
            </a:r>
            <a:r>
              <a:rPr lang="ru-RU" alt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КА-МИД-СРК-К</a:t>
            </a:r>
          </a:p>
          <a:p>
            <a:pPr algn="l">
              <a:defRPr/>
            </a:pPr>
            <a:endParaRPr lang="ru-RU" altLang="ru-RU" sz="1600" b="1" dirty="0">
              <a:solidFill>
                <a:srgbClr val="2E75B6"/>
              </a:solidFill>
              <a:latin typeface="Times New Roman Cyr" panose="02020603050405020304" pitchFamily="18" charset="0"/>
              <a:cs typeface="Times New Roman Cyr" panose="02020603050405020304" pitchFamily="18" charset="0"/>
            </a:endParaRPr>
          </a:p>
        </p:txBody>
      </p:sp>
      <p:sp>
        <p:nvSpPr>
          <p:cNvPr id="3078" name="Slide Number Placeholder 4"/>
          <p:cNvSpPr txBox="1">
            <a:spLocks/>
          </p:cNvSpPr>
          <p:nvPr/>
        </p:nvSpPr>
        <p:spPr bwMode="auto">
          <a:xfrm>
            <a:off x="8913935" y="6643490"/>
            <a:ext cx="455734" cy="19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813"/>
              </a:spcBef>
              <a:buFont typeface="Arial" pitchFamily="34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</a:defRPr>
            </a:lvl1pPr>
            <a:lvl2pPr marL="557213" indent="-185738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Calibri" pitchFamily="34" charset="0"/>
              </a:defRPr>
            </a:lvl2pPr>
            <a:lvl3pPr marL="928688" indent="-185738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300163" indent="-185738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671638" indent="-185738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1288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5860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0432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5004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844083">
              <a:lnSpc>
                <a:spcPct val="100000"/>
              </a:lnSpc>
              <a:spcBef>
                <a:spcPct val="0"/>
              </a:spcBef>
              <a:buNone/>
            </a:pPr>
            <a:fld id="{3CA0198D-A702-483E-A1D3-9CB96DC9DA6A}" type="slidenum">
              <a:rPr lang="ru-RU" altLang="ru-RU" sz="1108" b="1">
                <a:solidFill>
                  <a:srgbClr val="2E75B6"/>
                </a:solidFill>
                <a:latin typeface="Arial" pitchFamily="34" charset="0"/>
              </a:rPr>
              <a:pPr algn="r" defTabSz="844083">
                <a:lnSpc>
                  <a:spcPct val="100000"/>
                </a:lnSpc>
                <a:spcBef>
                  <a:spcPct val="0"/>
                </a:spcBef>
                <a:buNone/>
              </a:pPr>
              <a:t>16</a:t>
            </a:fld>
            <a:endParaRPr lang="ru-RU" altLang="ru-RU" sz="1108" b="1" dirty="0">
              <a:solidFill>
                <a:srgbClr val="2E75B6"/>
              </a:solidFill>
              <a:latin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75235" y="453963"/>
            <a:ext cx="7375893" cy="1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-345595" y="620908"/>
            <a:ext cx="31753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Методы:</a:t>
            </a:r>
          </a:p>
          <a:p>
            <a:pPr algn="ctr"/>
            <a:r>
              <a:rPr lang="ru-RU" sz="1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 СНГК, 2ННКт, СГК</a:t>
            </a:r>
            <a:r>
              <a:rPr lang="ru-RU" sz="1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 </a:t>
            </a:r>
            <a:r>
              <a:rPr lang="ru-RU" sz="1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МИД-С</a:t>
            </a:r>
            <a:endParaRPr lang="ru-RU" sz="1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782" y="3448568"/>
            <a:ext cx="2466108" cy="3259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3139509"/>
            <a:ext cx="1402080" cy="21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3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1EE94E-FFFA-4199-9D78-FC6FE26F7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A6AF7BE-B827-4B3E-BA67-16DB5F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28B1C94-E0FB-4A01-A849-1B8E4EAA86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C2AFC4-3FDD-4AFD-A57A-78B7D79216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8C3C72E-2A21-4FAC-9A7C-4B987B4A2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5805A99-AE85-49F3-8391-0C1043C67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4B9D4DD-BFBB-43F7-923A-47530A399A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D9D276-AD8C-4416-95E5-01C826291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A209FAF-B3B1-48EC-8529-8C6E57FC4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48AD308-1546-478E-B01D-588E1EBC31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0E8BB0-94BC-42ED-97EC-A154D7975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52EF38D-2A1D-4605-A89C-001E9676B3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4925CFD-7C4D-4948-A6E6-EF44CA583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A648E5-2C7C-4364-AA71-77F7CA272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6F81D9A-9569-46E5-BBA0-4B8391FBB4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DBB6AEC-FB29-4A3E-AA0F-39C18702B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74DE51E-265C-4225-9858-660ED670C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C4C769-B576-4341-BFAE-A53B479A9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1AE0EA5-59C9-4500-A9FD-A0F7F08C38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B5D60A-1DA6-4CD7-9A57-135460BEC8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3992B59-456B-477F-ADAC-1FE9C181A2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BC1E840-0842-46A5-AC3F-FEF00FAD83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0E33294-2F83-4C51-9AC9-D076CF47A6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0" presetClass="entr" presetSubtype="0" decel="100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2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DBC6EB2-07CF-41D3-9470-A2FB844B3B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558DA73-3F8E-40CF-BD74-05E47A25C6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5A51443-EF38-4439-A5F7-9EC718765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79489F2-1BC2-4E4B-8501-104E953EC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488" y="311150"/>
            <a:ext cx="12906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1FFB6CB-7D23-4610-B69D-D26EDE0FB520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7988" y="860425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278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88" y="1666875"/>
            <a:ext cx="2341562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13150" y="1385888"/>
            <a:ext cx="2211388" cy="27781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Негерметичность </a:t>
            </a:r>
            <a:r>
              <a:rPr lang="ru-RU" sz="12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пакера</a:t>
            </a:r>
            <a:endParaRPr lang="ru-RU" sz="1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280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4" r="5428"/>
          <a:stretch>
            <a:fillRect/>
          </a:stretch>
        </p:blipFill>
        <p:spPr bwMode="auto">
          <a:xfrm>
            <a:off x="4498975" y="4521200"/>
            <a:ext cx="2576513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Рисунок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" b="16844"/>
          <a:stretch>
            <a:fillRect/>
          </a:stretch>
        </p:blipFill>
        <p:spPr bwMode="auto">
          <a:xfrm>
            <a:off x="579438" y="4537075"/>
            <a:ext cx="3328987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7" b="5244"/>
          <a:stretch>
            <a:fillRect/>
          </a:stretch>
        </p:blipFill>
        <p:spPr bwMode="auto">
          <a:xfrm>
            <a:off x="5943600" y="1681163"/>
            <a:ext cx="3290888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3254375"/>
            <a:ext cx="18494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4" name="Рисунок 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728788"/>
            <a:ext cx="2935288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Рисунок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98838"/>
            <a:ext cx="1935162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257300" y="1382713"/>
            <a:ext cx="1600200" cy="27781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Участки коррозии</a:t>
            </a:r>
          </a:p>
        </p:txBody>
      </p:sp>
      <p:cxnSp>
        <p:nvCxnSpPr>
          <p:cNvPr id="19" name="Прямая со стрелкой 18"/>
          <p:cNvCxnSpPr>
            <a:stCxn id="18" idx="2"/>
            <a:endCxn id="20" idx="0"/>
          </p:cNvCxnSpPr>
          <p:nvPr/>
        </p:nvCxnSpPr>
        <p:spPr>
          <a:xfrm>
            <a:off x="2057400" y="1660525"/>
            <a:ext cx="741363" cy="800100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657475" y="2460625"/>
            <a:ext cx="280988" cy="349250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1" name="Прямая со стрелкой 20"/>
          <p:cNvCxnSpPr>
            <a:stCxn id="18" idx="2"/>
            <a:endCxn id="22" idx="0"/>
          </p:cNvCxnSpPr>
          <p:nvPr/>
        </p:nvCxnSpPr>
        <p:spPr>
          <a:xfrm>
            <a:off x="2057400" y="1660525"/>
            <a:ext cx="741363" cy="1895475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657475" y="3556000"/>
            <a:ext cx="280988" cy="349250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97325" y="3079750"/>
            <a:ext cx="280988" cy="349250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4" name="Прямая со стрелкой 23"/>
          <p:cNvCxnSpPr>
            <a:stCxn id="8" idx="2"/>
            <a:endCxn id="23" idx="0"/>
          </p:cNvCxnSpPr>
          <p:nvPr/>
        </p:nvCxnSpPr>
        <p:spPr>
          <a:xfrm flipH="1">
            <a:off x="4138613" y="1663700"/>
            <a:ext cx="579437" cy="1416050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6842125" y="2506663"/>
            <a:ext cx="280988" cy="349250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6" name="Прямая со стрелкой 25"/>
          <p:cNvCxnSpPr>
            <a:endCxn id="25" idx="0"/>
          </p:cNvCxnSpPr>
          <p:nvPr/>
        </p:nvCxnSpPr>
        <p:spPr>
          <a:xfrm flipH="1">
            <a:off x="6981825" y="1668463"/>
            <a:ext cx="600075" cy="838200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571875" y="4175125"/>
            <a:ext cx="1211263" cy="277813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Перфорация</a:t>
            </a:r>
          </a:p>
        </p:txBody>
      </p:sp>
      <p:cxnSp>
        <p:nvCxnSpPr>
          <p:cNvPr id="28" name="Прямая со стрелкой 27"/>
          <p:cNvCxnSpPr>
            <a:stCxn id="27" idx="2"/>
            <a:endCxn id="29" idx="1"/>
          </p:cNvCxnSpPr>
          <p:nvPr/>
        </p:nvCxnSpPr>
        <p:spPr>
          <a:xfrm>
            <a:off x="4178300" y="4452938"/>
            <a:ext cx="2416175" cy="841375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6594475" y="4881563"/>
            <a:ext cx="280988" cy="823912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0" name="Прямая со стрелкой 29"/>
          <p:cNvCxnSpPr>
            <a:endCxn id="31" idx="0"/>
          </p:cNvCxnSpPr>
          <p:nvPr/>
        </p:nvCxnSpPr>
        <p:spPr>
          <a:xfrm flipH="1">
            <a:off x="3430588" y="4452938"/>
            <a:ext cx="746125" cy="1066800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3330575" y="5519738"/>
            <a:ext cx="200025" cy="198437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594475" y="5910263"/>
            <a:ext cx="280988" cy="438150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3" name="Прямая со стрелкой 32"/>
          <p:cNvCxnSpPr>
            <a:endCxn id="32" idx="1"/>
          </p:cNvCxnSpPr>
          <p:nvPr/>
        </p:nvCxnSpPr>
        <p:spPr>
          <a:xfrm>
            <a:off x="4178300" y="4452938"/>
            <a:ext cx="2416175" cy="1676400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3136900" y="5808663"/>
            <a:ext cx="395288" cy="371475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5" name="Прямая со стрелкой 34"/>
          <p:cNvCxnSpPr>
            <a:stCxn id="27" idx="2"/>
            <a:endCxn id="34" idx="3"/>
          </p:cNvCxnSpPr>
          <p:nvPr/>
        </p:nvCxnSpPr>
        <p:spPr>
          <a:xfrm flipH="1">
            <a:off x="3532188" y="4452938"/>
            <a:ext cx="646112" cy="1541462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072188" y="1208088"/>
            <a:ext cx="3241675" cy="46196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 эксплуатационной колонны</a:t>
            </a:r>
          </a:p>
          <a:p>
            <a:pPr algn="ctr">
              <a:defRPr/>
            </a:pPr>
            <a:r>
              <a:rPr lang="ru-RU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(сквозное отверстие на глубине 1015,1 м)</a:t>
            </a:r>
          </a:p>
        </p:txBody>
      </p:sp>
      <p:pic>
        <p:nvPicPr>
          <p:cNvPr id="54305" name="Рисунок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4989513"/>
            <a:ext cx="2598738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7581900" y="4311650"/>
            <a:ext cx="1882775" cy="57785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технологических отверстий диаметр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мм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8415338" y="4714875"/>
            <a:ext cx="111125" cy="1414463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8315325" y="6134100"/>
            <a:ext cx="200025" cy="198438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696325" y="5995988"/>
            <a:ext cx="200025" cy="198437"/>
          </a:xfrm>
          <a:prstGeom prst="round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8796338" y="4579938"/>
            <a:ext cx="111125" cy="1414462"/>
          </a:xfrm>
          <a:prstGeom prst="straightConnector1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311" name="Заголовок 1"/>
          <p:cNvSpPr txBox="1">
            <a:spLocks/>
          </p:cNvSpPr>
          <p:nvPr/>
        </p:nvSpPr>
        <p:spPr bwMode="auto">
          <a:xfrm>
            <a:off x="334963" y="125413"/>
            <a:ext cx="77755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 defTabSz="74295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429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4295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выделение участков коррозии НКТ, негерметичности пакера и интервалов перфорации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itle 1"/>
          <p:cNvSpPr txBox="1">
            <a:spLocks/>
          </p:cNvSpPr>
          <p:nvPr/>
        </p:nvSpPr>
        <p:spPr bwMode="auto">
          <a:xfrm>
            <a:off x="254000" y="-19050"/>
            <a:ext cx="85709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sz="1400" b="1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текущей газонасыщенности коллекторов и выделение работающих мощностей в интервале перфорации газонаполненной и водонаполненной частях скважины</a:t>
            </a:r>
            <a:endParaRPr lang="en-US" altLang="ru-RU" sz="1400" b="1">
              <a:solidFill>
                <a:srgbClr val="31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Slide Number Placeholder 4"/>
          <p:cNvSpPr txBox="1">
            <a:spLocks/>
          </p:cNvSpPr>
          <p:nvPr/>
        </p:nvSpPr>
        <p:spPr bwMode="auto">
          <a:xfrm>
            <a:off x="9412288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/>
            <a:fld id="{5EA95410-B22C-476F-BDCA-B5EDB258B60D}" type="slidenum">
              <a:rPr lang="ru-RU" altLang="ru-RU" sz="1200" b="1">
                <a:solidFill>
                  <a:srgbClr val="2E75B6"/>
                </a:solidFill>
              </a:rPr>
              <a:pPr algn="r" defTabSz="914400" eaLnBrk="1" hangingPunct="1"/>
              <a:t>18</a:t>
            </a:fld>
            <a:endParaRPr lang="ru-RU" altLang="ru-RU" sz="1200" b="1" dirty="0">
              <a:solidFill>
                <a:srgbClr val="2E75B6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00025" y="487363"/>
            <a:ext cx="8315325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302" name="Группа 3"/>
          <p:cNvGrpSpPr>
            <a:grpSpLocks/>
          </p:cNvGrpSpPr>
          <p:nvPr/>
        </p:nvGrpSpPr>
        <p:grpSpPr bwMode="auto">
          <a:xfrm>
            <a:off x="254000" y="622300"/>
            <a:ext cx="9383713" cy="5942013"/>
            <a:chOff x="54749" y="713813"/>
            <a:chExt cx="9727423" cy="5860028"/>
          </a:xfrm>
        </p:grpSpPr>
        <p:grpSp>
          <p:nvGrpSpPr>
            <p:cNvPr id="55304" name="Группа 1"/>
            <p:cNvGrpSpPr>
              <a:grpSpLocks/>
            </p:cNvGrpSpPr>
            <p:nvPr/>
          </p:nvGrpSpPr>
          <p:grpSpPr bwMode="auto">
            <a:xfrm>
              <a:off x="54749" y="713813"/>
              <a:ext cx="9727423" cy="5860028"/>
              <a:chOff x="248096" y="617076"/>
              <a:chExt cx="8541115" cy="5954838"/>
            </a:xfrm>
          </p:grpSpPr>
          <p:pic>
            <p:nvPicPr>
              <p:cNvPr id="55306" name="Picture 5" descr="10264-cv2_для презент 28-01-201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66"/>
              <a:stretch>
                <a:fillRect/>
              </a:stretch>
            </p:blipFill>
            <p:spPr bwMode="auto">
              <a:xfrm>
                <a:off x="248096" y="617076"/>
                <a:ext cx="4704903" cy="5946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307" name="Picture 6" descr="10264-cv2_для презент 28-01-201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4119"/>
              <a:stretch>
                <a:fillRect/>
              </a:stretch>
            </p:blipFill>
            <p:spPr bwMode="auto">
              <a:xfrm>
                <a:off x="4978708" y="5943953"/>
                <a:ext cx="3810503" cy="6279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284" name="Скругленный прямоугольник 15"/>
              <p:cNvSpPr>
                <a:spLocks noChangeArrowheads="1"/>
              </p:cNvSpPr>
              <p:nvPr/>
            </p:nvSpPr>
            <p:spPr bwMode="auto">
              <a:xfrm>
                <a:off x="5095912" y="1870726"/>
                <a:ext cx="3317611" cy="838419"/>
              </a:xfrm>
              <a:prstGeom prst="roundRect">
                <a:avLst>
                  <a:gd name="adj" fmla="val 1666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158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defRPr/>
                </a:pPr>
                <a:r>
                  <a:rPr lang="ru-RU" alt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Работающие интервалы характеризуются повышенными значениями Кг во всех зонах (подтверждаются термометрией)</a:t>
                </a:r>
              </a:p>
            </p:txBody>
          </p:sp>
          <p:sp>
            <p:nvSpPr>
              <p:cNvPr id="55309" name="Line 19"/>
              <p:cNvSpPr>
                <a:spLocks noChangeShapeType="1"/>
              </p:cNvSpPr>
              <p:nvPr/>
            </p:nvSpPr>
            <p:spPr bwMode="auto">
              <a:xfrm flipH="1">
                <a:off x="4340225" y="2514600"/>
                <a:ext cx="755650" cy="482600"/>
              </a:xfrm>
              <a:prstGeom prst="line">
                <a:avLst/>
              </a:prstGeom>
              <a:noFill/>
              <a:ln w="15875">
                <a:solidFill>
                  <a:srgbClr val="FF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310" name="Line 19"/>
              <p:cNvSpPr>
                <a:spLocks noChangeShapeType="1"/>
              </p:cNvSpPr>
              <p:nvPr/>
            </p:nvSpPr>
            <p:spPr bwMode="auto">
              <a:xfrm flipH="1">
                <a:off x="4376738" y="2514600"/>
                <a:ext cx="719137" cy="1201738"/>
              </a:xfrm>
              <a:prstGeom prst="line">
                <a:avLst/>
              </a:prstGeom>
              <a:noFill/>
              <a:ln w="15875">
                <a:solidFill>
                  <a:srgbClr val="FF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311" name="Line 19"/>
              <p:cNvSpPr>
                <a:spLocks noChangeShapeType="1"/>
              </p:cNvSpPr>
              <p:nvPr/>
            </p:nvSpPr>
            <p:spPr bwMode="auto">
              <a:xfrm flipH="1" flipV="1">
                <a:off x="4533483" y="4428809"/>
                <a:ext cx="539750" cy="153987"/>
              </a:xfrm>
              <a:prstGeom prst="line">
                <a:avLst/>
              </a:prstGeom>
              <a:noFill/>
              <a:ln w="15875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312" name="Скругленный прямоугольник 15"/>
              <p:cNvSpPr>
                <a:spLocks noChangeArrowheads="1"/>
              </p:cNvSpPr>
              <p:nvPr/>
            </p:nvSpPr>
            <p:spPr bwMode="auto">
              <a:xfrm>
                <a:off x="5064210" y="4094619"/>
                <a:ext cx="3316079" cy="608230"/>
              </a:xfrm>
              <a:prstGeom prst="roundRect">
                <a:avLst>
                  <a:gd name="adj" fmla="val 16667"/>
                </a:avLst>
              </a:prstGeom>
              <a:solidFill>
                <a:srgbClr val="CCFFFF"/>
              </a:solidFill>
              <a:ln w="15875" algn="ctr">
                <a:solidFill>
                  <a:srgbClr val="3366FF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Газонасыщенный пласт, работает через воду, что приводит к повышению влажности газа</a:t>
                </a:r>
              </a:p>
            </p:txBody>
          </p:sp>
          <p:sp>
            <p:nvSpPr>
              <p:cNvPr id="54289" name="Скругленный прямоугольник 15"/>
              <p:cNvSpPr>
                <a:spLocks noChangeArrowheads="1"/>
              </p:cNvSpPr>
              <p:nvPr/>
            </p:nvSpPr>
            <p:spPr bwMode="auto">
              <a:xfrm>
                <a:off x="5077127" y="2839601"/>
                <a:ext cx="3316167" cy="975237"/>
              </a:xfrm>
              <a:prstGeom prst="roundRect">
                <a:avLst>
                  <a:gd name="adj" fmla="val 1666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15875" algn="ctr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buFont typeface="Arial" panose="020B0604020202020204" pitchFamily="34" charset="0"/>
                  <a:buNone/>
                  <a:defRPr/>
                </a:pPr>
                <a:r>
                  <a:rPr lang="ru-RU" alt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Снижение Кг по ближней зоне по сравнению с дальней свидетельствует о блокировании выхода газа за счет нерасформированной зоны проникновения</a:t>
                </a:r>
              </a:p>
            </p:txBody>
          </p:sp>
          <p:sp>
            <p:nvSpPr>
              <p:cNvPr id="55314" name="Line 19"/>
              <p:cNvSpPr>
                <a:spLocks noChangeShapeType="1"/>
              </p:cNvSpPr>
              <p:nvPr/>
            </p:nvSpPr>
            <p:spPr bwMode="auto">
              <a:xfrm flipH="1">
                <a:off x="4557710" y="3644898"/>
                <a:ext cx="539752" cy="71438"/>
              </a:xfrm>
              <a:prstGeom prst="line">
                <a:avLst/>
              </a:prstGeom>
              <a:noFill/>
              <a:ln w="15875">
                <a:solidFill>
                  <a:srgbClr val="0099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315" name="AutoShape 14"/>
              <p:cNvSpPr>
                <a:spLocks noChangeArrowheads="1"/>
              </p:cNvSpPr>
              <p:nvPr/>
            </p:nvSpPr>
            <p:spPr bwMode="auto">
              <a:xfrm>
                <a:off x="2936875" y="2924175"/>
                <a:ext cx="1620838" cy="1368425"/>
              </a:xfrm>
              <a:prstGeom prst="roundRect">
                <a:avLst>
                  <a:gd name="adj" fmla="val 16667"/>
                </a:avLst>
              </a:prstGeom>
              <a:noFill/>
              <a:ln w="158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914400" eaLnBrk="1" hangingPunct="1">
                  <a:lnSpc>
                    <a:spcPct val="90000"/>
                  </a:lnSpc>
                  <a:buFont typeface="Arial" panose="020B0604020202020204" pitchFamily="34" charset="0"/>
                  <a:buNone/>
                </a:pPr>
                <a:endParaRPr lang="ru-RU" altLang="ru-RU" sz="13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5316" name="AutoShape 15"/>
              <p:cNvSpPr>
                <a:spLocks noChangeArrowheads="1"/>
              </p:cNvSpPr>
              <p:nvPr/>
            </p:nvSpPr>
            <p:spPr bwMode="auto">
              <a:xfrm>
                <a:off x="407988" y="4329113"/>
                <a:ext cx="4149725" cy="261937"/>
              </a:xfrm>
              <a:prstGeom prst="roundRect">
                <a:avLst>
                  <a:gd name="adj" fmla="val 16667"/>
                </a:avLst>
              </a:prstGeom>
              <a:noFill/>
              <a:ln w="15875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914400" eaLnBrk="1" hangingPunct="1">
                  <a:lnSpc>
                    <a:spcPct val="90000"/>
                  </a:lnSpc>
                  <a:buFont typeface="Arial" panose="020B0604020202020204" pitchFamily="34" charset="0"/>
                  <a:buNone/>
                </a:pPr>
                <a:endParaRPr lang="ru-RU" altLang="ru-RU" sz="13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5317" name="Line 19"/>
              <p:cNvSpPr>
                <a:spLocks noChangeShapeType="1"/>
              </p:cNvSpPr>
              <p:nvPr/>
            </p:nvSpPr>
            <p:spPr bwMode="auto">
              <a:xfrm flipH="1">
                <a:off x="1820863" y="2514600"/>
                <a:ext cx="3275012" cy="1166813"/>
              </a:xfrm>
              <a:prstGeom prst="line">
                <a:avLst/>
              </a:prstGeom>
              <a:noFill/>
              <a:ln w="15875">
                <a:solidFill>
                  <a:srgbClr val="FF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294" name="Скругленный прямоугольник 15"/>
              <p:cNvSpPr>
                <a:spLocks noChangeArrowheads="1"/>
              </p:cNvSpPr>
              <p:nvPr/>
            </p:nvSpPr>
            <p:spPr bwMode="auto">
              <a:xfrm>
                <a:off x="5095912" y="4809168"/>
                <a:ext cx="3314721" cy="922737"/>
              </a:xfrm>
              <a:prstGeom prst="roundRect">
                <a:avLst>
                  <a:gd name="adj" fmla="val 1666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15875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buFont typeface="Arial" panose="020B0604020202020204" pitchFamily="34" charset="0"/>
                  <a:buNone/>
                  <a:defRPr/>
                </a:pPr>
                <a:r>
                  <a:rPr lang="ru-RU" alt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неперфорированной части газонасыщенные интервалы выделяются примерно одинаковыми значениями Кг во всех зонах</a:t>
                </a:r>
              </a:p>
            </p:txBody>
          </p:sp>
          <p:sp>
            <p:nvSpPr>
              <p:cNvPr id="55319" name="AutoShape 18"/>
              <p:cNvSpPr>
                <a:spLocks noChangeArrowheads="1"/>
              </p:cNvSpPr>
              <p:nvPr/>
            </p:nvSpPr>
            <p:spPr bwMode="auto">
              <a:xfrm>
                <a:off x="2936875" y="4591050"/>
                <a:ext cx="1620838" cy="1250950"/>
              </a:xfrm>
              <a:prstGeom prst="roundRect">
                <a:avLst>
                  <a:gd name="adj" fmla="val 16667"/>
                </a:avLst>
              </a:prstGeom>
              <a:noFill/>
              <a:ln w="158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914400" eaLnBrk="1" hangingPunct="1">
                  <a:lnSpc>
                    <a:spcPct val="90000"/>
                  </a:lnSpc>
                  <a:buFont typeface="Arial" panose="020B0604020202020204" pitchFamily="34" charset="0"/>
                  <a:buNone/>
                </a:pPr>
                <a:endParaRPr lang="ru-RU" altLang="ru-RU" sz="13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55320" name="Скругленный прямоугольник 15"/>
              <p:cNvSpPr>
                <a:spLocks noChangeArrowheads="1"/>
              </p:cNvSpPr>
              <p:nvPr/>
            </p:nvSpPr>
            <p:spPr bwMode="auto">
              <a:xfrm>
                <a:off x="5077266" y="730010"/>
                <a:ext cx="3316079" cy="1029311"/>
              </a:xfrm>
              <a:prstGeom prst="roundRect">
                <a:avLst>
                  <a:gd name="adj" fmla="val 16667"/>
                </a:avLst>
              </a:prstGeom>
              <a:noFill/>
              <a:ln w="15875" algn="ctr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buFont typeface="Arial" panose="020B0604020202020204" pitchFamily="34" charset="0"/>
                  <a:buNone/>
                </a:pPr>
                <a:r>
                  <a:rPr lang="ru-RU" altLang="ru-RU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Исследования проведены в 6 дюймовой колонне через НКТ 3 дюйма. Минерализация пластовых вод 12-13 г/л</a:t>
                </a:r>
                <a:r>
                  <a:rPr lang="en-US" altLang="ru-RU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(12000-13000 ppm)</a:t>
                </a:r>
                <a:endParaRPr lang="ru-RU" altLang="ru-RU" sz="1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305" name="Line 19"/>
            <p:cNvSpPr>
              <a:spLocks noChangeShapeType="1"/>
            </p:cNvSpPr>
            <p:nvPr/>
          </p:nvSpPr>
          <p:spPr bwMode="auto">
            <a:xfrm flipH="1" flipV="1">
              <a:off x="4962943" y="5261895"/>
              <a:ext cx="612910" cy="237806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5303" name="Picture 4" descr="logo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88" y="107950"/>
            <a:ext cx="10509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footer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29293"/>
            <a:ext cx="9144000" cy="24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 descr="logo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611" y="98605"/>
            <a:ext cx="1191357" cy="41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Slide Number Placeholder 4"/>
          <p:cNvSpPr txBox="1">
            <a:spLocks/>
          </p:cNvSpPr>
          <p:nvPr/>
        </p:nvSpPr>
        <p:spPr bwMode="auto">
          <a:xfrm>
            <a:off x="8913935" y="6650314"/>
            <a:ext cx="455734" cy="19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28688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00163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71638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288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860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0432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500438" indent="-185738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844083">
              <a:lnSpc>
                <a:spcPct val="100000"/>
              </a:lnSpc>
              <a:spcBef>
                <a:spcPct val="0"/>
              </a:spcBef>
              <a:buNone/>
            </a:pPr>
            <a:fld id="{CDB4B6FE-EBDE-4FD7-85EE-DE291B8E345C}" type="slidenum">
              <a:rPr lang="ru-RU" altLang="ru-RU" sz="1108" b="1">
                <a:solidFill>
                  <a:srgbClr val="2E75B6"/>
                </a:solidFill>
                <a:latin typeface="Arial" panose="020B0604020202020204" pitchFamily="34" charset="0"/>
              </a:rPr>
              <a:pPr algn="r" defTabSz="844083">
                <a:lnSpc>
                  <a:spcPct val="100000"/>
                </a:lnSpc>
                <a:spcBef>
                  <a:spcPct val="0"/>
                </a:spcBef>
                <a:buNone/>
              </a:pPr>
              <a:t>19</a:t>
            </a:fld>
            <a:endParaRPr lang="ru-RU" altLang="ru-RU" sz="1108" b="1" dirty="0">
              <a:solidFill>
                <a:srgbClr val="2E75B6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889884" y="563284"/>
            <a:ext cx="7126671" cy="2194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 txBox="1">
            <a:spLocks/>
          </p:cNvSpPr>
          <p:nvPr/>
        </p:nvSpPr>
        <p:spPr bwMode="auto">
          <a:xfrm>
            <a:off x="889883" y="141001"/>
            <a:ext cx="6839262" cy="44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28688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00163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71638" indent="-185738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28838" indent="-185738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86038" indent="-185738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043238" indent="-185738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500438" indent="-185738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16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altLang="ru-RU" sz="16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КОМПЛЕКСНОЙ ТЕХНОЛОГИИ</a:t>
            </a:r>
            <a:endParaRPr lang="ru-RU" altLang="ru-RU" sz="1600" b="1" dirty="0">
              <a:solidFill>
                <a:srgbClr val="5B9BD5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6636" y="500870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2015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1485" y="500870"/>
            <a:ext cx="15888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2700">
                  <a:solidFill>
                    <a:srgbClr val="5B9BD5"/>
                  </a:solidFill>
                  <a:prstDash val="solid"/>
                </a:ln>
                <a:pattFill prst="pct50">
                  <a:fgClr>
                    <a:srgbClr val="5B9BD5"/>
                  </a:fgClr>
                  <a:bgClr>
                    <a:srgbClr val="5B9BD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5B9BD5"/>
                  </a:outerShdw>
                </a:effectLst>
              </a:rPr>
              <a:t>2016</a:t>
            </a:r>
            <a:endParaRPr lang="ru-RU" sz="5400" b="1" dirty="0">
              <a:ln w="12700">
                <a:solidFill>
                  <a:srgbClr val="5B9BD5"/>
                </a:solidFill>
                <a:prstDash val="solid"/>
              </a:ln>
              <a:pattFill prst="pct50">
                <a:fgClr>
                  <a:srgbClr val="5B9BD5"/>
                </a:fgClr>
                <a:bgClr>
                  <a:srgbClr val="5B9BD5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5B9BD5"/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607023" y="1423690"/>
          <a:ext cx="4162425" cy="309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5109797" y="1423690"/>
            <a:ext cx="4162425" cy="3098800"/>
            <a:chOff x="4862146" y="1423690"/>
            <a:chExt cx="4162425" cy="3098800"/>
          </a:xfrm>
        </p:grpSpPr>
        <p:graphicFrame>
          <p:nvGraphicFramePr>
            <p:cNvPr id="12" name="Схема 11"/>
            <p:cNvGraphicFramePr/>
            <p:nvPr/>
          </p:nvGraphicFramePr>
          <p:xfrm>
            <a:off x="4862146" y="1423690"/>
            <a:ext cx="4162425" cy="3098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6586170" y="1979689"/>
              <a:ext cx="71437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300" dirty="0">
                  <a:solidFill>
                    <a:schemeClr val="bg1"/>
                  </a:solidFill>
                </a:rPr>
                <a:t>14</a:t>
              </a:r>
              <a:endParaRPr lang="ru-RU" sz="33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34942" y="3487650"/>
              <a:ext cx="71437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300" dirty="0">
                  <a:solidFill>
                    <a:schemeClr val="bg1"/>
                  </a:solidFill>
                </a:rPr>
                <a:t>25</a:t>
              </a:r>
              <a:endParaRPr lang="ru-RU" sz="33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83121" y="2715871"/>
              <a:ext cx="71437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300" dirty="0">
                  <a:solidFill>
                    <a:schemeClr val="bg1"/>
                  </a:solidFill>
                </a:rPr>
                <a:t>12</a:t>
              </a:r>
              <a:endParaRPr lang="ru-RU" sz="33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14290" y="2711103"/>
              <a:ext cx="45317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300" dirty="0">
                  <a:solidFill>
                    <a:schemeClr val="bg1"/>
                  </a:solidFill>
                </a:rPr>
                <a:t>5</a:t>
              </a:r>
              <a:endParaRPr lang="ru-RU" sz="33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0" t="19704" r="21667" b="29382"/>
          <a:stretch/>
        </p:blipFill>
        <p:spPr>
          <a:xfrm>
            <a:off x="4494422" y="4129981"/>
            <a:ext cx="1393407" cy="78501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6497419" y="4307137"/>
            <a:ext cx="303918" cy="312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800725" y="4619625"/>
            <a:ext cx="6953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157090" y="4619625"/>
            <a:ext cx="3958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678140" y="3700493"/>
            <a:ext cx="469424" cy="919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0" t="13060" r="22521" b="30044"/>
          <a:stretch/>
        </p:blipFill>
        <p:spPr>
          <a:xfrm>
            <a:off x="4364499" y="1249067"/>
            <a:ext cx="1297759" cy="812616"/>
          </a:xfrm>
          <a:prstGeom prst="rect">
            <a:avLst/>
          </a:prstGeom>
        </p:spPr>
      </p:pic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132784" y="1655376"/>
            <a:ext cx="427965" cy="191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295650" y="1643276"/>
            <a:ext cx="394738" cy="344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690388" y="1643275"/>
            <a:ext cx="6953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5671455" y="1655376"/>
            <a:ext cx="470853" cy="3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5469410" y="2750273"/>
            <a:ext cx="418419" cy="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4982812" y="1969940"/>
            <a:ext cx="485425" cy="7828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9" t="6325" r="16493" b="36350"/>
          <a:stretch/>
        </p:blipFill>
        <p:spPr>
          <a:xfrm>
            <a:off x="381583" y="4110767"/>
            <a:ext cx="1256510" cy="6613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5" t="19301" r="20329" b="33076"/>
          <a:stretch/>
        </p:blipFill>
        <p:spPr>
          <a:xfrm>
            <a:off x="8171565" y="4110767"/>
            <a:ext cx="1257754" cy="731674"/>
          </a:xfrm>
          <a:prstGeom prst="rect">
            <a:avLst/>
          </a:prstGeom>
        </p:spPr>
      </p:pic>
      <p:cxnSp>
        <p:nvCxnSpPr>
          <p:cNvPr id="50" name="Прямая соединительная линия 49"/>
          <p:cNvCxnSpPr/>
          <p:nvPr/>
        </p:nvCxnSpPr>
        <p:spPr>
          <a:xfrm flipH="1">
            <a:off x="1127126" y="3718258"/>
            <a:ext cx="401089" cy="606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 flipV="1">
            <a:off x="8332982" y="3541488"/>
            <a:ext cx="485425" cy="7828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Рисунок 5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475717"/>
            <a:ext cx="1314450" cy="695325"/>
          </a:xfrm>
          <a:prstGeom prst="rect">
            <a:avLst/>
          </a:prstGeom>
        </p:spPr>
      </p:pic>
      <p:cxnSp>
        <p:nvCxnSpPr>
          <p:cNvPr id="63" name="Прямая соединительная линия 62"/>
          <p:cNvCxnSpPr/>
          <p:nvPr/>
        </p:nvCxnSpPr>
        <p:spPr>
          <a:xfrm flipH="1" flipV="1">
            <a:off x="2017863" y="1688517"/>
            <a:ext cx="178831" cy="1815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1551607" y="1688517"/>
            <a:ext cx="470852" cy="3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13742" r="13333" b="27194"/>
          <a:stretch/>
        </p:blipFill>
        <p:spPr>
          <a:xfrm>
            <a:off x="388640" y="1321866"/>
            <a:ext cx="1198384" cy="668712"/>
          </a:xfrm>
          <a:prstGeom prst="rect">
            <a:avLst/>
          </a:prstGeom>
        </p:spPr>
      </p:pic>
      <p:graphicFrame>
        <p:nvGraphicFramePr>
          <p:cNvPr id="7174" name="Схема 7173"/>
          <p:cNvGraphicFramePr/>
          <p:nvPr>
            <p:extLst/>
          </p:nvPr>
        </p:nvGraphicFramePr>
        <p:xfrm>
          <a:off x="6821724" y="2509868"/>
          <a:ext cx="638873" cy="1057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graphicFrame>
        <p:nvGraphicFramePr>
          <p:cNvPr id="72" name="Схема 71"/>
          <p:cNvGraphicFramePr/>
          <p:nvPr>
            <p:extLst/>
          </p:nvPr>
        </p:nvGraphicFramePr>
        <p:xfrm>
          <a:off x="2294061" y="2491750"/>
          <a:ext cx="688729" cy="109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6" r:lo="rId27" r:qs="rId28" r:cs="rId29"/>
          </a:graphicData>
        </a:graphic>
      </p:graphicFrame>
      <p:grpSp>
        <p:nvGrpSpPr>
          <p:cNvPr id="41" name="Группа 40"/>
          <p:cNvGrpSpPr/>
          <p:nvPr/>
        </p:nvGrpSpPr>
        <p:grpSpPr>
          <a:xfrm>
            <a:off x="5780088" y="5086669"/>
            <a:ext cx="731516" cy="713126"/>
            <a:chOff x="667706" y="312279"/>
            <a:chExt cx="2602992" cy="260299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2" name="Пирог 41"/>
            <p:cNvSpPr/>
            <p:nvPr/>
          </p:nvSpPr>
          <p:spPr>
            <a:xfrm rot="2725918">
              <a:off x="667706" y="312279"/>
              <a:ext cx="2602992" cy="2602992"/>
            </a:xfrm>
            <a:prstGeom prst="pie">
              <a:avLst>
                <a:gd name="adj1" fmla="val 5400000"/>
                <a:gd name="adj2" fmla="val 10800000"/>
              </a:avLst>
            </a:prstGeom>
            <a:solidFill>
              <a:schemeClr val="tx2">
                <a:lumMod val="40000"/>
                <a:lumOff val="60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Пирог 4"/>
            <p:cNvSpPr/>
            <p:nvPr/>
          </p:nvSpPr>
          <p:spPr>
            <a:xfrm rot="2725918">
              <a:off x="810136" y="1155570"/>
              <a:ext cx="960628" cy="7747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8420" tIns="58420" rIns="58420" bIns="58420" numCol="1" spcCol="1270" anchor="ctr" anchorCtr="0">
              <a:noAutofit/>
            </a:bodyPr>
            <a:lstStyle/>
            <a:p>
              <a:pPr algn="ctr" defTabSz="2044700">
                <a:lnSpc>
                  <a:spcPct val="90000"/>
                </a:lnSpc>
                <a:spcAft>
                  <a:spcPct val="35000"/>
                </a:spcAft>
              </a:pPr>
              <a:endParaRPr lang="ru-RU" sz="4600" dirty="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647931" y="5052078"/>
            <a:ext cx="723815" cy="740876"/>
            <a:chOff x="790470" y="316202"/>
            <a:chExt cx="2602992" cy="260299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3" name="Пирог 52"/>
            <p:cNvSpPr/>
            <p:nvPr/>
          </p:nvSpPr>
          <p:spPr>
            <a:xfrm rot="13356141">
              <a:off x="790470" y="316202"/>
              <a:ext cx="2602992" cy="2602992"/>
            </a:xfrm>
            <a:prstGeom prst="pie">
              <a:avLst>
                <a:gd name="adj1" fmla="val 16200000"/>
                <a:gd name="adj2" fmla="val 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Пирог 4"/>
            <p:cNvSpPr/>
            <p:nvPr/>
          </p:nvSpPr>
          <p:spPr>
            <a:xfrm rot="2792968">
              <a:off x="2276485" y="1303132"/>
              <a:ext cx="960628" cy="7747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8420" tIns="58420" rIns="58420" bIns="58420" numCol="1" spcCol="1270" anchor="ctr" anchorCtr="0">
              <a:noAutofit/>
            </a:bodyPr>
            <a:lstStyle/>
            <a:p>
              <a:pPr algn="ctr" defTabSz="2044700">
                <a:lnSpc>
                  <a:spcPct val="90000"/>
                </a:lnSpc>
                <a:spcAft>
                  <a:spcPct val="35000"/>
                </a:spcAft>
              </a:pPr>
              <a:endParaRPr lang="ru-RU" sz="46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090257" y="5251605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насыщенности пластов-коллекторов, литологии, состояния цементного камня, технического состояния скважин</a:t>
            </a:r>
            <a:endParaRPr lang="ru-RU" sz="105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52265" y="529712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технического состояния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1000" y="578443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0070C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30 июня 2015 года в Управлении по разработке месторождений Департамента по добыче газа, газового конденсата и нефти состоялось совещание по рассмотрению результатов промыслово-геофизических исследований с применением технологий ООО «ИНГТ». (Протокол от 06.07.2015 № 03/07/05-7, на котором принято решение проведения сравнительных испытаний технологий ООО «ИНГТ» с традиционными методами.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2688232" y="4401789"/>
            <a:ext cx="3" cy="267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76" name="Группа 7175"/>
          <p:cNvGrpSpPr/>
          <p:nvPr/>
        </p:nvGrpSpPr>
        <p:grpSpPr>
          <a:xfrm>
            <a:off x="6821724" y="1321866"/>
            <a:ext cx="2790847" cy="1494184"/>
            <a:chOff x="6440723" y="1321866"/>
            <a:chExt cx="2790847" cy="1494184"/>
          </a:xfrm>
        </p:grpSpPr>
        <p:grpSp>
          <p:nvGrpSpPr>
            <p:cNvPr id="61" name="Группа 60"/>
            <p:cNvGrpSpPr/>
            <p:nvPr/>
          </p:nvGrpSpPr>
          <p:grpSpPr>
            <a:xfrm>
              <a:off x="6440723" y="1321866"/>
              <a:ext cx="2159554" cy="1232004"/>
              <a:chOff x="6440723" y="1321866"/>
              <a:chExt cx="2159554" cy="1232004"/>
            </a:xfrm>
          </p:grpSpPr>
          <p:sp>
            <p:nvSpPr>
              <p:cNvPr id="27" name="Овал 26"/>
              <p:cNvSpPr/>
              <p:nvPr/>
            </p:nvSpPr>
            <p:spPr>
              <a:xfrm>
                <a:off x="6440723" y="2031433"/>
                <a:ext cx="624244" cy="52243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980852" y="1321866"/>
                <a:ext cx="16194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/>
                  <a:t>Количество скважин</a:t>
                </a:r>
                <a:endParaRPr lang="ru-RU" sz="1200" dirty="0"/>
              </a:p>
            </p:txBody>
          </p: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7021833" y="1569642"/>
                <a:ext cx="1402873" cy="438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>
                <a:stCxn id="27" idx="0"/>
              </p:cNvCxnSpPr>
              <p:nvPr/>
            </p:nvCxnSpPr>
            <p:spPr>
              <a:xfrm flipV="1">
                <a:off x="6752845" y="1572933"/>
                <a:ext cx="273789" cy="4585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75" name="Группа 7174"/>
            <p:cNvGrpSpPr/>
            <p:nvPr/>
          </p:nvGrpSpPr>
          <p:grpSpPr>
            <a:xfrm>
              <a:off x="6990045" y="1784684"/>
              <a:ext cx="2241525" cy="1031366"/>
              <a:chOff x="6990045" y="1784684"/>
              <a:chExt cx="2241525" cy="1031366"/>
            </a:xfrm>
          </p:grpSpPr>
          <p:sp>
            <p:nvSpPr>
              <p:cNvPr id="60" name="Прямоугольник 59"/>
              <p:cNvSpPr/>
              <p:nvPr/>
            </p:nvSpPr>
            <p:spPr>
              <a:xfrm>
                <a:off x="7671719" y="1784684"/>
                <a:ext cx="155985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dirty="0"/>
                  <a:t>Всего скважин за год</a:t>
                </a:r>
                <a:endParaRPr lang="ru-RU" sz="1200" dirty="0"/>
              </a:p>
            </p:txBody>
          </p:sp>
          <p:cxnSp>
            <p:nvCxnSpPr>
              <p:cNvPr id="71" name="Прямая соединительная линия 70"/>
              <p:cNvCxnSpPr/>
              <p:nvPr/>
            </p:nvCxnSpPr>
            <p:spPr>
              <a:xfrm flipH="1">
                <a:off x="7785977" y="2041413"/>
                <a:ext cx="1377073" cy="551"/>
              </a:xfrm>
              <a:prstGeom prst="line">
                <a:avLst/>
              </a:prstGeom>
              <a:ln>
                <a:solidFill>
                  <a:srgbClr val="3D67B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 flipH="1">
                <a:off x="6990045" y="2035843"/>
                <a:ext cx="800519" cy="780207"/>
              </a:xfrm>
              <a:prstGeom prst="line">
                <a:avLst/>
              </a:prstGeom>
              <a:ln>
                <a:solidFill>
                  <a:srgbClr val="3D67B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178" name="Рисунок 717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642" y="2778792"/>
            <a:ext cx="1383873" cy="105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407988" y="73025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49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313A7958-4966-467C-970D-6176C82D4A88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31750" name="Прямоугольник 11"/>
          <p:cNvSpPr>
            <a:spLocks noChangeArrowheads="1"/>
          </p:cNvSpPr>
          <p:nvPr/>
        </p:nvSpPr>
        <p:spPr bwMode="auto">
          <a:xfrm>
            <a:off x="368300" y="241300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93713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9371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9371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smtClean="0">
                <a:solidFill>
                  <a:srgbClr val="376092"/>
                </a:solidFill>
                <a:latin typeface="Arial" panose="020B0604020202020204" pitchFamily="34" charset="0"/>
              </a:rPr>
              <a:t>План доклада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7427" y="1450975"/>
            <a:ext cx="94557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состояние нормативно методического обеспечения процесса ЭПБ скважин ПАО «Газпром»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Часть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внедрение новых технологий и оборудования компании «ИНГТ» для диагностирования и ЭПБ скважин</a:t>
            </a:r>
            <a:endParaRPr lang="ru-RU" sz="200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II.1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Технология инспекции насыщенности коллекторов и диагностики технического состояния </a:t>
            </a:r>
            <a:r>
              <a:rPr lang="ru-RU" sz="1600" dirty="0" smtClean="0">
                <a:solidFill>
                  <a:prstClr val="black"/>
                </a:solidFill>
                <a:latin typeface="Calibri"/>
              </a:rPr>
              <a:t>скважин</a:t>
            </a:r>
            <a:endParaRPr lang="en-US" sz="1600" dirty="0" smtClean="0">
              <a:solidFill>
                <a:prstClr val="black"/>
              </a:solidFill>
              <a:latin typeface="Calibri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II.2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Технология контроля технического состояния фонтанной </a:t>
            </a:r>
            <a:r>
              <a:rPr lang="ru-RU" sz="1600" dirty="0" smtClean="0">
                <a:solidFill>
                  <a:prstClr val="black"/>
                </a:solidFill>
                <a:latin typeface="Calibri"/>
              </a:rPr>
              <a:t>арматуры</a:t>
            </a:r>
            <a:endParaRPr lang="en-US" sz="1600" dirty="0" smtClean="0">
              <a:solidFill>
                <a:prstClr val="black"/>
              </a:solidFill>
              <a:latin typeface="Calibri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II.3 </a:t>
            </a:r>
            <a:r>
              <a:rPr lang="ru-RU" sz="1600" dirty="0" smtClean="0">
                <a:solidFill>
                  <a:prstClr val="black"/>
                </a:solidFill>
                <a:latin typeface="Calibri"/>
              </a:rPr>
              <a:t>Технология измерения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геометрических параметров каверн подземных хранилищ газа </a:t>
            </a:r>
            <a:endParaRPr lang="en-US" sz="1600" dirty="0" smtClean="0">
              <a:solidFill>
                <a:prstClr val="black"/>
              </a:solidFill>
              <a:latin typeface="Calibri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II.4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Calibri"/>
              </a:rPr>
              <a:t>Технология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для мониторинга изменения газонасыщенности объекта хранения газа и верхней части разреза околоскважинного пространства </a:t>
            </a: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66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B77AD1E2-C892-4EE5-9B7F-C1422AA4B95F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150" y="2579688"/>
            <a:ext cx="87757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II.2 Технология контроля технического состояния фонтанной арматуры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8" y="187325"/>
            <a:ext cx="12906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96900" y="622300"/>
            <a:ext cx="7424738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7348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4013" y="100013"/>
            <a:ext cx="77200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Технология контроля технического состояния фонтанной арматуры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6209959-4D98-4563-8E89-1F8280A686C4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7351" name="Picture 2" descr="C:\- - - Р А Б О Т А - - -\САПР по отчетам\Разрез АФ-КГ презентация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654050"/>
            <a:ext cx="3444875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2" descr="C:\Users\i.timoshko\Desktop\фиг  2 редакт тимошко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4117975"/>
            <a:ext cx="2882900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4" descr="C:\Users\i.timoshko\Desktop\фиг  2 редакт тимошко - копия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3" y="4446588"/>
            <a:ext cx="1389062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969000" y="6183313"/>
            <a:ext cx="3932238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Вид профилеграмм в вертикальном и горизонтальных сечениях</a:t>
            </a:r>
          </a:p>
        </p:txBody>
      </p:sp>
      <p:pic>
        <p:nvPicPr>
          <p:cNvPr id="57355" name="Picture 2" descr="C:\Users\i.timoshko\Desktop\Фото для презентации\Web-Почта Интернет.ur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6" b="10139"/>
          <a:stretch>
            <a:fillRect/>
          </a:stretch>
        </p:blipFill>
        <p:spPr bwMode="auto">
          <a:xfrm>
            <a:off x="447675" y="965200"/>
            <a:ext cx="539115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354013" y="2716213"/>
            <a:ext cx="4849812" cy="3032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коррозионных и/или эрозионных повреждений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различных стадиях их развития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данных, необходимых для оценки фактического технического состояния «ствола» фонтанной арматуры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600"/>
              </a:spcBef>
              <a:buFont typeface="Symbol" panose="05050102010706020507" pitchFamily="18" charset="2"/>
              <a:buChar char="-"/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информации, необходимой для выполнения достоверных расчетов скорости коррозионного и/или эрозионного износа и остаточного ресурса.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8" y="187325"/>
            <a:ext cx="12906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96900" y="462252"/>
            <a:ext cx="7424738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372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6887" y="103188"/>
            <a:ext cx="7285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Актуальность разработки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21A819B-7341-4CA0-A82D-88951D9D92F4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8375" name="Picture 2" descr="C:\- - - Р А Б О Т А - - -\САПР по отчетам\ЗРМА.01.65.210.00.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869950"/>
            <a:ext cx="1857375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6" name="Rectangle 5"/>
          <p:cNvSpPr>
            <a:spLocks noChangeArrowheads="1"/>
          </p:cNvSpPr>
          <p:nvPr/>
        </p:nvSpPr>
        <p:spPr bwMode="auto">
          <a:xfrm>
            <a:off x="4268788" y="3330575"/>
            <a:ext cx="25019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/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ru-RU" altLang="ru-RU" sz="1200">
                <a:latin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lang="ru-RU" altLang="ru-RU" sz="1100">
                <a:latin typeface="Arial" panose="020B0604020202020204" pitchFamily="34" charset="0"/>
                <a:cs typeface="Times New Roman" panose="02020603050405020304" pitchFamily="18" charset="0"/>
              </a:rPr>
              <a:t>зоны измерения толщины; </a:t>
            </a:r>
            <a:endParaRPr lang="ru-RU" altLang="ru-RU" sz="110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58377" name="Picture 4" descr="Квадра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38" y="3598863"/>
            <a:ext cx="17145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8" name="Прямоугольник 44"/>
          <p:cNvSpPr>
            <a:spLocks noChangeArrowheads="1"/>
          </p:cNvSpPr>
          <p:nvPr/>
        </p:nvSpPr>
        <p:spPr bwMode="auto">
          <a:xfrm>
            <a:off x="4440238" y="3530600"/>
            <a:ext cx="2119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>
                <a:latin typeface="Arial" panose="020B0604020202020204" pitchFamily="34" charset="0"/>
                <a:cs typeface="Times New Roman" panose="02020603050405020304" pitchFamily="18" charset="0"/>
              </a:rPr>
              <a:t>– зоны измерения твердости.</a:t>
            </a:r>
            <a:endParaRPr lang="ru-RU" altLang="ru-RU" sz="1100"/>
          </a:p>
        </p:txBody>
      </p:sp>
      <p:pic>
        <p:nvPicPr>
          <p:cNvPr id="58379" name="Picture 2" descr="C:\Users\i.timoshko\Documents\Изменение толщины-1-4 - коп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788" y="3992563"/>
            <a:ext cx="25019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Picture 3" descr="C:\Users\i.timoshko\Documents\Изменение толщины-1-4 - копия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688" y="3921125"/>
            <a:ext cx="2906712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5657850" y="3762375"/>
            <a:ext cx="2505075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Типовая карта контроля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4570413" y="6302375"/>
            <a:ext cx="2906712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Сечения без повреждений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897688" y="6291263"/>
            <a:ext cx="2892425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Сечения с наличием  повреждений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23863" y="1569312"/>
            <a:ext cx="381635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Традиционные методы технического диагностирования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, предусмотренные </a:t>
            </a:r>
            <a:b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СТО Газпром 2-2.3-139-2007 «Проведение экспертизы промышленной безопасности и технического диагностирования фонтанных арматур»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не позволяют обеспечить достоверный поиск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коррозионных и/или эрозионных повреждений, а также возможное увеличение диаметра проточной части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эксплуатируемых задвижек АФ, находящихся под давлением.</a:t>
            </a:r>
          </a:p>
          <a:p>
            <a:pPr>
              <a:defRPr/>
            </a:pPr>
            <a:endParaRPr lang="ru-RU" sz="1200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Устьевое оборудование в своей конструкции имеет ряд потенциально опасных зон и участков:</a:t>
            </a:r>
          </a:p>
          <a:p>
            <a:pPr marL="171450" indent="-171450">
              <a:buFont typeface="Symbol" panose="05050102010706020507" pitchFamily="18" charset="2"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шиберы;</a:t>
            </a:r>
          </a:p>
          <a:p>
            <a:pPr marL="171450" indent="-171450">
              <a:buFont typeface="Symbol" panose="05050102010706020507" pitchFamily="18" charset="2"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седла;</a:t>
            </a:r>
          </a:p>
          <a:p>
            <a:pPr marL="171450" indent="-171450">
              <a:buFont typeface="Symbol" panose="05050102010706020507" pitchFamily="18" charset="2"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уплотнительные кольца (прокладки)</a:t>
            </a:r>
          </a:p>
          <a:p>
            <a:pPr marL="171450" indent="-171450">
              <a:buFont typeface="Symbol" panose="05050102010706020507" pitchFamily="18" charset="2"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узел подвески НКТ (трубодержателя),</a:t>
            </a:r>
          </a:p>
          <a:p>
            <a:pPr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которые более всего подвержены коррозионному и/или эрозионному износу, но они не подлежат и/ или не могут быть проконтролированы по типовым картам контроля без демонтажа и разбора ФА</a:t>
            </a:r>
          </a:p>
          <a:p>
            <a:pPr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(длительного и трудоемкого процесса).</a:t>
            </a:r>
          </a:p>
        </p:txBody>
      </p:sp>
      <p:grpSp>
        <p:nvGrpSpPr>
          <p:cNvPr id="58385" name="Группа 11"/>
          <p:cNvGrpSpPr>
            <a:grpSpLocks/>
          </p:cNvGrpSpPr>
          <p:nvPr/>
        </p:nvGrpSpPr>
        <p:grpSpPr bwMode="auto">
          <a:xfrm>
            <a:off x="6589713" y="1298575"/>
            <a:ext cx="3200400" cy="1955800"/>
            <a:chOff x="6589127" y="1298889"/>
            <a:chExt cx="3200630" cy="1956145"/>
          </a:xfrm>
        </p:grpSpPr>
        <p:pic>
          <p:nvPicPr>
            <p:cNvPr id="58386" name="Picture 3" descr="L:\!Статьи\фото к статье\Рисунок 5 - копия - копия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9127" y="1298889"/>
              <a:ext cx="3200630" cy="1956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Прямая соединительная линия 2"/>
            <p:cNvCxnSpPr/>
            <p:nvPr/>
          </p:nvCxnSpPr>
          <p:spPr>
            <a:xfrm>
              <a:off x="7552808" y="2124535"/>
              <a:ext cx="419130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552808" y="2483373"/>
              <a:ext cx="419130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7074937" y="3123249"/>
              <a:ext cx="57154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566738" y="694024"/>
            <a:ext cx="3410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</a:rPr>
              <a:t>Невозможность применения традиционных методов </a:t>
            </a:r>
            <a:r>
              <a:rPr lang="ru-RU" sz="1600" dirty="0" smtClean="0">
                <a:solidFill>
                  <a:srgbClr val="C00000"/>
                </a:solidFill>
              </a:rPr>
              <a:t>контроля !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8" y="93736"/>
            <a:ext cx="12906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81263" y="463623"/>
            <a:ext cx="7876093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396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6DF5765-E0BC-48F8-802D-893664214845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9398" name="Picture 3" descr="L:\___Газпром ПХГ профиль\176 наложение\Указане интервалов 176 низ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670" y="699294"/>
            <a:ext cx="2641600" cy="561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2" descr="L:\___Газпром ПХГ профиль\176 наложение\Указане интервалов 176 верх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711993"/>
            <a:ext cx="2924175" cy="560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4556125" y="2165350"/>
            <a:ext cx="920750" cy="30321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493020" y="1916468"/>
            <a:ext cx="30669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интервале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I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переводника трубной головки (трубодержателя) 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зафиксированы значительные отклонения измеренных значений внутренних радиусов (диаметров)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 номинальных значений.</a:t>
            </a:r>
          </a:p>
          <a:p>
            <a:pPr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Отклонение внутреннего диаметра</a:t>
            </a: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 максимального номинального значения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составило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12 % </a:t>
            </a: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 допустимом отклонении</a:t>
            </a:r>
          </a:p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не более 4 %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 первоначального диаметра.</a:t>
            </a:r>
          </a:p>
          <a:p>
            <a:pPr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Причина увеличения диаметра:</a:t>
            </a:r>
          </a:p>
          <a:p>
            <a:pPr>
              <a:defRPr/>
            </a:pP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</a:rPr>
              <a:t>Механическая обработка перед установкой переводника в состав устьевого 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</a:rPr>
              <a:t>оборудования!</a:t>
            </a:r>
            <a:endParaRPr lang="ru-RU" sz="14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671638" y="5610225"/>
            <a:ext cx="1462087" cy="355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93736"/>
            <a:ext cx="27241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применения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8" y="187325"/>
            <a:ext cx="12906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96900" y="763588"/>
            <a:ext cx="7424738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420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5BA41E9-0F9D-4B78-B9EB-639D6273C38D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0422" name="Picture 5" descr="L:\___ОАО АРКТИКГАЗ\Прайм\Указание интервалов -в презен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01700"/>
            <a:ext cx="1851025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904875" y="4376738"/>
            <a:ext cx="1279525" cy="11271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0424" name="Picture 3" descr="L:\___ОАО АРКТИКГАЗ\Арматура для корвет ё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463" y="2814638"/>
            <a:ext cx="32480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4919663" y="4291013"/>
            <a:ext cx="1146175" cy="6699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3188" y="6046788"/>
            <a:ext cx="2757487" cy="431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конструкции «ствола» ФА с полученной профилеграммой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11638" y="5900738"/>
            <a:ext cx="2570162" cy="60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конструкции подвески НКТ  с полученной профилеграммой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98825" y="919163"/>
            <a:ext cx="6380163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интервале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адаптера и интервале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коренной задвижки</a:t>
            </a:r>
            <a:b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зафиксированы незначительные отклонения измеренных значений внутренних радиусов (диаметров) от номинальных значений.</a:t>
            </a:r>
          </a:p>
          <a:p>
            <a:pPr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профилеграмме узла подвески НКТ (в интервале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III)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выявлен интервал резьбового соединения под обратный клапан</a:t>
            </a: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герметизации ствола при проведении работ по замене задвижек</a:t>
            </a:r>
          </a:p>
          <a:p>
            <a:pPr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давлением.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6113" y="239713"/>
            <a:ext cx="272256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применения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9" r="9390"/>
          <a:stretch>
            <a:fillRect/>
          </a:stretch>
        </p:blipFill>
        <p:spPr bwMode="auto">
          <a:xfrm>
            <a:off x="7808913" y="2636838"/>
            <a:ext cx="1838325" cy="17732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4" descr="logo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8" y="187325"/>
            <a:ext cx="12906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96900" y="763588"/>
            <a:ext cx="7424738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445" name="Picture 3" descr="footer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21612D4-2D9F-4676-9601-8FCB25EEA12E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47" name="Picture 3" descr="вариант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2749550"/>
            <a:ext cx="1689100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4" descr="176-разрез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465638"/>
            <a:ext cx="1500188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2" descr="176-труб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26447" r="6808"/>
          <a:stretch>
            <a:fillRect/>
          </a:stretch>
        </p:blipFill>
        <p:spPr bwMode="auto">
          <a:xfrm>
            <a:off x="2524125" y="2763838"/>
            <a:ext cx="2243138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0" name="Picture 3" descr="C:\Users\i.timoshko\Desktop\Фото задвижки\DSCN2545 - копия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8" y="2678113"/>
            <a:ext cx="173355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96900" y="6159500"/>
            <a:ext cx="164147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Вид полученного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профиля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433638" y="6124575"/>
            <a:ext cx="217646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Виды сечений  полученного  профиля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44763" y="3986213"/>
            <a:ext cx="220186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Визуализация профиля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обследуемого элемента</a:t>
            </a:r>
          </a:p>
        </p:txBody>
      </p:sp>
      <p:pic>
        <p:nvPicPr>
          <p:cNvPr id="61454" name="Picture 4" descr="C:\Users\i.timoshko\Desktop\Фото задвижки\DSCN254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4529138"/>
            <a:ext cx="21844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4610100" y="4017963"/>
            <a:ext cx="3063875" cy="2778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Фото задвижки на устье скважины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702175" y="6145213"/>
            <a:ext cx="306387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Вид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«прохода» демонтированной с фонтанной арматуры задвижки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08000" y="966788"/>
            <a:ext cx="8915400" cy="16303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завода изготовителя на величину увеличения внутреннего прохода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+0,74 мм.</a:t>
            </a:r>
          </a:p>
          <a:p>
            <a:pPr>
              <a:defRPr/>
            </a:pPr>
            <a:endParaRPr lang="ru-RU" sz="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предельного состояния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увеличение внутреннего прохода на величину более чем 4 %.</a:t>
            </a:r>
          </a:p>
          <a:p>
            <a:pPr>
              <a:defRPr/>
            </a:pPr>
            <a:endParaRPr lang="ru-RU" sz="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увеличение внутреннего «прохода» задвижки до 77,9 мм 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(+12,9 мм (19,8%)),</a:t>
            </a:r>
            <a:r>
              <a:rPr lang="ru-RU" sz="1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номинальном значении «прохода» - 65,0 мм.</a:t>
            </a:r>
          </a:p>
          <a:p>
            <a:pPr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дальнейшая  эксплуатация задвижки невозможна.</a:t>
            </a:r>
          </a:p>
        </p:txBody>
      </p:sp>
      <p:pic>
        <p:nvPicPr>
          <p:cNvPr id="61458" name="Рисунок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4448175"/>
            <a:ext cx="2117725" cy="177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7685088" y="6137275"/>
            <a:ext cx="21336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Примеры 3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D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моделей обследуемых элементов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5950" y="279400"/>
            <a:ext cx="27241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применения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B77AD1E2-C892-4EE5-9B7F-C1422AA4B95F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150" y="2579688"/>
            <a:ext cx="87757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II.3 Технология измерения геометрических параметров каверн подземных хранилищ газа 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871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738" y="106661"/>
            <a:ext cx="1325101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67CC645-BFA7-4820-A7D4-D27602AF0313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07988" y="915988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15614" y="117466"/>
            <a:ext cx="799812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17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Аппаратный комплекс </a:t>
            </a:r>
            <a:r>
              <a:rPr lang="ru-RU" sz="17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(опытный образец) для измерения геометрических параметров каверн подземных хранилищ </a:t>
            </a:r>
            <a:r>
              <a:rPr lang="ru-RU" sz="175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газа (ПАО «ГАЗПРОМ»)*</a:t>
            </a:r>
            <a:endParaRPr lang="ru-RU" sz="17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4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1109663"/>
            <a:ext cx="211455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25" y="980751"/>
            <a:ext cx="4633913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4667791"/>
            <a:ext cx="5540375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0" name="TextBox 15"/>
          <p:cNvSpPr txBox="1">
            <a:spLocks noChangeArrowheads="1"/>
          </p:cNvSpPr>
          <p:nvPr/>
        </p:nvSpPr>
        <p:spPr bwMode="auto">
          <a:xfrm>
            <a:off x="4546600" y="4321175"/>
            <a:ext cx="2555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800" i="1">
                <a:latin typeface="Arial Narrow" panose="020B0606020202030204" pitchFamily="34" charset="0"/>
                <a:cs typeface="Arabic Typesetting" panose="03020402040406030203" pitchFamily="66" charset="-78"/>
              </a:rPr>
              <a:t>М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801938" y="3414110"/>
            <a:ext cx="6107113" cy="1352550"/>
            <a:chOff x="2801938" y="3629760"/>
            <a:chExt cx="6107113" cy="135255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2801938" y="3629760"/>
              <a:ext cx="6107113" cy="1352550"/>
              <a:chOff x="2790825" y="3636963"/>
              <a:chExt cx="6107113" cy="1352550"/>
            </a:xfrm>
          </p:grpSpPr>
          <p:pic>
            <p:nvPicPr>
              <p:cNvPr id="63497" name="Рисунок 1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1938" y="3636963"/>
                <a:ext cx="6096000" cy="1352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3499" name="TextBox 1"/>
              <p:cNvSpPr txBox="1">
                <a:spLocks noChangeArrowheads="1"/>
              </p:cNvSpPr>
              <p:nvPr/>
            </p:nvSpPr>
            <p:spPr bwMode="auto">
              <a:xfrm>
                <a:off x="2790825" y="4044950"/>
                <a:ext cx="273050" cy="2460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ru-RU" altLang="ru-RU" sz="1000" i="1" dirty="0">
                    <a:latin typeface="Arial Narrow" panose="020B0606020202030204" pitchFamily="34" charset="0"/>
                    <a:cs typeface="Arabic Typesetting" panose="03020402040406030203" pitchFamily="66" charset="-78"/>
                  </a:rPr>
                  <a:t>М</a:t>
                </a:r>
              </a:p>
            </p:txBody>
          </p:sp>
        </p:grpSp>
        <p:sp>
          <p:nvSpPr>
            <p:cNvPr id="63501" name="TextBox 16"/>
            <p:cNvSpPr txBox="1">
              <a:spLocks noChangeArrowheads="1"/>
            </p:cNvSpPr>
            <p:nvPr/>
          </p:nvSpPr>
          <p:spPr bwMode="auto">
            <a:xfrm>
              <a:off x="4546600" y="3708400"/>
              <a:ext cx="255588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ru-RU" altLang="ru-RU" sz="800" i="1" dirty="0">
                  <a:latin typeface="Arial Narrow" panose="020B0606020202030204" pitchFamily="34" charset="0"/>
                  <a:cs typeface="Arabic Typesetting" panose="03020402040406030203" pitchFamily="66" charset="-78"/>
                </a:rPr>
                <a:t>М</a:t>
              </a:r>
            </a:p>
          </p:txBody>
        </p:sp>
      </p:grpSp>
      <p:sp>
        <p:nvSpPr>
          <p:cNvPr id="16" name="TextBox 1"/>
          <p:cNvSpPr txBox="1"/>
          <p:nvPr/>
        </p:nvSpPr>
        <p:spPr>
          <a:xfrm>
            <a:off x="2674189" y="5990072"/>
            <a:ext cx="7063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ru-RU" sz="1100" dirty="0" smtClean="0">
                <a:latin typeface="Arial" panose="020B0604020202020204" pitchFamily="34" charset="0"/>
              </a:rPr>
              <a:t>*) Опытный образец разработан по заданию ПАО «Газпром» (Департамент 123). Правообладателем является ПАО «Газпром». </a:t>
            </a:r>
            <a:endParaRPr lang="ru-RU" sz="11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1125"/>
            <a:ext cx="99060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FF18DED-D2AE-40F3-976A-F9623BF7175E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83820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341313" y="7938"/>
            <a:ext cx="8264525" cy="812800"/>
          </a:xfrm>
          <a:prstGeom prst="rect">
            <a:avLst/>
          </a:prstGeom>
        </p:spPr>
        <p:txBody>
          <a:bodyPr lIns="99060" tIns="49530" rIns="99060" bIns="49530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и методов,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применяемых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геометрических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параметров каверн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ПХГ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07988" y="1054100"/>
          <a:ext cx="9124950" cy="4114800"/>
        </p:xfrm>
        <a:graphic>
          <a:graphicData uri="http://schemas.openxmlformats.org/drawingml/2006/table">
            <a:tbl>
              <a:tblPr/>
              <a:tblGrid>
                <a:gridCol w="458787"/>
                <a:gridCol w="3433763"/>
                <a:gridCol w="5232400"/>
              </a:tblGrid>
              <a:tr h="0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 методы измерений, основанные на различных физических явлениях и принципах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Возможные ограничения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82625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Теоретический расчет объема каверны</a:t>
                      </a:r>
                    </a:p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 данным концентрации и объема вымываемого рассола)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Невозможность объективной оценки геометрических параметров каверны.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82625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defTabSz="493713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937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Эхолокация (звуколокация)</a:t>
                      </a:r>
                    </a:p>
                    <a:p>
                      <a:pPr marL="0" marR="0" lvl="0" indent="0" algn="l" defTabSz="4937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диапазоне частот от 100 до 700 кГц)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Обязательное наличие в каверне вмещающей среды в жидкой или газовой фазе.</a:t>
                      </a:r>
                    </a:p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Селективное (на некоторых частотах) и широкополосное</a:t>
                      </a:r>
                      <a:b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диапазоне частот) поглощение вмещающей средой и колонной труб энергии звуковых волн.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defTabSz="493713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493713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493713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4937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Видимое лазерное излучение</a:t>
                      </a:r>
                    </a:p>
                    <a:p>
                      <a:pPr marL="0" marR="0" lvl="0" indent="0" algn="l" defTabSz="4937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Значительное поглощение вмещающей средой</a:t>
                      </a:r>
                      <a:b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энергии лазерного излучения (кроме сине-зеленого излучения).</a:t>
                      </a:r>
                    </a:p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Невозможность проведения измерения через колонну труб.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Электромагнитные волны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defTabSz="742950">
                        <a:lnSpc>
                          <a:spcPct val="90000"/>
                        </a:lnSpc>
                        <a:spcBef>
                          <a:spcPts val="813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742950">
                        <a:lnSpc>
                          <a:spcPct val="90000"/>
                        </a:lnSpc>
                        <a:spcBef>
                          <a:spcPts val="400"/>
                        </a:spcBef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742950" eaLnBrk="0" fontAlgn="base" hangingPunct="0">
                        <a:lnSpc>
                          <a:spcPct val="9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Значительное поглощение вмещающей средой</a:t>
                      </a:r>
                    </a:p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энергии электромагнитных волн.</a:t>
                      </a:r>
                    </a:p>
                    <a:p>
                      <a:pPr marL="0" marR="0" lvl="0" indent="0" algn="l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Невозможность проведения измерения через колонну труб.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</a:tbl>
          </a:graphicData>
        </a:graphic>
      </p:graphicFrame>
      <p:pic>
        <p:nvPicPr>
          <p:cNvPr id="64549" name="Picture 2" descr="http://img.scoop.it/ORwBXjUIxs3w7Dh1hQkKKIXXXL4j3HpexhjNOf_P3YmryPKwJ94QGRtDb3Sbc6K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5386388"/>
            <a:ext cx="1366837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50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5386388"/>
            <a:ext cx="12382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51" name="Picture 6" descr="https://lifeovercancer.files.wordpress.com/2014/08/shutterstock_1001665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5368925"/>
            <a:ext cx="13938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52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368925"/>
            <a:ext cx="12493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B1EB020-9811-4CA9-B9A6-19CD45175D63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83820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-121042" y="0"/>
            <a:ext cx="8167688" cy="812800"/>
          </a:xfrm>
          <a:prstGeom prst="rect">
            <a:avLst/>
          </a:prstGeom>
        </p:spPr>
        <p:txBody>
          <a:bodyPr lIns="99060" tIns="49530" rIns="99060" bIns="4953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-модель каверны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скважины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(скважинный модуль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подвесной колонны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труб)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543" name="Запись экрана (28.10.2016 20-46-15)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" t="5576" r="1505" b="6960"/>
          <a:stretch>
            <a:fillRect/>
          </a:stretch>
        </p:blipFill>
        <p:spPr bwMode="auto">
          <a:xfrm>
            <a:off x="2813050" y="911225"/>
            <a:ext cx="42799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4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7" b="23705"/>
          <a:stretch>
            <a:fillRect/>
          </a:stretch>
        </p:blipFill>
        <p:spPr bwMode="auto">
          <a:xfrm>
            <a:off x="2093913" y="3028950"/>
            <a:ext cx="2187575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5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27" b="42963"/>
          <a:stretch>
            <a:fillRect/>
          </a:stretch>
        </p:blipFill>
        <p:spPr bwMode="auto">
          <a:xfrm>
            <a:off x="15875" y="4730750"/>
            <a:ext cx="4265613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6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20741" r="4819" b="44630"/>
          <a:stretch>
            <a:fillRect/>
          </a:stretch>
        </p:blipFill>
        <p:spPr bwMode="auto">
          <a:xfrm>
            <a:off x="4740275" y="3087688"/>
            <a:ext cx="263525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7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" t="21481" r="2718" b="45557"/>
          <a:stretch>
            <a:fillRect/>
          </a:stretch>
        </p:blipFill>
        <p:spPr bwMode="auto">
          <a:xfrm>
            <a:off x="7345363" y="3138488"/>
            <a:ext cx="2557462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8" name="TextBox 13"/>
          <p:cNvSpPr txBox="1">
            <a:spLocks noChangeArrowheads="1"/>
          </p:cNvSpPr>
          <p:nvPr/>
        </p:nvSpPr>
        <p:spPr bwMode="auto">
          <a:xfrm>
            <a:off x="3723405" y="2662238"/>
            <a:ext cx="23401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1200" dirty="0">
                <a:latin typeface="Arial" panose="020B0604020202020204" pitchFamily="34" charset="0"/>
              </a:rPr>
              <a:t>3D</a:t>
            </a:r>
            <a:r>
              <a:rPr lang="ru-RU" altLang="ru-RU" sz="1200" dirty="0">
                <a:latin typeface="Arial" panose="020B0604020202020204" pitchFamily="34" charset="0"/>
              </a:rPr>
              <a:t>-модель каверны </a:t>
            </a:r>
            <a:r>
              <a:rPr lang="ru-RU" altLang="ru-RU" sz="1200" dirty="0" smtClean="0">
                <a:latin typeface="Arial" panose="020B0604020202020204" pitchFamily="34" charset="0"/>
              </a:rPr>
              <a:t>скважины</a:t>
            </a:r>
            <a:endParaRPr lang="ru-RU" altLang="ru-RU" sz="1200" b="1" dirty="0">
              <a:latin typeface="Arial" panose="020B0604020202020204" pitchFamily="34" charset="0"/>
            </a:endParaRPr>
          </a:p>
        </p:txBody>
      </p:sp>
      <p:pic>
        <p:nvPicPr>
          <p:cNvPr id="65549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2917"/>
          <a:stretch>
            <a:fillRect/>
          </a:stretch>
        </p:blipFill>
        <p:spPr bwMode="auto">
          <a:xfrm>
            <a:off x="15875" y="3035300"/>
            <a:ext cx="21732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50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8" t="12038" r="4976" b="25369"/>
          <a:stretch>
            <a:fillRect/>
          </a:stretch>
        </p:blipFill>
        <p:spPr bwMode="auto">
          <a:xfrm>
            <a:off x="6416675" y="4386263"/>
            <a:ext cx="19748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51" name="TextBox 14"/>
          <p:cNvSpPr txBox="1">
            <a:spLocks noChangeArrowheads="1"/>
          </p:cNvSpPr>
          <p:nvPr/>
        </p:nvSpPr>
        <p:spPr bwMode="auto">
          <a:xfrm>
            <a:off x="734398" y="6313488"/>
            <a:ext cx="29111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Arial" panose="020B0604020202020204" pitchFamily="34" charset="0"/>
              </a:rPr>
              <a:t>Купольная часть каверны скважины </a:t>
            </a:r>
            <a:r>
              <a:rPr lang="en-US" altLang="ru-RU" sz="1200" dirty="0" smtClean="0">
                <a:latin typeface="Arial" panose="020B0604020202020204" pitchFamily="34" charset="0"/>
              </a:rPr>
              <a:t>N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65552" name="TextBox 15"/>
          <p:cNvSpPr txBox="1">
            <a:spLocks noChangeArrowheads="1"/>
          </p:cNvSpPr>
          <p:nvPr/>
        </p:nvSpPr>
        <p:spPr bwMode="auto">
          <a:xfrm>
            <a:off x="6061393" y="6345238"/>
            <a:ext cx="26854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Arial" panose="020B0604020202020204" pitchFamily="34" charset="0"/>
              </a:rPr>
              <a:t>Донная часть каверны скважины </a:t>
            </a:r>
            <a:r>
              <a:rPr lang="en-US" altLang="ru-RU" sz="1200" dirty="0" smtClean="0">
                <a:latin typeface="Arial" panose="020B0604020202020204" pitchFamily="34" charset="0"/>
              </a:rPr>
              <a:t>N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65553" name="Прямоугольник 16"/>
          <p:cNvSpPr>
            <a:spLocks noChangeArrowheads="1"/>
          </p:cNvSpPr>
          <p:nvPr/>
        </p:nvSpPr>
        <p:spPr bwMode="auto">
          <a:xfrm>
            <a:off x="69850" y="1355725"/>
            <a:ext cx="2005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Объем:</a:t>
            </a:r>
          </a:p>
          <a:p>
            <a:pPr algn="ctr"/>
            <a:r>
              <a:rPr lang="ru-RU" altLang="ru-RU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***</a:t>
            </a:r>
            <a:r>
              <a:rPr lang="ru-RU" altLang="ru-RU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*</a:t>
            </a:r>
            <a:r>
              <a:rPr lang="ru-RU" altLang="ru-RU" sz="16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9,94</a:t>
            </a:r>
            <a:r>
              <a:rPr lang="ru-RU" altLang="ru-RU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 м</a:t>
            </a:r>
            <a:r>
              <a:rPr lang="ru-RU" altLang="ru-RU" sz="1600" b="1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endParaRPr lang="ru-RU" altLang="ru-RU" sz="16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5554" name="Группа 23"/>
          <p:cNvGrpSpPr>
            <a:grpSpLocks/>
          </p:cNvGrpSpPr>
          <p:nvPr/>
        </p:nvGrpSpPr>
        <p:grpSpPr bwMode="auto">
          <a:xfrm>
            <a:off x="8105775" y="4306888"/>
            <a:ext cx="1677988" cy="938212"/>
            <a:chOff x="0" y="0"/>
            <a:chExt cx="1678854" cy="938582"/>
          </a:xfrm>
        </p:grpSpPr>
        <p:sp>
          <p:nvSpPr>
            <p:cNvPr id="25" name="Счетверенная стрелка 24"/>
            <p:cNvSpPr/>
            <p:nvPr/>
          </p:nvSpPr>
          <p:spPr>
            <a:xfrm>
              <a:off x="565442" y="249335"/>
              <a:ext cx="546382" cy="498672"/>
            </a:xfrm>
            <a:prstGeom prst="quadArrow">
              <a:avLst>
                <a:gd name="adj1" fmla="val 7213"/>
                <a:gd name="adj2" fmla="val 9987"/>
                <a:gd name="adj3" fmla="val 32691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32087" y="0"/>
              <a:ext cx="652799" cy="2477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Юг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0" y="349388"/>
              <a:ext cx="652800" cy="2477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Восток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089587" y="323978"/>
              <a:ext cx="589267" cy="2938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Запад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32087" y="689247"/>
              <a:ext cx="654388" cy="2493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Север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555" name="Группа 29"/>
          <p:cNvGrpSpPr>
            <a:grpSpLocks/>
          </p:cNvGrpSpPr>
          <p:nvPr/>
        </p:nvGrpSpPr>
        <p:grpSpPr bwMode="auto">
          <a:xfrm>
            <a:off x="6553200" y="2303463"/>
            <a:ext cx="1600200" cy="996950"/>
            <a:chOff x="0" y="0"/>
            <a:chExt cx="1601616" cy="996316"/>
          </a:xfrm>
        </p:grpSpPr>
        <p:sp>
          <p:nvSpPr>
            <p:cNvPr id="31" name="Счетверенная стрелка 30"/>
            <p:cNvSpPr/>
            <p:nvPr/>
          </p:nvSpPr>
          <p:spPr>
            <a:xfrm>
              <a:off x="599018" y="249079"/>
              <a:ext cx="544994" cy="498158"/>
            </a:xfrm>
            <a:prstGeom prst="quadArrow">
              <a:avLst>
                <a:gd name="adj1" fmla="val 7213"/>
                <a:gd name="adj2" fmla="val 9987"/>
                <a:gd name="adj3" fmla="val 32691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946987" y="366479"/>
              <a:ext cx="654629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Юг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0" y="366479"/>
              <a:ext cx="654629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Север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40228" y="0"/>
              <a:ext cx="65304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Восток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06962" y="748823"/>
              <a:ext cx="589484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Запад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556" name="Группа 35"/>
          <p:cNvGrpSpPr>
            <a:grpSpLocks/>
          </p:cNvGrpSpPr>
          <p:nvPr/>
        </p:nvGrpSpPr>
        <p:grpSpPr bwMode="auto">
          <a:xfrm>
            <a:off x="8421688" y="2327275"/>
            <a:ext cx="1617662" cy="989013"/>
            <a:chOff x="0" y="0"/>
            <a:chExt cx="1617356" cy="988513"/>
          </a:xfrm>
        </p:grpSpPr>
        <p:sp>
          <p:nvSpPr>
            <p:cNvPr id="37" name="Счетверенная стрелка 36"/>
            <p:cNvSpPr/>
            <p:nvPr/>
          </p:nvSpPr>
          <p:spPr>
            <a:xfrm>
              <a:off x="511078" y="250698"/>
              <a:ext cx="545997" cy="498223"/>
            </a:xfrm>
            <a:prstGeom prst="quadArrow">
              <a:avLst>
                <a:gd name="adj1" fmla="val 7213"/>
                <a:gd name="adj2" fmla="val 9987"/>
                <a:gd name="adj3" fmla="val 32691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84095" y="0"/>
              <a:ext cx="590438" cy="2475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Запад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46003" y="740988"/>
              <a:ext cx="653926" cy="2475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Восток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0" y="369701"/>
              <a:ext cx="653926" cy="2491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Юг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963430" y="369701"/>
              <a:ext cx="653926" cy="2491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Север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557" name="Группа 41"/>
          <p:cNvGrpSpPr>
            <a:grpSpLocks/>
          </p:cNvGrpSpPr>
          <p:nvPr/>
        </p:nvGrpSpPr>
        <p:grpSpPr bwMode="auto">
          <a:xfrm>
            <a:off x="3681413" y="4251325"/>
            <a:ext cx="1601787" cy="996950"/>
            <a:chOff x="0" y="0"/>
            <a:chExt cx="1601616" cy="996316"/>
          </a:xfrm>
        </p:grpSpPr>
        <p:sp>
          <p:nvSpPr>
            <p:cNvPr id="43" name="Счетверенная стрелка 42"/>
            <p:cNvSpPr/>
            <p:nvPr/>
          </p:nvSpPr>
          <p:spPr>
            <a:xfrm>
              <a:off x="598423" y="249079"/>
              <a:ext cx="546042" cy="498158"/>
            </a:xfrm>
            <a:prstGeom prst="quadArrow">
              <a:avLst>
                <a:gd name="adj1" fmla="val 7213"/>
                <a:gd name="adj2" fmla="val 9987"/>
                <a:gd name="adj3" fmla="val 32691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947636" y="366480"/>
              <a:ext cx="65398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Юг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0" y="366480"/>
              <a:ext cx="65398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Север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39692" y="0"/>
              <a:ext cx="65398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Восток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606360" y="748823"/>
              <a:ext cx="590487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Запад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2074863" y="2311400"/>
            <a:ext cx="588962" cy="293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Запад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206500" y="2544763"/>
            <a:ext cx="654050" cy="249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Юг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366963" y="2822575"/>
            <a:ext cx="652462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Север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47813" y="2917825"/>
            <a:ext cx="652462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Восток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1887538" y="2593975"/>
            <a:ext cx="414337" cy="3460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16088" y="2701925"/>
            <a:ext cx="787400" cy="1349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7859713" y="946150"/>
            <a:ext cx="588962" cy="293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Запад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797675" y="968375"/>
            <a:ext cx="654050" cy="249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Юг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856538" y="1330325"/>
            <a:ext cx="654050" cy="249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Север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980238" y="1366838"/>
            <a:ext cx="652462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Восток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flipV="1">
            <a:off x="7207250" y="1198563"/>
            <a:ext cx="723900" cy="1714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7207250" y="1209675"/>
            <a:ext cx="787400" cy="1365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B77AD1E2-C892-4EE5-9B7F-C1422AA4B95F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150" y="2579688"/>
            <a:ext cx="87757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Актуальное состояние </a:t>
            </a:r>
            <a:r>
              <a:rPr lang="ru-RU" sz="3200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 </a:t>
            </a:r>
            <a:r>
              <a:rPr lang="ru-RU" sz="32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обеспечения процесса ЭПБ скважин ПАО «Газпром»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470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FF906AD-4ED4-4F5D-9685-FDD3B7C96EF4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83820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566" name="TextBox 13"/>
          <p:cNvSpPr txBox="1">
            <a:spLocks noChangeArrowheads="1"/>
          </p:cNvSpPr>
          <p:nvPr/>
        </p:nvSpPr>
        <p:spPr bwMode="auto">
          <a:xfrm>
            <a:off x="3544613" y="2662238"/>
            <a:ext cx="25453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1200" dirty="0">
                <a:latin typeface="Arial" panose="020B0604020202020204" pitchFamily="34" charset="0"/>
              </a:rPr>
              <a:t>3D</a:t>
            </a:r>
            <a:r>
              <a:rPr lang="ru-RU" altLang="ru-RU" sz="1200" dirty="0">
                <a:latin typeface="Arial" panose="020B0604020202020204" pitchFamily="34" charset="0"/>
              </a:rPr>
              <a:t>-модель каверны </a:t>
            </a:r>
            <a:r>
              <a:rPr lang="ru-RU" altLang="ru-RU" sz="1200" dirty="0" smtClean="0">
                <a:latin typeface="Arial" panose="020B0604020202020204" pitchFamily="34" charset="0"/>
              </a:rPr>
              <a:t>скважины</a:t>
            </a:r>
            <a:r>
              <a:rPr lang="en-US" altLang="ru-RU" sz="1200" dirty="0">
                <a:latin typeface="Arial" panose="020B0604020202020204" pitchFamily="34" charset="0"/>
              </a:rPr>
              <a:t> </a:t>
            </a:r>
            <a:r>
              <a:rPr lang="en-US" altLang="ru-RU" sz="1200" dirty="0" smtClean="0">
                <a:latin typeface="Arial" panose="020B0604020202020204" pitchFamily="34" charset="0"/>
              </a:rPr>
              <a:t>N</a:t>
            </a:r>
            <a:endParaRPr lang="ru-RU" altLang="ru-RU" sz="1200" b="1" dirty="0">
              <a:latin typeface="Arial" panose="020B0604020202020204" pitchFamily="34" charset="0"/>
            </a:endParaRPr>
          </a:p>
        </p:txBody>
      </p:sp>
      <p:sp>
        <p:nvSpPr>
          <p:cNvPr id="66567" name="TextBox 14"/>
          <p:cNvSpPr txBox="1">
            <a:spLocks noChangeArrowheads="1"/>
          </p:cNvSpPr>
          <p:nvPr/>
        </p:nvSpPr>
        <p:spPr bwMode="auto">
          <a:xfrm>
            <a:off x="508973" y="6305550"/>
            <a:ext cx="29111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Arial" panose="020B0604020202020204" pitchFamily="34" charset="0"/>
              </a:rPr>
              <a:t>Купольная часть каверны скважины </a:t>
            </a:r>
            <a:r>
              <a:rPr lang="en-US" altLang="ru-RU" sz="1200" dirty="0" smtClean="0">
                <a:latin typeface="Arial" panose="020B0604020202020204" pitchFamily="34" charset="0"/>
              </a:rPr>
              <a:t>N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66568" name="TextBox 15"/>
          <p:cNvSpPr txBox="1">
            <a:spLocks noChangeArrowheads="1"/>
          </p:cNvSpPr>
          <p:nvPr/>
        </p:nvSpPr>
        <p:spPr bwMode="auto">
          <a:xfrm>
            <a:off x="6363811" y="6319838"/>
            <a:ext cx="26854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 dirty="0">
                <a:latin typeface="Arial" panose="020B0604020202020204" pitchFamily="34" charset="0"/>
              </a:rPr>
              <a:t>Донная часть каверны скважины </a:t>
            </a:r>
            <a:r>
              <a:rPr lang="en-US" altLang="ru-RU" sz="1200" dirty="0" smtClean="0">
                <a:latin typeface="Arial" panose="020B0604020202020204" pitchFamily="34" charset="0"/>
              </a:rPr>
              <a:t>N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093075" y="884238"/>
            <a:ext cx="590550" cy="293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Запад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032625" y="908050"/>
            <a:ext cx="652463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Юг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091488" y="1270000"/>
            <a:ext cx="652462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Север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213600" y="1304925"/>
            <a:ext cx="652463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Восток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flipV="1">
            <a:off x="7440613" y="1136650"/>
            <a:ext cx="725487" cy="1714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7440613" y="1147763"/>
            <a:ext cx="787400" cy="1365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6575" name="Запись экрана (10.11.2016 15-35-56)-горизонт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4056" r="4471" b="8672"/>
          <a:stretch>
            <a:fillRect/>
          </a:stretch>
        </p:blipFill>
        <p:spPr bwMode="auto">
          <a:xfrm>
            <a:off x="2597150" y="928688"/>
            <a:ext cx="4656138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6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22963" b="31111"/>
          <a:stretch>
            <a:fillRect/>
          </a:stretch>
        </p:blipFill>
        <p:spPr bwMode="auto">
          <a:xfrm>
            <a:off x="241300" y="4306888"/>
            <a:ext cx="3006725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7" name="Рисунок 7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9496" r="1311" b="38786"/>
          <a:stretch>
            <a:fillRect/>
          </a:stretch>
        </p:blipFill>
        <p:spPr bwMode="auto">
          <a:xfrm>
            <a:off x="6262688" y="4368800"/>
            <a:ext cx="2495550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8" name="Рисунок 7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t="23434" r="1025" b="29697"/>
          <a:stretch>
            <a:fillRect/>
          </a:stretch>
        </p:blipFill>
        <p:spPr bwMode="auto">
          <a:xfrm>
            <a:off x="287338" y="2247900"/>
            <a:ext cx="2913062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9" name="Рисунок 7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4" t="16162" r="11307" b="39999"/>
          <a:stretch>
            <a:fillRect/>
          </a:stretch>
        </p:blipFill>
        <p:spPr bwMode="auto">
          <a:xfrm>
            <a:off x="6245225" y="2335213"/>
            <a:ext cx="24574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80" name="Группа 65"/>
          <p:cNvGrpSpPr>
            <a:grpSpLocks/>
          </p:cNvGrpSpPr>
          <p:nvPr/>
        </p:nvGrpSpPr>
        <p:grpSpPr bwMode="auto">
          <a:xfrm>
            <a:off x="8054975" y="3760788"/>
            <a:ext cx="1601788" cy="996950"/>
            <a:chOff x="0" y="0"/>
            <a:chExt cx="1601616" cy="996316"/>
          </a:xfrm>
        </p:grpSpPr>
        <p:sp>
          <p:nvSpPr>
            <p:cNvPr id="67" name="Счетверенная стрелка 66"/>
            <p:cNvSpPr/>
            <p:nvPr/>
          </p:nvSpPr>
          <p:spPr>
            <a:xfrm>
              <a:off x="598424" y="249079"/>
              <a:ext cx="546041" cy="498158"/>
            </a:xfrm>
            <a:prstGeom prst="quadArrow">
              <a:avLst>
                <a:gd name="adj1" fmla="val 7213"/>
                <a:gd name="adj2" fmla="val 9987"/>
                <a:gd name="adj3" fmla="val 32691"/>
              </a:avLst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947636" y="366479"/>
              <a:ext cx="65398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Юг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0" y="366479"/>
              <a:ext cx="65398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Север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39692" y="0"/>
              <a:ext cx="653980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Восток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06360" y="748823"/>
              <a:ext cx="590487" cy="247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000" smtClean="0">
                  <a:solidFill>
                    <a:srgbClr val="00000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Запад</a:t>
              </a:r>
              <a:endParaRPr lang="ru-RU" altLang="ru-RU" sz="1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3352800" y="3865563"/>
            <a:ext cx="588963" cy="293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Запад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27288" y="3921125"/>
            <a:ext cx="654050" cy="249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Юг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352800" y="4346575"/>
            <a:ext cx="65405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Север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439988" y="4352925"/>
            <a:ext cx="652462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00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Восток</a:t>
            </a:r>
            <a:endParaRPr lang="ru-RU" altLang="ru-RU" sz="120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V="1">
            <a:off x="2922588" y="4110038"/>
            <a:ext cx="601662" cy="2682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2878138" y="4124325"/>
            <a:ext cx="649287" cy="2444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587" name="TextBox 74"/>
          <p:cNvSpPr txBox="1">
            <a:spLocks noChangeArrowheads="1"/>
          </p:cNvSpPr>
          <p:nvPr/>
        </p:nvSpPr>
        <p:spPr bwMode="auto">
          <a:xfrm>
            <a:off x="3614738" y="3281363"/>
            <a:ext cx="2244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 b="1">
                <a:solidFill>
                  <a:schemeClr val="tx2"/>
                </a:solidFill>
                <a:latin typeface="Arial" panose="020B0604020202020204" pitchFamily="34" charset="0"/>
              </a:rPr>
              <a:t>Без детального измерения</a:t>
            </a:r>
          </a:p>
          <a:p>
            <a:pPr algn="ctr"/>
            <a:r>
              <a:rPr lang="ru-RU" altLang="ru-RU" sz="1200" b="1">
                <a:solidFill>
                  <a:schemeClr val="tx2"/>
                </a:solidFill>
                <a:latin typeface="Arial" panose="020B0604020202020204" pitchFamily="34" charset="0"/>
              </a:rPr>
              <a:t>купольной и донной части</a:t>
            </a:r>
          </a:p>
        </p:txBody>
      </p:sp>
      <p:sp>
        <p:nvSpPr>
          <p:cNvPr id="66588" name="TextBox 75"/>
          <p:cNvSpPr txBox="1">
            <a:spLocks noChangeArrowheads="1"/>
          </p:cNvSpPr>
          <p:nvPr/>
        </p:nvSpPr>
        <p:spPr bwMode="auto">
          <a:xfrm>
            <a:off x="3659188" y="5213350"/>
            <a:ext cx="2227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 b="1">
                <a:solidFill>
                  <a:schemeClr val="tx2"/>
                </a:solidFill>
                <a:latin typeface="Arial" panose="020B0604020202020204" pitchFamily="34" charset="0"/>
              </a:rPr>
              <a:t>С детальным измерением</a:t>
            </a:r>
          </a:p>
          <a:p>
            <a:pPr algn="ctr"/>
            <a:r>
              <a:rPr lang="ru-RU" altLang="ru-RU" sz="1200" b="1">
                <a:solidFill>
                  <a:schemeClr val="tx2"/>
                </a:solidFill>
                <a:latin typeface="Arial" panose="020B0604020202020204" pitchFamily="34" charset="0"/>
              </a:rPr>
              <a:t>купольной и донной части</a:t>
            </a:r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187925" y="14183"/>
            <a:ext cx="8167687" cy="812800"/>
          </a:xfrm>
          <a:prstGeom prst="rect">
            <a:avLst/>
          </a:prstGeom>
        </p:spPr>
        <p:txBody>
          <a:bodyPr lIns="99060" tIns="49530" rIns="99060" bIns="49530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-моделей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каверны скважины 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(измерения в горизонтальных плоскостях/с учетом купольной и донной частей)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4" descr="logo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B6D0CD9-5B3D-4447-942D-E01D65BEFAC8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83820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7590" name="Объект 72"/>
          <p:cNvGraphicFramePr>
            <a:graphicFrameLocks noChangeAspect="1"/>
          </p:cNvGraphicFramePr>
          <p:nvPr/>
        </p:nvGraphicFramePr>
        <p:xfrm>
          <a:off x="1936750" y="5689600"/>
          <a:ext cx="5880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2" name="Документ" r:id="rId5" imgW="5917078" imgH="613697" progId="Word.Document.12">
                  <p:embed/>
                </p:oleObj>
              </mc:Choice>
              <mc:Fallback>
                <p:oleObj name="Документ" r:id="rId5" imgW="5917078" imgH="613697" progId="Word.Document.12">
                  <p:embed/>
                  <p:pic>
                    <p:nvPicPr>
                      <p:cNvPr id="0" name="Объект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5689600"/>
                        <a:ext cx="5880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Кольцо 73"/>
          <p:cNvSpPr/>
          <p:nvPr/>
        </p:nvSpPr>
        <p:spPr>
          <a:xfrm>
            <a:off x="5562600" y="5581650"/>
            <a:ext cx="652463" cy="655638"/>
          </a:xfrm>
          <a:prstGeom prst="donut">
            <a:avLst>
              <a:gd name="adj" fmla="val 3425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5" name="Кольцо 74"/>
          <p:cNvSpPr/>
          <p:nvPr/>
        </p:nvSpPr>
        <p:spPr>
          <a:xfrm>
            <a:off x="3557588" y="5581650"/>
            <a:ext cx="650875" cy="655638"/>
          </a:xfrm>
          <a:prstGeom prst="donut">
            <a:avLst>
              <a:gd name="adj" fmla="val 3425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6" name="Кольцо 75"/>
          <p:cNvSpPr/>
          <p:nvPr/>
        </p:nvSpPr>
        <p:spPr>
          <a:xfrm>
            <a:off x="1781175" y="5581650"/>
            <a:ext cx="650875" cy="655638"/>
          </a:xfrm>
          <a:prstGeom prst="donut">
            <a:avLst>
              <a:gd name="adj" fmla="val 3425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>
          <a:xfrm>
            <a:off x="698500" y="-9525"/>
            <a:ext cx="6369050" cy="812800"/>
          </a:xfrm>
          <a:prstGeom prst="rect">
            <a:avLst/>
          </a:prstGeom>
        </p:spPr>
        <p:txBody>
          <a:bodyPr lIns="99060" tIns="49530" rIns="99060" bIns="49530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вертикальных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сечений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каверны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скважины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595" name="Рисунок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72" b="28148"/>
          <a:stretch>
            <a:fillRect/>
          </a:stretch>
        </p:blipFill>
        <p:spPr bwMode="auto">
          <a:xfrm>
            <a:off x="198438" y="1565275"/>
            <a:ext cx="8482012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Прямая соединительная линия 28"/>
          <p:cNvCxnSpPr/>
          <p:nvPr/>
        </p:nvCxnSpPr>
        <p:spPr>
          <a:xfrm flipH="1">
            <a:off x="833438" y="2751138"/>
            <a:ext cx="81661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833438" y="3773488"/>
            <a:ext cx="81661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833438" y="4243388"/>
            <a:ext cx="81661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33438" y="3192463"/>
            <a:ext cx="81661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833438" y="2284413"/>
            <a:ext cx="81661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7601" name="Группа 33"/>
          <p:cNvGrpSpPr>
            <a:grpSpLocks/>
          </p:cNvGrpSpPr>
          <p:nvPr/>
        </p:nvGrpSpPr>
        <p:grpSpPr bwMode="auto">
          <a:xfrm>
            <a:off x="8202613" y="1951038"/>
            <a:ext cx="968375" cy="2389187"/>
            <a:chOff x="-315" y="-43243"/>
            <a:chExt cx="607985" cy="170796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8556" y="-43243"/>
              <a:ext cx="523266" cy="2939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1167,</a:t>
              </a:r>
              <a:r>
                <a:rPr lang="ru-RU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-315" y="307428"/>
              <a:ext cx="607985" cy="2927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11</a:t>
              </a:r>
              <a:r>
                <a:rPr lang="ru-RU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74</a:t>
              </a: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,0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-315" y="686470"/>
              <a:ext cx="606988" cy="2939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11</a:t>
              </a:r>
              <a:r>
                <a:rPr lang="ru-RU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</a:t>
              </a: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,0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-315" y="1092750"/>
              <a:ext cx="606988" cy="2939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11</a:t>
              </a:r>
              <a:r>
                <a:rPr lang="ru-RU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88</a:t>
              </a: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,0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-315" y="1370790"/>
              <a:ext cx="605992" cy="2939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  <a:defRPr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11</a:t>
              </a:r>
              <a:r>
                <a:rPr lang="ru-RU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94,2</a:t>
              </a:r>
              <a:endPara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67602" name="TextBox 39"/>
          <p:cNvSpPr txBox="1">
            <a:spLocks noChangeArrowheads="1"/>
          </p:cNvSpPr>
          <p:nvPr/>
        </p:nvSpPr>
        <p:spPr bwMode="auto">
          <a:xfrm>
            <a:off x="4191000" y="5132388"/>
            <a:ext cx="865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>
                <a:latin typeface="Arial Narrow" panose="020B0606020202030204" pitchFamily="34" charset="0"/>
              </a:rPr>
              <a:t>Радиус, 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B77AD1E2-C892-4EE5-9B7F-C1422AA4B95F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150" y="2101706"/>
            <a:ext cx="87757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II.4 Технология для мониторинга изменения газонасыщенности объекта хранения газа и верхней части разреза околоскважинного пространства 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22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4" descr="logo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BF70ABC-FECB-4AD3-93FA-90B375293E04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33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873125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ubtitle 2"/>
          <p:cNvSpPr txBox="1">
            <a:spLocks/>
          </p:cNvSpPr>
          <p:nvPr/>
        </p:nvSpPr>
        <p:spPr>
          <a:xfrm>
            <a:off x="187325" y="860425"/>
            <a:ext cx="3932238" cy="5648325"/>
          </a:xfrm>
          <a:prstGeom prst="rect">
            <a:avLst/>
          </a:prstGeom>
        </p:spPr>
        <p:txBody>
          <a:bodyPr lIns="99060" tIns="49530" rIns="99060" bIns="4953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Аппаратура импульсной </a:t>
            </a:r>
            <a:r>
              <a:rPr lang="ru-RU" sz="1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электроразведки 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составе: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монтажный в составе: </a:t>
            </a:r>
          </a:p>
          <a:p>
            <a:pPr marL="449263" indent="-285750" algn="l">
              <a:spcBef>
                <a:spcPts val="0"/>
              </a:spcBef>
              <a:buFont typeface="Arial" panose="020B0604020202020204" pitchFamily="34" charset="0"/>
              <a:buChar char="­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аппаратура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импульсной наземной электроразведки;</a:t>
            </a:r>
          </a:p>
          <a:p>
            <a:pPr marL="449263" indent="-285750" algn="l">
              <a:spcBef>
                <a:spcPts val="0"/>
              </a:spcBef>
              <a:buFont typeface="Arial" panose="020B0604020202020204" pitchFamily="34" charset="0"/>
              <a:buChar char="­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управления;</a:t>
            </a:r>
          </a:p>
          <a:p>
            <a:pPr marL="449263" indent="-285750" algn="l">
              <a:spcBef>
                <a:spcPts val="0"/>
              </a:spcBef>
              <a:buFont typeface="Arial" panose="020B0604020202020204" pitchFamily="34" charset="0"/>
              <a:buChar char="­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аккумуляторная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батарея;</a:t>
            </a:r>
          </a:p>
          <a:p>
            <a:pPr marL="449263" indent="-285750" algn="l">
              <a:spcBef>
                <a:spcPts val="0"/>
              </a:spcBef>
              <a:buFont typeface="Arial" panose="020B0604020202020204" pitchFamily="34" charset="0"/>
              <a:buChar char="­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контроллер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заряда аккумуляторной батареи;</a:t>
            </a:r>
          </a:p>
          <a:p>
            <a:pPr marL="449263" indent="-285750" algn="l">
              <a:spcBef>
                <a:spcPts val="0"/>
              </a:spcBef>
              <a:buFont typeface="Arial" panose="020B0604020202020204" pitchFamily="34" charset="0"/>
              <a:buChar char="­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мини-коммуникатор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49263" indent="-285750" algn="l">
              <a:spcBef>
                <a:spcPts val="0"/>
              </a:spcBef>
              <a:buFont typeface="Arial" panose="020B0604020202020204" pitchFamily="34" charset="0"/>
              <a:buChar char="­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клеммы;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 startAt="2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генераторная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петли.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 startAt="2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солнечной батареи.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 startAt="2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Антенна.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 startAt="2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стоек для монтажа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 startAt="2"/>
              <a:defRPr/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Зарядное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аккумуляторной 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батареи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8615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035425"/>
            <a:ext cx="3151187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5" y="4035425"/>
            <a:ext cx="231775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Рисунок 7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984250"/>
            <a:ext cx="5894387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8" name="Прямоугольник 1"/>
          <p:cNvSpPr>
            <a:spLocks noChangeArrowheads="1"/>
          </p:cNvSpPr>
          <p:nvPr/>
        </p:nvSpPr>
        <p:spPr bwMode="auto">
          <a:xfrm>
            <a:off x="4349750" y="6140450"/>
            <a:ext cx="18923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>
                <a:latin typeface="Arial" panose="020B0604020202020204" pitchFamily="34" charset="0"/>
              </a:rPr>
              <a:t>Модуль солнечный</a:t>
            </a:r>
            <a:endParaRPr lang="ru-RU" altLang="ru-RU" sz="1500"/>
          </a:p>
        </p:txBody>
      </p:sp>
      <p:sp>
        <p:nvSpPr>
          <p:cNvPr id="68619" name="Прямоугольник 2"/>
          <p:cNvSpPr>
            <a:spLocks noChangeArrowheads="1"/>
          </p:cNvSpPr>
          <p:nvPr/>
        </p:nvSpPr>
        <p:spPr bwMode="auto">
          <a:xfrm>
            <a:off x="6540500" y="6148388"/>
            <a:ext cx="340677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>
                <a:latin typeface="Arial" panose="020B0604020202020204" pitchFamily="34" charset="0"/>
              </a:rPr>
              <a:t>Шкаф монтажный с оборудованием </a:t>
            </a:r>
            <a:endParaRPr lang="ru-RU" altLang="ru-RU" sz="1500"/>
          </a:p>
        </p:txBody>
      </p:sp>
      <p:sp>
        <p:nvSpPr>
          <p:cNvPr id="68620" name="Прямоугольник 12"/>
          <p:cNvSpPr>
            <a:spLocks noChangeArrowheads="1"/>
          </p:cNvSpPr>
          <p:nvPr/>
        </p:nvSpPr>
        <p:spPr bwMode="auto">
          <a:xfrm>
            <a:off x="4387164" y="3611746"/>
            <a:ext cx="510370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Arial" panose="020B0604020202020204" pitchFamily="34" charset="0"/>
              </a:rPr>
              <a:t>Принципиальная схема </a:t>
            </a:r>
            <a:r>
              <a:rPr lang="ru-RU" altLang="ru-RU" sz="1500" dirty="0">
                <a:latin typeface="Arial" panose="020B0604020202020204" pitchFamily="34" charset="0"/>
              </a:rPr>
              <a:t>структурная опытного образца</a:t>
            </a:r>
            <a:endParaRPr lang="ru-RU" altLang="ru-RU" sz="15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14325" y="1588"/>
            <a:ext cx="7839075" cy="814387"/>
          </a:xfrm>
          <a:prstGeom prst="rect">
            <a:avLst/>
          </a:prstGeom>
        </p:spPr>
        <p:txBody>
          <a:bodyPr lIns="99060" tIns="49530" rIns="99060" bIns="49530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Аппаратура (опытный образец)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мониторинга изменения газонасыщенности объекта хранения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газа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верхней части разреза околоскважинного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пространства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(ПАО «ГАЗПРОМ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»)*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39687" y="5855514"/>
            <a:ext cx="40116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ru-RU" sz="1000" dirty="0" smtClean="0">
                <a:latin typeface="Arial" panose="020B0604020202020204" pitchFamily="34" charset="0"/>
              </a:rPr>
              <a:t>*) Опытный образец разработан по заданию ПАО «Газпром» (Департамент 123). Правообладателем является ПАО «Газпром». </a:t>
            </a:r>
            <a:endParaRPr lang="ru-RU"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02EA481-4D7F-4AF1-8934-F7E97D142972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719138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314325" y="23813"/>
            <a:ext cx="7097713" cy="814387"/>
          </a:xfrm>
          <a:prstGeom prst="rect">
            <a:avLst/>
          </a:prstGeom>
        </p:spPr>
        <p:txBody>
          <a:bodyPr lIns="99060" tIns="49530" rIns="99060" bIns="4953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аппаратуры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14325" y="838200"/>
            <a:ext cx="5507038" cy="4884738"/>
          </a:xfrm>
          <a:prstGeom prst="rect">
            <a:avLst/>
          </a:prstGeom>
        </p:spPr>
        <p:txBody>
          <a:bodyPr lIns="99060" tIns="49530" rIns="99060" bIns="4953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 основан на  методе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зондирования становлением электромагнитного поля в ближней зоне (ЗСБ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defRPr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работы: 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импульсного тока в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генераторную петлю.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электромагнитного поля и его становление в верхней части геологического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разреза.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ЭДС в приемной петле, наведенной электромагнитным полем (кривая становления поля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полученных данных.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  <a:defRPr/>
            </a:pP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664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0" t="5859" r="3758" b="15028"/>
          <a:stretch>
            <a:fillRect/>
          </a:stretch>
        </p:blipFill>
        <p:spPr bwMode="auto">
          <a:xfrm>
            <a:off x="6046788" y="995363"/>
            <a:ext cx="3570287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713163"/>
            <a:ext cx="2728913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6" name="Прямоугольник 10"/>
          <p:cNvSpPr>
            <a:spLocks noChangeArrowheads="1"/>
          </p:cNvSpPr>
          <p:nvPr/>
        </p:nvSpPr>
        <p:spPr bwMode="auto">
          <a:xfrm>
            <a:off x="6194425" y="3098800"/>
            <a:ext cx="3319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>
                <a:latin typeface="Arial" panose="020B0604020202020204" pitchFamily="34" charset="0"/>
              </a:rPr>
              <a:t>Схематичное изображение электромагнитного поля</a:t>
            </a:r>
            <a:endParaRPr lang="ru-RU" altLang="ru-RU" sz="1400"/>
          </a:p>
        </p:txBody>
      </p:sp>
      <p:sp>
        <p:nvSpPr>
          <p:cNvPr id="70667" name="Прямоугольник 11"/>
          <p:cNvSpPr>
            <a:spLocks noChangeArrowheads="1"/>
          </p:cNvSpPr>
          <p:nvPr/>
        </p:nvSpPr>
        <p:spPr bwMode="auto">
          <a:xfrm>
            <a:off x="5821363" y="6042025"/>
            <a:ext cx="4084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>
                <a:latin typeface="Arial" panose="020B0604020202020204" pitchFamily="34" charset="0"/>
              </a:rPr>
              <a:t>Зависимости силы тока в генераторной петле и ЭДС в приемной петле от времени</a:t>
            </a:r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7CBAABC-4563-434F-AAF9-819935AF8A41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35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779463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314325" y="23813"/>
            <a:ext cx="7097713" cy="814387"/>
          </a:xfrm>
          <a:prstGeom prst="rect">
            <a:avLst/>
          </a:prstGeom>
        </p:spPr>
        <p:txBody>
          <a:bodyPr lIns="99060" tIns="49530" rIns="99060" bIns="4953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и преимущества разработанной аппаратуры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95275" y="1082675"/>
            <a:ext cx="8639175" cy="5051425"/>
          </a:xfrm>
          <a:prstGeom prst="rect">
            <a:avLst/>
          </a:prstGeom>
        </p:spPr>
        <p:txBody>
          <a:bodyPr lIns="99060" tIns="49530" rIns="99060" bIns="4953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Возможности: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Детальное расчленение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части разреза по электрическому параметру кажущегося удельного сопротивления.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миграций газа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хранения в верхней части разреза околоскважинного пространства.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режиме реального времени скоплений углеводородных газов в надпродуктивной части разреза околоскважинного пространства.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газонасыщенности объекта хранения газа по качественным критериям.</a:t>
            </a: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spcAft>
                <a:spcPts val="400"/>
              </a:spcAft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 несанкционированных миграциях газа в режиме реального времени.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Масштабируемость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для мониторинга значительных площадей объектов подземного хранения газа.</a:t>
            </a: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помехозащищенность измерительной и передающей аппаратуры.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/>
            </a:pP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3496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9244013" y="6623050"/>
            <a:ext cx="493712" cy="207963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r" defTabSz="914400" rtl="0" eaLnBrk="1" latinLnBrk="0" hangingPunct="1">
              <a:defRPr sz="1200" b="1" kern="1200">
                <a:solidFill>
                  <a:srgbClr val="144D6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A02BE40-5388-4A02-9BB6-B522B143938C}" type="slidenum">
              <a:rPr lang="ru-RU" smtClean="0">
                <a:solidFill>
                  <a:schemeClr val="accent1">
                    <a:lumMod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36</a:t>
            </a:fld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7988" y="75565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314325" y="23813"/>
            <a:ext cx="7097713" cy="814387"/>
          </a:xfrm>
          <a:prstGeom prst="rect">
            <a:avLst/>
          </a:prstGeom>
        </p:spPr>
        <p:txBody>
          <a:bodyPr lIns="99060" tIns="49530" rIns="99060" bIns="4953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измерений с использованием аппаратуры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14325" y="742950"/>
            <a:ext cx="9423400" cy="622300"/>
          </a:xfrm>
          <a:prstGeom prst="rect">
            <a:avLst/>
          </a:prstGeom>
        </p:spPr>
        <p:txBody>
          <a:bodyPr lIns="99060" tIns="49530" rIns="99060" bIns="4953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мониторинга за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сентября 2015 г. по февраль 2016 г. и сопоставление с данными нейтронного гамма-каротажа скважины 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N-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ского ПХГ</a:t>
            </a:r>
          </a:p>
          <a:p>
            <a:pPr algn="l">
              <a:spcBef>
                <a:spcPts val="0"/>
              </a:spcBef>
              <a:defRPr/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12" name="Прямоугольник 13"/>
          <p:cNvSpPr>
            <a:spLocks noChangeArrowheads="1"/>
          </p:cNvSpPr>
          <p:nvPr/>
        </p:nvSpPr>
        <p:spPr bwMode="auto">
          <a:xfrm>
            <a:off x="0" y="5357813"/>
            <a:ext cx="38131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>
                <a:latin typeface="Arial" panose="020B0604020202020204" pitchFamily="34" charset="0"/>
              </a:rPr>
              <a:t>Зависимости импеданса от времени</a:t>
            </a:r>
            <a:endParaRPr lang="ru-RU" altLang="ru-RU" sz="1200"/>
          </a:p>
        </p:txBody>
      </p:sp>
      <p:sp>
        <p:nvSpPr>
          <p:cNvPr id="72713" name="Прямоугольник 14"/>
          <p:cNvSpPr>
            <a:spLocks noChangeArrowheads="1"/>
          </p:cNvSpPr>
          <p:nvPr/>
        </p:nvSpPr>
        <p:spPr bwMode="auto">
          <a:xfrm>
            <a:off x="4006850" y="5365750"/>
            <a:ext cx="3260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>
                <a:latin typeface="Arial" panose="020B0604020202020204" pitchFamily="34" charset="0"/>
              </a:rPr>
              <a:t>Зависимости кажущегося удельного сопротивления от глубины</a:t>
            </a:r>
            <a:endParaRPr lang="ru-RU" altLang="ru-RU" sz="1200"/>
          </a:p>
        </p:txBody>
      </p:sp>
      <p:graphicFrame>
        <p:nvGraphicFramePr>
          <p:cNvPr id="12" name="Диаграмма 11"/>
          <p:cNvGraphicFramePr>
            <a:graphicFrameLocks noGrp="1"/>
          </p:cNvGraphicFramePr>
          <p:nvPr/>
        </p:nvGraphicFramePr>
        <p:xfrm>
          <a:off x="4036371" y="1463186"/>
          <a:ext cx="3231019" cy="399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 noGrp="1"/>
          </p:cNvGraphicFramePr>
          <p:nvPr/>
        </p:nvGraphicFramePr>
        <p:xfrm>
          <a:off x="184699" y="1402449"/>
          <a:ext cx="3821384" cy="3972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2716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0" y="1536700"/>
            <a:ext cx="15462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7" name="Прямоугольник 17"/>
          <p:cNvSpPr>
            <a:spLocks noChangeArrowheads="1"/>
          </p:cNvSpPr>
          <p:nvPr/>
        </p:nvSpPr>
        <p:spPr bwMode="auto">
          <a:xfrm>
            <a:off x="7905750" y="5375275"/>
            <a:ext cx="1531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200">
                <a:latin typeface="Arial" panose="020B0604020202020204" pitchFamily="34" charset="0"/>
              </a:rPr>
              <a:t>Данные СНГК-Ш</a:t>
            </a:r>
          </a:p>
          <a:p>
            <a:pPr algn="ctr"/>
            <a:r>
              <a:rPr lang="ru-RU" altLang="ru-RU" sz="1200">
                <a:latin typeface="Arial" panose="020B0604020202020204" pitchFamily="34" charset="0"/>
              </a:rPr>
              <a:t>(скважина № 1Р)</a:t>
            </a:r>
          </a:p>
        </p:txBody>
      </p:sp>
      <p:sp>
        <p:nvSpPr>
          <p:cNvPr id="19" name="Стрелка влево 18"/>
          <p:cNvSpPr/>
          <p:nvPr/>
        </p:nvSpPr>
        <p:spPr>
          <a:xfrm flipH="1">
            <a:off x="6935788" y="2546350"/>
            <a:ext cx="1725612" cy="18891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лево 19"/>
          <p:cNvSpPr/>
          <p:nvPr/>
        </p:nvSpPr>
        <p:spPr>
          <a:xfrm flipH="1">
            <a:off x="6935788" y="4195763"/>
            <a:ext cx="1725612" cy="2190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20770" y="5718175"/>
            <a:ext cx="9877305" cy="915988"/>
          </a:xfrm>
          <a:prstGeom prst="rect">
            <a:avLst/>
          </a:prstGeom>
        </p:spPr>
        <p:txBody>
          <a:bodyPr lIns="99060" tIns="49530" rIns="99060" bIns="4953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Подтверждена возможность регистрации изменений газонасыщенности, обусловленных стравливанием газа из скважины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N-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ского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ПХГ.</a:t>
            </a:r>
            <a:endParaRPr lang="ru-RU" sz="15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измерений подтверждены данными нейтронного гамма-каротажа скважины 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N-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ского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ПХГ.</a:t>
            </a:r>
          </a:p>
          <a:p>
            <a:pPr algn="l">
              <a:spcBef>
                <a:spcPts val="0"/>
              </a:spcBef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Рисунок 16"/>
          <p:cNvSpPr>
            <a:spLocks noChangeAspect="1"/>
          </p:cNvSpPr>
          <p:nvPr/>
        </p:nvSpPr>
        <p:spPr bwMode="auto">
          <a:xfrm>
            <a:off x="4937125" y="2654300"/>
            <a:ext cx="29749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74755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3050"/>
            <a:ext cx="99060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528638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Title 1"/>
          <p:cNvSpPr txBox="1">
            <a:spLocks/>
          </p:cNvSpPr>
          <p:nvPr/>
        </p:nvSpPr>
        <p:spPr bwMode="auto">
          <a:xfrm>
            <a:off x="407988" y="57150"/>
            <a:ext cx="7096125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31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</a:p>
        </p:txBody>
      </p:sp>
      <p:sp>
        <p:nvSpPr>
          <p:cNvPr id="74758" name="Subtitle 2"/>
          <p:cNvSpPr txBox="1">
            <a:spLocks/>
          </p:cNvSpPr>
          <p:nvPr/>
        </p:nvSpPr>
        <p:spPr bwMode="auto">
          <a:xfrm>
            <a:off x="407988" y="1285875"/>
            <a:ext cx="9034462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адрес: 117418, Россия, Москва, ул. Новочеремушкинская д. 63.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Почтовый адрес: 115230, Россия, Москва, 1-й Нагатинский проезд, д.10, стр. 1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(495) 995-07-29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Факс: (495) 789-07-95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e-mail: info@iogt.ru</a:t>
            </a:r>
            <a:endParaRPr lang="ru-RU" altLang="ru-RU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239" name="Slide Number Placeholder 4"/>
          <p:cNvSpPr txBox="1">
            <a:spLocks/>
          </p:cNvSpPr>
          <p:nvPr/>
        </p:nvSpPr>
        <p:spPr bwMode="auto">
          <a:xfrm>
            <a:off x="9442450" y="6650038"/>
            <a:ext cx="493713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defTabSz="914400" eaLnBrk="1" hangingPunct="1">
              <a:defRPr/>
            </a:pPr>
            <a:fld id="{10DA639B-4170-48BA-BD9A-279AB1141433}" type="slidenum">
              <a:rPr lang="ru-RU" altLang="ru-RU" sz="900" b="1" smtClean="0">
                <a:solidFill>
                  <a:srgbClr val="2E75B6"/>
                </a:solidFill>
                <a:latin typeface="+mn-lt"/>
              </a:rPr>
              <a:pPr algn="r" defTabSz="914400" eaLnBrk="1" hangingPunct="1">
                <a:defRPr/>
              </a:pPr>
              <a:t>37</a:t>
            </a:fld>
            <a:endParaRPr lang="ru-RU" altLang="ru-RU" sz="900" b="1" dirty="0" smtClean="0">
              <a:solidFill>
                <a:srgbClr val="2E75B6"/>
              </a:solidFill>
              <a:latin typeface="+mn-lt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68300" y="903288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504113" y="3976688"/>
            <a:ext cx="2089150" cy="233362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762" name="Рисунок 17"/>
          <p:cNvSpPr>
            <a:spLocks noChangeAspect="1"/>
          </p:cNvSpPr>
          <p:nvPr/>
        </p:nvSpPr>
        <p:spPr bwMode="auto">
          <a:xfrm>
            <a:off x="6846888" y="2325688"/>
            <a:ext cx="2595562" cy="1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6413" y="3992563"/>
            <a:ext cx="3813175" cy="2357437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74764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011613"/>
            <a:ext cx="1719262" cy="232886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166132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407988" y="610632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797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D9056385-0842-42C2-AE83-1DA4F0B5B763}" type="slidenum">
              <a:rPr lang="ru-RU" altLang="ru-RU" sz="1200" b="1" smtClean="0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b="1" smtClean="0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33798" name="Прямоугольник 11"/>
          <p:cNvSpPr>
            <a:spLocks noChangeArrowheads="1"/>
          </p:cNvSpPr>
          <p:nvPr/>
        </p:nvSpPr>
        <p:spPr bwMode="auto">
          <a:xfrm>
            <a:off x="368299" y="241300"/>
            <a:ext cx="64377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93713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9371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9371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376092"/>
                </a:solidFill>
                <a:latin typeface="Arial" panose="020B0604020202020204" pitchFamily="34" charset="0"/>
              </a:rPr>
              <a:t>Актуальное состояние НТД в области ЭПБ скважин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7988" y="779463"/>
            <a:ext cx="9169400" cy="578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закон от 21.07.1997 № 116-ФЗ «О промышленной безопасности опасных производственных объектов» (</a:t>
            </a:r>
            <a:r>
              <a:rPr lang="ru-RU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на 7 марта 2017 г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Федеральные нормы и правила в области промышленной безопасности. Правила проведения экспертизы промышленной безопасности: утв. приказом Федеральной службы по экологическому, технологическому и атомному надзору от 14.11.2013 № 538 (</a:t>
            </a:r>
            <a:r>
              <a:rPr lang="ru-RU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на 28 июля 2016 г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безопасности в нефтяной и газовой промышленности: утв. приказом Федеральной службы по экологическому, технологическому и атомному надзору от 12.03.2013 № 101 (</a:t>
            </a:r>
            <a:r>
              <a:rPr lang="ru-RU" sz="1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редакции, действующей с 1 января 2017 г.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2-2.3-056-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 по проведению экспертизы промышленной безопасности скважин различного назначения подземных хранилищ газа и назначению (продлению) срока их безопасной эксплуатации: утв. распоряжением ОАО «Газпром» от 14.04.2006 № 45;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2-2.3-312-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проведения технического диагностирования газовых и газоконденсатных скважин газодобывающих предприятий ОАО «Газпром»: утв. распоряжением ОАО «Газпром» № 511 от 23.12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.2008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2-3.3-754-2013 Оценка текущего состояния и остаточного ресурса газовых и газоконденсатных скважин газодобывающих предприятий ОАО «Газпром»: утв. распоряжением ОАО «Газпром» № 219 от 30.09.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2-2.3-117-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Инструкция по расчету поврежденных и находящихся в особых условиях эксплуатации обсадных колонн: утв. распоряжением ОАО «Газпром» от 30.03.2007 № 54;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2-3.2-346-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Инструкция по расчету долговечности и остаточного ресурса скважин: утв. распоряжением ОАО «Газпром» от 26.02.2009 № 48.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5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21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918" y="178594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39725" y="628650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797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9450F8DA-F312-42E9-95EC-D1A2DD0A8C69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45062" name="Объект 2"/>
          <p:cNvSpPr txBox="1">
            <a:spLocks/>
          </p:cNvSpPr>
          <p:nvPr/>
        </p:nvSpPr>
        <p:spPr bwMode="auto">
          <a:xfrm>
            <a:off x="339725" y="727797"/>
            <a:ext cx="9312275" cy="519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93713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8901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48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7961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36813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94013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1213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08413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производственные объекты в зависимости от уровня потенциальной опасности аварий на них для жизненно важных интересов личности и общества подразделяются в соответствии с критериями, указанными в </a:t>
            </a: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приложении 2</a:t>
            </a: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Федеральному закону ФЗ-116, на четыре класса опасности: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класс опасности - опасные производственные объекты чрезвычайно высокой опасности;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класс опасности - опасные производственные объекты высокой опасности;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класс опасности - опасные производственные объекты средней опасности;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класс опасности - опасные производственные объекты низкой опасности.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3 введен Федеральным </a:t>
            </a: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законом</a:t>
            </a:r>
            <a:r>
              <a:rPr lang="ru-RU" alt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от 04.03.2013 N 22-ФЗ)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Скважины </a:t>
            </a:r>
            <a:r>
              <a:rPr lang="ru-RU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ПХГ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отнесены к </a:t>
            </a:r>
            <a:r>
              <a:rPr lang="en-US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классу 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опасности.</a:t>
            </a:r>
          </a:p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Скважины объектов </a:t>
            </a:r>
            <a:r>
              <a:rPr lang="ru-RU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добычи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газа относятся к </a:t>
            </a:r>
            <a:r>
              <a:rPr lang="en-US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продукции которых содержание сероводорода превышает 6</a:t>
            </a:r>
            <a:r>
              <a:rPr lang="en-US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 или </a:t>
            </a:r>
            <a:r>
              <a:rPr lang="en-US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alt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 опасности (в продукции которых содержание сероводорода менее 6</a:t>
            </a:r>
            <a:r>
              <a:rPr lang="en-US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%). </a:t>
            </a:r>
          </a:p>
        </p:txBody>
      </p:sp>
      <p:sp>
        <p:nvSpPr>
          <p:cNvPr id="33799" name="Прямоугольник 9"/>
          <p:cNvSpPr>
            <a:spLocks noChangeArrowheads="1"/>
          </p:cNvSpPr>
          <p:nvPr/>
        </p:nvSpPr>
        <p:spPr bwMode="auto">
          <a:xfrm>
            <a:off x="296863" y="260350"/>
            <a:ext cx="8364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93713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9371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9371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376092"/>
                </a:solidFill>
                <a:latin typeface="Arial" panose="020B0604020202020204" pitchFamily="34" charset="0"/>
              </a:rPr>
              <a:t>Классы опасностей в соответствии с ФЗ-116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481" y="174771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459077" y="538561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1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770D337E-C59B-4B22-9AAA-049C915A63E6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1813" y="633413"/>
            <a:ext cx="9205911" cy="5694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Calibri"/>
                <a:cs typeface="+mn-cs"/>
              </a:rPr>
              <a:t>ПРАВИТЕЛЬСТВО РОССИЙСКОЙ ФЕДЕРАЦИИ </a:t>
            </a:r>
            <a:endParaRPr lang="ru-RU" sz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П О С Т А Н О В Л Е Н И 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от 28 мая 2015 г. № 509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МОСКВА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Calibri"/>
                <a:cs typeface="+mn-cs"/>
              </a:rPr>
              <a:t>Об аттестации экспертов в области промышленной безопасности </a:t>
            </a:r>
            <a:endParaRPr lang="ru-RU" sz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В соответствии с Федеральным законом "О промышленной безопасности опасных производственных объектов" Правительство Российской Федерации </a:t>
            </a:r>
            <a:r>
              <a:rPr lang="ru-RU" sz="1200" b="1" dirty="0">
                <a:solidFill>
                  <a:prstClr val="black"/>
                </a:solidFill>
                <a:latin typeface="Calibri"/>
                <a:cs typeface="+mn-cs"/>
              </a:rPr>
              <a:t>п о с т а н о в л я е т : </a:t>
            </a:r>
            <a:endParaRPr lang="ru-RU" sz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1. Утвердить прилагаемое Положение об аттестации экспертов в области промышленной безопасности.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2. Федеральной службе по экологическому, технологическому и атомному надзору до 1 июля 2015 г.: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а) утвердить: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административный регламент оказания государственной услуги по аттестации экспертов в области промышленной безопасности;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форму заявления об аттестации;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перечень областей аттестации;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положение об аттестационной комиссии;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требования к проведению квалификационного экзамена;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требования к формированию и ведению реестра экспертов в области промышленной безопасности;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форму квалификационного удостоверения эксперта в области промышленной безопасности;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перечень вопросов, предлагаемых на квалификационном экзамене;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б) актуализировать сведения о соответствующей государственной услуге в федеральной государственной информационной системе "Федеральный реестр государственных и муниципальных услуг (функций)".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Председатель Правительства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Российской Федерации                          						</a:t>
            </a:r>
            <a:r>
              <a:rPr lang="ru-RU" sz="1400" dirty="0" smtClean="0">
                <a:solidFill>
                  <a:prstClr val="black"/>
                </a:solidFill>
                <a:latin typeface="Calibri"/>
                <a:cs typeface="+mn-cs"/>
              </a:rPr>
              <a:t>                       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		</a:t>
            </a:r>
            <a:r>
              <a:rPr lang="ru-RU" sz="1400" dirty="0" smtClean="0">
                <a:solidFill>
                  <a:prstClr val="black"/>
                </a:solidFill>
                <a:latin typeface="Calibri"/>
                <a:cs typeface="+mn-cs"/>
              </a:rPr>
              <a:t>            </a:t>
            </a:r>
            <a:r>
              <a:rPr lang="ru-RU" sz="1400" dirty="0">
                <a:solidFill>
                  <a:prstClr val="black"/>
                </a:solidFill>
                <a:latin typeface="Calibri"/>
                <a:cs typeface="+mn-cs"/>
              </a:rPr>
              <a:t>Д</a:t>
            </a:r>
            <a:r>
              <a:rPr lang="ru-RU" sz="1400" dirty="0" smtClean="0">
                <a:solidFill>
                  <a:prstClr val="black"/>
                </a:solidFill>
                <a:latin typeface="Calibri"/>
                <a:cs typeface="+mn-cs"/>
              </a:rPr>
              <a:t>. Медведев</a:t>
            </a:r>
            <a:endParaRPr lang="ru-RU" sz="1400" kern="1000" dirty="0">
              <a:solidFill>
                <a:prstClr val="black"/>
              </a:solidFill>
              <a:latin typeface="Calibri"/>
              <a:ea typeface="Times New Roman" panose="02020603050405020304" pitchFamily="18" charset="0"/>
            </a:endParaRPr>
          </a:p>
        </p:txBody>
      </p:sp>
      <p:pic>
        <p:nvPicPr>
          <p:cNvPr id="34823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46138"/>
            <a:ext cx="63658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Title 1"/>
          <p:cNvSpPr txBox="1">
            <a:spLocks/>
          </p:cNvSpPr>
          <p:nvPr/>
        </p:nvSpPr>
        <p:spPr bwMode="auto">
          <a:xfrm>
            <a:off x="370682" y="88505"/>
            <a:ext cx="7745412" cy="45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376092"/>
                </a:solidFill>
                <a:latin typeface="Arial" panose="020B0604020202020204" pitchFamily="34" charset="0"/>
              </a:rPr>
              <a:t>Постановление Правительства РФ об аттестации экспертов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foo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15FB39CA-DCF6-4CC5-B769-2153C8A5BFD8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sp>
        <p:nvSpPr>
          <p:cNvPr id="35844" name="Прямоугольник 16"/>
          <p:cNvSpPr>
            <a:spLocks noChangeArrowheads="1"/>
          </p:cNvSpPr>
          <p:nvPr/>
        </p:nvSpPr>
        <p:spPr bwMode="auto">
          <a:xfrm>
            <a:off x="455613" y="101600"/>
            <a:ext cx="7747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93713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9371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937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9371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937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376092"/>
                </a:solidFill>
                <a:latin typeface="Arial" panose="020B0604020202020204" pitchFamily="34" charset="0"/>
              </a:rPr>
              <a:t>Приказы РТН</a:t>
            </a:r>
          </a:p>
        </p:txBody>
      </p:sp>
      <p:pic>
        <p:nvPicPr>
          <p:cNvPr id="35845" name="Picture 4" descr="log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609" y="115888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645" r="1974" b="1300"/>
          <a:stretch>
            <a:fillRect/>
          </a:stretch>
        </p:blipFill>
        <p:spPr bwMode="auto">
          <a:xfrm>
            <a:off x="798054" y="870672"/>
            <a:ext cx="3768895" cy="529128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7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4" b="8997"/>
          <a:stretch>
            <a:fillRect/>
          </a:stretch>
        </p:blipFill>
        <p:spPr bwMode="auto">
          <a:xfrm>
            <a:off x="5086350" y="915988"/>
            <a:ext cx="4117975" cy="52459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531813" y="439738"/>
            <a:ext cx="767080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foot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 descr="logo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0" y="137319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itle 1"/>
          <p:cNvSpPr txBox="1">
            <a:spLocks/>
          </p:cNvSpPr>
          <p:nvPr/>
        </p:nvSpPr>
        <p:spPr bwMode="auto">
          <a:xfrm>
            <a:off x="218209" y="-3175"/>
            <a:ext cx="838546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376092"/>
                </a:solidFill>
                <a:latin typeface="Arial" panose="020B0604020202020204" pitchFamily="34" charset="0"/>
              </a:rPr>
              <a:t>Методология проведения расчетов остаточного ресурса и оценки технического состояния скважин</a:t>
            </a:r>
          </a:p>
        </p:txBody>
      </p:sp>
      <p:sp>
        <p:nvSpPr>
          <p:cNvPr id="36869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737D51AA-A14F-46A3-8C13-9579F547E921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7988" y="779463"/>
            <a:ext cx="7423150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07988" y="956252"/>
            <a:ext cx="8963025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90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AutoNum type="romanUcPeriod"/>
              <a:defRPr/>
            </a:pPr>
            <a:r>
              <a:rPr lang="ru-RU" altLang="ru-RU" sz="1300" b="1" dirty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Параметры остаточной </a:t>
            </a:r>
            <a:r>
              <a:rPr lang="ru-RU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</a:t>
            </a:r>
          </a:p>
          <a:p>
            <a:pPr indent="0"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3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2-2.3-117-2007 Инструкция </a:t>
            </a:r>
            <a:r>
              <a:rPr lang="ru-RU" sz="13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3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расчету поврежденных и находящихся в особых условиях эксплуатации обсадных </a:t>
            </a:r>
            <a:r>
              <a:rPr lang="ru-RU" sz="13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колонн; </a:t>
            </a:r>
            <a:r>
              <a:rPr lang="ru-RU" sz="13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 Газпром 2-2.3-312-2009 Методика проведения технического диагностирования газовых и газоконденсатных скважин газодобывающих предприятий ОАО «Газпром</a:t>
            </a:r>
            <a:r>
              <a:rPr lang="ru-RU" sz="13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для расчета параметров остаточной прочности являются результаты геофизических исследований по оценке технического состояния методами дефектоскопии-</a:t>
            </a:r>
            <a:r>
              <a:rPr lang="ru-RU" altLang="ru-RU" sz="1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толщинометрии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расчетными параметрами являются:</a:t>
            </a:r>
            <a:endParaRPr lang="ru-RU" alt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Коэффициент запаса к эксплуатационным нагрузкам на избыточное внутреннее давление (в верхнем сечении колонны);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Коэффициент запаса к эксплуатационным нагрузкам на избыточное наружное давление (в нижнем сечении колонны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Величины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допускаемого избыточного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и наружного давления,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устанавливаться безопасные режимы эксплуатации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колонны.</a:t>
            </a:r>
            <a:endParaRPr lang="ru-RU" alt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altLang="ru-RU" sz="1300" b="1" dirty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300" b="1" dirty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Остаточный ресурс </a:t>
            </a:r>
            <a:r>
              <a:rPr lang="ru-RU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скважины</a:t>
            </a:r>
          </a:p>
          <a:p>
            <a:pPr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3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2-3.2-346-2009 Инструкция</a:t>
            </a:r>
            <a:r>
              <a:rPr lang="ru-RU" sz="1300" i="1" cap="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расчету долговечности и остаточного ресурса скважин</a:t>
            </a:r>
            <a:r>
              <a:rPr lang="ru-RU" altLang="ru-RU" sz="1300" b="1" dirty="0" smtClean="0">
                <a:solidFill>
                  <a:srgbClr val="1F25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1300" b="1" dirty="0">
              <a:solidFill>
                <a:srgbClr val="1F25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расчета остаточного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 служат:</a:t>
            </a:r>
            <a:endParaRPr lang="ru-RU" alt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скважины, включая устьевое и пластовое давления;</a:t>
            </a:r>
            <a:endParaRPr lang="ru-RU" alt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технического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диагностирования несущих элементов (эксплуатационной колонны, меж- и </a:t>
            </a:r>
            <a:r>
              <a:rPr lang="ru-RU" altLang="ru-RU" sz="13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заколонного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пространства, приустьевого участка скважины );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расчета остаточной прочности эксплуатационной колонны;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повреждений несущих элементов, определения </a:t>
            </a: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критических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размеров, оценки скорости коррозионного износа.</a:t>
            </a:r>
            <a:endParaRPr lang="ru-RU" alt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Остаточным ресурсом скважины является минимальное из его расчетных значений, полученных для характерных интервалов эксплуатационной колонны и расположенного за ней цементного </a:t>
            </a:r>
            <a:r>
              <a:rPr lang="ru-RU" alt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камня, приустьевого участка скважины.</a:t>
            </a:r>
            <a:endParaRPr lang="ru-RU" altLang="ru-RU" sz="1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 descr="footer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2888"/>
            <a:ext cx="990600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 descr="logo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827" y="112713"/>
            <a:ext cx="12922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itle 1"/>
          <p:cNvSpPr txBox="1">
            <a:spLocks/>
          </p:cNvSpPr>
          <p:nvPr/>
        </p:nvSpPr>
        <p:spPr bwMode="auto">
          <a:xfrm>
            <a:off x="330200" y="-25400"/>
            <a:ext cx="77470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0" tIns="49530" rIns="99060" bIns="4953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376092"/>
                </a:solidFill>
                <a:latin typeface="Arial" panose="020B0604020202020204" pitchFamily="34" charset="0"/>
              </a:rPr>
              <a:t>Методология проведения расчетов остаточного ресурса и оценки технического состояния скважин</a:t>
            </a:r>
          </a:p>
        </p:txBody>
      </p:sp>
      <p:sp>
        <p:nvSpPr>
          <p:cNvPr id="38917" name="Slide Number Placeholder 4"/>
          <p:cNvSpPr txBox="1">
            <a:spLocks/>
          </p:cNvSpPr>
          <p:nvPr/>
        </p:nvSpPr>
        <p:spPr bwMode="auto">
          <a:xfrm>
            <a:off x="9244013" y="6623050"/>
            <a:ext cx="493712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3275" indent="-307975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6663" indent="-246063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31963" indent="-24606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27263" indent="-246063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fld id="{FF4C7EE1-1188-4BE9-9A1C-CCAFF343E009}" type="slidenum">
              <a:rPr lang="ru-RU" altLang="ru-RU" sz="1200" b="1">
                <a:solidFill>
                  <a:srgbClr val="376092"/>
                </a:solidFill>
                <a:latin typeface="Arial" panose="020B0604020202020204" pitchFamily="34" charset="0"/>
              </a:rPr>
              <a:pPr algn="r" defTabSz="914400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b="1">
              <a:solidFill>
                <a:srgbClr val="376092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7988" y="692150"/>
            <a:ext cx="7942839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19" name="Rectangle 14"/>
          <p:cNvSpPr>
            <a:spLocks noChangeArrowheads="1"/>
          </p:cNvSpPr>
          <p:nvPr/>
        </p:nvSpPr>
        <p:spPr bwMode="auto">
          <a:xfrm>
            <a:off x="1548606" y="1352550"/>
            <a:ext cx="7929563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27088" indent="-28575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35075" indent="-228600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4306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(1)</a:t>
            </a:r>
          </a:p>
          <a:p>
            <a:pPr defTabSz="914400" eaLnBrk="1" hangingPunct="1">
              <a:lnSpc>
                <a:spcPct val="80000"/>
              </a:lnSpc>
              <a:buFontTx/>
              <a:buChar char="•"/>
            </a:pPr>
            <a:endParaRPr lang="ru-RU" alt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где</a:t>
            </a:r>
            <a:r>
              <a:rPr lang="ru-RU" altLang="ru-RU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–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остаточный ресурс поврежденных труб, лет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;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u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‘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–  допускаемое уменьшение толщины стенки поврежденных труб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мм;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altLang="ru-RU" sz="12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 скорость коррозионного изнашивания труб, мм / год.</a:t>
            </a:r>
            <a:endParaRPr lang="ru-RU" alt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Критическая толщина стенки труб колонны для заданного рабочего давления рассчитывается по формуле </a:t>
            </a:r>
            <a:endParaRPr lang="ru-RU" altLang="ru-RU" sz="1200" dirty="0">
              <a:solidFill>
                <a:srgbClr val="000000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algn="r"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u' =</a:t>
            </a:r>
            <a:r>
              <a:rPr lang="ru-RU" altLang="ru-RU" sz="1200" b="1" i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,                        </a:t>
            </a:r>
            <a:r>
              <a:rPr lang="ru-RU" altLang="ru-RU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(2)</a:t>
            </a:r>
            <a:r>
              <a:rPr lang="ru-RU" altLang="ru-RU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где         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–  допускаемая величина коэффициента снижения несущей способности поврежденных обсадных труб к избыточному давлению ;</a:t>
            </a:r>
          </a:p>
          <a:p>
            <a:pPr defTabSz="914400" eaLnBrk="1" hangingPunct="1"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r>
              <a:rPr lang="ru-RU" altLang="ru-RU" sz="16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</a:t>
            </a:r>
            <a:r>
              <a:rPr lang="ru-RU" altLang="ru-RU" sz="10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мин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минимальная толщина стенки труб в зоне повреждения, мм;</a:t>
            </a:r>
            <a:endParaRPr lang="en-US" altLang="ru-RU" sz="12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коэффициенты, зависящие от наружного диаметра трубы и наличия цементного кольца, в соответствии с СТО Газпром 2-2.3-117-2007.</a:t>
            </a: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В случае внутреннего избыточного давления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</a:t>
            </a:r>
            <a:r>
              <a:rPr lang="ru-RU" altLang="ru-RU" sz="1200" i="1" baseline="-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 </a:t>
            </a:r>
            <a:r>
              <a:rPr lang="en-US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K</a:t>
            </a:r>
            <a:r>
              <a:rPr lang="ru-RU" altLang="ru-RU" sz="1200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´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рассчитывается по формуле      </a:t>
            </a: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Когда нагрузкой для поврежденных труб является избыточное наружное давление (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</a:t>
            </a:r>
            <a:r>
              <a:rPr lang="ru-RU" altLang="ru-RU" sz="1200" i="1" baseline="-30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НИ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),        </a:t>
            </a: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200" i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</a:t>
            </a:r>
            <a:r>
              <a:rPr lang="ru-RU" altLang="ru-RU" sz="1200" i="1" baseline="-30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´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рассчитывается по формуле                                                                                                                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(4)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altLang="ru-RU" sz="12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Таким образом, 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u</a:t>
            </a:r>
            <a:r>
              <a:rPr lang="ru-RU" altLang="ru-RU" sz="1200" b="1" i="1" dirty="0">
                <a:solidFill>
                  <a:srgbClr val="000000"/>
                </a:solidFill>
                <a:latin typeface="Arial" panose="020B0604020202020204" pitchFamily="34" charset="0"/>
              </a:rPr>
              <a:t>‘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определяется из условия достижения      </a:t>
            </a:r>
            <a:r>
              <a:rPr lang="en-US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ru-RU" altLang="ru-RU" sz="1200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US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ru-RU" altLang="ru-RU" sz="1200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 н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   или    </a:t>
            </a:r>
            <a:r>
              <a:rPr lang="en-US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n</a:t>
            </a:r>
            <a:r>
              <a:rPr lang="ru-RU" altLang="ru-RU" sz="1200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US" altLang="ru-RU" sz="1200" i="1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ru-RU" altLang="ru-RU" sz="1200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1 н .</a:t>
            </a:r>
            <a:endParaRPr lang="ru-RU" alt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Скорость коррозионного изнашивания труб колонны вычисляется как отношение </a:t>
            </a:r>
          </a:p>
          <a:p>
            <a:pPr defTabSz="914400" eaLnBrk="1" hangingPunct="1"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                                                              </a:t>
            </a:r>
            <a:r>
              <a:rPr lang="en-US" alt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= ∆δ / ∆t ,                                                         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(5)</a:t>
            </a:r>
            <a:endParaRPr lang="ru-RU" alt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где   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∆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δ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изменение толщины стенки труб за время 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∆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(год) от спуска колонны до момента</a:t>
            </a:r>
            <a:r>
              <a:rPr lang="ru-RU" altLang="ru-RU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выполнения ее обследования, мм.</a:t>
            </a:r>
          </a:p>
          <a:p>
            <a:pPr algn="r"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∆δ = </a:t>
            </a:r>
            <a:r>
              <a:rPr lang="ru-RU" alt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δн</a:t>
            </a: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δф</a:t>
            </a: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                                                      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(6)</a:t>
            </a: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где   </a:t>
            </a:r>
            <a:r>
              <a:rPr lang="ru-RU" altLang="ru-RU" sz="12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δн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–  номинальная толщина стенки трубы, или установленная при предыдущем обследовании, мм</a:t>
            </a:r>
            <a:r>
              <a:rPr lang="ru-RU" alt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       </a:t>
            </a:r>
            <a:r>
              <a:rPr lang="ru-RU" altLang="ru-RU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ф – фактическая остаточная толщина стенки трубы колонны, мм.</a:t>
            </a:r>
            <a:endParaRPr lang="ru-RU" altLang="ru-RU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defTabSz="914400" eaLnBrk="1" hangingPunct="1">
              <a:lnSpc>
                <a:spcPct val="80000"/>
              </a:lnSpc>
              <a:buFontTx/>
              <a:buNone/>
            </a:pPr>
            <a:endParaRPr lang="ru-RU" alt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8920" name="Object 24"/>
          <p:cNvGraphicFramePr>
            <a:graphicFrameLocks noChangeAspect="1"/>
          </p:cNvGraphicFramePr>
          <p:nvPr/>
        </p:nvGraphicFramePr>
        <p:xfrm>
          <a:off x="1706563" y="2913063"/>
          <a:ext cx="215900" cy="23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5" name="Формула" r:id="rId6" imgW="215806" imgH="228501" progId="Equation.3">
                  <p:embed/>
                </p:oleObj>
              </mc:Choice>
              <mc:Fallback>
                <p:oleObj name="Формула" r:id="rId6" imgW="215806" imgH="228501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2913063"/>
                        <a:ext cx="215900" cy="236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21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1406525"/>
            <a:ext cx="83185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1760538"/>
            <a:ext cx="2778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892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979018"/>
              </p:ext>
            </p:extLst>
          </p:nvPr>
        </p:nvGraphicFramePr>
        <p:xfrm>
          <a:off x="5513387" y="2558256"/>
          <a:ext cx="13462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06" name="Формула" r:id="rId10" imgW="1346200" imgH="457200" progId="Equation.3">
                  <p:embed/>
                </p:oleObj>
              </mc:Choice>
              <mc:Fallback>
                <p:oleObj name="Формула" r:id="rId10" imgW="134620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387" y="2558256"/>
                        <a:ext cx="13462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20713" y="760413"/>
            <a:ext cx="8190778" cy="646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  <a:latin typeface="Calibri"/>
                <a:cs typeface="+mn-cs"/>
              </a:rPr>
              <a:t>               </a:t>
            </a:r>
            <a:r>
              <a:rPr lang="ru-RU" sz="1600" i="1" dirty="0">
                <a:latin typeface="Arial Cyr" panose="020B0604020202020204" pitchFamily="34" charset="0"/>
                <a:cs typeface="Arial Cyr" panose="020B0604020202020204" pitchFamily="34" charset="0"/>
              </a:rPr>
              <a:t>Расчет остаточного ресурса эксплуатационной колонны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 smtClean="0">
                <a:solidFill>
                  <a:prstClr val="black"/>
                </a:solidFill>
                <a:latin typeface="Arial" panose="020B0604020202020204" pitchFamily="34" charset="0"/>
              </a:rPr>
              <a:t>    СТО </a:t>
            </a:r>
            <a:r>
              <a:rPr lang="ru-RU" sz="1200" i="1" dirty="0">
                <a:solidFill>
                  <a:prstClr val="black"/>
                </a:solidFill>
                <a:latin typeface="Arial" panose="020B0604020202020204" pitchFamily="34" charset="0"/>
              </a:rPr>
              <a:t>Газпром 2-3.2-346-2009 Инструкция</a:t>
            </a:r>
            <a:r>
              <a:rPr lang="ru-RU" sz="1200" i="1" cap="all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1200" i="1" dirty="0">
                <a:solidFill>
                  <a:prstClr val="black"/>
                </a:solidFill>
                <a:latin typeface="Arial" panose="020B0604020202020204" pitchFamily="34" charset="0"/>
              </a:rPr>
              <a:t>по расчету долговечности и остаточного ресурса </a:t>
            </a:r>
            <a:r>
              <a:rPr lang="ru-RU" sz="1200" i="1" dirty="0" smtClean="0">
                <a:solidFill>
                  <a:prstClr val="black"/>
                </a:solidFill>
                <a:latin typeface="Arial" panose="020B0604020202020204" pitchFamily="34" charset="0"/>
              </a:rPr>
              <a:t>скважин</a:t>
            </a:r>
            <a:r>
              <a:rPr lang="ru-RU" dirty="0" smtClean="0">
                <a:solidFill>
                  <a:srgbClr val="0070C0"/>
                </a:solidFill>
                <a:latin typeface="Calibri"/>
                <a:cs typeface="+mn-cs"/>
              </a:rPr>
              <a:t> </a:t>
            </a:r>
            <a:endParaRPr lang="ru-RU" dirty="0">
              <a:solidFill>
                <a:srgbClr val="0070C0"/>
              </a:solidFill>
              <a:latin typeface="Calibri"/>
              <a:cs typeface="+mn-cs"/>
            </a:endParaRPr>
          </a:p>
        </p:txBody>
      </p:sp>
      <p:pic>
        <p:nvPicPr>
          <p:cNvPr id="38925" name="Рисунок 10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63" y="4648200"/>
            <a:ext cx="1147762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Рисунок 10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63" y="4249738"/>
            <a:ext cx="11049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040" y="4769644"/>
            <a:ext cx="1659523" cy="1766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14852</TotalTime>
  <Words>2600</Words>
  <Application>Microsoft Office PowerPoint</Application>
  <PresentationFormat>Лист A4 (210x297 мм)</PresentationFormat>
  <Paragraphs>493</Paragraphs>
  <Slides>37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54" baseType="lpstr">
      <vt:lpstr>Arabic Typesetting</vt:lpstr>
      <vt:lpstr>Arial</vt:lpstr>
      <vt:lpstr>Arial Cyr</vt:lpstr>
      <vt:lpstr>Arial Narrow</vt:lpstr>
      <vt:lpstr>Calibri</vt:lpstr>
      <vt:lpstr>Calibri Light</vt:lpstr>
      <vt:lpstr>Symbol</vt:lpstr>
      <vt:lpstr>Times New Roman</vt:lpstr>
      <vt:lpstr>Times New Roman Cyr</vt:lpstr>
      <vt:lpstr>Тема Office</vt:lpstr>
      <vt:lpstr>1_Тема Office</vt:lpstr>
      <vt:lpstr>4_Тема Office</vt:lpstr>
      <vt:lpstr>Office Theme</vt:lpstr>
      <vt:lpstr>1_Office Theme</vt:lpstr>
      <vt:lpstr>5_Тема Office</vt:lpstr>
      <vt:lpstr>Формула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iMac</dc:creator>
  <cp:lastModifiedBy>Юрий Владимирович Иванов</cp:lastModifiedBy>
  <cp:revision>775</cp:revision>
  <cp:lastPrinted>2016-04-21T11:59:15Z</cp:lastPrinted>
  <dcterms:created xsi:type="dcterms:W3CDTF">2014-06-04T17:10:21Z</dcterms:created>
  <dcterms:modified xsi:type="dcterms:W3CDTF">2017-09-27T14:23:10Z</dcterms:modified>
</cp:coreProperties>
</file>