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notesMasterIdLst>
    <p:notesMasterId r:id="rId13"/>
  </p:notesMasterIdLst>
  <p:handoutMasterIdLst>
    <p:handoutMasterId r:id="rId14"/>
  </p:handoutMasterIdLst>
  <p:sldIdLst>
    <p:sldId id="398" r:id="rId3"/>
    <p:sldId id="406" r:id="rId4"/>
    <p:sldId id="407" r:id="rId5"/>
    <p:sldId id="408" r:id="rId6"/>
    <p:sldId id="409" r:id="rId7"/>
    <p:sldId id="410" r:id="rId8"/>
    <p:sldId id="411" r:id="rId9"/>
    <p:sldId id="412" r:id="rId10"/>
    <p:sldId id="413" r:id="rId11"/>
    <p:sldId id="405" r:id="rId12"/>
  </p:sldIdLst>
  <p:sldSz cx="6858000" cy="5143500"/>
  <p:notesSz cx="9734550" cy="66389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5579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2746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69911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7077" indent="15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829" algn="l" defTabSz="91433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995" algn="l" defTabSz="91433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160" algn="l" defTabSz="91433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326" algn="l" defTabSz="914333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BB7B69C-E21A-4A4A-B42D-3C34199EACB0}">
          <p14:sldIdLst>
            <p14:sldId id="398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0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D0D8E8"/>
    <a:srgbClr val="FF1515"/>
    <a:srgbClr val="1B416F"/>
    <a:srgbClr val="FF6600"/>
    <a:srgbClr val="9A57CD"/>
    <a:srgbClr val="1A9814"/>
    <a:srgbClr val="FF3300"/>
    <a:srgbClr val="1B7789"/>
    <a:srgbClr val="3EA6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4" autoAdjust="0"/>
    <p:restoredTop sz="94451" autoAdjust="0"/>
  </p:normalViewPr>
  <p:slideViewPr>
    <p:cSldViewPr>
      <p:cViewPr>
        <p:scale>
          <a:sx n="130" d="100"/>
          <a:sy n="130" d="100"/>
        </p:scale>
        <p:origin x="-1386" y="-204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15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19366" cy="332319"/>
          </a:xfrm>
          <a:prstGeom prst="rect">
            <a:avLst/>
          </a:prstGeom>
        </p:spPr>
        <p:txBody>
          <a:bodyPr vert="horz" lIns="89520" tIns="44760" rIns="89520" bIns="4476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12912" y="0"/>
            <a:ext cx="4219366" cy="332319"/>
          </a:xfrm>
          <a:prstGeom prst="rect">
            <a:avLst/>
          </a:prstGeom>
        </p:spPr>
        <p:txBody>
          <a:bodyPr vert="horz" lIns="89520" tIns="44760" rIns="89520" bIns="44760" rtlCol="0"/>
          <a:lstStyle>
            <a:lvl1pPr algn="r">
              <a:defRPr sz="1200"/>
            </a:lvl1pPr>
          </a:lstStyle>
          <a:p>
            <a:fld id="{38F0A69E-BB0E-4E86-B200-D697706F6104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305546"/>
            <a:ext cx="4219366" cy="332318"/>
          </a:xfrm>
          <a:prstGeom prst="rect">
            <a:avLst/>
          </a:prstGeom>
        </p:spPr>
        <p:txBody>
          <a:bodyPr vert="horz" lIns="89520" tIns="44760" rIns="89520" bIns="4476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12912" y="6305546"/>
            <a:ext cx="4219366" cy="332318"/>
          </a:xfrm>
          <a:prstGeom prst="rect">
            <a:avLst/>
          </a:prstGeom>
        </p:spPr>
        <p:txBody>
          <a:bodyPr vert="horz" lIns="89520" tIns="44760" rIns="89520" bIns="44760" rtlCol="0" anchor="b"/>
          <a:lstStyle>
            <a:lvl1pPr algn="r">
              <a:defRPr sz="1200"/>
            </a:lvl1pPr>
          </a:lstStyle>
          <a:p>
            <a:fld id="{84F27779-855C-4FC9-BB05-2D14B50E0D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649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19366" cy="332319"/>
          </a:xfrm>
          <a:prstGeom prst="rect">
            <a:avLst/>
          </a:prstGeom>
        </p:spPr>
        <p:txBody>
          <a:bodyPr vert="horz" lIns="89512" tIns="44756" rIns="89512" bIns="4475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12912" y="0"/>
            <a:ext cx="4219366" cy="332319"/>
          </a:xfrm>
          <a:prstGeom prst="rect">
            <a:avLst/>
          </a:prstGeom>
        </p:spPr>
        <p:txBody>
          <a:bodyPr vert="horz" lIns="89512" tIns="44756" rIns="89512" bIns="4475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01072A5-B829-4A07-99F9-1C7DB633595C}" type="datetimeFigureOut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08338" y="498475"/>
            <a:ext cx="3317875" cy="248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512" tIns="44756" rIns="89512" bIns="44756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73001" y="3153305"/>
            <a:ext cx="7788550" cy="2987676"/>
          </a:xfrm>
          <a:prstGeom prst="rect">
            <a:avLst/>
          </a:prstGeom>
        </p:spPr>
        <p:txBody>
          <a:bodyPr vert="horz" lIns="89512" tIns="44756" rIns="89512" bIns="44756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305546"/>
            <a:ext cx="4219366" cy="332318"/>
          </a:xfrm>
          <a:prstGeom prst="rect">
            <a:avLst/>
          </a:prstGeom>
        </p:spPr>
        <p:txBody>
          <a:bodyPr vert="horz" lIns="89512" tIns="44756" rIns="89512" bIns="4475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12912" y="6305546"/>
            <a:ext cx="4219366" cy="332318"/>
          </a:xfrm>
          <a:prstGeom prst="rect">
            <a:avLst/>
          </a:prstGeom>
        </p:spPr>
        <p:txBody>
          <a:bodyPr vert="horz" lIns="89512" tIns="44756" rIns="89512" bIns="4475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549900-3748-469D-A826-FD46AA21F4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3322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7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74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91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077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87" algn="l" defTabSz="9141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81" algn="l" defTabSz="9141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80" algn="l" defTabSz="9141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777" algn="l" defTabSz="91419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15363" name="Номер слайда 4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47C41C-949B-4911-A225-B7B7B3B11FD3}" type="slidenum">
              <a:rPr lang="ru-RU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F9E66C-9655-459C-ABAC-440ECB44BCFB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846"/>
            <a:ext cx="58293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4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2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6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399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10EF99-A35D-481C-AE6D-AA6053E86F93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8F1C-1E16-4802-B938-D9612DA716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72F8E9-7AD9-409D-922F-60AF7115911B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B3527-F2DF-40C9-8CD7-463A9DCB037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C5D09-F081-4DA6-AFE3-243CF26D4470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75F9D9-CF5D-43E5-949F-F7DBBD74A0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840"/>
            <a:ext cx="58293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2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739DA-2F93-4EF1-83E6-2EB55C102EC4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5F020-53A3-49B8-88B6-D5397B7379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89177-4C94-4CC3-A12F-1D1ACD4ABF61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71C67-09A0-461A-8F65-8079AAB7585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94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BB9EE-7D8A-4B29-9C37-8D992417E7A4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DEA27-E67B-4B23-A4D4-CD23C6ABCBD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0B645-25D5-4DB3-8841-B5C378A8D6B3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906BD-B155-4D10-955C-5A6DD01F23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2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6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6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97651-B828-4143-9DEA-59BB506D396F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C4223-B190-4025-AF9F-EA8B043AE2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B60F1-500B-433A-8F75-FF667D4BD984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F23C1-261A-4C60-8E51-A89E775EB32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6EC44-C48E-4EEB-9106-DB5B9FDB04BB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0A8AD-C96D-4DAC-8CE3-4ED1F66E91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4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91" y="204793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4" y="1076328"/>
            <a:ext cx="2256235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75" indent="0">
              <a:buNone/>
              <a:defRPr sz="900"/>
            </a:lvl2pPr>
            <a:lvl3pPr marL="685749" indent="0">
              <a:buNone/>
              <a:defRPr sz="800"/>
            </a:lvl3pPr>
            <a:lvl4pPr marL="1028624" indent="0">
              <a:buNone/>
              <a:defRPr sz="700"/>
            </a:lvl4pPr>
            <a:lvl5pPr marL="1371498" indent="0">
              <a:buNone/>
              <a:defRPr sz="700"/>
            </a:lvl5pPr>
            <a:lvl6pPr marL="1714373" indent="0">
              <a:buNone/>
              <a:defRPr sz="700"/>
            </a:lvl6pPr>
            <a:lvl7pPr marL="2057246" indent="0">
              <a:buNone/>
              <a:defRPr sz="700"/>
            </a:lvl7pPr>
            <a:lvl8pPr marL="2400120" indent="0">
              <a:buNone/>
              <a:defRPr sz="700"/>
            </a:lvl8pPr>
            <a:lvl9pPr marL="2742995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57CC7-9E91-4700-B197-D65E2568F649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BBAA8-4B6E-45B3-8E74-322281A025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E4FC5-716C-4FC6-9B0B-856546ED2481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A4FD5-22CF-47EC-B9BE-31E6E8455EC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1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07"/>
            <a:ext cx="41148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75" indent="0">
              <a:buNone/>
              <a:defRPr sz="900"/>
            </a:lvl2pPr>
            <a:lvl3pPr marL="685749" indent="0">
              <a:buNone/>
              <a:defRPr sz="800"/>
            </a:lvl3pPr>
            <a:lvl4pPr marL="1028624" indent="0">
              <a:buNone/>
              <a:defRPr sz="700"/>
            </a:lvl4pPr>
            <a:lvl5pPr marL="1371498" indent="0">
              <a:buNone/>
              <a:defRPr sz="700"/>
            </a:lvl5pPr>
            <a:lvl6pPr marL="1714373" indent="0">
              <a:buNone/>
              <a:defRPr sz="700"/>
            </a:lvl6pPr>
            <a:lvl7pPr marL="2057246" indent="0">
              <a:buNone/>
              <a:defRPr sz="700"/>
            </a:lvl7pPr>
            <a:lvl8pPr marL="2400120" indent="0">
              <a:buNone/>
              <a:defRPr sz="700"/>
            </a:lvl8pPr>
            <a:lvl9pPr marL="2742995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460B8-94BC-46B1-B080-D40A0E87163A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86E1E-995B-4200-ABCC-6C8EB0003D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8A524-097A-4E87-81CD-6BB895FBC230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1F978-E865-4B7B-9075-44A9DF6D9BC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F7F5E-F611-4974-BE02-3F9F30FC91C7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C7702-D62B-4AA7-BB94-2652E9ED31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94"/>
            <a:ext cx="58293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2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64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47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29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12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69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39976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258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A0EE6-5305-483C-9DAA-4EBBB433EB1D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BB2EB-C597-4FA6-8359-2A41E221431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200154"/>
            <a:ext cx="302895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41D50-FA26-42D5-A07B-185BD25542FB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D0BD7-A52C-44F4-B1FD-F45C024DA6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2" y="1151335"/>
            <a:ext cx="303014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21" indent="0">
              <a:buNone/>
              <a:defRPr sz="1500" b="1"/>
            </a:lvl2pPr>
            <a:lvl3pPr marL="685647" indent="0">
              <a:buNone/>
              <a:defRPr sz="1400" b="1"/>
            </a:lvl3pPr>
            <a:lvl4pPr marL="1028471" indent="0">
              <a:buNone/>
              <a:defRPr sz="1200" b="1"/>
            </a:lvl4pPr>
            <a:lvl5pPr marL="1371294" indent="0">
              <a:buNone/>
              <a:defRPr sz="1200" b="1"/>
            </a:lvl5pPr>
            <a:lvl6pPr marL="1714121" indent="0">
              <a:buNone/>
              <a:defRPr sz="1200" b="1"/>
            </a:lvl6pPr>
            <a:lvl7pPr marL="2056940" indent="0">
              <a:buNone/>
              <a:defRPr sz="1200" b="1"/>
            </a:lvl7pPr>
            <a:lvl8pPr marL="2399760" indent="0">
              <a:buNone/>
              <a:defRPr sz="1200" b="1"/>
            </a:lvl8pPr>
            <a:lvl9pPr marL="2742581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2" y="1631156"/>
            <a:ext cx="303014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82" y="1151335"/>
            <a:ext cx="3031331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21" indent="0">
              <a:buNone/>
              <a:defRPr sz="1500" b="1"/>
            </a:lvl2pPr>
            <a:lvl3pPr marL="685647" indent="0">
              <a:buNone/>
              <a:defRPr sz="1400" b="1"/>
            </a:lvl3pPr>
            <a:lvl4pPr marL="1028471" indent="0">
              <a:buNone/>
              <a:defRPr sz="1200" b="1"/>
            </a:lvl4pPr>
            <a:lvl5pPr marL="1371294" indent="0">
              <a:buNone/>
              <a:defRPr sz="1200" b="1"/>
            </a:lvl5pPr>
            <a:lvl6pPr marL="1714121" indent="0">
              <a:buNone/>
              <a:defRPr sz="1200" b="1"/>
            </a:lvl6pPr>
            <a:lvl7pPr marL="2056940" indent="0">
              <a:buNone/>
              <a:defRPr sz="1200" b="1"/>
            </a:lvl7pPr>
            <a:lvl8pPr marL="2399760" indent="0">
              <a:buNone/>
              <a:defRPr sz="1200" b="1"/>
            </a:lvl8pPr>
            <a:lvl9pPr marL="2742581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82" y="1631156"/>
            <a:ext cx="3031331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42A73-C011-4F7D-9A53-8EC9560F0CD3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FD64-C04C-45BE-A889-0EBB1A65F70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AF755-7041-4DEB-9E20-D64209B3E5CD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99EA6-2189-4AC6-8364-915DD649EC8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8C449-4EA8-48FE-894C-03B69856860C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7D1FB-4541-4CE0-8E5E-54966AEA4BA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10" y="204787"/>
            <a:ext cx="2256235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97" y="204797"/>
            <a:ext cx="3833813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10" y="1076328"/>
            <a:ext cx="2256235" cy="3518297"/>
          </a:xfrm>
        </p:spPr>
        <p:txBody>
          <a:bodyPr/>
          <a:lstStyle>
            <a:lvl1pPr marL="0" indent="0">
              <a:buNone/>
              <a:defRPr sz="1100"/>
            </a:lvl1pPr>
            <a:lvl2pPr marL="342821" indent="0">
              <a:buNone/>
              <a:defRPr sz="900"/>
            </a:lvl2pPr>
            <a:lvl3pPr marL="685647" indent="0">
              <a:buNone/>
              <a:defRPr sz="800"/>
            </a:lvl3pPr>
            <a:lvl4pPr marL="1028471" indent="0">
              <a:buNone/>
              <a:defRPr sz="700"/>
            </a:lvl4pPr>
            <a:lvl5pPr marL="1371294" indent="0">
              <a:buNone/>
              <a:defRPr sz="700"/>
            </a:lvl5pPr>
            <a:lvl6pPr marL="1714121" indent="0">
              <a:buNone/>
              <a:defRPr sz="700"/>
            </a:lvl6pPr>
            <a:lvl7pPr marL="2056940" indent="0">
              <a:buNone/>
              <a:defRPr sz="700"/>
            </a:lvl7pPr>
            <a:lvl8pPr marL="2399760" indent="0">
              <a:buNone/>
              <a:defRPr sz="700"/>
            </a:lvl8pPr>
            <a:lvl9pPr marL="2742581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06DFF-57E5-4730-94B8-B178B2240DD2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D0957-5467-4C87-8645-B602A6FE78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1"/>
            <a:ext cx="41148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21" indent="0">
              <a:buNone/>
              <a:defRPr sz="2100"/>
            </a:lvl2pPr>
            <a:lvl3pPr marL="685647" indent="0">
              <a:buNone/>
              <a:defRPr sz="1800"/>
            </a:lvl3pPr>
            <a:lvl4pPr marL="1028471" indent="0">
              <a:buNone/>
              <a:defRPr sz="1500"/>
            </a:lvl4pPr>
            <a:lvl5pPr marL="1371294" indent="0">
              <a:buNone/>
              <a:defRPr sz="1500"/>
            </a:lvl5pPr>
            <a:lvl6pPr marL="1714121" indent="0">
              <a:buNone/>
              <a:defRPr sz="1500"/>
            </a:lvl6pPr>
            <a:lvl7pPr marL="2056940" indent="0">
              <a:buNone/>
              <a:defRPr sz="1500"/>
            </a:lvl7pPr>
            <a:lvl8pPr marL="2399760" indent="0">
              <a:buNone/>
              <a:defRPr sz="1500"/>
            </a:lvl8pPr>
            <a:lvl9pPr marL="2742581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13"/>
            <a:ext cx="4114800" cy="603647"/>
          </a:xfrm>
        </p:spPr>
        <p:txBody>
          <a:bodyPr/>
          <a:lstStyle>
            <a:lvl1pPr marL="0" indent="0">
              <a:buNone/>
              <a:defRPr sz="1100"/>
            </a:lvl1pPr>
            <a:lvl2pPr marL="342821" indent="0">
              <a:buNone/>
              <a:defRPr sz="900"/>
            </a:lvl2pPr>
            <a:lvl3pPr marL="685647" indent="0">
              <a:buNone/>
              <a:defRPr sz="800"/>
            </a:lvl3pPr>
            <a:lvl4pPr marL="1028471" indent="0">
              <a:buNone/>
              <a:defRPr sz="700"/>
            </a:lvl4pPr>
            <a:lvl5pPr marL="1371294" indent="0">
              <a:buNone/>
              <a:defRPr sz="700"/>
            </a:lvl5pPr>
            <a:lvl6pPr marL="1714121" indent="0">
              <a:buNone/>
              <a:defRPr sz="700"/>
            </a:lvl6pPr>
            <a:lvl7pPr marL="2056940" indent="0">
              <a:buNone/>
              <a:defRPr sz="700"/>
            </a:lvl7pPr>
            <a:lvl8pPr marL="2399760" indent="0">
              <a:buNone/>
              <a:defRPr sz="700"/>
            </a:lvl8pPr>
            <a:lvl9pPr marL="2742581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7F26F-A00C-40F0-982A-F82F291EDF26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AE808-9105-4FCA-863E-ADD7FFBB81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206375"/>
            <a:ext cx="61722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1200153"/>
            <a:ext cx="61722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6"/>
            <a:ext cx="1600200" cy="274637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D9F750-0968-49D0-A599-A22BC22ACDC0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6"/>
            <a:ext cx="2171700" cy="274637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6"/>
            <a:ext cx="1600200" cy="274637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7DEDD3-51BA-48C1-9BF7-58DCE39A22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4" r:id="rId3"/>
    <p:sldLayoutId id="2147483693" r:id="rId4"/>
    <p:sldLayoutId id="2147483692" r:id="rId5"/>
    <p:sldLayoutId id="2147483691" r:id="rId6"/>
    <p:sldLayoutId id="2147483690" r:id="rId7"/>
    <p:sldLayoutId id="2147483689" r:id="rId8"/>
    <p:sldLayoutId id="2147483688" r:id="rId9"/>
    <p:sldLayoutId id="2147483687" r:id="rId10"/>
    <p:sldLayoutId id="2147483686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21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647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471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29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5569" indent="-2555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5583" indent="-21271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5599" indent="-16985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98473" indent="-16985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348" indent="-16985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527" indent="-171414" algn="l" defTabSz="685647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351" indent="-171414" algn="l" defTabSz="685647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74" indent="-171414" algn="l" defTabSz="685647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001" indent="-171414" algn="l" defTabSz="685647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2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47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7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94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12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940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60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81" algn="l" defTabSz="68564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 bwMode="auto">
          <a:xfrm>
            <a:off x="342900" y="206375"/>
            <a:ext cx="61722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7" rIns="91434" bIns="45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627" name="Текст 2"/>
          <p:cNvSpPr>
            <a:spLocks noGrp="1"/>
          </p:cNvSpPr>
          <p:nvPr>
            <p:ph type="body" idx="1"/>
          </p:nvPr>
        </p:nvSpPr>
        <p:spPr bwMode="auto">
          <a:xfrm>
            <a:off x="342900" y="1200153"/>
            <a:ext cx="61722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4" tIns="45717" rIns="91434" bIns="4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6"/>
            <a:ext cx="1600200" cy="274637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A5E01EC-9C4C-446E-9EB2-5F2B0FE45783}" type="datetime1">
              <a:rPr lang="ru-RU"/>
              <a:pPr>
                <a:defRPr/>
              </a:pPr>
              <a:t>08.02.2017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6"/>
            <a:ext cx="2171700" cy="274637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 dirty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6"/>
            <a:ext cx="1600200" cy="274637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02F6308-B526-4571-86C1-2DCFE40D148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  <p:sldLayoutId id="2147483698" r:id="rId10"/>
    <p:sldLayoutId id="214748369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875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749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624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498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56" indent="-25715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71" indent="-21429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86" indent="-1714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060" indent="-1714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35" indent="-1714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226" y="1049340"/>
            <a:ext cx="6559550" cy="332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Рисунок 7" descr="D:\ЛОГО НИИ\TN_logo.jpg"/>
          <p:cNvPicPr>
            <a:picLocks noChangeAspect="1" noChangeArrowheads="1"/>
          </p:cNvPicPr>
          <p:nvPr/>
        </p:nvPicPr>
        <p:blipFill>
          <a:blip r:embed="rId4"/>
          <a:srcRect l="35480" r="29041" b="39565"/>
          <a:stretch>
            <a:fillRect/>
          </a:stretch>
        </p:blipFill>
        <p:spPr bwMode="auto">
          <a:xfrm>
            <a:off x="361951" y="141290"/>
            <a:ext cx="474663" cy="34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989" y="485778"/>
            <a:ext cx="1169763" cy="215438"/>
          </a:xfrm>
          <a:prstGeom prst="rect">
            <a:avLst/>
          </a:prstGeom>
          <a:noFill/>
        </p:spPr>
        <p:txBody>
          <a:bodyPr wrap="square" lIns="91434" tIns="45717" rIns="91434" bIns="45717">
            <a:spAutoFit/>
          </a:bodyPr>
          <a:lstStyle/>
          <a:p>
            <a:pPr algn="ctr">
              <a:defRPr/>
            </a:pPr>
            <a:r>
              <a:rPr lang="ru-RU" sz="800" b="1" dirty="0" smtClean="0">
                <a:solidFill>
                  <a:srgbClr val="1B416F"/>
                </a:solidFill>
              </a:rPr>
              <a:t>НИИ</a:t>
            </a:r>
            <a:r>
              <a:rPr lang="en-US" sz="800" b="1" dirty="0" smtClean="0">
                <a:solidFill>
                  <a:srgbClr val="1B416F"/>
                </a:solidFill>
              </a:rPr>
              <a:t> </a:t>
            </a:r>
            <a:r>
              <a:rPr lang="ru-RU" sz="800" b="1" dirty="0" smtClean="0">
                <a:solidFill>
                  <a:srgbClr val="1B416F"/>
                </a:solidFill>
              </a:rPr>
              <a:t>ТРАНСНЕФТЬ</a:t>
            </a:r>
            <a:endParaRPr lang="ru-RU" sz="800" b="1" dirty="0">
              <a:solidFill>
                <a:srgbClr val="1B416F"/>
              </a:solidFill>
            </a:endParaRPr>
          </a:p>
        </p:txBody>
      </p:sp>
      <p:sp>
        <p:nvSpPr>
          <p:cNvPr id="39940" name="Rectangle 2"/>
          <p:cNvSpPr txBox="1">
            <a:spLocks noChangeArrowheads="1"/>
          </p:cNvSpPr>
          <p:nvPr/>
        </p:nvSpPr>
        <p:spPr bwMode="auto">
          <a:xfrm>
            <a:off x="77218" y="689300"/>
            <a:ext cx="5151982" cy="1018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/>
          <a:lstStyle/>
          <a:p>
            <a:pPr algn="ctr" eaLnBrk="1" hangingPunct="1"/>
            <a:r>
              <a:rPr lang="ru-RU" altLang="ru-RU" sz="1600" b="1" dirty="0" smtClean="0">
                <a:solidFill>
                  <a:srgbClr val="1B416F"/>
                </a:solidFill>
                <a:latin typeface="Franklin Gothic Book"/>
                <a:cs typeface="Arial" charset="0"/>
              </a:rPr>
              <a:t>Разработка </a:t>
            </a:r>
            <a:r>
              <a:rPr lang="ru-RU" altLang="ru-RU" sz="1600" b="1" dirty="0">
                <a:solidFill>
                  <a:srgbClr val="1B416F"/>
                </a:solidFill>
                <a:latin typeface="Franklin Gothic Book"/>
                <a:cs typeface="Arial" charset="0"/>
              </a:rPr>
              <a:t>и обоснование требований </a:t>
            </a:r>
          </a:p>
          <a:p>
            <a:pPr algn="ctr" eaLnBrk="1" hangingPunct="1"/>
            <a:r>
              <a:rPr lang="ru-RU" altLang="ru-RU" sz="1600" b="1" dirty="0">
                <a:solidFill>
                  <a:srgbClr val="1B416F"/>
                </a:solidFill>
                <a:latin typeface="Franklin Gothic Book"/>
                <a:cs typeface="Arial" charset="0"/>
              </a:rPr>
              <a:t>к ускоренным лабораторным испытаниям </a:t>
            </a:r>
          </a:p>
          <a:p>
            <a:pPr algn="ctr" eaLnBrk="1" hangingPunct="1"/>
            <a:r>
              <a:rPr lang="ru-RU" altLang="ru-RU" sz="1600" b="1" dirty="0">
                <a:solidFill>
                  <a:srgbClr val="1B416F"/>
                </a:solidFill>
                <a:latin typeface="Franklin Gothic Book"/>
                <a:cs typeface="Arial" charset="0"/>
              </a:rPr>
              <a:t>для прогнозирования срока службы антикоррозионных покрытий</a:t>
            </a:r>
          </a:p>
          <a:p>
            <a:endParaRPr lang="ru-RU" sz="1600" b="1" dirty="0">
              <a:solidFill>
                <a:srgbClr val="1B416F"/>
              </a:solidFill>
              <a:latin typeface="Franklin Gothic Book"/>
              <a:cs typeface="Arial" charset="0"/>
            </a:endParaRPr>
          </a:p>
        </p:txBody>
      </p:sp>
      <p:sp>
        <p:nvSpPr>
          <p:cNvPr id="39941" name="TextBox 6"/>
          <p:cNvSpPr txBox="1">
            <a:spLocks noChangeArrowheads="1"/>
          </p:cNvSpPr>
          <p:nvPr/>
        </p:nvSpPr>
        <p:spPr bwMode="auto">
          <a:xfrm>
            <a:off x="782638" y="3822703"/>
            <a:ext cx="5022850" cy="101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4" tIns="45717" rIns="91434" bIns="45717">
            <a:spAutoFit/>
          </a:bodyPr>
          <a:lstStyle/>
          <a:p>
            <a:r>
              <a:rPr lang="ru-RU" sz="1500" dirty="0" smtClean="0">
                <a:solidFill>
                  <a:srgbClr val="1B416F"/>
                </a:solidFill>
                <a:latin typeface="Franklin Gothic Book"/>
                <a:cs typeface="Arial" charset="0"/>
              </a:rPr>
              <a:t>Ревин Павел Олегович</a:t>
            </a:r>
            <a:endParaRPr lang="ru-RU" sz="1500" dirty="0">
              <a:solidFill>
                <a:srgbClr val="1B416F"/>
              </a:solidFill>
              <a:latin typeface="Franklin Gothic Book"/>
              <a:cs typeface="Arial" charset="0"/>
            </a:endParaRPr>
          </a:p>
          <a:p>
            <a:r>
              <a:rPr lang="ru-RU" sz="1500" dirty="0" smtClean="0">
                <a:solidFill>
                  <a:srgbClr val="1B416F"/>
                </a:solidFill>
                <a:latin typeface="Franklin Gothic Book"/>
                <a:cs typeface="Arial" charset="0"/>
              </a:rPr>
              <a:t>Заведующий лабораторией антикоррозионных и теплоизоляционных покрытий</a:t>
            </a:r>
            <a:endParaRPr lang="ru-RU" sz="1500" dirty="0" smtClean="0">
              <a:solidFill>
                <a:srgbClr val="1B416F"/>
              </a:solidFill>
              <a:latin typeface="Franklin Gothic Book"/>
              <a:cs typeface="Arial" charset="0"/>
            </a:endParaRPr>
          </a:p>
          <a:p>
            <a:r>
              <a:rPr lang="ru-RU" sz="1500" dirty="0" smtClean="0">
                <a:solidFill>
                  <a:srgbClr val="1B416F"/>
                </a:solidFill>
                <a:latin typeface="Franklin Gothic Book"/>
                <a:cs typeface="Arial" charset="0"/>
              </a:rPr>
              <a:t>кандидат </a:t>
            </a:r>
            <a:r>
              <a:rPr lang="ru-RU" sz="1500" dirty="0" smtClean="0">
                <a:solidFill>
                  <a:srgbClr val="1B416F"/>
                </a:solidFill>
                <a:latin typeface="Franklin Gothic Book"/>
                <a:cs typeface="Arial" charset="0"/>
              </a:rPr>
              <a:t>химических наук</a:t>
            </a:r>
            <a:endParaRPr lang="ru-RU" sz="1500" dirty="0">
              <a:solidFill>
                <a:srgbClr val="1B416F"/>
              </a:solidFill>
              <a:latin typeface="Franklin Gothic Book"/>
              <a:cs typeface="Arial" charset="0"/>
            </a:endParaRPr>
          </a:p>
        </p:txBody>
      </p:sp>
      <p:pic>
        <p:nvPicPr>
          <p:cNvPr id="39942" name="Рисунок 2" descr="D:\ЛОГО НИИ\TN_wi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89588" y="4137028"/>
            <a:ext cx="12684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60978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Рисунок 14" descr="D:\ЛОГО НИИ\TN_logo.jpg"/>
          <p:cNvPicPr>
            <a:picLocks noChangeAspect="1" noChangeArrowheads="1"/>
          </p:cNvPicPr>
          <p:nvPr/>
        </p:nvPicPr>
        <p:blipFill>
          <a:blip r:embed="rId3"/>
          <a:srcRect l="35480" r="29041" b="39565"/>
          <a:stretch>
            <a:fillRect/>
          </a:stretch>
        </p:blipFill>
        <p:spPr bwMode="auto">
          <a:xfrm>
            <a:off x="555628" y="188915"/>
            <a:ext cx="631825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TextBox 15"/>
          <p:cNvSpPr txBox="1">
            <a:spLocks noChangeArrowheads="1"/>
          </p:cNvSpPr>
          <p:nvPr/>
        </p:nvSpPr>
        <p:spPr bwMode="auto">
          <a:xfrm>
            <a:off x="107953" y="647702"/>
            <a:ext cx="1592263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0" tIns="45710" rIns="91420" bIns="45710">
            <a:spAutoFit/>
          </a:bodyPr>
          <a:lstStyle/>
          <a:p>
            <a:pPr algn="ctr"/>
            <a:r>
              <a:rPr lang="ru-RU" sz="1100" b="1" dirty="0">
                <a:solidFill>
                  <a:srgbClr val="1B416F"/>
                </a:solidFill>
              </a:rPr>
              <a:t>НИИ ТРАНСНЕФТЬ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7952" y="908053"/>
            <a:ext cx="6626225" cy="4763"/>
          </a:xfrm>
          <a:prstGeom prst="line">
            <a:avLst/>
          </a:prstGeom>
          <a:ln w="2857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318347" y="448405"/>
            <a:ext cx="4643905" cy="32314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 lIns="91420" tIns="45710" rIns="91420" bIns="45710">
            <a:spAutoFit/>
          </a:bodyPr>
          <a:lstStyle/>
          <a:p>
            <a:pPr algn="ctr">
              <a:lnSpc>
                <a:spcPts val="1800"/>
              </a:lnSpc>
              <a:spcBef>
                <a:spcPts val="450"/>
              </a:spcBef>
              <a:defRPr/>
            </a:pPr>
            <a:r>
              <a:rPr lang="ru-RU" alt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Выводы</a:t>
            </a:r>
            <a:endParaRPr lang="ru-RU" alt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46086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9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34938" y="4515966"/>
            <a:ext cx="6627812" cy="4763"/>
          </a:xfrm>
          <a:prstGeom prst="line">
            <a:avLst/>
          </a:prstGeom>
          <a:ln w="28575">
            <a:solidFill>
              <a:srgbClr val="1F49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33081" y="1163236"/>
            <a:ext cx="5951535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360000" eaLnBrk="1" hangingPunct="1">
              <a:spcAft>
                <a:spcPts val="600"/>
              </a:spcAft>
              <a:defRPr/>
            </a:pPr>
            <a:r>
              <a:rPr lang="ru-RU" sz="1400" dirty="0" smtClean="0"/>
              <a:t>В результате </a:t>
            </a:r>
            <a:r>
              <a:rPr lang="ru-RU" sz="1400" dirty="0"/>
              <a:t>расчетов были получены требования к длительности проведения </a:t>
            </a:r>
            <a:r>
              <a:rPr lang="ru-RU" sz="1400" dirty="0" smtClean="0"/>
              <a:t>следующих видов лабораторных испытаний:</a:t>
            </a:r>
          </a:p>
          <a:p>
            <a:pPr marL="541338" indent="-285750" algn="just" defTabSz="360000" eaLnBrk="1" hangingPunct="1">
              <a:spcAft>
                <a:spcPts val="600"/>
              </a:spcAft>
              <a:buFontTx/>
              <a:buChar char="-"/>
              <a:defRPr/>
            </a:pPr>
            <a:r>
              <a:rPr lang="ru-RU" sz="1400" dirty="0" smtClean="0"/>
              <a:t>стойкость </a:t>
            </a:r>
            <a:r>
              <a:rPr lang="ru-RU" sz="1400" dirty="0"/>
              <a:t>к постоянной конденсации </a:t>
            </a:r>
            <a:r>
              <a:rPr lang="ru-RU" sz="1400" dirty="0" smtClean="0"/>
              <a:t>влаги;</a:t>
            </a:r>
          </a:p>
          <a:p>
            <a:pPr marL="541338" indent="-285750" algn="just" defTabSz="360000" eaLnBrk="1" hangingPunct="1">
              <a:spcAft>
                <a:spcPts val="600"/>
              </a:spcAft>
              <a:buFontTx/>
              <a:buChar char="-"/>
              <a:defRPr/>
            </a:pPr>
            <a:r>
              <a:rPr lang="ru-RU" sz="1400" dirty="0" smtClean="0"/>
              <a:t>стойкость к воздействию УФ-излучения</a:t>
            </a:r>
          </a:p>
          <a:p>
            <a:pPr marL="541338" indent="-285750" algn="just" defTabSz="360000" eaLnBrk="1" hangingPunct="1">
              <a:spcAft>
                <a:spcPts val="600"/>
              </a:spcAft>
              <a:buFontTx/>
              <a:buChar char="-"/>
              <a:defRPr/>
            </a:pPr>
            <a:r>
              <a:rPr lang="ru-RU" sz="1400" dirty="0"/>
              <a:t>стойкость к </a:t>
            </a:r>
            <a:r>
              <a:rPr lang="ru-RU" sz="1400" dirty="0" smtClean="0"/>
              <a:t>перепаду температур;</a:t>
            </a:r>
          </a:p>
          <a:p>
            <a:pPr marL="541338" indent="-285750" algn="just" defTabSz="360000" eaLnBrk="1" hangingPunct="1">
              <a:spcAft>
                <a:spcPts val="600"/>
              </a:spcAft>
              <a:buFontTx/>
              <a:buChar char="-"/>
              <a:defRPr/>
            </a:pPr>
            <a:r>
              <a:rPr lang="ru-RU" sz="1400" dirty="0"/>
              <a:t>стойкость к</a:t>
            </a:r>
            <a:r>
              <a:rPr lang="ru-RU" sz="1400" dirty="0" smtClean="0"/>
              <a:t> </a:t>
            </a:r>
            <a:r>
              <a:rPr lang="ru-RU" sz="1400" dirty="0" err="1" smtClean="0"/>
              <a:t>термостарению</a:t>
            </a:r>
            <a:r>
              <a:rPr lang="ru-RU" sz="1400" dirty="0" smtClean="0"/>
              <a:t> </a:t>
            </a:r>
          </a:p>
          <a:p>
            <a:pPr algn="just" defTabSz="360000" eaLnBrk="1" hangingPunct="1">
              <a:spcAft>
                <a:spcPts val="600"/>
              </a:spcAft>
              <a:defRPr/>
            </a:pPr>
            <a:r>
              <a:rPr lang="ru-RU" sz="1400" dirty="0" smtClean="0"/>
              <a:t>для </a:t>
            </a:r>
            <a:r>
              <a:rPr lang="ru-RU" sz="1400" dirty="0"/>
              <a:t>прогнозирования срока службы антикоррозионных покрытий на 10 и 20 лет для различных категорий коррозионной активности</a:t>
            </a:r>
            <a:r>
              <a:rPr lang="ru-RU" sz="1400" dirty="0" smtClean="0"/>
              <a:t>.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68849" y="4475896"/>
            <a:ext cx="6599239" cy="400110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spcBef>
                <a:spcPts val="600"/>
              </a:spcBef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8339611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963801"/>
              </p:ext>
            </p:extLst>
          </p:nvPr>
        </p:nvGraphicFramePr>
        <p:xfrm>
          <a:off x="321469" y="853401"/>
          <a:ext cx="6268642" cy="4119524"/>
        </p:xfrm>
        <a:graphic>
          <a:graphicData uri="http://schemas.openxmlformats.org/drawingml/2006/table">
            <a:tbl>
              <a:tblPr/>
              <a:tblGrid>
                <a:gridCol w="1607344"/>
                <a:gridCol w="642938"/>
                <a:gridCol w="638175"/>
                <a:gridCol w="172641"/>
                <a:gridCol w="195263"/>
                <a:gridCol w="201215"/>
                <a:gridCol w="201216"/>
                <a:gridCol w="201215"/>
                <a:gridCol w="201216"/>
                <a:gridCol w="201215"/>
                <a:gridCol w="201216"/>
                <a:gridCol w="201215"/>
                <a:gridCol w="201216"/>
                <a:gridCol w="202406"/>
                <a:gridCol w="289322"/>
                <a:gridCol w="321469"/>
                <a:gridCol w="214313"/>
                <a:gridCol w="375047"/>
              </a:tblGrid>
              <a:tr h="262890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Аппаратура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Режимы испытаний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Продолжительность выдержки образцов в одном цикле для методов испытаний в зависимости от макроклиматического района, ч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Температура, 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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Относи-тельная влажность, %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Макроклиматический район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28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умеренный (У)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холодный (ХЛ, УХЛ)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тропический (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Общеклимати-ческий (О)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Методы испытаний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23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rowSpan="2"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Камера влаги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 ± 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97 ± 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55 ± 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97 ± 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2890">
                <a:tc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Камера влаги с выключенным обогревом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 нормируется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97 ± 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44">
                <a:tc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Камера сернистого газа (концентрация </a:t>
                      </a: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</a:t>
                      </a:r>
                      <a:r>
                        <a:rPr kumimoji="0" lang="ru-RU" sz="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(5 ± 1) мг/м</a:t>
                      </a:r>
                      <a:r>
                        <a:rPr kumimoji="0" lang="ru-RU" sz="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 ± 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97 ± 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rowSpan="2"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Камера тепла и холода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Минус 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 нормируется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(30 ± 3)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445">
                <a:tc rowSpan="2"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Минус 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То же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(45 ± 3)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1445">
                <a:tc rowSpan="2"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Минус 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»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(60 ± 3)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967">
                <a:tc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Аппарат искусственной погоды: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режим 4 - 16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 ± 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»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режим 3 - 17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 ± 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»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390">
                <a:tc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Термокамера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 ± 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»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rowSpan="2"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Камера тепла и холода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Минус 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»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-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4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(60±3)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4335">
                <a:tc>
                  <a:txBody>
                    <a:bodyPr/>
                    <a:lstStyle/>
                    <a:p>
                      <a:pPr marL="0" marR="0" lvl="0" indent="1079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Выдержка на воздухе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15-30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Не должно быть более 80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7362" marR="7362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15" name="Rectangle 1"/>
          <p:cNvSpPr>
            <a:spLocks noChangeArrowheads="1"/>
          </p:cNvSpPr>
          <p:nvPr/>
        </p:nvSpPr>
        <p:spPr bwMode="auto">
          <a:xfrm>
            <a:off x="107157" y="533978"/>
            <a:ext cx="6617494" cy="34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indent="1079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900" b="1">
                <a:ea typeface="Times New Roman" pitchFamily="18" charset="0"/>
                <a:cs typeface="Arial" charset="0"/>
              </a:rPr>
              <a:t>Приложение 9 - Последовательность перемещения и продолжительность выдержки образцов </a:t>
            </a:r>
          </a:p>
          <a:p>
            <a:pPr algn="ctr"/>
            <a:r>
              <a:rPr lang="ru-RU" altLang="ru-RU" sz="900" b="1">
                <a:ea typeface="Times New Roman" pitchFamily="18" charset="0"/>
                <a:cs typeface="Arial" charset="0"/>
              </a:rPr>
              <a:t>при испытаниях покрытий, предназначенных для эксплуатации во всех макроклиматических районах на суше</a:t>
            </a:r>
            <a:endParaRPr lang="ru-RU" altLang="ru-RU" sz="600">
              <a:ea typeface="Times New Roman" pitchFamily="18" charset="0"/>
              <a:cs typeface="Arial" charset="0"/>
            </a:endParaRPr>
          </a:p>
        </p:txBody>
      </p:sp>
      <p:sp>
        <p:nvSpPr>
          <p:cNvPr id="5416" name="Rectangle 5"/>
          <p:cNvSpPr>
            <a:spLocks noChangeArrowheads="1"/>
          </p:cNvSpPr>
          <p:nvPr/>
        </p:nvSpPr>
        <p:spPr bwMode="auto">
          <a:xfrm>
            <a:off x="321469" y="51470"/>
            <a:ext cx="6268641" cy="407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 indent="2381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1100" b="1">
                <a:solidFill>
                  <a:srgbClr val="C00000"/>
                </a:solidFill>
              </a:rPr>
              <a:t>ГОСТ 9.401-91 «Общие требования и методы ускоренных испытаний на стойкость ЛКМ к воздействию климатических факторов»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469" y="1835331"/>
            <a:ext cx="1607344" cy="2678906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79094" y="1710315"/>
            <a:ext cx="214313" cy="278606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214688" y="1146220"/>
            <a:ext cx="3375422" cy="417418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TextBox 18"/>
          <p:cNvSpPr txBox="1">
            <a:spLocks noChangeArrowheads="1"/>
          </p:cNvSpPr>
          <p:nvPr/>
        </p:nvSpPr>
        <p:spPr bwMode="auto">
          <a:xfrm>
            <a:off x="6528223" y="4806404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1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188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60735" y="107157"/>
            <a:ext cx="3053953" cy="34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 anchor="ctr">
            <a:spAutoFit/>
          </a:bodyPr>
          <a:lstStyle>
            <a:lvl1pPr indent="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ru-RU" altLang="ru-RU" sz="900" b="1">
                <a:solidFill>
                  <a:srgbClr val="C00000"/>
                </a:solidFill>
              </a:rPr>
              <a:t>Виды и продолжительность испытаний </a:t>
            </a:r>
          </a:p>
          <a:p>
            <a:pPr algn="ctr"/>
            <a:r>
              <a:rPr lang="ru-RU" altLang="ru-RU" sz="900" b="1">
                <a:solidFill>
                  <a:srgbClr val="C00000"/>
                </a:solidFill>
              </a:rPr>
              <a:t>согласно ISO12944_6 </a:t>
            </a:r>
          </a:p>
        </p:txBody>
      </p:sp>
      <p:pic>
        <p:nvPicPr>
          <p:cNvPr id="614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35" y="482204"/>
            <a:ext cx="3161109" cy="3850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4191707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ru-RU" altLang="ru-RU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1"/>
          <a:stretch>
            <a:fillRect/>
          </a:stretch>
        </p:blipFill>
        <p:spPr bwMode="auto">
          <a:xfrm>
            <a:off x="3429000" y="3696891"/>
            <a:ext cx="3330179" cy="1318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t="2792" r="1836" b="12619"/>
          <a:stretch>
            <a:fillRect/>
          </a:stretch>
        </p:blipFill>
        <p:spPr bwMode="auto">
          <a:xfrm>
            <a:off x="3696891" y="428625"/>
            <a:ext cx="3000375" cy="319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1"/>
          <p:cNvSpPr>
            <a:spLocks noChangeArrowheads="1"/>
          </p:cNvSpPr>
          <p:nvPr/>
        </p:nvSpPr>
        <p:spPr bwMode="auto">
          <a:xfrm>
            <a:off x="3750469" y="107157"/>
            <a:ext cx="2933700" cy="34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900" b="1">
                <a:solidFill>
                  <a:srgbClr val="C00000"/>
                </a:solidFill>
              </a:rPr>
              <a:t>Классификация условий </a:t>
            </a:r>
          </a:p>
          <a:p>
            <a:pPr algn="ctr" eaLnBrk="1" hangingPunct="1"/>
            <a:r>
              <a:rPr lang="ru-RU" altLang="ru-RU" sz="900" b="1">
                <a:solidFill>
                  <a:srgbClr val="C00000"/>
                </a:solidFill>
              </a:rPr>
              <a:t>окружающей среды согласно ISO12944_2 </a:t>
            </a:r>
          </a:p>
        </p:txBody>
      </p:sp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2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570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-173124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-173124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29" name="Rectangle 7"/>
          <p:cNvSpPr>
            <a:spLocks noChangeArrowheads="1"/>
          </p:cNvSpPr>
          <p:nvPr/>
        </p:nvSpPr>
        <p:spPr bwMode="auto">
          <a:xfrm>
            <a:off x="0" y="-173124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1030" name="Прямоугольник 9"/>
          <p:cNvSpPr>
            <a:spLocks noChangeArrowheads="1"/>
          </p:cNvSpPr>
          <p:nvPr/>
        </p:nvSpPr>
        <p:spPr bwMode="auto">
          <a:xfrm>
            <a:off x="188119" y="304800"/>
            <a:ext cx="6156722" cy="322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800" b="1" dirty="0">
                <a:solidFill>
                  <a:srgbClr val="C00000"/>
                </a:solidFill>
              </a:rPr>
              <a:t>Климатическая карта РФ с разделением на климатические районы по ГОСТ 16350-80 «Климат СССР. Районирование и статистические параметры климатических факторов для технических целей»</a:t>
            </a: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-173124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1026" name="Object 6"/>
          <p:cNvGraphicFramePr>
            <a:graphicFrameLocks noChangeAspect="1"/>
          </p:cNvGraphicFramePr>
          <p:nvPr/>
        </p:nvGraphicFramePr>
        <p:xfrm>
          <a:off x="267892" y="750094"/>
          <a:ext cx="6268640" cy="34111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Image" r:id="rId3" imgW="15087600" imgH="8216660" progId="Photoshop.Image.13">
                  <p:embed/>
                </p:oleObj>
              </mc:Choice>
              <mc:Fallback>
                <p:oleObj name="Image" r:id="rId3" imgW="15087600" imgH="8216660" progId="Photoshop.Image.1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892" y="750094"/>
                        <a:ext cx="6268640" cy="34111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3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210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-173124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0" y="-173124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053" name="Rectangle 7"/>
          <p:cNvSpPr>
            <a:spLocks noChangeArrowheads="1"/>
          </p:cNvSpPr>
          <p:nvPr/>
        </p:nvSpPr>
        <p:spPr bwMode="auto">
          <a:xfrm>
            <a:off x="0" y="-173124"/>
            <a:ext cx="138564" cy="34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580" tIns="34290" rIns="68580" bIns="3429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/>
          </a:p>
        </p:txBody>
      </p:sp>
      <p:graphicFrame>
        <p:nvGraphicFramePr>
          <p:cNvPr id="2050" name="Объект 17"/>
          <p:cNvGraphicFramePr>
            <a:graphicFrameLocks noChangeAspect="1"/>
          </p:cNvGraphicFramePr>
          <p:nvPr/>
        </p:nvGraphicFramePr>
        <p:xfrm>
          <a:off x="242888" y="842962"/>
          <a:ext cx="6422231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Документ" r:id="rId3" imgW="9813523" imgH="4916594" progId="Word.Document.12">
                  <p:embed/>
                </p:oleObj>
              </mc:Choice>
              <mc:Fallback>
                <p:oleObj name="Документ" r:id="rId3" imgW="9813523" imgH="4916594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888" y="842962"/>
                        <a:ext cx="6422231" cy="3200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9"/>
          <p:cNvSpPr>
            <a:spLocks noChangeArrowheads="1"/>
          </p:cNvSpPr>
          <p:nvPr/>
        </p:nvSpPr>
        <p:spPr bwMode="auto">
          <a:xfrm>
            <a:off x="1124744" y="304800"/>
            <a:ext cx="4897065" cy="31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b="1" dirty="0" smtClean="0">
                <a:solidFill>
                  <a:srgbClr val="C00000"/>
                </a:solidFill>
              </a:rPr>
              <a:t>Основные климатические показатели районов</a:t>
            </a:r>
            <a:endParaRPr lang="ru-RU" altLang="ru-RU" sz="1600" b="1" dirty="0">
              <a:solidFill>
                <a:srgbClr val="C00000"/>
              </a:solidFill>
            </a:endParaRPr>
          </a:p>
        </p:txBody>
      </p:sp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4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244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60648" y="247893"/>
            <a:ext cx="6463904" cy="1254189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Методика определения стойкости </a:t>
            </a:r>
            <a:r>
              <a:rPr lang="ru-RU" sz="1600" b="1" cap="small" dirty="0">
                <a:solidFill>
                  <a:srgbClr val="C00000"/>
                </a:solidFill>
              </a:rPr>
              <a:t>АКП</a:t>
            </a:r>
            <a:r>
              <a:rPr lang="ru-RU" sz="1600" b="1" dirty="0">
                <a:solidFill>
                  <a:srgbClr val="C00000"/>
                </a:solidFill>
              </a:rPr>
              <a:t> к постоянной конденсации </a:t>
            </a:r>
            <a:r>
              <a:rPr lang="ru-RU" sz="1600" b="1" dirty="0" smtClean="0">
                <a:solidFill>
                  <a:srgbClr val="C00000"/>
                </a:solidFill>
              </a:rPr>
              <a:t>влаги</a:t>
            </a:r>
            <a:endParaRPr lang="ru-RU" sz="160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900" b="1" dirty="0">
                <a:solidFill>
                  <a:srgbClr val="0065B0"/>
                </a:solidFill>
              </a:rPr>
              <a:t>Исходные данные</a:t>
            </a:r>
            <a:endParaRPr lang="ru-RU" sz="900" dirty="0">
              <a:solidFill>
                <a:srgbClr val="0065B0"/>
              </a:solidFill>
            </a:endParaRPr>
          </a:p>
          <a:p>
            <a:pPr>
              <a:defRPr/>
            </a:pPr>
            <a:r>
              <a:rPr lang="ru-RU" sz="900" dirty="0"/>
              <a:t>Количество осадков согласно СП 131.13330.2012 «Строительная климатология»:</a:t>
            </a:r>
          </a:p>
          <a:p>
            <a:pPr>
              <a:defRPr/>
            </a:pPr>
            <a:r>
              <a:rPr lang="ru-RU" sz="900" dirty="0"/>
              <a:t>- Боровичи (категория С3) 463 мм/год;</a:t>
            </a:r>
          </a:p>
          <a:p>
            <a:pPr>
              <a:defRPr/>
            </a:pPr>
            <a:r>
              <a:rPr lang="ru-RU" sz="900" dirty="0"/>
              <a:t>- Благовещенск (категория С4) 514 мм/год;</a:t>
            </a:r>
          </a:p>
          <a:p>
            <a:pPr>
              <a:defRPr/>
            </a:pPr>
            <a:r>
              <a:rPr lang="ru-RU" sz="900" dirty="0"/>
              <a:t>- Владивосток (категория С5-М) 725 мм/год.</a:t>
            </a:r>
          </a:p>
        </p:txBody>
      </p:sp>
      <p:sp>
        <p:nvSpPr>
          <p:cNvPr id="3077" name="TextBox 18"/>
          <p:cNvSpPr txBox="1">
            <a:spLocks noChangeArrowheads="1"/>
          </p:cNvSpPr>
          <p:nvPr/>
        </p:nvSpPr>
        <p:spPr bwMode="auto">
          <a:xfrm>
            <a:off x="260648" y="1577206"/>
            <a:ext cx="4320778" cy="346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0065B0"/>
                </a:solidFill>
              </a:rPr>
              <a:t>Фактор ускорения лабораторных испытаний</a:t>
            </a:r>
            <a:endParaRPr lang="ru-RU" altLang="ru-RU" sz="900" dirty="0">
              <a:solidFill>
                <a:srgbClr val="0065B0"/>
              </a:solidFill>
            </a:endParaRPr>
          </a:p>
          <a:p>
            <a:pPr eaLnBrk="1" hangingPunct="1"/>
            <a:r>
              <a:rPr lang="ru-RU" altLang="ru-RU" sz="900" dirty="0"/>
              <a:t>- скорость выпадения осадков в лабораторных условиях 14.3 мм/час.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335882" y="1932385"/>
            <a:ext cx="4469606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>
                <a:solidFill>
                  <a:srgbClr val="0065B0"/>
                </a:solidFill>
              </a:rPr>
              <a:t>Сравнение воздействия осадков в натурных и лабораторных условиях</a:t>
            </a:r>
            <a:endParaRPr lang="ru-RU" altLang="ru-RU" sz="900">
              <a:solidFill>
                <a:srgbClr val="0065B0"/>
              </a:solidFill>
            </a:endParaRP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282303" y="3606404"/>
            <a:ext cx="4576763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>
                <a:solidFill>
                  <a:srgbClr val="0065B0"/>
                </a:solidFill>
              </a:rPr>
              <a:t>Сравнение натурных воздействий и условий лабораторных испытаний</a:t>
            </a:r>
            <a:endParaRPr lang="ru-RU" altLang="ru-RU" sz="900">
              <a:solidFill>
                <a:srgbClr val="0065B0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346598" y="2165748"/>
          <a:ext cx="4164807" cy="1315880"/>
        </p:xfrm>
        <a:graphic>
          <a:graphicData uri="http://schemas.openxmlformats.org/drawingml/2006/table">
            <a:tbl>
              <a:tblPr/>
              <a:tblGrid>
                <a:gridCol w="202406"/>
                <a:gridCol w="540544"/>
                <a:gridCol w="704850"/>
                <a:gridCol w="1013222"/>
                <a:gridCol w="878681"/>
                <a:gridCol w="825104"/>
              </a:tblGrid>
              <a:tr h="5783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п/п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Категория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Срок службы, лет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осадков в натурных условиях, мм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Длительность лабораторных испытаний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Требования </a:t>
                      </a:r>
                      <a:r>
                        <a:rPr kumimoji="0" lang="en-US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ISO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12944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5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6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С3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4630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6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С4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5140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450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76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С5M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7250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650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480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500188" y="3857625"/>
          <a:ext cx="3755232" cy="954644"/>
        </p:xfrm>
        <a:graphic>
          <a:graphicData uri="http://schemas.openxmlformats.org/drawingml/2006/table">
            <a:tbl>
              <a:tblPr/>
              <a:tblGrid>
                <a:gridCol w="321469"/>
                <a:gridCol w="1781175"/>
                <a:gridCol w="1652588"/>
              </a:tblGrid>
              <a:tr h="2514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п/п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Натурные воздействия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Условия лабораторных испытаний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3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31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Воздействие осадков кратковременное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Воздействие осадков постоянное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3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Температура воздействия осадков от 0 °С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Температура воздействия осадков 40 °С</a:t>
                      </a:r>
                      <a:endParaRPr kumimoji="0" lang="ru-RU" altLang="ru-RU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5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8491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648" y="114910"/>
            <a:ext cx="6463904" cy="1531188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Методика определения стойкости АКП к воздействию ультрафиолетового излучения</a:t>
            </a:r>
            <a:endParaRPr lang="ru-RU" sz="1600" dirty="0">
              <a:solidFill>
                <a:srgbClr val="C00000"/>
              </a:solidFill>
            </a:endParaRPr>
          </a:p>
          <a:p>
            <a:pPr>
              <a:defRPr/>
            </a:pPr>
            <a:r>
              <a:rPr lang="ru-RU" sz="900" b="1" dirty="0">
                <a:solidFill>
                  <a:srgbClr val="0065B0"/>
                </a:solidFill>
              </a:rPr>
              <a:t>Исходные данные</a:t>
            </a:r>
            <a:endParaRPr lang="ru-RU" sz="900" dirty="0">
              <a:solidFill>
                <a:srgbClr val="0065B0"/>
              </a:solidFill>
            </a:endParaRPr>
          </a:p>
          <a:p>
            <a:pPr>
              <a:defRPr/>
            </a:pPr>
            <a:r>
              <a:rPr lang="ru-RU" sz="900" dirty="0"/>
              <a:t>Количество солнечных дней в году согласно ГОСТ 16350-80 «Климат СССР. Районирование и статистические параметры климатических факторов для технических целей»:</a:t>
            </a:r>
          </a:p>
          <a:p>
            <a:pPr>
              <a:defRPr/>
            </a:pPr>
            <a:r>
              <a:rPr lang="ru-RU" sz="900" dirty="0"/>
              <a:t>- Волгоград (категория С3) 64 дня;</a:t>
            </a:r>
          </a:p>
          <a:p>
            <a:pPr>
              <a:defRPr/>
            </a:pPr>
            <a:r>
              <a:rPr lang="ru-RU" sz="900" dirty="0"/>
              <a:t>- Оренбург (категория С4) 70 дней;</a:t>
            </a:r>
          </a:p>
          <a:p>
            <a:pPr>
              <a:defRPr/>
            </a:pPr>
            <a:r>
              <a:rPr lang="ru-RU" sz="900" dirty="0"/>
              <a:t>- Владивосток (категория С5-М) 77 дней.</a:t>
            </a:r>
          </a:p>
          <a:p>
            <a:pPr marL="128588" indent="-128588">
              <a:buFontTx/>
              <a:buChar char="-"/>
              <a:defRPr/>
            </a:pPr>
            <a:endParaRPr lang="ru-RU" sz="900" dirty="0"/>
          </a:p>
        </p:txBody>
      </p:sp>
      <p:sp>
        <p:nvSpPr>
          <p:cNvPr id="8195" name="TextBox 18"/>
          <p:cNvSpPr txBox="1">
            <a:spLocks noChangeArrowheads="1"/>
          </p:cNvSpPr>
          <p:nvPr/>
        </p:nvSpPr>
        <p:spPr bwMode="auto">
          <a:xfrm>
            <a:off x="242887" y="1583110"/>
            <a:ext cx="4320779" cy="484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0065B0"/>
                </a:solidFill>
              </a:rPr>
              <a:t>Фактор ускорения лабораторных испытаний</a:t>
            </a:r>
            <a:endParaRPr lang="ru-RU" altLang="ru-RU" sz="900" dirty="0">
              <a:solidFill>
                <a:srgbClr val="0065B0"/>
              </a:solidFill>
            </a:endParaRPr>
          </a:p>
          <a:p>
            <a:r>
              <a:rPr lang="ru-RU" altLang="ru-RU" sz="900" dirty="0"/>
              <a:t>- мощность ультрафиолета в солнечном излучении 0.5 Вт/м</a:t>
            </a:r>
            <a:r>
              <a:rPr lang="ru-RU" altLang="ru-RU" sz="900" baseline="30000" dirty="0"/>
              <a:t>2</a:t>
            </a:r>
            <a:endParaRPr lang="ru-RU" altLang="ru-RU" sz="900" dirty="0"/>
          </a:p>
          <a:p>
            <a:r>
              <a:rPr lang="ru-RU" altLang="ru-RU" sz="900" dirty="0"/>
              <a:t>- мощность ультрафиолетовых ламп 1.5 Вт/ м</a:t>
            </a:r>
            <a:r>
              <a:rPr lang="ru-RU" altLang="ru-RU" sz="900" baseline="30000" dirty="0"/>
              <a:t>2</a:t>
            </a:r>
            <a:endParaRPr lang="ru-RU" altLang="ru-RU" sz="900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21594" y="2067694"/>
            <a:ext cx="4469606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>
                <a:solidFill>
                  <a:srgbClr val="0065B0"/>
                </a:solidFill>
              </a:rPr>
              <a:t>Сравнение воздействия осадков в натурных и лабораторных условиях</a:t>
            </a:r>
            <a:endParaRPr lang="ru-RU" altLang="ru-RU" sz="900">
              <a:solidFill>
                <a:srgbClr val="0065B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9330068"/>
              </p:ext>
            </p:extLst>
          </p:nvPr>
        </p:nvGraphicFramePr>
        <p:xfrm>
          <a:off x="782241" y="2283198"/>
          <a:ext cx="5617371" cy="1085850"/>
        </p:xfrm>
        <a:graphic>
          <a:graphicData uri="http://schemas.openxmlformats.org/drawingml/2006/table">
            <a:tbl>
              <a:tblPr/>
              <a:tblGrid>
                <a:gridCol w="327422"/>
                <a:gridCol w="652463"/>
                <a:gridCol w="731044"/>
                <a:gridCol w="1465660"/>
                <a:gridCol w="1300163"/>
                <a:gridCol w="1140619"/>
              </a:tblGrid>
              <a:tr h="4338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</a:t>
                      </a:r>
                      <a:b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Категория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Срок службы, лет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Длительность УФ излучения в натурных условиях, час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Длительность лабораторных испытаний, час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Требования </a:t>
                      </a:r>
                      <a:r>
                        <a:rPr kumimoji="0" lang="en-US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ISO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12944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62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С3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1920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2100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1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С5M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480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214437" y="3435846"/>
            <a:ext cx="4576763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0065B0"/>
                </a:solidFill>
              </a:rPr>
              <a:t>Сравнение натурных воздействий и условий лабораторных испытаний</a:t>
            </a:r>
            <a:endParaRPr lang="ru-RU" altLang="ru-RU" sz="900" dirty="0">
              <a:solidFill>
                <a:srgbClr val="0065B0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52513" y="3651647"/>
          <a:ext cx="4658916" cy="1270396"/>
        </p:xfrm>
        <a:graphic>
          <a:graphicData uri="http://schemas.openxmlformats.org/drawingml/2006/table">
            <a:tbl>
              <a:tblPr/>
              <a:tblGrid>
                <a:gridCol w="270272"/>
                <a:gridCol w="2066925"/>
                <a:gridCol w="2321719"/>
              </a:tblGrid>
              <a:tr h="2515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Натурные воздействия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Условия лабораторных испытаний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50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Воздействие 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УФ излучения 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кратковременное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Воздействие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УФ излучения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постоянное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26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Температура воздуха при воздействии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УФ излучения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-50°С до 40°С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Температура воздуха при воздействии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УФ излучения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 °С. Дополнительно проводится орошение водой при 40 °С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436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Мощность ультрафиолета в солнечном излучении 0.5 Вт/м</a:t>
                      </a:r>
                      <a:r>
                        <a:rPr kumimoji="0" lang="ru-RU" altLang="ru-RU" sz="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Мощность ультрафиолетовой лампы </a:t>
                      </a:r>
                      <a:b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</a:b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1.5 Вт/м</a:t>
                      </a:r>
                      <a:r>
                        <a:rPr kumimoji="0" lang="ru-RU" altLang="ru-RU" sz="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6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1751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  <p:bldP spid="5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885" y="135731"/>
            <a:ext cx="6463903" cy="1623521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C00000"/>
                </a:solidFill>
              </a:rPr>
              <a:t>Методика определения стойкости АКП к перепаду температур от минус 60 °С до плюс 60 °С</a:t>
            </a:r>
          </a:p>
          <a:p>
            <a:pPr>
              <a:defRPr/>
            </a:pPr>
            <a:r>
              <a:rPr lang="ru-RU" sz="900" b="1" dirty="0">
                <a:solidFill>
                  <a:srgbClr val="0065B0"/>
                </a:solidFill>
              </a:rPr>
              <a:t>Исходные данные</a:t>
            </a:r>
            <a:endParaRPr lang="ru-RU" sz="900" dirty="0">
              <a:solidFill>
                <a:srgbClr val="0065B0"/>
              </a:solidFill>
            </a:endParaRPr>
          </a:p>
          <a:p>
            <a:pPr>
              <a:defRPr/>
            </a:pPr>
            <a:r>
              <a:rPr lang="ru-RU" sz="800" dirty="0"/>
              <a:t>Города с максимальной температурой наиболее холодной пятидневки обеспеченностью 0,98 приведены в таблице 3.1 СП 131.13330.2012 «Строительная климатология»:</a:t>
            </a:r>
          </a:p>
          <a:p>
            <a:pPr>
              <a:defRPr/>
            </a:pPr>
            <a:r>
              <a:rPr lang="ru-RU" sz="800" dirty="0"/>
              <a:t>- Москва (категория С3) минус 29°С;</a:t>
            </a:r>
          </a:p>
          <a:p>
            <a:pPr>
              <a:defRPr/>
            </a:pPr>
            <a:r>
              <a:rPr lang="ru-RU" sz="800" dirty="0"/>
              <a:t>- Тюмень (категория С4) минус 36°С;</a:t>
            </a:r>
          </a:p>
          <a:p>
            <a:pPr>
              <a:defRPr/>
            </a:pPr>
            <a:r>
              <a:rPr lang="ru-RU" sz="800" dirty="0"/>
              <a:t>- Владивосток (категория С5-М) минус 24°С.</a:t>
            </a:r>
          </a:p>
          <a:p>
            <a:pPr>
              <a:defRPr/>
            </a:pPr>
            <a:r>
              <a:rPr lang="ru-RU" sz="800" dirty="0"/>
              <a:t>Количество циклов </a:t>
            </a:r>
            <a:r>
              <a:rPr lang="ru-RU" sz="800" dirty="0" err="1"/>
              <a:t>нагружения</a:t>
            </a:r>
            <a:r>
              <a:rPr lang="ru-RU" sz="800" dirty="0"/>
              <a:t> резервуара в год – 350 циклов</a:t>
            </a:r>
          </a:p>
          <a:p>
            <a:pPr>
              <a:defRPr/>
            </a:pPr>
            <a:r>
              <a:rPr lang="ru-RU" sz="800" dirty="0"/>
              <a:t>Максимальная температура нагрева нефти +60°С</a:t>
            </a:r>
          </a:p>
        </p:txBody>
      </p:sp>
      <p:sp>
        <p:nvSpPr>
          <p:cNvPr id="4" name="TextBox 18"/>
          <p:cNvSpPr txBox="1">
            <a:spLocks noChangeArrowheads="1"/>
          </p:cNvSpPr>
          <p:nvPr/>
        </p:nvSpPr>
        <p:spPr bwMode="auto">
          <a:xfrm>
            <a:off x="217885" y="1689646"/>
            <a:ext cx="4320778" cy="450056"/>
          </a:xfrm>
          <a:prstGeom prst="rect">
            <a:avLst/>
          </a:prstGeom>
          <a:noFill/>
          <a:ln>
            <a:noFill/>
          </a:ln>
          <a:extLst/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ru-RU" sz="900" b="1" dirty="0">
                <a:solidFill>
                  <a:srgbClr val="0065B0"/>
                </a:solidFill>
              </a:rPr>
              <a:t>Фактор ускорения лабораторных испытаний</a:t>
            </a:r>
            <a:endParaRPr lang="ru-RU" altLang="ru-RU" sz="900" dirty="0">
              <a:solidFill>
                <a:srgbClr val="0065B0"/>
              </a:solidFill>
            </a:endParaRPr>
          </a:p>
          <a:p>
            <a:pPr>
              <a:defRPr/>
            </a:pPr>
            <a:r>
              <a:rPr lang="ru-RU" sz="800" dirty="0"/>
              <a:t>- разность перепада температур в лабораторных условиях определяется температурой </a:t>
            </a:r>
            <a:r>
              <a:rPr lang="ru-RU" sz="800" dirty="0" err="1"/>
              <a:t>термошкафа</a:t>
            </a:r>
            <a:r>
              <a:rPr lang="ru-RU" sz="800" dirty="0"/>
              <a:t> (+60°С) и </a:t>
            </a:r>
            <a:r>
              <a:rPr lang="ru-RU" sz="800" dirty="0" err="1"/>
              <a:t>криокамеры</a:t>
            </a:r>
            <a:r>
              <a:rPr lang="ru-RU" sz="800" dirty="0"/>
              <a:t> (-60°С) и составляет 120°С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268760" y="2139702"/>
            <a:ext cx="4469606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0065B0"/>
                </a:solidFill>
              </a:rPr>
              <a:t>Сравнение воздействия осадков в натурных и лабораторных условиях</a:t>
            </a:r>
            <a:endParaRPr lang="ru-RU" altLang="ru-RU" sz="900" dirty="0">
              <a:solidFill>
                <a:srgbClr val="0065B0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214437" y="3601807"/>
            <a:ext cx="4576763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 dirty="0">
                <a:solidFill>
                  <a:srgbClr val="0065B0"/>
                </a:solidFill>
              </a:rPr>
              <a:t>Сравнение натурных воздействий и условий лабораторных испытаний</a:t>
            </a:r>
            <a:endParaRPr lang="ru-RU" altLang="ru-RU" sz="900" dirty="0">
              <a:solidFill>
                <a:srgbClr val="0065B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9085635"/>
              </p:ext>
            </p:extLst>
          </p:nvPr>
        </p:nvGraphicFramePr>
        <p:xfrm>
          <a:off x="620688" y="2326671"/>
          <a:ext cx="5439967" cy="1181183"/>
        </p:xfrm>
        <a:graphic>
          <a:graphicData uri="http://schemas.openxmlformats.org/drawingml/2006/table">
            <a:tbl>
              <a:tblPr/>
              <a:tblGrid>
                <a:gridCol w="247650"/>
                <a:gridCol w="661988"/>
                <a:gridCol w="661988"/>
                <a:gridCol w="1289447"/>
                <a:gridCol w="1289447"/>
                <a:gridCol w="1289447"/>
              </a:tblGrid>
              <a:tr h="5783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Категория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Срок службы, лет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циклов перепадов температур в натурных условиях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Разность перепада температур в натурных условиях, °С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Предлагаемая длительность лабораторных испытаний, циклов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5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5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89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45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905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96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45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С5M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45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8710901"/>
              </p:ext>
            </p:extLst>
          </p:nvPr>
        </p:nvGraphicFramePr>
        <p:xfrm>
          <a:off x="754857" y="3834780"/>
          <a:ext cx="5104211" cy="1113234"/>
        </p:xfrm>
        <a:graphic>
          <a:graphicData uri="http://schemas.openxmlformats.org/drawingml/2006/table">
            <a:tbl>
              <a:tblPr/>
              <a:tblGrid>
                <a:gridCol w="369094"/>
                <a:gridCol w="2366963"/>
                <a:gridCol w="2368154"/>
              </a:tblGrid>
              <a:tr h="25156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Натурные воздействия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Условия лабораторных испытаний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578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53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Перепад температур от минус 24-36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°С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до плюс 60°С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Перепад температур от минус 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60°С до плюс 60°С</a:t>
                      </a: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3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Перепад температур плавный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Перепад температур «шоковый»: образцы перемещаются из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термошкафа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 непосредственно в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криокамеру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7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9954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17885" y="221456"/>
            <a:ext cx="6463903" cy="128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600" b="1" dirty="0">
                <a:solidFill>
                  <a:srgbClr val="C00000"/>
                </a:solidFill>
              </a:rPr>
              <a:t>Методика определения стойкости АКП к </a:t>
            </a:r>
            <a:r>
              <a:rPr lang="ru-RU" altLang="ru-RU" sz="1600" b="1" dirty="0" err="1">
                <a:solidFill>
                  <a:srgbClr val="C00000"/>
                </a:solidFill>
              </a:rPr>
              <a:t>термостарению</a:t>
            </a:r>
            <a:endParaRPr lang="ru-RU" altLang="ru-RU" sz="1600" b="1" dirty="0">
              <a:solidFill>
                <a:srgbClr val="C00000"/>
              </a:solidFill>
            </a:endParaRPr>
          </a:p>
          <a:p>
            <a:pPr eaLnBrk="1" hangingPunct="1"/>
            <a:endParaRPr lang="ru-RU" altLang="ru-RU" sz="900" b="1" dirty="0">
              <a:solidFill>
                <a:srgbClr val="0065B0"/>
              </a:solidFill>
            </a:endParaRPr>
          </a:p>
          <a:p>
            <a:pPr eaLnBrk="1" hangingPunct="1"/>
            <a:r>
              <a:rPr lang="ru-RU" altLang="ru-RU" sz="900" b="1" dirty="0">
                <a:solidFill>
                  <a:srgbClr val="0065B0"/>
                </a:solidFill>
              </a:rPr>
              <a:t>Исходные данные</a:t>
            </a:r>
            <a:endParaRPr lang="ru-RU" altLang="ru-RU" sz="900" dirty="0">
              <a:solidFill>
                <a:srgbClr val="0065B0"/>
              </a:solidFill>
            </a:endParaRPr>
          </a:p>
          <a:p>
            <a:pPr eaLnBrk="1" hangingPunct="1"/>
            <a:r>
              <a:rPr lang="ru-RU" altLang="ru-RU" sz="900" dirty="0"/>
              <a:t>Города с максимальным количеством дней в году с температурой 30-40°С согласно данным </a:t>
            </a:r>
            <a:r>
              <a:rPr lang="ru-RU" altLang="ru-RU" sz="900" dirty="0" err="1"/>
              <a:t>Росгидрометцентра</a:t>
            </a:r>
            <a:r>
              <a:rPr lang="ru-RU" altLang="ru-RU" sz="900" dirty="0"/>
              <a:t>:</a:t>
            </a:r>
          </a:p>
          <a:p>
            <a:pPr eaLnBrk="1" hangingPunct="1"/>
            <a:r>
              <a:rPr lang="ru-RU" altLang="ru-RU" sz="900" dirty="0"/>
              <a:t>- Волгоград (категория С3) 29 дней;</a:t>
            </a:r>
          </a:p>
          <a:p>
            <a:pPr eaLnBrk="1" hangingPunct="1"/>
            <a:r>
              <a:rPr lang="ru-RU" altLang="ru-RU" sz="900" dirty="0"/>
              <a:t>- Омск (категория С4) 9 дней;</a:t>
            </a:r>
          </a:p>
          <a:p>
            <a:pPr eaLnBrk="1" hangingPunct="1"/>
            <a:r>
              <a:rPr lang="ru-RU" altLang="ru-RU" sz="900" dirty="0"/>
              <a:t>- Владивосток (категория С5М) 22 дня.</a:t>
            </a:r>
          </a:p>
          <a:p>
            <a:pPr eaLnBrk="1" hangingPunct="1"/>
            <a:r>
              <a:rPr lang="ru-RU" altLang="ru-RU" sz="900" dirty="0"/>
              <a:t>Количество часов в день с наибольшим воздействием повышенной температуры - 3 часа</a:t>
            </a:r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332310" y="1558529"/>
            <a:ext cx="4469606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>
                <a:solidFill>
                  <a:srgbClr val="0065B0"/>
                </a:solidFill>
              </a:rPr>
              <a:t>Сравнение воздействия осадков в натурных и лабораторных условиях</a:t>
            </a:r>
            <a:endParaRPr lang="ru-RU" altLang="ru-RU" sz="900">
              <a:solidFill>
                <a:srgbClr val="0065B0"/>
              </a:solidFill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214437" y="3147814"/>
            <a:ext cx="4576763" cy="207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900" b="1">
                <a:solidFill>
                  <a:srgbClr val="0065B0"/>
                </a:solidFill>
              </a:rPr>
              <a:t>Сравнение натурных воздействий и условий лабораторных испытаний</a:t>
            </a:r>
            <a:endParaRPr lang="ru-RU" altLang="ru-RU" sz="900">
              <a:solidFill>
                <a:srgbClr val="0065B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52438" y="1828800"/>
          <a:ext cx="5994799" cy="1075135"/>
        </p:xfrm>
        <a:graphic>
          <a:graphicData uri="http://schemas.openxmlformats.org/drawingml/2006/table">
            <a:tbl>
              <a:tblPr/>
              <a:tblGrid>
                <a:gridCol w="272654"/>
                <a:gridCol w="729853"/>
                <a:gridCol w="816769"/>
                <a:gridCol w="2228858"/>
                <a:gridCol w="1946665"/>
              </a:tblGrid>
              <a:tr h="36790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Категория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Срок службы, лет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Длительность  повышенной температуры в натурных условиях, час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Предлагаемая длительность лабораторных испытаний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002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870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1100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С4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5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С5M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660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850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774314"/>
              </p:ext>
            </p:extLst>
          </p:nvPr>
        </p:nvGraphicFramePr>
        <p:xfrm>
          <a:off x="404813" y="3416895"/>
          <a:ext cx="5994797" cy="1131570"/>
        </p:xfrm>
        <a:graphic>
          <a:graphicData uri="http://schemas.openxmlformats.org/drawingml/2006/table">
            <a:tbl>
              <a:tblPr/>
              <a:tblGrid>
                <a:gridCol w="432197"/>
                <a:gridCol w="2781300"/>
                <a:gridCol w="2781300"/>
              </a:tblGrid>
              <a:tr h="1885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altLang="ru-RU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Натурные воздействия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Условия лабораторных испытаний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85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1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Воздействие 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повышенной температуры 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кратковременное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Воздействие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повышенной температуры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постоянное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71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Температура воздуха при воздействии 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повышенной температуры </a:t>
                      </a:r>
                      <a:r>
                        <a:rPr kumimoji="0" lang="ru-RU" altLang="ru-RU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от 30°С до 40°С</a:t>
                      </a:r>
                      <a:endParaRPr kumimoji="0" lang="ru-RU" altLang="ru-RU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Температура воздуха при воздействии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Calibri" pitchFamily="34" charset="0"/>
                          <a:cs typeface="Times New Roman" pitchFamily="18" charset="0"/>
                        </a:rPr>
                        <a:t>повышенной температуры </a:t>
                      </a:r>
                      <a:r>
                        <a:rPr kumimoji="0" lang="ru-RU" altLang="ru-RU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 °С.</a:t>
                      </a:r>
                      <a:endParaRPr kumimoji="0" lang="ru-RU" altLang="ru-RU" sz="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Calibri" pitchFamily="34" charset="0"/>
                      </a:endParaRPr>
                    </a:p>
                  </a:txBody>
                  <a:tcPr marL="51435" marR="51435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18"/>
          <p:cNvSpPr txBox="1">
            <a:spLocks noChangeArrowheads="1"/>
          </p:cNvSpPr>
          <p:nvPr/>
        </p:nvSpPr>
        <p:spPr bwMode="auto">
          <a:xfrm>
            <a:off x="6345238" y="4732338"/>
            <a:ext cx="323850" cy="32385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26999" tIns="26999" rIns="26999" bIns="26999" anchor="ctr"/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Franklin Gothic Book"/>
                <a:cs typeface="Arial" charset="0"/>
              </a:rPr>
              <a:t>8</a:t>
            </a:r>
            <a:endParaRPr lang="ru-RU" sz="1600" b="1" dirty="0">
              <a:solidFill>
                <a:srgbClr val="002060"/>
              </a:solidFill>
              <a:latin typeface="Franklin Gothic Book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347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defRPr sz="2000" b="1" dirty="0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spDef>
  </a:objectDefaults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>
          <a:defRPr sz="2000" b="1" dirty="0" smtClean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10855</TotalTime>
  <Words>1184</Words>
  <Application>Microsoft Office PowerPoint</Application>
  <PresentationFormat>Произвольный</PresentationFormat>
  <Paragraphs>509</Paragraphs>
  <Slides>10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Тема Office</vt:lpstr>
      <vt:lpstr>2_Тема Office</vt:lpstr>
      <vt:lpstr>Adobe Photoshop Image</vt:lpstr>
      <vt:lpstr>Microsoft Word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Афанасьева Ольга Васильевна, (6550)(5600)2251</dc:creator>
  <cp:lastModifiedBy> Ревин Павел Олегович, (6550)(3295)2620</cp:lastModifiedBy>
  <cp:revision>799</cp:revision>
  <cp:lastPrinted>2016-03-31T05:46:57Z</cp:lastPrinted>
  <dcterms:created xsi:type="dcterms:W3CDTF">2015-07-01T07:02:06Z</dcterms:created>
  <dcterms:modified xsi:type="dcterms:W3CDTF">2017-02-08T14:09:47Z</dcterms:modified>
</cp:coreProperties>
</file>