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3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4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3727" r:id="rId1"/>
    <p:sldMasterId id="2147483764" r:id="rId2"/>
    <p:sldMasterId id="2147483770" r:id="rId3"/>
    <p:sldMasterId id="2147483779" r:id="rId4"/>
    <p:sldMasterId id="2147483785" r:id="rId5"/>
  </p:sldMasterIdLst>
  <p:notesMasterIdLst>
    <p:notesMasterId r:id="rId17"/>
  </p:notesMasterIdLst>
  <p:handoutMasterIdLst>
    <p:handoutMasterId r:id="rId18"/>
  </p:handoutMasterIdLst>
  <p:sldIdLst>
    <p:sldId id="266" r:id="rId6"/>
    <p:sldId id="262" r:id="rId7"/>
    <p:sldId id="261" r:id="rId8"/>
    <p:sldId id="310" r:id="rId9"/>
    <p:sldId id="326" r:id="rId10"/>
    <p:sldId id="333" r:id="rId11"/>
    <p:sldId id="316" r:id="rId12"/>
    <p:sldId id="335" r:id="rId13"/>
    <p:sldId id="327" r:id="rId14"/>
    <p:sldId id="336" r:id="rId15"/>
    <p:sldId id="329" r:id="rId16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3" pos="145" userDrawn="1">
          <p15:clr>
            <a:srgbClr val="A4A3A4"/>
          </p15:clr>
        </p15:guide>
        <p15:guide id="4" pos="5628">
          <p15:clr>
            <a:srgbClr val="A4A3A4"/>
          </p15:clr>
        </p15:guide>
        <p15:guide id="7" pos="5057" userDrawn="1">
          <p15:clr>
            <a:srgbClr val="A4A3A4"/>
          </p15:clr>
        </p15:guide>
        <p15:guide id="8" orient="horz" pos="604">
          <p15:clr>
            <a:srgbClr val="A4A3A4"/>
          </p15:clr>
        </p15:guide>
        <p15:guide id="10" orient="horz" pos="384">
          <p15:clr>
            <a:srgbClr val="A4A3A4"/>
          </p15:clr>
        </p15:guide>
        <p15:guide id="12" orient="horz" pos="2881">
          <p15:clr>
            <a:srgbClr val="A4A3A4"/>
          </p15:clr>
        </p15:guide>
        <p15:guide id="13" orient="horz" pos="1746">
          <p15:clr>
            <a:srgbClr val="A4A3A4"/>
          </p15:clr>
        </p15:guide>
        <p15:guide id="15" pos="1878">
          <p15:clr>
            <a:srgbClr val="A4A3A4"/>
          </p15:clr>
        </p15:guide>
        <p15:guide id="16" pos="2015">
          <p15:clr>
            <a:srgbClr val="A4A3A4"/>
          </p15:clr>
        </p15:guide>
        <p15:guide id="17">
          <p15:clr>
            <a:srgbClr val="A4A3A4"/>
          </p15:clr>
        </p15:guide>
        <p15:guide id="18" pos="3751">
          <p15:clr>
            <a:srgbClr val="A4A3A4"/>
          </p15:clr>
        </p15:guide>
        <p15:guide id="19" pos="3891">
          <p15:clr>
            <a:srgbClr val="A4A3A4"/>
          </p15:clr>
        </p15:guide>
        <p15:guide id="20" pos="1073">
          <p15:clr>
            <a:srgbClr val="A4A3A4"/>
          </p15:clr>
        </p15:guide>
        <p15:guide id="21" orient="horz" pos="314">
          <p15:clr>
            <a:srgbClr val="A4A3A4"/>
          </p15:clr>
        </p15:guide>
        <p15:guide id="22" orient="horz" pos="2899">
          <p15:clr>
            <a:srgbClr val="A4A3A4"/>
          </p15:clr>
        </p15:guide>
        <p15:guide id="23" orient="horz" pos="1409">
          <p15:clr>
            <a:srgbClr val="A4A3A4"/>
          </p15:clr>
        </p15:guide>
        <p15:guide id="24" orient="horz" pos="617">
          <p15:clr>
            <a:srgbClr val="A4A3A4"/>
          </p15:clr>
        </p15:guide>
        <p15:guide id="25" orient="horz" pos="430">
          <p15:clr>
            <a:srgbClr val="A4A3A4"/>
          </p15:clr>
        </p15:guide>
        <p15:guide id="26" orient="horz" pos="1306">
          <p15:clr>
            <a:srgbClr val="A4A3A4"/>
          </p15:clr>
        </p15:guide>
        <p15:guide id="27" orient="horz" pos="2099">
          <p15:clr>
            <a:srgbClr val="A4A3A4"/>
          </p15:clr>
        </p15:guide>
        <p15:guide id="28" orient="horz" pos="2205">
          <p15:clr>
            <a:srgbClr val="A4A3A4"/>
          </p15:clr>
        </p15:guide>
        <p15:guide id="29" pos="107">
          <p15:clr>
            <a:srgbClr val="A4A3A4"/>
          </p15:clr>
        </p15:guide>
        <p15:guide id="30" pos="5656">
          <p15:clr>
            <a:srgbClr val="A4A3A4"/>
          </p15:clr>
        </p15:guide>
        <p15:guide id="31" pos="1888">
          <p15:clr>
            <a:srgbClr val="A4A3A4"/>
          </p15:clr>
        </p15:guide>
        <p15:guide id="32" pos="1991">
          <p15:clr>
            <a:srgbClr val="A4A3A4"/>
          </p15:clr>
        </p15:guide>
        <p15:guide id="33" pos="3775">
          <p15:clr>
            <a:srgbClr val="A4A3A4"/>
          </p15:clr>
        </p15:guide>
        <p15:guide id="34" pos="3879">
          <p15:clr>
            <a:srgbClr val="A4A3A4"/>
          </p15:clr>
        </p15:guide>
        <p15:guide id="35" pos="1044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3F0"/>
    <a:srgbClr val="003366"/>
    <a:srgbClr val="0079C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523" autoAdjust="0"/>
    <p:restoredTop sz="92888" autoAdjust="0"/>
  </p:normalViewPr>
  <p:slideViewPr>
    <p:cSldViewPr snapToGrid="0" showGuides="1">
      <p:cViewPr>
        <p:scale>
          <a:sx n="138" d="100"/>
          <a:sy n="138" d="100"/>
        </p:scale>
        <p:origin x="512" y="144"/>
      </p:cViewPr>
      <p:guideLst>
        <p:guide pos="145"/>
        <p:guide pos="5628"/>
        <p:guide pos="5057"/>
        <p:guide orient="horz" pos="604"/>
        <p:guide orient="horz" pos="384"/>
        <p:guide orient="horz" pos="2881"/>
        <p:guide orient="horz" pos="1746"/>
        <p:guide pos="1878"/>
        <p:guide pos="2015"/>
        <p:guide/>
        <p:guide pos="3751"/>
        <p:guide pos="3891"/>
        <p:guide pos="1073"/>
        <p:guide orient="horz" pos="314"/>
        <p:guide orient="horz" pos="2899"/>
        <p:guide orient="horz" pos="1409"/>
        <p:guide orient="horz" pos="617"/>
        <p:guide orient="horz" pos="430"/>
        <p:guide orient="horz" pos="1306"/>
        <p:guide orient="horz" pos="2099"/>
        <p:guide orient="horz" pos="2205"/>
        <p:guide pos="107"/>
        <p:guide pos="5656"/>
        <p:guide pos="1888"/>
        <p:guide pos="1991"/>
        <p:guide pos="3775"/>
        <p:guide pos="3879"/>
        <p:guide pos="1044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 showGuides="1">
      <p:cViewPr varScale="1">
        <p:scale>
          <a:sx n="95" d="100"/>
          <a:sy n="95" d="100"/>
        </p:scale>
        <p:origin x="-3630" y="-102"/>
      </p:cViewPr>
      <p:guideLst>
        <p:guide orient="horz" pos="2880"/>
        <p:guide pos="2160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../embeddings/oleObject1.bin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6.5744165304132324E-2"/>
          <c:y val="4.2464031944656984E-2"/>
          <c:w val="0.84154752929504117"/>
          <c:h val="0.95753612875421512"/>
        </c:manualLayout>
      </c:layout>
      <c:doughnutChart>
        <c:varyColors val="1"/>
        <c:ser>
          <c:idx val="0"/>
          <c:order val="0"/>
          <c:spPr>
            <a:solidFill>
              <a:srgbClr val="FF0000"/>
            </a:solidFill>
            <a:ln>
              <a:solidFill>
                <a:sysClr val="windowText" lastClr="000000"/>
              </a:solidFill>
            </a:ln>
          </c:spPr>
          <c:dPt>
            <c:idx val="0"/>
            <c:bubble3D val="0"/>
            <c:spPr>
              <a:solidFill>
                <a:srgbClr val="00B050"/>
              </a:solidFill>
              <a:ln>
                <a:solidFill>
                  <a:sysClr val="windowText" lastClr="000000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24E4-1744-AA7D-F8EB09CAFED2}"/>
              </c:ext>
            </c:extLst>
          </c:dPt>
          <c:dPt>
            <c:idx val="1"/>
            <c:bubble3D val="0"/>
            <c:spPr>
              <a:solidFill>
                <a:srgbClr val="00B0F0"/>
              </a:solidFill>
              <a:ln>
                <a:solidFill>
                  <a:sysClr val="windowText" lastClr="000000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24E4-1744-AA7D-F8EB09CAFED2}"/>
              </c:ext>
            </c:extLst>
          </c:dPt>
          <c:dPt>
            <c:idx val="2"/>
            <c:bubble3D val="0"/>
            <c:spPr>
              <a:solidFill>
                <a:srgbClr val="FFC000"/>
              </a:solidFill>
              <a:ln>
                <a:solidFill>
                  <a:sysClr val="windowText" lastClr="000000"/>
                </a:solidFill>
              </a:ln>
            </c:spPr>
            <c:extLst>
              <c:ext xmlns:c16="http://schemas.microsoft.com/office/drawing/2014/chart" uri="{C3380CC4-5D6E-409C-BE32-E72D297353CC}">
                <c16:uniqueId val="{00000005-24E4-1744-AA7D-F8EB09CAFED2}"/>
              </c:ext>
            </c:extLst>
          </c:dPt>
          <c:dPt>
            <c:idx val="3"/>
            <c:bubble3D val="0"/>
            <c:explosion val="3"/>
            <c:extLst>
              <c:ext xmlns:c16="http://schemas.microsoft.com/office/drawing/2014/chart" uri="{C3380CC4-5D6E-409C-BE32-E72D297353CC}">
                <c16:uniqueId val="{00000006-24E4-1744-AA7D-F8EB09CAFED2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r>
                      <a:rPr lang="en-US" sz="2000" b="1" dirty="0">
                        <a:solidFill>
                          <a:schemeClr val="tx1"/>
                        </a:solidFill>
                      </a:rPr>
                      <a:t>12%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4E4-1744-AA7D-F8EB09CAFED2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sz="2000" b="1" dirty="0">
                        <a:solidFill>
                          <a:schemeClr val="tx1"/>
                        </a:solidFill>
                      </a:rPr>
                      <a:t>12%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24E4-1744-AA7D-F8EB09CAFED2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sz="2000" b="1" dirty="0">
                        <a:solidFill>
                          <a:schemeClr val="tx1"/>
                        </a:solidFill>
                      </a:rPr>
                      <a:t>30%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24E4-1744-AA7D-F8EB09CAFED2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 sz="2000" b="1" dirty="0">
                        <a:solidFill>
                          <a:schemeClr val="tx1"/>
                        </a:solidFill>
                      </a:rPr>
                      <a:t>46%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24E4-1744-AA7D-F8EB09CAFED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000" b="1">
                    <a:solidFill>
                      <a:schemeClr val="tx1"/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Лист1!$A$2:$A$5</c:f>
              <c:strCache>
                <c:ptCount val="4"/>
                <c:pt idx="0">
                  <c:v>10 лет и менее</c:v>
                </c:pt>
                <c:pt idx="1">
                  <c:v>от 11 до 20 лет</c:v>
                </c:pt>
                <c:pt idx="2">
                  <c:v>от 21 до 30 лет</c:v>
                </c:pt>
                <c:pt idx="3">
                  <c:v>более 30 лет</c:v>
                </c:pt>
              </c:strCache>
            </c:strRef>
          </c:cat>
          <c:val>
            <c:numRef>
              <c:f>Лист1!$B$2:$B$5</c:f>
              <c:numCache>
                <c:formatCode>\О\с\н\о\в\н\о\й</c:formatCode>
                <c:ptCount val="4"/>
                <c:pt idx="0">
                  <c:v>12</c:v>
                </c:pt>
                <c:pt idx="1">
                  <c:v>12</c:v>
                </c:pt>
                <c:pt idx="2">
                  <c:v>30</c:v>
                </c:pt>
                <c:pt idx="3">
                  <c:v>46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24E4-1744-AA7D-F8EB09CAFED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</c:plotArea>
    <c:plotVisOnly val="1"/>
    <c:dispBlanksAs val="zero"/>
    <c:showDLblsOverMax val="0"/>
  </c:chart>
  <c:spPr>
    <a:noFill/>
    <a:ln>
      <a:noFill/>
    </a:ln>
  </c:spPr>
  <c:externalData r:id="rId2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BE431C-8C36-4D7E-B9EF-A81810C5439C}" type="datetimeFigureOut">
              <a:rPr lang="ru-RU" smtClean="0"/>
              <a:pPr/>
              <a:t>27.05.2019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2F8D38-B759-4F71-8C75-97855087A88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162697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70C1DF-F1E7-4F55-A84B-C146222D7CE7}" type="datetimeFigureOut">
              <a:rPr lang="ru-RU" smtClean="0"/>
              <a:pPr/>
              <a:t>27.05.2019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2185DB-A00E-4AF3-B661-15E02588102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48438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2185DB-A00E-4AF3-B661-15E025881028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5384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449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4300" y="746125"/>
            <a:ext cx="6629400" cy="3730625"/>
          </a:xfrm>
          <a:ln/>
        </p:spPr>
      </p:sp>
      <p:sp>
        <p:nvSpPr>
          <p:cNvPr id="232450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32451" name="Номер слайда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8850"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1pPr>
            <a:lvl2pPr marL="742950" indent="-285750" defTabSz="958850"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2pPr>
            <a:lvl3pPr marL="1143000" indent="-228600" defTabSz="958850"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3pPr>
            <a:lvl4pPr marL="1600200" indent="-228600" defTabSz="958850"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4pPr>
            <a:lvl5pPr marL="2057400" indent="-228600" defTabSz="958850"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5pPr>
            <a:lvl6pPr marL="2514600" indent="-228600" defTabSz="958850" eaLnBrk="0" fontAlgn="base" hangingPunct="0">
              <a:spcBef>
                <a:spcPct val="0"/>
              </a:spcBef>
              <a:spcAft>
                <a:spcPct val="0"/>
              </a:spcAft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6pPr>
            <a:lvl7pPr marL="2971800" indent="-228600" defTabSz="958850" eaLnBrk="0" fontAlgn="base" hangingPunct="0">
              <a:spcBef>
                <a:spcPct val="0"/>
              </a:spcBef>
              <a:spcAft>
                <a:spcPct val="0"/>
              </a:spcAft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7pPr>
            <a:lvl8pPr marL="3429000" indent="-228600" defTabSz="958850" eaLnBrk="0" fontAlgn="base" hangingPunct="0">
              <a:spcBef>
                <a:spcPct val="0"/>
              </a:spcBef>
              <a:spcAft>
                <a:spcPct val="0"/>
              </a:spcAft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8pPr>
            <a:lvl9pPr marL="3886200" indent="-228600" defTabSz="958850" eaLnBrk="0" fontAlgn="base" hangingPunct="0">
              <a:spcBef>
                <a:spcPct val="0"/>
              </a:spcBef>
              <a:spcAft>
                <a:spcPct val="0"/>
              </a:spcAft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9pPr>
          </a:lstStyle>
          <a:p>
            <a:fld id="{E1B04B4D-AC41-4CEC-8C41-4FD57E07A4A0}" type="slidenum">
              <a:rPr kumimoji="0" lang="ru-RU" altLang="ru-RU" sz="1300">
                <a:solidFill>
                  <a:schemeClr val="tx1"/>
                </a:solidFill>
                <a:latin typeface="Arial" pitchFamily="34" charset="0"/>
              </a:rPr>
              <a:pPr/>
              <a:t>3</a:t>
            </a:fld>
            <a:endParaRPr kumimoji="0" lang="ru-RU" altLang="ru-RU" sz="1300">
              <a:solidFill>
                <a:schemeClr val="tx1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0801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67939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>
              <a:latin typeface="Arial" pitchFamily="34" charset="0"/>
              <a:cs typeface="Arial" pitchFamily="34" charset="0"/>
            </a:endParaRPr>
          </a:p>
        </p:txBody>
      </p:sp>
      <p:sp>
        <p:nvSpPr>
          <p:cNvPr id="167940" name="Номер слайда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3613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6125" indent="-285750" defTabSz="963613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7763" indent="-228600" defTabSz="963613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8138" indent="-228600" defTabSz="963613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68513" indent="-228600" defTabSz="963613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25713" indent="-228600" defTabSz="96361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82913" indent="-228600" defTabSz="96361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40113" indent="-228600" defTabSz="96361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97313" indent="-228600" defTabSz="96361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spcBef>
                <a:spcPct val="0"/>
              </a:spcBef>
            </a:pPr>
            <a:fld id="{CF8B100A-85A0-4C42-9F3C-B164251A4416}" type="slidenum">
              <a:rPr kumimoji="0" lang="ru-RU" altLang="ru-RU" sz="1300" smtClean="0"/>
              <a:pPr>
                <a:spcBef>
                  <a:spcPct val="0"/>
                </a:spcBef>
              </a:pPr>
              <a:t>4</a:t>
            </a:fld>
            <a:endParaRPr kumimoji="0" lang="ru-RU" altLang="ru-RU" sz="1300"/>
          </a:p>
        </p:txBody>
      </p:sp>
    </p:spTree>
    <p:extLst>
      <p:ext uri="{BB962C8B-B14F-4D97-AF65-F5344CB8AC3E}">
        <p14:creationId xmlns:p14="http://schemas.microsoft.com/office/powerpoint/2010/main" val="14946190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2185DB-A00E-4AF3-B661-15E025881028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92090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Текст 14"/>
          <p:cNvSpPr>
            <a:spLocks noGrp="1"/>
          </p:cNvSpPr>
          <p:nvPr>
            <p:ph type="body" sz="quarter" idx="11" hasCustomPrompt="1"/>
          </p:nvPr>
        </p:nvSpPr>
        <p:spPr>
          <a:xfrm>
            <a:off x="1657350" y="4859755"/>
            <a:ext cx="7321550" cy="215444"/>
          </a:xfrm>
        </p:spPr>
        <p:txBody>
          <a:bodyPr wrap="square" anchor="ctr" anchorCtr="0">
            <a:sp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lang="ru-RU" sz="1400" b="0" kern="1200" dirty="0" smtClean="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ru-RU" dirty="0"/>
              <a:t>НАЗВАНИЕ ПРЕЗЕНТАЦИИ</a:t>
            </a:r>
          </a:p>
        </p:txBody>
      </p:sp>
      <p:sp>
        <p:nvSpPr>
          <p:cNvPr id="15" name="Текст 4"/>
          <p:cNvSpPr>
            <a:spLocks noGrp="1"/>
          </p:cNvSpPr>
          <p:nvPr>
            <p:ph type="body" sz="quarter" idx="10"/>
          </p:nvPr>
        </p:nvSpPr>
        <p:spPr>
          <a:xfrm>
            <a:off x="150813" y="910908"/>
            <a:ext cx="8828087" cy="3713162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22" name="Заголовок 1"/>
          <p:cNvSpPr>
            <a:spLocks noGrp="1"/>
          </p:cNvSpPr>
          <p:nvPr>
            <p:ph type="title"/>
          </p:nvPr>
        </p:nvSpPr>
        <p:spPr>
          <a:xfrm>
            <a:off x="1657350" y="76199"/>
            <a:ext cx="7321551" cy="661039"/>
          </a:xfrm>
          <a:prstGeom prst="rect">
            <a:avLst/>
          </a:prstGeom>
        </p:spPr>
        <p:txBody>
          <a:bodyPr lIns="0" tIns="0" rIns="0" bIns="0" anchor="b" anchorCtr="0"/>
          <a:lstStyle>
            <a:lvl1pPr algn="l"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Образец заголовка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657350" y="76199"/>
            <a:ext cx="7321551" cy="661039"/>
          </a:xfrm>
          <a:prstGeom prst="rect">
            <a:avLst/>
          </a:prstGeom>
        </p:spPr>
        <p:txBody>
          <a:bodyPr lIns="0" tIns="0" rIns="0" bIns="0" anchor="b" anchorCtr="0"/>
          <a:lstStyle>
            <a:lvl1pPr algn="l"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Образец заголовка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C4DB68CB-E9EA-6042-B893-A16E238F1435}"/>
              </a:ext>
            </a:extLst>
          </p:cNvPr>
          <p:cNvSpPr/>
          <p:nvPr userDrawn="1"/>
        </p:nvSpPr>
        <p:spPr>
          <a:xfrm>
            <a:off x="1521636" y="4792803"/>
            <a:ext cx="762236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aseline="0" dirty="0">
                <a:solidFill>
                  <a:schemeClr val="bg1"/>
                </a:solidFill>
                <a:latin typeface="Arial Narrow" panose="020B0606020202030204" pitchFamily="34" charset="0"/>
              </a:rPr>
              <a:t>Технология ремонта участков магистральных газопроводов со стресс-коррозионными повреждениями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/>
          <a:lstStyle>
            <a:lvl1pPr marL="342900" marR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 lang="en-US" dirty="0" smtClean="0">
                <a:solidFill>
                  <a:schemeClr val="bg1"/>
                </a:solidFill>
                <a:latin typeface="Arial Narrow" pitchFamily="34" charset="0"/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D93112A9-A716-7A4E-9B7D-1CBC3FFE9EB2}"/>
              </a:ext>
            </a:extLst>
          </p:cNvPr>
          <p:cNvSpPr/>
          <p:nvPr userDrawn="1"/>
        </p:nvSpPr>
        <p:spPr>
          <a:xfrm>
            <a:off x="1521636" y="4792803"/>
            <a:ext cx="762236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aseline="0" dirty="0">
                <a:solidFill>
                  <a:schemeClr val="bg1"/>
                </a:solidFill>
                <a:latin typeface="Arial Narrow" panose="020B0606020202030204" pitchFamily="34" charset="0"/>
              </a:rPr>
              <a:t>Технология ремонта участков магистральных газопроводов со стресс-коррозионными повреждениями</a:t>
            </a:r>
          </a:p>
        </p:txBody>
      </p:sp>
    </p:spTree>
    <p:extLst>
      <p:ext uri="{BB962C8B-B14F-4D97-AF65-F5344CB8AC3E}">
        <p14:creationId xmlns:p14="http://schemas.microsoft.com/office/powerpoint/2010/main" val="10705322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1"/>
          </p:nvPr>
        </p:nvSpPr>
        <p:spPr>
          <a:xfrm>
            <a:off x="184785" y="1177927"/>
            <a:ext cx="8845550" cy="67151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6E69EBBA-9C56-0143-A8F0-87E82DBD9B17}"/>
              </a:ext>
            </a:extLst>
          </p:cNvPr>
          <p:cNvSpPr/>
          <p:nvPr userDrawn="1"/>
        </p:nvSpPr>
        <p:spPr>
          <a:xfrm>
            <a:off x="1521636" y="4792803"/>
            <a:ext cx="762236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aseline="0" dirty="0">
                <a:solidFill>
                  <a:schemeClr val="bg1"/>
                </a:solidFill>
                <a:latin typeface="Arial Narrow" panose="020B0606020202030204" pitchFamily="34" charset="0"/>
              </a:rPr>
              <a:t>Технология ремонта участков магистральных газопроводов со стресс-коррозионными повреждениями</a:t>
            </a:r>
          </a:p>
        </p:txBody>
      </p:sp>
    </p:spTree>
    <p:extLst>
      <p:ext uri="{BB962C8B-B14F-4D97-AF65-F5344CB8AC3E}">
        <p14:creationId xmlns:p14="http://schemas.microsoft.com/office/powerpoint/2010/main" val="169113925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lvl1pPr rtl="0">
              <a:defRPr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4" name="Rectangle 19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204793" y="4772026"/>
            <a:ext cx="1487487" cy="357188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C743DCCB-0520-4377-9844-3EDACF8931AA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01B9FD12-FA9D-DA4E-B567-455DB8A81535}"/>
              </a:ext>
            </a:extLst>
          </p:cNvPr>
          <p:cNvSpPr/>
          <p:nvPr userDrawn="1"/>
        </p:nvSpPr>
        <p:spPr>
          <a:xfrm>
            <a:off x="1521636" y="4792803"/>
            <a:ext cx="762236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aseline="0" dirty="0">
                <a:solidFill>
                  <a:schemeClr val="bg1"/>
                </a:solidFill>
                <a:latin typeface="Arial Narrow" panose="020B0606020202030204" pitchFamily="34" charset="0"/>
              </a:rPr>
              <a:t>Технология ремонта участков магистральных газопроводов со стресс-коррозионными повреждениями</a:t>
            </a:r>
          </a:p>
        </p:txBody>
      </p:sp>
    </p:spTree>
    <p:extLst>
      <p:ext uri="{BB962C8B-B14F-4D97-AF65-F5344CB8AC3E}">
        <p14:creationId xmlns:p14="http://schemas.microsoft.com/office/powerpoint/2010/main" val="304931100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Текст 14"/>
          <p:cNvSpPr>
            <a:spLocks noGrp="1"/>
          </p:cNvSpPr>
          <p:nvPr>
            <p:ph type="body" sz="quarter" idx="11" hasCustomPrompt="1"/>
          </p:nvPr>
        </p:nvSpPr>
        <p:spPr>
          <a:xfrm>
            <a:off x="1657350" y="4859755"/>
            <a:ext cx="7321550" cy="215444"/>
          </a:xfrm>
        </p:spPr>
        <p:txBody>
          <a:bodyPr wrap="square">
            <a:sp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lang="ru-RU" sz="1400" b="0" kern="1200" dirty="0" smtClean="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ru-RU" dirty="0"/>
              <a:t>НАЗВАНИЕ МЕРОПРИЯТИЯ</a:t>
            </a:r>
          </a:p>
        </p:txBody>
      </p:sp>
      <p:sp>
        <p:nvSpPr>
          <p:cNvPr id="15" name="Текст 4"/>
          <p:cNvSpPr>
            <a:spLocks noGrp="1"/>
          </p:cNvSpPr>
          <p:nvPr>
            <p:ph type="body" sz="quarter" idx="10" hasCustomPrompt="1"/>
          </p:nvPr>
        </p:nvSpPr>
        <p:spPr>
          <a:xfrm>
            <a:off x="1657350" y="979488"/>
            <a:ext cx="7321550" cy="3622675"/>
          </a:xfrm>
        </p:spPr>
        <p:txBody>
          <a:bodyPr/>
          <a:lstStyle/>
          <a:p>
            <a:pPr lvl="0"/>
            <a:r>
              <a:rPr lang="ru-RU" dirty="0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Текст 14"/>
          <p:cNvSpPr>
            <a:spLocks noGrp="1"/>
          </p:cNvSpPr>
          <p:nvPr>
            <p:ph type="body" sz="quarter" idx="11" hasCustomPrompt="1"/>
          </p:nvPr>
        </p:nvSpPr>
        <p:spPr>
          <a:xfrm>
            <a:off x="1657350" y="4859755"/>
            <a:ext cx="7321550" cy="215444"/>
          </a:xfrm>
        </p:spPr>
        <p:txBody>
          <a:bodyPr wrap="square">
            <a:sp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lang="ru-RU" sz="1400" b="0" kern="1200" dirty="0" smtClean="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ru-RU" dirty="0"/>
              <a:t>НАЗВАНИЕ МЕРОПРИЯТИЯ</a:t>
            </a:r>
          </a:p>
        </p:txBody>
      </p:sp>
      <p:sp>
        <p:nvSpPr>
          <p:cNvPr id="15" name="Текст 4"/>
          <p:cNvSpPr>
            <a:spLocks noGrp="1"/>
          </p:cNvSpPr>
          <p:nvPr>
            <p:ph type="body" sz="quarter" idx="10" hasCustomPrompt="1"/>
          </p:nvPr>
        </p:nvSpPr>
        <p:spPr>
          <a:xfrm>
            <a:off x="1657350" y="979488"/>
            <a:ext cx="7321550" cy="3622675"/>
          </a:xfrm>
        </p:spPr>
        <p:txBody>
          <a:bodyPr/>
          <a:lstStyle/>
          <a:p>
            <a:pPr lvl="0"/>
            <a:r>
              <a:rPr lang="ru-RU" dirty="0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Текст 4"/>
          <p:cNvSpPr>
            <a:spLocks noGrp="1"/>
          </p:cNvSpPr>
          <p:nvPr>
            <p:ph type="body" sz="quarter" idx="10"/>
          </p:nvPr>
        </p:nvSpPr>
        <p:spPr>
          <a:xfrm>
            <a:off x="150813" y="910908"/>
            <a:ext cx="8828087" cy="3713162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22" name="Заголовок 1"/>
          <p:cNvSpPr>
            <a:spLocks noGrp="1"/>
          </p:cNvSpPr>
          <p:nvPr>
            <p:ph type="title"/>
          </p:nvPr>
        </p:nvSpPr>
        <p:spPr>
          <a:xfrm>
            <a:off x="1657350" y="76199"/>
            <a:ext cx="7321551" cy="661039"/>
          </a:xfrm>
          <a:prstGeom prst="rect">
            <a:avLst/>
          </a:prstGeom>
        </p:spPr>
        <p:txBody>
          <a:bodyPr lIns="0" tIns="0" rIns="0" bIns="0" anchor="b" anchorCtr="0"/>
          <a:lstStyle>
            <a:lvl1pPr algn="l"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Образец заголовка</a:t>
            </a:r>
          </a:p>
        </p:txBody>
      </p:sp>
      <p:sp>
        <p:nvSpPr>
          <p:cNvPr id="5" name="Текст 14"/>
          <p:cNvSpPr>
            <a:spLocks noGrp="1"/>
          </p:cNvSpPr>
          <p:nvPr>
            <p:ph type="body" sz="quarter" idx="11" hasCustomPrompt="1"/>
          </p:nvPr>
        </p:nvSpPr>
        <p:spPr>
          <a:xfrm>
            <a:off x="1657350" y="4859755"/>
            <a:ext cx="7321550" cy="215444"/>
          </a:xfrm>
        </p:spPr>
        <p:txBody>
          <a:bodyPr wrap="square" anchor="ctr" anchorCtr="0">
            <a:sp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lang="ru-RU" sz="1400" b="0" kern="1200" dirty="0" smtClean="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ru-RU" dirty="0"/>
              <a:t>НАЗВАНИЕ ПРЕЗЕНТАЦИИ</a:t>
            </a:r>
          </a:p>
        </p:txBody>
      </p:sp>
    </p:spTree>
    <p:extLst>
      <p:ext uri="{BB962C8B-B14F-4D97-AF65-F5344CB8AC3E}">
        <p14:creationId xmlns:p14="http://schemas.microsoft.com/office/powerpoint/2010/main" val="337867962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Текст 4"/>
          <p:cNvSpPr>
            <a:spLocks noGrp="1"/>
          </p:cNvSpPr>
          <p:nvPr>
            <p:ph type="body" sz="quarter" idx="10"/>
          </p:nvPr>
        </p:nvSpPr>
        <p:spPr>
          <a:xfrm>
            <a:off x="150813" y="910908"/>
            <a:ext cx="2846387" cy="3713162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6" name="Текст 4"/>
          <p:cNvSpPr>
            <a:spLocks noGrp="1"/>
          </p:cNvSpPr>
          <p:nvPr>
            <p:ph type="body" sz="quarter" idx="13"/>
          </p:nvPr>
        </p:nvSpPr>
        <p:spPr>
          <a:xfrm>
            <a:off x="6143033" y="910908"/>
            <a:ext cx="2835868" cy="3713162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7" name="Текст 4"/>
          <p:cNvSpPr>
            <a:spLocks noGrp="1"/>
          </p:cNvSpPr>
          <p:nvPr>
            <p:ph type="body" sz="quarter" idx="14"/>
          </p:nvPr>
        </p:nvSpPr>
        <p:spPr>
          <a:xfrm>
            <a:off x="3143112" y="910908"/>
            <a:ext cx="2846387" cy="3713162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1657350" y="76199"/>
            <a:ext cx="7321551" cy="661039"/>
          </a:xfrm>
          <a:prstGeom prst="rect">
            <a:avLst/>
          </a:prstGeom>
        </p:spPr>
        <p:txBody>
          <a:bodyPr lIns="0" tIns="0" rIns="0" bIns="0" anchor="b" anchorCtr="0"/>
          <a:lstStyle>
            <a:lvl1pPr algn="l"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Образец заголовка</a:t>
            </a:r>
          </a:p>
        </p:txBody>
      </p:sp>
      <p:sp>
        <p:nvSpPr>
          <p:cNvPr id="8" name="Текст 14"/>
          <p:cNvSpPr>
            <a:spLocks noGrp="1"/>
          </p:cNvSpPr>
          <p:nvPr>
            <p:ph type="body" sz="quarter" idx="11" hasCustomPrompt="1"/>
          </p:nvPr>
        </p:nvSpPr>
        <p:spPr>
          <a:xfrm>
            <a:off x="1657350" y="4859755"/>
            <a:ext cx="7321550" cy="215444"/>
          </a:xfrm>
        </p:spPr>
        <p:txBody>
          <a:bodyPr wrap="square" anchor="ctr" anchorCtr="0">
            <a:sp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lang="ru-RU" sz="1400" b="0" kern="1200" dirty="0" smtClean="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ru-RU" dirty="0"/>
              <a:t>НАЗВАНИЕ ПРЕЗЕНТАЦИИ</a:t>
            </a:r>
          </a:p>
        </p:txBody>
      </p:sp>
    </p:spTree>
    <p:extLst>
      <p:ext uri="{BB962C8B-B14F-4D97-AF65-F5344CB8AC3E}">
        <p14:creationId xmlns:p14="http://schemas.microsoft.com/office/powerpoint/2010/main" val="1712375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Текст 4"/>
          <p:cNvSpPr>
            <a:spLocks noGrp="1"/>
          </p:cNvSpPr>
          <p:nvPr>
            <p:ph type="body" sz="quarter" idx="10"/>
          </p:nvPr>
        </p:nvSpPr>
        <p:spPr>
          <a:xfrm>
            <a:off x="150813" y="910908"/>
            <a:ext cx="2846387" cy="3713162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4" name="Текст 4"/>
          <p:cNvSpPr>
            <a:spLocks noGrp="1"/>
          </p:cNvSpPr>
          <p:nvPr>
            <p:ph type="body" sz="quarter" idx="14"/>
          </p:nvPr>
        </p:nvSpPr>
        <p:spPr>
          <a:xfrm>
            <a:off x="3143112" y="910908"/>
            <a:ext cx="5835788" cy="3713162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657350" y="76199"/>
            <a:ext cx="7321551" cy="661039"/>
          </a:xfrm>
          <a:prstGeom prst="rect">
            <a:avLst/>
          </a:prstGeom>
        </p:spPr>
        <p:txBody>
          <a:bodyPr lIns="0" tIns="0" rIns="0" bIns="0" anchor="b" anchorCtr="0"/>
          <a:lstStyle>
            <a:lvl1pPr algn="l"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Образец заголовка</a:t>
            </a:r>
          </a:p>
        </p:txBody>
      </p:sp>
      <p:sp>
        <p:nvSpPr>
          <p:cNvPr id="8" name="Текст 14"/>
          <p:cNvSpPr>
            <a:spLocks noGrp="1"/>
          </p:cNvSpPr>
          <p:nvPr>
            <p:ph type="body" sz="quarter" idx="11" hasCustomPrompt="1"/>
          </p:nvPr>
        </p:nvSpPr>
        <p:spPr>
          <a:xfrm>
            <a:off x="1657350" y="4859755"/>
            <a:ext cx="7321550" cy="215444"/>
          </a:xfrm>
        </p:spPr>
        <p:txBody>
          <a:bodyPr wrap="square" anchor="ctr" anchorCtr="0">
            <a:sp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lang="ru-RU" sz="1400" b="0" kern="1200" dirty="0" smtClean="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ru-RU" dirty="0"/>
              <a:t>НАЗВАНИЕ ПРЕЗЕНТАЦИИ</a:t>
            </a:r>
          </a:p>
        </p:txBody>
      </p:sp>
    </p:spTree>
    <p:extLst>
      <p:ext uri="{BB962C8B-B14F-4D97-AF65-F5344CB8AC3E}">
        <p14:creationId xmlns:p14="http://schemas.microsoft.com/office/powerpoint/2010/main" val="241367706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Текст 4"/>
          <p:cNvSpPr>
            <a:spLocks noGrp="1"/>
          </p:cNvSpPr>
          <p:nvPr>
            <p:ph type="body" sz="quarter" idx="10"/>
          </p:nvPr>
        </p:nvSpPr>
        <p:spPr>
          <a:xfrm>
            <a:off x="150813" y="910908"/>
            <a:ext cx="8828087" cy="1162367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4" name="Текст 4"/>
          <p:cNvSpPr>
            <a:spLocks noGrp="1"/>
          </p:cNvSpPr>
          <p:nvPr>
            <p:ph type="body" sz="quarter" idx="13"/>
          </p:nvPr>
        </p:nvSpPr>
        <p:spPr>
          <a:xfrm>
            <a:off x="150813" y="2173610"/>
            <a:ext cx="8828087" cy="2428553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657350" y="76199"/>
            <a:ext cx="7321551" cy="661039"/>
          </a:xfrm>
          <a:prstGeom prst="rect">
            <a:avLst/>
          </a:prstGeom>
        </p:spPr>
        <p:txBody>
          <a:bodyPr lIns="0" tIns="0" rIns="0" bIns="0" anchor="b" anchorCtr="0"/>
          <a:lstStyle>
            <a:lvl1pPr algn="l"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Образец заголовка</a:t>
            </a:r>
          </a:p>
        </p:txBody>
      </p:sp>
      <p:sp>
        <p:nvSpPr>
          <p:cNvPr id="7" name="Текст 14"/>
          <p:cNvSpPr>
            <a:spLocks noGrp="1"/>
          </p:cNvSpPr>
          <p:nvPr>
            <p:ph type="body" sz="quarter" idx="11" hasCustomPrompt="1"/>
          </p:nvPr>
        </p:nvSpPr>
        <p:spPr>
          <a:xfrm>
            <a:off x="1657350" y="4859755"/>
            <a:ext cx="7321550" cy="215444"/>
          </a:xfrm>
        </p:spPr>
        <p:txBody>
          <a:bodyPr wrap="square" anchor="ctr" anchorCtr="0">
            <a:sp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lang="ru-RU" sz="1400" b="0" kern="1200" dirty="0" smtClean="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ru-RU" dirty="0"/>
              <a:t>НАЗВАНИЕ ПРЕЗЕНТАЦИИ</a:t>
            </a:r>
          </a:p>
        </p:txBody>
      </p:sp>
    </p:spTree>
    <p:extLst>
      <p:ext uri="{BB962C8B-B14F-4D97-AF65-F5344CB8AC3E}">
        <p14:creationId xmlns:p14="http://schemas.microsoft.com/office/powerpoint/2010/main" val="42575123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Текст 4"/>
          <p:cNvSpPr>
            <a:spLocks noGrp="1"/>
          </p:cNvSpPr>
          <p:nvPr>
            <p:ph type="body" sz="quarter" idx="10"/>
          </p:nvPr>
        </p:nvSpPr>
        <p:spPr>
          <a:xfrm>
            <a:off x="150813" y="910908"/>
            <a:ext cx="2846387" cy="3713162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6" name="Текст 4"/>
          <p:cNvSpPr>
            <a:spLocks noGrp="1"/>
          </p:cNvSpPr>
          <p:nvPr>
            <p:ph type="body" sz="quarter" idx="13"/>
          </p:nvPr>
        </p:nvSpPr>
        <p:spPr>
          <a:xfrm>
            <a:off x="6143033" y="910908"/>
            <a:ext cx="2835868" cy="3713162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7" name="Текст 4"/>
          <p:cNvSpPr>
            <a:spLocks noGrp="1"/>
          </p:cNvSpPr>
          <p:nvPr>
            <p:ph type="body" sz="quarter" idx="14"/>
          </p:nvPr>
        </p:nvSpPr>
        <p:spPr>
          <a:xfrm>
            <a:off x="3143112" y="910908"/>
            <a:ext cx="2846387" cy="3713162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22" name="Заголовок 1"/>
          <p:cNvSpPr>
            <a:spLocks noGrp="1"/>
          </p:cNvSpPr>
          <p:nvPr>
            <p:ph type="title"/>
          </p:nvPr>
        </p:nvSpPr>
        <p:spPr>
          <a:xfrm>
            <a:off x="1657350" y="76199"/>
            <a:ext cx="7321551" cy="661039"/>
          </a:xfrm>
          <a:prstGeom prst="rect">
            <a:avLst/>
          </a:prstGeom>
        </p:spPr>
        <p:txBody>
          <a:bodyPr lIns="0" tIns="0" rIns="0" bIns="0" anchor="b" anchorCtr="0"/>
          <a:lstStyle>
            <a:lvl1pPr algn="l"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Образец заголовка</a:t>
            </a:r>
          </a:p>
        </p:txBody>
      </p:sp>
      <p:sp>
        <p:nvSpPr>
          <p:cNvPr id="7" name="Текст 14"/>
          <p:cNvSpPr>
            <a:spLocks noGrp="1"/>
          </p:cNvSpPr>
          <p:nvPr>
            <p:ph type="body" sz="quarter" idx="11" hasCustomPrompt="1"/>
          </p:nvPr>
        </p:nvSpPr>
        <p:spPr>
          <a:xfrm>
            <a:off x="1657350" y="4859755"/>
            <a:ext cx="7321550" cy="215444"/>
          </a:xfrm>
        </p:spPr>
        <p:txBody>
          <a:bodyPr wrap="square" anchor="ctr" anchorCtr="0">
            <a:sp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lang="ru-RU" sz="1400" b="0" kern="1200" dirty="0" smtClean="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ru-RU" dirty="0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657350" y="76199"/>
            <a:ext cx="7321551" cy="661039"/>
          </a:xfrm>
          <a:prstGeom prst="rect">
            <a:avLst/>
          </a:prstGeom>
        </p:spPr>
        <p:txBody>
          <a:bodyPr lIns="0" tIns="0" rIns="0" bIns="0" anchor="b" anchorCtr="0"/>
          <a:lstStyle>
            <a:lvl1pPr algn="l"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Образец заголовка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8B97F8E3-30DE-334E-A1AC-CDD991950CDD}"/>
              </a:ext>
            </a:extLst>
          </p:cNvPr>
          <p:cNvSpPr/>
          <p:nvPr userDrawn="1"/>
        </p:nvSpPr>
        <p:spPr>
          <a:xfrm>
            <a:off x="1521636" y="4792803"/>
            <a:ext cx="762236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aseline="0" dirty="0">
                <a:solidFill>
                  <a:schemeClr val="bg1"/>
                </a:solidFill>
                <a:latin typeface="Arial Narrow" panose="020B0606020202030204" pitchFamily="34" charset="0"/>
              </a:rPr>
              <a:t>Технология ремонта участков магистральных газопроводов со стресс-коррозионными повреждениями</a:t>
            </a:r>
          </a:p>
        </p:txBody>
      </p:sp>
    </p:spTree>
    <p:extLst>
      <p:ext uri="{BB962C8B-B14F-4D97-AF65-F5344CB8AC3E}">
        <p14:creationId xmlns:p14="http://schemas.microsoft.com/office/powerpoint/2010/main" val="215126620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Текст 4"/>
          <p:cNvSpPr>
            <a:spLocks noGrp="1"/>
          </p:cNvSpPr>
          <p:nvPr>
            <p:ph type="body" sz="quarter" idx="10"/>
          </p:nvPr>
        </p:nvSpPr>
        <p:spPr>
          <a:xfrm>
            <a:off x="150813" y="910908"/>
            <a:ext cx="8828087" cy="3713162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22" name="Заголовок 1"/>
          <p:cNvSpPr>
            <a:spLocks noGrp="1"/>
          </p:cNvSpPr>
          <p:nvPr>
            <p:ph type="title"/>
          </p:nvPr>
        </p:nvSpPr>
        <p:spPr>
          <a:xfrm>
            <a:off x="1657350" y="76199"/>
            <a:ext cx="7321551" cy="661039"/>
          </a:xfrm>
          <a:prstGeom prst="rect">
            <a:avLst/>
          </a:prstGeom>
        </p:spPr>
        <p:txBody>
          <a:bodyPr lIns="0" tIns="0" rIns="0" bIns="0" anchor="b" anchorCtr="0"/>
          <a:lstStyle>
            <a:lvl1pPr algn="l"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110820473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Текст 4"/>
          <p:cNvSpPr>
            <a:spLocks noGrp="1"/>
          </p:cNvSpPr>
          <p:nvPr>
            <p:ph type="body" sz="quarter" idx="10"/>
          </p:nvPr>
        </p:nvSpPr>
        <p:spPr>
          <a:xfrm>
            <a:off x="150813" y="910908"/>
            <a:ext cx="2846387" cy="3713162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6" name="Текст 4"/>
          <p:cNvSpPr>
            <a:spLocks noGrp="1"/>
          </p:cNvSpPr>
          <p:nvPr>
            <p:ph type="body" sz="quarter" idx="13"/>
          </p:nvPr>
        </p:nvSpPr>
        <p:spPr>
          <a:xfrm>
            <a:off x="6143033" y="910908"/>
            <a:ext cx="2835868" cy="3713162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7" name="Текст 4"/>
          <p:cNvSpPr>
            <a:spLocks noGrp="1"/>
          </p:cNvSpPr>
          <p:nvPr>
            <p:ph type="body" sz="quarter" idx="14"/>
          </p:nvPr>
        </p:nvSpPr>
        <p:spPr>
          <a:xfrm>
            <a:off x="3143112" y="910908"/>
            <a:ext cx="2846387" cy="3713162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22" name="Заголовок 1"/>
          <p:cNvSpPr>
            <a:spLocks noGrp="1"/>
          </p:cNvSpPr>
          <p:nvPr>
            <p:ph type="title"/>
          </p:nvPr>
        </p:nvSpPr>
        <p:spPr>
          <a:xfrm>
            <a:off x="1657350" y="76199"/>
            <a:ext cx="7321551" cy="661039"/>
          </a:xfrm>
          <a:prstGeom prst="rect">
            <a:avLst/>
          </a:prstGeom>
        </p:spPr>
        <p:txBody>
          <a:bodyPr lIns="0" tIns="0" rIns="0" bIns="0" anchor="b" anchorCtr="0"/>
          <a:lstStyle>
            <a:lvl1pPr algn="l"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62959461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Текст 4"/>
          <p:cNvSpPr>
            <a:spLocks noGrp="1"/>
          </p:cNvSpPr>
          <p:nvPr>
            <p:ph type="body" sz="quarter" idx="10"/>
          </p:nvPr>
        </p:nvSpPr>
        <p:spPr>
          <a:xfrm>
            <a:off x="150813" y="910908"/>
            <a:ext cx="2846387" cy="3713162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4" name="Текст 4"/>
          <p:cNvSpPr>
            <a:spLocks noGrp="1"/>
          </p:cNvSpPr>
          <p:nvPr>
            <p:ph type="body" sz="quarter" idx="14"/>
          </p:nvPr>
        </p:nvSpPr>
        <p:spPr>
          <a:xfrm>
            <a:off x="3143112" y="910908"/>
            <a:ext cx="5835788" cy="3713162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9" name="Заголовок 1"/>
          <p:cNvSpPr>
            <a:spLocks noGrp="1"/>
          </p:cNvSpPr>
          <p:nvPr>
            <p:ph type="title"/>
          </p:nvPr>
        </p:nvSpPr>
        <p:spPr>
          <a:xfrm>
            <a:off x="1657350" y="76199"/>
            <a:ext cx="7321551" cy="661039"/>
          </a:xfrm>
          <a:prstGeom prst="rect">
            <a:avLst/>
          </a:prstGeom>
        </p:spPr>
        <p:txBody>
          <a:bodyPr lIns="0" tIns="0" rIns="0" bIns="0" anchor="b" anchorCtr="0"/>
          <a:lstStyle>
            <a:lvl1pPr algn="l"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251625195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Текст 4"/>
          <p:cNvSpPr>
            <a:spLocks noGrp="1"/>
          </p:cNvSpPr>
          <p:nvPr>
            <p:ph type="body" sz="quarter" idx="10"/>
          </p:nvPr>
        </p:nvSpPr>
        <p:spPr>
          <a:xfrm>
            <a:off x="150813" y="910908"/>
            <a:ext cx="8828087" cy="1162367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4" name="Текст 4"/>
          <p:cNvSpPr>
            <a:spLocks noGrp="1"/>
          </p:cNvSpPr>
          <p:nvPr>
            <p:ph type="body" sz="quarter" idx="13"/>
          </p:nvPr>
        </p:nvSpPr>
        <p:spPr>
          <a:xfrm>
            <a:off x="150813" y="2173610"/>
            <a:ext cx="8828087" cy="2428553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9" name="Заголовок 1"/>
          <p:cNvSpPr>
            <a:spLocks noGrp="1"/>
          </p:cNvSpPr>
          <p:nvPr>
            <p:ph type="title"/>
          </p:nvPr>
        </p:nvSpPr>
        <p:spPr>
          <a:xfrm>
            <a:off x="1657350" y="76199"/>
            <a:ext cx="7321551" cy="661039"/>
          </a:xfrm>
          <a:prstGeom prst="rect">
            <a:avLst/>
          </a:prstGeom>
        </p:spPr>
        <p:txBody>
          <a:bodyPr lIns="0" tIns="0" rIns="0" bIns="0" anchor="b" anchorCtr="0"/>
          <a:lstStyle>
            <a:lvl1pPr algn="l"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148369101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1657350" y="76199"/>
            <a:ext cx="7321551" cy="661039"/>
          </a:xfrm>
          <a:prstGeom prst="rect">
            <a:avLst/>
          </a:prstGeom>
        </p:spPr>
        <p:txBody>
          <a:bodyPr lIns="0" tIns="0" rIns="0" bIns="0" anchor="b" anchorCtr="0"/>
          <a:lstStyle>
            <a:lvl1pPr algn="l"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13553755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5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en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/>
            <a:r>
              <a:rPr lang="en"/>
              <a:t>Образец текста</a:t>
            </a:r>
          </a:p>
          <a:p>
            <a:pPr lvl="1"/>
            <a:r>
              <a:rPr lang="en"/>
              <a:t>Второй уровень</a:t>
            </a:r>
          </a:p>
          <a:p>
            <a:pPr lvl="2"/>
            <a:r>
              <a:rPr lang="en"/>
              <a:t>Третий уровень</a:t>
            </a:r>
          </a:p>
          <a:p>
            <a:pPr lvl="3"/>
            <a:r>
              <a:rPr lang="en"/>
              <a:t>Четвертый уровень</a:t>
            </a:r>
          </a:p>
          <a:p>
            <a:pPr lvl="4"/>
            <a:r>
              <a:rPr lang="en"/>
              <a:t>Пятый уровень</a:t>
            </a:r>
            <a:endParaRPr lang="ru-RU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079190-CC86-4E69-9582-91D7D60E3A5A}" type="slidenum">
              <a:rPr lang="en-US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altLang="ru-RU"/>
              <a:t>Научно-техническое сотрудничество ОАО «Газпром» и Агентства природных ресурсов и энергетики Японии</a:t>
            </a:r>
          </a:p>
        </p:txBody>
      </p:sp>
    </p:spTree>
    <p:extLst>
      <p:ext uri="{BB962C8B-B14F-4D97-AF65-F5344CB8AC3E}">
        <p14:creationId xmlns:p14="http://schemas.microsoft.com/office/powerpoint/2010/main" val="5945116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Текст 4"/>
          <p:cNvSpPr>
            <a:spLocks noGrp="1"/>
          </p:cNvSpPr>
          <p:nvPr>
            <p:ph type="body" sz="quarter" idx="10"/>
          </p:nvPr>
        </p:nvSpPr>
        <p:spPr>
          <a:xfrm>
            <a:off x="150813" y="910908"/>
            <a:ext cx="2846387" cy="3713162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4" name="Текст 4"/>
          <p:cNvSpPr>
            <a:spLocks noGrp="1"/>
          </p:cNvSpPr>
          <p:nvPr>
            <p:ph type="body" sz="quarter" idx="14"/>
          </p:nvPr>
        </p:nvSpPr>
        <p:spPr>
          <a:xfrm>
            <a:off x="3143112" y="910908"/>
            <a:ext cx="5835788" cy="3713162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9" name="Заголовок 1"/>
          <p:cNvSpPr>
            <a:spLocks noGrp="1"/>
          </p:cNvSpPr>
          <p:nvPr>
            <p:ph type="title"/>
          </p:nvPr>
        </p:nvSpPr>
        <p:spPr>
          <a:xfrm>
            <a:off x="1657350" y="76199"/>
            <a:ext cx="7321551" cy="661039"/>
          </a:xfrm>
          <a:prstGeom prst="rect">
            <a:avLst/>
          </a:prstGeom>
        </p:spPr>
        <p:txBody>
          <a:bodyPr lIns="0" tIns="0" rIns="0" bIns="0" anchor="b" anchorCtr="0"/>
          <a:lstStyle>
            <a:lvl1pPr algn="l"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Образец заголовка</a:t>
            </a:r>
          </a:p>
        </p:txBody>
      </p:sp>
      <p:sp>
        <p:nvSpPr>
          <p:cNvPr id="6" name="Текст 14"/>
          <p:cNvSpPr>
            <a:spLocks noGrp="1"/>
          </p:cNvSpPr>
          <p:nvPr>
            <p:ph type="body" sz="quarter" idx="11" hasCustomPrompt="1"/>
          </p:nvPr>
        </p:nvSpPr>
        <p:spPr>
          <a:xfrm>
            <a:off x="1657350" y="4859755"/>
            <a:ext cx="7321550" cy="215444"/>
          </a:xfrm>
        </p:spPr>
        <p:txBody>
          <a:bodyPr wrap="square" anchor="ctr" anchorCtr="0">
            <a:sp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lang="ru-RU" sz="1400" b="0" kern="1200" dirty="0" smtClean="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ru-RU" dirty="0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Текст 4"/>
          <p:cNvSpPr>
            <a:spLocks noGrp="1"/>
          </p:cNvSpPr>
          <p:nvPr>
            <p:ph type="body" sz="quarter" idx="10"/>
          </p:nvPr>
        </p:nvSpPr>
        <p:spPr>
          <a:xfrm>
            <a:off x="150813" y="910908"/>
            <a:ext cx="8828087" cy="1162367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4" name="Текст 4"/>
          <p:cNvSpPr>
            <a:spLocks noGrp="1"/>
          </p:cNvSpPr>
          <p:nvPr>
            <p:ph type="body" sz="quarter" idx="13"/>
          </p:nvPr>
        </p:nvSpPr>
        <p:spPr>
          <a:xfrm>
            <a:off x="150813" y="2173610"/>
            <a:ext cx="8828087" cy="2428553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9" name="Заголовок 1"/>
          <p:cNvSpPr>
            <a:spLocks noGrp="1"/>
          </p:cNvSpPr>
          <p:nvPr>
            <p:ph type="title"/>
          </p:nvPr>
        </p:nvSpPr>
        <p:spPr>
          <a:xfrm>
            <a:off x="1657350" y="76199"/>
            <a:ext cx="7321551" cy="661039"/>
          </a:xfrm>
          <a:prstGeom prst="rect">
            <a:avLst/>
          </a:prstGeom>
        </p:spPr>
        <p:txBody>
          <a:bodyPr lIns="0" tIns="0" rIns="0" bIns="0" anchor="b" anchorCtr="0"/>
          <a:lstStyle>
            <a:lvl1pPr algn="l"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Образец заголовка</a:t>
            </a:r>
          </a:p>
        </p:txBody>
      </p:sp>
      <p:sp>
        <p:nvSpPr>
          <p:cNvPr id="7" name="Текст 14"/>
          <p:cNvSpPr>
            <a:spLocks noGrp="1"/>
          </p:cNvSpPr>
          <p:nvPr>
            <p:ph type="body" sz="quarter" idx="11" hasCustomPrompt="1"/>
          </p:nvPr>
        </p:nvSpPr>
        <p:spPr>
          <a:xfrm>
            <a:off x="1657350" y="4859755"/>
            <a:ext cx="7321550" cy="215444"/>
          </a:xfrm>
        </p:spPr>
        <p:txBody>
          <a:bodyPr wrap="square" anchor="ctr" anchorCtr="0">
            <a:sp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lang="ru-RU" sz="1400" b="0" kern="1200" dirty="0" smtClean="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ru-RU" dirty="0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1657350" y="76199"/>
            <a:ext cx="7321551" cy="661039"/>
          </a:xfrm>
          <a:prstGeom prst="rect">
            <a:avLst/>
          </a:prstGeom>
        </p:spPr>
        <p:txBody>
          <a:bodyPr lIns="0" tIns="0" rIns="0" bIns="0" anchor="b" anchorCtr="0"/>
          <a:lstStyle>
            <a:lvl1pPr algn="l"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Образец заголовка</a:t>
            </a:r>
          </a:p>
        </p:txBody>
      </p:sp>
      <p:sp>
        <p:nvSpPr>
          <p:cNvPr id="4" name="Текст 14"/>
          <p:cNvSpPr>
            <a:spLocks noGrp="1"/>
          </p:cNvSpPr>
          <p:nvPr>
            <p:ph type="body" sz="quarter" idx="11" hasCustomPrompt="1"/>
          </p:nvPr>
        </p:nvSpPr>
        <p:spPr>
          <a:xfrm>
            <a:off x="1657350" y="4859755"/>
            <a:ext cx="7321550" cy="215444"/>
          </a:xfrm>
        </p:spPr>
        <p:txBody>
          <a:bodyPr wrap="square" anchor="ctr" anchorCtr="0">
            <a:sp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lang="ru-RU" sz="1400" b="0" kern="1200" dirty="0" smtClean="0">
                <a:solidFill>
                  <a:schemeClr val="bg1"/>
                </a:solidFill>
                <a:latin typeface="Arial Narrow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ru-RU" dirty="0"/>
              <a:t>НАЗВАНИЕ ПРЕЗЕНТАЦИИ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Текст 4"/>
          <p:cNvSpPr>
            <a:spLocks noGrp="1"/>
          </p:cNvSpPr>
          <p:nvPr>
            <p:ph type="body" sz="quarter" idx="10"/>
          </p:nvPr>
        </p:nvSpPr>
        <p:spPr>
          <a:xfrm>
            <a:off x="150813" y="910908"/>
            <a:ext cx="8828087" cy="3713162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22" name="Заголовок 1"/>
          <p:cNvSpPr>
            <a:spLocks noGrp="1"/>
          </p:cNvSpPr>
          <p:nvPr>
            <p:ph type="title"/>
          </p:nvPr>
        </p:nvSpPr>
        <p:spPr>
          <a:xfrm>
            <a:off x="1657350" y="76199"/>
            <a:ext cx="7321551" cy="661039"/>
          </a:xfrm>
          <a:prstGeom prst="rect">
            <a:avLst/>
          </a:prstGeom>
        </p:spPr>
        <p:txBody>
          <a:bodyPr lIns="0" tIns="0" rIns="0" bIns="0" anchor="b" anchorCtr="0"/>
          <a:lstStyle>
            <a:lvl1pPr algn="l"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Образец заголовка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4820110A-9A82-B14B-AB58-E16B3AEE7898}"/>
              </a:ext>
            </a:extLst>
          </p:cNvPr>
          <p:cNvSpPr/>
          <p:nvPr userDrawn="1"/>
        </p:nvSpPr>
        <p:spPr>
          <a:xfrm>
            <a:off x="1521636" y="4792803"/>
            <a:ext cx="762236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aseline="0" dirty="0">
                <a:solidFill>
                  <a:schemeClr val="bg1"/>
                </a:solidFill>
                <a:latin typeface="Arial Narrow" panose="020B0606020202030204" pitchFamily="34" charset="0"/>
              </a:rPr>
              <a:t>Технология ремонта участков магистральных газопроводов со стресс-коррозионными повреждениями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Текст 4"/>
          <p:cNvSpPr>
            <a:spLocks noGrp="1"/>
          </p:cNvSpPr>
          <p:nvPr>
            <p:ph type="body" sz="quarter" idx="10"/>
          </p:nvPr>
        </p:nvSpPr>
        <p:spPr>
          <a:xfrm>
            <a:off x="150813" y="910908"/>
            <a:ext cx="2846387" cy="3713162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6" name="Текст 4"/>
          <p:cNvSpPr>
            <a:spLocks noGrp="1"/>
          </p:cNvSpPr>
          <p:nvPr>
            <p:ph type="body" sz="quarter" idx="13"/>
          </p:nvPr>
        </p:nvSpPr>
        <p:spPr>
          <a:xfrm>
            <a:off x="6143033" y="910908"/>
            <a:ext cx="2835868" cy="3713162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7" name="Текст 4"/>
          <p:cNvSpPr>
            <a:spLocks noGrp="1"/>
          </p:cNvSpPr>
          <p:nvPr>
            <p:ph type="body" sz="quarter" idx="14"/>
          </p:nvPr>
        </p:nvSpPr>
        <p:spPr>
          <a:xfrm>
            <a:off x="3143112" y="910908"/>
            <a:ext cx="2846387" cy="3713162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1657350" y="76199"/>
            <a:ext cx="7321551" cy="661039"/>
          </a:xfrm>
          <a:prstGeom prst="rect">
            <a:avLst/>
          </a:prstGeom>
        </p:spPr>
        <p:txBody>
          <a:bodyPr lIns="0" tIns="0" rIns="0" bIns="0" anchor="b" anchorCtr="0"/>
          <a:lstStyle>
            <a:lvl1pPr algn="l"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Образец заголовка</a:t>
            </a:r>
          </a:p>
        </p:txBody>
      </p:sp>
      <p:sp>
        <p:nvSpPr>
          <p:cNvPr id="9" name="Прямоугольник 8"/>
          <p:cNvSpPr/>
          <p:nvPr userDrawn="1"/>
        </p:nvSpPr>
        <p:spPr>
          <a:xfrm>
            <a:off x="1521636" y="4792803"/>
            <a:ext cx="762236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aseline="0" dirty="0">
                <a:solidFill>
                  <a:schemeClr val="bg1"/>
                </a:solidFill>
                <a:latin typeface="Arial Narrow" panose="020B0606020202030204" pitchFamily="34" charset="0"/>
              </a:rPr>
              <a:t>Технология ремонта участков магистральных газопроводов со стресс-коррозионными повреждениями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Текст 4"/>
          <p:cNvSpPr>
            <a:spLocks noGrp="1"/>
          </p:cNvSpPr>
          <p:nvPr>
            <p:ph type="body" sz="quarter" idx="10"/>
          </p:nvPr>
        </p:nvSpPr>
        <p:spPr>
          <a:xfrm>
            <a:off x="150813" y="910908"/>
            <a:ext cx="2846387" cy="3713162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4" name="Текст 4"/>
          <p:cNvSpPr>
            <a:spLocks noGrp="1"/>
          </p:cNvSpPr>
          <p:nvPr>
            <p:ph type="body" sz="quarter" idx="14"/>
          </p:nvPr>
        </p:nvSpPr>
        <p:spPr>
          <a:xfrm>
            <a:off x="3143112" y="910908"/>
            <a:ext cx="5835788" cy="3713162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657350" y="76199"/>
            <a:ext cx="7321551" cy="661039"/>
          </a:xfrm>
          <a:prstGeom prst="rect">
            <a:avLst/>
          </a:prstGeom>
        </p:spPr>
        <p:txBody>
          <a:bodyPr lIns="0" tIns="0" rIns="0" bIns="0" anchor="b" anchorCtr="0"/>
          <a:lstStyle>
            <a:lvl1pPr algn="l"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Образец заголовка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0CE2A9F6-DFFB-794F-BCDD-EE52967B4CEA}"/>
              </a:ext>
            </a:extLst>
          </p:cNvPr>
          <p:cNvSpPr/>
          <p:nvPr userDrawn="1"/>
        </p:nvSpPr>
        <p:spPr>
          <a:xfrm>
            <a:off x="1521636" y="4792803"/>
            <a:ext cx="762236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aseline="0" dirty="0">
                <a:solidFill>
                  <a:schemeClr val="bg1"/>
                </a:solidFill>
                <a:latin typeface="Arial Narrow" panose="020B0606020202030204" pitchFamily="34" charset="0"/>
              </a:rPr>
              <a:t>Технология ремонта участков магистральных газопроводов со стресс-коррозионными повреждениями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Текст 4"/>
          <p:cNvSpPr>
            <a:spLocks noGrp="1"/>
          </p:cNvSpPr>
          <p:nvPr>
            <p:ph type="body" sz="quarter" idx="10"/>
          </p:nvPr>
        </p:nvSpPr>
        <p:spPr>
          <a:xfrm>
            <a:off x="150813" y="910908"/>
            <a:ext cx="8828087" cy="1162367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4" name="Текст 4"/>
          <p:cNvSpPr>
            <a:spLocks noGrp="1"/>
          </p:cNvSpPr>
          <p:nvPr>
            <p:ph type="body" sz="quarter" idx="13"/>
          </p:nvPr>
        </p:nvSpPr>
        <p:spPr>
          <a:xfrm>
            <a:off x="150813" y="2173610"/>
            <a:ext cx="8828087" cy="2428553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657350" y="76199"/>
            <a:ext cx="7321551" cy="661039"/>
          </a:xfrm>
          <a:prstGeom prst="rect">
            <a:avLst/>
          </a:prstGeom>
        </p:spPr>
        <p:txBody>
          <a:bodyPr lIns="0" tIns="0" rIns="0" bIns="0" anchor="b" anchorCtr="0"/>
          <a:lstStyle>
            <a:lvl1pPr algn="l"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Образец заголовка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14ED8552-63F4-E447-B203-19A963265F55}"/>
              </a:ext>
            </a:extLst>
          </p:cNvPr>
          <p:cNvSpPr/>
          <p:nvPr userDrawn="1"/>
        </p:nvSpPr>
        <p:spPr>
          <a:xfrm>
            <a:off x="1521636" y="4792803"/>
            <a:ext cx="762236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aseline="0" dirty="0">
                <a:solidFill>
                  <a:schemeClr val="bg1"/>
                </a:solidFill>
                <a:latin typeface="Arial Narrow" panose="020B0606020202030204" pitchFamily="34" charset="0"/>
              </a:rPr>
              <a:t>Технология ремонта участков магистральных газопроводов со стресс-коррозионными повреждениями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emf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5" Type="http://schemas.openxmlformats.org/officeDocument/2006/relationships/slideLayout" Target="../slideLayouts/slideLayout10.xml"/><Relationship Id="rId10" Type="http://schemas.openxmlformats.org/officeDocument/2006/relationships/image" Target="../media/image1.emf"/><Relationship Id="rId4" Type="http://schemas.openxmlformats.org/officeDocument/2006/relationships/slideLayout" Target="../slideLayouts/slideLayout9.xml"/><Relationship Id="rId9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.emf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7" Type="http://schemas.openxmlformats.org/officeDocument/2006/relationships/image" Target="../media/image1.emf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theme" Target="../theme/theme4.xml"/><Relationship Id="rId5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9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23.xml"/><Relationship Id="rId7" Type="http://schemas.openxmlformats.org/officeDocument/2006/relationships/theme" Target="../theme/theme5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6"/>
          <p:cNvSpPr>
            <a:spLocks noChangeArrowheads="1"/>
          </p:cNvSpPr>
          <p:nvPr userDrawn="1"/>
        </p:nvSpPr>
        <p:spPr bwMode="auto">
          <a:xfrm>
            <a:off x="0" y="4783500"/>
            <a:ext cx="9143999" cy="360000"/>
          </a:xfrm>
          <a:prstGeom prst="rect">
            <a:avLst/>
          </a:prstGeom>
          <a:solidFill>
            <a:srgbClr val="0079C2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endParaRPr lang="ru-RU"/>
          </a:p>
        </p:txBody>
      </p:sp>
      <p:sp>
        <p:nvSpPr>
          <p:cNvPr id="20" name="Rectangle 8"/>
          <p:cNvSpPr>
            <a:spLocks noChangeArrowheads="1"/>
          </p:cNvSpPr>
          <p:nvPr userDrawn="1"/>
        </p:nvSpPr>
        <p:spPr bwMode="auto">
          <a:xfrm>
            <a:off x="0" y="0"/>
            <a:ext cx="9144000" cy="796925"/>
          </a:xfrm>
          <a:prstGeom prst="rect">
            <a:avLst/>
          </a:prstGeom>
          <a:solidFill>
            <a:srgbClr val="003366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endParaRPr lang="ru-RU"/>
          </a:p>
        </p:txBody>
      </p:sp>
      <p:sp>
        <p:nvSpPr>
          <p:cNvPr id="17" name="Rectangle 7"/>
          <p:cNvSpPr>
            <a:spLocks noChangeArrowheads="1"/>
          </p:cNvSpPr>
          <p:nvPr userDrawn="1"/>
        </p:nvSpPr>
        <p:spPr bwMode="auto">
          <a:xfrm>
            <a:off x="2" y="1"/>
            <a:ext cx="1478754" cy="796924"/>
          </a:xfrm>
          <a:prstGeom prst="rect">
            <a:avLst/>
          </a:prstGeom>
          <a:solidFill>
            <a:srgbClr val="0079C2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endParaRPr lang="ru-RU"/>
          </a:p>
        </p:txBody>
      </p:sp>
      <p:sp>
        <p:nvSpPr>
          <p:cNvPr id="11" name="Rectangle 5"/>
          <p:cNvSpPr>
            <a:spLocks noChangeArrowheads="1"/>
          </p:cNvSpPr>
          <p:nvPr userDrawn="1"/>
        </p:nvSpPr>
        <p:spPr bwMode="auto">
          <a:xfrm>
            <a:off x="-1" y="4783500"/>
            <a:ext cx="1479600" cy="360000"/>
          </a:xfrm>
          <a:prstGeom prst="rect">
            <a:avLst/>
          </a:prstGeom>
          <a:solidFill>
            <a:srgbClr val="003366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pPr marL="0" algn="l" defTabSz="914400" rtl="0" eaLnBrk="1" latinLnBrk="0" hangingPunct="1"/>
            <a:endParaRPr lang="ru-RU" sz="18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" name="Номер слайда 3"/>
          <p:cNvSpPr txBox="1">
            <a:spLocks/>
          </p:cNvSpPr>
          <p:nvPr userDrawn="1"/>
        </p:nvSpPr>
        <p:spPr>
          <a:xfrm>
            <a:off x="166688" y="4859755"/>
            <a:ext cx="921538" cy="215444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4274F02-7521-4F9B-A76E-13D583AC38B1}" type="slidenum">
              <a:rPr kumimoji="0" lang="ru-RU" sz="1400" b="1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Narrow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 Narrow" pitchFamily="34" charset="0"/>
              <a:ea typeface="+mn-ea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57350" y="76199"/>
            <a:ext cx="7321551" cy="661039"/>
          </a:xfrm>
          <a:prstGeom prst="rect">
            <a:avLst/>
          </a:prstGeom>
        </p:spPr>
        <p:txBody>
          <a:bodyPr lIns="0" tIns="0" rIns="0" bIns="0" anchor="b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0813" y="910908"/>
            <a:ext cx="8828087" cy="3713162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50" name="Line 16"/>
          <p:cNvSpPr>
            <a:spLocks noChangeShapeType="1"/>
          </p:cNvSpPr>
          <p:nvPr userDrawn="1"/>
        </p:nvSpPr>
        <p:spPr bwMode="auto">
          <a:xfrm>
            <a:off x="0" y="4771595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51" name="Line 7"/>
          <p:cNvSpPr>
            <a:spLocks noChangeShapeType="1"/>
          </p:cNvSpPr>
          <p:nvPr userDrawn="1"/>
        </p:nvSpPr>
        <p:spPr bwMode="auto">
          <a:xfrm>
            <a:off x="1478587" y="4772025"/>
            <a:ext cx="0" cy="371475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19" name="Line 9"/>
          <p:cNvSpPr>
            <a:spLocks noChangeShapeType="1"/>
          </p:cNvSpPr>
          <p:nvPr userDrawn="1"/>
        </p:nvSpPr>
        <p:spPr bwMode="auto">
          <a:xfrm>
            <a:off x="1478587" y="0"/>
            <a:ext cx="0" cy="802481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21" name="Line 15"/>
          <p:cNvSpPr>
            <a:spLocks noChangeShapeType="1"/>
          </p:cNvSpPr>
          <p:nvPr userDrawn="1"/>
        </p:nvSpPr>
        <p:spPr bwMode="auto">
          <a:xfrm>
            <a:off x="0" y="801687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endParaRPr lang="ru-RU"/>
          </a:p>
        </p:txBody>
      </p:sp>
      <p:pic>
        <p:nvPicPr>
          <p:cNvPr id="13" name="Рисунок 12"/>
          <p:cNvPicPr>
            <a:picLocks noChangeAspect="1"/>
          </p:cNvPicPr>
          <p:nvPr userDrawn="1"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0400" y="108000"/>
            <a:ext cx="1170000" cy="5775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28" r:id="rId1"/>
    <p:sldLayoutId id="2147483729" r:id="rId2"/>
    <p:sldLayoutId id="2147483731" r:id="rId3"/>
    <p:sldLayoutId id="2147483730" r:id="rId4"/>
    <p:sldLayoutId id="2147483743" r:id="rId5"/>
  </p:sldLayoutIdLst>
  <p:txStyles>
    <p:titleStyle>
      <a:lvl1pPr algn="l" defTabSz="914400" rtl="0" eaLnBrk="1" latinLnBrk="0" hangingPunct="1">
        <a:spcBef>
          <a:spcPct val="0"/>
        </a:spcBef>
        <a:buNone/>
        <a:defRPr kumimoji="0" lang="ru-RU" sz="1900" b="0" i="0" u="none" strike="noStrike" kern="1200" cap="none" spc="0" normalizeH="0" baseline="0" noProof="0" dirty="0" smtClean="0">
          <a:ln>
            <a:noFill/>
          </a:ln>
          <a:solidFill>
            <a:schemeClr val="bg1"/>
          </a:solidFill>
          <a:effectLst/>
          <a:uLnTx/>
          <a:uFillTx/>
          <a:latin typeface="Arial Narrow" pitchFamily="34" charset="0"/>
          <a:ea typeface="+mj-ea"/>
          <a:cs typeface="+mj-cs"/>
        </a:defRPr>
      </a:lvl1pPr>
    </p:titleStyle>
    <p:bodyStyle>
      <a:lvl1pPr marL="0" indent="-342900" algn="l" defTabSz="914400" rtl="0" eaLnBrk="1" latinLnBrk="0" hangingPunct="1">
        <a:spcBef>
          <a:spcPct val="20000"/>
        </a:spcBef>
        <a:buFont typeface="Arial" pitchFamily="34" charset="0"/>
        <a:buNone/>
        <a:defRPr lang="ru-RU" sz="1900" kern="1200" dirty="0" smtClean="0">
          <a:solidFill>
            <a:srgbClr val="003366"/>
          </a:solidFill>
          <a:latin typeface="Arial Narrow" pitchFamily="34" charset="0"/>
          <a:ea typeface="+mn-ea"/>
          <a:cs typeface="+mn-cs"/>
        </a:defRPr>
      </a:lvl1pPr>
      <a:lvl2pPr marL="0" indent="-285750" algn="l" defTabSz="914400" rtl="0" eaLnBrk="1" latinLnBrk="0" hangingPunct="1">
        <a:spcBef>
          <a:spcPct val="20000"/>
        </a:spcBef>
        <a:buFont typeface="Arial" pitchFamily="34" charset="0"/>
        <a:buNone/>
        <a:defRPr lang="ru-RU" sz="2400" kern="1200" dirty="0" smtClean="0">
          <a:solidFill>
            <a:srgbClr val="003366"/>
          </a:solidFill>
          <a:latin typeface="Arial Narrow" pitchFamily="34" charset="0"/>
          <a:ea typeface="+mn-ea"/>
          <a:cs typeface="+mn-cs"/>
        </a:defRPr>
      </a:lvl2pPr>
      <a:lvl3pPr marL="0" indent="-228600" algn="l" defTabSz="914400" rtl="0" eaLnBrk="1" latinLnBrk="0" hangingPunct="1">
        <a:spcBef>
          <a:spcPct val="20000"/>
        </a:spcBef>
        <a:buFont typeface="Arial" pitchFamily="34" charset="0"/>
        <a:buNone/>
        <a:defRPr lang="ru-RU" sz="2400" kern="1200" dirty="0" smtClean="0">
          <a:solidFill>
            <a:srgbClr val="003366"/>
          </a:solidFill>
          <a:latin typeface="Arial Narrow" pitchFamily="34" charset="0"/>
          <a:ea typeface="+mn-ea"/>
          <a:cs typeface="+mn-cs"/>
        </a:defRPr>
      </a:lvl3pPr>
      <a:lvl4pPr marL="0" indent="-228600" algn="l" defTabSz="914400" rtl="0" eaLnBrk="1" latinLnBrk="0" hangingPunct="1">
        <a:spcBef>
          <a:spcPct val="20000"/>
        </a:spcBef>
        <a:buFont typeface="Arial" pitchFamily="34" charset="0"/>
        <a:buNone/>
        <a:defRPr lang="ru-RU" sz="2400" kern="1200" dirty="0" smtClean="0">
          <a:solidFill>
            <a:srgbClr val="003366"/>
          </a:solidFill>
          <a:latin typeface="Arial Narrow" pitchFamily="34" charset="0"/>
          <a:ea typeface="+mn-ea"/>
          <a:cs typeface="+mn-cs"/>
        </a:defRPr>
      </a:lvl4pPr>
      <a:lvl5pPr marL="0" indent="-228600" algn="l" defTabSz="914400" rtl="0" eaLnBrk="1" latinLnBrk="0" hangingPunct="1">
        <a:spcBef>
          <a:spcPct val="20000"/>
        </a:spcBef>
        <a:buFont typeface="Arial" pitchFamily="34" charset="0"/>
        <a:buNone/>
        <a:defRPr lang="ru-RU" sz="2400" kern="1200" dirty="0" smtClean="0">
          <a:solidFill>
            <a:srgbClr val="003366"/>
          </a:solidFill>
          <a:latin typeface="Arial Narrow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6"/>
          <p:cNvSpPr>
            <a:spLocks noChangeArrowheads="1"/>
          </p:cNvSpPr>
          <p:nvPr userDrawn="1"/>
        </p:nvSpPr>
        <p:spPr bwMode="auto">
          <a:xfrm>
            <a:off x="0" y="0"/>
            <a:ext cx="9143999" cy="5143500"/>
          </a:xfrm>
          <a:prstGeom prst="rect">
            <a:avLst/>
          </a:prstGeom>
          <a:solidFill>
            <a:srgbClr val="0079C2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endParaRPr lang="ru-RU"/>
          </a:p>
        </p:txBody>
      </p:sp>
      <p:sp>
        <p:nvSpPr>
          <p:cNvPr id="20" name="Rectangle 8"/>
          <p:cNvSpPr>
            <a:spLocks noChangeArrowheads="1"/>
          </p:cNvSpPr>
          <p:nvPr userDrawn="1"/>
        </p:nvSpPr>
        <p:spPr bwMode="auto">
          <a:xfrm>
            <a:off x="0" y="0"/>
            <a:ext cx="9144000" cy="796925"/>
          </a:xfrm>
          <a:prstGeom prst="rect">
            <a:avLst/>
          </a:prstGeom>
          <a:solidFill>
            <a:srgbClr val="003366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endParaRPr lang="ru-RU"/>
          </a:p>
        </p:txBody>
      </p:sp>
      <p:sp>
        <p:nvSpPr>
          <p:cNvPr id="17" name="Rectangle 7"/>
          <p:cNvSpPr>
            <a:spLocks noChangeArrowheads="1"/>
          </p:cNvSpPr>
          <p:nvPr userDrawn="1"/>
        </p:nvSpPr>
        <p:spPr bwMode="auto">
          <a:xfrm>
            <a:off x="2" y="1"/>
            <a:ext cx="1478754" cy="796924"/>
          </a:xfrm>
          <a:prstGeom prst="rect">
            <a:avLst/>
          </a:prstGeom>
          <a:solidFill>
            <a:srgbClr val="0079C2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endParaRPr lang="ru-RU"/>
          </a:p>
        </p:txBody>
      </p:sp>
      <p:sp>
        <p:nvSpPr>
          <p:cNvPr id="11" name="Rectangle 5"/>
          <p:cNvSpPr>
            <a:spLocks noChangeArrowheads="1"/>
          </p:cNvSpPr>
          <p:nvPr userDrawn="1"/>
        </p:nvSpPr>
        <p:spPr bwMode="auto">
          <a:xfrm>
            <a:off x="-1" y="4783500"/>
            <a:ext cx="1479600" cy="360000"/>
          </a:xfrm>
          <a:prstGeom prst="rect">
            <a:avLst/>
          </a:prstGeom>
          <a:solidFill>
            <a:srgbClr val="003366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pPr marL="0" algn="l" defTabSz="914400" rtl="0" eaLnBrk="1" latinLnBrk="0" hangingPunct="1"/>
            <a:endParaRPr lang="ru-RU" sz="18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57350" y="76199"/>
            <a:ext cx="7321551" cy="661039"/>
          </a:xfrm>
          <a:prstGeom prst="rect">
            <a:avLst/>
          </a:prstGeom>
        </p:spPr>
        <p:txBody>
          <a:bodyPr lIns="0" tIns="0" rIns="0" bIns="0" anchor="b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0813" y="910908"/>
            <a:ext cx="8828087" cy="3713162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50" name="Line 16"/>
          <p:cNvSpPr>
            <a:spLocks noChangeShapeType="1"/>
          </p:cNvSpPr>
          <p:nvPr userDrawn="1"/>
        </p:nvSpPr>
        <p:spPr bwMode="auto">
          <a:xfrm>
            <a:off x="0" y="4771595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51" name="Line 7"/>
          <p:cNvSpPr>
            <a:spLocks noChangeShapeType="1"/>
          </p:cNvSpPr>
          <p:nvPr userDrawn="1"/>
        </p:nvSpPr>
        <p:spPr bwMode="auto">
          <a:xfrm>
            <a:off x="1478587" y="4772025"/>
            <a:ext cx="0" cy="371475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16" name="Line 9"/>
          <p:cNvSpPr>
            <a:spLocks noChangeShapeType="1"/>
          </p:cNvSpPr>
          <p:nvPr userDrawn="1"/>
        </p:nvSpPr>
        <p:spPr bwMode="auto">
          <a:xfrm>
            <a:off x="1478587" y="0"/>
            <a:ext cx="0" cy="802481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14" name="Номер слайда 3"/>
          <p:cNvSpPr txBox="1">
            <a:spLocks/>
          </p:cNvSpPr>
          <p:nvPr userDrawn="1"/>
        </p:nvSpPr>
        <p:spPr>
          <a:xfrm>
            <a:off x="166688" y="4859755"/>
            <a:ext cx="921538" cy="215444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4274F02-7521-4F9B-A76E-13D583AC38B1}" type="slidenum">
              <a:rPr kumimoji="0" lang="ru-RU" sz="1400" b="1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Narrow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 Narrow" pitchFamily="34" charset="0"/>
              <a:ea typeface="+mn-ea"/>
              <a:cs typeface="+mn-cs"/>
            </a:endParaRPr>
          </a:p>
        </p:txBody>
      </p:sp>
      <p:sp>
        <p:nvSpPr>
          <p:cNvPr id="15" name="Line 15"/>
          <p:cNvSpPr>
            <a:spLocks noChangeShapeType="1"/>
          </p:cNvSpPr>
          <p:nvPr userDrawn="1"/>
        </p:nvSpPr>
        <p:spPr bwMode="auto">
          <a:xfrm>
            <a:off x="0" y="801687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endParaRPr lang="ru-RU"/>
          </a:p>
        </p:txBody>
      </p:sp>
      <p:pic>
        <p:nvPicPr>
          <p:cNvPr id="13" name="Рисунок 12"/>
          <p:cNvPicPr>
            <a:picLocks noChangeAspect="1"/>
          </p:cNvPicPr>
          <p:nvPr userDrawn="1"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0400" y="108000"/>
            <a:ext cx="1170000" cy="5775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65" r:id="rId1"/>
    <p:sldLayoutId id="2147483766" r:id="rId2"/>
    <p:sldLayoutId id="2147483767" r:id="rId3"/>
    <p:sldLayoutId id="2147483768" r:id="rId4"/>
    <p:sldLayoutId id="2147483769" r:id="rId5"/>
    <p:sldLayoutId id="2147483793" r:id="rId6"/>
    <p:sldLayoutId id="2147483794" r:id="rId7"/>
    <p:sldLayoutId id="2147483795" r:id="rId8"/>
  </p:sldLayoutIdLst>
  <p:txStyles>
    <p:titleStyle>
      <a:lvl1pPr algn="l" defTabSz="914400" rtl="0" eaLnBrk="1" latinLnBrk="0" hangingPunct="1">
        <a:spcBef>
          <a:spcPct val="0"/>
        </a:spcBef>
        <a:buNone/>
        <a:defRPr kumimoji="0" lang="ru-RU" sz="1900" b="0" i="0" u="none" strike="noStrike" kern="1200" cap="none" spc="0" normalizeH="0" baseline="0" noProof="0" dirty="0" smtClean="0">
          <a:ln>
            <a:noFill/>
          </a:ln>
          <a:solidFill>
            <a:schemeClr val="bg1"/>
          </a:solidFill>
          <a:effectLst/>
          <a:uLnTx/>
          <a:uFillTx/>
          <a:latin typeface="Arial Narrow" pitchFamily="34" charset="0"/>
          <a:ea typeface="+mj-ea"/>
          <a:cs typeface="+mj-cs"/>
        </a:defRPr>
      </a:lvl1pPr>
    </p:titleStyle>
    <p:bodyStyle>
      <a:lvl1pPr marL="0" indent="-342900" algn="l" defTabSz="914400" rtl="0" eaLnBrk="1" latinLnBrk="0" hangingPunct="1">
        <a:spcBef>
          <a:spcPct val="20000"/>
        </a:spcBef>
        <a:buFont typeface="Arial" pitchFamily="34" charset="0"/>
        <a:buNone/>
        <a:defRPr lang="ru-RU" sz="1900" kern="1200" dirty="0" smtClean="0">
          <a:solidFill>
            <a:schemeClr val="bg1"/>
          </a:solidFill>
          <a:latin typeface="Arial Narrow" pitchFamily="34" charset="0"/>
          <a:ea typeface="+mn-ea"/>
          <a:cs typeface="+mn-cs"/>
        </a:defRPr>
      </a:lvl1pPr>
      <a:lvl2pPr marL="0" indent="-285750" algn="l" defTabSz="914400" rtl="0" eaLnBrk="1" latinLnBrk="0" hangingPunct="1">
        <a:spcBef>
          <a:spcPct val="20000"/>
        </a:spcBef>
        <a:buFont typeface="Arial" pitchFamily="34" charset="0"/>
        <a:buNone/>
        <a:defRPr lang="ru-RU" sz="2400" kern="1200" dirty="0" smtClean="0">
          <a:solidFill>
            <a:srgbClr val="003366"/>
          </a:solidFill>
          <a:latin typeface="Arial Narrow" pitchFamily="34" charset="0"/>
          <a:ea typeface="+mn-ea"/>
          <a:cs typeface="+mn-cs"/>
        </a:defRPr>
      </a:lvl2pPr>
      <a:lvl3pPr marL="0" indent="-228600" algn="l" defTabSz="914400" rtl="0" eaLnBrk="1" latinLnBrk="0" hangingPunct="1">
        <a:spcBef>
          <a:spcPct val="20000"/>
        </a:spcBef>
        <a:buFont typeface="Arial" pitchFamily="34" charset="0"/>
        <a:buNone/>
        <a:defRPr lang="ru-RU" sz="2400" kern="1200" dirty="0" smtClean="0">
          <a:solidFill>
            <a:srgbClr val="003366"/>
          </a:solidFill>
          <a:latin typeface="Arial Narrow" pitchFamily="34" charset="0"/>
          <a:ea typeface="+mn-ea"/>
          <a:cs typeface="+mn-cs"/>
        </a:defRPr>
      </a:lvl3pPr>
      <a:lvl4pPr marL="0" indent="-228600" algn="l" defTabSz="914400" rtl="0" eaLnBrk="1" latinLnBrk="0" hangingPunct="1">
        <a:spcBef>
          <a:spcPct val="20000"/>
        </a:spcBef>
        <a:buFont typeface="Arial" pitchFamily="34" charset="0"/>
        <a:buNone/>
        <a:defRPr lang="ru-RU" sz="2400" kern="1200" dirty="0" smtClean="0">
          <a:solidFill>
            <a:srgbClr val="003366"/>
          </a:solidFill>
          <a:latin typeface="Arial Narrow" pitchFamily="34" charset="0"/>
          <a:ea typeface="+mn-ea"/>
          <a:cs typeface="+mn-cs"/>
        </a:defRPr>
      </a:lvl4pPr>
      <a:lvl5pPr marL="0" indent="-228600" algn="l" defTabSz="914400" rtl="0" eaLnBrk="1" latinLnBrk="0" hangingPunct="1">
        <a:spcBef>
          <a:spcPct val="20000"/>
        </a:spcBef>
        <a:buFont typeface="Arial" pitchFamily="34" charset="0"/>
        <a:buNone/>
        <a:defRPr lang="ru-RU" sz="2400" kern="1200" dirty="0" smtClean="0">
          <a:solidFill>
            <a:srgbClr val="003366"/>
          </a:solidFill>
          <a:latin typeface="Arial Narrow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6"/>
          <p:cNvSpPr>
            <a:spLocks noChangeArrowheads="1"/>
          </p:cNvSpPr>
          <p:nvPr userDrawn="1"/>
        </p:nvSpPr>
        <p:spPr bwMode="auto">
          <a:xfrm>
            <a:off x="0" y="0"/>
            <a:ext cx="9143999" cy="5143500"/>
          </a:xfrm>
          <a:prstGeom prst="rect">
            <a:avLst/>
          </a:prstGeom>
          <a:solidFill>
            <a:srgbClr val="0079C2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endParaRPr lang="ru-RU"/>
          </a:p>
        </p:txBody>
      </p:sp>
      <p:sp>
        <p:nvSpPr>
          <p:cNvPr id="20" name="Rectangle 8"/>
          <p:cNvSpPr>
            <a:spLocks noChangeArrowheads="1"/>
          </p:cNvSpPr>
          <p:nvPr userDrawn="1"/>
        </p:nvSpPr>
        <p:spPr bwMode="auto">
          <a:xfrm>
            <a:off x="0" y="0"/>
            <a:ext cx="9144000" cy="796925"/>
          </a:xfrm>
          <a:prstGeom prst="rect">
            <a:avLst/>
          </a:prstGeom>
          <a:solidFill>
            <a:srgbClr val="003366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endParaRPr lang="ru-RU"/>
          </a:p>
        </p:txBody>
      </p:sp>
      <p:sp>
        <p:nvSpPr>
          <p:cNvPr id="17" name="Rectangle 7"/>
          <p:cNvSpPr>
            <a:spLocks noChangeArrowheads="1"/>
          </p:cNvSpPr>
          <p:nvPr userDrawn="1"/>
        </p:nvSpPr>
        <p:spPr bwMode="auto">
          <a:xfrm>
            <a:off x="2" y="1"/>
            <a:ext cx="1478754" cy="796924"/>
          </a:xfrm>
          <a:prstGeom prst="rect">
            <a:avLst/>
          </a:prstGeom>
          <a:solidFill>
            <a:srgbClr val="0079C2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endParaRPr lang="ru-RU"/>
          </a:p>
        </p:txBody>
      </p:sp>
      <p:sp>
        <p:nvSpPr>
          <p:cNvPr id="11" name="Rectangle 5"/>
          <p:cNvSpPr>
            <a:spLocks noChangeArrowheads="1"/>
          </p:cNvSpPr>
          <p:nvPr userDrawn="1"/>
        </p:nvSpPr>
        <p:spPr bwMode="auto">
          <a:xfrm>
            <a:off x="-2" y="4783500"/>
            <a:ext cx="9144001" cy="360000"/>
          </a:xfrm>
          <a:prstGeom prst="rect">
            <a:avLst/>
          </a:prstGeom>
          <a:solidFill>
            <a:srgbClr val="003366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pPr marL="0" algn="l" defTabSz="914400" rtl="0" eaLnBrk="1" latinLnBrk="0" hangingPunct="1"/>
            <a:endParaRPr lang="ru-RU" sz="18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57350" y="979488"/>
            <a:ext cx="7321550" cy="3622675"/>
          </a:xfrm>
          <a:prstGeom prst="rect">
            <a:avLst/>
          </a:prstGeom>
        </p:spPr>
        <p:txBody>
          <a:bodyPr vert="horz" wrap="square" lIns="0" tIns="0" rIns="0" bIns="0" rtlCol="0" anchor="ctr" anchorCtr="0">
            <a:noAutofit/>
          </a:bodyPr>
          <a:lstStyle/>
          <a:p>
            <a:pPr lvl="0"/>
            <a:r>
              <a:rPr lang="ru-RU" dirty="0"/>
              <a:t>НАЗВАНИЕ ПРЕЗЕНТАЦИИ</a:t>
            </a:r>
          </a:p>
        </p:txBody>
      </p:sp>
      <p:sp>
        <p:nvSpPr>
          <p:cNvPr id="50" name="Line 16"/>
          <p:cNvSpPr>
            <a:spLocks noChangeShapeType="1"/>
          </p:cNvSpPr>
          <p:nvPr userDrawn="1"/>
        </p:nvSpPr>
        <p:spPr bwMode="auto">
          <a:xfrm>
            <a:off x="0" y="4771595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14" name="Line 9"/>
          <p:cNvSpPr>
            <a:spLocks noChangeShapeType="1"/>
          </p:cNvSpPr>
          <p:nvPr userDrawn="1"/>
        </p:nvSpPr>
        <p:spPr bwMode="auto">
          <a:xfrm>
            <a:off x="1478587" y="0"/>
            <a:ext cx="0" cy="802481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endParaRPr lang="ru-RU"/>
          </a:p>
        </p:txBody>
      </p:sp>
      <p:sp>
        <p:nvSpPr>
          <p:cNvPr id="15" name="Line 15"/>
          <p:cNvSpPr>
            <a:spLocks noChangeShapeType="1"/>
          </p:cNvSpPr>
          <p:nvPr userDrawn="1"/>
        </p:nvSpPr>
        <p:spPr bwMode="auto">
          <a:xfrm>
            <a:off x="0" y="801687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endParaRPr lang="ru-RU"/>
          </a:p>
        </p:txBody>
      </p:sp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0400" y="108000"/>
            <a:ext cx="1170000" cy="5775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71" r:id="rId1"/>
    <p:sldLayoutId id="2147483778" r:id="rId2"/>
  </p:sldLayoutIdLst>
  <p:txStyles>
    <p:titleStyle>
      <a:lvl1pPr algn="ctr" defTabSz="914400" rtl="0" eaLnBrk="1" latinLnBrk="0" hangingPunct="1">
        <a:spcBef>
          <a:spcPct val="0"/>
        </a:spcBef>
        <a:buNone/>
        <a:defRPr kumimoji="0" lang="ru-RU" sz="1900" b="0" i="0" u="none" strike="noStrike" kern="1200" cap="none" spc="0" normalizeH="0" baseline="0" noProof="0" dirty="0" smtClean="0">
          <a:ln>
            <a:noFill/>
          </a:ln>
          <a:solidFill>
            <a:schemeClr val="bg1"/>
          </a:solidFill>
          <a:effectLst/>
          <a:uLnTx/>
          <a:uFillTx/>
          <a:latin typeface="Arial Narrow" pitchFamily="34" charset="0"/>
          <a:ea typeface="+mj-ea"/>
          <a:cs typeface="+mj-cs"/>
        </a:defRPr>
      </a:lvl1pPr>
    </p:titleStyle>
    <p:bodyStyle>
      <a:lvl1pPr marL="0" indent="-342900" algn="l" defTabSz="914400" rtl="0" eaLnBrk="1" latinLnBrk="0" hangingPunct="1">
        <a:spcBef>
          <a:spcPct val="20000"/>
        </a:spcBef>
        <a:buFont typeface="Arial" pitchFamily="34" charset="0"/>
        <a:buNone/>
        <a:defRPr lang="ru-RU" sz="1900" b="1" kern="1200" baseline="0" dirty="0" smtClean="0">
          <a:solidFill>
            <a:schemeClr val="bg1"/>
          </a:solidFill>
          <a:latin typeface="Arial Narrow" pitchFamily="34" charset="0"/>
          <a:ea typeface="+mn-ea"/>
          <a:cs typeface="+mn-cs"/>
        </a:defRPr>
      </a:lvl1pPr>
      <a:lvl2pPr marL="0" indent="-285750" algn="l" defTabSz="914400" rtl="0" eaLnBrk="1" latinLnBrk="0" hangingPunct="1">
        <a:spcBef>
          <a:spcPct val="20000"/>
        </a:spcBef>
        <a:buFont typeface="Arial" pitchFamily="34" charset="0"/>
        <a:buNone/>
        <a:defRPr lang="ru-RU" sz="2400" kern="1200" dirty="0" smtClean="0">
          <a:solidFill>
            <a:srgbClr val="003366"/>
          </a:solidFill>
          <a:latin typeface="Arial Narrow" pitchFamily="34" charset="0"/>
          <a:ea typeface="+mn-ea"/>
          <a:cs typeface="+mn-cs"/>
        </a:defRPr>
      </a:lvl2pPr>
      <a:lvl3pPr marL="0" indent="-228600" algn="l" defTabSz="914400" rtl="0" eaLnBrk="1" latinLnBrk="0" hangingPunct="1">
        <a:spcBef>
          <a:spcPct val="20000"/>
        </a:spcBef>
        <a:buFont typeface="Arial" pitchFamily="34" charset="0"/>
        <a:buNone/>
        <a:defRPr lang="ru-RU" sz="2400" kern="1200" dirty="0" smtClean="0">
          <a:solidFill>
            <a:srgbClr val="003366"/>
          </a:solidFill>
          <a:latin typeface="Arial Narrow" pitchFamily="34" charset="0"/>
          <a:ea typeface="+mn-ea"/>
          <a:cs typeface="+mn-cs"/>
        </a:defRPr>
      </a:lvl3pPr>
      <a:lvl4pPr marL="0" indent="-228600" algn="l" defTabSz="914400" rtl="0" eaLnBrk="1" latinLnBrk="0" hangingPunct="1">
        <a:spcBef>
          <a:spcPct val="20000"/>
        </a:spcBef>
        <a:buFont typeface="Arial" pitchFamily="34" charset="0"/>
        <a:buNone/>
        <a:defRPr lang="ru-RU" sz="2400" kern="1200" dirty="0" smtClean="0">
          <a:solidFill>
            <a:srgbClr val="003366"/>
          </a:solidFill>
          <a:latin typeface="Arial Narrow" pitchFamily="34" charset="0"/>
          <a:ea typeface="+mn-ea"/>
          <a:cs typeface="+mn-cs"/>
        </a:defRPr>
      </a:lvl4pPr>
      <a:lvl5pPr marL="0" indent="-228600" algn="l" defTabSz="914400" rtl="0" eaLnBrk="1" latinLnBrk="0" hangingPunct="1">
        <a:spcBef>
          <a:spcPct val="20000"/>
        </a:spcBef>
        <a:buFont typeface="Arial" pitchFamily="34" charset="0"/>
        <a:buNone/>
        <a:defRPr lang="ru-RU" sz="2400" kern="1200" dirty="0" smtClean="0">
          <a:solidFill>
            <a:srgbClr val="003366"/>
          </a:solidFill>
          <a:latin typeface="Arial Narrow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6"/>
          <p:cNvSpPr>
            <a:spLocks noChangeArrowheads="1"/>
          </p:cNvSpPr>
          <p:nvPr userDrawn="1"/>
        </p:nvSpPr>
        <p:spPr bwMode="auto">
          <a:xfrm>
            <a:off x="0" y="0"/>
            <a:ext cx="9143999" cy="5143500"/>
          </a:xfrm>
          <a:prstGeom prst="rect">
            <a:avLst/>
          </a:prstGeom>
          <a:solidFill>
            <a:srgbClr val="0079C2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20" name="Rectangle 8"/>
          <p:cNvSpPr>
            <a:spLocks noChangeArrowheads="1"/>
          </p:cNvSpPr>
          <p:nvPr userDrawn="1"/>
        </p:nvSpPr>
        <p:spPr bwMode="auto">
          <a:xfrm>
            <a:off x="0" y="0"/>
            <a:ext cx="9144000" cy="796925"/>
          </a:xfrm>
          <a:prstGeom prst="rect">
            <a:avLst/>
          </a:prstGeom>
          <a:solidFill>
            <a:srgbClr val="003366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17" name="Rectangle 7"/>
          <p:cNvSpPr>
            <a:spLocks noChangeArrowheads="1"/>
          </p:cNvSpPr>
          <p:nvPr userDrawn="1"/>
        </p:nvSpPr>
        <p:spPr bwMode="auto">
          <a:xfrm>
            <a:off x="2" y="1"/>
            <a:ext cx="1478754" cy="796924"/>
          </a:xfrm>
          <a:prstGeom prst="rect">
            <a:avLst/>
          </a:prstGeom>
          <a:solidFill>
            <a:srgbClr val="0079C2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11" name="Rectangle 5"/>
          <p:cNvSpPr>
            <a:spLocks noChangeArrowheads="1"/>
          </p:cNvSpPr>
          <p:nvPr userDrawn="1"/>
        </p:nvSpPr>
        <p:spPr bwMode="auto">
          <a:xfrm>
            <a:off x="-1" y="4783500"/>
            <a:ext cx="1479600" cy="360000"/>
          </a:xfrm>
          <a:prstGeom prst="rect">
            <a:avLst/>
          </a:prstGeom>
          <a:solidFill>
            <a:srgbClr val="003366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57350" y="76199"/>
            <a:ext cx="7321551" cy="661039"/>
          </a:xfrm>
          <a:prstGeom prst="rect">
            <a:avLst/>
          </a:prstGeom>
        </p:spPr>
        <p:txBody>
          <a:bodyPr lIns="0" tIns="0" rIns="0" bIns="0" anchor="b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0813" y="910908"/>
            <a:ext cx="8828087" cy="3713162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50" name="Line 16"/>
          <p:cNvSpPr>
            <a:spLocks noChangeShapeType="1"/>
          </p:cNvSpPr>
          <p:nvPr userDrawn="1"/>
        </p:nvSpPr>
        <p:spPr bwMode="auto">
          <a:xfrm>
            <a:off x="0" y="4771595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51" name="Line 7"/>
          <p:cNvSpPr>
            <a:spLocks noChangeShapeType="1"/>
          </p:cNvSpPr>
          <p:nvPr userDrawn="1"/>
        </p:nvSpPr>
        <p:spPr bwMode="auto">
          <a:xfrm>
            <a:off x="1478587" y="4772025"/>
            <a:ext cx="0" cy="371475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16" name="Line 9"/>
          <p:cNvSpPr>
            <a:spLocks noChangeShapeType="1"/>
          </p:cNvSpPr>
          <p:nvPr userDrawn="1"/>
        </p:nvSpPr>
        <p:spPr bwMode="auto">
          <a:xfrm>
            <a:off x="1478587" y="0"/>
            <a:ext cx="0" cy="802481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14" name="Номер слайда 3"/>
          <p:cNvSpPr txBox="1">
            <a:spLocks/>
          </p:cNvSpPr>
          <p:nvPr userDrawn="1"/>
        </p:nvSpPr>
        <p:spPr>
          <a:xfrm>
            <a:off x="166688" y="4859755"/>
            <a:ext cx="921538" cy="215444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/>
          <a:p>
            <a:pPr>
              <a:defRPr/>
            </a:pPr>
            <a:fld id="{E4274F02-7521-4F9B-A76E-13D583AC38B1}" type="slidenum">
              <a:rPr lang="ru-RU" sz="1400" b="1" smtClean="0">
                <a:solidFill>
                  <a:prstClr val="white"/>
                </a:solidFill>
                <a:latin typeface="Arial Narrow" pitchFamily="34" charset="0"/>
              </a:rPr>
              <a:pPr>
                <a:defRPr/>
              </a:pPr>
              <a:t>‹#›</a:t>
            </a:fld>
            <a:endParaRPr lang="ru-RU" sz="1400" b="1" dirty="0">
              <a:solidFill>
                <a:prstClr val="white"/>
              </a:solidFill>
              <a:latin typeface="Arial Narrow" pitchFamily="34" charset="0"/>
            </a:endParaRPr>
          </a:p>
        </p:txBody>
      </p:sp>
      <p:sp>
        <p:nvSpPr>
          <p:cNvPr id="15" name="Line 15"/>
          <p:cNvSpPr>
            <a:spLocks noChangeShapeType="1"/>
          </p:cNvSpPr>
          <p:nvPr userDrawn="1"/>
        </p:nvSpPr>
        <p:spPr bwMode="auto">
          <a:xfrm>
            <a:off x="0" y="801687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endParaRPr lang="ru-RU">
              <a:solidFill>
                <a:prstClr val="black"/>
              </a:solidFill>
            </a:endParaRPr>
          </a:p>
        </p:txBody>
      </p:sp>
      <p:pic>
        <p:nvPicPr>
          <p:cNvPr id="13" name="Рисунок 12"/>
          <p:cNvPicPr>
            <a:picLocks noChangeAspect="1"/>
          </p:cNvPicPr>
          <p:nvPr userDrawn="1"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0400" y="108000"/>
            <a:ext cx="1170000" cy="5775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8669398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0" r:id="rId1"/>
    <p:sldLayoutId id="2147483781" r:id="rId2"/>
    <p:sldLayoutId id="2147483782" r:id="rId3"/>
    <p:sldLayoutId id="2147483783" r:id="rId4"/>
    <p:sldLayoutId id="2147483784" r:id="rId5"/>
  </p:sldLayoutIdLst>
  <p:txStyles>
    <p:titleStyle>
      <a:lvl1pPr algn="l" defTabSz="914400" rtl="0" eaLnBrk="1" latinLnBrk="0" hangingPunct="1">
        <a:spcBef>
          <a:spcPct val="0"/>
        </a:spcBef>
        <a:buNone/>
        <a:defRPr kumimoji="0" lang="ru-RU" sz="1900" b="0" i="0" u="none" strike="noStrike" kern="1200" cap="none" spc="0" normalizeH="0" baseline="0" noProof="0" dirty="0" smtClean="0">
          <a:ln>
            <a:noFill/>
          </a:ln>
          <a:solidFill>
            <a:schemeClr val="bg1"/>
          </a:solidFill>
          <a:effectLst/>
          <a:uLnTx/>
          <a:uFillTx/>
          <a:latin typeface="Arial Narrow" pitchFamily="34" charset="0"/>
          <a:ea typeface="+mj-ea"/>
          <a:cs typeface="+mj-cs"/>
        </a:defRPr>
      </a:lvl1pPr>
    </p:titleStyle>
    <p:bodyStyle>
      <a:lvl1pPr marL="0" indent="-342900" algn="l" defTabSz="914400" rtl="0" eaLnBrk="1" latinLnBrk="0" hangingPunct="1">
        <a:spcBef>
          <a:spcPct val="20000"/>
        </a:spcBef>
        <a:buFont typeface="Arial" pitchFamily="34" charset="0"/>
        <a:buNone/>
        <a:defRPr lang="ru-RU" sz="1900" kern="1200" dirty="0" smtClean="0">
          <a:solidFill>
            <a:schemeClr val="bg1"/>
          </a:solidFill>
          <a:latin typeface="Arial Narrow" pitchFamily="34" charset="0"/>
          <a:ea typeface="+mn-ea"/>
          <a:cs typeface="+mn-cs"/>
        </a:defRPr>
      </a:lvl1pPr>
      <a:lvl2pPr marL="0" indent="-285750" algn="l" defTabSz="914400" rtl="0" eaLnBrk="1" latinLnBrk="0" hangingPunct="1">
        <a:spcBef>
          <a:spcPct val="20000"/>
        </a:spcBef>
        <a:buFont typeface="Arial" pitchFamily="34" charset="0"/>
        <a:buNone/>
        <a:defRPr lang="ru-RU" sz="2400" kern="1200" dirty="0" smtClean="0">
          <a:solidFill>
            <a:srgbClr val="003366"/>
          </a:solidFill>
          <a:latin typeface="Arial Narrow" pitchFamily="34" charset="0"/>
          <a:ea typeface="+mn-ea"/>
          <a:cs typeface="+mn-cs"/>
        </a:defRPr>
      </a:lvl2pPr>
      <a:lvl3pPr marL="0" indent="-228600" algn="l" defTabSz="914400" rtl="0" eaLnBrk="1" latinLnBrk="0" hangingPunct="1">
        <a:spcBef>
          <a:spcPct val="20000"/>
        </a:spcBef>
        <a:buFont typeface="Arial" pitchFamily="34" charset="0"/>
        <a:buNone/>
        <a:defRPr lang="ru-RU" sz="2400" kern="1200" dirty="0" smtClean="0">
          <a:solidFill>
            <a:srgbClr val="003366"/>
          </a:solidFill>
          <a:latin typeface="Arial Narrow" pitchFamily="34" charset="0"/>
          <a:ea typeface="+mn-ea"/>
          <a:cs typeface="+mn-cs"/>
        </a:defRPr>
      </a:lvl3pPr>
      <a:lvl4pPr marL="0" indent="-228600" algn="l" defTabSz="914400" rtl="0" eaLnBrk="1" latinLnBrk="0" hangingPunct="1">
        <a:spcBef>
          <a:spcPct val="20000"/>
        </a:spcBef>
        <a:buFont typeface="Arial" pitchFamily="34" charset="0"/>
        <a:buNone/>
        <a:defRPr lang="ru-RU" sz="2400" kern="1200" dirty="0" smtClean="0">
          <a:solidFill>
            <a:srgbClr val="003366"/>
          </a:solidFill>
          <a:latin typeface="Arial Narrow" pitchFamily="34" charset="0"/>
          <a:ea typeface="+mn-ea"/>
          <a:cs typeface="+mn-cs"/>
        </a:defRPr>
      </a:lvl4pPr>
      <a:lvl5pPr marL="0" indent="-228600" algn="l" defTabSz="914400" rtl="0" eaLnBrk="1" latinLnBrk="0" hangingPunct="1">
        <a:spcBef>
          <a:spcPct val="20000"/>
        </a:spcBef>
        <a:buFont typeface="Arial" pitchFamily="34" charset="0"/>
        <a:buNone/>
        <a:defRPr lang="ru-RU" sz="2400" kern="1200" dirty="0" smtClean="0">
          <a:solidFill>
            <a:srgbClr val="003366"/>
          </a:solidFill>
          <a:latin typeface="Arial Narrow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6"/>
          <p:cNvSpPr>
            <a:spLocks noChangeArrowheads="1"/>
          </p:cNvSpPr>
          <p:nvPr userDrawn="1"/>
        </p:nvSpPr>
        <p:spPr bwMode="auto">
          <a:xfrm>
            <a:off x="0" y="4783500"/>
            <a:ext cx="9143999" cy="360000"/>
          </a:xfrm>
          <a:prstGeom prst="rect">
            <a:avLst/>
          </a:prstGeom>
          <a:solidFill>
            <a:srgbClr val="0079C2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20" name="Rectangle 8"/>
          <p:cNvSpPr>
            <a:spLocks noChangeArrowheads="1"/>
          </p:cNvSpPr>
          <p:nvPr userDrawn="1"/>
        </p:nvSpPr>
        <p:spPr bwMode="auto">
          <a:xfrm>
            <a:off x="0" y="0"/>
            <a:ext cx="9144000" cy="796925"/>
          </a:xfrm>
          <a:prstGeom prst="rect">
            <a:avLst/>
          </a:prstGeom>
          <a:solidFill>
            <a:srgbClr val="003366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17" name="Rectangle 7"/>
          <p:cNvSpPr>
            <a:spLocks noChangeArrowheads="1"/>
          </p:cNvSpPr>
          <p:nvPr userDrawn="1"/>
        </p:nvSpPr>
        <p:spPr bwMode="auto">
          <a:xfrm>
            <a:off x="2" y="1"/>
            <a:ext cx="1478754" cy="796924"/>
          </a:xfrm>
          <a:prstGeom prst="rect">
            <a:avLst/>
          </a:prstGeom>
          <a:solidFill>
            <a:srgbClr val="0079C2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11" name="Rectangle 5"/>
          <p:cNvSpPr>
            <a:spLocks noChangeArrowheads="1"/>
          </p:cNvSpPr>
          <p:nvPr userDrawn="1"/>
        </p:nvSpPr>
        <p:spPr bwMode="auto">
          <a:xfrm>
            <a:off x="-1" y="4783500"/>
            <a:ext cx="1479600" cy="360000"/>
          </a:xfrm>
          <a:prstGeom prst="rect">
            <a:avLst/>
          </a:prstGeom>
          <a:solidFill>
            <a:srgbClr val="003366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15" name="Номер слайда 3"/>
          <p:cNvSpPr txBox="1">
            <a:spLocks/>
          </p:cNvSpPr>
          <p:nvPr userDrawn="1"/>
        </p:nvSpPr>
        <p:spPr>
          <a:xfrm>
            <a:off x="166688" y="4859755"/>
            <a:ext cx="921538" cy="215444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/>
          <a:p>
            <a:pPr>
              <a:defRPr/>
            </a:pPr>
            <a:fld id="{E4274F02-7521-4F9B-A76E-13D583AC38B1}" type="slidenum">
              <a:rPr lang="ru-RU" sz="1400" b="1" smtClean="0">
                <a:solidFill>
                  <a:prstClr val="white"/>
                </a:solidFill>
                <a:latin typeface="Arial Narrow" pitchFamily="34" charset="0"/>
              </a:rPr>
              <a:pPr>
                <a:defRPr/>
              </a:pPr>
              <a:t>‹#›</a:t>
            </a:fld>
            <a:endParaRPr lang="ru-RU" sz="1400" b="1" dirty="0">
              <a:solidFill>
                <a:prstClr val="white"/>
              </a:solidFill>
              <a:latin typeface="Arial Narrow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57350" y="76199"/>
            <a:ext cx="7321551" cy="661039"/>
          </a:xfrm>
          <a:prstGeom prst="rect">
            <a:avLst/>
          </a:prstGeom>
        </p:spPr>
        <p:txBody>
          <a:bodyPr lIns="0" tIns="0" rIns="0" bIns="0" anchor="b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0813" y="910908"/>
            <a:ext cx="8828087" cy="3713162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50" name="Line 16"/>
          <p:cNvSpPr>
            <a:spLocks noChangeShapeType="1"/>
          </p:cNvSpPr>
          <p:nvPr userDrawn="1"/>
        </p:nvSpPr>
        <p:spPr bwMode="auto">
          <a:xfrm>
            <a:off x="0" y="4771595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51" name="Line 7"/>
          <p:cNvSpPr>
            <a:spLocks noChangeShapeType="1"/>
          </p:cNvSpPr>
          <p:nvPr userDrawn="1"/>
        </p:nvSpPr>
        <p:spPr bwMode="auto">
          <a:xfrm>
            <a:off x="1478587" y="4772025"/>
            <a:ext cx="0" cy="371475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19" name="Line 9"/>
          <p:cNvSpPr>
            <a:spLocks noChangeShapeType="1"/>
          </p:cNvSpPr>
          <p:nvPr userDrawn="1"/>
        </p:nvSpPr>
        <p:spPr bwMode="auto">
          <a:xfrm>
            <a:off x="1478587" y="0"/>
            <a:ext cx="0" cy="802481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21" name="Line 15"/>
          <p:cNvSpPr>
            <a:spLocks noChangeShapeType="1"/>
          </p:cNvSpPr>
          <p:nvPr userDrawn="1"/>
        </p:nvSpPr>
        <p:spPr bwMode="auto">
          <a:xfrm>
            <a:off x="0" y="801687"/>
            <a:ext cx="9144000" cy="0"/>
          </a:xfrm>
          <a:prstGeom prst="line">
            <a:avLst/>
          </a:prstGeom>
          <a:noFill/>
          <a:ln w="15875">
            <a:solidFill>
              <a:schemeClr val="bg1"/>
            </a:solidFill>
            <a:round/>
            <a:headEnd/>
            <a:tailEnd/>
          </a:ln>
          <a:effectLst/>
        </p:spPr>
        <p:txBody>
          <a:bodyPr lIns="0" tIns="0" rIns="0" bIns="0" anchor="ctr"/>
          <a:lstStyle/>
          <a:p>
            <a:endParaRPr lang="ru-RU">
              <a:solidFill>
                <a:prstClr val="black"/>
              </a:solidFill>
            </a:endParaRPr>
          </a:p>
        </p:txBody>
      </p:sp>
      <p:pic>
        <p:nvPicPr>
          <p:cNvPr id="13" name="Рисунок 12"/>
          <p:cNvPicPr>
            <a:picLocks noChangeAspect="1"/>
          </p:cNvPicPr>
          <p:nvPr userDrawn="1"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0400" y="108000"/>
            <a:ext cx="1170000" cy="5775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311202E4-DB33-6541-880C-BCFB96DF85B1}"/>
              </a:ext>
            </a:extLst>
          </p:cNvPr>
          <p:cNvSpPr/>
          <p:nvPr userDrawn="1"/>
        </p:nvSpPr>
        <p:spPr>
          <a:xfrm>
            <a:off x="1521636" y="4792803"/>
            <a:ext cx="762236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aseline="0" dirty="0">
                <a:solidFill>
                  <a:schemeClr val="bg1"/>
                </a:solidFill>
                <a:latin typeface="Arial Narrow" panose="020B0606020202030204" pitchFamily="34" charset="0"/>
              </a:rPr>
              <a:t>Технология ремонта участков магистральных газопроводов со стресс-коррозионными повреждениями</a:t>
            </a:r>
          </a:p>
        </p:txBody>
      </p:sp>
    </p:spTree>
    <p:extLst>
      <p:ext uri="{BB962C8B-B14F-4D97-AF65-F5344CB8AC3E}">
        <p14:creationId xmlns:p14="http://schemas.microsoft.com/office/powerpoint/2010/main" val="33003495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6" r:id="rId1"/>
    <p:sldLayoutId id="2147483787" r:id="rId2"/>
    <p:sldLayoutId id="2147483788" r:id="rId3"/>
    <p:sldLayoutId id="2147483789" r:id="rId4"/>
    <p:sldLayoutId id="2147483790" r:id="rId5"/>
    <p:sldLayoutId id="2147483791" r:id="rId6"/>
  </p:sldLayoutIdLst>
  <p:txStyles>
    <p:titleStyle>
      <a:lvl1pPr algn="l" defTabSz="914400" rtl="0" eaLnBrk="1" latinLnBrk="0" hangingPunct="1">
        <a:spcBef>
          <a:spcPct val="0"/>
        </a:spcBef>
        <a:buNone/>
        <a:defRPr kumimoji="0" lang="ru-RU" sz="1900" b="0" i="0" u="none" strike="noStrike" kern="1200" cap="none" spc="0" normalizeH="0" baseline="0" noProof="0" dirty="0" smtClean="0">
          <a:ln>
            <a:noFill/>
          </a:ln>
          <a:solidFill>
            <a:schemeClr val="bg1"/>
          </a:solidFill>
          <a:effectLst/>
          <a:uLnTx/>
          <a:uFillTx/>
          <a:latin typeface="Arial Narrow" pitchFamily="34" charset="0"/>
          <a:ea typeface="+mj-ea"/>
          <a:cs typeface="+mj-cs"/>
        </a:defRPr>
      </a:lvl1pPr>
    </p:titleStyle>
    <p:bodyStyle>
      <a:lvl1pPr marL="0" indent="-342900" algn="l" defTabSz="914400" rtl="0" eaLnBrk="1" latinLnBrk="0" hangingPunct="1">
        <a:spcBef>
          <a:spcPct val="20000"/>
        </a:spcBef>
        <a:buFont typeface="Arial" pitchFamily="34" charset="0"/>
        <a:buNone/>
        <a:defRPr lang="ru-RU" sz="1900" kern="1200" dirty="0" smtClean="0">
          <a:solidFill>
            <a:srgbClr val="003366"/>
          </a:solidFill>
          <a:latin typeface="Arial Narrow" pitchFamily="34" charset="0"/>
          <a:ea typeface="+mn-ea"/>
          <a:cs typeface="+mn-cs"/>
        </a:defRPr>
      </a:lvl1pPr>
      <a:lvl2pPr marL="0" indent="-285750" algn="l" defTabSz="914400" rtl="0" eaLnBrk="1" latinLnBrk="0" hangingPunct="1">
        <a:spcBef>
          <a:spcPct val="20000"/>
        </a:spcBef>
        <a:buFont typeface="Arial" pitchFamily="34" charset="0"/>
        <a:buNone/>
        <a:defRPr lang="ru-RU" sz="2400" kern="1200" dirty="0" smtClean="0">
          <a:solidFill>
            <a:srgbClr val="003366"/>
          </a:solidFill>
          <a:latin typeface="Arial Narrow" pitchFamily="34" charset="0"/>
          <a:ea typeface="+mn-ea"/>
          <a:cs typeface="+mn-cs"/>
        </a:defRPr>
      </a:lvl2pPr>
      <a:lvl3pPr marL="0" indent="-228600" algn="l" defTabSz="914400" rtl="0" eaLnBrk="1" latinLnBrk="0" hangingPunct="1">
        <a:spcBef>
          <a:spcPct val="20000"/>
        </a:spcBef>
        <a:buFont typeface="Arial" pitchFamily="34" charset="0"/>
        <a:buNone/>
        <a:defRPr lang="ru-RU" sz="2400" kern="1200" dirty="0" smtClean="0">
          <a:solidFill>
            <a:srgbClr val="003366"/>
          </a:solidFill>
          <a:latin typeface="Arial Narrow" pitchFamily="34" charset="0"/>
          <a:ea typeface="+mn-ea"/>
          <a:cs typeface="+mn-cs"/>
        </a:defRPr>
      </a:lvl3pPr>
      <a:lvl4pPr marL="0" indent="-228600" algn="l" defTabSz="914400" rtl="0" eaLnBrk="1" latinLnBrk="0" hangingPunct="1">
        <a:spcBef>
          <a:spcPct val="20000"/>
        </a:spcBef>
        <a:buFont typeface="Arial" pitchFamily="34" charset="0"/>
        <a:buNone/>
        <a:defRPr lang="ru-RU" sz="2400" kern="1200" dirty="0" smtClean="0">
          <a:solidFill>
            <a:srgbClr val="003366"/>
          </a:solidFill>
          <a:latin typeface="Arial Narrow" pitchFamily="34" charset="0"/>
          <a:ea typeface="+mn-ea"/>
          <a:cs typeface="+mn-cs"/>
        </a:defRPr>
      </a:lvl4pPr>
      <a:lvl5pPr marL="0" indent="-228600" algn="l" defTabSz="914400" rtl="0" eaLnBrk="1" latinLnBrk="0" hangingPunct="1">
        <a:spcBef>
          <a:spcPct val="20000"/>
        </a:spcBef>
        <a:buFont typeface="Arial" pitchFamily="34" charset="0"/>
        <a:buNone/>
        <a:defRPr lang="ru-RU" sz="2400" kern="1200" dirty="0" smtClean="0">
          <a:solidFill>
            <a:srgbClr val="003366"/>
          </a:solidFill>
          <a:latin typeface="Arial Narrow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6.png"/><Relationship Id="rId7" Type="http://schemas.openxmlformats.org/officeDocument/2006/relationships/image" Target="../media/image28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0.xml"/><Relationship Id="rId6" Type="http://schemas.openxmlformats.org/officeDocument/2006/relationships/hyperlink" Target="http://vniigaz.gazprom.com/events/2018/scc2018/" TargetMode="External"/><Relationship Id="rId5" Type="http://schemas.microsoft.com/office/2007/relationships/hdphoto" Target="../media/hdphoto3.wdp"/><Relationship Id="rId4" Type="http://schemas.openxmlformats.org/officeDocument/2006/relationships/image" Target="../media/image2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8.jpe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12.emf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6.png"/><Relationship Id="rId7" Type="http://schemas.openxmlformats.org/officeDocument/2006/relationships/image" Target="../media/image19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5" Type="http://schemas.openxmlformats.org/officeDocument/2006/relationships/image" Target="../media/image17.tiff"/><Relationship Id="rId10" Type="http://schemas.openxmlformats.org/officeDocument/2006/relationships/image" Target="../media/image22.png"/><Relationship Id="rId4" Type="http://schemas.microsoft.com/office/2007/relationships/hdphoto" Target="../media/hdphoto2.wdp"/><Relationship Id="rId9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quarter" idx="10"/>
          </p:nvPr>
        </p:nvSpPr>
        <p:spPr>
          <a:xfrm>
            <a:off x="266700" y="1193135"/>
            <a:ext cx="8729291" cy="3122492"/>
          </a:xfrm>
        </p:spPr>
        <p:txBody>
          <a:bodyPr/>
          <a:lstStyle/>
          <a:p>
            <a:pPr algn="just"/>
            <a:r>
              <a:rPr lang="ru-RU" sz="2400" dirty="0"/>
              <a:t>Технология ремонта участков магистральных газопроводов со стресс-коррозионными повреждениями с применением покрытий, содержащих ингибирующие композиции. </a:t>
            </a:r>
            <a:endParaRPr lang="en-US" sz="2400" dirty="0"/>
          </a:p>
          <a:p>
            <a:pPr algn="just"/>
            <a:endParaRPr lang="en-US" sz="700" dirty="0"/>
          </a:p>
          <a:p>
            <a:pPr algn="just"/>
            <a:r>
              <a:rPr lang="ru-RU" sz="2400" dirty="0"/>
              <a:t>Текущее состояние и перспективы внедрения</a:t>
            </a:r>
            <a:r>
              <a:rPr lang="ru-RU" sz="2400" b="0" dirty="0"/>
              <a:t> </a:t>
            </a:r>
            <a:endParaRPr lang="en-US" sz="2400" b="0" dirty="0">
              <a:ea typeface="MS PGothic" pitchFamily="34" charset="-128"/>
            </a:endParaRPr>
          </a:p>
          <a:p>
            <a:endParaRPr lang="en-US" sz="1600" b="0" dirty="0">
              <a:ea typeface="MS PGothic" pitchFamily="34" charset="-128"/>
            </a:endParaRPr>
          </a:p>
          <a:p>
            <a:endParaRPr lang="ru-RU" sz="2800" b="0" dirty="0">
              <a:ea typeface="MS PGothic" pitchFamily="34" charset="-128"/>
            </a:endParaRPr>
          </a:p>
          <a:p>
            <a:pPr marL="1781175" indent="-1781175">
              <a:lnSpc>
                <a:spcPct val="90000"/>
              </a:lnSpc>
            </a:pPr>
            <a:r>
              <a:rPr lang="ru-RU" altLang="ru-RU" sz="1600" b="0" dirty="0">
                <a:ea typeface="MS PGothic" pitchFamily="34" charset="-128"/>
              </a:rPr>
              <a:t>к.т.н. Илья Ряховских</a:t>
            </a:r>
            <a:r>
              <a:rPr lang="en-US" altLang="ru-RU" sz="1600" b="0" dirty="0">
                <a:ea typeface="MS PGothic" pitchFamily="34" charset="-128"/>
              </a:rPr>
              <a:t>, </a:t>
            </a:r>
            <a:r>
              <a:rPr lang="ru-RU" altLang="ru-RU" sz="1400" b="0" dirty="0">
                <a:ea typeface="MS PGothic" pitchFamily="34" charset="-128"/>
              </a:rPr>
              <a:t>заместитель начальника корпоративного научно-технического Центра коррозионного мониторинга и защиты от коррозии</a:t>
            </a:r>
            <a:endParaRPr lang="ru-RU" altLang="ru-RU" sz="1600" b="0" dirty="0">
              <a:ea typeface="MS PGothic" pitchFamily="34" charset="-128"/>
            </a:endParaRPr>
          </a:p>
          <a:p>
            <a:pPr marL="1828800" indent="-1820863">
              <a:lnSpc>
                <a:spcPct val="90000"/>
              </a:lnSpc>
            </a:pPr>
            <a:r>
              <a:rPr lang="ru-RU" altLang="ru-RU" sz="1600" b="0" u="sng" dirty="0">
                <a:ea typeface="MS PGothic" pitchFamily="34" charset="-128"/>
              </a:rPr>
              <a:t>к.х.н. </a:t>
            </a:r>
            <a:r>
              <a:rPr lang="ru-RU" sz="1600" b="0" u="sng" dirty="0">
                <a:ea typeface="MS PGothic" pitchFamily="34" charset="-128"/>
              </a:rPr>
              <a:t>Роман Богданов</a:t>
            </a:r>
            <a:r>
              <a:rPr lang="en-US" sz="1600" b="0" dirty="0">
                <a:ea typeface="MS PGothic" pitchFamily="34" charset="-128"/>
              </a:rPr>
              <a:t>, </a:t>
            </a:r>
            <a:r>
              <a:rPr lang="ru-RU" sz="1400" b="0" dirty="0">
                <a:ea typeface="MS PGothic" pitchFamily="34" charset="-128"/>
              </a:rPr>
              <a:t>начальник лаборатории физико-химического моделирования и профилактики процессов коррозионно-механического разрушения объектов ЕСГ</a:t>
            </a:r>
            <a:endParaRPr lang="en-US" altLang="ru-RU" sz="1600" b="0" dirty="0">
              <a:ea typeface="MS PGothic" pitchFamily="34" charset="-128"/>
            </a:endParaRPr>
          </a:p>
        </p:txBody>
      </p:sp>
      <p:sp>
        <p:nvSpPr>
          <p:cNvPr id="3" name="Заголовок 5"/>
          <p:cNvSpPr txBox="1">
            <a:spLocks/>
          </p:cNvSpPr>
          <p:nvPr/>
        </p:nvSpPr>
        <p:spPr>
          <a:xfrm>
            <a:off x="0" y="4698680"/>
            <a:ext cx="9144000" cy="661039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kumimoji="0" lang="ru-RU" sz="1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Narrow" pitchFamily="34" charset="0"/>
                <a:ea typeface="+mj-ea"/>
                <a:cs typeface="+mj-cs"/>
              </a:defRPr>
            </a:lvl1pPr>
          </a:lstStyle>
          <a:p>
            <a:endParaRPr lang="ru-RU" sz="1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9375" y="4818875"/>
            <a:ext cx="8985250" cy="2923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1300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Отраслевое совещание руководителей подразделений защиты от коррозии организаций Группы Газпром, г. Сочи  27-31 мая 2019 г.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5CD283-9CD6-F640-8477-1078FF08A8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1600" dirty="0"/>
              <a:t>Выводы и предложения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D9046A15-0082-1F43-93B3-C3FA6E08BD9F}"/>
              </a:ext>
            </a:extLst>
          </p:cNvPr>
          <p:cNvSpPr/>
          <p:nvPr/>
        </p:nvSpPr>
        <p:spPr>
          <a:xfrm>
            <a:off x="-72594" y="924173"/>
            <a:ext cx="915193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9388" indent="-179388" algn="just"/>
            <a:r>
              <a:rPr lang="ru-RU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1. Утвердить «Порядка выполнения работ при трассовой переизоляции протяженных участков МГ с повреждениями поверхности металла труб, образованными в результате КРН, с применением покрытий, содержащих ингибирующие композиции»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D1879E4A-EAFA-6D4A-BF39-79CEF99BD2EA}"/>
              </a:ext>
            </a:extLst>
          </p:cNvPr>
          <p:cNvSpPr/>
          <p:nvPr/>
        </p:nvSpPr>
        <p:spPr>
          <a:xfrm>
            <a:off x="-72594" y="2186241"/>
            <a:ext cx="904875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9388" indent="-179388" algn="just"/>
            <a:r>
              <a:rPr lang="ru-RU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2. Выполнить опытно-промышленные испытания (ОПИ) инновационной технологии в 2021 - 2023 гг. при проведении капитального ремонта протяженных участков магистральных газопроводов методом переизоляции (суммарная протяженность участков не менее 20 км).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71C7FED3-7AB5-7746-B2CA-5AE52AF67F4B}"/>
              </a:ext>
            </a:extLst>
          </p:cNvPr>
          <p:cNvSpPr/>
          <p:nvPr/>
        </p:nvSpPr>
        <p:spPr>
          <a:xfrm>
            <a:off x="-72594" y="3448310"/>
            <a:ext cx="898684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9388" indent="-179388" algn="just"/>
            <a:r>
              <a:rPr lang="ru-RU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3. По результатам ОПИ нормативный документ  СТО Газпром "Инструкция трассовой переизоляции магистральных газопроводов с повреждениями металла труб, образованными в результате КРН, с применением защитных покрытий, содержащих ингибирующие композиции".</a:t>
            </a:r>
          </a:p>
        </p:txBody>
      </p:sp>
    </p:spTree>
    <p:extLst>
      <p:ext uri="{BB962C8B-B14F-4D97-AF65-F5344CB8AC3E}">
        <p14:creationId xmlns:p14="http://schemas.microsoft.com/office/powerpoint/2010/main" val="11134498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98841A11-1FBA-A047-8EDD-76D4BE7DD083}"/>
              </a:ext>
            </a:extLst>
          </p:cNvPr>
          <p:cNvSpPr/>
          <p:nvPr/>
        </p:nvSpPr>
        <p:spPr>
          <a:xfrm>
            <a:off x="270602" y="969740"/>
            <a:ext cx="444544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Спасибо за внимание</a:t>
            </a:r>
            <a:endParaRPr lang="ru-RU" sz="7200" dirty="0">
              <a:solidFill>
                <a:schemeClr val="bg1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5E80C14C-57D4-554E-AF07-9C388F445EB0}"/>
              </a:ext>
            </a:extLst>
          </p:cNvPr>
          <p:cNvSpPr/>
          <p:nvPr/>
        </p:nvSpPr>
        <p:spPr>
          <a:xfrm>
            <a:off x="-426894" y="1774025"/>
            <a:ext cx="353291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defRPr/>
            </a:pPr>
            <a:r>
              <a:rPr lang="ru-RU" dirty="0">
                <a:solidFill>
                  <a:srgbClr val="FFFFFF"/>
                </a:solidFill>
                <a:latin typeface="Arial Narrow" panose="020B0604020202020204" pitchFamily="34" charset="0"/>
                <a:ea typeface="Arial" charset="0"/>
                <a:cs typeface="Arial Narrow" panose="020B0604020202020204" pitchFamily="34" charset="0"/>
              </a:rPr>
              <a:t>Роман Богданов</a:t>
            </a:r>
          </a:p>
          <a:p>
            <a:pPr algn="r">
              <a:defRPr/>
            </a:pPr>
            <a:r>
              <a:rPr lang="en" dirty="0">
                <a:solidFill>
                  <a:srgbClr val="FFFFFF"/>
                </a:solidFill>
                <a:latin typeface="Arial Narrow" panose="020B0604020202020204" pitchFamily="34" charset="0"/>
                <a:ea typeface="Arial" charset="0"/>
                <a:cs typeface="Arial Narrow" panose="020B0604020202020204" pitchFamily="34" charset="0"/>
              </a:rPr>
              <a:t>R_Bogdanov@vniigaz.gazprom.ru</a:t>
            </a:r>
            <a:endParaRPr lang="ru-RU" dirty="0">
              <a:solidFill>
                <a:srgbClr val="FFFFFF"/>
              </a:solidFill>
              <a:latin typeface="Arial Narrow" panose="020B0604020202020204" pitchFamily="34" charset="0"/>
              <a:ea typeface="Arial" charset="0"/>
              <a:cs typeface="Arial Narrow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F56F025-0D02-C749-97F3-98FC13FC126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41494" r="1787" b="-1"/>
          <a:stretch/>
        </p:blipFill>
        <p:spPr>
          <a:xfrm>
            <a:off x="5572290" y="844803"/>
            <a:ext cx="3553238" cy="1689711"/>
          </a:xfrm>
          <a:prstGeom prst="rect">
            <a:avLst/>
          </a:prstGeom>
        </p:spPr>
      </p:pic>
      <p:pic>
        <p:nvPicPr>
          <p:cNvPr id="6" name="Picture 3">
            <a:extLst>
              <a:ext uri="{FF2B5EF4-FFF2-40B4-BE49-F238E27FC236}">
                <a16:creationId xmlns:a16="http://schemas.microsoft.com/office/drawing/2014/main" id="{2BABC7B4-1D9D-114A-B809-B6A2544B7E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3699" y="2300262"/>
            <a:ext cx="2046124" cy="1630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 descr="C:\Users\I_RYAK~1\AppData\Local\Temp\XPgrpwise\IMG_7011.JPG">
            <a:extLst>
              <a:ext uri="{FF2B5EF4-FFF2-40B4-BE49-F238E27FC236}">
                <a16:creationId xmlns:a16="http://schemas.microsoft.com/office/drawing/2014/main" id="{0B84F3F5-EEE7-9245-AA0F-8371A336C17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494" t="21366" r="6826" b="15062"/>
          <a:stretch/>
        </p:blipFill>
        <p:spPr bwMode="auto">
          <a:xfrm>
            <a:off x="7471302" y="3314905"/>
            <a:ext cx="1609855" cy="140530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27F60CB4-C2AF-B041-8DC7-EBDE139238D7}"/>
              </a:ext>
            </a:extLst>
          </p:cNvPr>
          <p:cNvSpPr txBox="1"/>
          <p:nvPr/>
        </p:nvSpPr>
        <p:spPr>
          <a:xfrm>
            <a:off x="-12063" y="3006111"/>
            <a:ext cx="66145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V</a:t>
            </a:r>
            <a:r>
              <a:rPr lang="ru-RU" sz="2200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 научно-практический семинар</a:t>
            </a:r>
            <a:r>
              <a:rPr lang="en-US" sz="2200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 </a:t>
            </a:r>
            <a:endParaRPr lang="ru-RU" sz="2200" dirty="0">
              <a:solidFill>
                <a:schemeClr val="bg1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  <a:p>
            <a:r>
              <a:rPr lang="ru-RU" sz="2200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«Повышение надежности МГ, подверженных КРН»</a:t>
            </a:r>
            <a:endParaRPr lang="en" sz="2200" dirty="0">
              <a:solidFill>
                <a:schemeClr val="bg1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4B60BD4F-E455-9041-9FE8-2AF8253828FE}"/>
              </a:ext>
            </a:extLst>
          </p:cNvPr>
          <p:cNvSpPr/>
          <p:nvPr/>
        </p:nvSpPr>
        <p:spPr>
          <a:xfrm>
            <a:off x="0" y="4450929"/>
            <a:ext cx="428885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i="1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http://vniigaz.gazprom.com/events/2018/scc2018/</a:t>
            </a:r>
          </a:p>
        </p:txBody>
      </p:sp>
      <p:pic>
        <p:nvPicPr>
          <p:cNvPr id="11" name="Picture 2">
            <a:hlinkClick r:id="rId6"/>
            <a:extLst>
              <a:ext uri="{FF2B5EF4-FFF2-40B4-BE49-F238E27FC236}">
                <a16:creationId xmlns:a16="http://schemas.microsoft.com/office/drawing/2014/main" id="{8F2BA2AE-7AC4-BC4A-9CFB-B4AECFEF0B1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3738346"/>
            <a:ext cx="1039350" cy="7845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>
            <a:extLst>
              <a:ext uri="{FF2B5EF4-FFF2-40B4-BE49-F238E27FC236}">
                <a16:creationId xmlns:a16="http://schemas.microsoft.com/office/drawing/2014/main" id="{DD6D39CD-3143-D649-AF3B-370361D79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51413" y="3729448"/>
            <a:ext cx="881180" cy="8023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07D106A7-0957-4D47-8809-496203734976}"/>
              </a:ext>
            </a:extLst>
          </p:cNvPr>
          <p:cNvSpPr txBox="1"/>
          <p:nvPr/>
        </p:nvSpPr>
        <p:spPr>
          <a:xfrm>
            <a:off x="4288856" y="4144473"/>
            <a:ext cx="42345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семинар в </a:t>
            </a:r>
            <a:r>
              <a:rPr lang="en-US" sz="2400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 2020</a:t>
            </a:r>
            <a:r>
              <a:rPr lang="ru-RU" sz="2400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 году</a:t>
            </a:r>
          </a:p>
        </p:txBody>
      </p:sp>
    </p:spTree>
    <p:extLst>
      <p:ext uri="{BB962C8B-B14F-4D97-AF65-F5344CB8AC3E}">
        <p14:creationId xmlns:p14="http://schemas.microsoft.com/office/powerpoint/2010/main" val="12630142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1562100" y="318193"/>
            <a:ext cx="7321551" cy="447620"/>
          </a:xfrm>
        </p:spPr>
        <p:txBody>
          <a:bodyPr/>
          <a:lstStyle/>
          <a:p>
            <a:r>
              <a:rPr lang="ru-RU" sz="1600" dirty="0"/>
              <a:t>Проблема КРН МГ в России</a:t>
            </a:r>
          </a:p>
        </p:txBody>
      </p:sp>
      <p:graphicFrame>
        <p:nvGraphicFramePr>
          <p:cNvPr id="9" name="Диаграмма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63390426"/>
              </p:ext>
            </p:extLst>
          </p:nvPr>
        </p:nvGraphicFramePr>
        <p:xfrm>
          <a:off x="-125343" y="1121185"/>
          <a:ext cx="2497607" cy="21950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11" name="Picture 7" descr="Картинки по запросу дефект изоляционного покрытия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44239" y="886311"/>
            <a:ext cx="2756626" cy="187826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4" descr="C:\Users\R_Bogdanov\Desktop\фото для Есиева\Italsider 1420x16.3++.jpg"/>
          <p:cNvPicPr>
            <a:picLocks noChangeAspect="1" noChangeArrowheads="1"/>
          </p:cNvPicPr>
          <p:nvPr/>
        </p:nvPicPr>
        <p:blipFill rotWithShape="1">
          <a:blip r:embed="rId5" cstate="email">
            <a:grayscl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22479" r="13148" b="17652"/>
          <a:stretch/>
        </p:blipFill>
        <p:spPr bwMode="auto">
          <a:xfrm>
            <a:off x="6383633" y="2939630"/>
            <a:ext cx="2739534" cy="17894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Прямоугольник 17"/>
          <p:cNvSpPr/>
          <p:nvPr/>
        </p:nvSpPr>
        <p:spPr>
          <a:xfrm>
            <a:off x="48396" y="3470403"/>
            <a:ext cx="243822" cy="136211"/>
          </a:xfrm>
          <a:prstGeom prst="rect">
            <a:avLst/>
          </a:prstGeom>
          <a:solidFill>
            <a:srgbClr val="00B05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70982" y="3991101"/>
            <a:ext cx="227504" cy="136211"/>
          </a:xfrm>
          <a:prstGeom prst="rect">
            <a:avLst/>
          </a:prstGeom>
          <a:solidFill>
            <a:srgbClr val="00B0F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333278" y="3393165"/>
            <a:ext cx="148696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  <a:latin typeface="Arial Narrow" panose="020B0606020202030204" pitchFamily="34" charset="0"/>
              </a:rPr>
              <a:t>10 </a:t>
            </a:r>
            <a:r>
              <a:rPr lang="ru-RU" sz="1400" dirty="0">
                <a:solidFill>
                  <a:schemeClr val="bg1"/>
                </a:solidFill>
                <a:latin typeface="Arial Narrow" panose="020B0606020202030204" pitchFamily="34" charset="0"/>
              </a:rPr>
              <a:t>лет и менее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39528" y="3893163"/>
            <a:ext cx="10639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  <a:latin typeface="Arial Narrow" panose="020B0606020202030204" pitchFamily="34" charset="0"/>
              </a:rPr>
              <a:t>11 - 20 </a:t>
            </a:r>
            <a:r>
              <a:rPr lang="ru-RU" sz="1400" dirty="0">
                <a:solidFill>
                  <a:schemeClr val="bg1"/>
                </a:solidFill>
                <a:latin typeface="Arial Narrow" panose="020B0606020202030204" pitchFamily="34" charset="0"/>
              </a:rPr>
              <a:t>лет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340955" y="3648831"/>
            <a:ext cx="10611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  <a:latin typeface="Arial Narrow" panose="020B0606020202030204" pitchFamily="34" charset="0"/>
              </a:rPr>
              <a:t>21 - 30 </a:t>
            </a:r>
            <a:r>
              <a:rPr lang="ru-RU" sz="1400" dirty="0">
                <a:solidFill>
                  <a:schemeClr val="bg1"/>
                </a:solidFill>
                <a:latin typeface="Arial Narrow" panose="020B0606020202030204" pitchFamily="34" charset="0"/>
              </a:rPr>
              <a:t>лет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333278" y="4147818"/>
            <a:ext cx="11451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solidFill>
                  <a:schemeClr val="bg1"/>
                </a:solidFill>
                <a:latin typeface="Arial Narrow" panose="020B0606020202030204" pitchFamily="34" charset="0"/>
              </a:rPr>
              <a:t>более</a:t>
            </a:r>
            <a:r>
              <a:rPr lang="en-US" sz="1400" dirty="0">
                <a:solidFill>
                  <a:schemeClr val="bg1"/>
                </a:solidFill>
                <a:latin typeface="Arial Narrow" panose="020B0606020202030204" pitchFamily="34" charset="0"/>
              </a:rPr>
              <a:t> 30 </a:t>
            </a:r>
            <a:r>
              <a:rPr lang="ru-RU" sz="1400" dirty="0">
                <a:solidFill>
                  <a:schemeClr val="bg1"/>
                </a:solidFill>
                <a:latin typeface="Arial Narrow" panose="020B0606020202030204" pitchFamily="34" charset="0"/>
              </a:rPr>
              <a:t>лет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78842" y="775469"/>
            <a:ext cx="18892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solidFill>
                  <a:schemeClr val="bg1"/>
                </a:solidFill>
                <a:latin typeface="Arial Narrow" panose="020B0606020202030204" pitchFamily="34" charset="0"/>
              </a:rPr>
              <a:t>Время эксплуатации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2105622" y="740446"/>
            <a:ext cx="437609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  <a:latin typeface="Arial Narrow" panose="020B0606020202030204" pitchFamily="34" charset="0"/>
              </a:rPr>
              <a:t>170 000 </a:t>
            </a:r>
            <a:r>
              <a:rPr lang="ru-RU" sz="2000" dirty="0">
                <a:solidFill>
                  <a:schemeClr val="bg1"/>
                </a:solidFill>
                <a:latin typeface="Arial Narrow" panose="020B0606020202030204" pitchFamily="34" charset="0"/>
              </a:rPr>
              <a:t>км</a:t>
            </a:r>
            <a:r>
              <a:rPr lang="en-US" sz="2000" dirty="0">
                <a:solidFill>
                  <a:schemeClr val="bg1"/>
                </a:solidFill>
                <a:latin typeface="Arial Narrow" panose="020B0606020202030204" pitchFamily="34" charset="0"/>
              </a:rPr>
              <a:t> </a:t>
            </a:r>
            <a:r>
              <a:rPr lang="ru-RU" sz="2000" dirty="0">
                <a:solidFill>
                  <a:schemeClr val="bg1"/>
                </a:solidFill>
                <a:latin typeface="Arial Narrow" panose="020B0606020202030204" pitchFamily="34" charset="0"/>
              </a:rPr>
              <a:t>магистральных газопроводов</a:t>
            </a:r>
            <a:endParaRPr lang="en-US" sz="2000" dirty="0">
              <a:solidFill>
                <a:schemeClr val="bg1"/>
              </a:solidFill>
              <a:latin typeface="Arial Narrow" panose="020B0606020202030204" pitchFamily="34" charset="0"/>
            </a:endParaRPr>
          </a:p>
          <a:p>
            <a:r>
              <a:rPr lang="en-US" sz="2000" dirty="0">
                <a:solidFill>
                  <a:schemeClr val="bg1"/>
                </a:solidFill>
                <a:latin typeface="Arial Narrow" panose="020B0606020202030204" pitchFamily="34" charset="0"/>
              </a:rPr>
              <a:t>110 000</a:t>
            </a:r>
            <a:r>
              <a:rPr lang="ru-RU" sz="2000" dirty="0">
                <a:solidFill>
                  <a:schemeClr val="bg1"/>
                </a:solidFill>
                <a:latin typeface="Arial Narrow" panose="020B0606020202030204" pitchFamily="34" charset="0"/>
              </a:rPr>
              <a:t> км подвержены КРН</a:t>
            </a:r>
          </a:p>
          <a:p>
            <a:endParaRPr lang="en-US" sz="1100" dirty="0">
              <a:solidFill>
                <a:schemeClr val="bg1"/>
              </a:solidFill>
              <a:latin typeface="Arial Narrow" panose="020B0606020202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chemeClr val="bg1"/>
                </a:solidFill>
                <a:latin typeface="Arial Narrow" panose="020B0606020202030204" pitchFamily="34" charset="0"/>
              </a:rPr>
              <a:t>пленочная изоляция</a:t>
            </a:r>
            <a:r>
              <a:rPr lang="en-US" sz="2000" dirty="0">
                <a:solidFill>
                  <a:schemeClr val="bg1"/>
                </a:solidFill>
                <a:latin typeface="Arial Narrow" panose="020B0606020202030204" pitchFamily="34" charset="0"/>
              </a:rPr>
              <a:t> </a:t>
            </a:r>
          </a:p>
          <a:p>
            <a:endParaRPr lang="en-US" sz="1100" dirty="0">
              <a:solidFill>
                <a:schemeClr val="bg1"/>
              </a:solidFill>
              <a:latin typeface="Arial Narrow" panose="020B0606020202030204" pitchFamily="34" charset="0"/>
            </a:endParaRP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chemeClr val="bg1"/>
                </a:solidFill>
                <a:latin typeface="Arial Narrow" panose="020B0606020202030204" pitchFamily="34" charset="0"/>
              </a:rPr>
              <a:t>дефекты КРН глубиной</a:t>
            </a:r>
            <a:r>
              <a:rPr lang="en-US" sz="2000" dirty="0">
                <a:solidFill>
                  <a:schemeClr val="bg1"/>
                </a:solidFill>
                <a:latin typeface="Arial Narrow" panose="020B0606020202030204" pitchFamily="34" charset="0"/>
              </a:rPr>
              <a:t> &lt; </a:t>
            </a:r>
            <a:r>
              <a:rPr lang="ru-RU" sz="2000" dirty="0">
                <a:solidFill>
                  <a:schemeClr val="bg1"/>
                </a:solidFill>
                <a:latin typeface="Arial Narrow" panose="020B0606020202030204" pitchFamily="34" charset="0"/>
              </a:rPr>
              <a:t>30% от толщины стенки</a:t>
            </a:r>
            <a:r>
              <a:rPr lang="en-US" sz="2000" dirty="0">
                <a:solidFill>
                  <a:schemeClr val="bg1"/>
                </a:solidFill>
                <a:latin typeface="Arial Narrow" panose="020B0606020202030204" pitchFamily="34" charset="0"/>
              </a:rPr>
              <a:t> </a:t>
            </a:r>
            <a:r>
              <a:rPr lang="ru-RU" sz="2000" dirty="0">
                <a:solidFill>
                  <a:schemeClr val="bg1"/>
                </a:solidFill>
                <a:latin typeface="Arial Narrow" panose="020B0606020202030204" pitchFamily="34" charset="0"/>
              </a:rPr>
              <a:t>никогда не становились причиной аварий</a:t>
            </a:r>
            <a:endParaRPr lang="en-US" sz="2000" dirty="0">
              <a:solidFill>
                <a:schemeClr val="bg1"/>
              </a:solidFill>
              <a:latin typeface="Arial Narrow" panose="020B0606020202030204" pitchFamily="34" charset="0"/>
            </a:endParaRPr>
          </a:p>
          <a:p>
            <a:endParaRPr lang="ru-RU" sz="1200" dirty="0">
              <a:solidFill>
                <a:schemeClr val="bg1"/>
              </a:solidFill>
              <a:latin typeface="Arial Narrow" panose="020B0606020202030204" pitchFamily="34" charset="0"/>
            </a:endParaRP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chemeClr val="bg1"/>
                </a:solidFill>
                <a:latin typeface="Arial Narrow" panose="020B0606020202030204" pitchFamily="34" charset="0"/>
              </a:rPr>
              <a:t>90% повреждений КРН ниже порога наружных сканеров и ВТД</a:t>
            </a:r>
            <a:endParaRPr lang="en-US" sz="2000" dirty="0">
              <a:solidFill>
                <a:schemeClr val="bg1"/>
              </a:solidFill>
              <a:latin typeface="Arial Narrow" panose="020B0606020202030204" pitchFamily="34" charset="0"/>
            </a:endParaRPr>
          </a:p>
          <a:p>
            <a:endParaRPr lang="en-US" sz="700" dirty="0">
              <a:solidFill>
                <a:schemeClr val="bg1"/>
              </a:solidFill>
              <a:latin typeface="Arial Narrow" panose="020B0606020202030204" pitchFamily="34" charset="0"/>
            </a:endParaRP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chemeClr val="bg1"/>
                </a:solidFill>
                <a:latin typeface="Arial Narrow" panose="020B0606020202030204" pitchFamily="34" charset="0"/>
              </a:rPr>
              <a:t>доля труб с дефектами КРН глубиной менее 10% от толщины стенки</a:t>
            </a:r>
            <a:r>
              <a:rPr lang="el-GR" sz="2000" dirty="0">
                <a:solidFill>
                  <a:schemeClr val="bg1"/>
                </a:solidFill>
                <a:latin typeface="Arial Narrow" panose="020B0606020202030204" pitchFamily="34" charset="0"/>
              </a:rPr>
              <a:t> </a:t>
            </a:r>
            <a:r>
              <a:rPr lang="ru-RU" sz="2000" dirty="0">
                <a:solidFill>
                  <a:schemeClr val="bg1"/>
                </a:solidFill>
                <a:latin typeface="Arial Narrow" panose="020B0606020202030204" pitchFamily="34" charset="0"/>
              </a:rPr>
              <a:t>составляет 53 % от общего количества обследованных труб </a:t>
            </a:r>
            <a:endParaRPr lang="en-US" sz="2000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54663" y="3718146"/>
            <a:ext cx="243823" cy="126340"/>
          </a:xfrm>
          <a:prstGeom prst="rect">
            <a:avLst/>
          </a:prstGeom>
          <a:solidFill>
            <a:srgbClr val="FFC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>
            <a:off x="70982" y="4250430"/>
            <a:ext cx="227504" cy="143432"/>
          </a:xfrm>
          <a:prstGeom prst="rect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9" grpId="0">
        <p:bldAsOne/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657349" y="-76201"/>
            <a:ext cx="7229475" cy="834709"/>
          </a:xfrm>
        </p:spPr>
        <p:txBody>
          <a:bodyPr/>
          <a:lstStyle/>
          <a:p>
            <a:r>
              <a:rPr lang="ru-RU" sz="1600" dirty="0"/>
              <a:t>Решение научно-технического совета ПАО «Газпром» </a:t>
            </a:r>
            <a:br>
              <a:rPr lang="ru-RU" sz="1600" dirty="0"/>
            </a:br>
            <a:r>
              <a:rPr lang="ru-RU" sz="1600" dirty="0"/>
              <a:t>от 27.06.2016 № 7-1, утв. Первым заместителем Председателя НТС ПАО «Газпром» В.А. Маркеловым</a:t>
            </a:r>
          </a:p>
        </p:txBody>
      </p:sp>
      <p:sp>
        <p:nvSpPr>
          <p:cNvPr id="6" name="Текст 2">
            <a:extLst>
              <a:ext uri="{FF2B5EF4-FFF2-40B4-BE49-F238E27FC236}">
                <a16:creationId xmlns:a16="http://schemas.microsoft.com/office/drawing/2014/main" id="{EE06F82F-922E-914D-BF4E-E1DA6DC8D52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600325" y="910908"/>
            <a:ext cx="6464300" cy="3713162"/>
          </a:xfrm>
        </p:spPr>
        <p:txBody>
          <a:bodyPr>
            <a:normAutofit/>
          </a:bodyPr>
          <a:lstStyle/>
          <a:p>
            <a:r>
              <a:rPr lang="ru-RU" sz="1900" b="1" dirty="0"/>
              <a:t>Цель</a:t>
            </a:r>
            <a:r>
              <a:rPr lang="ru-RU" sz="1900" dirty="0"/>
              <a:t> – оптимизация структуры затрат на капитальный ремонт МГ за счет оценки возможности дальнейшего использования в составе трубопровода труб, имеющих стресс-коррозионные повреждения глубиной до 10 % от толщины стенки трубы</a:t>
            </a:r>
            <a:endParaRPr lang="ru-RU" sz="600" dirty="0"/>
          </a:p>
          <a:p>
            <a:endParaRPr lang="ru-RU" sz="1600" dirty="0"/>
          </a:p>
          <a:p>
            <a:r>
              <a:rPr lang="ru-RU" sz="1900" b="1" dirty="0"/>
              <a:t>Задачи: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1900" dirty="0"/>
              <a:t>Оценка возможности длительной безопасной эксплуатации труб со стресс-коррозионными повреждениями глубиной до 10% от толщины стенки трубы в составе действующих МГ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1900" dirty="0"/>
              <a:t>Развитие технологий трассового ремонта газопроводов с использованием инновационных покрытий, содержащих ингибирующие композиции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62DB92D9-B05C-E046-B95C-78886EA4AF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" y="1028701"/>
            <a:ext cx="2352675" cy="33718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425" name="Прямоугольник 21"/>
          <p:cNvSpPr>
            <a:spLocks noChangeArrowheads="1"/>
          </p:cNvSpPr>
          <p:nvPr/>
        </p:nvSpPr>
        <p:spPr bwMode="auto">
          <a:xfrm>
            <a:off x="1569814" y="219525"/>
            <a:ext cx="7497986" cy="542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1pPr>
            <a:lvl2pPr marL="742950" indent="-285750"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2pPr>
            <a:lvl3pPr marL="1143000" indent="-228600"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3pPr>
            <a:lvl4pPr marL="1600200" indent="-228600"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4pPr>
            <a:lvl5pPr marL="2057400" indent="-228600"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9pPr>
          </a:lstStyle>
          <a:p>
            <a:r>
              <a:rPr lang="ru-RU" altLang="ru-RU" sz="1600" dirty="0">
                <a:ea typeface="MS PGothic" pitchFamily="34" charset="-128"/>
              </a:rPr>
              <a:t>Реализация программ опытно-промышленных испытаний технологии</a:t>
            </a:r>
            <a:r>
              <a:rPr lang="en-US" altLang="ru-RU" sz="1600" dirty="0">
                <a:ea typeface="MS PGothic" pitchFamily="34" charset="-128"/>
              </a:rPr>
              <a:t> </a:t>
            </a:r>
            <a:r>
              <a:rPr lang="ru-RU" altLang="ru-RU" sz="1600" dirty="0">
                <a:ea typeface="MS PGothic" pitchFamily="34" charset="-128"/>
              </a:rPr>
              <a:t>консервации трещин КРН</a:t>
            </a:r>
            <a:endParaRPr lang="ru-RU" altLang="ru-RU" sz="2400" dirty="0">
              <a:ea typeface="MS PGothic" pitchFamily="34" charset="-128"/>
            </a:endParaRPr>
          </a:p>
        </p:txBody>
      </p:sp>
      <p:pic>
        <p:nvPicPr>
          <p:cNvPr id="231427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038" y="857250"/>
            <a:ext cx="1564839" cy="1909932"/>
          </a:xfrm>
          <a:prstGeom prst="rect">
            <a:avLst/>
          </a:prstGeom>
          <a:noFill/>
          <a:ln w="9525">
            <a:solidFill>
              <a:srgbClr val="0033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31428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252" y="1881298"/>
            <a:ext cx="1557112" cy="2108597"/>
          </a:xfrm>
          <a:prstGeom prst="rect">
            <a:avLst/>
          </a:prstGeom>
          <a:noFill/>
          <a:ln w="9525">
            <a:solidFill>
              <a:srgbClr val="0033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31429" name="Прямоугольник 4"/>
          <p:cNvSpPr>
            <a:spLocks noChangeArrowheads="1"/>
          </p:cNvSpPr>
          <p:nvPr/>
        </p:nvSpPr>
        <p:spPr bwMode="auto">
          <a:xfrm>
            <a:off x="2162175" y="761575"/>
            <a:ext cx="6905625" cy="19851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1pPr>
            <a:lvl2pPr marL="742950" indent="-285750"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2pPr>
            <a:lvl3pPr marL="1143000" indent="-228600"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3pPr>
            <a:lvl4pPr marL="1600200" indent="-228600"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4pPr>
            <a:lvl5pPr marL="2057400" indent="-228600"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kumimoji="0" lang="ru-RU" altLang="ru-RU" b="1" dirty="0">
                <a:ea typeface="MS PGothic" pitchFamily="34" charset="-128"/>
                <a:cs typeface="Arial Narrow" panose="020B0604020202020204" pitchFamily="34" charset="0"/>
              </a:rPr>
              <a:t>Задачи исследований:</a:t>
            </a:r>
          </a:p>
          <a:p>
            <a:pPr eaLnBrk="1" hangingPunct="1"/>
            <a:endParaRPr kumimoji="0" lang="ru-RU" altLang="ru-RU" sz="200" b="1" dirty="0">
              <a:ea typeface="MS PGothic" pitchFamily="34" charset="-128"/>
            </a:endParaRPr>
          </a:p>
          <a:p>
            <a:pPr marL="285750" indent="-285750" eaLnBrk="1" hangingPunct="1">
              <a:buFontTx/>
              <a:buChar char="-"/>
            </a:pPr>
            <a:r>
              <a:rPr kumimoji="0" lang="ru-RU" altLang="ru-RU" sz="1500" dirty="0">
                <a:ea typeface="MS PGothic" pitchFamily="34" charset="-128"/>
              </a:rPr>
              <a:t>установить отсутствие признаков развития дефектов коррозионного растрескивания под напряжением в течение 2-х лет после трассовой переизоляции участков МГ;</a:t>
            </a:r>
          </a:p>
          <a:p>
            <a:pPr marL="285750" indent="-285750">
              <a:buFontTx/>
              <a:buChar char="-"/>
            </a:pPr>
            <a:r>
              <a:rPr kumimoji="0" lang="ru-RU" altLang="ru-RU" sz="1500" dirty="0">
                <a:ea typeface="MS PGothic" pitchFamily="34" charset="-128"/>
              </a:rPr>
              <a:t>осуществлять опытно-промышленные испытания экспериментальных защитных покрытий, содержащих ингибирующую КРН композицию;</a:t>
            </a:r>
          </a:p>
          <a:p>
            <a:pPr marL="285750" indent="-285750">
              <a:buFontTx/>
              <a:buChar char="-"/>
            </a:pPr>
            <a:r>
              <a:rPr kumimoji="0" lang="ru-RU" altLang="ru-RU" sz="1500" dirty="0">
                <a:ea typeface="MS PGothic" pitchFamily="34" charset="-128"/>
              </a:rPr>
              <a:t>выполнить опытно-промышленные испытания временного порядка работ при трассовой переизоляции протяженных участков МГ с незначительными повреждениями КРН глубиной до 10</a:t>
            </a:r>
            <a:r>
              <a:rPr kumimoji="0" lang="en-US" altLang="ru-RU" sz="1500" dirty="0">
                <a:ea typeface="MS PGothic" pitchFamily="34" charset="-128"/>
              </a:rPr>
              <a:t>%</a:t>
            </a:r>
            <a:r>
              <a:rPr kumimoji="0" lang="ru-RU" altLang="ru-RU" sz="1500" dirty="0">
                <a:ea typeface="MS PGothic" pitchFamily="34" charset="-128"/>
              </a:rPr>
              <a:t> от толщины стенки</a:t>
            </a:r>
          </a:p>
        </p:txBody>
      </p:sp>
      <p:sp>
        <p:nvSpPr>
          <p:cNvPr id="231430" name="Прямоугольник 5"/>
          <p:cNvSpPr>
            <a:spLocks noChangeArrowheads="1"/>
          </p:cNvSpPr>
          <p:nvPr/>
        </p:nvSpPr>
        <p:spPr bwMode="auto">
          <a:xfrm>
            <a:off x="2396452" y="2704991"/>
            <a:ext cx="3705225" cy="21082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1pPr>
            <a:lvl2pPr marL="742950" indent="-285750"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2pPr>
            <a:lvl3pPr marL="1143000" indent="-228600"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3pPr>
            <a:lvl4pPr marL="1600200" indent="-228600"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4pPr>
            <a:lvl5pPr marL="2057400" indent="-228600"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kumimoji="0" lang="ru-RU" altLang="ru-RU" b="1" dirty="0">
                <a:ea typeface="MS PGothic" pitchFamily="34" charset="-128"/>
              </a:rPr>
              <a:t>В работе принимают участие:</a:t>
            </a:r>
          </a:p>
          <a:p>
            <a:pPr eaLnBrk="1" hangingPunct="1"/>
            <a:endParaRPr kumimoji="0" lang="ru-RU" altLang="ru-RU" sz="600" dirty="0">
              <a:ea typeface="MS PGothic" pitchFamily="34" charset="-128"/>
            </a:endParaRPr>
          </a:p>
          <a:p>
            <a:pPr eaLnBrk="1" hangingPunct="1"/>
            <a:r>
              <a:rPr kumimoji="0" lang="ru-RU" altLang="ru-RU" sz="1500" dirty="0">
                <a:ea typeface="MS PGothic" pitchFamily="34" charset="-128"/>
              </a:rPr>
              <a:t>Департамент 308 ПАО «Газпром»</a:t>
            </a:r>
          </a:p>
          <a:p>
            <a:pPr eaLnBrk="1" hangingPunct="1"/>
            <a:r>
              <a:rPr kumimoji="0" lang="ru-RU" altLang="ru-RU" sz="1500" dirty="0">
                <a:ea typeface="MS PGothic" pitchFamily="34" charset="-128"/>
              </a:rPr>
              <a:t>Департамент 123 ПАО «Газпром»</a:t>
            </a:r>
          </a:p>
          <a:p>
            <a:pPr eaLnBrk="1" hangingPunct="1"/>
            <a:r>
              <a:rPr kumimoji="0" lang="ru-RU" altLang="ru-RU" sz="1500" dirty="0">
                <a:ea typeface="MS PGothic" pitchFamily="34" charset="-128"/>
              </a:rPr>
              <a:t>ООО «Газпром ВНИИГАЗ»</a:t>
            </a:r>
          </a:p>
          <a:p>
            <a:pPr eaLnBrk="1" hangingPunct="1"/>
            <a:r>
              <a:rPr kumimoji="0" lang="ru-RU" altLang="ru-RU" sz="1500" dirty="0">
                <a:ea typeface="MS PGothic" pitchFamily="34" charset="-128"/>
              </a:rPr>
              <a:t>ООО «Газпром Центрремонт»</a:t>
            </a:r>
          </a:p>
          <a:p>
            <a:r>
              <a:rPr kumimoji="0" lang="ru-RU" altLang="ru-RU" sz="1500" dirty="0">
                <a:ea typeface="MS PGothic" pitchFamily="34" charset="-128"/>
              </a:rPr>
              <a:t>ООО «Газпром трансгаз Чайковский»</a:t>
            </a:r>
          </a:p>
          <a:p>
            <a:pPr eaLnBrk="1" hangingPunct="1"/>
            <a:r>
              <a:rPr kumimoji="0" lang="ru-RU" altLang="ru-RU" sz="1500" dirty="0">
                <a:ea typeface="MS PGothic" pitchFamily="34" charset="-128"/>
              </a:rPr>
              <a:t>ООО «Газпром трансгаз Ухта»</a:t>
            </a:r>
          </a:p>
          <a:p>
            <a:pPr eaLnBrk="1" hangingPunct="1"/>
            <a:r>
              <a:rPr kumimoji="0" lang="ru-RU" altLang="ru-RU" sz="1500" dirty="0">
                <a:ea typeface="MS PGothic" pitchFamily="34" charset="-128"/>
              </a:rPr>
              <a:t>АО «Делан», ИФХЭ РАН, ООО «ЦКИ»</a:t>
            </a:r>
          </a:p>
        </p:txBody>
      </p:sp>
      <p:pic>
        <p:nvPicPr>
          <p:cNvPr id="231431" name="Picture 7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40" y="2615914"/>
            <a:ext cx="1473564" cy="2085161"/>
          </a:xfrm>
          <a:prstGeom prst="rect">
            <a:avLst/>
          </a:prstGeom>
          <a:noFill/>
          <a:ln w="9525">
            <a:solidFill>
              <a:srgbClr val="0033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1" name="Picture 1" descr="E:\К МУСУ\20160203_110539.jpg">
            <a:extLst>
              <a:ext uri="{FF2B5EF4-FFF2-40B4-BE49-F238E27FC236}">
                <a16:creationId xmlns:a16="http://schemas.microsoft.com/office/drawing/2014/main" id="{EDD27035-6354-B04F-B271-7E6A1A5F562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335" r="22608" b="30418"/>
          <a:stretch/>
        </p:blipFill>
        <p:spPr bwMode="auto">
          <a:xfrm>
            <a:off x="5931670" y="2720507"/>
            <a:ext cx="3066279" cy="198056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25568942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Прямоугольник 1"/>
          <p:cNvSpPr>
            <a:spLocks noChangeArrowheads="1"/>
          </p:cNvSpPr>
          <p:nvPr/>
        </p:nvSpPr>
        <p:spPr bwMode="auto">
          <a:xfrm>
            <a:off x="3145730" y="1759256"/>
            <a:ext cx="142279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27000" rIns="27000">
            <a:spAutoFit/>
          </a:bodyPr>
          <a:lstStyle>
            <a:lvl1pPr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1pPr>
            <a:lvl2pPr marL="742950" indent="-285750"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2pPr>
            <a:lvl3pPr marL="1143000" indent="-228600"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3pPr>
            <a:lvl4pPr marL="1600200" indent="-228600"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4pPr>
            <a:lvl5pPr marL="2057400" indent="-228600"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9pPr>
          </a:lstStyle>
          <a:p>
            <a:pPr algn="ctr"/>
            <a:r>
              <a:rPr kumimoji="0" lang="ru-RU" altLang="ru-RU" sz="1200" b="1" dirty="0">
                <a:solidFill>
                  <a:schemeClr val="tx1"/>
                </a:solidFill>
              </a:rPr>
              <a:t>Процесс переизоляции</a:t>
            </a:r>
          </a:p>
        </p:txBody>
      </p:sp>
      <p:pic>
        <p:nvPicPr>
          <p:cNvPr id="111" name="Picture 101" descr="O:\017000400\6. Конференции и семинары\Встреча с Рургаз\2015\Презентации\Безымянный2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5626" y="3630742"/>
            <a:ext cx="2520553" cy="11275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7" name="TextBox 1"/>
          <p:cNvSpPr txBox="1">
            <a:spLocks noChangeArrowheads="1"/>
          </p:cNvSpPr>
          <p:nvPr/>
        </p:nvSpPr>
        <p:spPr bwMode="auto">
          <a:xfrm>
            <a:off x="-12197" y="3289208"/>
            <a:ext cx="2370535" cy="265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1pPr>
            <a:lvl2pPr marL="742950" indent="-285750"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2pPr>
            <a:lvl3pPr marL="1143000" indent="-228600"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3pPr>
            <a:lvl4pPr marL="1600200" indent="-228600"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4pPr>
            <a:lvl5pPr marL="2057400" indent="-228600"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9pPr>
          </a:lstStyle>
          <a:p>
            <a:pPr algn="ctr"/>
            <a:r>
              <a:rPr kumimoji="0" lang="ru-RU" altLang="ru-RU" sz="1125" b="1" dirty="0">
                <a:solidFill>
                  <a:srgbClr val="0000FF"/>
                </a:solidFill>
                <a:ea typeface="MS PGothic" pitchFamily="34" charset="-128"/>
              </a:rPr>
              <a:t>Добавка ингибитора в </a:t>
            </a:r>
            <a:r>
              <a:rPr kumimoji="0" lang="ru-RU" altLang="ru-RU" sz="1125" b="1" dirty="0" err="1">
                <a:solidFill>
                  <a:srgbClr val="0000FF"/>
                </a:solidFill>
                <a:ea typeface="MS PGothic" pitchFamily="34" charset="-128"/>
              </a:rPr>
              <a:t>праймер</a:t>
            </a:r>
            <a:endParaRPr kumimoji="0" lang="ru-RU" altLang="ru-RU" sz="1125" b="1" dirty="0">
              <a:solidFill>
                <a:srgbClr val="0000FF"/>
              </a:solidFill>
              <a:ea typeface="MS PGothic" pitchFamily="34" charset="-128"/>
            </a:endParaRPr>
          </a:p>
        </p:txBody>
      </p:sp>
      <p:sp>
        <p:nvSpPr>
          <p:cNvPr id="209" name="Стрелка влево 13"/>
          <p:cNvSpPr>
            <a:spLocks noChangeArrowheads="1"/>
          </p:cNvSpPr>
          <p:nvPr/>
        </p:nvSpPr>
        <p:spPr bwMode="auto">
          <a:xfrm rot="16200000">
            <a:off x="1839580" y="3608839"/>
            <a:ext cx="329803" cy="279797"/>
          </a:xfrm>
          <a:prstGeom prst="leftArrow">
            <a:avLst>
              <a:gd name="adj1" fmla="val 50000"/>
              <a:gd name="adj2" fmla="val 50107"/>
            </a:avLst>
          </a:prstGeom>
          <a:solidFill>
            <a:srgbClr val="0000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1pPr>
            <a:lvl2pPr marL="742950" indent="-285750"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2pPr>
            <a:lvl3pPr marL="1143000" indent="-228600"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3pPr>
            <a:lvl4pPr marL="1600200" indent="-228600"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4pPr>
            <a:lvl5pPr marL="2057400" indent="-228600"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9pPr>
          </a:lstStyle>
          <a:p>
            <a:endParaRPr kumimoji="0" lang="ru-RU" altLang="ru-RU" sz="1275">
              <a:solidFill>
                <a:srgbClr val="FFFFFF"/>
              </a:solidFill>
              <a:ea typeface="MS PGothic" pitchFamily="34" charset="-128"/>
            </a:endParaRPr>
          </a:p>
        </p:txBody>
      </p:sp>
      <p:sp>
        <p:nvSpPr>
          <p:cNvPr id="210" name="TextBox 112"/>
          <p:cNvSpPr txBox="1">
            <a:spLocks noChangeArrowheads="1"/>
          </p:cNvSpPr>
          <p:nvPr/>
        </p:nvSpPr>
        <p:spPr bwMode="auto">
          <a:xfrm>
            <a:off x="3280042" y="4346010"/>
            <a:ext cx="1246584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1pPr>
            <a:lvl2pPr marL="742950" indent="-285750"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2pPr>
            <a:lvl3pPr marL="1143000" indent="-228600"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3pPr>
            <a:lvl4pPr marL="1600200" indent="-228600"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4pPr>
            <a:lvl5pPr marL="2057400" indent="-228600"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9pPr>
          </a:lstStyle>
          <a:p>
            <a:r>
              <a:rPr kumimoji="0" lang="ru-RU" altLang="ru-RU" sz="1050" b="1" dirty="0" err="1">
                <a:solidFill>
                  <a:srgbClr val="000000"/>
                </a:solidFill>
                <a:ea typeface="MS PGothic" pitchFamily="34" charset="-128"/>
              </a:rPr>
              <a:t>Праймер</a:t>
            </a:r>
            <a:r>
              <a:rPr kumimoji="0" lang="ru-RU" altLang="ru-RU" sz="1050" b="1" dirty="0">
                <a:solidFill>
                  <a:srgbClr val="000000"/>
                </a:solidFill>
                <a:ea typeface="MS PGothic" pitchFamily="34" charset="-128"/>
              </a:rPr>
              <a:t> с ингибитором</a:t>
            </a:r>
          </a:p>
        </p:txBody>
      </p:sp>
      <p:pic>
        <p:nvPicPr>
          <p:cNvPr id="211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51220" y="2340038"/>
            <a:ext cx="3156340" cy="1696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2" name="Picture 3" descr="C:\Users\D_Misharin\Pictures\100CANON\IMG_4372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088" y="899222"/>
            <a:ext cx="2793035" cy="1953756"/>
          </a:xfrm>
          <a:prstGeom prst="rect">
            <a:avLst/>
          </a:prstGeom>
          <a:noFill/>
          <a:ln>
            <a:noFill/>
          </a:ln>
          <a:effectLst>
            <a:outerShdw blurRad="190500" algn="tl" rotWithShape="0">
              <a:srgbClr val="80808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3" name="Прямоугольник 1"/>
          <p:cNvSpPr>
            <a:spLocks noChangeArrowheads="1"/>
          </p:cNvSpPr>
          <p:nvPr/>
        </p:nvSpPr>
        <p:spPr bwMode="auto">
          <a:xfrm>
            <a:off x="3461798" y="809142"/>
            <a:ext cx="3870808" cy="877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1pPr>
            <a:lvl2pPr marL="742950" indent="-285750"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2pPr>
            <a:lvl3pPr marL="1143000" indent="-228600"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3pPr>
            <a:lvl4pPr marL="1600200" indent="-228600"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4pPr>
            <a:lvl5pPr marL="2057400" indent="-228600"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9pPr>
          </a:lstStyle>
          <a:p>
            <a:r>
              <a:rPr kumimoji="0" lang="ru-RU" altLang="ru-RU" dirty="0">
                <a:solidFill>
                  <a:schemeClr val="tx1"/>
                </a:solidFill>
              </a:rPr>
              <a:t>Экспериментальные участки с трубами</a:t>
            </a:r>
            <a:r>
              <a:rPr kumimoji="0" lang="en-US" altLang="ru-RU" dirty="0">
                <a:solidFill>
                  <a:schemeClr val="tx1"/>
                </a:solidFill>
              </a:rPr>
              <a:t>, </a:t>
            </a:r>
            <a:r>
              <a:rPr kumimoji="0" lang="ru-RU" altLang="ru-RU" dirty="0">
                <a:solidFill>
                  <a:schemeClr val="tx1"/>
                </a:solidFill>
              </a:rPr>
              <a:t>содержащими 175 зон КРН глубиной менее 10% от толщины стенки </a:t>
            </a:r>
            <a:r>
              <a:rPr kumimoji="0" lang="en-US" altLang="ru-RU" dirty="0">
                <a:solidFill>
                  <a:schemeClr val="tx1"/>
                </a:solidFill>
              </a:rPr>
              <a:t>(&lt;2.0</a:t>
            </a:r>
            <a:r>
              <a:rPr kumimoji="0" lang="ru-RU" altLang="ru-RU" dirty="0">
                <a:solidFill>
                  <a:schemeClr val="tx1"/>
                </a:solidFill>
              </a:rPr>
              <a:t> мм</a:t>
            </a:r>
            <a:r>
              <a:rPr kumimoji="0" lang="en-US" altLang="ru-RU" dirty="0">
                <a:solidFill>
                  <a:schemeClr val="tx1"/>
                </a:solidFill>
              </a:rPr>
              <a:t>)</a:t>
            </a:r>
            <a:endParaRPr kumimoji="0" lang="ru-RU" altLang="ru-RU" dirty="0">
              <a:solidFill>
                <a:schemeClr val="tx1"/>
              </a:solidFill>
            </a:endParaRPr>
          </a:p>
        </p:txBody>
      </p:sp>
      <p:sp>
        <p:nvSpPr>
          <p:cNvPr id="214" name="Стрелка влево 13"/>
          <p:cNvSpPr>
            <a:spLocks noChangeArrowheads="1"/>
          </p:cNvSpPr>
          <p:nvPr/>
        </p:nvSpPr>
        <p:spPr bwMode="auto">
          <a:xfrm>
            <a:off x="2890903" y="1059718"/>
            <a:ext cx="520115" cy="279797"/>
          </a:xfrm>
          <a:prstGeom prst="leftArrow">
            <a:avLst>
              <a:gd name="adj1" fmla="val 50000"/>
              <a:gd name="adj2" fmla="val 50128"/>
            </a:avLst>
          </a:prstGeom>
          <a:solidFill>
            <a:srgbClr val="0000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1pPr>
            <a:lvl2pPr marL="742950" indent="-285750"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2pPr>
            <a:lvl3pPr marL="1143000" indent="-228600"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3pPr>
            <a:lvl4pPr marL="1600200" indent="-228600"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4pPr>
            <a:lvl5pPr marL="2057400" indent="-228600"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1700">
                <a:solidFill>
                  <a:schemeClr val="bg1"/>
                </a:solidFill>
                <a:latin typeface="Arial Narrow" pitchFamily="34" charset="0"/>
                <a:cs typeface="Arial" pitchFamily="34" charset="0"/>
              </a:defRPr>
            </a:lvl9pPr>
          </a:lstStyle>
          <a:p>
            <a:endParaRPr kumimoji="0" lang="ru-RU" altLang="ru-RU" sz="1275">
              <a:solidFill>
                <a:srgbClr val="FFFFFF"/>
              </a:solidFill>
              <a:ea typeface="MS PGothic" pitchFamily="34" charset="-128"/>
            </a:endParaRPr>
          </a:p>
        </p:txBody>
      </p:sp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94C3478F-95F5-9142-9108-8D278A1C07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1060" y="104956"/>
            <a:ext cx="7321551" cy="661039"/>
          </a:xfrm>
        </p:spPr>
        <p:txBody>
          <a:bodyPr/>
          <a:lstStyle/>
          <a:p>
            <a:r>
              <a:rPr lang="ru-RU" sz="1600" dirty="0">
                <a:solidFill>
                  <a:srgbClr val="FFFFFF"/>
                </a:solidFill>
                <a:ea typeface="MS PGothic" pitchFamily="34" charset="-128"/>
              </a:rPr>
              <a:t>Экспериментальные участки с незначительными повреждениями КРН в составе действующих МГ</a:t>
            </a:r>
            <a:endParaRPr lang="ru-RU" sz="160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4F0B772-2181-1140-9182-788E80A9457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62493" y="1971675"/>
            <a:ext cx="3603804" cy="3026340"/>
          </a:xfrm>
          <a:prstGeom prst="rect">
            <a:avLst/>
          </a:prstGeom>
        </p:spPr>
      </p:pic>
      <p:pic>
        <p:nvPicPr>
          <p:cNvPr id="108" name="Picture 14">
            <a:extLst>
              <a:ext uri="{FF2B5EF4-FFF2-40B4-BE49-F238E27FC236}">
                <a16:creationId xmlns:a16="http://schemas.microsoft.com/office/drawing/2014/main" id="{2B5DA12F-22DF-CA47-B6C0-DC34AFE33E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836" y="3155398"/>
            <a:ext cx="962294" cy="1339524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08" name="Picture 2">
            <a:extLst>
              <a:ext uri="{FF2B5EF4-FFF2-40B4-BE49-F238E27FC236}">
                <a16:creationId xmlns:a16="http://schemas.microsoft.com/office/drawing/2014/main" id="{F928F1C7-EFF0-EB40-9B82-AC25101A7B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3501" y="809142"/>
            <a:ext cx="1141935" cy="158345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30796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16258" y="151460"/>
            <a:ext cx="7038974" cy="612782"/>
          </a:xfrm>
        </p:spPr>
        <p:txBody>
          <a:bodyPr>
            <a:normAutofit/>
          </a:bodyPr>
          <a:lstStyle/>
          <a:p>
            <a:r>
              <a:rPr lang="ru-RU" sz="1600" dirty="0"/>
              <a:t>Результаты опытно-промышленных испытаний покрытий при трассовом ремонте МГ с дефектами КРН</a:t>
            </a:r>
            <a:endParaRPr lang="ru-RU" sz="1100" b="1" i="1" dirty="0"/>
          </a:p>
        </p:txBody>
      </p:sp>
      <p:sp>
        <p:nvSpPr>
          <p:cNvPr id="4" name="TextBox 3"/>
          <p:cNvSpPr txBox="1"/>
          <p:nvPr/>
        </p:nvSpPr>
        <p:spPr>
          <a:xfrm>
            <a:off x="116114" y="4731657"/>
            <a:ext cx="4789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C90086DB-F7B4-4F69-B774-5788596D276B}" type="slidenum">
              <a:rPr lang="ru-RU" smtClean="0">
                <a:solidFill>
                  <a:schemeClr val="bg1"/>
                </a:solidFill>
                <a:latin typeface="Arial Narrow" panose="020B0606020202030204" pitchFamily="34" charset="0"/>
              </a:rPr>
              <a:t>5</a:t>
            </a:fld>
            <a:endParaRPr lang="ru-RU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8973" y="1266573"/>
            <a:ext cx="3565010" cy="1881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" name="TextBox 19"/>
          <p:cNvSpPr txBox="1"/>
          <p:nvPr/>
        </p:nvSpPr>
        <p:spPr>
          <a:xfrm>
            <a:off x="1958212" y="771442"/>
            <a:ext cx="320581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Отсутствие развития по данным ВТД и НК в шурфах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811214" y="780471"/>
            <a:ext cx="30771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Отсутствие признаков развития</a:t>
            </a:r>
          </a:p>
          <a:p>
            <a:r>
              <a:rPr lang="ru-RU" sz="1600" b="1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(металлография)</a:t>
            </a:r>
          </a:p>
        </p:txBody>
      </p:sp>
      <p:sp>
        <p:nvSpPr>
          <p:cNvPr id="23" name="Стрелка вправо 22"/>
          <p:cNvSpPr/>
          <p:nvPr/>
        </p:nvSpPr>
        <p:spPr>
          <a:xfrm>
            <a:off x="5665378" y="1626738"/>
            <a:ext cx="762331" cy="693128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pic>
        <p:nvPicPr>
          <p:cNvPr id="16" name="Рисунок 15" descr="C:\Станок\Отчёты\этап 2 фото Чермет\Заключение металлография\фото шлифов и изломов\для Fotoshop\1672...1A.jpg"/>
          <p:cNvPicPr/>
          <p:nvPr/>
        </p:nvPicPr>
        <p:blipFill rotWithShape="1"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24721" r="34298" b="10360"/>
          <a:stretch/>
        </p:blipFill>
        <p:spPr bwMode="auto">
          <a:xfrm>
            <a:off x="6458071" y="1412871"/>
            <a:ext cx="1497963" cy="109883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7" name="Рисунок 16" descr="C:\Станок\Отчёты\этап 2 фото Чермет\Заключение металлография\фото шлифов и изломов\1650-12 микроструктура.tif"/>
          <p:cNvPicPr/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4726"/>
          <a:stretch/>
        </p:blipFill>
        <p:spPr bwMode="auto">
          <a:xfrm>
            <a:off x="7641934" y="1193194"/>
            <a:ext cx="1395838" cy="1058992"/>
          </a:xfrm>
          <a:prstGeom prst="rect">
            <a:avLst/>
          </a:prstGeom>
          <a:noFill/>
          <a:ln>
            <a:noFill/>
          </a:ln>
        </p:spPr>
      </p:pic>
      <p:sp>
        <p:nvSpPr>
          <p:cNvPr id="24" name="Стрелка вправо 23"/>
          <p:cNvSpPr/>
          <p:nvPr/>
        </p:nvSpPr>
        <p:spPr>
          <a:xfrm rot="5400000">
            <a:off x="7019039" y="2535583"/>
            <a:ext cx="552664" cy="693128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5" name="Picture 4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543"/>
          <a:stretch/>
        </p:blipFill>
        <p:spPr bwMode="auto">
          <a:xfrm>
            <a:off x="7832294" y="3506043"/>
            <a:ext cx="1186849" cy="968154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6" name="Picture 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2293" y="2626249"/>
            <a:ext cx="1186849" cy="1656191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6999311" y="3231765"/>
            <a:ext cx="20410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Решение секции НТС ПАО «Газпром» от 11.01.2018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59" y="3237055"/>
            <a:ext cx="1086957" cy="1508073"/>
          </a:xfrm>
          <a:prstGeom prst="rect">
            <a:avLst/>
          </a:prstGeom>
          <a:noFill/>
          <a:ln w="9525">
            <a:solidFill>
              <a:srgbClr val="00336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1354541" y="3023497"/>
            <a:ext cx="5957157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>
              <a:buFont typeface="+mj-lt"/>
              <a:buAutoNum type="arabicPeriod"/>
            </a:pPr>
            <a:r>
              <a:rPr lang="ru-RU" sz="1500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Порядок выполнения работ при трассовой переизоляции протяженных участков  МГ с незначительными повреждениями КРН</a:t>
            </a:r>
          </a:p>
          <a:p>
            <a:pPr marL="228600" indent="-228600">
              <a:buFont typeface="+mj-lt"/>
              <a:buAutoNum type="arabicPeriod"/>
            </a:pPr>
            <a:r>
              <a:rPr lang="ru-RU" sz="1500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ТУ 2313-030-32989231-2015 Битумно-полимерная грунтовка «ДЕКОМ – ИНГ» в реестре ПАО «Газпром»</a:t>
            </a:r>
          </a:p>
          <a:p>
            <a:pPr marL="228600" indent="-228600">
              <a:buFont typeface="+mj-lt"/>
              <a:buAutoNum type="arabicPeriod"/>
            </a:pPr>
            <a:r>
              <a:rPr lang="ru-RU" sz="1500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Патент RU № 2639599 Способ отбраковки и ремонта труб подземных трубопроводов // патентообладатель ООО «Газпром ВНИИГАЗ» и </a:t>
            </a:r>
            <a:br>
              <a:rPr lang="ru-RU" sz="1500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</a:br>
            <a:r>
              <a:rPr lang="ru-RU" sz="1500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ПАО «Газпром»</a:t>
            </a:r>
          </a:p>
        </p:txBody>
      </p:sp>
      <p:sp>
        <p:nvSpPr>
          <p:cNvPr id="27" name="Стрелка вправо 26"/>
          <p:cNvSpPr/>
          <p:nvPr/>
        </p:nvSpPr>
        <p:spPr>
          <a:xfrm rot="10800000">
            <a:off x="6866843" y="3847367"/>
            <a:ext cx="762331" cy="693128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" name="Picture 3">
            <a:extLst>
              <a:ext uri="{FF2B5EF4-FFF2-40B4-BE49-F238E27FC236}">
                <a16:creationId xmlns:a16="http://schemas.microsoft.com/office/drawing/2014/main" id="{EFD6F94E-0729-D545-9ABD-F80E0A475E1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77" r="4616" b="63521"/>
          <a:stretch/>
        </p:blipFill>
        <p:spPr bwMode="auto">
          <a:xfrm>
            <a:off x="8818" y="2343560"/>
            <a:ext cx="1172535" cy="84620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31" name="Picture 2">
            <a:extLst>
              <a:ext uri="{FF2B5EF4-FFF2-40B4-BE49-F238E27FC236}">
                <a16:creationId xmlns:a16="http://schemas.microsoft.com/office/drawing/2014/main" id="{E999D886-1120-974D-B62E-0B6E0E61398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333" t="9819" r="7810" b="9587"/>
          <a:stretch/>
        </p:blipFill>
        <p:spPr bwMode="auto">
          <a:xfrm>
            <a:off x="41022" y="884581"/>
            <a:ext cx="1172534" cy="172261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9" name="Picture 4">
            <a:extLst>
              <a:ext uri="{FF2B5EF4-FFF2-40B4-BE49-F238E27FC236}">
                <a16:creationId xmlns:a16="http://schemas.microsoft.com/office/drawing/2014/main" id="{731BB970-D34B-C548-AD32-C307658D22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9720" y="1209356"/>
            <a:ext cx="1136543" cy="166524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886395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4000" y="276225"/>
            <a:ext cx="7620000" cy="439391"/>
          </a:xfrm>
        </p:spPr>
        <p:txBody>
          <a:bodyPr>
            <a:noAutofit/>
          </a:bodyPr>
          <a:lstStyle/>
          <a:p>
            <a:r>
              <a:rPr lang="ru-RU" sz="1600" dirty="0"/>
              <a:t>Порядок трассовой переизоляции МГ….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0" y="737821"/>
            <a:ext cx="9067800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1"/>
                </a:solidFill>
                <a:latin typeface="Arial Narrow" panose="020B0606020202030204" pitchFamily="34" charset="0"/>
              </a:rPr>
              <a:t>Разработан</a:t>
            </a:r>
            <a:r>
              <a:rPr lang="ru-RU" sz="1600" dirty="0">
                <a:solidFill>
                  <a:schemeClr val="bg1"/>
                </a:solidFill>
                <a:latin typeface="Arial Narrow" panose="020B0606020202030204" pitchFamily="34" charset="0"/>
              </a:rPr>
              <a:t> с целью сокращения затрат на капитальный ремонт подземных участков трубопроводов со стресс-коррозионными повреждениями, глубина которых не превышает 10% от толщины стенки трубы</a:t>
            </a:r>
          </a:p>
          <a:p>
            <a:endParaRPr lang="ru-RU" sz="1400" dirty="0">
              <a:solidFill>
                <a:schemeClr val="bg1"/>
              </a:solidFill>
              <a:latin typeface="Arial Narrow" panose="020B0606020202030204" pitchFamily="34" charset="0"/>
            </a:endParaRPr>
          </a:p>
          <a:p>
            <a:r>
              <a:rPr lang="ru-RU" b="1" dirty="0">
                <a:solidFill>
                  <a:schemeClr val="bg1"/>
                </a:solidFill>
                <a:latin typeface="Arial Narrow" panose="020B0606020202030204" pitchFamily="34" charset="0"/>
              </a:rPr>
              <a:t>Распространяется</a:t>
            </a:r>
            <a:r>
              <a:rPr lang="ru-RU" sz="1600" dirty="0">
                <a:solidFill>
                  <a:schemeClr val="bg1"/>
                </a:solidFill>
                <a:latin typeface="Arial Narrow" panose="020B0606020202030204" pitchFamily="34" charset="0"/>
              </a:rPr>
              <a:t> на МГ категорий III-IV диаметром до 1420 мм с избыточным давлением газа до 7,4 МПа (75 кгс/см</a:t>
            </a:r>
            <a:r>
              <a:rPr lang="ru-RU" sz="1600" baseline="30000" dirty="0">
                <a:solidFill>
                  <a:schemeClr val="bg1"/>
                </a:solidFill>
                <a:latin typeface="Arial Narrow" panose="020B0606020202030204" pitchFamily="34" charset="0"/>
              </a:rPr>
              <a:t>2</a:t>
            </a:r>
            <a:r>
              <a:rPr lang="ru-RU" sz="1600" dirty="0">
                <a:solidFill>
                  <a:schemeClr val="bg1"/>
                </a:solidFill>
                <a:latin typeface="Arial Narrow" panose="020B0606020202030204" pitchFamily="34" charset="0"/>
              </a:rPr>
              <a:t>), подготовленные к проведению ВТД, находящиеся на расстоянии более 3 км от населенных пунктов и производств</a:t>
            </a:r>
          </a:p>
          <a:p>
            <a:endParaRPr lang="ru-RU" sz="1400" dirty="0">
              <a:solidFill>
                <a:schemeClr val="bg1"/>
              </a:solidFill>
              <a:latin typeface="Arial Narrow" panose="020B0606020202030204" pitchFamily="34" charset="0"/>
            </a:endParaRPr>
          </a:p>
          <a:p>
            <a:r>
              <a:rPr lang="ru-RU" b="1" dirty="0">
                <a:solidFill>
                  <a:schemeClr val="bg1"/>
                </a:solidFill>
                <a:latin typeface="Arial Narrow" panose="020B0606020202030204" pitchFamily="34" charset="0"/>
              </a:rPr>
              <a:t>Краткое содержание</a:t>
            </a:r>
            <a:r>
              <a:rPr lang="en-US" b="1" dirty="0">
                <a:solidFill>
                  <a:schemeClr val="bg1"/>
                </a:solidFill>
                <a:latin typeface="Arial Narrow" panose="020B0606020202030204" pitchFamily="34" charset="0"/>
              </a:rPr>
              <a:t>:</a:t>
            </a:r>
          </a:p>
          <a:p>
            <a:r>
              <a:rPr lang="ru-RU" sz="1600" dirty="0">
                <a:solidFill>
                  <a:schemeClr val="bg1"/>
                </a:solidFill>
                <a:latin typeface="Arial Narrow" panose="020B0606020202030204" pitchFamily="34" charset="0"/>
              </a:rPr>
              <a:t>Требования к отбраковке труб подземных участков трубопроводов </a:t>
            </a:r>
          </a:p>
          <a:p>
            <a:r>
              <a:rPr lang="ru-RU" sz="1600" dirty="0">
                <a:solidFill>
                  <a:schemeClr val="bg1"/>
                </a:solidFill>
                <a:latin typeface="Arial Narrow" panose="020B0606020202030204" pitchFamily="34" charset="0"/>
              </a:rPr>
              <a:t>Требования по ремонту труб с незначительными повреждениями КРН</a:t>
            </a:r>
          </a:p>
          <a:p>
            <a:r>
              <a:rPr lang="ru-RU" sz="1600" dirty="0">
                <a:solidFill>
                  <a:schemeClr val="bg1"/>
                </a:solidFill>
                <a:latin typeface="Arial Narrow" panose="020B0606020202030204" pitchFamily="34" charset="0"/>
              </a:rPr>
              <a:t>Техническое диагностирование переизолированных подземных участков трубопроводов и наблюдение за незначительными повреждениями КРН труб </a:t>
            </a:r>
          </a:p>
          <a:p>
            <a:endParaRPr lang="ru-RU" sz="1400" dirty="0">
              <a:solidFill>
                <a:schemeClr val="bg1"/>
              </a:solidFill>
              <a:latin typeface="Arial Narrow" panose="020B0606020202030204" pitchFamily="34" charset="0"/>
            </a:endParaRPr>
          </a:p>
          <a:p>
            <a:r>
              <a:rPr lang="ru-RU" b="1" dirty="0">
                <a:solidFill>
                  <a:schemeClr val="bg1"/>
                </a:solidFill>
                <a:latin typeface="Arial Narrow" panose="020B0606020202030204" pitchFamily="34" charset="0"/>
              </a:rPr>
              <a:t>Применяется</a:t>
            </a:r>
            <a:r>
              <a:rPr lang="ru-RU" sz="1600" dirty="0">
                <a:solidFill>
                  <a:schemeClr val="bg1"/>
                </a:solidFill>
                <a:latin typeface="Arial Narrow" panose="020B0606020202030204" pitchFamily="34" charset="0"/>
              </a:rPr>
              <a:t> только по согласованию с ПАО «Газпром»</a:t>
            </a:r>
          </a:p>
          <a:p>
            <a:endParaRPr lang="ru-RU" sz="1600" dirty="0">
              <a:solidFill>
                <a:schemeClr val="bg1"/>
              </a:solidFill>
              <a:latin typeface="Arial Narrow" panose="020B0606020202030204" pitchFamily="34" charset="0"/>
            </a:endParaRPr>
          </a:p>
          <a:p>
            <a:r>
              <a:rPr lang="ru-RU" b="1" dirty="0">
                <a:solidFill>
                  <a:schemeClr val="bg1"/>
                </a:solidFill>
                <a:latin typeface="Arial Narrow" panose="020B0606020202030204" pitchFamily="34" charset="0"/>
              </a:rPr>
              <a:t>На согласовании в структурных подразделениях ПАО «Газпром»</a:t>
            </a:r>
            <a:endParaRPr lang="ru-RU" strike="sngStrike" dirty="0">
              <a:solidFill>
                <a:schemeClr val="bg1"/>
              </a:solidFill>
              <a:latin typeface="Arial Narrow" panose="020B0606020202030204" pitchFamily="34" charset="0"/>
            </a:endParaRPr>
          </a:p>
          <a:p>
            <a:endParaRPr lang="ru-RU" sz="1600" b="1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70465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39F98CF2-A1DA-BE4D-B2F6-0F4FDB49E2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33525" y="104774"/>
            <a:ext cx="6121401" cy="661039"/>
          </a:xfrm>
        </p:spPr>
        <p:txBody>
          <a:bodyPr/>
          <a:lstStyle/>
          <a:p>
            <a:r>
              <a:rPr lang="ru-RU" sz="1600" dirty="0"/>
              <a:t>План мероприятий по внедрению инновационной продукции ПАО «Газпром» на период 2019 – 2023 гг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D7CA48C-8A6E-B34B-8441-C67C10A5BEF9}"/>
              </a:ext>
            </a:extLst>
          </p:cNvPr>
          <p:cNvSpPr txBox="1"/>
          <p:nvPr/>
        </p:nvSpPr>
        <p:spPr>
          <a:xfrm>
            <a:off x="5382722" y="834233"/>
            <a:ext cx="3829050" cy="40549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u="sng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2019 - 2020 гг.</a:t>
            </a:r>
          </a:p>
          <a:p>
            <a:endParaRPr lang="ru-RU" sz="800" u="sng" dirty="0">
              <a:solidFill>
                <a:schemeClr val="bg1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  <a:p>
            <a:r>
              <a:rPr lang="ru-RU" sz="1700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- утверждение «Порядка выполнения работ….»</a:t>
            </a:r>
          </a:p>
          <a:p>
            <a:pPr marL="285750" indent="-285750">
              <a:buFontTx/>
              <a:buChar char="-"/>
            </a:pPr>
            <a:r>
              <a:rPr lang="ru-RU" sz="1700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определение объектов для ОПИ инновации</a:t>
            </a:r>
          </a:p>
          <a:p>
            <a:pPr marL="285750" indent="-285750">
              <a:buFontTx/>
              <a:buChar char="-"/>
            </a:pPr>
            <a:r>
              <a:rPr lang="ru-RU" sz="1700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разработка и утверждение Программ ОПИ</a:t>
            </a:r>
          </a:p>
          <a:p>
            <a:endParaRPr lang="ru-RU" sz="1400" dirty="0">
              <a:solidFill>
                <a:schemeClr val="bg1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  <a:p>
            <a:r>
              <a:rPr lang="ru-RU" sz="1700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 </a:t>
            </a:r>
            <a:r>
              <a:rPr lang="ru-RU" u="sng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2021-2023. гг.</a:t>
            </a:r>
          </a:p>
          <a:p>
            <a:endParaRPr lang="ru-RU" sz="800" u="sng" dirty="0">
              <a:solidFill>
                <a:schemeClr val="bg1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  <a:p>
            <a:pPr marL="136525" indent="-136525"/>
            <a:r>
              <a:rPr lang="ru-RU" sz="1700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- организация и проведение ОПИ в рамках работ по капитальному ремонту </a:t>
            </a:r>
          </a:p>
          <a:p>
            <a:r>
              <a:rPr lang="ru-RU" sz="1700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- ТЭО</a:t>
            </a:r>
          </a:p>
          <a:p>
            <a:r>
              <a:rPr lang="ru-RU" sz="1700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- апробация сопутствующих НИР</a:t>
            </a:r>
          </a:p>
          <a:p>
            <a:r>
              <a:rPr lang="ru-RU" sz="1700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- разработка СТО Газпром «Инструкция…</a:t>
            </a:r>
          </a:p>
        </p:txBody>
      </p:sp>
      <p:pic>
        <p:nvPicPr>
          <p:cNvPr id="3073" name="Picture 1" descr="page1image1767328">
            <a:extLst>
              <a:ext uri="{FF2B5EF4-FFF2-40B4-BE49-F238E27FC236}">
                <a16:creationId xmlns:a16="http://schemas.microsoft.com/office/drawing/2014/main" id="{5858384F-C7FB-4148-9FE2-EC1D0F19DF2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50" t="7633" r="6171"/>
          <a:stretch/>
        </p:blipFill>
        <p:spPr bwMode="auto">
          <a:xfrm>
            <a:off x="63814" y="988292"/>
            <a:ext cx="5249498" cy="3537526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32138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6805A60-D633-994B-8CC8-D78DDA08E0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1600" dirty="0"/>
              <a:t>Выводы и предложения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AB8CD077-53EA-A148-8E80-6A871E8BD050}"/>
              </a:ext>
            </a:extLst>
          </p:cNvPr>
          <p:cNvSpPr/>
          <p:nvPr/>
        </p:nvSpPr>
        <p:spPr>
          <a:xfrm>
            <a:off x="0" y="951664"/>
            <a:ext cx="9058275" cy="43211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938" indent="-7938" algn="just"/>
            <a:r>
              <a:rPr lang="ru-RU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Разработана и апробирована инновационная т</a:t>
            </a:r>
            <a:r>
              <a:rPr lang="ru-RU" altLang="ru-RU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ехнология ремонта участков магистральных газопроводов со стресс-коррозионными повреждениями с применением покрытий, содержащих ингибирующие композиции</a:t>
            </a:r>
            <a:r>
              <a:rPr lang="en-US" altLang="ru-RU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:</a:t>
            </a:r>
            <a:endParaRPr lang="ru-RU" altLang="ru-RU" dirty="0">
              <a:solidFill>
                <a:schemeClr val="bg1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  <a:p>
            <a:pPr marL="179388" indent="-179388" algn="just"/>
            <a:endParaRPr lang="en-US" altLang="ru-RU" sz="600" dirty="0">
              <a:solidFill>
                <a:schemeClr val="bg1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  <a:p>
            <a:pPr marL="552450" indent="-285750">
              <a:buFontTx/>
              <a:buChar char="-"/>
              <a:defRPr/>
            </a:pPr>
            <a:r>
              <a:rPr lang="ru-RU" altLang="ru-RU" sz="1600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прямые аналоги в России и за рубежом отсутствуют</a:t>
            </a:r>
            <a:endParaRPr lang="en-US" altLang="ru-RU" sz="1600" dirty="0">
              <a:solidFill>
                <a:schemeClr val="bg1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  <a:p>
            <a:pPr marL="552450" indent="-285750">
              <a:buFontTx/>
              <a:buChar char="-"/>
              <a:defRPr/>
            </a:pPr>
            <a:r>
              <a:rPr lang="ru-RU" altLang="ru-RU" sz="1600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остановка роста (консервация) до 90% дефектов КРН ЛЧ МГ без необходимости шлифовки труб, предотвращение образования новых дефектов КРН</a:t>
            </a:r>
          </a:p>
          <a:p>
            <a:pPr marL="552450" indent="-285750">
              <a:buFontTx/>
              <a:buChar char="-"/>
              <a:defRPr/>
            </a:pPr>
            <a:r>
              <a:rPr lang="ru-RU" altLang="ru-RU" sz="1600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снижение совокупных затрат на вырезку, транспортировку, базовый или трассовый ремонт методом шлифовки, закупку в среднем 53% труб при кап. ремонте ЛЧ МГ, подверженных КРН</a:t>
            </a:r>
            <a:endParaRPr lang="en-US" altLang="ru-RU" sz="1600" dirty="0">
              <a:solidFill>
                <a:schemeClr val="bg1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  <a:p>
            <a:pPr marL="552450" indent="-285750">
              <a:buFontTx/>
              <a:buChar char="-"/>
              <a:defRPr/>
            </a:pPr>
            <a:r>
              <a:rPr lang="ru-RU" altLang="ru-RU" sz="1600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продление ресурса участков ЛЧ МГ, подверженных КРН, на срок не менее 25 лет</a:t>
            </a:r>
          </a:p>
          <a:p>
            <a:pPr marL="552450" indent="-285750">
              <a:buFontTx/>
              <a:buChar char="-"/>
              <a:defRPr/>
            </a:pPr>
            <a:r>
              <a:rPr lang="ru-RU" altLang="ru-RU" sz="1600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снижение затрат на устранение аварий по причине пропуска КРН по данным ВТД в околошовных зонах труб ЛЧ МГ, подверженных КРН</a:t>
            </a:r>
          </a:p>
          <a:p>
            <a:pPr marL="552450" indent="-285750">
              <a:buFontTx/>
              <a:buChar char="-"/>
              <a:defRPr/>
            </a:pPr>
            <a:r>
              <a:rPr lang="ru-RU" altLang="ru-RU" sz="1600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снижение капитальных затрат в среднем в</a:t>
            </a:r>
            <a:r>
              <a:rPr lang="en-US" altLang="ru-RU" sz="1600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 1,6 </a:t>
            </a:r>
            <a:r>
              <a:rPr lang="ru-RU" altLang="ru-RU" sz="1600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раз</a:t>
            </a:r>
            <a:r>
              <a:rPr lang="en-US" altLang="ru-RU" sz="1600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 </a:t>
            </a:r>
            <a:r>
              <a:rPr lang="ru-RU" altLang="ru-RU" sz="1600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при кап. ремонте 1 км ЛЧ МГ со сроками эксплуатации 20 лет и более</a:t>
            </a:r>
          </a:p>
          <a:p>
            <a:pPr marL="552450" indent="-285750">
              <a:buFontTx/>
              <a:buChar char="-"/>
              <a:defRPr/>
            </a:pPr>
            <a:r>
              <a:rPr lang="ru-RU" altLang="ru-RU" sz="1600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интегральный эффект от внедрения 3,99 млн. руб./км</a:t>
            </a:r>
          </a:p>
          <a:p>
            <a:pPr marL="552450" indent="-285750">
              <a:lnSpc>
                <a:spcPct val="80000"/>
              </a:lnSpc>
              <a:buFontTx/>
              <a:buChar char="-"/>
              <a:defRPr/>
            </a:pPr>
            <a:endParaRPr lang="ru-RU" altLang="ru-RU" sz="1600" dirty="0">
              <a:solidFill>
                <a:schemeClr val="bg1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  <a:p>
            <a:pPr marL="179388" indent="-179388" algn="just"/>
            <a:endParaRPr lang="ru-RU" altLang="ru-RU" sz="1600" dirty="0">
              <a:solidFill>
                <a:schemeClr val="bg1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5207760"/>
      </p:ext>
    </p:extLst>
  </p:cSld>
  <p:clrMapOvr>
    <a:masterClrMapping/>
  </p:clrMapOvr>
</p:sld>
</file>

<file path=ppt/theme/theme1.xml><?xml version="1.0" encoding="utf-8"?>
<a:theme xmlns:a="http://schemas.openxmlformats.org/drawingml/2006/main" name="4_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6_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8_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7_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5_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3_Специальное оформление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  <a:fontScheme name="3_Специальное оформление">
    <a:majorFont>
      <a:latin typeface="Arial Narrow"/>
      <a:ea typeface=""/>
      <a:cs typeface=""/>
    </a:majorFont>
    <a:minorFont>
      <a:latin typeface="Arial Narrow"/>
      <a:ea typeface=""/>
      <a:cs typeface="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12653</TotalTime>
  <Words>964</Words>
  <Application>Microsoft Macintosh PowerPoint</Application>
  <PresentationFormat>Экран (16:9)</PresentationFormat>
  <Paragraphs>114</Paragraphs>
  <Slides>11</Slides>
  <Notes>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5</vt:i4>
      </vt:variant>
      <vt:variant>
        <vt:lpstr>Заголовки слайдов</vt:lpstr>
      </vt:variant>
      <vt:variant>
        <vt:i4>11</vt:i4>
      </vt:variant>
    </vt:vector>
  </HeadingPairs>
  <TitlesOfParts>
    <vt:vector size="20" baseType="lpstr">
      <vt:lpstr>MS PGothic</vt:lpstr>
      <vt:lpstr>Arial</vt:lpstr>
      <vt:lpstr>Arial Narrow</vt:lpstr>
      <vt:lpstr>Calibri</vt:lpstr>
      <vt:lpstr>4_Специальное оформление</vt:lpstr>
      <vt:lpstr>6_Специальное оформление</vt:lpstr>
      <vt:lpstr>8_Специальное оформление</vt:lpstr>
      <vt:lpstr>7_Специальное оформление</vt:lpstr>
      <vt:lpstr>5_Специальное оформление</vt:lpstr>
      <vt:lpstr>Презентация PowerPoint</vt:lpstr>
      <vt:lpstr>Проблема КРН МГ в России</vt:lpstr>
      <vt:lpstr>Решение научно-технического совета ПАО «Газпром»  от 27.06.2016 № 7-1, утв. Первым заместителем Председателя НТС ПАО «Газпром» В.А. Маркеловым</vt:lpstr>
      <vt:lpstr>Презентация PowerPoint</vt:lpstr>
      <vt:lpstr>Экспериментальные участки с незначительными повреждениями КРН в составе действующих МГ</vt:lpstr>
      <vt:lpstr>Результаты опытно-промышленных испытаний покрытий при трассовом ремонте МГ с дефектами КРН</vt:lpstr>
      <vt:lpstr>Порядок трассовой переизоляции МГ….</vt:lpstr>
      <vt:lpstr>План мероприятий по внедрению инновационной продукции ПАО «Газпром» на период 2019 – 2023 гг</vt:lpstr>
      <vt:lpstr>Выводы и предложения</vt:lpstr>
      <vt:lpstr>Выводы и предложения</vt:lpstr>
      <vt:lpstr>Презентация PowerPoint</vt:lpstr>
    </vt:vector>
  </TitlesOfParts>
  <Company>Hewlett-Packard Company</Company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julia</dc:creator>
  <cp:lastModifiedBy>Роман Богданов</cp:lastModifiedBy>
  <cp:revision>391</cp:revision>
  <cp:lastPrinted>2019-03-19T15:45:26Z</cp:lastPrinted>
  <dcterms:created xsi:type="dcterms:W3CDTF">2016-02-05T10:31:15Z</dcterms:created>
  <dcterms:modified xsi:type="dcterms:W3CDTF">2019-05-28T05:39:03Z</dcterms:modified>
</cp:coreProperties>
</file>