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4139" r:id="rId2"/>
  </p:sldMasterIdLst>
  <p:notesMasterIdLst>
    <p:notesMasterId r:id="rId31"/>
  </p:notesMasterIdLst>
  <p:handoutMasterIdLst>
    <p:handoutMasterId r:id="rId32"/>
  </p:handoutMasterIdLst>
  <p:sldIdLst>
    <p:sldId id="408" r:id="rId3"/>
    <p:sldId id="428" r:id="rId4"/>
    <p:sldId id="415" r:id="rId5"/>
    <p:sldId id="461" r:id="rId6"/>
    <p:sldId id="449" r:id="rId7"/>
    <p:sldId id="450" r:id="rId8"/>
    <p:sldId id="451" r:id="rId9"/>
    <p:sldId id="452" r:id="rId10"/>
    <p:sldId id="453" r:id="rId11"/>
    <p:sldId id="431" r:id="rId12"/>
    <p:sldId id="430" r:id="rId13"/>
    <p:sldId id="456" r:id="rId14"/>
    <p:sldId id="432" r:id="rId15"/>
    <p:sldId id="457" r:id="rId16"/>
    <p:sldId id="458" r:id="rId17"/>
    <p:sldId id="459" r:id="rId18"/>
    <p:sldId id="462" r:id="rId19"/>
    <p:sldId id="463" r:id="rId20"/>
    <p:sldId id="464" r:id="rId21"/>
    <p:sldId id="465" r:id="rId22"/>
    <p:sldId id="466" r:id="rId23"/>
    <p:sldId id="468" r:id="rId24"/>
    <p:sldId id="467" r:id="rId25"/>
    <p:sldId id="445" r:id="rId26"/>
    <p:sldId id="442" r:id="rId27"/>
    <p:sldId id="444" r:id="rId28"/>
    <p:sldId id="448" r:id="rId29"/>
    <p:sldId id="426" r:id="rId30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ECFF"/>
    <a:srgbClr val="99CCFF"/>
    <a:srgbClr val="FFFF99"/>
    <a:srgbClr val="0000CC"/>
    <a:srgbClr val="0000FF"/>
    <a:srgbClr val="0066CC"/>
    <a:srgbClr val="000000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5333" autoAdjust="0"/>
  </p:normalViewPr>
  <p:slideViewPr>
    <p:cSldViewPr snapToGrid="0">
      <p:cViewPr>
        <p:scale>
          <a:sx n="75" d="100"/>
          <a:sy n="75" d="100"/>
        </p:scale>
        <p:origin x="-848" y="99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24" d="100"/>
        <a:sy n="24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60" y="-114"/>
      </p:cViewPr>
      <p:guideLst>
        <p:guide orient="horz" pos="3124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10.xml"/><Relationship Id="rId7" Type="http://schemas.openxmlformats.org/officeDocument/2006/relationships/slide" Target="slides/slide2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24.xml"/><Relationship Id="rId5" Type="http://schemas.openxmlformats.org/officeDocument/2006/relationships/slide" Target="slides/slide13.xml"/><Relationship Id="rId4" Type="http://schemas.openxmlformats.org/officeDocument/2006/relationships/slide" Target="slides/slide11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t" anchorCtr="0" compatLnSpc="1">
            <a:prstTxWarp prst="textNoShape">
              <a:avLst/>
            </a:prstTxWarp>
          </a:bodyPr>
          <a:lstStyle>
            <a:lvl1pPr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908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t" anchorCtr="0" compatLnSpc="1">
            <a:prstTxWarp prst="textNoShape">
              <a:avLst/>
            </a:prstTxWarp>
          </a:bodyPr>
          <a:lstStyle>
            <a:lvl1pPr algn="r"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b" anchorCtr="0" compatLnSpc="1">
            <a:prstTxWarp prst="textNoShape">
              <a:avLst/>
            </a:prstTxWarp>
          </a:bodyPr>
          <a:lstStyle>
            <a:lvl1pPr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908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3" tIns="45227" rIns="90453" bIns="45227" numCol="1" anchor="b" anchorCtr="0" compatLnSpc="1">
            <a:prstTxWarp prst="textNoShape">
              <a:avLst/>
            </a:prstTxWarp>
          </a:bodyPr>
          <a:lstStyle>
            <a:lvl1pPr algn="r" defTabSz="90234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382FC1-99A6-4F46-B4E0-BE821C2B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908" y="0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5" y="4712973"/>
            <a:ext cx="5422271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908" y="9419586"/>
            <a:ext cx="2939309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1" tIns="47701" rIns="95401" bIns="4770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42DEE1-7465-4FE1-AE45-9C490F3B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27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1FE4D98-3861-40DF-8DD1-2214CC4F993F}" type="slidenum">
              <a:rPr lang="ru-RU" smtClean="0"/>
              <a:pPr defTabSz="954088"/>
              <a:t>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56175" cy="37179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9713" indent="-68263">
              <a:spcBef>
                <a:spcPts val="115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6CBC10B1-C3DA-4229-AB13-21A2A42D8A92}" type="slidenum">
              <a:rPr lang="ru-RU" altLang="ru-RU" sz="130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ru-RU" altLang="ru-RU" sz="13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9713" indent="-68263">
              <a:spcBef>
                <a:spcPts val="115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 defTabSz="9525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AE8DC25B-2E7A-4BFE-9E14-0D71A054C054}" type="slidenum">
              <a:rPr lang="ru-RU" altLang="ru-RU" sz="130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ru-RU" altLang="ru-RU" sz="13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8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279" indent="-285492" defTabSz="9548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968" indent="-228393" defTabSz="9548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754" indent="-228393" defTabSz="9548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542" indent="-228393" defTabSz="9548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329" indent="-228393" defTabSz="954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9116" indent="-228393" defTabSz="954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903" indent="-228393" defTabSz="954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2690" indent="-228393" defTabSz="9548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4870D0-938D-4960-A740-C7D372856DCF}" type="slidenum">
              <a:rPr lang="ru-RU" altLang="ru-RU" sz="1300"/>
              <a:pPr eaLnBrk="1" hangingPunct="1">
                <a:spcBef>
                  <a:spcPct val="0"/>
                </a:spcBef>
              </a:pPr>
              <a:t>21</a:t>
            </a:fld>
            <a:endParaRPr lang="ru-RU" altLang="ru-RU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96D4A-37B2-4AAA-94B9-76C94284274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4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BD9F2-A543-4594-AD48-DCA6DE8580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505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256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Sample text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7DC646-55AD-44F2-9904-C40ECC8D8B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59" name="Picture 37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030413" y="6364437"/>
            <a:ext cx="6961187" cy="461665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Производство сжиженного природного газа 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0" dirty="0" smtClean="0">
                <a:latin typeface="Arial" pitchFamily="34" charset="0"/>
                <a:cs typeface="Arial" pitchFamily="34" charset="0"/>
              </a:rPr>
            </a:b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с использованием отечественных технологий и оборудования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41" r:id="rId2"/>
    <p:sldLayoutId id="214748414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cs typeface="+mn-cs"/>
              </a:rPr>
              <a:t> </a:t>
            </a:r>
            <a:endParaRPr lang="ru-RU">
              <a:cs typeface="+mn-cs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1273" name="Picture 3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448244"/>
            <a:ext cx="9129381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1600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Газовый форум  -  201</a:t>
            </a:r>
            <a:r>
              <a:rPr lang="en-US" sz="1600" dirty="0" smtClean="0">
                <a:solidFill>
                  <a:srgbClr val="CCECFF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903226" y="2118944"/>
            <a:ext cx="72261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Производство сжиженного природного газа </a:t>
            </a:r>
          </a:p>
          <a:p>
            <a:pPr>
              <a:defRPr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с использованием отечественных технологий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оборудования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60401" y="4871827"/>
            <a:ext cx="59140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r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Заместитель Генерального директора </a:t>
            </a:r>
          </a:p>
          <a:p>
            <a:pPr algn="r">
              <a:defRPr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к.т.н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А.В. Мамаев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31531"/>
              </p:ext>
            </p:extLst>
          </p:nvPr>
        </p:nvGraphicFramePr>
        <p:xfrm>
          <a:off x="85725" y="1644650"/>
          <a:ext cx="8861425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Visio" r:id="rId3" imgW="15544800" imgH="5988594" progId="Visio.Drawing.11">
                  <p:embed/>
                </p:oleObj>
              </mc:Choice>
              <mc:Fallback>
                <p:oleObj name="Visio" r:id="rId3" imgW="15544800" imgH="59885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644650"/>
                        <a:ext cx="8861425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GMR (</a:t>
            </a:r>
            <a:r>
              <a:rPr lang="ru-RU" dirty="0" err="1"/>
              <a:t>Gazprom</a:t>
            </a:r>
            <a:r>
              <a:rPr lang="ru-RU" dirty="0"/>
              <a:t> MR).</a:t>
            </a:r>
            <a:br>
              <a:rPr lang="ru-RU" dirty="0"/>
            </a:br>
            <a:r>
              <a:rPr lang="ru-RU" dirty="0"/>
              <a:t>Упрощенная технологическая </a:t>
            </a:r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466" y="5493436"/>
            <a:ext cx="838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Процесс разработан в ООО «Газпром ВНИИГАЗ».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Патент  ОАО «ГАЗПРОМ» RU-2538192 от 22-09-2014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9388" y="1157288"/>
            <a:ext cx="3730625" cy="56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ru-RU" altLang="en-US" sz="1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охлаждение</a:t>
            </a:r>
            <a:br>
              <a:rPr lang="ru-RU" altLang="en-US" sz="1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сжижение по циклу </a:t>
            </a:r>
            <a:r>
              <a:rPr lang="en-US" altLang="en-US" sz="14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</a:t>
            </a:r>
            <a:endParaRPr lang="ru-RU" altLang="en-US" sz="1400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001512" y="1157288"/>
            <a:ext cx="3621494" cy="56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en-US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Переохлаждение по газовому азотному циклу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86388" y="4986338"/>
            <a:ext cx="36782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45720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Многокомпонентный хладагент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 Метан Этан Пропан Бутан изо-Пентан</a:t>
            </a:r>
          </a:p>
        </p:txBody>
      </p:sp>
      <p:sp>
        <p:nvSpPr>
          <p:cNvPr id="11" name="Полилиния 11"/>
          <p:cNvSpPr>
            <a:spLocks/>
          </p:cNvSpPr>
          <p:nvPr/>
        </p:nvSpPr>
        <p:spPr bwMode="auto">
          <a:xfrm>
            <a:off x="4306882" y="1349375"/>
            <a:ext cx="4571304" cy="3575050"/>
          </a:xfrm>
          <a:custGeom>
            <a:avLst/>
            <a:gdLst>
              <a:gd name="T0" fmla="*/ 653537 w 4530436"/>
              <a:gd name="T1" fmla="*/ 0 h 3591098"/>
              <a:gd name="T2" fmla="*/ 0 w 4530436"/>
              <a:gd name="T3" fmla="*/ 8313 h 3591098"/>
              <a:gd name="T4" fmla="*/ 32141 w 4530436"/>
              <a:gd name="T5" fmla="*/ 1919042 h 3591098"/>
              <a:gd name="T6" fmla="*/ 1071375 w 4530436"/>
              <a:gd name="T7" fmla="*/ 1919042 h 3591098"/>
              <a:gd name="T8" fmla="*/ 1082088 w 4530436"/>
              <a:gd name="T9" fmla="*/ 2317794 h 3591098"/>
              <a:gd name="T10" fmla="*/ 2142748 w 4530436"/>
              <a:gd name="T11" fmla="*/ 2326106 h 3591098"/>
              <a:gd name="T12" fmla="*/ 2142748 w 4530436"/>
              <a:gd name="T13" fmla="*/ 3588849 h 3591098"/>
              <a:gd name="T14" fmla="*/ 5817561 w 4530436"/>
              <a:gd name="T15" fmla="*/ 3588849 h 3591098"/>
              <a:gd name="T16" fmla="*/ 5838992 w 4530436"/>
              <a:gd name="T17" fmla="*/ 33225 h 35910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530436"/>
              <a:gd name="connsiteY0" fmla="*/ 0 h 3591098"/>
              <a:gd name="connsiteX1" fmla="*/ 0 w 4530436"/>
              <a:gd name="connsiteY1" fmla="*/ 8313 h 3591098"/>
              <a:gd name="connsiteX2" fmla="*/ 24938 w 4530436"/>
              <a:gd name="connsiteY2" fmla="*/ 1920240 h 3591098"/>
              <a:gd name="connsiteX3" fmla="*/ 831273 w 4530436"/>
              <a:gd name="connsiteY3" fmla="*/ 1920240 h 3591098"/>
              <a:gd name="connsiteX4" fmla="*/ 839585 w 4530436"/>
              <a:gd name="connsiteY4" fmla="*/ 2319251 h 3591098"/>
              <a:gd name="connsiteX5" fmla="*/ 1662545 w 4530436"/>
              <a:gd name="connsiteY5" fmla="*/ 2327563 h 3591098"/>
              <a:gd name="connsiteX6" fmla="*/ 1662545 w 4530436"/>
              <a:gd name="connsiteY6" fmla="*/ 3591098 h 3591098"/>
              <a:gd name="connsiteX7" fmla="*/ 4513811 w 4530436"/>
              <a:gd name="connsiteY7" fmla="*/ 3591098 h 3591098"/>
              <a:gd name="connsiteX8" fmla="*/ 4530436 w 4530436"/>
              <a:gd name="connsiteY8" fmla="*/ 33251 h 3591098"/>
              <a:gd name="connsiteX0" fmla="*/ 507076 w 4724516"/>
              <a:gd name="connsiteY0" fmla="*/ 27735 h 3618833"/>
              <a:gd name="connsiteX1" fmla="*/ 0 w 4724516"/>
              <a:gd name="connsiteY1" fmla="*/ 36048 h 3618833"/>
              <a:gd name="connsiteX2" fmla="*/ 24938 w 4724516"/>
              <a:gd name="connsiteY2" fmla="*/ 1947975 h 3618833"/>
              <a:gd name="connsiteX3" fmla="*/ 831273 w 4724516"/>
              <a:gd name="connsiteY3" fmla="*/ 1947975 h 3618833"/>
              <a:gd name="connsiteX4" fmla="*/ 839585 w 4724516"/>
              <a:gd name="connsiteY4" fmla="*/ 2346986 h 3618833"/>
              <a:gd name="connsiteX5" fmla="*/ 1662545 w 4724516"/>
              <a:gd name="connsiteY5" fmla="*/ 2355298 h 3618833"/>
              <a:gd name="connsiteX6" fmla="*/ 1662545 w 4724516"/>
              <a:gd name="connsiteY6" fmla="*/ 3618833 h 3618833"/>
              <a:gd name="connsiteX7" fmla="*/ 4513811 w 4724516"/>
              <a:gd name="connsiteY7" fmla="*/ 3618833 h 3618833"/>
              <a:gd name="connsiteX8" fmla="*/ 4514157 w 4724516"/>
              <a:gd name="connsiteY8" fmla="*/ 349108 h 3618833"/>
              <a:gd name="connsiteX9" fmla="*/ 4530436 w 4724516"/>
              <a:gd name="connsiteY9" fmla="*/ 60986 h 3618833"/>
              <a:gd name="connsiteX0" fmla="*/ 507076 w 4724516"/>
              <a:gd name="connsiteY0" fmla="*/ 27735 h 3618833"/>
              <a:gd name="connsiteX1" fmla="*/ 0 w 4724516"/>
              <a:gd name="connsiteY1" fmla="*/ 36048 h 3618833"/>
              <a:gd name="connsiteX2" fmla="*/ 24938 w 4724516"/>
              <a:gd name="connsiteY2" fmla="*/ 1947975 h 3618833"/>
              <a:gd name="connsiteX3" fmla="*/ 831273 w 4724516"/>
              <a:gd name="connsiteY3" fmla="*/ 1947975 h 3618833"/>
              <a:gd name="connsiteX4" fmla="*/ 839585 w 4724516"/>
              <a:gd name="connsiteY4" fmla="*/ 2346986 h 3618833"/>
              <a:gd name="connsiteX5" fmla="*/ 1662545 w 4724516"/>
              <a:gd name="connsiteY5" fmla="*/ 2355298 h 3618833"/>
              <a:gd name="connsiteX6" fmla="*/ 1662545 w 4724516"/>
              <a:gd name="connsiteY6" fmla="*/ 3618833 h 3618833"/>
              <a:gd name="connsiteX7" fmla="*/ 4513811 w 4724516"/>
              <a:gd name="connsiteY7" fmla="*/ 3618833 h 3618833"/>
              <a:gd name="connsiteX8" fmla="*/ 4514157 w 4724516"/>
              <a:gd name="connsiteY8" fmla="*/ 349108 h 3618833"/>
              <a:gd name="connsiteX9" fmla="*/ 4530436 w 4724516"/>
              <a:gd name="connsiteY9" fmla="*/ 60986 h 3618833"/>
              <a:gd name="connsiteX0" fmla="*/ 507076 w 4724516"/>
              <a:gd name="connsiteY0" fmla="*/ 27735 h 3618833"/>
              <a:gd name="connsiteX1" fmla="*/ 0 w 4724516"/>
              <a:gd name="connsiteY1" fmla="*/ 36048 h 3618833"/>
              <a:gd name="connsiteX2" fmla="*/ 24938 w 4724516"/>
              <a:gd name="connsiteY2" fmla="*/ 1947975 h 3618833"/>
              <a:gd name="connsiteX3" fmla="*/ 831273 w 4724516"/>
              <a:gd name="connsiteY3" fmla="*/ 1947975 h 3618833"/>
              <a:gd name="connsiteX4" fmla="*/ 839585 w 4724516"/>
              <a:gd name="connsiteY4" fmla="*/ 2346986 h 3618833"/>
              <a:gd name="connsiteX5" fmla="*/ 1662545 w 4724516"/>
              <a:gd name="connsiteY5" fmla="*/ 2355298 h 3618833"/>
              <a:gd name="connsiteX6" fmla="*/ 1662545 w 4724516"/>
              <a:gd name="connsiteY6" fmla="*/ 3618833 h 3618833"/>
              <a:gd name="connsiteX7" fmla="*/ 4513811 w 4724516"/>
              <a:gd name="connsiteY7" fmla="*/ 3618833 h 3618833"/>
              <a:gd name="connsiteX8" fmla="*/ 4514157 w 4724516"/>
              <a:gd name="connsiteY8" fmla="*/ 349108 h 3618833"/>
              <a:gd name="connsiteX9" fmla="*/ 4530436 w 4724516"/>
              <a:gd name="connsiteY9" fmla="*/ 60986 h 3618833"/>
              <a:gd name="connsiteX0" fmla="*/ 507076 w 4724516"/>
              <a:gd name="connsiteY0" fmla="*/ 27735 h 3618833"/>
              <a:gd name="connsiteX1" fmla="*/ 0 w 4724516"/>
              <a:gd name="connsiteY1" fmla="*/ 36048 h 3618833"/>
              <a:gd name="connsiteX2" fmla="*/ 24938 w 4724516"/>
              <a:gd name="connsiteY2" fmla="*/ 1947975 h 3618833"/>
              <a:gd name="connsiteX3" fmla="*/ 831273 w 4724516"/>
              <a:gd name="connsiteY3" fmla="*/ 1947975 h 3618833"/>
              <a:gd name="connsiteX4" fmla="*/ 839585 w 4724516"/>
              <a:gd name="connsiteY4" fmla="*/ 2346986 h 3618833"/>
              <a:gd name="connsiteX5" fmla="*/ 1662545 w 4724516"/>
              <a:gd name="connsiteY5" fmla="*/ 2355298 h 3618833"/>
              <a:gd name="connsiteX6" fmla="*/ 1662545 w 4724516"/>
              <a:gd name="connsiteY6" fmla="*/ 3618833 h 3618833"/>
              <a:gd name="connsiteX7" fmla="*/ 4513811 w 4724516"/>
              <a:gd name="connsiteY7" fmla="*/ 3618833 h 3618833"/>
              <a:gd name="connsiteX8" fmla="*/ 4514157 w 4724516"/>
              <a:gd name="connsiteY8" fmla="*/ 349108 h 3618833"/>
              <a:gd name="connsiteX9" fmla="*/ 4530436 w 4724516"/>
              <a:gd name="connsiteY9" fmla="*/ 60986 h 3618833"/>
              <a:gd name="connsiteX0" fmla="*/ 507076 w 4724516"/>
              <a:gd name="connsiteY0" fmla="*/ 27735 h 3618833"/>
              <a:gd name="connsiteX1" fmla="*/ 0 w 4724516"/>
              <a:gd name="connsiteY1" fmla="*/ 36048 h 3618833"/>
              <a:gd name="connsiteX2" fmla="*/ 24938 w 4724516"/>
              <a:gd name="connsiteY2" fmla="*/ 1947975 h 3618833"/>
              <a:gd name="connsiteX3" fmla="*/ 831273 w 4724516"/>
              <a:gd name="connsiteY3" fmla="*/ 1947975 h 3618833"/>
              <a:gd name="connsiteX4" fmla="*/ 839585 w 4724516"/>
              <a:gd name="connsiteY4" fmla="*/ 2346986 h 3618833"/>
              <a:gd name="connsiteX5" fmla="*/ 1662545 w 4724516"/>
              <a:gd name="connsiteY5" fmla="*/ 2355298 h 3618833"/>
              <a:gd name="connsiteX6" fmla="*/ 1662545 w 4724516"/>
              <a:gd name="connsiteY6" fmla="*/ 3618833 h 3618833"/>
              <a:gd name="connsiteX7" fmla="*/ 4513811 w 4724516"/>
              <a:gd name="connsiteY7" fmla="*/ 3618833 h 3618833"/>
              <a:gd name="connsiteX8" fmla="*/ 4514157 w 4724516"/>
              <a:gd name="connsiteY8" fmla="*/ 349108 h 3618833"/>
              <a:gd name="connsiteX9" fmla="*/ 4530436 w 4724516"/>
              <a:gd name="connsiteY9" fmla="*/ 60986 h 3618833"/>
              <a:gd name="connsiteX0" fmla="*/ 507076 w 4530436"/>
              <a:gd name="connsiteY0" fmla="*/ 27735 h 3618833"/>
              <a:gd name="connsiteX1" fmla="*/ 0 w 4530436"/>
              <a:gd name="connsiteY1" fmla="*/ 36048 h 3618833"/>
              <a:gd name="connsiteX2" fmla="*/ 24938 w 4530436"/>
              <a:gd name="connsiteY2" fmla="*/ 1947975 h 3618833"/>
              <a:gd name="connsiteX3" fmla="*/ 831273 w 4530436"/>
              <a:gd name="connsiteY3" fmla="*/ 1947975 h 3618833"/>
              <a:gd name="connsiteX4" fmla="*/ 839585 w 4530436"/>
              <a:gd name="connsiteY4" fmla="*/ 2346986 h 3618833"/>
              <a:gd name="connsiteX5" fmla="*/ 1662545 w 4530436"/>
              <a:gd name="connsiteY5" fmla="*/ 2355298 h 3618833"/>
              <a:gd name="connsiteX6" fmla="*/ 1662545 w 4530436"/>
              <a:gd name="connsiteY6" fmla="*/ 3618833 h 3618833"/>
              <a:gd name="connsiteX7" fmla="*/ 4513811 w 4530436"/>
              <a:gd name="connsiteY7" fmla="*/ 3618833 h 3618833"/>
              <a:gd name="connsiteX8" fmla="*/ 4514157 w 4530436"/>
              <a:gd name="connsiteY8" fmla="*/ 349108 h 3618833"/>
              <a:gd name="connsiteX9" fmla="*/ 4530436 w 4530436"/>
              <a:gd name="connsiteY9" fmla="*/ 60986 h 3618833"/>
              <a:gd name="connsiteX0" fmla="*/ 507076 w 4579022"/>
              <a:gd name="connsiteY0" fmla="*/ 27735 h 3618833"/>
              <a:gd name="connsiteX1" fmla="*/ 0 w 4579022"/>
              <a:gd name="connsiteY1" fmla="*/ 36048 h 3618833"/>
              <a:gd name="connsiteX2" fmla="*/ 24938 w 4579022"/>
              <a:gd name="connsiteY2" fmla="*/ 1947975 h 3618833"/>
              <a:gd name="connsiteX3" fmla="*/ 831273 w 4579022"/>
              <a:gd name="connsiteY3" fmla="*/ 1947975 h 3618833"/>
              <a:gd name="connsiteX4" fmla="*/ 839585 w 4579022"/>
              <a:gd name="connsiteY4" fmla="*/ 2346986 h 3618833"/>
              <a:gd name="connsiteX5" fmla="*/ 1662545 w 4579022"/>
              <a:gd name="connsiteY5" fmla="*/ 2355298 h 3618833"/>
              <a:gd name="connsiteX6" fmla="*/ 1662545 w 4579022"/>
              <a:gd name="connsiteY6" fmla="*/ 3618833 h 3618833"/>
              <a:gd name="connsiteX7" fmla="*/ 4513811 w 4579022"/>
              <a:gd name="connsiteY7" fmla="*/ 3618833 h 3618833"/>
              <a:gd name="connsiteX8" fmla="*/ 4514157 w 4579022"/>
              <a:gd name="connsiteY8" fmla="*/ 349108 h 3618833"/>
              <a:gd name="connsiteX9" fmla="*/ 3622014 w 4579022"/>
              <a:gd name="connsiteY9" fmla="*/ 60986 h 3618833"/>
              <a:gd name="connsiteX0" fmla="*/ 507076 w 4514644"/>
              <a:gd name="connsiteY0" fmla="*/ 27735 h 3618833"/>
              <a:gd name="connsiteX1" fmla="*/ 0 w 4514644"/>
              <a:gd name="connsiteY1" fmla="*/ 36048 h 3618833"/>
              <a:gd name="connsiteX2" fmla="*/ 24938 w 4514644"/>
              <a:gd name="connsiteY2" fmla="*/ 1947975 h 3618833"/>
              <a:gd name="connsiteX3" fmla="*/ 831273 w 4514644"/>
              <a:gd name="connsiteY3" fmla="*/ 1947975 h 3618833"/>
              <a:gd name="connsiteX4" fmla="*/ 839585 w 4514644"/>
              <a:gd name="connsiteY4" fmla="*/ 2346986 h 3618833"/>
              <a:gd name="connsiteX5" fmla="*/ 1662545 w 4514644"/>
              <a:gd name="connsiteY5" fmla="*/ 2355298 h 3618833"/>
              <a:gd name="connsiteX6" fmla="*/ 1662545 w 4514644"/>
              <a:gd name="connsiteY6" fmla="*/ 3618833 h 3618833"/>
              <a:gd name="connsiteX7" fmla="*/ 4513811 w 4514644"/>
              <a:gd name="connsiteY7" fmla="*/ 3618833 h 3618833"/>
              <a:gd name="connsiteX8" fmla="*/ 4514157 w 4514644"/>
              <a:gd name="connsiteY8" fmla="*/ 349108 h 3618833"/>
              <a:gd name="connsiteX9" fmla="*/ 3622014 w 4514644"/>
              <a:gd name="connsiteY9" fmla="*/ 60986 h 3618833"/>
              <a:gd name="connsiteX0" fmla="*/ 507076 w 4514644"/>
              <a:gd name="connsiteY0" fmla="*/ 220127 h 3811225"/>
              <a:gd name="connsiteX1" fmla="*/ 0 w 4514644"/>
              <a:gd name="connsiteY1" fmla="*/ 228440 h 3811225"/>
              <a:gd name="connsiteX2" fmla="*/ 24938 w 4514644"/>
              <a:gd name="connsiteY2" fmla="*/ 2140367 h 3811225"/>
              <a:gd name="connsiteX3" fmla="*/ 831273 w 4514644"/>
              <a:gd name="connsiteY3" fmla="*/ 2140367 h 3811225"/>
              <a:gd name="connsiteX4" fmla="*/ 839585 w 4514644"/>
              <a:gd name="connsiteY4" fmla="*/ 2539378 h 3811225"/>
              <a:gd name="connsiteX5" fmla="*/ 1662545 w 4514644"/>
              <a:gd name="connsiteY5" fmla="*/ 2547690 h 3811225"/>
              <a:gd name="connsiteX6" fmla="*/ 1662545 w 4514644"/>
              <a:gd name="connsiteY6" fmla="*/ 3811225 h 3811225"/>
              <a:gd name="connsiteX7" fmla="*/ 4513811 w 4514644"/>
              <a:gd name="connsiteY7" fmla="*/ 3811225 h 3811225"/>
              <a:gd name="connsiteX8" fmla="*/ 4514157 w 4514644"/>
              <a:gd name="connsiteY8" fmla="*/ 253132 h 3811225"/>
              <a:gd name="connsiteX9" fmla="*/ 3622014 w 4514644"/>
              <a:gd name="connsiteY9" fmla="*/ 253378 h 3811225"/>
              <a:gd name="connsiteX0" fmla="*/ 507076 w 4514157"/>
              <a:gd name="connsiteY0" fmla="*/ 220127 h 3811225"/>
              <a:gd name="connsiteX1" fmla="*/ 0 w 4514157"/>
              <a:gd name="connsiteY1" fmla="*/ 228440 h 3811225"/>
              <a:gd name="connsiteX2" fmla="*/ 24938 w 4514157"/>
              <a:gd name="connsiteY2" fmla="*/ 2140367 h 3811225"/>
              <a:gd name="connsiteX3" fmla="*/ 831273 w 4514157"/>
              <a:gd name="connsiteY3" fmla="*/ 2140367 h 3811225"/>
              <a:gd name="connsiteX4" fmla="*/ 839585 w 4514157"/>
              <a:gd name="connsiteY4" fmla="*/ 2539378 h 3811225"/>
              <a:gd name="connsiteX5" fmla="*/ 1662545 w 4514157"/>
              <a:gd name="connsiteY5" fmla="*/ 2547690 h 3811225"/>
              <a:gd name="connsiteX6" fmla="*/ 1662545 w 4514157"/>
              <a:gd name="connsiteY6" fmla="*/ 3811225 h 3811225"/>
              <a:gd name="connsiteX7" fmla="*/ 4513811 w 4514157"/>
              <a:gd name="connsiteY7" fmla="*/ 3811225 h 3811225"/>
              <a:gd name="connsiteX8" fmla="*/ 4514157 w 4514157"/>
              <a:gd name="connsiteY8" fmla="*/ 253132 h 3811225"/>
              <a:gd name="connsiteX9" fmla="*/ 3622014 w 4514157"/>
              <a:gd name="connsiteY9" fmla="*/ 253378 h 3811225"/>
              <a:gd name="connsiteX0" fmla="*/ 507076 w 4514157"/>
              <a:gd name="connsiteY0" fmla="*/ 0 h 3591098"/>
              <a:gd name="connsiteX1" fmla="*/ 0 w 4514157"/>
              <a:gd name="connsiteY1" fmla="*/ 8313 h 3591098"/>
              <a:gd name="connsiteX2" fmla="*/ 24938 w 4514157"/>
              <a:gd name="connsiteY2" fmla="*/ 1920240 h 3591098"/>
              <a:gd name="connsiteX3" fmla="*/ 831273 w 4514157"/>
              <a:gd name="connsiteY3" fmla="*/ 1920240 h 3591098"/>
              <a:gd name="connsiteX4" fmla="*/ 839585 w 4514157"/>
              <a:gd name="connsiteY4" fmla="*/ 2319251 h 3591098"/>
              <a:gd name="connsiteX5" fmla="*/ 1662545 w 4514157"/>
              <a:gd name="connsiteY5" fmla="*/ 2327563 h 3591098"/>
              <a:gd name="connsiteX6" fmla="*/ 1662545 w 4514157"/>
              <a:gd name="connsiteY6" fmla="*/ 3591098 h 3591098"/>
              <a:gd name="connsiteX7" fmla="*/ 4513811 w 4514157"/>
              <a:gd name="connsiteY7" fmla="*/ 3591098 h 3591098"/>
              <a:gd name="connsiteX8" fmla="*/ 4514157 w 4514157"/>
              <a:gd name="connsiteY8" fmla="*/ 33005 h 3591098"/>
              <a:gd name="connsiteX9" fmla="*/ 3622014 w 4514157"/>
              <a:gd name="connsiteY9" fmla="*/ 33251 h 3591098"/>
              <a:gd name="connsiteX0" fmla="*/ 507076 w 4514157"/>
              <a:gd name="connsiteY0" fmla="*/ 0 h 3591098"/>
              <a:gd name="connsiteX1" fmla="*/ 0 w 4514157"/>
              <a:gd name="connsiteY1" fmla="*/ 8313 h 3591098"/>
              <a:gd name="connsiteX2" fmla="*/ 24938 w 4514157"/>
              <a:gd name="connsiteY2" fmla="*/ 1920240 h 3591098"/>
              <a:gd name="connsiteX3" fmla="*/ 831273 w 4514157"/>
              <a:gd name="connsiteY3" fmla="*/ 1920240 h 3591098"/>
              <a:gd name="connsiteX4" fmla="*/ 839585 w 4514157"/>
              <a:gd name="connsiteY4" fmla="*/ 2319251 h 3591098"/>
              <a:gd name="connsiteX5" fmla="*/ 1662545 w 4514157"/>
              <a:gd name="connsiteY5" fmla="*/ 2327563 h 3591098"/>
              <a:gd name="connsiteX6" fmla="*/ 1662545 w 4514157"/>
              <a:gd name="connsiteY6" fmla="*/ 3591098 h 3591098"/>
              <a:gd name="connsiteX7" fmla="*/ 4513811 w 4514157"/>
              <a:gd name="connsiteY7" fmla="*/ 3591098 h 3591098"/>
              <a:gd name="connsiteX8" fmla="*/ 4514157 w 4514157"/>
              <a:gd name="connsiteY8" fmla="*/ 33005 h 3591098"/>
              <a:gd name="connsiteX9" fmla="*/ 3622014 w 4514157"/>
              <a:gd name="connsiteY9" fmla="*/ 33251 h 3591098"/>
              <a:gd name="connsiteX0" fmla="*/ 507076 w 4514157"/>
              <a:gd name="connsiteY0" fmla="*/ 0 h 3591098"/>
              <a:gd name="connsiteX1" fmla="*/ 0 w 4514157"/>
              <a:gd name="connsiteY1" fmla="*/ 8313 h 3591098"/>
              <a:gd name="connsiteX2" fmla="*/ 24938 w 4514157"/>
              <a:gd name="connsiteY2" fmla="*/ 1920240 h 3591098"/>
              <a:gd name="connsiteX3" fmla="*/ 831273 w 4514157"/>
              <a:gd name="connsiteY3" fmla="*/ 1920240 h 3591098"/>
              <a:gd name="connsiteX4" fmla="*/ 839585 w 4514157"/>
              <a:gd name="connsiteY4" fmla="*/ 2319251 h 3591098"/>
              <a:gd name="connsiteX5" fmla="*/ 1662545 w 4514157"/>
              <a:gd name="connsiteY5" fmla="*/ 2327563 h 3591098"/>
              <a:gd name="connsiteX6" fmla="*/ 1662545 w 4514157"/>
              <a:gd name="connsiteY6" fmla="*/ 3591098 h 3591098"/>
              <a:gd name="connsiteX7" fmla="*/ 4513811 w 4514157"/>
              <a:gd name="connsiteY7" fmla="*/ 3591098 h 3591098"/>
              <a:gd name="connsiteX8" fmla="*/ 4514157 w 4514157"/>
              <a:gd name="connsiteY8" fmla="*/ 33005 h 3591098"/>
              <a:gd name="connsiteX9" fmla="*/ 3622014 w 4514157"/>
              <a:gd name="connsiteY9" fmla="*/ 22571 h 3591098"/>
              <a:gd name="connsiteX0" fmla="*/ 507076 w 4514157"/>
              <a:gd name="connsiteY0" fmla="*/ 0 h 3591098"/>
              <a:gd name="connsiteX1" fmla="*/ 0 w 4514157"/>
              <a:gd name="connsiteY1" fmla="*/ 8313 h 3591098"/>
              <a:gd name="connsiteX2" fmla="*/ 24938 w 4514157"/>
              <a:gd name="connsiteY2" fmla="*/ 1920240 h 3591098"/>
              <a:gd name="connsiteX3" fmla="*/ 831273 w 4514157"/>
              <a:gd name="connsiteY3" fmla="*/ 1920240 h 3591098"/>
              <a:gd name="connsiteX4" fmla="*/ 839585 w 4514157"/>
              <a:gd name="connsiteY4" fmla="*/ 2319251 h 3591098"/>
              <a:gd name="connsiteX5" fmla="*/ 1662545 w 4514157"/>
              <a:gd name="connsiteY5" fmla="*/ 2327563 h 3591098"/>
              <a:gd name="connsiteX6" fmla="*/ 1662545 w 4514157"/>
              <a:gd name="connsiteY6" fmla="*/ 3591098 h 3591098"/>
              <a:gd name="connsiteX7" fmla="*/ 4513811 w 4514157"/>
              <a:gd name="connsiteY7" fmla="*/ 3591098 h 3591098"/>
              <a:gd name="connsiteX8" fmla="*/ 4514157 w 4514157"/>
              <a:gd name="connsiteY8" fmla="*/ 33005 h 3591098"/>
              <a:gd name="connsiteX9" fmla="*/ 3632456 w 4514157"/>
              <a:gd name="connsiteY9" fmla="*/ 11890 h 3591098"/>
              <a:gd name="connsiteX0" fmla="*/ 507076 w 4514157"/>
              <a:gd name="connsiteY0" fmla="*/ 0 h 3591098"/>
              <a:gd name="connsiteX1" fmla="*/ 0 w 4514157"/>
              <a:gd name="connsiteY1" fmla="*/ 8313 h 3591098"/>
              <a:gd name="connsiteX2" fmla="*/ 24938 w 4514157"/>
              <a:gd name="connsiteY2" fmla="*/ 1920240 h 3591098"/>
              <a:gd name="connsiteX3" fmla="*/ 831273 w 4514157"/>
              <a:gd name="connsiteY3" fmla="*/ 1920240 h 3591098"/>
              <a:gd name="connsiteX4" fmla="*/ 839585 w 4514157"/>
              <a:gd name="connsiteY4" fmla="*/ 2319251 h 3591098"/>
              <a:gd name="connsiteX5" fmla="*/ 1662545 w 4514157"/>
              <a:gd name="connsiteY5" fmla="*/ 2327563 h 3591098"/>
              <a:gd name="connsiteX6" fmla="*/ 1662545 w 4514157"/>
              <a:gd name="connsiteY6" fmla="*/ 3591098 h 3591098"/>
              <a:gd name="connsiteX7" fmla="*/ 4513811 w 4514157"/>
              <a:gd name="connsiteY7" fmla="*/ 3591098 h 3591098"/>
              <a:gd name="connsiteX8" fmla="*/ 4514157 w 4514157"/>
              <a:gd name="connsiteY8" fmla="*/ 22325 h 3591098"/>
              <a:gd name="connsiteX9" fmla="*/ 3632456 w 4514157"/>
              <a:gd name="connsiteY9" fmla="*/ 11890 h 3591098"/>
              <a:gd name="connsiteX0" fmla="*/ 482138 w 4489219"/>
              <a:gd name="connsiteY0" fmla="*/ 0 h 3591098"/>
              <a:gd name="connsiteX1" fmla="*/ 6387 w 4489219"/>
              <a:gd name="connsiteY1" fmla="*/ 8313 h 3591098"/>
              <a:gd name="connsiteX2" fmla="*/ 0 w 4489219"/>
              <a:gd name="connsiteY2" fmla="*/ 1920240 h 3591098"/>
              <a:gd name="connsiteX3" fmla="*/ 806335 w 4489219"/>
              <a:gd name="connsiteY3" fmla="*/ 1920240 h 3591098"/>
              <a:gd name="connsiteX4" fmla="*/ 814647 w 4489219"/>
              <a:gd name="connsiteY4" fmla="*/ 2319251 h 3591098"/>
              <a:gd name="connsiteX5" fmla="*/ 1637607 w 4489219"/>
              <a:gd name="connsiteY5" fmla="*/ 2327563 h 3591098"/>
              <a:gd name="connsiteX6" fmla="*/ 1637607 w 4489219"/>
              <a:gd name="connsiteY6" fmla="*/ 3591098 h 3591098"/>
              <a:gd name="connsiteX7" fmla="*/ 4488873 w 4489219"/>
              <a:gd name="connsiteY7" fmla="*/ 3591098 h 3591098"/>
              <a:gd name="connsiteX8" fmla="*/ 4489219 w 4489219"/>
              <a:gd name="connsiteY8" fmla="*/ 22325 h 3591098"/>
              <a:gd name="connsiteX9" fmla="*/ 3607518 w 4489219"/>
              <a:gd name="connsiteY9" fmla="*/ 11890 h 359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9219" h="3591098">
                <a:moveTo>
                  <a:pt x="482138" y="0"/>
                </a:moveTo>
                <a:lnTo>
                  <a:pt x="6387" y="8313"/>
                </a:lnTo>
                <a:lnTo>
                  <a:pt x="0" y="1920240"/>
                </a:lnTo>
                <a:lnTo>
                  <a:pt x="806335" y="1920240"/>
                </a:lnTo>
                <a:lnTo>
                  <a:pt x="814647" y="2319251"/>
                </a:lnTo>
                <a:lnTo>
                  <a:pt x="1637607" y="2327563"/>
                </a:lnTo>
                <a:lnTo>
                  <a:pt x="1637607" y="3591098"/>
                </a:lnTo>
                <a:lnTo>
                  <a:pt x="4488873" y="3591098"/>
                </a:lnTo>
                <a:cubicBezTo>
                  <a:pt x="4483828" y="3014102"/>
                  <a:pt x="4489046" y="1801371"/>
                  <a:pt x="4489219" y="22325"/>
                </a:cubicBezTo>
                <a:lnTo>
                  <a:pt x="3607518" y="11890"/>
                </a:lnTo>
              </a:path>
            </a:pathLst>
          </a:custGeom>
          <a:noFill/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2"/>
          <p:cNvSpPr>
            <a:spLocks/>
          </p:cNvSpPr>
          <p:nvPr/>
        </p:nvSpPr>
        <p:spPr bwMode="auto">
          <a:xfrm>
            <a:off x="49213" y="1349375"/>
            <a:ext cx="5337175" cy="3749675"/>
          </a:xfrm>
          <a:custGeom>
            <a:avLst/>
            <a:gdLst>
              <a:gd name="T0" fmla="*/ 141460 w 5336771"/>
              <a:gd name="T1" fmla="*/ 41655 h 3749040"/>
              <a:gd name="T2" fmla="*/ 0 w 5336771"/>
              <a:gd name="T3" fmla="*/ 41655 h 3749040"/>
              <a:gd name="T4" fmla="*/ 0 w 5336771"/>
              <a:gd name="T5" fmla="*/ 3757303 h 3749040"/>
              <a:gd name="T6" fmla="*/ 5342023 w 5336771"/>
              <a:gd name="T7" fmla="*/ 3757303 h 3749040"/>
              <a:gd name="T8" fmla="*/ 5342023 w 5336771"/>
              <a:gd name="T9" fmla="*/ 2349355 h 3749040"/>
              <a:gd name="T10" fmla="*/ 4984228 w 5336771"/>
              <a:gd name="T11" fmla="*/ 2349355 h 3749040"/>
              <a:gd name="T12" fmla="*/ 4984228 w 5336771"/>
              <a:gd name="T13" fmla="*/ 1949467 h 3749040"/>
              <a:gd name="T14" fmla="*/ 4227027 w 5336771"/>
              <a:gd name="T15" fmla="*/ 1949467 h 3749040"/>
              <a:gd name="T16" fmla="*/ 4202065 w 5336771"/>
              <a:gd name="T17" fmla="*/ 0 h 3749040"/>
              <a:gd name="T18" fmla="*/ 3053775 w 5336771"/>
              <a:gd name="T19" fmla="*/ 0 h 37490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36771" h="3749040">
                <a:moveTo>
                  <a:pt x="141317" y="41564"/>
                </a:moveTo>
                <a:lnTo>
                  <a:pt x="0" y="41564"/>
                </a:lnTo>
                <a:lnTo>
                  <a:pt x="0" y="3749040"/>
                </a:lnTo>
                <a:lnTo>
                  <a:pt x="5336771" y="3749040"/>
                </a:lnTo>
                <a:lnTo>
                  <a:pt x="5336771" y="2344189"/>
                </a:lnTo>
                <a:lnTo>
                  <a:pt x="4979324" y="2344189"/>
                </a:lnTo>
                <a:lnTo>
                  <a:pt x="4979324" y="1945178"/>
                </a:lnTo>
                <a:lnTo>
                  <a:pt x="4222866" y="1945178"/>
                </a:lnTo>
                <a:lnTo>
                  <a:pt x="4197928" y="0"/>
                </a:lnTo>
                <a:lnTo>
                  <a:pt x="3050771" y="0"/>
                </a:lnTo>
              </a:path>
            </a:pathLst>
          </a:custGeom>
          <a:noFill/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1579563" y="2255838"/>
            <a:ext cx="341312" cy="457200"/>
          </a:xfrm>
          <a:prstGeom prst="rect">
            <a:avLst/>
          </a:prstGeom>
          <a:solidFill>
            <a:srgbClr val="FF00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7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3402013" y="2247900"/>
            <a:ext cx="296862" cy="390525"/>
          </a:xfrm>
          <a:prstGeom prst="rect">
            <a:avLst/>
          </a:prstGeom>
          <a:solidFill>
            <a:srgbClr val="FF00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7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Отечественная технология GMR – </a:t>
            </a:r>
            <a:br>
              <a:rPr lang="ru-RU" dirty="0"/>
            </a:br>
            <a:r>
              <a:rPr lang="ru-RU" dirty="0"/>
              <a:t>улучшенный процесс на смешанном хладагенте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8056" y="1204424"/>
            <a:ext cx="37590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Использование процесса позволяет значительно увеличить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производительность установки </a:t>
            </a:r>
            <a:b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СПГ для единичного СВТО.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Минимальное количество оборудования и простота процесса.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Высокий КПД.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Масштабируемость – использование двух СВТО и ГТУ позволяет  удвоить </a:t>
            </a:r>
            <a:r>
              <a:rPr lang="ru-RU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производительность</a:t>
            </a:r>
            <a:r>
              <a:rPr lang="ru-RU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	</a:t>
            </a:r>
            <a:endParaRPr lang="en-US" sz="16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6" y="1204424"/>
            <a:ext cx="4842228" cy="4320000"/>
          </a:xfrm>
          <a:prstGeom prst="rect">
            <a:avLst/>
          </a:prstGeom>
          <a:ln>
            <a:solidFill>
              <a:srgbClr val="003399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graphicFrame>
        <p:nvGraphicFramePr>
          <p:cNvPr id="193" name="Таблица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11125"/>
              </p:ext>
            </p:extLst>
          </p:nvPr>
        </p:nvGraphicFramePr>
        <p:xfrm>
          <a:off x="3530146" y="4798837"/>
          <a:ext cx="5360989" cy="143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930"/>
                <a:gridCol w="925830"/>
                <a:gridCol w="880110"/>
                <a:gridCol w="1067119"/>
              </a:tblGrid>
              <a:tr h="30500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Зима 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Лето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среднем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500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ГТУ, МВт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102,6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0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Производительность, т/ч</a:t>
                      </a:r>
                      <a:r>
                        <a:rPr lang="ru-RU" sz="13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СПГ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50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Годовая производительность, млн т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r>
                        <a:rPr lang="en-US" sz="13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3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50" marB="4575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Сравнение технологий для единичного СВТО</a:t>
            </a:r>
            <a:br>
              <a:rPr lang="ru-RU" altLang="ru-RU" smtClean="0"/>
            </a:br>
            <a:r>
              <a:rPr lang="ru-RU" altLang="ru-RU" smtClean="0"/>
              <a:t>(тепловая  мощность СВТО до 170 МВт)</a:t>
            </a:r>
            <a:endParaRPr lang="ru-RU" altLang="ru-RU" smtClean="0">
              <a:solidFill>
                <a:srgbClr val="FFC000"/>
              </a:solidFill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8F3AC1-04A1-4360-B3B5-3322DED64FE9}" type="slidenum">
              <a:rPr lang="en-US" altLang="ru-RU" sz="2000">
                <a:solidFill>
                  <a:schemeClr val="bg1"/>
                </a:solidFill>
              </a:rPr>
              <a:pPr/>
              <a:t>12</a:t>
            </a:fld>
            <a:endParaRPr lang="ru-RU" altLang="ru-RU" sz="20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95313" y="1352550"/>
          <a:ext cx="815022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572"/>
                <a:gridCol w="1425217"/>
                <a:gridCol w="1375082"/>
                <a:gridCol w="1253330"/>
                <a:gridCol w="1461024"/>
              </a:tblGrid>
              <a:tr h="4316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en-US" sz="1800" dirty="0"/>
                    </a:p>
                  </a:txBody>
                  <a:tcPr marL="91445" marR="91445" marT="45647" marB="456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ед</a:t>
                      </a:r>
                      <a:endParaRPr lang="en-US" sz="1800" dirty="0"/>
                    </a:p>
                  </a:txBody>
                  <a:tcPr marL="91445" marR="91445" marT="45647" marB="456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DMR</a:t>
                      </a:r>
                      <a:endParaRPr lang="en-US" sz="1800" dirty="0"/>
                    </a:p>
                  </a:txBody>
                  <a:tcPr marL="91445" marR="91445" marT="45647" marB="456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SMR</a:t>
                      </a:r>
                      <a:endParaRPr lang="en-US" sz="1800" dirty="0"/>
                    </a:p>
                  </a:txBody>
                  <a:tcPr marL="91445" marR="91445" marT="45647" marB="456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GMR</a:t>
                      </a:r>
                      <a:endParaRPr lang="en-US" sz="1800" dirty="0"/>
                    </a:p>
                  </a:txBody>
                  <a:tcPr marL="91445" marR="91445" marT="45647" marB="45647">
                    <a:solidFill>
                      <a:srgbClr val="0070C0"/>
                    </a:solidFill>
                  </a:tcPr>
                </a:tc>
              </a:tr>
              <a:tr h="7451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Удельное энергопотребление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0070C0"/>
                          </a:solidFill>
                        </a:rPr>
                        <a:t>кВтч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/т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259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289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297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</a:tr>
              <a:tr h="7451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Относительная производительность *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%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89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57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</a:tr>
              <a:tr h="7451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70C0"/>
                          </a:solidFill>
                        </a:rPr>
                        <a:t>Среднегодовая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</a:rPr>
                        <a:t> производительность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</a:rPr>
                        <a:t>млн. т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2,50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1,60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2,8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647" marB="45647"/>
                </a:tc>
              </a:tr>
            </a:tbl>
          </a:graphicData>
        </a:graphic>
      </p:graphicFrame>
      <p:sp>
        <p:nvSpPr>
          <p:cNvPr id="19492" name="TextBox 5"/>
          <p:cNvSpPr txBox="1">
            <a:spLocks noChangeArrowheads="1"/>
          </p:cNvSpPr>
          <p:nvPr/>
        </p:nvSpPr>
        <p:spPr bwMode="auto">
          <a:xfrm>
            <a:off x="595313" y="4194175"/>
            <a:ext cx="7227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1700" b="0">
                <a:solidFill>
                  <a:srgbClr val="0070C0"/>
                </a:solidFill>
              </a:rPr>
              <a:t>* Для единичного СВТО с суммарной тепловой мощностью всех секций до 170 МВт, с учетом показателей удельного энергопотребления</a:t>
            </a:r>
          </a:p>
        </p:txBody>
      </p:sp>
      <p:sp>
        <p:nvSpPr>
          <p:cNvPr id="19493" name="TextBox 7"/>
          <p:cNvSpPr txBox="1">
            <a:spLocks noChangeArrowheads="1"/>
          </p:cNvSpPr>
          <p:nvPr/>
        </p:nvSpPr>
        <p:spPr bwMode="auto">
          <a:xfrm>
            <a:off x="489435" y="5163570"/>
            <a:ext cx="815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3399"/>
                </a:solidFill>
              </a:rPr>
              <a:t>GMR </a:t>
            </a:r>
            <a:r>
              <a:rPr lang="ru-RU" altLang="en-US" sz="2400" dirty="0">
                <a:solidFill>
                  <a:srgbClr val="003399"/>
                </a:solidFill>
              </a:rPr>
              <a:t>для единичного СВТО сравнимого размера обеспечивает большую производительность за счет азотного цикла</a:t>
            </a:r>
          </a:p>
        </p:txBody>
      </p:sp>
    </p:spTree>
    <p:extLst>
      <p:ext uri="{BB962C8B-B14F-4D97-AF65-F5344CB8AC3E}">
        <p14:creationId xmlns:p14="http://schemas.microsoft.com/office/powerpoint/2010/main" val="2922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 технологии </a:t>
            </a:r>
            <a:r>
              <a:rPr lang="en-US" dirty="0"/>
              <a:t>GMR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08775"/>
              </p:ext>
            </p:extLst>
          </p:nvPr>
        </p:nvGraphicFramePr>
        <p:xfrm>
          <a:off x="265814" y="1474788"/>
          <a:ext cx="8633637" cy="461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3637"/>
              </a:tblGrid>
              <a:tr h="910774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Низкие удельные </a:t>
                      </a:r>
                      <a:r>
                        <a:rPr lang="ru-RU" sz="1800" b="1" kern="120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энергозатраты</a:t>
                      </a:r>
                      <a:r>
                        <a:rPr lang="ru-RU" sz="1800" b="1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300 </a:t>
                      </a:r>
                      <a:r>
                        <a:rPr lang="ru-RU" sz="1800" b="1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кВтч/т СПГ), сравнимые</a:t>
                      </a:r>
                      <a:br>
                        <a:rPr lang="ru-RU" sz="1800" b="1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наиболее экономичными циклами.</a:t>
                      </a:r>
                      <a:endParaRPr lang="ru-RU" sz="1800" b="1" kern="12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1077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</a:t>
                      </a:r>
                      <a:r>
                        <a:rPr lang="ru-RU" sz="1800" b="1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ростота технологии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невысокие капитальные затраты, возможность использования приводов одной мощности.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077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Хорошая</a:t>
                      </a:r>
                      <a:r>
                        <a:rPr lang="ru-RU" sz="1800" b="1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адаптация для холодного климата </a:t>
                      </a:r>
                      <a:r>
                        <a:rPr 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использует все</a:t>
                      </a:r>
                      <a:r>
                        <a:rPr 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  <a:r>
                        <a:rPr lang="ru-RU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смесевых циклов на стадии </a:t>
                      </a:r>
                      <a:r>
                        <a:rPr lang="ru-RU" sz="1800" baseline="0" dirty="0" err="1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предохлаждения</a:t>
                      </a:r>
                      <a:r>
                        <a:rPr lang="ru-RU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1077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Удобство эксплуатации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два независимых цикла, отдельный</a:t>
                      </a:r>
                      <a:r>
                        <a:rPr lang="ru-RU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компрессор для каждого цикла.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077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использования пластинчатых теплообменников на стадии азотного переохлаждения </a:t>
                      </a:r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компактность теплообменной системы. 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 anchor="ctr">
                    <a:lnL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9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Оценка процесса </a:t>
            </a:r>
            <a:r>
              <a:rPr lang="en-US" altLang="en-US" dirty="0" smtClean="0"/>
              <a:t>GMR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endParaRPr lang="en-US" altLang="en-US" dirty="0" smtClean="0"/>
          </a:p>
        </p:txBody>
      </p:sp>
      <p:sp>
        <p:nvSpPr>
          <p:cNvPr id="21507" name="Textfeld 4"/>
          <p:cNvSpPr txBox="1">
            <a:spLocks noChangeArrowheads="1"/>
          </p:cNvSpPr>
          <p:nvPr/>
        </p:nvSpPr>
        <p:spPr bwMode="auto">
          <a:xfrm>
            <a:off x="122238" y="1101725"/>
            <a:ext cx="88392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446088" indent="-4460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Процесс 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GMR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был оценен, оптимизирован и хорошо подходит для сжижения природного газа на больших тоннажах.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 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Максимальная производительность линии по процессу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GMR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, принимая во внимание подтвержденные размеры оборудования по компрессорам СХ и СВТО, составит до 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2.8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ru-RU" altLang="en-US" sz="1800" b="1" dirty="0" err="1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млн.т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/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год</a:t>
            </a:r>
            <a:r>
              <a:rPr lang="en-US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в районе балтийского побережья. </a:t>
            </a:r>
            <a:endParaRPr lang="en-GB" altLang="en-US" sz="1800" b="1" dirty="0">
              <a:solidFill>
                <a:srgbClr val="003399"/>
              </a:solidFill>
              <a:latin typeface="Arial Narrow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GMR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может применяться для крупнотоннажных производств и с использованием одного корпуса СВТО на технологическую линию занимает нишу</a:t>
            </a:r>
            <a:r>
              <a:rPr lang="en-US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по производительности между процессами </a:t>
            </a:r>
            <a:r>
              <a:rPr lang="en-US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SMR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и </a:t>
            </a:r>
            <a:r>
              <a:rPr lang="en-US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DMR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Shell.</a:t>
            </a:r>
            <a:endParaRPr lang="en-GB" altLang="en-US" sz="1800" b="1" dirty="0">
              <a:solidFill>
                <a:srgbClr val="003399"/>
              </a:solidFill>
              <a:latin typeface="Arial Narrow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С помощью 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GMR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можно достичь больших размеров линии в сравнении с </a:t>
            </a:r>
            <a:r>
              <a:rPr lang="de-DE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SMR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, а габариты СВТО (особенно высота) будут меньше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.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В сравнении с 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DMR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и</a:t>
            </a:r>
            <a:r>
              <a:rPr lang="en-GB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 MFC, GMR 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имеет преимущества относительно сложности и </a:t>
            </a:r>
            <a:r>
              <a:rPr lang="ru-RU" altLang="en-US" sz="1800" b="1" dirty="0" smtClean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капитальных  затрат</a:t>
            </a:r>
            <a:r>
              <a:rPr lang="ru-RU" altLang="en-US" sz="1800" b="1" dirty="0">
                <a:solidFill>
                  <a:srgbClr val="003399"/>
                </a:solidFill>
                <a:latin typeface="Arial Narrow" pitchFamily="34" charset="0"/>
                <a:sym typeface="Wingdings" pitchFamily="2" charset="2"/>
              </a:rPr>
              <a:t>.</a:t>
            </a:r>
            <a:endParaRPr lang="en-GB" altLang="en-US" sz="1800" b="1" dirty="0">
              <a:solidFill>
                <a:srgbClr val="003399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719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Предварительная концепция крупнотоннажной установки</a:t>
            </a:r>
            <a:endParaRPr lang="ru-RU" altLang="ru-RU" smtClean="0">
              <a:solidFill>
                <a:srgbClr val="FFC000"/>
              </a:solidFill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801E3B-EFC3-4C52-9F27-BB782DB4F6FE}" type="slidenum">
              <a:rPr lang="en-US" altLang="ru-RU" sz="2000">
                <a:solidFill>
                  <a:schemeClr val="bg1"/>
                </a:solidFill>
              </a:rPr>
              <a:pPr/>
              <a:t>15</a:t>
            </a:fld>
            <a:endParaRPr lang="ru-RU" altLang="ru-RU" sz="2000">
              <a:solidFill>
                <a:schemeClr val="bg1"/>
              </a:solidFill>
            </a:endParaRP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82688"/>
            <a:ext cx="45148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795838" y="1347788"/>
            <a:ext cx="40798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altLang="en-US" sz="1700" b="0">
                <a:solidFill>
                  <a:srgbClr val="0070C0"/>
                </a:solidFill>
              </a:rPr>
              <a:t>Привод: 2х ГТ MHPS H-100 </a:t>
            </a:r>
            <a:endParaRPr lang="en-US" altLang="en-US" sz="1700" b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altLang="en-US" sz="1700" b="0">
                <a:solidFill>
                  <a:srgbClr val="0070C0"/>
                </a:solidFill>
              </a:rPr>
              <a:t>Две линии компрессоров</a:t>
            </a:r>
          </a:p>
          <a:p>
            <a:pPr>
              <a:buFont typeface="Wingdings" pitchFamily="2" charset="2"/>
              <a:buChar char="§"/>
            </a:pPr>
            <a:r>
              <a:rPr lang="ru-RU" altLang="en-US" sz="1700" b="0">
                <a:solidFill>
                  <a:srgbClr val="0070C0"/>
                </a:solidFill>
              </a:rPr>
              <a:t>Используется жидкостной детандер</a:t>
            </a:r>
            <a:endParaRPr lang="en-US" altLang="en-US" sz="1700" b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sz="1700" b="0">
                <a:solidFill>
                  <a:srgbClr val="0070C0"/>
                </a:solidFill>
              </a:rPr>
              <a:t>2 </a:t>
            </a:r>
            <a:r>
              <a:rPr lang="ru-RU" altLang="en-US" sz="1700" b="0">
                <a:solidFill>
                  <a:srgbClr val="0070C0"/>
                </a:solidFill>
              </a:rPr>
              <a:t>СВТО суммарной тепловой мощностью до 170 МВт</a:t>
            </a:r>
          </a:p>
          <a:p>
            <a:pPr>
              <a:buFont typeface="Wingdings" pitchFamily="2" charset="2"/>
              <a:buChar char="§"/>
            </a:pPr>
            <a:r>
              <a:rPr lang="ru-RU" altLang="en-US" sz="1700" b="0">
                <a:solidFill>
                  <a:srgbClr val="0070C0"/>
                </a:solidFill>
              </a:rPr>
              <a:t>Один блок азотного охлаждения 			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5888" y="4400550"/>
          <a:ext cx="87598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006"/>
                <a:gridCol w="29008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году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Мощность ГТУ, МВт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 х 10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3.4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Удельное энергопотребление,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0070C0"/>
                          </a:solidFill>
                        </a:rPr>
                        <a:t>кВтч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/т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297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Производительность, т/час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СПГ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690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Годовая производительность, млн. т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5,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1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Развитие концепции </a:t>
            </a:r>
            <a:r>
              <a:rPr lang="en-US" altLang="en-US" smtClean="0"/>
              <a:t>GMR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44245" y="4520633"/>
            <a:ext cx="8826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altLang="en-US" sz="2000" dirty="0">
                <a:solidFill>
                  <a:srgbClr val="003399"/>
                </a:solidFill>
              </a:rPr>
              <a:t>Использование двухконтурного смесевого цикла для снижения удельных </a:t>
            </a:r>
            <a:r>
              <a:rPr lang="ru-RU" altLang="en-US" sz="2000" dirty="0" err="1">
                <a:solidFill>
                  <a:srgbClr val="003399"/>
                </a:solidFill>
              </a:rPr>
              <a:t>энергозатрат</a:t>
            </a:r>
            <a:r>
              <a:rPr lang="ru-RU" altLang="en-US" sz="2000" dirty="0">
                <a:solidFill>
                  <a:srgbClr val="003399"/>
                </a:solidFill>
              </a:rPr>
              <a:t> на стадиях охлаждения и </a:t>
            </a:r>
            <a:r>
              <a:rPr lang="ru-RU" altLang="en-US" sz="2000" dirty="0" smtClean="0">
                <a:solidFill>
                  <a:srgbClr val="003399"/>
                </a:solidFill>
              </a:rPr>
              <a:t>сжижения</a:t>
            </a:r>
          </a:p>
          <a:p>
            <a:pPr>
              <a:buFont typeface="Wingdings" pitchFamily="2" charset="2"/>
              <a:buChar char="§"/>
            </a:pPr>
            <a:endParaRPr lang="en-US" altLang="en-US" sz="2000" dirty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altLang="en-US" sz="2000" dirty="0">
                <a:solidFill>
                  <a:srgbClr val="003399"/>
                </a:solidFill>
              </a:rPr>
              <a:t>Увеличение производительности единичной линии при максимальных </a:t>
            </a:r>
            <a:r>
              <a:rPr lang="ru-RU" altLang="en-US" sz="2000" dirty="0" err="1">
                <a:solidFill>
                  <a:srgbClr val="003399"/>
                </a:solidFill>
              </a:rPr>
              <a:t>референсных</a:t>
            </a:r>
            <a:r>
              <a:rPr lang="ru-RU" altLang="en-US" sz="2000" dirty="0">
                <a:solidFill>
                  <a:srgbClr val="003399"/>
                </a:solidFill>
              </a:rPr>
              <a:t> размерах СВТО </a:t>
            </a:r>
          </a:p>
        </p:txBody>
      </p:sp>
      <p:pic>
        <p:nvPicPr>
          <p:cNvPr id="5" name="Picture 11" descr="1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5" y="1713297"/>
            <a:ext cx="4327310" cy="2434112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245" y="1274715"/>
            <a:ext cx="766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3399"/>
                </a:solidFill>
              </a:rPr>
              <a:t>Цель - Максимальное  использование российского </a:t>
            </a:r>
            <a:r>
              <a:rPr lang="ru-RU" sz="1800" b="1" dirty="0">
                <a:solidFill>
                  <a:srgbClr val="003399"/>
                </a:solidFill>
              </a:rPr>
              <a:t>оборудования</a:t>
            </a:r>
          </a:p>
        </p:txBody>
      </p:sp>
      <p:pic>
        <p:nvPicPr>
          <p:cNvPr id="8" name="Picture 2" descr="_003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45" y="1713298"/>
            <a:ext cx="4327743" cy="2434112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3273425"/>
            <a:ext cx="8469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altLang="ru-RU" sz="2800"/>
              <a:t>Технологии крупнотоннажного производства СПГ</a:t>
            </a:r>
            <a:endParaRPr lang="ru-RU" altLang="ru-RU" sz="4000"/>
          </a:p>
        </p:txBody>
      </p:sp>
      <p:sp>
        <p:nvSpPr>
          <p:cNvPr id="4" name="TextBox 3"/>
          <p:cNvSpPr txBox="1"/>
          <p:nvPr/>
        </p:nvSpPr>
        <p:spPr>
          <a:xfrm>
            <a:off x="698204" y="2892762"/>
            <a:ext cx="699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Малотоннажные технологии производства СПГ.</a:t>
            </a:r>
            <a:endParaRPr lang="ru-RU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AutoShape 80"/>
          <p:cNvCxnSpPr>
            <a:cxnSpLocks noChangeShapeType="1"/>
          </p:cNvCxnSpPr>
          <p:nvPr/>
        </p:nvCxnSpPr>
        <p:spPr bwMode="auto">
          <a:xfrm flipV="1">
            <a:off x="7037790" y="1323758"/>
            <a:ext cx="0" cy="247276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" name="Прямая со стрелкой 404"/>
          <p:cNvCxnSpPr>
            <a:cxnSpLocks noChangeShapeType="1"/>
            <a:stCxn id="12347" idx="4"/>
            <a:endCxn id="12354" idx="0"/>
          </p:cNvCxnSpPr>
          <p:nvPr/>
        </p:nvCxnSpPr>
        <p:spPr bwMode="auto">
          <a:xfrm flipH="1">
            <a:off x="1435100" y="2152799"/>
            <a:ext cx="794" cy="8926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>
              <a:lnSpc>
                <a:spcPct val="100000"/>
              </a:lnSpc>
            </a:pPr>
            <a:r>
              <a:rPr lang="ru-RU" altLang="ru-RU" sz="2000" b="1" dirty="0" smtClean="0"/>
              <a:t>Малотоннажное производство СПГ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на ГРС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Схемы циклов производства с упрощенной и низкотемпературной системами очистки</a:t>
            </a:r>
          </a:p>
        </p:txBody>
      </p:sp>
      <p:sp>
        <p:nvSpPr>
          <p:cNvPr id="12312" name="Прямоугольник 397"/>
          <p:cNvSpPr>
            <a:spLocks noChangeArrowheads="1"/>
          </p:cNvSpPr>
          <p:nvPr/>
        </p:nvSpPr>
        <p:spPr bwMode="auto">
          <a:xfrm>
            <a:off x="522288" y="3037467"/>
            <a:ext cx="1752600" cy="446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13" name="Прямоугольник 398"/>
          <p:cNvSpPr>
            <a:spLocks noChangeArrowheads="1"/>
          </p:cNvSpPr>
          <p:nvPr/>
        </p:nvSpPr>
        <p:spPr bwMode="auto">
          <a:xfrm>
            <a:off x="1352324" y="2492896"/>
            <a:ext cx="176212" cy="37306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700" b="0" dirty="0" smtClean="0">
                <a:solidFill>
                  <a:schemeClr val="tx1"/>
                </a:solidFill>
              </a:rPr>
              <a:t>2</a:t>
            </a:r>
            <a:endParaRPr lang="ru-RU" altLang="ru-RU" sz="1700" b="0" dirty="0">
              <a:solidFill>
                <a:schemeClr val="tx1"/>
              </a:solidFill>
            </a:endParaRPr>
          </a:p>
        </p:txBody>
      </p:sp>
      <p:sp>
        <p:nvSpPr>
          <p:cNvPr id="12314" name="Полилиния 399"/>
          <p:cNvSpPr>
            <a:spLocks/>
          </p:cNvSpPr>
          <p:nvPr/>
        </p:nvSpPr>
        <p:spPr bwMode="auto">
          <a:xfrm>
            <a:off x="1279525" y="3037467"/>
            <a:ext cx="300038" cy="460375"/>
          </a:xfrm>
          <a:custGeom>
            <a:avLst/>
            <a:gdLst>
              <a:gd name="T0" fmla="*/ 7602 w 438912"/>
              <a:gd name="T1" fmla="*/ 0 h 1441095"/>
              <a:gd name="T2" fmla="*/ 7602 w 438912"/>
              <a:gd name="T3" fmla="*/ 8 h 1441095"/>
              <a:gd name="T4" fmla="*/ 0 w 438912"/>
              <a:gd name="T5" fmla="*/ 16 h 1441095"/>
              <a:gd name="T6" fmla="*/ 14254 w 438912"/>
              <a:gd name="T7" fmla="*/ 31 h 1441095"/>
              <a:gd name="T8" fmla="*/ 7602 w 438912"/>
              <a:gd name="T9" fmla="*/ 38 h 1441095"/>
              <a:gd name="T10" fmla="*/ 7602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12315" name="Полилиния 400"/>
          <p:cNvSpPr>
            <a:spLocks/>
          </p:cNvSpPr>
          <p:nvPr/>
        </p:nvSpPr>
        <p:spPr bwMode="auto">
          <a:xfrm>
            <a:off x="1912938" y="3042230"/>
            <a:ext cx="300037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2316" name="Скругленный прямоугольник 401"/>
          <p:cNvSpPr>
            <a:spLocks noChangeArrowheads="1"/>
          </p:cNvSpPr>
          <p:nvPr/>
        </p:nvSpPr>
        <p:spPr bwMode="auto">
          <a:xfrm>
            <a:off x="1330325" y="5313942"/>
            <a:ext cx="225425" cy="454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17" name="Блок-схема: сопоставление 402"/>
          <p:cNvSpPr>
            <a:spLocks noChangeArrowheads="1"/>
          </p:cNvSpPr>
          <p:nvPr/>
        </p:nvSpPr>
        <p:spPr bwMode="auto">
          <a:xfrm>
            <a:off x="1373188" y="4905955"/>
            <a:ext cx="131762" cy="284162"/>
          </a:xfrm>
          <a:prstGeom prst="flowChartCollate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12318" name="Прямая со стрелкой 405"/>
          <p:cNvCxnSpPr>
            <a:cxnSpLocks noChangeShapeType="1"/>
          </p:cNvCxnSpPr>
          <p:nvPr/>
        </p:nvCxnSpPr>
        <p:spPr bwMode="auto">
          <a:xfrm>
            <a:off x="1439863" y="5190117"/>
            <a:ext cx="3175" cy="1238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Прямая со стрелкой 406"/>
          <p:cNvCxnSpPr>
            <a:cxnSpLocks noChangeShapeType="1"/>
          </p:cNvCxnSpPr>
          <p:nvPr/>
        </p:nvCxnSpPr>
        <p:spPr bwMode="auto">
          <a:xfrm flipH="1">
            <a:off x="1439863" y="5767967"/>
            <a:ext cx="3175" cy="249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0" name="Соединительная линия уступом 407"/>
          <p:cNvCxnSpPr>
            <a:cxnSpLocks noChangeShapeType="1"/>
          </p:cNvCxnSpPr>
          <p:nvPr/>
        </p:nvCxnSpPr>
        <p:spPr bwMode="auto">
          <a:xfrm flipV="1">
            <a:off x="1555750" y="3502605"/>
            <a:ext cx="520700" cy="2038350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Прямая со стрелкой 408"/>
          <p:cNvCxnSpPr>
            <a:cxnSpLocks noChangeShapeType="1"/>
            <a:stCxn id="12355" idx="0"/>
            <a:endCxn id="12351" idx="0"/>
          </p:cNvCxnSpPr>
          <p:nvPr/>
        </p:nvCxnSpPr>
        <p:spPr bwMode="auto">
          <a:xfrm flipV="1">
            <a:off x="2071688" y="2337380"/>
            <a:ext cx="1587" cy="7048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2" name="Полилиния 422"/>
          <p:cNvSpPr>
            <a:spLocks/>
          </p:cNvSpPr>
          <p:nvPr/>
        </p:nvSpPr>
        <p:spPr bwMode="auto">
          <a:xfrm>
            <a:off x="581025" y="3023180"/>
            <a:ext cx="300038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2323" name="Овал 423"/>
          <p:cNvSpPr>
            <a:spLocks noChangeArrowheads="1"/>
          </p:cNvSpPr>
          <p:nvPr/>
        </p:nvSpPr>
        <p:spPr bwMode="auto">
          <a:xfrm>
            <a:off x="715963" y="3026355"/>
            <a:ext cx="50800" cy="460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12324" name="Соединительная линия уступом 424"/>
          <p:cNvCxnSpPr>
            <a:cxnSpLocks noChangeShapeType="1"/>
            <a:endCxn id="12323" idx="0"/>
          </p:cNvCxnSpPr>
          <p:nvPr/>
        </p:nvCxnSpPr>
        <p:spPr bwMode="auto">
          <a:xfrm rot="10800000" flipV="1">
            <a:off x="741363" y="2929461"/>
            <a:ext cx="710406" cy="96894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5" name="Овал 425"/>
          <p:cNvSpPr>
            <a:spLocks noChangeArrowheads="1"/>
          </p:cNvSpPr>
          <p:nvPr/>
        </p:nvSpPr>
        <p:spPr bwMode="auto">
          <a:xfrm>
            <a:off x="2051050" y="3458155"/>
            <a:ext cx="52388" cy="44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2326" name="Овал 426"/>
          <p:cNvSpPr>
            <a:spLocks noChangeArrowheads="1"/>
          </p:cNvSpPr>
          <p:nvPr/>
        </p:nvSpPr>
        <p:spPr bwMode="auto">
          <a:xfrm>
            <a:off x="715963" y="3453392"/>
            <a:ext cx="50800" cy="44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cxnSp>
        <p:nvCxnSpPr>
          <p:cNvPr id="12327" name="Соединительная линия уступом 427"/>
          <p:cNvCxnSpPr>
            <a:cxnSpLocks noChangeShapeType="1"/>
          </p:cNvCxnSpPr>
          <p:nvPr/>
        </p:nvCxnSpPr>
        <p:spPr bwMode="auto">
          <a:xfrm rot="16200000" flipH="1">
            <a:off x="1038225" y="3200980"/>
            <a:ext cx="746125" cy="1339850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8" name="Овал 429"/>
          <p:cNvSpPr>
            <a:spLocks noChangeArrowheads="1"/>
          </p:cNvSpPr>
          <p:nvPr/>
        </p:nvSpPr>
        <p:spPr bwMode="auto">
          <a:xfrm>
            <a:off x="1385888" y="4199517"/>
            <a:ext cx="131762" cy="90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2329" name="Прямая со стрелкой 430"/>
          <p:cNvCxnSpPr>
            <a:cxnSpLocks noChangeShapeType="1"/>
          </p:cNvCxnSpPr>
          <p:nvPr/>
        </p:nvCxnSpPr>
        <p:spPr bwMode="auto">
          <a:xfrm>
            <a:off x="1439863" y="3497842"/>
            <a:ext cx="0" cy="140811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30" name="Овал 433"/>
          <p:cNvSpPr>
            <a:spLocks noChangeArrowheads="1"/>
          </p:cNvSpPr>
          <p:nvPr/>
        </p:nvSpPr>
        <p:spPr bwMode="auto">
          <a:xfrm>
            <a:off x="2065338" y="4223330"/>
            <a:ext cx="50800" cy="444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331" name="Прямоугольник 436"/>
          <p:cNvSpPr>
            <a:spLocks noChangeArrowheads="1"/>
          </p:cNvSpPr>
          <p:nvPr/>
        </p:nvSpPr>
        <p:spPr bwMode="auto">
          <a:xfrm>
            <a:off x="1223963" y="3655005"/>
            <a:ext cx="1057275" cy="446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2332" name="Полилиния 437"/>
          <p:cNvSpPr>
            <a:spLocks/>
          </p:cNvSpPr>
          <p:nvPr/>
        </p:nvSpPr>
        <p:spPr bwMode="auto">
          <a:xfrm>
            <a:off x="1279525" y="3655005"/>
            <a:ext cx="300038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2333" name="Полилиния 438"/>
          <p:cNvSpPr>
            <a:spLocks/>
          </p:cNvSpPr>
          <p:nvPr/>
        </p:nvSpPr>
        <p:spPr bwMode="auto">
          <a:xfrm>
            <a:off x="1919288" y="3659767"/>
            <a:ext cx="298450" cy="460375"/>
          </a:xfrm>
          <a:custGeom>
            <a:avLst/>
            <a:gdLst>
              <a:gd name="T0" fmla="*/ 7400 w 438912"/>
              <a:gd name="T1" fmla="*/ 0 h 1441095"/>
              <a:gd name="T2" fmla="*/ 7400 w 438912"/>
              <a:gd name="T3" fmla="*/ 8 h 1441095"/>
              <a:gd name="T4" fmla="*/ 0 w 438912"/>
              <a:gd name="T5" fmla="*/ 16 h 1441095"/>
              <a:gd name="T6" fmla="*/ 13875 w 438912"/>
              <a:gd name="T7" fmla="*/ 31 h 1441095"/>
              <a:gd name="T8" fmla="*/ 7400 w 438912"/>
              <a:gd name="T9" fmla="*/ 38 h 1441095"/>
              <a:gd name="T10" fmla="*/ 7400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2334" name="Прямоугольник 439"/>
          <p:cNvSpPr>
            <a:spLocks noChangeArrowheads="1"/>
          </p:cNvSpPr>
          <p:nvPr/>
        </p:nvSpPr>
        <p:spPr bwMode="auto">
          <a:xfrm>
            <a:off x="1220788" y="4339217"/>
            <a:ext cx="1057275" cy="446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335" name="Полилиния 440"/>
          <p:cNvSpPr>
            <a:spLocks/>
          </p:cNvSpPr>
          <p:nvPr/>
        </p:nvSpPr>
        <p:spPr bwMode="auto">
          <a:xfrm>
            <a:off x="1276350" y="4339217"/>
            <a:ext cx="300038" cy="460375"/>
          </a:xfrm>
          <a:custGeom>
            <a:avLst/>
            <a:gdLst>
              <a:gd name="T0" fmla="*/ 7535 w 438912"/>
              <a:gd name="T1" fmla="*/ 0 h 1441095"/>
              <a:gd name="T2" fmla="*/ 7535 w 438912"/>
              <a:gd name="T3" fmla="*/ 8 h 1441095"/>
              <a:gd name="T4" fmla="*/ 0 w 438912"/>
              <a:gd name="T5" fmla="*/ 16 h 1441095"/>
              <a:gd name="T6" fmla="*/ 14128 w 438912"/>
              <a:gd name="T7" fmla="*/ 31 h 1441095"/>
              <a:gd name="T8" fmla="*/ 7535 w 438912"/>
              <a:gd name="T9" fmla="*/ 38 h 1441095"/>
              <a:gd name="T10" fmla="*/ 7535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336" name="Полилиния 441"/>
          <p:cNvSpPr>
            <a:spLocks/>
          </p:cNvSpPr>
          <p:nvPr/>
        </p:nvSpPr>
        <p:spPr bwMode="auto">
          <a:xfrm>
            <a:off x="1916113" y="4343980"/>
            <a:ext cx="298450" cy="460375"/>
          </a:xfrm>
          <a:custGeom>
            <a:avLst/>
            <a:gdLst>
              <a:gd name="T0" fmla="*/ 7338 w 438912"/>
              <a:gd name="T1" fmla="*/ 0 h 1441095"/>
              <a:gd name="T2" fmla="*/ 7338 w 438912"/>
              <a:gd name="T3" fmla="*/ 8 h 1441095"/>
              <a:gd name="T4" fmla="*/ 0 w 438912"/>
              <a:gd name="T5" fmla="*/ 16 h 1441095"/>
              <a:gd name="T6" fmla="*/ 13758 w 438912"/>
              <a:gd name="T7" fmla="*/ 31 h 1441095"/>
              <a:gd name="T8" fmla="*/ 7338 w 438912"/>
              <a:gd name="T9" fmla="*/ 38 h 1441095"/>
              <a:gd name="T10" fmla="*/ 7338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12337" name="Группа 442"/>
          <p:cNvGrpSpPr>
            <a:grpSpLocks/>
          </p:cNvGrpSpPr>
          <p:nvPr/>
        </p:nvGrpSpPr>
        <p:grpSpPr bwMode="auto">
          <a:xfrm rot="10800000">
            <a:off x="592138" y="3705805"/>
            <a:ext cx="292100" cy="307975"/>
            <a:chOff x="180000" y="180000"/>
            <a:chExt cx="292100" cy="307340"/>
          </a:xfrm>
        </p:grpSpPr>
        <p:sp>
          <p:nvSpPr>
            <p:cNvPr id="12441" name="Овал 449"/>
            <p:cNvSpPr>
              <a:spLocks noChangeArrowheads="1"/>
            </p:cNvSpPr>
            <p:nvPr/>
          </p:nvSpPr>
          <p:spPr bwMode="auto">
            <a:xfrm>
              <a:off x="180000" y="180000"/>
              <a:ext cx="292100" cy="30670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ru-RU" altLang="ru-RU" sz="1200" b="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</a:p>
          </p:txBody>
        </p:sp>
        <p:sp>
          <p:nvSpPr>
            <p:cNvPr id="12442" name="Равнобедренный треугольник 450"/>
            <p:cNvSpPr>
              <a:spLocks noChangeArrowheads="1"/>
            </p:cNvSpPr>
            <p:nvPr/>
          </p:nvSpPr>
          <p:spPr bwMode="auto">
            <a:xfrm flipV="1">
              <a:off x="238420" y="355895"/>
              <a:ext cx="175260" cy="1314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ru-RU" altLang="ru-RU" sz="1200" b="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</a:p>
          </p:txBody>
        </p:sp>
      </p:grpSp>
      <p:sp>
        <p:nvSpPr>
          <p:cNvPr id="12340" name="TextBox 547"/>
          <p:cNvSpPr txBox="1">
            <a:spLocks noChangeArrowheads="1"/>
          </p:cNvSpPr>
          <p:nvPr/>
        </p:nvSpPr>
        <p:spPr bwMode="auto">
          <a:xfrm>
            <a:off x="441325" y="1137354"/>
            <a:ext cx="212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0" dirty="0">
                <a:solidFill>
                  <a:srgbClr val="000000"/>
                </a:solidFill>
              </a:rPr>
              <a:t>Цикл среднего давления</a:t>
            </a:r>
          </a:p>
        </p:txBody>
      </p:sp>
      <p:sp>
        <p:nvSpPr>
          <p:cNvPr id="12343" name="Дуга 507"/>
          <p:cNvSpPr>
            <a:spLocks/>
          </p:cNvSpPr>
          <p:nvPr/>
        </p:nvSpPr>
        <p:spPr bwMode="auto">
          <a:xfrm>
            <a:off x="1379538" y="4170942"/>
            <a:ext cx="125412" cy="144463"/>
          </a:xfrm>
          <a:custGeom>
            <a:avLst/>
            <a:gdLst>
              <a:gd name="T0" fmla="*/ 142 w 125244"/>
              <a:gd name="T1" fmla="*/ 73594 h 145831"/>
              <a:gd name="T2" fmla="*/ 24939 w 125244"/>
              <a:gd name="T3" fmla="*/ 13946 h 145831"/>
              <a:gd name="T4" fmla="*/ 96401 w 125244"/>
              <a:gd name="T5" fmla="*/ 10675 h 145831"/>
              <a:gd name="T6" fmla="*/ 125646 w 125244"/>
              <a:gd name="T7" fmla="*/ 68961 h 145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244" h="145831" stroke="0">
                <a:moveTo>
                  <a:pt x="142" y="77815"/>
                </a:moveTo>
                <a:cubicBezTo>
                  <a:pt x="-1277" y="53284"/>
                  <a:pt x="8017" y="29572"/>
                  <a:pt x="24862" y="14746"/>
                </a:cubicBezTo>
                <a:cubicBezTo>
                  <a:pt x="45669" y="-3567"/>
                  <a:pt x="74046" y="-4945"/>
                  <a:pt x="96091" y="11287"/>
                </a:cubicBezTo>
                <a:cubicBezTo>
                  <a:pt x="114241" y="24651"/>
                  <a:pt x="125244" y="47911"/>
                  <a:pt x="125244" y="72915"/>
                </a:cubicBezTo>
                <a:lnTo>
                  <a:pt x="62622" y="72916"/>
                </a:lnTo>
                <a:lnTo>
                  <a:pt x="142" y="77815"/>
                </a:lnTo>
                <a:close/>
              </a:path>
              <a:path w="125244" h="145831" fill="none">
                <a:moveTo>
                  <a:pt x="142" y="77815"/>
                </a:moveTo>
                <a:cubicBezTo>
                  <a:pt x="-1277" y="53284"/>
                  <a:pt x="8017" y="29572"/>
                  <a:pt x="24862" y="14746"/>
                </a:cubicBezTo>
                <a:cubicBezTo>
                  <a:pt x="45669" y="-3567"/>
                  <a:pt x="74046" y="-4945"/>
                  <a:pt x="96091" y="11287"/>
                </a:cubicBezTo>
                <a:cubicBezTo>
                  <a:pt x="114241" y="24651"/>
                  <a:pt x="125244" y="47911"/>
                  <a:pt x="125244" y="729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ru-RU" dirty="0"/>
          </a:p>
        </p:txBody>
      </p:sp>
      <p:cxnSp>
        <p:nvCxnSpPr>
          <p:cNvPr id="12345" name="Прямая соединительная линия 577"/>
          <p:cNvCxnSpPr>
            <a:cxnSpLocks noChangeShapeType="1"/>
          </p:cNvCxnSpPr>
          <p:nvPr/>
        </p:nvCxnSpPr>
        <p:spPr bwMode="auto">
          <a:xfrm>
            <a:off x="755576" y="1621417"/>
            <a:ext cx="20081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" name="Блок-схема: сопоставление 202"/>
          <p:cNvSpPr>
            <a:spLocks noChangeArrowheads="1"/>
          </p:cNvSpPr>
          <p:nvPr/>
        </p:nvSpPr>
        <p:spPr bwMode="auto">
          <a:xfrm rot="16200000">
            <a:off x="1750221" y="1465048"/>
            <a:ext cx="139700" cy="325437"/>
          </a:xfrm>
          <a:prstGeom prst="flowChartCollate">
            <a:avLst/>
          </a:prstGeom>
          <a:solidFill>
            <a:schemeClr val="bg1">
              <a:lumMod val="100000"/>
              <a:lumOff val="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anchor="ctr" upright="1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47" name="Овал 395"/>
          <p:cNvSpPr>
            <a:spLocks noChangeArrowheads="1"/>
          </p:cNvSpPr>
          <p:nvPr/>
        </p:nvSpPr>
        <p:spPr bwMode="auto">
          <a:xfrm>
            <a:off x="1289050" y="1844824"/>
            <a:ext cx="293688" cy="3079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48" name="Равнобедренный треугольник 396"/>
          <p:cNvSpPr>
            <a:spLocks noChangeArrowheads="1"/>
          </p:cNvSpPr>
          <p:nvPr/>
        </p:nvSpPr>
        <p:spPr bwMode="auto">
          <a:xfrm flipV="1">
            <a:off x="1339850" y="2006749"/>
            <a:ext cx="176213" cy="1301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49" name="Прямоугольник 205"/>
          <p:cNvSpPr>
            <a:spLocks noChangeArrowheads="1"/>
          </p:cNvSpPr>
          <p:nvPr/>
        </p:nvSpPr>
        <p:spPr bwMode="auto">
          <a:xfrm>
            <a:off x="936625" y="1516642"/>
            <a:ext cx="1301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12350" name="Соединительная линия уступом 206"/>
          <p:cNvCxnSpPr>
            <a:cxnSpLocks noChangeShapeType="1"/>
            <a:stCxn id="12349" idx="2"/>
            <a:endCxn id="12347" idx="0"/>
          </p:cNvCxnSpPr>
          <p:nvPr/>
        </p:nvCxnSpPr>
        <p:spPr bwMode="auto">
          <a:xfrm rot="16200000" flipH="1">
            <a:off x="1107100" y="1516029"/>
            <a:ext cx="223407" cy="434181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1" name="Прямоугольник 207"/>
          <p:cNvSpPr>
            <a:spLocks noChangeArrowheads="1"/>
          </p:cNvSpPr>
          <p:nvPr/>
        </p:nvSpPr>
        <p:spPr bwMode="auto">
          <a:xfrm>
            <a:off x="2025650" y="2337380"/>
            <a:ext cx="952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52" name="Прямоугольник 208"/>
          <p:cNvSpPr>
            <a:spLocks noChangeArrowheads="1"/>
          </p:cNvSpPr>
          <p:nvPr/>
        </p:nvSpPr>
        <p:spPr bwMode="auto">
          <a:xfrm>
            <a:off x="2162175" y="1557917"/>
            <a:ext cx="1539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12353" name="Соединительная линия уступом 209"/>
          <p:cNvCxnSpPr>
            <a:cxnSpLocks noChangeShapeType="1"/>
            <a:stCxn id="12351" idx="0"/>
            <a:endCxn id="12352" idx="2"/>
          </p:cNvCxnSpPr>
          <p:nvPr/>
        </p:nvCxnSpPr>
        <p:spPr bwMode="auto">
          <a:xfrm rot="5400000" flipH="1" flipV="1">
            <a:off x="1798637" y="1896055"/>
            <a:ext cx="715963" cy="166688"/>
          </a:xfrm>
          <a:prstGeom prst="bentConnector3">
            <a:avLst>
              <a:gd name="adj1" fmla="val 19097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4" name="Прямоугольник 16"/>
          <p:cNvSpPr>
            <a:spLocks noChangeArrowheads="1"/>
          </p:cNvSpPr>
          <p:nvPr/>
        </p:nvSpPr>
        <p:spPr bwMode="auto">
          <a:xfrm>
            <a:off x="1358900" y="3045405"/>
            <a:ext cx="1524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55" name="Прямоугольник 26"/>
          <p:cNvSpPr>
            <a:spLocks noChangeArrowheads="1"/>
          </p:cNvSpPr>
          <p:nvPr/>
        </p:nvSpPr>
        <p:spPr bwMode="auto">
          <a:xfrm>
            <a:off x="1993900" y="3042230"/>
            <a:ext cx="1571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2356" name="Поле 67"/>
          <p:cNvSpPr txBox="1">
            <a:spLocks noChangeArrowheads="1"/>
          </p:cNvSpPr>
          <p:nvPr/>
        </p:nvSpPr>
        <p:spPr bwMode="auto">
          <a:xfrm>
            <a:off x="701675" y="4945642"/>
            <a:ext cx="6381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i="1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Дроссель</a:t>
            </a:r>
            <a:endParaRPr lang="ru-RU" altLang="ru-RU" sz="1200" b="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2357" name="Соединительная линия уступом 31"/>
          <p:cNvCxnSpPr>
            <a:cxnSpLocks noChangeShapeType="1"/>
            <a:stCxn id="12441" idx="6"/>
            <a:endCxn id="12347" idx="2"/>
          </p:cNvCxnSpPr>
          <p:nvPr/>
        </p:nvCxnSpPr>
        <p:spPr bwMode="auto">
          <a:xfrm rot="10800000" flipH="1">
            <a:off x="592138" y="1998812"/>
            <a:ext cx="696912" cy="1861298"/>
          </a:xfrm>
          <a:prstGeom prst="bentConnector3">
            <a:avLst>
              <a:gd name="adj1" fmla="val -32802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8" name="Поле 67"/>
          <p:cNvSpPr txBox="1">
            <a:spLocks noChangeArrowheads="1"/>
          </p:cNvSpPr>
          <p:nvPr/>
        </p:nvSpPr>
        <p:spPr bwMode="auto">
          <a:xfrm>
            <a:off x="-36512" y="3986792"/>
            <a:ext cx="7318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i="1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Детандер</a:t>
            </a:r>
            <a:endParaRPr lang="ru-RU" altLang="ru-RU" sz="1200" b="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5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A078E-116C-44E9-8089-11245D5942A0}" type="slidenum">
              <a:rPr lang="ru-RU" altLang="ru-RU" sz="2000" b="0">
                <a:solidFill>
                  <a:schemeClr val="bg1"/>
                </a:solidFill>
              </a:rPr>
              <a:pPr eaLnBrk="1" hangingPunct="1"/>
              <a:t>18</a:t>
            </a:fld>
            <a:endParaRPr lang="ru-RU" altLang="ru-RU" sz="2000" b="0" dirty="0">
              <a:solidFill>
                <a:schemeClr val="bg1"/>
              </a:solidFill>
            </a:endParaRPr>
          </a:p>
        </p:txBody>
      </p:sp>
      <p:sp>
        <p:nvSpPr>
          <p:cNvPr id="169" name="Прямоугольник 398"/>
          <p:cNvSpPr>
            <a:spLocks noChangeArrowheads="1"/>
          </p:cNvSpPr>
          <p:nvPr/>
        </p:nvSpPr>
        <p:spPr bwMode="auto">
          <a:xfrm>
            <a:off x="1350485" y="2225461"/>
            <a:ext cx="176212" cy="18653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700" b="0" dirty="0" smtClean="0">
                <a:solidFill>
                  <a:schemeClr val="tx1"/>
                </a:solidFill>
              </a:rPr>
              <a:t>1</a:t>
            </a:r>
            <a:endParaRPr lang="ru-RU" altLang="ru-RU" sz="1700" b="0" dirty="0">
              <a:solidFill>
                <a:schemeClr val="tx1"/>
              </a:solidFill>
            </a:endParaRPr>
          </a:p>
        </p:txBody>
      </p:sp>
      <p:cxnSp>
        <p:nvCxnSpPr>
          <p:cNvPr id="170" name="Прямая со стрелкой 404"/>
          <p:cNvCxnSpPr>
            <a:cxnSpLocks noChangeShapeType="1"/>
            <a:stCxn id="205" idx="4"/>
            <a:endCxn id="212" idx="0"/>
          </p:cNvCxnSpPr>
          <p:nvPr/>
        </p:nvCxnSpPr>
        <p:spPr bwMode="auto">
          <a:xfrm flipH="1">
            <a:off x="4171404" y="2152799"/>
            <a:ext cx="794" cy="8926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Прямоугольник 397"/>
          <p:cNvSpPr>
            <a:spLocks noChangeArrowheads="1"/>
          </p:cNvSpPr>
          <p:nvPr/>
        </p:nvSpPr>
        <p:spPr bwMode="auto">
          <a:xfrm>
            <a:off x="3258592" y="3037467"/>
            <a:ext cx="1752600" cy="446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72" name="Прямоугольник 398"/>
          <p:cNvSpPr>
            <a:spLocks noChangeArrowheads="1"/>
          </p:cNvSpPr>
          <p:nvPr/>
        </p:nvSpPr>
        <p:spPr bwMode="auto">
          <a:xfrm>
            <a:off x="4088628" y="2551881"/>
            <a:ext cx="176212" cy="37306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700" b="0" dirty="0" smtClean="0">
                <a:solidFill>
                  <a:schemeClr val="tx1"/>
                </a:solidFill>
              </a:rPr>
              <a:t>2</a:t>
            </a:r>
            <a:endParaRPr lang="ru-RU" altLang="ru-RU" sz="1700" b="0" dirty="0">
              <a:solidFill>
                <a:schemeClr val="tx1"/>
              </a:solidFill>
            </a:endParaRPr>
          </a:p>
        </p:txBody>
      </p:sp>
      <p:sp>
        <p:nvSpPr>
          <p:cNvPr id="173" name="Полилиния 399"/>
          <p:cNvSpPr>
            <a:spLocks/>
          </p:cNvSpPr>
          <p:nvPr/>
        </p:nvSpPr>
        <p:spPr bwMode="auto">
          <a:xfrm>
            <a:off x="4015829" y="3037467"/>
            <a:ext cx="300038" cy="460375"/>
          </a:xfrm>
          <a:custGeom>
            <a:avLst/>
            <a:gdLst>
              <a:gd name="T0" fmla="*/ 7602 w 438912"/>
              <a:gd name="T1" fmla="*/ 0 h 1441095"/>
              <a:gd name="T2" fmla="*/ 7602 w 438912"/>
              <a:gd name="T3" fmla="*/ 8 h 1441095"/>
              <a:gd name="T4" fmla="*/ 0 w 438912"/>
              <a:gd name="T5" fmla="*/ 16 h 1441095"/>
              <a:gd name="T6" fmla="*/ 14254 w 438912"/>
              <a:gd name="T7" fmla="*/ 31 h 1441095"/>
              <a:gd name="T8" fmla="*/ 7602 w 438912"/>
              <a:gd name="T9" fmla="*/ 38 h 1441095"/>
              <a:gd name="T10" fmla="*/ 7602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175" name="Полилиния 400"/>
          <p:cNvSpPr>
            <a:spLocks/>
          </p:cNvSpPr>
          <p:nvPr/>
        </p:nvSpPr>
        <p:spPr bwMode="auto">
          <a:xfrm>
            <a:off x="4649242" y="3042230"/>
            <a:ext cx="300037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77" name="Скругленный прямоугольник 401"/>
          <p:cNvSpPr>
            <a:spLocks noChangeArrowheads="1"/>
          </p:cNvSpPr>
          <p:nvPr/>
        </p:nvSpPr>
        <p:spPr bwMode="auto">
          <a:xfrm>
            <a:off x="4066629" y="5313942"/>
            <a:ext cx="225425" cy="454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178" name="Блок-схема: сопоставление 402"/>
          <p:cNvSpPr>
            <a:spLocks noChangeArrowheads="1"/>
          </p:cNvSpPr>
          <p:nvPr/>
        </p:nvSpPr>
        <p:spPr bwMode="auto">
          <a:xfrm>
            <a:off x="4109492" y="4905955"/>
            <a:ext cx="131762" cy="284162"/>
          </a:xfrm>
          <a:prstGeom prst="flowChartCollate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179" name="Прямая со стрелкой 405"/>
          <p:cNvCxnSpPr>
            <a:cxnSpLocks noChangeShapeType="1"/>
          </p:cNvCxnSpPr>
          <p:nvPr/>
        </p:nvCxnSpPr>
        <p:spPr bwMode="auto">
          <a:xfrm>
            <a:off x="4176167" y="5190117"/>
            <a:ext cx="3175" cy="1238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Прямая со стрелкой 406"/>
          <p:cNvCxnSpPr>
            <a:cxnSpLocks noChangeShapeType="1"/>
          </p:cNvCxnSpPr>
          <p:nvPr/>
        </p:nvCxnSpPr>
        <p:spPr bwMode="auto">
          <a:xfrm flipH="1">
            <a:off x="4176167" y="5767967"/>
            <a:ext cx="3175" cy="2492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Соединительная линия уступом 407"/>
          <p:cNvCxnSpPr>
            <a:cxnSpLocks noChangeShapeType="1"/>
          </p:cNvCxnSpPr>
          <p:nvPr/>
        </p:nvCxnSpPr>
        <p:spPr bwMode="auto">
          <a:xfrm flipV="1">
            <a:off x="4292054" y="3502605"/>
            <a:ext cx="520700" cy="2038350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Прямая со стрелкой 408"/>
          <p:cNvCxnSpPr>
            <a:cxnSpLocks noChangeShapeType="1"/>
            <a:stCxn id="213" idx="0"/>
            <a:endCxn id="209" idx="0"/>
          </p:cNvCxnSpPr>
          <p:nvPr/>
        </p:nvCxnSpPr>
        <p:spPr bwMode="auto">
          <a:xfrm flipV="1">
            <a:off x="4807992" y="2337380"/>
            <a:ext cx="1587" cy="7048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Полилиния 422"/>
          <p:cNvSpPr>
            <a:spLocks/>
          </p:cNvSpPr>
          <p:nvPr/>
        </p:nvSpPr>
        <p:spPr bwMode="auto">
          <a:xfrm>
            <a:off x="3317329" y="3023180"/>
            <a:ext cx="300038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84" name="Овал 423"/>
          <p:cNvSpPr>
            <a:spLocks noChangeArrowheads="1"/>
          </p:cNvSpPr>
          <p:nvPr/>
        </p:nvSpPr>
        <p:spPr bwMode="auto">
          <a:xfrm>
            <a:off x="3452267" y="3026355"/>
            <a:ext cx="50800" cy="460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185" name="Соединительная линия уступом 424"/>
          <p:cNvCxnSpPr>
            <a:cxnSpLocks noChangeShapeType="1"/>
            <a:stCxn id="172" idx="0"/>
            <a:endCxn id="184" idx="0"/>
          </p:cNvCxnSpPr>
          <p:nvPr/>
        </p:nvCxnSpPr>
        <p:spPr bwMode="auto">
          <a:xfrm rot="16200000" flipH="1" flipV="1">
            <a:off x="3589964" y="2439584"/>
            <a:ext cx="474474" cy="699067"/>
          </a:xfrm>
          <a:prstGeom prst="bentConnector3">
            <a:avLst>
              <a:gd name="adj1" fmla="val -13766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6" name="Овал 425"/>
          <p:cNvSpPr>
            <a:spLocks noChangeArrowheads="1"/>
          </p:cNvSpPr>
          <p:nvPr/>
        </p:nvSpPr>
        <p:spPr bwMode="auto">
          <a:xfrm>
            <a:off x="4787354" y="3458155"/>
            <a:ext cx="52388" cy="44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87" name="Овал 426"/>
          <p:cNvSpPr>
            <a:spLocks noChangeArrowheads="1"/>
          </p:cNvSpPr>
          <p:nvPr/>
        </p:nvSpPr>
        <p:spPr bwMode="auto">
          <a:xfrm>
            <a:off x="3452267" y="3453392"/>
            <a:ext cx="50800" cy="44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cxnSp>
        <p:nvCxnSpPr>
          <p:cNvPr id="188" name="Соединительная линия уступом 427"/>
          <p:cNvCxnSpPr>
            <a:cxnSpLocks noChangeShapeType="1"/>
          </p:cNvCxnSpPr>
          <p:nvPr/>
        </p:nvCxnSpPr>
        <p:spPr bwMode="auto">
          <a:xfrm rot="16200000" flipH="1">
            <a:off x="3774529" y="3200980"/>
            <a:ext cx="746125" cy="1339850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" name="Овал 429"/>
          <p:cNvSpPr>
            <a:spLocks noChangeArrowheads="1"/>
          </p:cNvSpPr>
          <p:nvPr/>
        </p:nvSpPr>
        <p:spPr bwMode="auto">
          <a:xfrm>
            <a:off x="4122192" y="4199517"/>
            <a:ext cx="131762" cy="90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90" name="Прямая со стрелкой 430"/>
          <p:cNvCxnSpPr>
            <a:cxnSpLocks noChangeShapeType="1"/>
          </p:cNvCxnSpPr>
          <p:nvPr/>
        </p:nvCxnSpPr>
        <p:spPr bwMode="auto">
          <a:xfrm>
            <a:off x="4176167" y="3497842"/>
            <a:ext cx="0" cy="140811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1" name="Овал 433"/>
          <p:cNvSpPr>
            <a:spLocks noChangeArrowheads="1"/>
          </p:cNvSpPr>
          <p:nvPr/>
        </p:nvSpPr>
        <p:spPr bwMode="auto">
          <a:xfrm>
            <a:off x="4801642" y="4223330"/>
            <a:ext cx="50800" cy="444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2" name="Прямоугольник 436"/>
          <p:cNvSpPr>
            <a:spLocks noChangeArrowheads="1"/>
          </p:cNvSpPr>
          <p:nvPr/>
        </p:nvSpPr>
        <p:spPr bwMode="auto">
          <a:xfrm>
            <a:off x="3960267" y="3655005"/>
            <a:ext cx="1057275" cy="446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93" name="Полилиния 437"/>
          <p:cNvSpPr>
            <a:spLocks/>
          </p:cNvSpPr>
          <p:nvPr/>
        </p:nvSpPr>
        <p:spPr bwMode="auto">
          <a:xfrm>
            <a:off x="4015829" y="3655005"/>
            <a:ext cx="300038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94" name="Полилиния 438"/>
          <p:cNvSpPr>
            <a:spLocks/>
          </p:cNvSpPr>
          <p:nvPr/>
        </p:nvSpPr>
        <p:spPr bwMode="auto">
          <a:xfrm>
            <a:off x="4655592" y="3659767"/>
            <a:ext cx="298450" cy="460375"/>
          </a:xfrm>
          <a:custGeom>
            <a:avLst/>
            <a:gdLst>
              <a:gd name="T0" fmla="*/ 7400 w 438912"/>
              <a:gd name="T1" fmla="*/ 0 h 1441095"/>
              <a:gd name="T2" fmla="*/ 7400 w 438912"/>
              <a:gd name="T3" fmla="*/ 8 h 1441095"/>
              <a:gd name="T4" fmla="*/ 0 w 438912"/>
              <a:gd name="T5" fmla="*/ 16 h 1441095"/>
              <a:gd name="T6" fmla="*/ 13875 w 438912"/>
              <a:gd name="T7" fmla="*/ 31 h 1441095"/>
              <a:gd name="T8" fmla="*/ 7400 w 438912"/>
              <a:gd name="T9" fmla="*/ 38 h 1441095"/>
              <a:gd name="T10" fmla="*/ 7400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95" name="Прямоугольник 439"/>
          <p:cNvSpPr>
            <a:spLocks noChangeArrowheads="1"/>
          </p:cNvSpPr>
          <p:nvPr/>
        </p:nvSpPr>
        <p:spPr bwMode="auto">
          <a:xfrm>
            <a:off x="3957092" y="4339217"/>
            <a:ext cx="1057275" cy="446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6" name="Полилиния 440"/>
          <p:cNvSpPr>
            <a:spLocks/>
          </p:cNvSpPr>
          <p:nvPr/>
        </p:nvSpPr>
        <p:spPr bwMode="auto">
          <a:xfrm>
            <a:off x="4012654" y="4339217"/>
            <a:ext cx="300038" cy="460375"/>
          </a:xfrm>
          <a:custGeom>
            <a:avLst/>
            <a:gdLst>
              <a:gd name="T0" fmla="*/ 7535 w 438912"/>
              <a:gd name="T1" fmla="*/ 0 h 1441095"/>
              <a:gd name="T2" fmla="*/ 7535 w 438912"/>
              <a:gd name="T3" fmla="*/ 8 h 1441095"/>
              <a:gd name="T4" fmla="*/ 0 w 438912"/>
              <a:gd name="T5" fmla="*/ 16 h 1441095"/>
              <a:gd name="T6" fmla="*/ 14128 w 438912"/>
              <a:gd name="T7" fmla="*/ 31 h 1441095"/>
              <a:gd name="T8" fmla="*/ 7535 w 438912"/>
              <a:gd name="T9" fmla="*/ 38 h 1441095"/>
              <a:gd name="T10" fmla="*/ 7535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" name="Полилиния 441"/>
          <p:cNvSpPr>
            <a:spLocks/>
          </p:cNvSpPr>
          <p:nvPr/>
        </p:nvSpPr>
        <p:spPr bwMode="auto">
          <a:xfrm>
            <a:off x="4652417" y="4343980"/>
            <a:ext cx="298450" cy="460375"/>
          </a:xfrm>
          <a:custGeom>
            <a:avLst/>
            <a:gdLst>
              <a:gd name="T0" fmla="*/ 7338 w 438912"/>
              <a:gd name="T1" fmla="*/ 0 h 1441095"/>
              <a:gd name="T2" fmla="*/ 7338 w 438912"/>
              <a:gd name="T3" fmla="*/ 8 h 1441095"/>
              <a:gd name="T4" fmla="*/ 0 w 438912"/>
              <a:gd name="T5" fmla="*/ 16 h 1441095"/>
              <a:gd name="T6" fmla="*/ 13758 w 438912"/>
              <a:gd name="T7" fmla="*/ 31 h 1441095"/>
              <a:gd name="T8" fmla="*/ 7338 w 438912"/>
              <a:gd name="T9" fmla="*/ 38 h 1441095"/>
              <a:gd name="T10" fmla="*/ 7338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grpSp>
        <p:nvGrpSpPr>
          <p:cNvPr id="198" name="Группа 442"/>
          <p:cNvGrpSpPr>
            <a:grpSpLocks/>
          </p:cNvGrpSpPr>
          <p:nvPr/>
        </p:nvGrpSpPr>
        <p:grpSpPr bwMode="auto">
          <a:xfrm rot="10800000">
            <a:off x="3328442" y="3705805"/>
            <a:ext cx="292100" cy="307975"/>
            <a:chOff x="180000" y="180000"/>
            <a:chExt cx="292100" cy="307340"/>
          </a:xfrm>
        </p:grpSpPr>
        <p:sp>
          <p:nvSpPr>
            <p:cNvPr id="199" name="Овал 449"/>
            <p:cNvSpPr>
              <a:spLocks noChangeArrowheads="1"/>
            </p:cNvSpPr>
            <p:nvPr/>
          </p:nvSpPr>
          <p:spPr bwMode="auto">
            <a:xfrm>
              <a:off x="180000" y="180000"/>
              <a:ext cx="292100" cy="30670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ru-RU" altLang="ru-RU" sz="1200" b="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</a:p>
          </p:txBody>
        </p:sp>
        <p:sp>
          <p:nvSpPr>
            <p:cNvPr id="200" name="Равнобедренный треугольник 450"/>
            <p:cNvSpPr>
              <a:spLocks noChangeArrowheads="1"/>
            </p:cNvSpPr>
            <p:nvPr/>
          </p:nvSpPr>
          <p:spPr bwMode="auto">
            <a:xfrm flipV="1">
              <a:off x="238420" y="355895"/>
              <a:ext cx="175260" cy="1314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ru-RU" altLang="ru-RU" sz="1200" b="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</a:p>
          </p:txBody>
        </p:sp>
      </p:grpSp>
      <p:sp>
        <p:nvSpPr>
          <p:cNvPr id="201" name="Дуга 507"/>
          <p:cNvSpPr>
            <a:spLocks/>
          </p:cNvSpPr>
          <p:nvPr/>
        </p:nvSpPr>
        <p:spPr bwMode="auto">
          <a:xfrm>
            <a:off x="4115842" y="4170942"/>
            <a:ext cx="125412" cy="144463"/>
          </a:xfrm>
          <a:custGeom>
            <a:avLst/>
            <a:gdLst>
              <a:gd name="T0" fmla="*/ 142 w 125244"/>
              <a:gd name="T1" fmla="*/ 73594 h 145831"/>
              <a:gd name="T2" fmla="*/ 24939 w 125244"/>
              <a:gd name="T3" fmla="*/ 13946 h 145831"/>
              <a:gd name="T4" fmla="*/ 96401 w 125244"/>
              <a:gd name="T5" fmla="*/ 10675 h 145831"/>
              <a:gd name="T6" fmla="*/ 125646 w 125244"/>
              <a:gd name="T7" fmla="*/ 68961 h 1458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244" h="145831" stroke="0">
                <a:moveTo>
                  <a:pt x="142" y="77815"/>
                </a:moveTo>
                <a:cubicBezTo>
                  <a:pt x="-1277" y="53284"/>
                  <a:pt x="8017" y="29572"/>
                  <a:pt x="24862" y="14746"/>
                </a:cubicBezTo>
                <a:cubicBezTo>
                  <a:pt x="45669" y="-3567"/>
                  <a:pt x="74046" y="-4945"/>
                  <a:pt x="96091" y="11287"/>
                </a:cubicBezTo>
                <a:cubicBezTo>
                  <a:pt x="114241" y="24651"/>
                  <a:pt x="125244" y="47911"/>
                  <a:pt x="125244" y="72915"/>
                </a:cubicBezTo>
                <a:lnTo>
                  <a:pt x="62622" y="72916"/>
                </a:lnTo>
                <a:lnTo>
                  <a:pt x="142" y="77815"/>
                </a:lnTo>
                <a:close/>
              </a:path>
              <a:path w="125244" h="145831" fill="none">
                <a:moveTo>
                  <a:pt x="142" y="77815"/>
                </a:moveTo>
                <a:cubicBezTo>
                  <a:pt x="-1277" y="53284"/>
                  <a:pt x="8017" y="29572"/>
                  <a:pt x="24862" y="14746"/>
                </a:cubicBezTo>
                <a:cubicBezTo>
                  <a:pt x="45669" y="-3567"/>
                  <a:pt x="74046" y="-4945"/>
                  <a:pt x="96091" y="11287"/>
                </a:cubicBezTo>
                <a:cubicBezTo>
                  <a:pt x="114241" y="24651"/>
                  <a:pt x="125244" y="47911"/>
                  <a:pt x="125244" y="729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ru-RU" dirty="0"/>
          </a:p>
        </p:txBody>
      </p:sp>
      <p:cxnSp>
        <p:nvCxnSpPr>
          <p:cNvPr id="202" name="Прямая соединительная линия 577"/>
          <p:cNvCxnSpPr>
            <a:cxnSpLocks noChangeShapeType="1"/>
          </p:cNvCxnSpPr>
          <p:nvPr/>
        </p:nvCxnSpPr>
        <p:spPr bwMode="auto">
          <a:xfrm>
            <a:off x="3491880" y="1621417"/>
            <a:ext cx="20081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" name="Блок-схема: сопоставление 203"/>
          <p:cNvSpPr>
            <a:spLocks noChangeArrowheads="1"/>
          </p:cNvSpPr>
          <p:nvPr/>
        </p:nvSpPr>
        <p:spPr bwMode="auto">
          <a:xfrm rot="16200000">
            <a:off x="4486525" y="1465048"/>
            <a:ext cx="139700" cy="325437"/>
          </a:xfrm>
          <a:prstGeom prst="flowChartCollate">
            <a:avLst/>
          </a:prstGeom>
          <a:solidFill>
            <a:schemeClr val="bg1">
              <a:lumMod val="100000"/>
              <a:lumOff val="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anchor="ctr" upright="1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" name="Овал 395"/>
          <p:cNvSpPr>
            <a:spLocks noChangeArrowheads="1"/>
          </p:cNvSpPr>
          <p:nvPr/>
        </p:nvSpPr>
        <p:spPr bwMode="auto">
          <a:xfrm>
            <a:off x="4025354" y="1844824"/>
            <a:ext cx="293688" cy="3079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06" name="Равнобедренный треугольник 396"/>
          <p:cNvSpPr>
            <a:spLocks noChangeArrowheads="1"/>
          </p:cNvSpPr>
          <p:nvPr/>
        </p:nvSpPr>
        <p:spPr bwMode="auto">
          <a:xfrm flipV="1">
            <a:off x="4076154" y="2006749"/>
            <a:ext cx="176213" cy="1301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07" name="Прямоугольник 205"/>
          <p:cNvSpPr>
            <a:spLocks noChangeArrowheads="1"/>
          </p:cNvSpPr>
          <p:nvPr/>
        </p:nvSpPr>
        <p:spPr bwMode="auto">
          <a:xfrm>
            <a:off x="3672929" y="1516642"/>
            <a:ext cx="1301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208" name="Соединительная линия уступом 206"/>
          <p:cNvCxnSpPr>
            <a:cxnSpLocks noChangeShapeType="1"/>
            <a:stCxn id="207" idx="2"/>
            <a:endCxn id="205" idx="0"/>
          </p:cNvCxnSpPr>
          <p:nvPr/>
        </p:nvCxnSpPr>
        <p:spPr bwMode="auto">
          <a:xfrm rot="16200000" flipH="1">
            <a:off x="3843404" y="1516029"/>
            <a:ext cx="223407" cy="434181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Прямоугольник 207"/>
          <p:cNvSpPr>
            <a:spLocks noChangeArrowheads="1"/>
          </p:cNvSpPr>
          <p:nvPr/>
        </p:nvSpPr>
        <p:spPr bwMode="auto">
          <a:xfrm>
            <a:off x="4761954" y="2337380"/>
            <a:ext cx="952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10" name="Прямоугольник 208"/>
          <p:cNvSpPr>
            <a:spLocks noChangeArrowheads="1"/>
          </p:cNvSpPr>
          <p:nvPr/>
        </p:nvSpPr>
        <p:spPr bwMode="auto">
          <a:xfrm>
            <a:off x="4898479" y="1557917"/>
            <a:ext cx="1539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211" name="Соединительная линия уступом 209"/>
          <p:cNvCxnSpPr>
            <a:cxnSpLocks noChangeShapeType="1"/>
            <a:stCxn id="209" idx="0"/>
            <a:endCxn id="210" idx="2"/>
          </p:cNvCxnSpPr>
          <p:nvPr/>
        </p:nvCxnSpPr>
        <p:spPr bwMode="auto">
          <a:xfrm rot="5400000" flipH="1" flipV="1">
            <a:off x="4534941" y="1896055"/>
            <a:ext cx="715963" cy="166688"/>
          </a:xfrm>
          <a:prstGeom prst="bentConnector3">
            <a:avLst>
              <a:gd name="adj1" fmla="val 19097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Прямоугольник 16"/>
          <p:cNvSpPr>
            <a:spLocks noChangeArrowheads="1"/>
          </p:cNvSpPr>
          <p:nvPr/>
        </p:nvSpPr>
        <p:spPr bwMode="auto">
          <a:xfrm>
            <a:off x="4095204" y="3045405"/>
            <a:ext cx="1524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13" name="Прямоугольник 26"/>
          <p:cNvSpPr>
            <a:spLocks noChangeArrowheads="1"/>
          </p:cNvSpPr>
          <p:nvPr/>
        </p:nvSpPr>
        <p:spPr bwMode="auto">
          <a:xfrm>
            <a:off x="4730204" y="3042230"/>
            <a:ext cx="1571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14" name="Поле 67"/>
          <p:cNvSpPr txBox="1">
            <a:spLocks noChangeArrowheads="1"/>
          </p:cNvSpPr>
          <p:nvPr/>
        </p:nvSpPr>
        <p:spPr bwMode="auto">
          <a:xfrm>
            <a:off x="3437979" y="4945642"/>
            <a:ext cx="6381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i="1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Дроссель</a:t>
            </a:r>
            <a:endParaRPr lang="ru-RU" altLang="ru-RU" sz="1200" b="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15" name="Соединительная линия уступом 31"/>
          <p:cNvCxnSpPr>
            <a:cxnSpLocks noChangeShapeType="1"/>
            <a:stCxn id="199" idx="6"/>
            <a:endCxn id="205" idx="2"/>
          </p:cNvCxnSpPr>
          <p:nvPr/>
        </p:nvCxnSpPr>
        <p:spPr bwMode="auto">
          <a:xfrm rot="10800000" flipH="1">
            <a:off x="3328442" y="1998812"/>
            <a:ext cx="696912" cy="1861298"/>
          </a:xfrm>
          <a:prstGeom prst="bentConnector3">
            <a:avLst>
              <a:gd name="adj1" fmla="val -32802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" name="Поле 67"/>
          <p:cNvSpPr txBox="1">
            <a:spLocks noChangeArrowheads="1"/>
          </p:cNvSpPr>
          <p:nvPr/>
        </p:nvSpPr>
        <p:spPr bwMode="auto">
          <a:xfrm>
            <a:off x="2699792" y="3986792"/>
            <a:ext cx="7318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i="1" dirty="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Детандер</a:t>
            </a:r>
            <a:endParaRPr lang="ru-RU" altLang="ru-RU" sz="1200" b="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7" name="Прямоугольник 398"/>
          <p:cNvSpPr>
            <a:spLocks noChangeArrowheads="1"/>
          </p:cNvSpPr>
          <p:nvPr/>
        </p:nvSpPr>
        <p:spPr bwMode="auto">
          <a:xfrm>
            <a:off x="4086789" y="2225461"/>
            <a:ext cx="176212" cy="18653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700" b="0" dirty="0" smtClean="0">
                <a:solidFill>
                  <a:schemeClr val="tx1"/>
                </a:solidFill>
              </a:rPr>
              <a:t>1</a:t>
            </a:r>
            <a:endParaRPr lang="ru-RU" altLang="ru-RU" sz="1700" b="0" dirty="0">
              <a:solidFill>
                <a:schemeClr val="tx1"/>
              </a:solidFill>
            </a:endParaRPr>
          </a:p>
        </p:txBody>
      </p:sp>
      <p:sp>
        <p:nvSpPr>
          <p:cNvPr id="257" name="TextBox 102"/>
          <p:cNvSpPr txBox="1">
            <a:spLocks noChangeArrowheads="1"/>
          </p:cNvSpPr>
          <p:nvPr/>
        </p:nvSpPr>
        <p:spPr bwMode="auto">
          <a:xfrm>
            <a:off x="8342833" y="5204404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1"/>
                </a:solidFill>
              </a:rPr>
              <a:t>СПГ</a:t>
            </a:r>
          </a:p>
        </p:txBody>
      </p:sp>
      <p:cxnSp>
        <p:nvCxnSpPr>
          <p:cNvPr id="220" name="AutoShape 12"/>
          <p:cNvCxnSpPr>
            <a:cxnSpLocks noChangeShapeType="1"/>
          </p:cNvCxnSpPr>
          <p:nvPr/>
        </p:nvCxnSpPr>
        <p:spPr bwMode="auto">
          <a:xfrm>
            <a:off x="6507037" y="1516642"/>
            <a:ext cx="0" cy="21997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Oval 13"/>
          <p:cNvSpPr>
            <a:spLocks noChangeArrowheads="1"/>
          </p:cNvSpPr>
          <p:nvPr/>
        </p:nvSpPr>
        <p:spPr bwMode="auto">
          <a:xfrm>
            <a:off x="6499665" y="2142341"/>
            <a:ext cx="68188" cy="700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2" name="Oval 15"/>
          <p:cNvSpPr>
            <a:spLocks noChangeArrowheads="1"/>
          </p:cNvSpPr>
          <p:nvPr/>
        </p:nvSpPr>
        <p:spPr bwMode="auto">
          <a:xfrm>
            <a:off x="7043319" y="3317705"/>
            <a:ext cx="70030" cy="1603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4" name="Text Box 37"/>
          <p:cNvSpPr txBox="1">
            <a:spLocks noChangeArrowheads="1"/>
          </p:cNvSpPr>
          <p:nvPr/>
        </p:nvSpPr>
        <p:spPr bwMode="auto">
          <a:xfrm>
            <a:off x="6545738" y="2364556"/>
            <a:ext cx="659755" cy="38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6499665" y="2142341"/>
            <a:ext cx="68188" cy="13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7" name="Text Box 31"/>
          <p:cNvSpPr txBox="1">
            <a:spLocks noChangeArrowheads="1"/>
          </p:cNvSpPr>
          <p:nvPr/>
        </p:nvSpPr>
        <p:spPr bwMode="auto">
          <a:xfrm>
            <a:off x="6717126" y="4124555"/>
            <a:ext cx="521539" cy="326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28" name="Text Box 31"/>
          <p:cNvSpPr txBox="1">
            <a:spLocks noChangeArrowheads="1"/>
          </p:cNvSpPr>
          <p:nvPr/>
        </p:nvSpPr>
        <p:spPr bwMode="auto">
          <a:xfrm>
            <a:off x="6296947" y="4111654"/>
            <a:ext cx="506796" cy="326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30" name="Text Box 31"/>
          <p:cNvSpPr txBox="1">
            <a:spLocks noChangeArrowheads="1"/>
          </p:cNvSpPr>
          <p:nvPr/>
        </p:nvSpPr>
        <p:spPr bwMode="auto">
          <a:xfrm>
            <a:off x="7439540" y="4106126"/>
            <a:ext cx="551025" cy="3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6145830" y="4154041"/>
            <a:ext cx="2745910" cy="16512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7246037" y="5162103"/>
            <a:ext cx="70030" cy="117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cxnSp>
        <p:nvCxnSpPr>
          <p:cNvPr id="234" name="Соединительная линия уступом 233"/>
          <p:cNvCxnSpPr/>
          <p:nvPr/>
        </p:nvCxnSpPr>
        <p:spPr>
          <a:xfrm rot="16200000" flipH="1">
            <a:off x="5973520" y="3948558"/>
            <a:ext cx="1806035" cy="73900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Прямоугольник 234"/>
          <p:cNvSpPr/>
          <p:nvPr/>
        </p:nvSpPr>
        <p:spPr>
          <a:xfrm>
            <a:off x="6472022" y="3537316"/>
            <a:ext cx="70030" cy="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36" name="Rectangle 72"/>
          <p:cNvSpPr>
            <a:spLocks noChangeArrowheads="1"/>
          </p:cNvSpPr>
          <p:nvPr/>
        </p:nvSpPr>
        <p:spPr bwMode="auto">
          <a:xfrm>
            <a:off x="7242351" y="4952013"/>
            <a:ext cx="237733" cy="866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AutoShape 73"/>
          <p:cNvSpPr>
            <a:spLocks noChangeArrowheads="1"/>
          </p:cNvSpPr>
          <p:nvPr/>
        </p:nvSpPr>
        <p:spPr bwMode="auto">
          <a:xfrm>
            <a:off x="7246037" y="4576063"/>
            <a:ext cx="217461" cy="8440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AutoShape 75"/>
          <p:cNvSpPr>
            <a:spLocks noChangeArrowheads="1"/>
          </p:cNvSpPr>
          <p:nvPr/>
        </p:nvSpPr>
        <p:spPr bwMode="auto">
          <a:xfrm>
            <a:off x="8506575" y="5152889"/>
            <a:ext cx="175074" cy="4422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Rectangle 77"/>
          <p:cNvSpPr>
            <a:spLocks noChangeArrowheads="1"/>
          </p:cNvSpPr>
          <p:nvPr/>
        </p:nvSpPr>
        <p:spPr bwMode="auto">
          <a:xfrm>
            <a:off x="6967760" y="3363164"/>
            <a:ext cx="70030" cy="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0" name="AutoShape 78"/>
          <p:cNvCxnSpPr>
            <a:cxnSpLocks noChangeShapeType="1"/>
            <a:stCxn id="237" idx="2"/>
            <a:endCxn id="245" idx="4"/>
          </p:cNvCxnSpPr>
          <p:nvPr/>
        </p:nvCxnSpPr>
        <p:spPr bwMode="auto">
          <a:xfrm rot="5400000" flipH="1" flipV="1">
            <a:off x="7054376" y="4996243"/>
            <a:ext cx="724256" cy="123474"/>
          </a:xfrm>
          <a:prstGeom prst="bentConnector4">
            <a:avLst>
              <a:gd name="adj1" fmla="val -36685"/>
              <a:gd name="adj2" fmla="val 314241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80"/>
          <p:cNvCxnSpPr>
            <a:cxnSpLocks noChangeShapeType="1"/>
          </p:cNvCxnSpPr>
          <p:nvPr/>
        </p:nvCxnSpPr>
        <p:spPr bwMode="auto">
          <a:xfrm>
            <a:off x="8593191" y="5593340"/>
            <a:ext cx="0" cy="4238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Прямоугольник 241"/>
          <p:cNvSpPr/>
          <p:nvPr/>
        </p:nvSpPr>
        <p:spPr>
          <a:xfrm>
            <a:off x="7238665" y="4655308"/>
            <a:ext cx="224833" cy="8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cxnSp>
        <p:nvCxnSpPr>
          <p:cNvPr id="243" name="Соединительная линия уступом 242"/>
          <p:cNvCxnSpPr/>
          <p:nvPr/>
        </p:nvCxnSpPr>
        <p:spPr>
          <a:xfrm rot="10800000">
            <a:off x="7047005" y="3975280"/>
            <a:ext cx="191661" cy="724257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Соединительная линия уступом 243"/>
          <p:cNvCxnSpPr>
            <a:endCxn id="239" idx="3"/>
          </p:cNvCxnSpPr>
          <p:nvPr/>
        </p:nvCxnSpPr>
        <p:spPr>
          <a:xfrm rot="16200000" flipV="1">
            <a:off x="6938136" y="3497833"/>
            <a:ext cx="1754710" cy="1555401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Freeform 101"/>
          <p:cNvSpPr>
            <a:spLocks/>
          </p:cNvSpPr>
          <p:nvPr/>
        </p:nvSpPr>
        <p:spPr bwMode="auto">
          <a:xfrm>
            <a:off x="7246037" y="4611079"/>
            <a:ext cx="232204" cy="145588"/>
          </a:xfrm>
          <a:custGeom>
            <a:avLst/>
            <a:gdLst>
              <a:gd name="T0" fmla="*/ 0 w 460"/>
              <a:gd name="T1" fmla="*/ 2147483647 h 246"/>
              <a:gd name="T2" fmla="*/ 2147483647 w 460"/>
              <a:gd name="T3" fmla="*/ 0 h 246"/>
              <a:gd name="T4" fmla="*/ 2147483647 w 460"/>
              <a:gd name="T5" fmla="*/ 2147483647 h 246"/>
              <a:gd name="T6" fmla="*/ 2147483647 w 460"/>
              <a:gd name="T7" fmla="*/ 0 h 246"/>
              <a:gd name="T8" fmla="*/ 2147483647 w 460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0"/>
              <a:gd name="T16" fmla="*/ 0 h 246"/>
              <a:gd name="T17" fmla="*/ 460 w 460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0" h="246">
                <a:moveTo>
                  <a:pt x="0" y="144"/>
                </a:moveTo>
                <a:lnTo>
                  <a:pt x="83" y="0"/>
                </a:lnTo>
                <a:lnTo>
                  <a:pt x="202" y="246"/>
                </a:lnTo>
                <a:lnTo>
                  <a:pt x="341" y="0"/>
                </a:lnTo>
                <a:lnTo>
                  <a:pt x="460" y="14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6367319" y="3796520"/>
            <a:ext cx="821930" cy="178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cxnSp>
        <p:nvCxnSpPr>
          <p:cNvPr id="248" name="AutoShape 99"/>
          <p:cNvCxnSpPr>
            <a:cxnSpLocks noChangeShapeType="1"/>
          </p:cNvCxnSpPr>
          <p:nvPr/>
        </p:nvCxnSpPr>
        <p:spPr bwMode="auto">
          <a:xfrm>
            <a:off x="7354767" y="5420108"/>
            <a:ext cx="9215" cy="10504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Прямоугольник 248"/>
          <p:cNvSpPr/>
          <p:nvPr/>
        </p:nvSpPr>
        <p:spPr>
          <a:xfrm>
            <a:off x="6477550" y="3345440"/>
            <a:ext cx="72795" cy="990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250" name="Дуга 249"/>
          <p:cNvSpPr/>
          <p:nvPr/>
        </p:nvSpPr>
        <p:spPr>
          <a:xfrm rot="16200000" flipH="1" flipV="1">
            <a:off x="6447142" y="3332984"/>
            <a:ext cx="121631" cy="138216"/>
          </a:xfrm>
          <a:prstGeom prst="arc">
            <a:avLst>
              <a:gd name="adj1" fmla="val 10093914"/>
              <a:gd name="adj2" fmla="val 0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ln w="38100">
                  <a:solidFill>
                    <a:schemeClr val="tx1"/>
                  </a:solidFill>
                </a:ln>
                <a:latin typeface="Times New Roman"/>
                <a:ea typeface="Times New Roman"/>
              </a:rPr>
              <a:t> </a:t>
            </a:r>
            <a:endParaRPr lang="ru-RU" sz="1200" dirty="0">
              <a:ln w="38100">
                <a:solidFill>
                  <a:schemeClr val="tx1"/>
                </a:solidFill>
              </a:ln>
              <a:latin typeface="Times New Roman"/>
              <a:ea typeface="Times New Roman"/>
            </a:endParaRPr>
          </a:p>
        </p:txBody>
      </p:sp>
      <p:cxnSp>
        <p:nvCxnSpPr>
          <p:cNvPr id="251" name="Соединительная линия уступом 250"/>
          <p:cNvCxnSpPr>
            <a:stCxn id="225" idx="1"/>
            <a:endCxn id="222" idx="2"/>
          </p:cNvCxnSpPr>
          <p:nvPr/>
        </p:nvCxnSpPr>
        <p:spPr>
          <a:xfrm rot="10800000" flipH="1" flipV="1">
            <a:off x="6499665" y="2209607"/>
            <a:ext cx="543654" cy="1188264"/>
          </a:xfrm>
          <a:prstGeom prst="bentConnector3">
            <a:avLst>
              <a:gd name="adj1" fmla="val -115634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101"/>
          <p:cNvSpPr txBox="1">
            <a:spLocks noChangeArrowheads="1"/>
          </p:cNvSpPr>
          <p:nvPr/>
        </p:nvSpPr>
        <p:spPr bwMode="auto">
          <a:xfrm>
            <a:off x="6347052" y="5972991"/>
            <a:ext cx="26229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3399"/>
                </a:solidFill>
                <a:latin typeface="+mn-lt"/>
              </a:rPr>
              <a:t>Производство СПГ сорта А</a:t>
            </a:r>
            <a:endParaRPr lang="ru-RU" sz="1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60" name="AutoShape 81"/>
          <p:cNvSpPr>
            <a:spLocks noChangeArrowheads="1"/>
          </p:cNvSpPr>
          <p:nvPr/>
        </p:nvSpPr>
        <p:spPr bwMode="auto">
          <a:xfrm>
            <a:off x="7708602" y="5162103"/>
            <a:ext cx="79245" cy="95830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7706760" y="4786153"/>
            <a:ext cx="86615" cy="12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62" name="AutoShape 76"/>
          <p:cNvCxnSpPr>
            <a:cxnSpLocks noChangeShapeType="1"/>
          </p:cNvCxnSpPr>
          <p:nvPr/>
        </p:nvCxnSpPr>
        <p:spPr bwMode="auto">
          <a:xfrm>
            <a:off x="7463498" y="4839597"/>
            <a:ext cx="1032020" cy="53628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3" name="AutoShape 82"/>
          <p:cNvSpPr>
            <a:spLocks noChangeArrowheads="1"/>
          </p:cNvSpPr>
          <p:nvPr/>
        </p:nvSpPr>
        <p:spPr bwMode="auto">
          <a:xfrm>
            <a:off x="8248570" y="5327963"/>
            <a:ext cx="79244" cy="95830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cs typeface="Times New Roman" pitchFamily="18" charset="0"/>
              </a:rPr>
              <a:t> 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64" name="Группа 442"/>
          <p:cNvGrpSpPr>
            <a:grpSpLocks/>
          </p:cNvGrpSpPr>
          <p:nvPr/>
        </p:nvGrpSpPr>
        <p:grpSpPr bwMode="auto">
          <a:xfrm rot="10800000">
            <a:off x="5701688" y="2903437"/>
            <a:ext cx="339092" cy="357521"/>
            <a:chOff x="180000" y="180000"/>
            <a:chExt cx="292100" cy="307340"/>
          </a:xfrm>
        </p:grpSpPr>
        <p:sp>
          <p:nvSpPr>
            <p:cNvPr id="265" name="Овал 449"/>
            <p:cNvSpPr>
              <a:spLocks noChangeArrowheads="1"/>
            </p:cNvSpPr>
            <p:nvPr/>
          </p:nvSpPr>
          <p:spPr bwMode="auto">
            <a:xfrm>
              <a:off x="180000" y="180000"/>
              <a:ext cx="292100" cy="30670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ru-RU" altLang="ru-RU" sz="1200" b="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</a:p>
          </p:txBody>
        </p:sp>
        <p:sp>
          <p:nvSpPr>
            <p:cNvPr id="266" name="Равнобедренный треугольник 450"/>
            <p:cNvSpPr>
              <a:spLocks noChangeArrowheads="1"/>
            </p:cNvSpPr>
            <p:nvPr/>
          </p:nvSpPr>
          <p:spPr bwMode="auto">
            <a:xfrm flipV="1">
              <a:off x="238420" y="355895"/>
              <a:ext cx="175260" cy="1314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lang="ru-RU" altLang="ru-RU" sz="1200" b="0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Arial" charset="0"/>
                </a:rPr>
                <a:t> </a:t>
              </a:r>
            </a:p>
          </p:txBody>
        </p:sp>
      </p:grpSp>
      <p:sp>
        <p:nvSpPr>
          <p:cNvPr id="268" name="Блок-схема: сопоставление 402"/>
          <p:cNvSpPr>
            <a:spLocks noChangeArrowheads="1"/>
          </p:cNvSpPr>
          <p:nvPr/>
        </p:nvSpPr>
        <p:spPr bwMode="auto">
          <a:xfrm>
            <a:off x="6990154" y="3498318"/>
            <a:ext cx="103420" cy="223039"/>
          </a:xfrm>
          <a:prstGeom prst="flowChartCollate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70" name="Блок-схема: сопоставление 402"/>
          <p:cNvSpPr>
            <a:spLocks noChangeArrowheads="1"/>
          </p:cNvSpPr>
          <p:nvPr/>
        </p:nvSpPr>
        <p:spPr bwMode="auto">
          <a:xfrm rot="5400000">
            <a:off x="6734175" y="5080992"/>
            <a:ext cx="131762" cy="284162"/>
          </a:xfrm>
          <a:prstGeom prst="flowChartCollate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72" name="Прямоугольник 397"/>
          <p:cNvSpPr>
            <a:spLocks noChangeArrowheads="1"/>
          </p:cNvSpPr>
          <p:nvPr/>
        </p:nvSpPr>
        <p:spPr bwMode="auto">
          <a:xfrm>
            <a:off x="5638800" y="2347113"/>
            <a:ext cx="1642252" cy="446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73" name="Полилиния 399"/>
          <p:cNvSpPr>
            <a:spLocks/>
          </p:cNvSpPr>
          <p:nvPr/>
        </p:nvSpPr>
        <p:spPr bwMode="auto">
          <a:xfrm>
            <a:off x="6347052" y="2353894"/>
            <a:ext cx="300038" cy="460375"/>
          </a:xfrm>
          <a:custGeom>
            <a:avLst/>
            <a:gdLst>
              <a:gd name="T0" fmla="*/ 7602 w 438912"/>
              <a:gd name="T1" fmla="*/ 0 h 1441095"/>
              <a:gd name="T2" fmla="*/ 7602 w 438912"/>
              <a:gd name="T3" fmla="*/ 8 h 1441095"/>
              <a:gd name="T4" fmla="*/ 0 w 438912"/>
              <a:gd name="T5" fmla="*/ 16 h 1441095"/>
              <a:gd name="T6" fmla="*/ 14254 w 438912"/>
              <a:gd name="T7" fmla="*/ 31 h 1441095"/>
              <a:gd name="T8" fmla="*/ 7602 w 438912"/>
              <a:gd name="T9" fmla="*/ 38 h 1441095"/>
              <a:gd name="T10" fmla="*/ 7602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274" name="Полилиния 400"/>
          <p:cNvSpPr>
            <a:spLocks/>
          </p:cNvSpPr>
          <p:nvPr/>
        </p:nvSpPr>
        <p:spPr bwMode="auto">
          <a:xfrm>
            <a:off x="6884428" y="2348701"/>
            <a:ext cx="300037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275" name="Полилиния 422"/>
          <p:cNvSpPr>
            <a:spLocks/>
          </p:cNvSpPr>
          <p:nvPr/>
        </p:nvSpPr>
        <p:spPr bwMode="auto">
          <a:xfrm>
            <a:off x="5713049" y="2356968"/>
            <a:ext cx="300038" cy="460375"/>
          </a:xfrm>
          <a:custGeom>
            <a:avLst/>
            <a:gdLst>
              <a:gd name="T0" fmla="*/ 7599 w 438912"/>
              <a:gd name="T1" fmla="*/ 0 h 1441095"/>
              <a:gd name="T2" fmla="*/ 7599 w 438912"/>
              <a:gd name="T3" fmla="*/ 8 h 1441095"/>
              <a:gd name="T4" fmla="*/ 0 w 438912"/>
              <a:gd name="T5" fmla="*/ 16 h 1441095"/>
              <a:gd name="T6" fmla="*/ 14248 w 438912"/>
              <a:gd name="T7" fmla="*/ 31 h 1441095"/>
              <a:gd name="T8" fmla="*/ 7599 w 438912"/>
              <a:gd name="T9" fmla="*/ 38 h 1441095"/>
              <a:gd name="T10" fmla="*/ 7599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277" name="Овал 425"/>
          <p:cNvSpPr>
            <a:spLocks noChangeArrowheads="1"/>
          </p:cNvSpPr>
          <p:nvPr/>
        </p:nvSpPr>
        <p:spPr bwMode="auto">
          <a:xfrm>
            <a:off x="4939754" y="3610555"/>
            <a:ext cx="52388" cy="44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altLang="ru-RU" sz="12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cxnSp>
        <p:nvCxnSpPr>
          <p:cNvPr id="291" name="Прямая соединительная линия 577"/>
          <p:cNvCxnSpPr>
            <a:cxnSpLocks noChangeShapeType="1"/>
          </p:cNvCxnSpPr>
          <p:nvPr/>
        </p:nvCxnSpPr>
        <p:spPr bwMode="auto">
          <a:xfrm>
            <a:off x="5713212" y="1317409"/>
            <a:ext cx="20081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" name="Блок-схема: сопоставление 291"/>
          <p:cNvSpPr>
            <a:spLocks noChangeArrowheads="1"/>
          </p:cNvSpPr>
          <p:nvPr/>
        </p:nvSpPr>
        <p:spPr bwMode="auto">
          <a:xfrm rot="16200000">
            <a:off x="6681093" y="1161040"/>
            <a:ext cx="139700" cy="325437"/>
          </a:xfrm>
          <a:prstGeom prst="flowChartCollate">
            <a:avLst/>
          </a:prstGeom>
          <a:solidFill>
            <a:schemeClr val="bg1">
              <a:lumMod val="100000"/>
              <a:lumOff val="0"/>
            </a:schemeClr>
          </a:solidFill>
          <a:ln w="1905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anchor="ctr" upright="1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3" name="Овал 395"/>
          <p:cNvSpPr>
            <a:spLocks noChangeArrowheads="1"/>
          </p:cNvSpPr>
          <p:nvPr/>
        </p:nvSpPr>
        <p:spPr bwMode="auto">
          <a:xfrm>
            <a:off x="6360193" y="1556792"/>
            <a:ext cx="293688" cy="3079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94" name="Равнобедренный треугольник 396"/>
          <p:cNvSpPr>
            <a:spLocks noChangeArrowheads="1"/>
          </p:cNvSpPr>
          <p:nvPr/>
        </p:nvSpPr>
        <p:spPr bwMode="auto">
          <a:xfrm flipV="1">
            <a:off x="6412850" y="1743790"/>
            <a:ext cx="176213" cy="1301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295" name="Прямоугольник 205"/>
          <p:cNvSpPr>
            <a:spLocks noChangeArrowheads="1"/>
          </p:cNvSpPr>
          <p:nvPr/>
        </p:nvSpPr>
        <p:spPr bwMode="auto">
          <a:xfrm>
            <a:off x="6012160" y="1210478"/>
            <a:ext cx="1301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cxnSp>
        <p:nvCxnSpPr>
          <p:cNvPr id="296" name="Соединительная линия уступом 206"/>
          <p:cNvCxnSpPr>
            <a:cxnSpLocks noChangeShapeType="1"/>
            <a:stCxn id="295" idx="2"/>
            <a:endCxn id="293" idx="0"/>
          </p:cNvCxnSpPr>
          <p:nvPr/>
        </p:nvCxnSpPr>
        <p:spPr bwMode="auto">
          <a:xfrm rot="16200000" flipH="1">
            <a:off x="6171373" y="1221127"/>
            <a:ext cx="241539" cy="429789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" name="Прямоугольник 207"/>
          <p:cNvSpPr>
            <a:spLocks noChangeArrowheads="1"/>
          </p:cNvSpPr>
          <p:nvPr/>
        </p:nvSpPr>
        <p:spPr bwMode="auto">
          <a:xfrm>
            <a:off x="8011118" y="2086703"/>
            <a:ext cx="952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sp>
        <p:nvSpPr>
          <p:cNvPr id="300" name="Прямоугольник 398"/>
          <p:cNvSpPr>
            <a:spLocks noChangeArrowheads="1"/>
          </p:cNvSpPr>
          <p:nvPr/>
        </p:nvSpPr>
        <p:spPr bwMode="auto">
          <a:xfrm>
            <a:off x="6411559" y="1959134"/>
            <a:ext cx="176212" cy="18653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700" b="0" dirty="0" smtClean="0">
                <a:solidFill>
                  <a:schemeClr val="tx1"/>
                </a:solidFill>
              </a:rPr>
              <a:t>1</a:t>
            </a:r>
            <a:endParaRPr lang="ru-RU" altLang="ru-RU" sz="1700" b="0" dirty="0">
              <a:solidFill>
                <a:schemeClr val="tx1"/>
              </a:solidFill>
            </a:endParaRPr>
          </a:p>
        </p:txBody>
      </p:sp>
      <p:sp>
        <p:nvSpPr>
          <p:cNvPr id="320" name="Полилиния 441"/>
          <p:cNvSpPr>
            <a:spLocks/>
          </p:cNvSpPr>
          <p:nvPr/>
        </p:nvSpPr>
        <p:spPr bwMode="auto">
          <a:xfrm>
            <a:off x="6986931" y="3796079"/>
            <a:ext cx="106131" cy="179202"/>
          </a:xfrm>
          <a:custGeom>
            <a:avLst/>
            <a:gdLst>
              <a:gd name="T0" fmla="*/ 7338 w 438912"/>
              <a:gd name="T1" fmla="*/ 0 h 1441095"/>
              <a:gd name="T2" fmla="*/ 7338 w 438912"/>
              <a:gd name="T3" fmla="*/ 8 h 1441095"/>
              <a:gd name="T4" fmla="*/ 0 w 438912"/>
              <a:gd name="T5" fmla="*/ 16 h 1441095"/>
              <a:gd name="T6" fmla="*/ 13758 w 438912"/>
              <a:gd name="T7" fmla="*/ 31 h 1441095"/>
              <a:gd name="T8" fmla="*/ 7338 w 438912"/>
              <a:gd name="T9" fmla="*/ 38 h 1441095"/>
              <a:gd name="T10" fmla="*/ 7338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21" name="Полилиния 441"/>
          <p:cNvSpPr>
            <a:spLocks/>
          </p:cNvSpPr>
          <p:nvPr/>
        </p:nvSpPr>
        <p:spPr bwMode="auto">
          <a:xfrm>
            <a:off x="6453971" y="3792782"/>
            <a:ext cx="106131" cy="179202"/>
          </a:xfrm>
          <a:custGeom>
            <a:avLst/>
            <a:gdLst>
              <a:gd name="T0" fmla="*/ 7338 w 438912"/>
              <a:gd name="T1" fmla="*/ 0 h 1441095"/>
              <a:gd name="T2" fmla="*/ 7338 w 438912"/>
              <a:gd name="T3" fmla="*/ 8 h 1441095"/>
              <a:gd name="T4" fmla="*/ 0 w 438912"/>
              <a:gd name="T5" fmla="*/ 16 h 1441095"/>
              <a:gd name="T6" fmla="*/ 13758 w 438912"/>
              <a:gd name="T7" fmla="*/ 31 h 1441095"/>
              <a:gd name="T8" fmla="*/ 7338 w 438912"/>
              <a:gd name="T9" fmla="*/ 38 h 1441095"/>
              <a:gd name="T10" fmla="*/ 7338 w 438912"/>
              <a:gd name="T11" fmla="*/ 50 h 14410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8912"/>
              <a:gd name="T19" fmla="*/ 0 h 1441095"/>
              <a:gd name="T20" fmla="*/ 438912 w 438912"/>
              <a:gd name="T21" fmla="*/ 1441095 h 14410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8912" h="1441095">
                <a:moveTo>
                  <a:pt x="234087" y="0"/>
                </a:moveTo>
                <a:lnTo>
                  <a:pt x="234087" y="226771"/>
                </a:lnTo>
                <a:lnTo>
                  <a:pt x="0" y="460858"/>
                </a:lnTo>
                <a:lnTo>
                  <a:pt x="438912" y="899770"/>
                </a:lnTo>
                <a:lnTo>
                  <a:pt x="234087" y="1104595"/>
                </a:lnTo>
                <a:lnTo>
                  <a:pt x="234087" y="1441095"/>
                </a:ln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1000" b="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ru-RU" altLang="ru-RU" sz="1200" b="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46740" y="112349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dirty="0" smtClean="0">
                <a:ea typeface="Times New Roman" pitchFamily="18" charset="0"/>
                <a:cs typeface="Arial" charset="0"/>
              </a:rPr>
              <a:t>Патент </a:t>
            </a:r>
            <a:r>
              <a:rPr lang="ru-RU" altLang="ru-RU" dirty="0">
                <a:ea typeface="Times New Roman" pitchFamily="18" charset="0"/>
                <a:cs typeface="Arial" charset="0"/>
              </a:rPr>
              <a:t>RU 2212598</a:t>
            </a:r>
            <a:endParaRPr lang="ru-RU" altLang="ru-RU" sz="3200" dirty="0">
              <a:ea typeface="Times New Roman" pitchFamily="18" charset="0"/>
              <a:cs typeface="Arial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7738455" y="1475491"/>
            <a:ext cx="1303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dirty="0" smtClean="0">
                <a:ea typeface="Times New Roman" pitchFamily="18" charset="0"/>
                <a:cs typeface="Arial" charset="0"/>
              </a:rPr>
              <a:t>Патенты</a:t>
            </a:r>
          </a:p>
          <a:p>
            <a:pPr algn="r"/>
            <a:r>
              <a:rPr lang="en-US" altLang="ru-RU" dirty="0" smtClean="0">
                <a:ea typeface="Times New Roman" pitchFamily="18" charset="0"/>
                <a:cs typeface="Arial" charset="0"/>
              </a:rPr>
              <a:t>RU </a:t>
            </a:r>
            <a:r>
              <a:rPr lang="ru-RU" dirty="0"/>
              <a:t>2525759</a:t>
            </a:r>
            <a:endParaRPr lang="ru-RU" altLang="ru-RU" dirty="0">
              <a:ea typeface="Times New Roman" pitchFamily="18" charset="0"/>
              <a:cs typeface="Arial" charset="0"/>
            </a:endParaRPr>
          </a:p>
          <a:p>
            <a:pPr algn="r"/>
            <a:r>
              <a:rPr lang="ru-RU" altLang="ru-RU" dirty="0" smtClean="0">
                <a:ea typeface="Times New Roman" pitchFamily="18" charset="0"/>
                <a:cs typeface="Arial" charset="0"/>
              </a:rPr>
              <a:t> </a:t>
            </a:r>
            <a:r>
              <a:rPr lang="ru-RU" altLang="ru-RU" dirty="0">
                <a:ea typeface="Times New Roman" pitchFamily="18" charset="0"/>
                <a:cs typeface="Arial" charset="0"/>
              </a:rPr>
              <a:t>RU </a:t>
            </a:r>
            <a:r>
              <a:rPr lang="ru-RU" dirty="0"/>
              <a:t>2543255</a:t>
            </a:r>
            <a:endParaRPr lang="ru-RU" altLang="ru-RU" sz="3200" dirty="0">
              <a:ea typeface="Times New Roman" pitchFamily="18" charset="0"/>
              <a:cs typeface="Arial" charset="0"/>
            </a:endParaRPr>
          </a:p>
        </p:txBody>
      </p:sp>
      <p:sp>
        <p:nvSpPr>
          <p:cNvPr id="325" name="Поле 326"/>
          <p:cNvSpPr txBox="1">
            <a:spLocks noChangeArrowheads="1"/>
          </p:cNvSpPr>
          <p:nvPr/>
        </p:nvSpPr>
        <p:spPr bwMode="auto">
          <a:xfrm>
            <a:off x="7375072" y="1826531"/>
            <a:ext cx="1746996" cy="57472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US" altLang="ru-RU" sz="12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– Система осушки</a:t>
            </a:r>
          </a:p>
          <a:p>
            <a:pPr>
              <a:defRPr/>
            </a:pPr>
            <a:r>
              <a:rPr lang="en-US" altLang="ru-RU" sz="12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– Система очист</a:t>
            </a:r>
            <a:r>
              <a:rPr lang="ru-RU" altLang="ru-RU" sz="1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ки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05054" y="419292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96725" y="5968718"/>
            <a:ext cx="4382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</a:rPr>
              <a:t>Значительное снижение </a:t>
            </a:r>
            <a:r>
              <a:rPr lang="ru-RU" sz="1600" dirty="0">
                <a:solidFill>
                  <a:srgbClr val="003399"/>
                </a:solidFill>
              </a:rPr>
              <a:t>стоимости системы </a:t>
            </a:r>
            <a:r>
              <a:rPr lang="ru-RU" sz="1600" dirty="0" smtClean="0">
                <a:solidFill>
                  <a:srgbClr val="003399"/>
                </a:solidFill>
              </a:rPr>
              <a:t>очистки</a:t>
            </a:r>
            <a:endParaRPr lang="ru-RU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altLang="ru-RU" sz="2000" b="1" cap="all" dirty="0" smtClean="0"/>
              <a:t>Особенности производства СПГ на ГРС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4711"/>
            <a:ext cx="5553076" cy="32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3727341"/>
            <a:ext cx="3590924" cy="2599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70575" y="4253701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Падение расхода летом в 20 раз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 flipV="1">
            <a:off x="6296846" y="4135703"/>
            <a:ext cx="389591" cy="2107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Рисунок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3" t="994" r="821" b="9123"/>
          <a:stretch/>
        </p:blipFill>
        <p:spPr bwMode="auto">
          <a:xfrm>
            <a:off x="76200" y="1086074"/>
            <a:ext cx="3794547" cy="19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953" y="3196426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Сезонные изменения давления в магистральных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газопроводах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3313" y="1086074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Изменение состава газа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для различных ГРС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4629" y="3813549"/>
            <a:ext cx="18197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Колебания расхода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BC1F6-3B41-4D57-B1F6-2D37333D644C}" type="slidenum">
              <a:rPr lang="ru-RU" altLang="ru-RU" sz="2000" smtClean="0">
                <a:solidFill>
                  <a:schemeClr val="bg1"/>
                </a:solidFill>
              </a:rPr>
              <a:pPr eaLnBrk="1" hangingPunct="1"/>
              <a:t>19</a:t>
            </a:fld>
            <a:endParaRPr lang="ru-RU" alt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1086074"/>
            <a:ext cx="3590926" cy="2663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6071207" y="1162828"/>
            <a:ext cx="23012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Повышенное давление в распределительных сетях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126" y="1181972"/>
            <a:ext cx="862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Сжиженный </a:t>
            </a:r>
            <a:r>
              <a:rPr lang="ru-RU" sz="1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природный газ (СПГ) </a:t>
            </a: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– это уникальный </a:t>
            </a:r>
            <a:b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по своим энергетическим и экологическим свойствам продукт.</a:t>
            </a:r>
            <a:endParaRPr lang="en-US" sz="1800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Сжиженный природный газ. </a:t>
            </a:r>
            <a:br>
              <a:rPr lang="ru-RU" dirty="0"/>
            </a:br>
            <a:r>
              <a:rPr lang="ru-RU" dirty="0"/>
              <a:t>Эксплуатационные характеристики</a:t>
            </a:r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87" b="1422"/>
          <a:stretch/>
        </p:blipFill>
        <p:spPr bwMode="auto">
          <a:xfrm>
            <a:off x="3124200" y="3884016"/>
            <a:ext cx="2232000" cy="1584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486176"/>
            <a:ext cx="2592000" cy="198184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236126" y="5078650"/>
            <a:ext cx="1554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Жидкий азот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98002"/>
            <a:ext cx="2592000" cy="132738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19075" y="2025134"/>
            <a:ext cx="1588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Жидкий азот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775"/>
          <a:stretch/>
        </p:blipFill>
        <p:spPr bwMode="auto">
          <a:xfrm>
            <a:off x="3124200" y="1998002"/>
            <a:ext cx="2232000" cy="1674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" b="1404"/>
          <a:stretch/>
        </p:blipFill>
        <p:spPr bwMode="auto">
          <a:xfrm>
            <a:off x="5603875" y="1998002"/>
            <a:ext cx="2112000" cy="1584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" b="775"/>
          <a:stretch/>
        </p:blipFill>
        <p:spPr bwMode="auto">
          <a:xfrm>
            <a:off x="5603875" y="3884016"/>
            <a:ext cx="2112000" cy="1584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198628" y="2176007"/>
            <a:ext cx="1279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r="4903"/>
          <a:stretch/>
        </p:blipFill>
        <p:spPr bwMode="auto">
          <a:xfrm>
            <a:off x="7494646" y="2836977"/>
            <a:ext cx="1368000" cy="167005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6126" y="5553236"/>
            <a:ext cx="862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СПГ – криогенная жидкость.  СПГ –  при контакте с окружающей средой практически сразу испаряется и образовывает зону загазованности</a:t>
            </a:r>
            <a:r>
              <a:rPr lang="ru-RU" sz="1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000" b="1" dirty="0" smtClean="0"/>
              <a:t>Способ стабилизации производительности установки  сжижения газа на ГРС при сезонных изменения давления.</a:t>
            </a:r>
          </a:p>
        </p:txBody>
      </p:sp>
      <p:sp>
        <p:nvSpPr>
          <p:cNvPr id="14339" name="Rectangle 8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700" b="0" dirty="0">
              <a:solidFill>
                <a:schemeClr val="bg1"/>
              </a:solidFill>
            </a:endParaRPr>
          </a:p>
        </p:txBody>
      </p:sp>
      <p:grpSp>
        <p:nvGrpSpPr>
          <p:cNvPr id="14340" name="Полотно 1"/>
          <p:cNvGrpSpPr>
            <a:grpSpLocks/>
          </p:cNvGrpSpPr>
          <p:nvPr/>
        </p:nvGrpSpPr>
        <p:grpSpPr bwMode="auto">
          <a:xfrm>
            <a:off x="968375" y="1120775"/>
            <a:ext cx="7988335" cy="5204806"/>
            <a:chOff x="1389" y="-993"/>
            <a:chExt cx="20935" cy="13638"/>
          </a:xfrm>
        </p:grpSpPr>
        <p:sp>
          <p:nvSpPr>
            <p:cNvPr id="14345" name="AutoShape 87"/>
            <p:cNvSpPr>
              <a:spLocks noChangeAspect="1" noChangeArrowheads="1"/>
            </p:cNvSpPr>
            <p:nvPr/>
          </p:nvSpPr>
          <p:spPr bwMode="auto">
            <a:xfrm>
              <a:off x="1701" y="-509"/>
              <a:ext cx="10129" cy="1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46" name="Rectangle 86"/>
            <p:cNvSpPr>
              <a:spLocks noChangeArrowheads="1"/>
            </p:cNvSpPr>
            <p:nvPr/>
          </p:nvSpPr>
          <p:spPr bwMode="auto">
            <a:xfrm>
              <a:off x="4650" y="3478"/>
              <a:ext cx="7884" cy="76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2" name="Поле 326"/>
            <p:cNvSpPr txBox="1">
              <a:spLocks noChangeArrowheads="1"/>
            </p:cNvSpPr>
            <p:nvPr/>
          </p:nvSpPr>
          <p:spPr bwMode="auto">
            <a:xfrm>
              <a:off x="14070" y="9696"/>
              <a:ext cx="8254" cy="29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400" b="1" i="1" dirty="0" smtClean="0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r>
                <a:rPr lang="ru-RU" altLang="ru-RU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altLang="ru-RU" sz="1400" b="1" dirty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– Циркуляционный компрессор</a:t>
              </a:r>
            </a:p>
            <a:p>
              <a:pPr>
                <a:defRPr/>
              </a:pPr>
              <a:r>
                <a:rPr lang="ru-RU" altLang="ru-RU" sz="1400" b="1" i="1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 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– Дожимающий компрессор</a:t>
              </a:r>
            </a:p>
            <a:p>
              <a:pPr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3 – Система осушки</a:t>
              </a:r>
            </a:p>
            <a:p>
              <a:pPr>
                <a:defRPr/>
              </a:pPr>
              <a:r>
                <a:rPr lang="ru-RU" altLang="ru-RU" sz="1400" b="1" i="1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ru-RU" altLang="ru-RU" sz="1400" b="1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 – Система очистки</a:t>
              </a:r>
            </a:p>
            <a:p>
              <a:pPr>
                <a:defRPr/>
              </a:pPr>
              <a:endParaRPr lang="ru-RU" altLang="ru-RU" sz="1400" b="1" dirty="0" smtClea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348" name="Rectangle 84"/>
            <p:cNvSpPr>
              <a:spLocks noChangeArrowheads="1"/>
            </p:cNvSpPr>
            <p:nvPr/>
          </p:nvSpPr>
          <p:spPr bwMode="auto">
            <a:xfrm>
              <a:off x="1800" y="-401"/>
              <a:ext cx="10734" cy="38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49" name="Прямоугольник 3"/>
            <p:cNvSpPr>
              <a:spLocks noChangeArrowheads="1"/>
            </p:cNvSpPr>
            <p:nvPr/>
          </p:nvSpPr>
          <p:spPr bwMode="auto">
            <a:xfrm>
              <a:off x="6196" y="5024"/>
              <a:ext cx="2855" cy="4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 type="stealth" w="med" len="med"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50" name="Прямая соединительная линия 36"/>
            <p:cNvSpPr>
              <a:spLocks noChangeShapeType="1"/>
            </p:cNvSpPr>
            <p:nvPr/>
          </p:nvSpPr>
          <p:spPr bwMode="auto">
            <a:xfrm>
              <a:off x="6482" y="3801"/>
              <a:ext cx="1" cy="2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1" name="Rectangle 81"/>
            <p:cNvSpPr>
              <a:spLocks noChangeArrowheads="1"/>
            </p:cNvSpPr>
            <p:nvPr/>
          </p:nvSpPr>
          <p:spPr bwMode="auto">
            <a:xfrm>
              <a:off x="7680" y="5729"/>
              <a:ext cx="1296" cy="70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52" name="Прямая со стрелкой 38"/>
            <p:cNvCxnSpPr>
              <a:cxnSpLocks noChangeShapeType="1"/>
            </p:cNvCxnSpPr>
            <p:nvPr/>
          </p:nvCxnSpPr>
          <p:spPr bwMode="auto">
            <a:xfrm>
              <a:off x="6511" y="6809"/>
              <a:ext cx="22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353" name="Группа 67"/>
            <p:cNvGrpSpPr>
              <a:grpSpLocks/>
            </p:cNvGrpSpPr>
            <p:nvPr/>
          </p:nvGrpSpPr>
          <p:grpSpPr bwMode="auto">
            <a:xfrm>
              <a:off x="7710" y="6657"/>
              <a:ext cx="397" cy="341"/>
              <a:chOff x="0" y="0"/>
              <a:chExt cx="252483" cy="217170"/>
            </a:xfrm>
          </p:grpSpPr>
          <p:sp>
            <p:nvSpPr>
              <p:cNvPr id="14409" name="Овал 68"/>
              <p:cNvSpPr>
                <a:spLocks noChangeArrowheads="1"/>
              </p:cNvSpPr>
              <p:nvPr/>
            </p:nvSpPr>
            <p:spPr bwMode="auto">
              <a:xfrm>
                <a:off x="34688" y="0"/>
                <a:ext cx="190500" cy="21717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ru-RU" altLang="ru-RU" sz="1100" b="0" dirty="0">
                    <a:solidFill>
                      <a:schemeClr val="tx1"/>
                    </a:solidFill>
                    <a:cs typeface="Times New Roman" pitchFamily="18" charset="0"/>
                  </a:rPr>
                  <a:t> </a:t>
                </a:r>
                <a:endParaRPr lang="ru-RU" altLang="ru-RU" sz="17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10" name="Прямоугольник 69"/>
              <p:cNvSpPr>
                <a:spLocks noChangeArrowheads="1"/>
              </p:cNvSpPr>
              <p:nvPr/>
            </p:nvSpPr>
            <p:spPr bwMode="auto">
              <a:xfrm>
                <a:off x="0" y="114195"/>
                <a:ext cx="252483" cy="102937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altLang="ru-RU" sz="1700" b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354" name="Овал 6"/>
            <p:cNvSpPr>
              <a:spLocks noChangeArrowheads="1"/>
            </p:cNvSpPr>
            <p:nvPr/>
          </p:nvSpPr>
          <p:spPr bwMode="auto">
            <a:xfrm>
              <a:off x="6196" y="5804"/>
              <a:ext cx="585" cy="63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55" name="Равнобедренный треугольник 7"/>
            <p:cNvSpPr>
              <a:spLocks noChangeArrowheads="1"/>
            </p:cNvSpPr>
            <p:nvPr/>
          </p:nvSpPr>
          <p:spPr bwMode="auto">
            <a:xfrm>
              <a:off x="6286" y="5804"/>
              <a:ext cx="420" cy="36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 type="stealth" w="med" len="med"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56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7652" y="9072"/>
              <a:ext cx="495" cy="1248"/>
            </a:xfrm>
            <a:prstGeom prst="roundRect">
              <a:avLst>
                <a:gd name="adj" fmla="val 3484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57" name="Прямая со стрелкой 15"/>
            <p:cNvCxnSpPr>
              <a:cxnSpLocks noChangeShapeType="1"/>
            </p:cNvCxnSpPr>
            <p:nvPr/>
          </p:nvCxnSpPr>
          <p:spPr bwMode="auto">
            <a:xfrm flipH="1">
              <a:off x="7906" y="3610"/>
              <a:ext cx="5" cy="5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Прямая со стрелкой 30"/>
            <p:cNvCxnSpPr>
              <a:cxnSpLocks noChangeShapeType="1"/>
            </p:cNvCxnSpPr>
            <p:nvPr/>
          </p:nvCxnSpPr>
          <p:spPr bwMode="auto">
            <a:xfrm flipH="1" flipV="1">
              <a:off x="8720" y="3486"/>
              <a:ext cx="15" cy="39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Прямая со стрелкой 35"/>
            <p:cNvCxnSpPr>
              <a:cxnSpLocks noChangeShapeType="1"/>
            </p:cNvCxnSpPr>
            <p:nvPr/>
          </p:nvCxnSpPr>
          <p:spPr bwMode="auto">
            <a:xfrm flipH="1" flipV="1">
              <a:off x="6474" y="3800"/>
              <a:ext cx="142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0" name="Прямая соединительная линия 37"/>
            <p:cNvSpPr>
              <a:spLocks noChangeShapeType="1"/>
            </p:cNvSpPr>
            <p:nvPr/>
          </p:nvSpPr>
          <p:spPr bwMode="auto">
            <a:xfrm>
              <a:off x="6488" y="6434"/>
              <a:ext cx="1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1" name="Овал 40"/>
            <p:cNvSpPr>
              <a:spLocks noChangeArrowheads="1"/>
            </p:cNvSpPr>
            <p:nvPr/>
          </p:nvSpPr>
          <p:spPr bwMode="auto">
            <a:xfrm>
              <a:off x="7847" y="3740"/>
              <a:ext cx="105" cy="11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62" name="Овал 41"/>
            <p:cNvSpPr>
              <a:spLocks noChangeArrowheads="1"/>
            </p:cNvSpPr>
            <p:nvPr/>
          </p:nvSpPr>
          <p:spPr bwMode="auto">
            <a:xfrm>
              <a:off x="8684" y="6748"/>
              <a:ext cx="105" cy="118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63" name="Прямая соединительная линия 78"/>
            <p:cNvSpPr>
              <a:spLocks noChangeShapeType="1"/>
            </p:cNvSpPr>
            <p:nvPr/>
          </p:nvSpPr>
          <p:spPr bwMode="auto">
            <a:xfrm>
              <a:off x="7899" y="10320"/>
              <a:ext cx="1" cy="6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4" name="Прямая соединительная линия 89"/>
            <p:cNvSpPr>
              <a:spLocks noChangeShapeType="1"/>
            </p:cNvSpPr>
            <p:nvPr/>
          </p:nvSpPr>
          <p:spPr bwMode="auto">
            <a:xfrm>
              <a:off x="7652" y="9556"/>
              <a:ext cx="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4365" name="Group 57"/>
            <p:cNvGrpSpPr>
              <a:grpSpLocks/>
            </p:cNvGrpSpPr>
            <p:nvPr/>
          </p:nvGrpSpPr>
          <p:grpSpPr bwMode="auto">
            <a:xfrm rot="-5400000">
              <a:off x="4351" y="1692"/>
              <a:ext cx="720" cy="720"/>
              <a:chOff x="3660" y="4120"/>
              <a:chExt cx="720" cy="720"/>
            </a:xfrm>
          </p:grpSpPr>
          <p:sp>
            <p:nvSpPr>
              <p:cNvPr id="14407" name="Oval 59"/>
              <p:cNvSpPr>
                <a:spLocks noChangeArrowheads="1"/>
              </p:cNvSpPr>
              <p:nvPr/>
            </p:nvSpPr>
            <p:spPr bwMode="auto">
              <a:xfrm>
                <a:off x="3660" y="4120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7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08" name="AutoShape 58"/>
              <p:cNvSpPr>
                <a:spLocks noChangeArrowheads="1"/>
              </p:cNvSpPr>
              <p:nvPr/>
            </p:nvSpPr>
            <p:spPr bwMode="auto">
              <a:xfrm rot="10800000">
                <a:off x="3810" y="4545"/>
                <a:ext cx="405" cy="2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700" b="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366" name="AutoShape 56"/>
            <p:cNvCxnSpPr>
              <a:cxnSpLocks noChangeShapeType="1"/>
            </p:cNvCxnSpPr>
            <p:nvPr/>
          </p:nvCxnSpPr>
          <p:spPr bwMode="auto">
            <a:xfrm>
              <a:off x="5057" y="2057"/>
              <a:ext cx="1909" cy="819"/>
            </a:xfrm>
            <a:prstGeom prst="bentConnector3">
              <a:avLst>
                <a:gd name="adj1" fmla="val 49972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AutoShape 55"/>
            <p:cNvCxnSpPr>
              <a:cxnSpLocks noChangeShapeType="1"/>
            </p:cNvCxnSpPr>
            <p:nvPr/>
          </p:nvCxnSpPr>
          <p:spPr bwMode="auto">
            <a:xfrm>
              <a:off x="2856" y="86"/>
              <a:ext cx="3465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8" name="Rectangle 54"/>
            <p:cNvSpPr>
              <a:spLocks noChangeArrowheads="1"/>
            </p:cNvSpPr>
            <p:nvPr/>
          </p:nvSpPr>
          <p:spPr bwMode="auto">
            <a:xfrm>
              <a:off x="6966" y="2455"/>
              <a:ext cx="645" cy="8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200" b="0" i="1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3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4369" name="AutoShape 53"/>
            <p:cNvCxnSpPr>
              <a:cxnSpLocks noChangeShapeType="1"/>
            </p:cNvCxnSpPr>
            <p:nvPr/>
          </p:nvCxnSpPr>
          <p:spPr bwMode="auto">
            <a:xfrm rot="16200000" flipH="1">
              <a:off x="3635" y="-456"/>
              <a:ext cx="2790" cy="3873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0" name="Rectangle 52"/>
            <p:cNvSpPr>
              <a:spLocks noChangeArrowheads="1"/>
            </p:cNvSpPr>
            <p:nvPr/>
          </p:nvSpPr>
          <p:spPr bwMode="auto">
            <a:xfrm>
              <a:off x="3741" y="2010"/>
              <a:ext cx="143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71" name="Rectangle 51"/>
            <p:cNvSpPr>
              <a:spLocks noChangeArrowheads="1"/>
            </p:cNvSpPr>
            <p:nvPr/>
          </p:nvSpPr>
          <p:spPr bwMode="auto">
            <a:xfrm>
              <a:off x="3681" y="2877"/>
              <a:ext cx="28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72" name="AutoShape 50"/>
            <p:cNvCxnSpPr>
              <a:cxnSpLocks noChangeShapeType="1"/>
            </p:cNvCxnSpPr>
            <p:nvPr/>
          </p:nvCxnSpPr>
          <p:spPr bwMode="auto">
            <a:xfrm>
              <a:off x="3884" y="2046"/>
              <a:ext cx="467" cy="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3" name="AutoShape 49"/>
            <p:cNvSpPr>
              <a:spLocks noChangeArrowheads="1"/>
            </p:cNvSpPr>
            <p:nvPr/>
          </p:nvSpPr>
          <p:spPr bwMode="auto">
            <a:xfrm rot="5400000">
              <a:off x="4588" y="2660"/>
              <a:ext cx="285" cy="421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74" name="AutoShape 48"/>
            <p:cNvCxnSpPr>
              <a:cxnSpLocks noChangeShapeType="1"/>
            </p:cNvCxnSpPr>
            <p:nvPr/>
          </p:nvCxnSpPr>
          <p:spPr bwMode="auto">
            <a:xfrm rot="10800000" flipV="1">
              <a:off x="3813" y="1233"/>
              <a:ext cx="4916" cy="77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5" name="AutoShape 47"/>
            <p:cNvCxnSpPr>
              <a:cxnSpLocks noChangeShapeType="1"/>
            </p:cNvCxnSpPr>
            <p:nvPr/>
          </p:nvCxnSpPr>
          <p:spPr bwMode="auto">
            <a:xfrm flipV="1">
              <a:off x="8720" y="243"/>
              <a:ext cx="2" cy="324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6" name="AutoShape 46"/>
            <p:cNvSpPr>
              <a:spLocks noChangeArrowheads="1"/>
            </p:cNvSpPr>
            <p:nvPr/>
          </p:nvSpPr>
          <p:spPr bwMode="auto">
            <a:xfrm rot="5400000">
              <a:off x="6674" y="1023"/>
              <a:ext cx="285" cy="421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77" name="AutoShape 45"/>
            <p:cNvSpPr>
              <a:spLocks noChangeArrowheads="1"/>
            </p:cNvSpPr>
            <p:nvPr/>
          </p:nvSpPr>
          <p:spPr bwMode="auto">
            <a:xfrm>
              <a:off x="8586" y="496"/>
              <a:ext cx="285" cy="421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78" name="Text Box 44"/>
            <p:cNvSpPr txBox="1">
              <a:spLocks noChangeArrowheads="1"/>
            </p:cNvSpPr>
            <p:nvPr/>
          </p:nvSpPr>
          <p:spPr bwMode="auto">
            <a:xfrm>
              <a:off x="1651" y="-993"/>
              <a:ext cx="722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200" b="0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Магистральный газопровод или газопровод-отвод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8729" y="1106"/>
              <a:ext cx="24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80" name="Text Box 40"/>
            <p:cNvSpPr txBox="1">
              <a:spLocks noChangeArrowheads="1"/>
            </p:cNvSpPr>
            <p:nvPr/>
          </p:nvSpPr>
          <p:spPr bwMode="auto">
            <a:xfrm>
              <a:off x="5843" y="303"/>
              <a:ext cx="50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ru-RU" sz="1200" b="0" i="1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1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81" name="Text Box 39"/>
            <p:cNvSpPr txBox="1">
              <a:spLocks noChangeArrowheads="1"/>
            </p:cNvSpPr>
            <p:nvPr/>
          </p:nvSpPr>
          <p:spPr bwMode="auto">
            <a:xfrm>
              <a:off x="4730" y="1233"/>
              <a:ext cx="50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ru-RU" sz="1200" b="0" i="1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2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grpSp>
          <p:nvGrpSpPr>
            <p:cNvPr id="14382" name="Group 34"/>
            <p:cNvGrpSpPr>
              <a:grpSpLocks/>
            </p:cNvGrpSpPr>
            <p:nvPr/>
          </p:nvGrpSpPr>
          <p:grpSpPr bwMode="auto">
            <a:xfrm rot="5400000">
              <a:off x="5582" y="872"/>
              <a:ext cx="720" cy="720"/>
              <a:chOff x="3660" y="4120"/>
              <a:chExt cx="720" cy="720"/>
            </a:xfrm>
          </p:grpSpPr>
          <p:sp>
            <p:nvSpPr>
              <p:cNvPr id="14405" name="Oval 36"/>
              <p:cNvSpPr>
                <a:spLocks noChangeArrowheads="1"/>
              </p:cNvSpPr>
              <p:nvPr/>
            </p:nvSpPr>
            <p:spPr bwMode="auto">
              <a:xfrm>
                <a:off x="3660" y="4120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7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06" name="AutoShape 35"/>
              <p:cNvSpPr>
                <a:spLocks noChangeArrowheads="1"/>
              </p:cNvSpPr>
              <p:nvPr/>
            </p:nvSpPr>
            <p:spPr bwMode="auto">
              <a:xfrm rot="10800000">
                <a:off x="3810" y="4545"/>
                <a:ext cx="405" cy="2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600" b="1">
                    <a:solidFill>
                      <a:srgbClr val="003366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700" b="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383" name="AutoShape 33"/>
            <p:cNvCxnSpPr>
              <a:cxnSpLocks noChangeShapeType="1"/>
            </p:cNvCxnSpPr>
            <p:nvPr/>
          </p:nvCxnSpPr>
          <p:spPr bwMode="auto">
            <a:xfrm flipH="1" flipV="1">
              <a:off x="3813" y="2081"/>
              <a:ext cx="11" cy="79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4" name="AutoShape 32"/>
            <p:cNvSpPr>
              <a:spLocks noChangeArrowheads="1"/>
            </p:cNvSpPr>
            <p:nvPr/>
          </p:nvSpPr>
          <p:spPr bwMode="auto">
            <a:xfrm>
              <a:off x="3681" y="2321"/>
              <a:ext cx="285" cy="421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85" name="Oval 31"/>
            <p:cNvSpPr>
              <a:spLocks noChangeArrowheads="1"/>
            </p:cNvSpPr>
            <p:nvPr/>
          </p:nvSpPr>
          <p:spPr bwMode="auto">
            <a:xfrm>
              <a:off x="3726" y="1961"/>
              <a:ext cx="165" cy="1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86" name="Rectangle 30"/>
            <p:cNvSpPr>
              <a:spLocks noChangeArrowheads="1"/>
            </p:cNvSpPr>
            <p:nvPr/>
          </p:nvSpPr>
          <p:spPr bwMode="auto">
            <a:xfrm>
              <a:off x="3021" y="-66"/>
              <a:ext cx="14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87" name="AutoShape 29"/>
            <p:cNvCxnSpPr>
              <a:cxnSpLocks noChangeShapeType="1"/>
            </p:cNvCxnSpPr>
            <p:nvPr/>
          </p:nvCxnSpPr>
          <p:spPr bwMode="auto">
            <a:xfrm>
              <a:off x="8149" y="230"/>
              <a:ext cx="1532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8" name="Text Box 28"/>
            <p:cNvSpPr txBox="1">
              <a:spLocks noChangeArrowheads="1"/>
            </p:cNvSpPr>
            <p:nvPr/>
          </p:nvSpPr>
          <p:spPr bwMode="auto">
            <a:xfrm>
              <a:off x="7847" y="-509"/>
              <a:ext cx="4847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ru-RU" sz="1200" b="0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Сеть низкого давления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89" name="Rectangle 26"/>
            <p:cNvSpPr>
              <a:spLocks noChangeArrowheads="1"/>
            </p:cNvSpPr>
            <p:nvPr/>
          </p:nvSpPr>
          <p:spPr bwMode="auto">
            <a:xfrm>
              <a:off x="7765" y="3610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90" name="AutoShape 25"/>
            <p:cNvCxnSpPr>
              <a:cxnSpLocks noChangeShapeType="1"/>
            </p:cNvCxnSpPr>
            <p:nvPr/>
          </p:nvCxnSpPr>
          <p:spPr bwMode="auto">
            <a:xfrm>
              <a:off x="7611" y="2876"/>
              <a:ext cx="300" cy="734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91" name="Rectangle 24"/>
            <p:cNvSpPr>
              <a:spLocks noChangeArrowheads="1"/>
            </p:cNvSpPr>
            <p:nvPr/>
          </p:nvSpPr>
          <p:spPr bwMode="auto">
            <a:xfrm>
              <a:off x="7966" y="9281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92" name="AutoShape 23"/>
            <p:cNvCxnSpPr>
              <a:cxnSpLocks noChangeShapeType="1"/>
            </p:cNvCxnSpPr>
            <p:nvPr/>
          </p:nvCxnSpPr>
          <p:spPr bwMode="auto">
            <a:xfrm flipV="1">
              <a:off x="8147" y="7436"/>
              <a:ext cx="588" cy="193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93" name="Rectangle 22"/>
            <p:cNvSpPr>
              <a:spLocks noChangeArrowheads="1"/>
            </p:cNvSpPr>
            <p:nvPr/>
          </p:nvSpPr>
          <p:spPr bwMode="auto">
            <a:xfrm>
              <a:off x="8574" y="3486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4394" name="Text Box 20"/>
            <p:cNvSpPr txBox="1">
              <a:spLocks noChangeArrowheads="1"/>
            </p:cNvSpPr>
            <p:nvPr/>
          </p:nvSpPr>
          <p:spPr bwMode="auto">
            <a:xfrm>
              <a:off x="8460" y="1827"/>
              <a:ext cx="4074" cy="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ru-RU" altLang="ru-RU" sz="1100" b="0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Граница предлагаемого способа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95" name="Text Box 19"/>
            <p:cNvSpPr txBox="1">
              <a:spLocks noChangeArrowheads="1"/>
            </p:cNvSpPr>
            <p:nvPr/>
          </p:nvSpPr>
          <p:spPr bwMode="auto">
            <a:xfrm>
              <a:off x="8580" y="3478"/>
              <a:ext cx="3954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ru-RU" altLang="ru-RU" sz="1100" b="0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Граница патента RU 2212598</a:t>
              </a:r>
              <a:endParaRPr lang="ru-RU" altLang="ru-RU" sz="17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96" name="AutoShape 12"/>
            <p:cNvSpPr>
              <a:spLocks noChangeArrowheads="1"/>
            </p:cNvSpPr>
            <p:nvPr/>
          </p:nvSpPr>
          <p:spPr bwMode="auto">
            <a:xfrm>
              <a:off x="7779" y="8238"/>
              <a:ext cx="285" cy="421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4397" name="AutoShape 8"/>
            <p:cNvCxnSpPr>
              <a:cxnSpLocks noChangeShapeType="1"/>
            </p:cNvCxnSpPr>
            <p:nvPr/>
          </p:nvCxnSpPr>
          <p:spPr bwMode="auto">
            <a:xfrm rot="-5400000">
              <a:off x="2262" y="2311"/>
              <a:ext cx="2708" cy="168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8" name="AutoShape 7"/>
            <p:cNvCxnSpPr>
              <a:cxnSpLocks noChangeShapeType="1"/>
            </p:cNvCxnSpPr>
            <p:nvPr/>
          </p:nvCxnSpPr>
          <p:spPr bwMode="auto">
            <a:xfrm rot="-5400000">
              <a:off x="2468" y="1285"/>
              <a:ext cx="3528" cy="2911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9" name="AutoShape 6"/>
            <p:cNvCxnSpPr>
              <a:cxnSpLocks noChangeShapeType="1"/>
            </p:cNvCxnSpPr>
            <p:nvPr/>
          </p:nvCxnSpPr>
          <p:spPr bwMode="auto">
            <a:xfrm rot="10800000">
              <a:off x="2776" y="5178"/>
              <a:ext cx="3400" cy="941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00" name="Rectangle 5"/>
            <p:cNvSpPr>
              <a:spLocks noChangeArrowheads="1"/>
            </p:cNvSpPr>
            <p:nvPr/>
          </p:nvSpPr>
          <p:spPr bwMode="auto">
            <a:xfrm>
              <a:off x="1389" y="5804"/>
              <a:ext cx="3004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100" b="0" dirty="0" err="1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Электрогене-рирующий</a:t>
              </a:r>
              <a:r>
                <a:rPr lang="ru-RU" altLang="ru-RU" sz="1100" b="0" dirty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 тормоз</a:t>
              </a:r>
              <a:endParaRPr lang="ru-RU" altLang="ru-RU" sz="1600" b="0" dirty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401" name="Rectangle 4"/>
            <p:cNvSpPr>
              <a:spLocks noChangeArrowheads="1"/>
            </p:cNvSpPr>
            <p:nvPr/>
          </p:nvSpPr>
          <p:spPr bwMode="auto">
            <a:xfrm>
              <a:off x="8564" y="111"/>
              <a:ext cx="31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tx1"/>
                </a:solidFill>
              </a:endParaRPr>
            </a:p>
          </p:txBody>
        </p:sp>
        <p:sp>
          <p:nvSpPr>
            <p:cNvPr id="14402" name="Rectangle 3"/>
            <p:cNvSpPr>
              <a:spLocks noChangeArrowheads="1"/>
            </p:cNvSpPr>
            <p:nvPr/>
          </p:nvSpPr>
          <p:spPr bwMode="auto">
            <a:xfrm>
              <a:off x="8589" y="7281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tx1"/>
                </a:solidFill>
              </a:endParaRPr>
            </a:p>
          </p:txBody>
        </p:sp>
        <p:sp>
          <p:nvSpPr>
            <p:cNvPr id="14403" name="Rectangle 2"/>
            <p:cNvSpPr>
              <a:spLocks noChangeArrowheads="1"/>
            </p:cNvSpPr>
            <p:nvPr/>
          </p:nvSpPr>
          <p:spPr bwMode="auto">
            <a:xfrm>
              <a:off x="8799" y="4971"/>
              <a:ext cx="2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tx1"/>
                </a:solidFill>
              </a:endParaRPr>
            </a:p>
          </p:txBody>
        </p:sp>
        <p:sp>
          <p:nvSpPr>
            <p:cNvPr id="14404" name="Rectangle 9"/>
            <p:cNvSpPr>
              <a:spLocks noChangeArrowheads="1"/>
            </p:cNvSpPr>
            <p:nvPr/>
          </p:nvSpPr>
          <p:spPr bwMode="auto">
            <a:xfrm>
              <a:off x="1389" y="3914"/>
              <a:ext cx="3031" cy="1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1000" b="0">
                  <a:solidFill>
                    <a:schemeClr val="tx1"/>
                  </a:solidFill>
                  <a:latin typeface="Arial" charset="0"/>
                  <a:ea typeface="Times New Roman" pitchFamily="18" charset="0"/>
                  <a:cs typeface="Arial" charset="0"/>
                </a:rPr>
                <a:t>Источник электропитания</a:t>
              </a:r>
              <a:endParaRPr lang="ru-RU" altLang="ru-RU" sz="1200" b="0">
                <a:solidFill>
                  <a:schemeClr val="tx1"/>
                </a:solidFill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14341" name="TextBox 138"/>
          <p:cNvSpPr txBox="1">
            <a:spLocks noChangeArrowheads="1"/>
          </p:cNvSpPr>
          <p:nvPr/>
        </p:nvSpPr>
        <p:spPr bwMode="auto">
          <a:xfrm>
            <a:off x="5405602" y="1824623"/>
            <a:ext cx="3663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0" dirty="0" smtClean="0">
                <a:solidFill>
                  <a:srgbClr val="003399"/>
                </a:solidFill>
              </a:rPr>
              <a:t>Ожидаемый эффект: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b="0" dirty="0" smtClean="0">
                <a:solidFill>
                  <a:srgbClr val="003399"/>
                </a:solidFill>
              </a:rPr>
              <a:t>увеличение </a:t>
            </a:r>
            <a:r>
              <a:rPr lang="ru-RU" altLang="ru-RU" sz="2000" b="0" dirty="0">
                <a:solidFill>
                  <a:srgbClr val="003399"/>
                </a:solidFill>
              </a:rPr>
              <a:t>потенциальных </a:t>
            </a:r>
            <a:r>
              <a:rPr lang="ru-RU" altLang="ru-RU" sz="2000" b="0" dirty="0" smtClean="0">
                <a:solidFill>
                  <a:srgbClr val="003399"/>
                </a:solidFill>
              </a:rPr>
              <a:t>объектов, </a:t>
            </a:r>
            <a:r>
              <a:rPr lang="ru-RU" altLang="ru-RU" sz="2000" b="0" dirty="0">
                <a:solidFill>
                  <a:srgbClr val="003399"/>
                </a:solidFill>
              </a:rPr>
              <a:t>работающих по энергосберегающей </a:t>
            </a:r>
            <a:r>
              <a:rPr lang="ru-RU" altLang="ru-RU" sz="2000" b="0" dirty="0" smtClean="0">
                <a:solidFill>
                  <a:srgbClr val="003399"/>
                </a:solidFill>
              </a:rPr>
              <a:t>технологии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ru-RU" altLang="ru-RU" sz="2000" b="0" dirty="0" smtClean="0">
                <a:solidFill>
                  <a:srgbClr val="003399"/>
                </a:solidFill>
              </a:rPr>
              <a:t>сокращение </a:t>
            </a:r>
            <a:r>
              <a:rPr lang="ru-RU" altLang="ru-RU" sz="2000" b="0" dirty="0">
                <a:solidFill>
                  <a:srgbClr val="003399"/>
                </a:solidFill>
              </a:rPr>
              <a:t>общих </a:t>
            </a:r>
            <a:r>
              <a:rPr lang="ru-RU" altLang="ru-RU" sz="2000" b="0" dirty="0" err="1">
                <a:solidFill>
                  <a:srgbClr val="003399"/>
                </a:solidFill>
              </a:rPr>
              <a:t>энергозатрат</a:t>
            </a:r>
            <a:r>
              <a:rPr lang="ru-RU" altLang="ru-RU" sz="2000" b="0" dirty="0">
                <a:solidFill>
                  <a:srgbClr val="003399"/>
                </a:solidFill>
              </a:rPr>
              <a:t> </a:t>
            </a:r>
            <a:r>
              <a:rPr lang="ru-RU" altLang="ru-RU" sz="2000" b="0" dirty="0" smtClean="0">
                <a:solidFill>
                  <a:srgbClr val="003399"/>
                </a:solidFill>
                <a:latin typeface="Times New Roman"/>
                <a:cs typeface="Times New Roman"/>
              </a:rPr>
              <a:t>~ в</a:t>
            </a:r>
            <a:r>
              <a:rPr lang="ru-RU" altLang="ru-RU" sz="2000" b="0" dirty="0" smtClean="0">
                <a:solidFill>
                  <a:srgbClr val="003399"/>
                </a:solidFill>
              </a:rPr>
              <a:t> </a:t>
            </a:r>
            <a:r>
              <a:rPr lang="ru-RU" altLang="ru-RU" sz="2000" dirty="0" smtClean="0">
                <a:solidFill>
                  <a:srgbClr val="003399"/>
                </a:solidFill>
              </a:rPr>
              <a:t>1,5</a:t>
            </a:r>
            <a:r>
              <a:rPr lang="ru-RU" altLang="ru-RU" sz="2000" b="0" dirty="0" smtClean="0">
                <a:solidFill>
                  <a:srgbClr val="003399"/>
                </a:solidFill>
              </a:rPr>
              <a:t> </a:t>
            </a:r>
            <a:r>
              <a:rPr lang="ru-RU" altLang="ru-RU" sz="2000" b="0" dirty="0">
                <a:solidFill>
                  <a:srgbClr val="003399"/>
                </a:solidFill>
              </a:rPr>
              <a:t>раз.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85725" y="6438900"/>
            <a:ext cx="2841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EC3F74-8991-4DA4-8529-6F53795AA3AB}" type="slidenum">
              <a:rPr lang="ru-RU" altLang="ru-RU" sz="1700" b="0">
                <a:solidFill>
                  <a:schemeClr val="bg1"/>
                </a:solidFill>
              </a:rPr>
              <a:pPr eaLnBrk="1" hangingPunct="1"/>
              <a:t>20</a:t>
            </a:fld>
            <a:endParaRPr lang="ru-RU" altLang="ru-RU" sz="1700" b="0">
              <a:solidFill>
                <a:schemeClr val="bg1"/>
              </a:solidFill>
            </a:endParaRPr>
          </a:p>
        </p:txBody>
      </p:sp>
      <p:sp>
        <p:nvSpPr>
          <p:cNvPr id="14344" name="Rectangle 54"/>
          <p:cNvSpPr>
            <a:spLocks noChangeArrowheads="1"/>
          </p:cNvSpPr>
          <p:nvPr/>
        </p:nvSpPr>
        <p:spPr bwMode="auto">
          <a:xfrm>
            <a:off x="3346450" y="3040063"/>
            <a:ext cx="246063" cy="32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0" i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4</a:t>
            </a:r>
            <a:endParaRPr lang="ru-RU" altLang="ru-RU" sz="1700" b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1234208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 </a:t>
            </a:r>
            <a:r>
              <a:rPr lang="ru-RU" dirty="0"/>
              <a:t>2626615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3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&amp;Kcy;&amp;acy;&amp;rcy;&amp;tcy;&amp;icy;&amp;ncy;&amp;kcy;&amp;icy; &amp;pcy;&amp;ocy; &amp;zcy;&amp;acy;&amp;pcy;&amp;rcy;&amp;ocy;&amp;scy;&amp;ucy; &amp;vcy;&amp;icy;&amp;tcy;&amp;ocy;&amp;jcy; &amp;tcy;&amp;iecy;&amp;pcy;&amp;lcy;&amp;ocy;&amp;ocy;&amp;bcy;&amp;mcy;&amp;iecy;&amp;ncy;&amp;ncy;&amp;icy;&amp;kcy; &amp;gcy;&amp;acy;&amp;zcy;-&amp;gcy;&amp;acy;&amp;z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46" y="3738072"/>
            <a:ext cx="2857784" cy="14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8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0" y="1310328"/>
            <a:ext cx="3571910" cy="23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>
          <a:xfrm>
            <a:off x="2030930" y="105878"/>
            <a:ext cx="7019407" cy="819635"/>
          </a:xfrm>
        </p:spPr>
        <p:txBody>
          <a:bodyPr/>
          <a:lstStyle/>
          <a:p>
            <a:r>
              <a:rPr lang="ru-RU" altLang="ru-RU" sz="1800" b="1" cap="all" dirty="0">
                <a:cs typeface="Times New Roman" pitchFamily="18" charset="0"/>
              </a:rPr>
              <a:t>Эффективность применения </a:t>
            </a:r>
            <a:r>
              <a:rPr lang="ru-RU" altLang="ru-RU" sz="1800" b="1" cap="all" dirty="0" smtClean="0">
                <a:cs typeface="Times New Roman" pitchFamily="18" charset="0"/>
              </a:rPr>
              <a:t>новых технических  решений при производстве СПГ на ГРС </a:t>
            </a:r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04789" y="6362700"/>
            <a:ext cx="1487487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01A086-089F-455D-BC81-785771DD0F7D}" type="slidenum">
              <a:rPr lang="en-US" altLang="ru-RU" sz="200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21</a:t>
            </a:fld>
            <a:endParaRPr lang="ru-RU" altLang="ru-RU" sz="20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851" name="Прямоугольник 1"/>
          <p:cNvSpPr>
            <a:spLocks noChangeArrowheads="1"/>
          </p:cNvSpPr>
          <p:nvPr/>
        </p:nvSpPr>
        <p:spPr bwMode="auto">
          <a:xfrm>
            <a:off x="4504623" y="1310327"/>
            <a:ext cx="4456497" cy="43396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600" b="0" u="sng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85725" indent="-85725" algn="just" eaLnBrk="1" hangingPunct="1">
              <a:buFontTx/>
              <a:buChar char="•"/>
              <a:defRPr/>
            </a:pPr>
            <a:r>
              <a:rPr lang="ru-RU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расширение диапазона объектов  для размещения установок сжижения</a:t>
            </a:r>
            <a:r>
              <a:rPr lang="en-US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работающих по </a:t>
            </a:r>
            <a:r>
              <a:rPr lang="ru-RU" altLang="ru-RU" sz="2000" b="0" dirty="0" err="1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энергоэффективным</a:t>
            </a:r>
            <a:r>
              <a:rPr lang="ru-RU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 технологиям</a:t>
            </a:r>
            <a:r>
              <a:rPr lang="en-US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  <a:endParaRPr lang="ru-RU" altLang="ru-RU" sz="20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85725" indent="-85725" algn="just" eaLnBrk="1" hangingPunct="1">
              <a:buFontTx/>
              <a:buChar char="•"/>
              <a:defRPr/>
            </a:pPr>
            <a:endParaRPr lang="ru-RU" altLang="ru-RU" sz="20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85725" indent="-85725" algn="just" eaLnBrk="1" hangingPunct="1">
              <a:buFontTx/>
              <a:buChar char="•"/>
              <a:defRPr/>
            </a:pPr>
            <a:r>
              <a:rPr lang="ru-RU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снижение эксплуатационных затрат при производстве СПГ не менее, чем на 30%</a:t>
            </a:r>
            <a:r>
              <a:rPr lang="en-US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;</a:t>
            </a:r>
            <a:endParaRPr lang="ru-RU" altLang="ru-RU" sz="20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85725" indent="-85725" algn="just" eaLnBrk="1" hangingPunct="1">
              <a:buFontTx/>
              <a:buChar char="•"/>
              <a:defRPr/>
            </a:pPr>
            <a:endParaRPr lang="ru-RU" altLang="ru-RU" sz="2000" b="0" dirty="0" smtClean="0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marL="85725" indent="-85725" algn="just" eaLnBrk="1" hangingPunct="1">
              <a:buFontTx/>
              <a:buChar char="•"/>
              <a:defRPr/>
            </a:pPr>
            <a:r>
              <a:rPr lang="ru-RU" altLang="ru-RU" sz="2000" b="0" dirty="0" smtClean="0">
                <a:solidFill>
                  <a:srgbClr val="003399"/>
                </a:solidFill>
                <a:latin typeface="+mn-lt"/>
                <a:cs typeface="Times New Roman" pitchFamily="18" charset="0"/>
              </a:rPr>
              <a:t>снижение капитальных затрат при строительстве установок сжижения природного газа СПГ не менее, чем на 10%. </a:t>
            </a:r>
          </a:p>
        </p:txBody>
      </p:sp>
      <p:pic>
        <p:nvPicPr>
          <p:cNvPr id="101" name="Рисунок 910" descr="IMG_20140702_0759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" y="3897968"/>
            <a:ext cx="13668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913"/>
          <p:cNvSpPr txBox="1">
            <a:spLocks noChangeArrowheads="1"/>
          </p:cNvSpPr>
          <p:nvPr/>
        </p:nvSpPr>
        <p:spPr bwMode="auto">
          <a:xfrm>
            <a:off x="2331272" y="5445224"/>
            <a:ext cx="18025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400" b="0" dirty="0" smtClean="0">
                <a:solidFill>
                  <a:schemeClr val="tx1"/>
                </a:solidFill>
              </a:rPr>
              <a:t>3. Новые решения для низкотемпературного блока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50" name="TextBox 911"/>
          <p:cNvSpPr txBox="1">
            <a:spLocks noChangeArrowheads="1"/>
          </p:cNvSpPr>
          <p:nvPr/>
        </p:nvSpPr>
        <p:spPr bwMode="auto">
          <a:xfrm>
            <a:off x="1716086" y="1094193"/>
            <a:ext cx="2417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0" dirty="0" smtClean="0">
                <a:solidFill>
                  <a:schemeClr val="tx1"/>
                </a:solidFill>
              </a:rPr>
              <a:t>1. Низкотемпературная очистка</a:t>
            </a:r>
            <a:endParaRPr lang="ru-RU" altLang="ru-RU" sz="1400" b="0" dirty="0">
              <a:solidFill>
                <a:schemeClr val="tx1"/>
              </a:solidFill>
            </a:endParaRPr>
          </a:p>
        </p:txBody>
      </p:sp>
      <p:sp>
        <p:nvSpPr>
          <p:cNvPr id="51" name="TextBox 911"/>
          <p:cNvSpPr txBox="1">
            <a:spLocks noChangeArrowheads="1"/>
          </p:cNvSpPr>
          <p:nvPr/>
        </p:nvSpPr>
        <p:spPr bwMode="auto">
          <a:xfrm>
            <a:off x="0" y="5445224"/>
            <a:ext cx="219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0" dirty="0">
                <a:solidFill>
                  <a:schemeClr val="tx1"/>
                </a:solidFill>
              </a:rPr>
              <a:t>2. Блок КЦА для осушки газа</a:t>
            </a:r>
          </a:p>
        </p:txBody>
      </p:sp>
    </p:spTree>
    <p:extLst>
      <p:ext uri="{BB962C8B-B14F-4D97-AF65-F5344CB8AC3E}">
        <p14:creationId xmlns:p14="http://schemas.microsoft.com/office/powerpoint/2010/main" val="50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3273425"/>
            <a:ext cx="8469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altLang="ru-RU" sz="2800"/>
              <a:t>Технологии крупнотоннажного производства СПГ</a:t>
            </a:r>
            <a:endParaRPr lang="ru-RU" altLang="ru-RU" sz="4000"/>
          </a:p>
        </p:txBody>
      </p:sp>
      <p:sp>
        <p:nvSpPr>
          <p:cNvPr id="4" name="TextBox 3"/>
          <p:cNvSpPr txBox="1"/>
          <p:nvPr/>
        </p:nvSpPr>
        <p:spPr>
          <a:xfrm>
            <a:off x="1699232" y="2892762"/>
            <a:ext cx="699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Сопряженные технологии</a:t>
            </a:r>
            <a:endParaRPr lang="ru-RU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b="2572"/>
          <a:stretch/>
        </p:blipFill>
        <p:spPr bwMode="auto">
          <a:xfrm>
            <a:off x="0" y="4123872"/>
            <a:ext cx="8785705" cy="218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1" name="Заголовок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altLang="ru-RU" sz="1800" cap="all" dirty="0" smtClean="0"/>
              <a:t>Технические решения по уменьшению противопожарных разрывов на объектах  использования СПГ</a:t>
            </a:r>
          </a:p>
        </p:txBody>
      </p:sp>
      <p:pic>
        <p:nvPicPr>
          <p:cNvPr id="1538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1094922"/>
            <a:ext cx="72675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плохая набивка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r="29554"/>
          <a:stretch/>
        </p:blipFill>
        <p:spPr bwMode="auto">
          <a:xfrm>
            <a:off x="7275282" y="1094922"/>
            <a:ext cx="186871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67814" y="5068281"/>
            <a:ext cx="743744" cy="792088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639685" y="5464325"/>
            <a:ext cx="815449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161544" y="4878431"/>
            <a:ext cx="73930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DVGW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G </a:t>
            </a:r>
            <a:r>
              <a:rPr lang="de-DE" dirty="0" smtClean="0">
                <a:solidFill>
                  <a:schemeClr val="tx1"/>
                </a:solidFill>
              </a:rPr>
              <a:t>215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 м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2207" y="4631465"/>
            <a:ext cx="1029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РФ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(новые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решения)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58 м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5010" y="4878431"/>
            <a:ext cx="153747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ND/T 1001-2011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КНР)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4878431"/>
            <a:ext cx="11521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РФ (сегодня)</a:t>
            </a:r>
          </a:p>
          <a:p>
            <a:pPr lvl="0"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100 м</a:t>
            </a: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3850" y="4887956"/>
            <a:ext cx="10395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NFPA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59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7,6 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9E67A7-0C55-45E1-A56C-E8A1EDFDDE17}" type="slidenum">
              <a:rPr lang="en-US" altLang="ru-RU" sz="200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23</a:t>
            </a:fld>
            <a:endParaRPr lang="ru-RU" altLang="ru-RU" sz="20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3263" y="4448656"/>
            <a:ext cx="5950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США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Огневые испытания защитного устройства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2605" y="1480026"/>
            <a:ext cx="35995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«Газпром </a:t>
            </a:r>
            <a:r>
              <a:rPr lang="ru-RU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ВНИИГАЗ» совместно с ФГБУ ВНИИПО МЧС России были </a:t>
            </a: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проведены огневые испытания по проверке ряда технических решений, направленных на повышение пожаробезопасности объектов малотоннажного производства и потребления СПГ. </a:t>
            </a:r>
          </a:p>
          <a:p>
            <a:pPr algn="just">
              <a:spcAft>
                <a:spcPts val="1200"/>
              </a:spcAft>
            </a:pP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Разработанные технические решения по обеспечению и повышению пожарной безопасности объектов малотоннажного производства и потребления СПГ нашли свое отражение в проекте Свода правил.</a:t>
            </a:r>
          </a:p>
        </p:txBody>
      </p:sp>
      <p:pic>
        <p:nvPicPr>
          <p:cNvPr id="6" name="Рисунок 0" descr="15 10 2010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r="568"/>
          <a:stretch/>
        </p:blipFill>
        <p:spPr bwMode="auto">
          <a:xfrm>
            <a:off x="226939" y="1539721"/>
            <a:ext cx="2277820" cy="1728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15 10 2010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936"/>
          <a:stretch/>
        </p:blipFill>
        <p:spPr bwMode="auto">
          <a:xfrm>
            <a:off x="2809690" y="1539721"/>
            <a:ext cx="2277820" cy="1728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лохая набивка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"/>
          <a:stretch/>
        </p:blipFill>
        <p:spPr bwMode="auto">
          <a:xfrm>
            <a:off x="226939" y="3937787"/>
            <a:ext cx="2277820" cy="1728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плохая набивка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"/>
          <a:stretch/>
        </p:blipFill>
        <p:spPr bwMode="auto">
          <a:xfrm>
            <a:off x="2809690" y="3921766"/>
            <a:ext cx="2277820" cy="1728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26939" y="3292201"/>
            <a:ext cx="486057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Нормальное ограждение под резервуаром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26939" y="5673572"/>
            <a:ext cx="486057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Неисправное ограждение под резервуаром</a:t>
            </a:r>
          </a:p>
        </p:txBody>
      </p:sp>
    </p:spTree>
    <p:extLst>
      <p:ext uri="{BB962C8B-B14F-4D97-AF65-F5344CB8AC3E}">
        <p14:creationId xmlns:p14="http://schemas.microsoft.com/office/powerpoint/2010/main" val="28266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Газовая заправка на Автокомбинате №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4892" y="3989030"/>
            <a:ext cx="578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Первая в РФ  заправка </a:t>
            </a: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автомобилей </a:t>
            </a:r>
            <a:r>
              <a:rPr lang="ru-RU" sz="2000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регазифицированным</a:t>
            </a: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СПГ высокого давления (220 </a:t>
            </a:r>
            <a:r>
              <a:rPr lang="ru-RU" sz="2000" b="1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атм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 была создана на территории Автокомбината № 11, который в тот период эксплуатировал 120 автобусов. </a:t>
            </a:r>
          </a:p>
        </p:txBody>
      </p:sp>
      <p:pic>
        <p:nvPicPr>
          <p:cNvPr id="6" name="Рисунок 11" descr="F:\доклад\2009_0409(0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1" b="11093"/>
          <a:stretch/>
        </p:blipFill>
        <p:spPr bwMode="auto">
          <a:xfrm>
            <a:off x="257175" y="1292551"/>
            <a:ext cx="5121874" cy="2484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F:\доклад\2009_0409(0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369" y="1292551"/>
            <a:ext cx="3313542" cy="2484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3" descr="F:\доклад\2009_0409(042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8080" r="771" b="7461"/>
          <a:stretch/>
        </p:blipFill>
        <p:spPr>
          <a:xfrm>
            <a:off x="257175" y="3989030"/>
            <a:ext cx="2622856" cy="2016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76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Испытания по отработке технологий </a:t>
            </a:r>
            <a:r>
              <a:rPr lang="ru-RU" dirty="0" smtClean="0"/>
              <a:t>заправки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839" y="1171490"/>
            <a:ext cx="54438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«Газпром ВНИИГАЗ» были проведены испытания по отработке технологий заправки криогенных бортовых топливных систем по различным технологическим схемам.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Результаты работы легли в основу, разработанных ООО «Газпром ВНИИГАЗ» нормативных документов (ГОСТ Р и СТО Газпром).</a:t>
            </a:r>
          </a:p>
        </p:txBody>
      </p:sp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1701" y="3356705"/>
            <a:ext cx="4401227" cy="2787286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Фото1947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79" y="4001633"/>
            <a:ext cx="3231213" cy="2142358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Фото19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78" y="1194264"/>
            <a:ext cx="3231213" cy="2681623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Трактор К-700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67" y="1158959"/>
            <a:ext cx="8709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Переоборудование трактора К-700 было </a:t>
            </a:r>
            <a:r>
              <a:rPr lang="ru-R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проведено ООО «Газпром </a:t>
            </a:r>
            <a:r>
              <a:rPr lang="ru-RU" sz="2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ВНИИГАЗ</a:t>
            </a:r>
            <a:r>
              <a:rPr lang="ru-R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К-700 прошел натурные испытания в полевых условиях.</a:t>
            </a:r>
          </a:p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Результаты испытаний показали эффективность и надежную работу К-700, использующего природный газ в качестве моторного топлива (СПГ и КПГ).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8" y="3523513"/>
            <a:ext cx="5512984" cy="2670352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756" r="606" b="2018"/>
          <a:stretch/>
        </p:blipFill>
        <p:spPr bwMode="auto">
          <a:xfrm>
            <a:off x="173666" y="3540369"/>
            <a:ext cx="3101488" cy="2653496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3032125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Arial" pitchFamily="34" charset="0"/>
                <a:cs typeface="Arial" pitchFamily="34" charset="0"/>
                <a:sym typeface="Arial" pitchFamily="34" charset="0"/>
              </a:rPr>
              <a:t>СПАСИБО</a:t>
            </a:r>
            <a:r>
              <a:rPr lang="en-US" sz="3000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3000" b="1" dirty="0">
                <a:latin typeface="Arial" pitchFamily="34" charset="0"/>
                <a:cs typeface="Arial" pitchFamily="34" charset="0"/>
                <a:sym typeface="Arial" pitchFamily="34" charset="0"/>
              </a:rPr>
              <a:t>ЗА ВНИМАНИЕ</a:t>
            </a:r>
            <a:endParaRPr lang="en-US" sz="3000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BF61B-CACE-49D1-A788-20A5D560CFA6}" type="slidenum">
              <a:rPr lang="en-US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развития СПГ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71" y="1227111"/>
            <a:ext cx="854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«Газпром ВНИИГАЗ» стоял у истоков развития технологии СПГ.  </a:t>
            </a: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Первые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опытные установки были собраны </a:t>
            </a: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опытно-экспериментальной базе  Института.</a:t>
            </a:r>
          </a:p>
        </p:txBody>
      </p:sp>
      <p:pic>
        <p:nvPicPr>
          <p:cNvPr id="9" name="Picture 5" descr="C:\Users\V_Sulin\Desktop\ци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48" y="2361649"/>
            <a:ext cx="5124397" cy="2412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4447" r="3849" b="1599"/>
          <a:stretch/>
        </p:blipFill>
        <p:spPr bwMode="auto">
          <a:xfrm>
            <a:off x="315472" y="2361649"/>
            <a:ext cx="3252545" cy="2412000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472" y="4971819"/>
            <a:ext cx="854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ООО «Газпром ВНИИГАЗ» имеет опыт проведения испытаний оборудования и систем, обеспечивающих процессы производства, хранения и использования СПГ.</a:t>
            </a:r>
            <a:endParaRPr lang="ru-RU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3273425"/>
            <a:ext cx="8469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altLang="ru-RU" sz="2800"/>
              <a:t>Технологии крупнотоннажного производства СПГ</a:t>
            </a:r>
            <a:endParaRPr lang="ru-RU" altLang="ru-RU" sz="4000"/>
          </a:p>
        </p:txBody>
      </p:sp>
      <p:sp>
        <p:nvSpPr>
          <p:cNvPr id="4" name="TextBox 3"/>
          <p:cNvSpPr txBox="1"/>
          <p:nvPr/>
        </p:nvSpPr>
        <p:spPr>
          <a:xfrm>
            <a:off x="698204" y="2892762"/>
            <a:ext cx="6992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Крупнотоннажные технологии производства СПГ.</a:t>
            </a:r>
            <a:endParaRPr lang="ru-RU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Доступные крупнотоннажные технологии производства сжиженного природного газа</a:t>
            </a:r>
            <a:endParaRPr lang="en-US" altLang="ru-RU" smtClean="0"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4943475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71438" algn="just">
              <a:spcBef>
                <a:spcPts val="0"/>
              </a:spcBef>
              <a:defRPr/>
            </a:pPr>
            <a:r>
              <a:rPr lang="en-US" b="1" dirty="0">
                <a:solidFill>
                  <a:srgbClr val="C00000"/>
                </a:solidFill>
                <a:cs typeface="+mn-cs"/>
              </a:rPr>
              <a:t>APC </a:t>
            </a:r>
            <a:r>
              <a:rPr lang="ru-RU" b="1" dirty="0">
                <a:solidFill>
                  <a:srgbClr val="C00000"/>
                </a:solidFill>
                <a:cs typeface="+mn-cs"/>
              </a:rPr>
              <a:t>является лидером рынка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по изготовлению криогенных теплообменников для СПГ. С </a:t>
            </a:r>
            <a:r>
              <a:rPr lang="ru-RU" b="1" dirty="0">
                <a:solidFill>
                  <a:srgbClr val="0033CC"/>
                </a:solidFill>
                <a:cs typeface="+mn-cs"/>
              </a:rPr>
              <a:t>1974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 года изготовлено около </a:t>
            </a:r>
            <a:r>
              <a:rPr lang="ru-RU" b="1" dirty="0">
                <a:solidFill>
                  <a:srgbClr val="0033CC"/>
                </a:solidFill>
                <a:cs typeface="+mn-cs"/>
              </a:rPr>
              <a:t>100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 теплообменников, обеспечивающих производство около </a:t>
            </a:r>
            <a:r>
              <a:rPr lang="ru-RU" b="1" dirty="0">
                <a:solidFill>
                  <a:srgbClr val="0033CC"/>
                </a:solidFill>
                <a:cs typeface="+mn-cs"/>
              </a:rPr>
              <a:t>230 млн. тонн в год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СПГ.  Если позиции фирмы сохранятся, АРС будет иметь заказы еще на </a:t>
            </a:r>
            <a:r>
              <a:rPr lang="ru-RU" b="1" dirty="0">
                <a:solidFill>
                  <a:srgbClr val="FF0000"/>
                </a:solidFill>
                <a:cs typeface="+mn-cs"/>
              </a:rPr>
              <a:t>80-90</a:t>
            </a:r>
            <a:r>
              <a:rPr lang="ru-RU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теплообменников.  </a:t>
            </a:r>
            <a:r>
              <a:rPr lang="ru-RU" b="1" dirty="0">
                <a:solidFill>
                  <a:srgbClr val="C00000"/>
                </a:solidFill>
                <a:cs typeface="+mn-cs"/>
              </a:rPr>
              <a:t>Чтобы выполнить заказы, </a:t>
            </a:r>
            <a:r>
              <a:rPr lang="en-US" b="1" dirty="0">
                <a:solidFill>
                  <a:srgbClr val="C00000"/>
                </a:solidFill>
                <a:cs typeface="+mn-cs"/>
              </a:rPr>
              <a:t>APC</a:t>
            </a:r>
            <a:r>
              <a:rPr lang="ru-RU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ru-RU" b="1" i="1" dirty="0">
                <a:solidFill>
                  <a:srgbClr val="C00000"/>
                </a:solidFill>
                <a:cs typeface="+mn-cs"/>
              </a:rPr>
              <a:t>удвоил производственные </a:t>
            </a:r>
            <a:r>
              <a:rPr lang="ru-RU" b="1" dirty="0">
                <a:solidFill>
                  <a:srgbClr val="C00000"/>
                </a:solidFill>
                <a:cs typeface="+mn-cs"/>
              </a:rPr>
              <a:t>мощности по теплообменникам.</a:t>
            </a:r>
            <a:endParaRPr lang="en-US" b="1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229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284288"/>
            <a:ext cx="55245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284288"/>
            <a:ext cx="23939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9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55375"/>
              </p:ext>
            </p:extLst>
          </p:nvPr>
        </p:nvGraphicFramePr>
        <p:xfrm>
          <a:off x="-12700" y="1112838"/>
          <a:ext cx="9144000" cy="514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144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Ряд крупных российских проектов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800" dirty="0" err="1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Штокман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Ямал-СПГ, Владивосток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СПГ) предполагают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технологию 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APC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, что предусматривает изготовление главных теплообменников в США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9144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В условиях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существующих ограничительных санкций использование процессов и оборудования </a:t>
                      </a:r>
                      <a:r>
                        <a:rPr lang="en-US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APC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для крупнотоннажных проектов СПГ в России в ближайшей перспективе не представляется возможным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94019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Аналогичные риски существуют в отношении поставок</a:t>
                      </a:r>
                      <a:r>
                        <a:rPr lang="en-US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газотурбинных приводов производства </a:t>
                      </a:r>
                      <a:r>
                        <a:rPr lang="en-US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которыми в настоящее время комплектуются установки производства СПГ по технологии </a:t>
                      </a:r>
                      <a:r>
                        <a:rPr lang="en-US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APC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Shell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14631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Альтернативным техническим решением может быть использование теплообменников разработки и производства </a:t>
                      </a:r>
                      <a:r>
                        <a:rPr lang="en-US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Linde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применяемых в технологии </a:t>
                      </a:r>
                      <a:r>
                        <a:rPr lang="en-US" sz="1800" b="1" baseline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Shell DMR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. Такое решение также не является свободным от рисков на фоне ограничительных санкций ЕС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9144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Перечисленные</a:t>
                      </a:r>
                      <a:r>
                        <a:rPr lang="ru-RU" sz="1800" b="1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 риски могут быть исключены в результате разработки оригинальной российской </a:t>
                      </a:r>
                      <a:r>
                        <a:rPr lang="ru-RU" sz="180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технологии, использующей </a:t>
                      </a:r>
                      <a:r>
                        <a:rPr lang="ru-RU" sz="1800" b="1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альтернативное теплообменное и, возможно, энергетическое оборудование</a:t>
                      </a:r>
                      <a:endParaRPr lang="ru-RU" sz="1800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1332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Риски </a:t>
            </a:r>
            <a:r>
              <a:rPr lang="en-US" altLang="ru-RU" smtClean="0"/>
              <a:t> </a:t>
            </a:r>
            <a:r>
              <a:rPr lang="ru-RU" altLang="ru-RU" smtClean="0"/>
              <a:t>создания отечественных производств с использованием технологии </a:t>
            </a:r>
            <a:r>
              <a:rPr lang="en-US" altLang="ru-RU" smtClean="0"/>
              <a:t>APC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455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53123" y="-96253"/>
            <a:ext cx="6985000" cy="1009650"/>
          </a:xfrm>
        </p:spPr>
        <p:txBody>
          <a:bodyPr/>
          <a:lstStyle/>
          <a:p>
            <a:r>
              <a:rPr lang="ru-RU" altLang="ru-RU" sz="2200" dirty="0" smtClean="0"/>
              <a:t>Возможные направления разработки российских технологий для проектов сжижения природного газа </a:t>
            </a:r>
            <a:endParaRPr lang="en-US" altLang="ru-RU" sz="2200" dirty="0" smtClean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305175" y="1133475"/>
            <a:ext cx="2555875" cy="898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24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Оригинальная технология</a:t>
            </a:r>
            <a:endParaRPr lang="en-US" sz="2400" dirty="0">
              <a:ln w="0"/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15925" y="2311400"/>
            <a:ext cx="3486150" cy="1247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</a:t>
            </a:r>
            <a:r>
              <a:rPr lang="ru-RU" sz="18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цикла на смеси </a:t>
            </a: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комбинированного с </a:t>
            </a:r>
            <a:r>
              <a:rPr lang="ru-RU" sz="18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газовым азотным переохлаждением</a:t>
            </a:r>
            <a:endParaRPr lang="en-US" sz="1800" dirty="0">
              <a:ln w="0"/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218113" y="2311400"/>
            <a:ext cx="3486150" cy="1247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</a:t>
            </a:r>
            <a:r>
              <a:rPr lang="ru-RU" sz="16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каскадного цикла </a:t>
            </a:r>
          </a:p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  <a:r>
              <a:rPr lang="ru-RU" sz="16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испарителями интенсифицированного теплообмена</a:t>
            </a:r>
            <a:endParaRPr lang="en-US" sz="1600" dirty="0">
              <a:ln w="0"/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>
            <a:stCxn id="3" idx="1"/>
            <a:endCxn id="4" idx="0"/>
          </p:cNvCxnSpPr>
          <p:nvPr/>
        </p:nvCxnSpPr>
        <p:spPr bwMode="auto">
          <a:xfrm rot="10800000" flipV="1">
            <a:off x="2159000" y="1582738"/>
            <a:ext cx="1146175" cy="728662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3" idx="3"/>
            <a:endCxn id="5" idx="0"/>
          </p:cNvCxnSpPr>
          <p:nvPr/>
        </p:nvCxnSpPr>
        <p:spPr bwMode="auto">
          <a:xfrm>
            <a:off x="5861050" y="1582738"/>
            <a:ext cx="1100138" cy="728662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415925" y="3681413"/>
            <a:ext cx="3486150" cy="930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Современное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энергоэффективное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решение, позволяющее достичь высоких экономических показателей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5925" y="4735513"/>
            <a:ext cx="348615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Требуется разработка высокопроизводительных СВТО и ГТ приводов высокой мощности</a:t>
            </a:r>
          </a:p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локализация производства 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218113" y="3681413"/>
            <a:ext cx="3486150" cy="930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Современное решение, обеспечивающее более 10 % мирового производства СПГ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218113" y="4735513"/>
            <a:ext cx="3509962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4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40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Испарители хладагента могут быть изготовлены в РФ</a:t>
            </a:r>
          </a:p>
          <a:p>
            <a:pPr algn="ctr" eaLnBrk="1" hangingPunct="1">
              <a:defRPr/>
            </a:pPr>
            <a:r>
              <a:rPr lang="ru-RU" sz="1400" dirty="0">
                <a:ln w="0"/>
                <a:solidFill>
                  <a:srgbClr val="008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Для каскадного цикла могут быть использованы компрессоры и приводы меньшей мощности   </a:t>
            </a:r>
            <a:endParaRPr lang="en-US" sz="1400" dirty="0">
              <a:ln w="0"/>
              <a:solidFill>
                <a:srgbClr val="008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07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Оптимизированный каскадный цикл </a:t>
            </a:r>
            <a:r>
              <a:rPr lang="en-US" altLang="ru-RU" dirty="0" smtClean="0"/>
              <a:t>Conoco Phillips</a:t>
            </a:r>
            <a:r>
              <a:rPr lang="ru-RU" altLang="ru-RU" dirty="0"/>
              <a:t> </a:t>
            </a: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- сопоставим по энергетическим показателям с процессом С</a:t>
            </a:r>
            <a:r>
              <a:rPr lang="en-US" altLang="ru-RU" dirty="0" smtClean="0">
                <a:solidFill>
                  <a:srgbClr val="FFFF00"/>
                </a:solidFill>
              </a:rPr>
              <a:t>3MR</a:t>
            </a:r>
          </a:p>
        </p:txBody>
      </p:sp>
      <p:graphicFrame>
        <p:nvGraphicFramePr>
          <p:cNvPr id="15363" name="Объект 3"/>
          <p:cNvGraphicFramePr>
            <a:graphicFrameLocks noChangeAspect="1"/>
          </p:cNvGraphicFramePr>
          <p:nvPr/>
        </p:nvGraphicFramePr>
        <p:xfrm>
          <a:off x="1000125" y="1079500"/>
          <a:ext cx="758190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3" imgW="10556557" imgH="7148502" progId="Visio.Drawing.11">
                  <p:embed/>
                </p:oleObj>
              </mc:Choice>
              <mc:Fallback>
                <p:oleObj name="Visio" r:id="rId3" imgW="10556557" imgH="71485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079500"/>
                        <a:ext cx="758190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03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Перспективы разработки каскадной технологии с использованием оборудования российского производства  </a:t>
            </a:r>
            <a:endParaRPr lang="en-US" altLang="ru-RU" sz="2400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15925" y="1247775"/>
            <a:ext cx="4095750" cy="1246188"/>
          </a:xfrm>
          <a:prstGeom prst="rect">
            <a:avLst/>
          </a:prstGeom>
          <a:solidFill>
            <a:srgbClr val="CFE7E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Теплообменное оборудование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15925" y="3990975"/>
            <a:ext cx="4095750" cy="1358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испарителей с развитой теплообменной поверхностью позволяет в 5-7 раз увеличить теплоотдачу при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кипении и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соответственно уменьшить поверхность и габаритные размеры испарителей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662488" y="2609850"/>
            <a:ext cx="4179887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Наличие трех отдельных циклов допускает использование ГТ приводов и компрессоров меньшей мощности в каждом из них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662488" y="4030663"/>
            <a:ext cx="4179887" cy="13128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однокомпонентного хладагента облегчает проектирование и изготовление компрессорного оборудования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662488" y="1246188"/>
            <a:ext cx="4179887" cy="1246187"/>
          </a:xfrm>
          <a:prstGeom prst="rect">
            <a:avLst/>
          </a:prstGeom>
          <a:solidFill>
            <a:srgbClr val="CFE7E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Динамическое оборудование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15925" y="2632075"/>
            <a:ext cx="409575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Использование большого числа трубчатых испарителей решает проблему сложности изготовления единичного СВТО большой мощности   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15925" y="5507038"/>
            <a:ext cx="8426450" cy="6540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800" dirty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Каскадная крупнотоннажная технология может быть реализована в РФ уже сегодня </a:t>
            </a:r>
            <a:endParaRPr lang="en-US" sz="1800" dirty="0">
              <a:ln w="0"/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867636"/>
      </p:ext>
    </p:extLst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азпр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17882</TotalTime>
  <Words>1334</Words>
  <Application>Microsoft Office PowerPoint</Application>
  <PresentationFormat>Экран (4:3)</PresentationFormat>
  <Paragraphs>292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3_Специальное оформление</vt:lpstr>
      <vt:lpstr>2_Специальное оформление</vt:lpstr>
      <vt:lpstr>Visio</vt:lpstr>
      <vt:lpstr>Презентация PowerPoint</vt:lpstr>
      <vt:lpstr>Сжиженный природный газ.  Эксплуатационные характеристики</vt:lpstr>
      <vt:lpstr>История развития СПГ</vt:lpstr>
      <vt:lpstr>Презентация PowerPoint</vt:lpstr>
      <vt:lpstr>Доступные крупнотоннажные технологии производства сжиженного природного газа</vt:lpstr>
      <vt:lpstr>Риски  создания отечественных производств с использованием технологии APC</vt:lpstr>
      <vt:lpstr>Возможные направления разработки российских технологий для проектов сжижения природного газа </vt:lpstr>
      <vt:lpstr>Оптимизированный каскадный цикл Conoco Phillips  - сопоставим по энергетическим показателям с процессом С3MR</vt:lpstr>
      <vt:lpstr>Перспективы разработки каскадной технологии с использованием оборудования российского производства  </vt:lpstr>
      <vt:lpstr>Процесс GMR (Gazprom MR). Упрощенная технологическая схема</vt:lpstr>
      <vt:lpstr>Отечественная технология GMR –  улучшенный процесс на смешанном хладагенте</vt:lpstr>
      <vt:lpstr> Сравнение технологий для единичного СВТО (тепловая  мощность СВТО до 170 МВт)</vt:lpstr>
      <vt:lpstr>Достоинства технологии GMR</vt:lpstr>
      <vt:lpstr>Оценка процесса GMR </vt:lpstr>
      <vt:lpstr> Предварительная концепция крупнотоннажной установки</vt:lpstr>
      <vt:lpstr>Развитие концепции GMR</vt:lpstr>
      <vt:lpstr>Презентация PowerPoint</vt:lpstr>
      <vt:lpstr>Малотоннажное производство СПГ на ГРС Схемы циклов производства с упрощенной и низкотемпературной системами очистки</vt:lpstr>
      <vt:lpstr>Особенности производства СПГ на ГРС</vt:lpstr>
      <vt:lpstr>Способ стабилизации производительности установки  сжижения газа на ГРС при сезонных изменения давления.</vt:lpstr>
      <vt:lpstr>Эффективность применения новых технических  решений при производстве СПГ на ГРС </vt:lpstr>
      <vt:lpstr>Презентация PowerPoint</vt:lpstr>
      <vt:lpstr>Технические решения по уменьшению противопожарных разрывов на объектах  использования СПГ</vt:lpstr>
      <vt:lpstr>Огневые испытания защитного устройства</vt:lpstr>
      <vt:lpstr>Газовая заправка на Автокомбинате № 11</vt:lpstr>
      <vt:lpstr>Испытания по отработке технологий заправки</vt:lpstr>
      <vt:lpstr>Трактор К-700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Anatolii</cp:lastModifiedBy>
  <cp:revision>1236</cp:revision>
  <cp:lastPrinted>2013-02-11T06:51:47Z</cp:lastPrinted>
  <dcterms:created xsi:type="dcterms:W3CDTF">2009-07-15T11:37:47Z</dcterms:created>
  <dcterms:modified xsi:type="dcterms:W3CDTF">2017-10-03T16:40:51Z</dcterms:modified>
</cp:coreProperties>
</file>