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26" r:id="rId3"/>
    <p:sldId id="327" r:id="rId4"/>
    <p:sldId id="329" r:id="rId5"/>
    <p:sldId id="429" r:id="rId6"/>
    <p:sldId id="356" r:id="rId7"/>
    <p:sldId id="417" r:id="rId8"/>
    <p:sldId id="371" r:id="rId9"/>
    <p:sldId id="416" r:id="rId10"/>
    <p:sldId id="430" r:id="rId11"/>
    <p:sldId id="431" r:id="rId12"/>
    <p:sldId id="432" r:id="rId13"/>
    <p:sldId id="415" r:id="rId14"/>
    <p:sldId id="390" r:id="rId15"/>
    <p:sldId id="391" r:id="rId16"/>
    <p:sldId id="260" r:id="rId17"/>
  </p:sldIdLst>
  <p:sldSz cx="12188825" cy="6858000"/>
  <p:notesSz cx="7099300" cy="10234613"/>
  <p:custDataLst>
    <p:tags r:id="rId2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E4E4E4"/>
    <a:srgbClr val="ABABAB"/>
    <a:srgbClr val="717171"/>
    <a:srgbClr val="4F4F4F"/>
    <a:srgbClr val="008986"/>
    <a:srgbClr val="008080"/>
    <a:srgbClr val="00AB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480" autoAdjust="0"/>
  </p:normalViewPr>
  <p:slideViewPr>
    <p:cSldViewPr snapToGrid="0">
      <p:cViewPr varScale="1">
        <p:scale>
          <a:sx n="57" d="100"/>
          <a:sy n="57" d="100"/>
        </p:scale>
        <p:origin x="994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0797" cy="51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t" anchorCtr="0" compatLnSpc="1">
            <a:prstTxWarp prst="textNoShape">
              <a:avLst/>
            </a:prstTxWarp>
          </a:bodyPr>
          <a:lstStyle>
            <a:lvl1pPr defTabSz="964978" eaLnBrk="0" hangingPunct="0">
              <a:defRPr sz="12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58504" y="0"/>
            <a:ext cx="3040796" cy="51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t" anchorCtr="0" compatLnSpc="1">
            <a:prstTxWarp prst="textNoShape">
              <a:avLst/>
            </a:prstTxWarp>
          </a:bodyPr>
          <a:lstStyle>
            <a:lvl1pPr algn="r" defTabSz="964978" eaLnBrk="0" hangingPunct="0">
              <a:defRPr sz="12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05428"/>
            <a:ext cx="3040797" cy="51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b" anchorCtr="0" compatLnSpc="1">
            <a:prstTxWarp prst="textNoShape">
              <a:avLst/>
            </a:prstTxWarp>
          </a:bodyPr>
          <a:lstStyle>
            <a:lvl1pPr defTabSz="964978" eaLnBrk="0" hangingPunct="0">
              <a:defRPr sz="12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58504" y="9705428"/>
            <a:ext cx="3040796" cy="51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b" anchorCtr="0" compatLnSpc="1">
            <a:prstTxWarp prst="textNoShape">
              <a:avLst/>
            </a:prstTxWarp>
          </a:bodyPr>
          <a:lstStyle>
            <a:lvl1pPr algn="r" defTabSz="963613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EBC5569A-F797-4889-87B1-F2C01F10854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93694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40797" cy="51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t" anchorCtr="0" compatLnSpc="1">
            <a:prstTxWarp prst="textNoShape">
              <a:avLst/>
            </a:prstTxWarp>
          </a:bodyPr>
          <a:lstStyle>
            <a:lvl1pPr defTabSz="964978" eaLnBrk="0" hangingPunct="0">
              <a:defRPr sz="12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58504" y="0"/>
            <a:ext cx="3040796" cy="51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t" anchorCtr="0" compatLnSpc="1">
            <a:prstTxWarp prst="textNoShape">
              <a:avLst/>
            </a:prstTxWarp>
          </a:bodyPr>
          <a:lstStyle>
            <a:lvl1pPr algn="r" defTabSz="964978" eaLnBrk="0" hangingPunct="0">
              <a:defRPr sz="12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" y="773113"/>
            <a:ext cx="6870700" cy="3865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54" y="4895658"/>
            <a:ext cx="5229395" cy="455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05428"/>
            <a:ext cx="3040797" cy="51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b" anchorCtr="0" compatLnSpc="1">
            <a:prstTxWarp prst="textNoShape">
              <a:avLst/>
            </a:prstTxWarp>
          </a:bodyPr>
          <a:lstStyle>
            <a:lvl1pPr defTabSz="964978" eaLnBrk="0" hangingPunct="0">
              <a:defRPr sz="1200">
                <a:latin typeface="Times New Roman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58504" y="9705428"/>
            <a:ext cx="3040796" cy="51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7" tIns="48287" rIns="96577" bIns="48287" numCol="1" anchor="b" anchorCtr="0" compatLnSpc="1">
            <a:prstTxWarp prst="textNoShape">
              <a:avLst/>
            </a:prstTxWarp>
          </a:bodyPr>
          <a:lstStyle>
            <a:lvl1pPr algn="r" defTabSz="963613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EF7B6DB5-3B79-4F5C-9641-291FDF83E5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63509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82650" y="649288"/>
            <a:ext cx="5773738" cy="3248025"/>
          </a:xfrm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28676" name="Header Placeholder 3"/>
          <p:cNvSpPr txBox="1">
            <a:spLocks noGrp="1"/>
          </p:cNvSpPr>
          <p:nvPr/>
        </p:nvSpPr>
        <p:spPr bwMode="auto">
          <a:xfrm>
            <a:off x="3" y="2"/>
            <a:ext cx="3267793" cy="4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76" tIns="43738" rIns="87476" bIns="43738"/>
          <a:lstStyle/>
          <a:p>
            <a:r>
              <a:rPr lang="it-IT" sz="1100" dirty="0">
                <a:solidFill>
                  <a:srgbClr val="000000"/>
                </a:solidFill>
                <a:latin typeface="Calibri" pitchFamily="34" charset="0"/>
              </a:rPr>
              <a:t>3M Innovation Story - 2009 - RS Finocchiaro</a:t>
            </a:r>
            <a:endParaRPr 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677" name="Slide Number Placeholder 4"/>
          <p:cNvSpPr txBox="1">
            <a:spLocks noGrp="1"/>
          </p:cNvSpPr>
          <p:nvPr/>
        </p:nvSpPr>
        <p:spPr bwMode="auto">
          <a:xfrm>
            <a:off x="4269989" y="8227406"/>
            <a:ext cx="3267793" cy="4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76" tIns="43738" rIns="87476" bIns="43738" anchor="b"/>
          <a:lstStyle/>
          <a:p>
            <a:pPr algn="r"/>
            <a:fld id="{09C2D006-E876-4D42-9843-73D5EF1A582B}" type="slidenum">
              <a:rPr lang="en-US" sz="1100">
                <a:solidFill>
                  <a:srgbClr val="000000"/>
                </a:solidFill>
                <a:latin typeface="Calibri" pitchFamily="34" charset="0"/>
              </a:rPr>
              <a:pPr algn="r"/>
              <a:t>2</a:t>
            </a:fld>
            <a:endParaRPr lang="en-US" sz="11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955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6DB5-3B79-4F5C-9641-291FDF83E529}" type="slidenum">
              <a:rPr lang="en-US" altLang="ru-RU" smtClean="0"/>
              <a:pPr/>
              <a:t>11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46547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проводили тесты на предприятиях Газпрома</a:t>
            </a:r>
            <a:r>
              <a:rPr lang="en-US" dirty="0"/>
              <a:t>?</a:t>
            </a:r>
            <a:r>
              <a:rPr lang="ru-RU" dirty="0"/>
              <a:t> - нет</a:t>
            </a:r>
            <a:endParaRPr lang="en-US" dirty="0"/>
          </a:p>
          <a:p>
            <a:r>
              <a:rPr lang="ru-RU" dirty="0"/>
              <a:t>При </a:t>
            </a:r>
            <a:r>
              <a:rPr lang="ru-RU" dirty="0" err="1"/>
              <a:t>термоциклировании</a:t>
            </a:r>
            <a:r>
              <a:rPr lang="ru-RU" dirty="0"/>
              <a:t> – желтое это клей? - цвет ленты поменялся</a:t>
            </a:r>
            <a:endParaRPr lang="en-US" dirty="0"/>
          </a:p>
          <a:p>
            <a:r>
              <a:rPr lang="en-US" dirty="0"/>
              <a:t>3M </a:t>
            </a:r>
            <a:r>
              <a:rPr lang="ru-RU" dirty="0"/>
              <a:t>тестировали ленту на трубе</a:t>
            </a:r>
            <a:r>
              <a:rPr lang="en-US" dirty="0"/>
              <a:t>?</a:t>
            </a:r>
            <a:r>
              <a:rPr lang="ru-RU" dirty="0"/>
              <a:t> И что за образец на улице, там же нет никаких </a:t>
            </a:r>
            <a:r>
              <a:rPr lang="ru-RU" dirty="0" err="1"/>
              <a:t>напряжени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859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E874AE-F334-4A86-8E44-0B5432314E62}" type="slidenum">
              <a:rPr lang="en-US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defTabSz="99859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34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Какой экономический эффект в цифрах? </a:t>
            </a:r>
          </a:p>
          <a:p>
            <a:r>
              <a:rPr lang="ru-RU" dirty="0"/>
              <a:t>200 град температура трубы – разогреть</a:t>
            </a:r>
          </a:p>
          <a:p>
            <a:r>
              <a:rPr lang="ru-RU" dirty="0"/>
              <a:t>Пэ - экструдер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6DB5-3B79-4F5C-9641-291FDF83E529}" type="slidenum">
              <a:rPr lang="en-US" altLang="ru-RU" smtClean="0"/>
              <a:pPr/>
              <a:t>13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00106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960563-68B5-4916-AA4F-E8C539EC8FE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0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4443-56EB-4FE7-9860-BF7DDA2AC77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517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34443-56EB-4FE7-9860-BF7DDA2AC77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29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6DB5-3B79-4F5C-9641-291FDF83E529}" type="slidenum">
              <a:rPr lang="en-US" altLang="ru-RU" smtClean="0"/>
              <a:pPr/>
              <a:t>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87086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Наносить покрытие можно при Любой температуре</a:t>
            </a:r>
            <a:r>
              <a:rPr lang="en-US" dirty="0"/>
              <a:t>?</a:t>
            </a:r>
            <a:r>
              <a:rPr lang="ru-RU" dirty="0"/>
              <a:t> – лучше летом старт +5 (было и – 5 )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6DB5-3B79-4F5C-9641-291FDF83E529}" type="slidenum">
              <a:rPr lang="en-US" altLang="ru-RU" smtClean="0"/>
              <a:pPr/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06579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Тест на </a:t>
            </a:r>
            <a:r>
              <a:rPr lang="ru-RU" dirty="0" err="1"/>
              <a:t>объекат</a:t>
            </a:r>
            <a:r>
              <a:rPr lang="ru-RU" dirty="0"/>
              <a:t> Газпром был с оборудование </a:t>
            </a:r>
            <a:r>
              <a:rPr lang="ru-RU" dirty="0" err="1"/>
              <a:t>Интерскол</a:t>
            </a:r>
            <a:r>
              <a:rPr lang="en-US" dirty="0"/>
              <a:t>?</a:t>
            </a:r>
            <a:r>
              <a:rPr lang="ru-RU" dirty="0"/>
              <a:t> Ранее использовали </a:t>
            </a:r>
            <a:r>
              <a:rPr lang="ru-RU" dirty="0" err="1"/>
              <a:t>Грако</a:t>
            </a:r>
            <a:r>
              <a:rPr lang="ru-R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6DB5-3B79-4F5C-9641-291FDF83E529}" type="slidenum">
              <a:rPr lang="en-US" altLang="ru-RU" smtClean="0"/>
              <a:pPr/>
              <a:t>7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0351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 кто поставщик</a:t>
            </a:r>
            <a:r>
              <a:rPr lang="en-US" dirty="0"/>
              <a:t>?</a:t>
            </a:r>
            <a:r>
              <a:rPr lang="ru-R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6DB5-3B79-4F5C-9641-291FDF83E529}" type="slidenum">
              <a:rPr lang="en-US" altLang="ru-RU" smtClean="0"/>
              <a:pPr/>
              <a:t>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23620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Требования </a:t>
            </a:r>
            <a:r>
              <a:rPr lang="ru-RU" dirty="0" err="1"/>
              <a:t>газпром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6DB5-3B79-4F5C-9641-291FDF83E529}" type="slidenum">
              <a:rPr lang="en-US" altLang="ru-RU" smtClean="0"/>
              <a:pPr/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1063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говорим о трубах, которые лежат на </a:t>
            </a:r>
            <a:r>
              <a:rPr lang="ru-RU" dirty="0" err="1"/>
              <a:t>хрании</a:t>
            </a:r>
            <a:r>
              <a:rPr lang="ru-RU" dirty="0"/>
              <a:t> или на поверхности</a:t>
            </a:r>
            <a:r>
              <a:rPr lang="en-US" dirty="0"/>
              <a:t>? </a:t>
            </a:r>
            <a:r>
              <a:rPr lang="ru-RU" dirty="0"/>
              <a:t>Такой эффект </a:t>
            </a:r>
            <a:r>
              <a:rPr lang="ru-RU" dirty="0" err="1"/>
              <a:t>возможне</a:t>
            </a:r>
            <a:r>
              <a:rPr lang="ru-RU" dirty="0"/>
              <a:t> с трубами которые уже положили в землю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6DB5-3B79-4F5C-9641-291FDF83E529}" type="slidenum">
              <a:rPr lang="en-US" altLang="ru-RU" smtClean="0"/>
              <a:pPr/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091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58815" y="3344567"/>
            <a:ext cx="12188825" cy="17462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0663" y="6502400"/>
            <a:ext cx="406400" cy="2365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095262" y="0"/>
            <a:ext cx="6101116" cy="6858864"/>
            <a:chOff x="6095262" y="0"/>
            <a:chExt cx="6101116" cy="6858864"/>
          </a:xfrm>
        </p:grpSpPr>
        <p:sp>
          <p:nvSpPr>
            <p:cNvPr id="12" name="Freeform 11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Freeform 12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3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466077" y="3866844"/>
            <a:ext cx="11468909" cy="1994392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23292"/>
            <a:ext cx="6480610" cy="27922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3" y="45613"/>
            <a:ext cx="3614619" cy="7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36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7611" y="914400"/>
            <a:ext cx="10789920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  <a:cs typeface="3M Circular TT Bold" panose="020B0804020101010102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347472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4335677" y="1280160"/>
            <a:ext cx="347472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2"/>
          <p:cNvSpPr>
            <a:spLocks noGrp="1"/>
          </p:cNvSpPr>
          <p:nvPr>
            <p:ph sz="quarter" idx="12"/>
          </p:nvPr>
        </p:nvSpPr>
        <p:spPr>
          <a:xfrm>
            <a:off x="7994021" y="1280160"/>
            <a:ext cx="347472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776126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525780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2"/>
          <p:cNvSpPr>
            <a:spLocks noGrp="1"/>
          </p:cNvSpPr>
          <p:nvPr>
            <p:ph sz="quarter" idx="12"/>
          </p:nvPr>
        </p:nvSpPr>
        <p:spPr>
          <a:xfrm>
            <a:off x="6217920" y="1280160"/>
            <a:ext cx="525780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2"/>
          <p:cNvSpPr>
            <a:spLocks noGrp="1"/>
          </p:cNvSpPr>
          <p:nvPr>
            <p:ph sz="quarter" idx="13"/>
          </p:nvPr>
        </p:nvSpPr>
        <p:spPr>
          <a:xfrm>
            <a:off x="685800" y="3611880"/>
            <a:ext cx="525780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2"/>
          <p:cNvSpPr>
            <a:spLocks noGrp="1"/>
          </p:cNvSpPr>
          <p:nvPr>
            <p:ph sz="quarter" idx="14"/>
          </p:nvPr>
        </p:nvSpPr>
        <p:spPr>
          <a:xfrm>
            <a:off x="6217920" y="3611880"/>
            <a:ext cx="525780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566175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4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87611" y="914400"/>
            <a:ext cx="10789920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  <a:cs typeface="3M Circular TT Bold" panose="020B0804020101010102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525780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22"/>
          <p:cNvSpPr>
            <a:spLocks noGrp="1"/>
          </p:cNvSpPr>
          <p:nvPr>
            <p:ph sz="quarter" idx="12"/>
          </p:nvPr>
        </p:nvSpPr>
        <p:spPr>
          <a:xfrm>
            <a:off x="6217920" y="1280160"/>
            <a:ext cx="525780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22"/>
          <p:cNvSpPr>
            <a:spLocks noGrp="1"/>
          </p:cNvSpPr>
          <p:nvPr>
            <p:ph sz="quarter" idx="13"/>
          </p:nvPr>
        </p:nvSpPr>
        <p:spPr>
          <a:xfrm>
            <a:off x="685800" y="3611880"/>
            <a:ext cx="525780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2"/>
          <p:cNvSpPr>
            <a:spLocks noGrp="1"/>
          </p:cNvSpPr>
          <p:nvPr>
            <p:ph sz="quarter" idx="14"/>
          </p:nvPr>
        </p:nvSpPr>
        <p:spPr>
          <a:xfrm>
            <a:off x="6217920" y="3611880"/>
            <a:ext cx="5257800" cy="224028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18332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683594" y="2551897"/>
            <a:ext cx="9601200" cy="640080"/>
          </a:xfrm>
          <a:prstGeom prst="rect">
            <a:avLst/>
          </a:prstGeom>
        </p:spPr>
        <p:txBody>
          <a:bodyPr lIns="0" tIns="0" rIns="0" bIns="0"/>
          <a:lstStyle>
            <a:lvl1pPr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683594" y="3331480"/>
            <a:ext cx="9601200" cy="91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9845" y="-7221"/>
            <a:ext cx="12210731" cy="6884165"/>
            <a:chOff x="-9845" y="-7221"/>
            <a:chExt cx="12210731" cy="6884165"/>
          </a:xfrm>
        </p:grpSpPr>
        <p:sp>
          <p:nvSpPr>
            <p:cNvPr id="7" name="Freeform 6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000"/>
                <a:t>s</a:t>
              </a:r>
              <a:endParaRPr lang="en-US" sz="20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275996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13968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622301"/>
            <a:ext cx="10563648" cy="4937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4" y="1524000"/>
            <a:ext cx="9611396" cy="421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876072" y="6572252"/>
            <a:ext cx="2844059" cy="2000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© 3M 20013. 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7775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fld id="{D73E9FF7-9D41-47B6-8EE6-773F1F50B070}" type="datetimeFigureOut">
              <a:rPr lang="ru-RU" smtClean="0"/>
              <a:pPr/>
              <a:t>24.05.2018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lIns="121899" tIns="60949" rIns="121899" bIns="60949"/>
          <a:lstStyle/>
          <a:p>
            <a:fld id="{24452163-2144-41CA-BDB9-9F21CADE6E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66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822960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441033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7611" y="914400"/>
            <a:ext cx="10789920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822960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869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771220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2"/>
          <p:cNvSpPr>
            <a:spLocks noGrp="1"/>
          </p:cNvSpPr>
          <p:nvPr>
            <p:ph sz="quarter" idx="10"/>
          </p:nvPr>
        </p:nvSpPr>
        <p:spPr>
          <a:xfrm>
            <a:off x="685799" y="1280160"/>
            <a:ext cx="731520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5366" y="1285875"/>
            <a:ext cx="3200400" cy="4572000"/>
          </a:xfrm>
          <a:prstGeom prst="rect">
            <a:avLst/>
          </a:prstGeom>
        </p:spPr>
        <p:txBody>
          <a:bodyPr/>
          <a:lstStyle>
            <a:lvl1pPr>
              <a:defRPr>
                <a:cs typeface="3M Circular TT Bold" panose="020B0804020101010102" pitchFamily="34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024608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7611" y="914400"/>
            <a:ext cx="10789920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731520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265365" y="1285875"/>
            <a:ext cx="32004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5235747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525780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2"/>
          <p:cNvSpPr>
            <a:spLocks noGrp="1"/>
          </p:cNvSpPr>
          <p:nvPr>
            <p:ph sz="quarter" idx="11"/>
          </p:nvPr>
        </p:nvSpPr>
        <p:spPr>
          <a:xfrm>
            <a:off x="6217920" y="1280160"/>
            <a:ext cx="525780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045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87611" y="914400"/>
            <a:ext cx="10789920" cy="2743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  <a:cs typeface="3M Circular TT Bold" panose="020B0804020101010102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525780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6217920" y="1280160"/>
            <a:ext cx="525780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584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078992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85000"/>
              </a:lnSpc>
              <a:spcAft>
                <a:spcPts val="300"/>
              </a:spcAft>
              <a:defRPr sz="3200"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2"/>
          <p:cNvSpPr>
            <a:spLocks noGrp="1"/>
          </p:cNvSpPr>
          <p:nvPr>
            <p:ph sz="quarter" idx="10"/>
          </p:nvPr>
        </p:nvSpPr>
        <p:spPr>
          <a:xfrm>
            <a:off x="685800" y="1280160"/>
            <a:ext cx="347472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2"/>
          <p:cNvSpPr>
            <a:spLocks noGrp="1"/>
          </p:cNvSpPr>
          <p:nvPr>
            <p:ph sz="quarter" idx="11"/>
          </p:nvPr>
        </p:nvSpPr>
        <p:spPr>
          <a:xfrm>
            <a:off x="4335679" y="1280160"/>
            <a:ext cx="347472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2"/>
          <p:cNvSpPr>
            <a:spLocks noGrp="1"/>
          </p:cNvSpPr>
          <p:nvPr>
            <p:ph sz="quarter" idx="12"/>
          </p:nvPr>
        </p:nvSpPr>
        <p:spPr>
          <a:xfrm>
            <a:off x="7994024" y="1280160"/>
            <a:ext cx="3474720" cy="45720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defRPr lang="en-US" sz="2800" smtClean="0">
                <a:solidFill>
                  <a:schemeClr val="tx1"/>
                </a:solidFill>
                <a:latin typeface="3M Circular TT Bold" panose="020B0804020101010102" pitchFamily="34" charset="0"/>
                <a:ea typeface="+mn-ea"/>
                <a:cs typeface="3M Circular TT Bold" panose="020B0804020101010102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2pPr>
            <a:lvl3pPr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3pPr>
            <a:lvl4pPr marL="973138" indent="-23495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4pPr>
            <a:lvl5pPr marL="1150938" indent="-177800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cs typeface="3M Circular TT Bold" panose="020B0804020101010102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53512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685800" y="55563"/>
            <a:ext cx="107902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>
                <a:solidFill>
                  <a:schemeClr val="bg1"/>
                </a:solidFill>
                <a:latin typeface="Arial Narrow" panose="020B0606020202030204" pitchFamily="34" charset="0"/>
              </a:rPr>
              <a:t>3M Business Name </a:t>
            </a:r>
          </a:p>
        </p:txBody>
      </p:sp>
      <p:pic>
        <p:nvPicPr>
          <p:cNvPr id="1028" name="Picture 13" descr="3M_logo.em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6400800"/>
            <a:ext cx="574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73050" y="6567488"/>
            <a:ext cx="36195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C74B5F-9F4F-4DED-A4B1-37F40F524D7E}" type="slidenum">
              <a:rPr lang="en-US" altLang="ru-RU" sz="1000">
                <a:solidFill>
                  <a:srgbClr val="7F7F7F"/>
                </a:solidFill>
                <a:latin typeface="Arial Narrow" panose="020B0606020202030204" pitchFamily="34" charset="0"/>
              </a:rPr>
              <a:pPr eaLnBrk="1" hangingPunct="1"/>
              <a:t>‹#›</a:t>
            </a:fld>
            <a:endParaRPr lang="en-US" altLang="ru-RU" sz="900">
              <a:solidFill>
                <a:srgbClr val="7F7F7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2" name="Group 22"/>
          <p:cNvGrpSpPr>
            <a:grpSpLocks/>
          </p:cNvGrpSpPr>
          <p:nvPr userDrawn="1"/>
        </p:nvGrpSpPr>
        <p:grpSpPr bwMode="auto">
          <a:xfrm>
            <a:off x="454025" y="6600822"/>
            <a:ext cx="2147228" cy="184155"/>
            <a:chOff x="9374212" y="6574531"/>
            <a:chExt cx="2147228" cy="182885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7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8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24 May 2018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9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4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2" r:id="rId13"/>
    <p:sldLayoutId id="2147483840" r:id="rId14"/>
    <p:sldLayoutId id="2147483843" r:id="rId15"/>
    <p:sldLayoutId id="2147483844" r:id="rId16"/>
  </p:sldLayoutIdLst>
  <p:transition>
    <p:fade/>
  </p:transition>
  <p:hf hdr="0" ft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lang="en-US" sz="3200" dirty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ts val="30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5pPr>
      <a:lvl6pPr marL="4572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6pPr>
      <a:lvl7pPr marL="9144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7pPr>
      <a:lvl8pPr marL="13716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8pPr>
      <a:lvl9pPr marL="1828800" algn="l" rtl="0" eaLnBrk="1" fontAlgn="base" hangingPunct="1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charset="0"/>
          <a:ea typeface="Arial" charset="0"/>
          <a:cs typeface="Arial" charset="0"/>
        </a:defRPr>
      </a:lvl9pPr>
    </p:titleStyle>
    <p:bodyStyle>
      <a:lvl1pPr marL="236538" indent="-236538" algn="l" rtl="0" eaLnBrk="1" fontAlgn="base" hangingPunct="1">
        <a:spcBef>
          <a:spcPct val="20000"/>
        </a:spcBef>
        <a:spcAft>
          <a:spcPts val="500"/>
        </a:spcAft>
        <a:buClr>
          <a:schemeClr val="bg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338138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100000"/>
        <a:buFont typeface="Arial Narrow" panose="020B0606020202030204" pitchFamily="34" charset="0"/>
        <a:buChar char="―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738188" indent="-163513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8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76213" algn="l" rtl="0" eaLnBrk="1" fontAlgn="base" hangingPunct="1">
        <a:spcBef>
          <a:spcPts val="600"/>
        </a:spcBef>
        <a:spcAft>
          <a:spcPts val="600"/>
        </a:spcAft>
        <a:buClr>
          <a:schemeClr val="bg2"/>
        </a:buClr>
        <a:buSzPct val="100000"/>
        <a:buFont typeface="Arial Narrow" panose="020B0606020202030204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indent="-547688" algn="l" rtl="0" eaLnBrk="1" fontAlgn="base" hangingPunct="1">
        <a:spcBef>
          <a:spcPts val="600"/>
        </a:spcBef>
        <a:spcAft>
          <a:spcPts val="600"/>
        </a:spcAft>
        <a:buClr>
          <a:srgbClr val="333333"/>
        </a:buClr>
        <a:buSzPct val="80000"/>
        <a:buFont typeface="Wingdings" panose="05000000000000000000" pitchFamily="2" charset="2"/>
        <a:buChar char="§"/>
        <a:defRPr sz="1600">
          <a:solidFill>
            <a:srgbClr val="4D4D4D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../CPP-FBE/2000-multilayer-FBE.ppt#-1,1,MultiLayer FBE Coating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mpopkov@mmm.com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 bwMode="auto">
          <a:xfrm>
            <a:off x="637960" y="3629832"/>
            <a:ext cx="10790237" cy="11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br>
              <a:rPr lang="ru-RU" altLang="ru-RU" dirty="0">
                <a:cs typeface="3M Circular TT Book" pitchFamily="34" charset="0"/>
              </a:rPr>
            </a:br>
            <a:endParaRPr lang="ru-RU" altLang="ru-RU" dirty="0">
              <a:cs typeface="3M Circular TT Book" pitchFamily="34" charset="0"/>
            </a:endParaRPr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339811" y="3629832"/>
            <a:ext cx="7387512" cy="1470629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ts val="300"/>
              </a:spcAft>
              <a:defRPr lang="en-US" sz="7200" b="0">
                <a:solidFill>
                  <a:schemeClr val="tx1"/>
                </a:solidFill>
                <a:latin typeface="3M Circular TT Bold" panose="020B0804020101010102" pitchFamily="34" charset="0"/>
                <a:ea typeface="+mj-ea"/>
                <a:cs typeface="3M Circular TT Bold" panose="020B0804020101010102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endParaRPr lang="ru-RU" sz="3200" dirty="0">
              <a:latin typeface="+mj-lt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 bwMode="auto">
          <a:xfrm>
            <a:off x="7727323" y="5613707"/>
            <a:ext cx="4245252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pPr algn="r"/>
            <a:r>
              <a:rPr lang="ru-RU" altLang="ru-RU" sz="2400" kern="0" dirty="0">
                <a:cs typeface="Calibri" panose="020F0502020204030204" pitchFamily="34" charset="0"/>
              </a:rPr>
              <a:t>Михаил Попков</a:t>
            </a:r>
          </a:p>
          <a:p>
            <a:pPr algn="r"/>
            <a:r>
              <a:rPr lang="ru-RU" altLang="ru-RU" sz="2400" kern="0" dirty="0">
                <a:cs typeface="Calibri" panose="020F0502020204030204" pitchFamily="34" charset="0"/>
              </a:rPr>
              <a:t>25 мая 2018</a:t>
            </a:r>
            <a:endParaRPr lang="en-US" altLang="ru-RU" sz="2400" kern="0" dirty="0">
              <a:cs typeface="Calibri" panose="020F0502020204030204" pitchFamily="34" charset="0"/>
            </a:endParaRPr>
          </a:p>
          <a:p>
            <a:pPr algn="r"/>
            <a:r>
              <a:rPr lang="ru-RU" altLang="ru-RU" sz="2400" kern="0" dirty="0">
                <a:cs typeface="Calibri" panose="020F0502020204030204" pitchFamily="34" charset="0"/>
              </a:rPr>
              <a:t>г. Нижний Новгород</a:t>
            </a:r>
          </a:p>
          <a:p>
            <a:pPr algn="r"/>
            <a:endParaRPr lang="en-US" altLang="ru-RU" sz="2800" kern="0" dirty="0">
              <a:latin typeface="3M Circular TT Light" panose="020B0404020101020102" pitchFamily="34" charset="0"/>
              <a:cs typeface="3M Circular TT Light" panose="020B0404020101020102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BE5BEF8-A496-4C93-AA90-4FF82CE7AA00}"/>
              </a:ext>
            </a:extLst>
          </p:cNvPr>
          <p:cNvSpPr txBox="1">
            <a:spLocks/>
          </p:cNvSpPr>
          <p:nvPr/>
        </p:nvSpPr>
        <p:spPr bwMode="auto">
          <a:xfrm>
            <a:off x="637960" y="3957460"/>
            <a:ext cx="6977687" cy="165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pPr algn="just"/>
            <a:r>
              <a:rPr lang="ru-RU" dirty="0">
                <a:cs typeface="3M Circular TT Book" panose="020B0604020101020102" pitchFamily="34" charset="0"/>
              </a:rPr>
              <a:t>Решения компании «3М Россия» для обеспечения противокоррозионной защиты технологических объектов Группы Газпром</a:t>
            </a:r>
            <a:endParaRPr lang="en-US" altLang="ru-RU" sz="2800" kern="0" dirty="0"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630118" y="1475232"/>
            <a:ext cx="6748423" cy="4572000"/>
          </a:xfrm>
        </p:spPr>
        <p:txBody>
          <a:bodyPr/>
          <a:lstStyle/>
          <a:p>
            <a:r>
              <a:rPr lang="ru-RU" sz="2000" dirty="0"/>
              <a:t>Проблема отслоений ПЭ покрытий широко известна и находит освещение и изучение во многих литературных источниках</a:t>
            </a:r>
          </a:p>
          <a:p>
            <a:r>
              <a:rPr lang="ru-RU" sz="2000" dirty="0"/>
              <a:t>Механизм отслаивания заложен в самой природе покрытия – коэффициент температурного расширения ПЭ на порядок больше</a:t>
            </a:r>
          </a:p>
          <a:p>
            <a:r>
              <a:rPr lang="ru-RU" sz="2000" dirty="0"/>
              <a:t>Максимальные </a:t>
            </a:r>
            <a:r>
              <a:rPr lang="ru-RU" sz="2000" dirty="0" err="1"/>
              <a:t>стре</a:t>
            </a:r>
            <a:r>
              <a:rPr lang="en-US" sz="2000" dirty="0"/>
              <a:t>c</a:t>
            </a:r>
            <a:r>
              <a:rPr lang="ru-RU" sz="2000" dirty="0" err="1"/>
              <a:t>совые</a:t>
            </a:r>
            <a:r>
              <a:rPr lang="ru-RU" sz="2000" dirty="0"/>
              <a:t> напряжения возникают в области кромки покрытия</a:t>
            </a:r>
          </a:p>
          <a:p>
            <a:r>
              <a:rPr lang="ru-RU" sz="2000" dirty="0"/>
              <a:t>Дефект обязательно возникнет, в зависимости от условий, рано или поздно</a:t>
            </a:r>
          </a:p>
          <a:p>
            <a:r>
              <a:rPr lang="ru-RU" sz="2000" dirty="0"/>
              <a:t>Циклические изменения температуры и продолжительное хранение труб увеличивают вероятность возникновения</a:t>
            </a:r>
          </a:p>
          <a:p>
            <a:r>
              <a:rPr lang="ru-RU" sz="2000" dirty="0"/>
              <a:t>Тенденция по увеличению срока хранения с 2 до 3 лет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30118" y="443265"/>
            <a:ext cx="10789920" cy="457200"/>
          </a:xfrm>
        </p:spPr>
        <p:txBody>
          <a:bodyPr/>
          <a:lstStyle/>
          <a:p>
            <a:r>
              <a:rPr lang="ru-RU" dirty="0"/>
              <a:t>Обеспечение надежности трехслойного покрытия:</a:t>
            </a:r>
            <a:br>
              <a:rPr lang="ru-RU" dirty="0"/>
            </a:br>
            <a:r>
              <a:rPr lang="en-US" sz="2800" dirty="0"/>
              <a:t>Scotch 471 </a:t>
            </a:r>
            <a:r>
              <a:rPr lang="ru-RU" sz="2800" dirty="0"/>
              <a:t>для защиты кромки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736" y="3319776"/>
            <a:ext cx="2234081" cy="1433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33" y="1213578"/>
            <a:ext cx="4261890" cy="2022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047" y="3182434"/>
            <a:ext cx="1352811" cy="1829664"/>
          </a:xfrm>
          <a:prstGeom prst="rect">
            <a:avLst/>
          </a:prstGeom>
        </p:spPr>
      </p:pic>
      <p:pic>
        <p:nvPicPr>
          <p:cNvPr id="9" name="Рисунок 1" descr="C:\Users\Yuliya.Sokolova\Downloads\IMG_1809.JPG">
            <a:extLst>
              <a:ext uri="{FF2B5EF4-FFF2-40B4-BE49-F238E27FC236}">
                <a16:creationId xmlns:a16="http://schemas.microsoft.com/office/drawing/2014/main" id="{5D2EB649-3B76-43D8-9442-32E0B86FD90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331" y="4837090"/>
            <a:ext cx="2855081" cy="18535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0477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463148" y="5181598"/>
            <a:ext cx="11109960" cy="1955279"/>
          </a:xfrm>
        </p:spPr>
        <p:txBody>
          <a:bodyPr/>
          <a:lstStyle/>
          <a:p>
            <a:r>
              <a:rPr lang="ru-RU" sz="2000" dirty="0"/>
              <a:t>Основные требования к лентам:</a:t>
            </a:r>
          </a:p>
          <a:p>
            <a:pPr lvl="1"/>
            <a:r>
              <a:rPr lang="ru-RU" sz="1600" dirty="0"/>
              <a:t>Обеспечивать хорошую адгезию, химическую стойкость и барьерные свойства к коррозионным агентам.</a:t>
            </a:r>
          </a:p>
          <a:p>
            <a:pPr lvl="1"/>
            <a:r>
              <a:rPr lang="ru-RU" sz="1600" dirty="0"/>
              <a:t>Удаляться без остатка </a:t>
            </a:r>
            <a:r>
              <a:rPr lang="ru-RU" sz="1600" dirty="0" err="1"/>
              <a:t>адгезива</a:t>
            </a:r>
            <a:r>
              <a:rPr lang="ru-RU" sz="1600" dirty="0"/>
              <a:t> на стальной поверхности.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Обеспечение надежности трехслойного покрытия:</a:t>
            </a:r>
            <a:br>
              <a:rPr lang="ru-RU" dirty="0"/>
            </a:br>
            <a:r>
              <a:rPr lang="en-US" sz="2800" dirty="0"/>
              <a:t>Scotch 471 </a:t>
            </a:r>
            <a:r>
              <a:rPr lang="ru-RU" sz="2800" dirty="0"/>
              <a:t>для защиты кромки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749" y="1246039"/>
            <a:ext cx="3127659" cy="249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1492E7-8ED5-4DA3-A007-417CFB5728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11931" r="29783" b="15885"/>
          <a:stretch/>
        </p:blipFill>
        <p:spPr>
          <a:xfrm>
            <a:off x="463148" y="1274958"/>
            <a:ext cx="3213143" cy="2484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8F898-F254-4A47-9A7B-AF89F6199A0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5400000">
            <a:off x="4635129" y="720604"/>
            <a:ext cx="2508203" cy="35590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C3A9BF-0051-45C5-8367-A7FB5B3B648E}"/>
              </a:ext>
            </a:extLst>
          </p:cNvPr>
          <p:cNvSpPr txBox="1"/>
          <p:nvPr/>
        </p:nvSpPr>
        <p:spPr>
          <a:xfrm>
            <a:off x="567047" y="390664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dirty="0">
                <a:latin typeface="+mn-lt"/>
              </a:rPr>
              <a:t>Применение пластиковой ленты в </a:t>
            </a:r>
          </a:p>
          <a:p>
            <a:r>
              <a:rPr lang="ru-RU" dirty="0">
                <a:latin typeface="+mn-lt"/>
              </a:rPr>
              <a:t>проекте Шеврон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633B8-E149-447B-A986-92DA090159AB}"/>
              </a:ext>
            </a:extLst>
          </p:cNvPr>
          <p:cNvSpPr txBox="1"/>
          <p:nvPr/>
        </p:nvSpPr>
        <p:spPr>
          <a:xfrm>
            <a:off x="4598491" y="40152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>
                <a:latin typeface="+mn-lt"/>
              </a:rPr>
              <a:t>3M </a:t>
            </a:r>
            <a:r>
              <a:rPr lang="ru-RU" dirty="0">
                <a:latin typeface="+mn-lt"/>
              </a:rPr>
              <a:t>ПВХ лента</a:t>
            </a:r>
            <a:r>
              <a:rPr lang="en-US" dirty="0">
                <a:latin typeface="+mn-lt"/>
              </a:rPr>
              <a:t> 471</a:t>
            </a:r>
            <a:r>
              <a:rPr lang="ru-RU" dirty="0">
                <a:latin typeface="+mn-lt"/>
              </a:rPr>
              <a:t> </a:t>
            </a:r>
            <a:endParaRPr lang="en-US" dirty="0">
              <a:latin typeface="+mn-lt"/>
            </a:endParaRPr>
          </a:p>
          <a:p>
            <a:r>
              <a:rPr lang="ru-RU" dirty="0">
                <a:latin typeface="+mn-lt"/>
              </a:rPr>
              <a:t>Локально квалифицируемое </a:t>
            </a:r>
          </a:p>
          <a:p>
            <a:r>
              <a:rPr lang="ru-RU" dirty="0">
                <a:latin typeface="+mn-lt"/>
              </a:rPr>
              <a:t>решение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1437E1-B6A7-4ABB-83F8-27BD0BDE536D}"/>
              </a:ext>
            </a:extLst>
          </p:cNvPr>
          <p:cNvSpPr txBox="1"/>
          <p:nvPr/>
        </p:nvSpPr>
        <p:spPr>
          <a:xfrm>
            <a:off x="8137749" y="412595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dirty="0">
                <a:latin typeface="+mn-lt"/>
              </a:rPr>
              <a:t>ПВХ лента </a:t>
            </a:r>
            <a:r>
              <a:rPr lang="en-US" dirty="0" err="1">
                <a:latin typeface="+mn-lt"/>
              </a:rPr>
              <a:t>Bredero</a:t>
            </a:r>
            <a:r>
              <a:rPr lang="en-US" dirty="0">
                <a:latin typeface="+mn-lt"/>
              </a:rPr>
              <a:t> Show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Альтернативное импортное решение</a:t>
            </a:r>
          </a:p>
        </p:txBody>
      </p:sp>
    </p:spTree>
    <p:extLst>
      <p:ext uri="{BB962C8B-B14F-4D97-AF65-F5344CB8AC3E}">
        <p14:creationId xmlns:p14="http://schemas.microsoft.com/office/powerpoint/2010/main" val="291048086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80961" y="297217"/>
            <a:ext cx="10787110" cy="457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dirty="0"/>
              <a:t>Обеспечение надежности трехслойного покрытия:</a:t>
            </a:r>
            <a:br>
              <a:rPr lang="ru-RU" dirty="0"/>
            </a:br>
            <a:r>
              <a:rPr lang="en-US" sz="2800" dirty="0"/>
              <a:t>Scotch 471 </a:t>
            </a:r>
            <a:r>
              <a:rPr lang="ru-RU" sz="2800" dirty="0"/>
              <a:t>для защиты кромки</a:t>
            </a:r>
            <a:endParaRPr lang="ru-RU" sz="3199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-1" r="229"/>
          <a:stretch/>
        </p:blipFill>
        <p:spPr>
          <a:xfrm>
            <a:off x="6620255" y="912489"/>
            <a:ext cx="2218945" cy="1833893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8942624" y="884923"/>
            <a:ext cx="2462784" cy="1943621"/>
          </a:xfrm>
          <a:prstGeom prst="rect">
            <a:avLst/>
          </a:prstGeo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578867" y="1725729"/>
            <a:ext cx="4890192" cy="374211"/>
          </a:xfrm>
          <a:prstGeom prst="rect">
            <a:avLst/>
          </a:prstGeom>
        </p:spPr>
        <p:txBody>
          <a:bodyPr/>
          <a:lstStyle>
            <a:lvl1pPr marL="236538" indent="-236538" algn="l" rtl="0" eaLnBrk="1" fontAlgn="base" hangingPunct="1">
              <a:spcBef>
                <a:spcPct val="2000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―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1635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62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54768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prstClr val="white"/>
              </a:buClr>
              <a:buNone/>
            </a:pPr>
            <a:r>
              <a:rPr lang="ru-RU" sz="1799" kern="0" dirty="0">
                <a:cs typeface="Arial" panose="020B0604020202020204" pitchFamily="34" charset="0"/>
              </a:rPr>
              <a:t>Визуальных дефектов нет</a:t>
            </a:r>
          </a:p>
          <a:p>
            <a:pPr marL="0" indent="0" algn="just">
              <a:buClr>
                <a:prstClr val="white"/>
              </a:buClr>
              <a:buNone/>
            </a:pPr>
            <a:endParaRPr lang="ru-RU" sz="1799" kern="0" dirty="0">
              <a:cs typeface="Arial" panose="020B0604020202020204" pitchFamily="34" charset="0"/>
            </a:endParaRPr>
          </a:p>
        </p:txBody>
      </p:sp>
      <p:sp>
        <p:nvSpPr>
          <p:cNvPr id="15" name="Content Placeholder 3"/>
          <p:cNvSpPr txBox="1">
            <a:spLocks/>
          </p:cNvSpPr>
          <p:nvPr/>
        </p:nvSpPr>
        <p:spPr>
          <a:xfrm>
            <a:off x="578867" y="2052981"/>
            <a:ext cx="4832995" cy="666556"/>
          </a:xfrm>
          <a:prstGeom prst="rect">
            <a:avLst/>
          </a:prstGeom>
        </p:spPr>
        <p:txBody>
          <a:bodyPr/>
          <a:lstStyle>
            <a:lvl1pPr marL="236538" indent="-236538" algn="l" rtl="0" eaLnBrk="1" fontAlgn="base" hangingPunct="1">
              <a:spcBef>
                <a:spcPct val="2000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―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1635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62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54768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prstClr val="white"/>
              </a:buClr>
              <a:buNone/>
            </a:pPr>
            <a:r>
              <a:rPr lang="ru-RU" sz="1799" kern="0" dirty="0">
                <a:cs typeface="Arial" panose="020B0604020202020204" pitchFamily="34" charset="0"/>
              </a:rPr>
              <a:t>Следов коррозии под лентой нет. Следов </a:t>
            </a:r>
            <a:r>
              <a:rPr lang="ru-RU" sz="1799" kern="0" dirty="0" err="1">
                <a:cs typeface="Arial" panose="020B0604020202020204" pitchFamily="34" charset="0"/>
              </a:rPr>
              <a:t>адгезива</a:t>
            </a:r>
            <a:r>
              <a:rPr lang="ru-RU" sz="1799" kern="0" dirty="0">
                <a:cs typeface="Arial" panose="020B0604020202020204" pitchFamily="34" charset="0"/>
              </a:rPr>
              <a:t> на поверхности нет</a:t>
            </a:r>
          </a:p>
          <a:p>
            <a:pPr marL="0" indent="0" algn="just">
              <a:buClr>
                <a:prstClr val="white"/>
              </a:buClr>
              <a:buNone/>
            </a:pPr>
            <a:endParaRPr lang="ru-RU" sz="1799" kern="0" dirty="0"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3448" y="1341163"/>
            <a:ext cx="7266551" cy="382040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6000" b="1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sz="2400" b="0" kern="0" dirty="0">
                <a:solidFill>
                  <a:schemeClr val="tx1"/>
                </a:solidFill>
              </a:rPr>
              <a:t>Образец после замачивания 1000 часов +40С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7E8303-7DC0-4128-A768-C0683A04BC1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615624" y="2837603"/>
            <a:ext cx="2168164" cy="1840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350BA-A90A-4148-B28C-0506AAB6B02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974223" y="2844867"/>
            <a:ext cx="2093848" cy="17802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DFFCFEC-3456-45C8-9132-CAD169EFD83C}"/>
              </a:ext>
            </a:extLst>
          </p:cNvPr>
          <p:cNvSpPr txBox="1">
            <a:spLocks/>
          </p:cNvSpPr>
          <p:nvPr/>
        </p:nvSpPr>
        <p:spPr>
          <a:xfrm>
            <a:off x="437246" y="2982996"/>
            <a:ext cx="5173433" cy="924832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6000" b="1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sz="2400" b="0" kern="0" dirty="0">
                <a:solidFill>
                  <a:schemeClr val="tx1"/>
                </a:solidFill>
              </a:rPr>
              <a:t>Образец после термоциклирования </a:t>
            </a:r>
          </a:p>
          <a:p>
            <a:r>
              <a:rPr lang="ru-RU" sz="2400" b="0" kern="0" dirty="0">
                <a:solidFill>
                  <a:schemeClr val="tx1"/>
                </a:solidFill>
              </a:rPr>
              <a:t>от -40 С до +20 С, 40 циклов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554E48D-C51C-4754-9C2C-1D3BC878C99E}"/>
              </a:ext>
            </a:extLst>
          </p:cNvPr>
          <p:cNvSpPr txBox="1">
            <a:spLocks/>
          </p:cNvSpPr>
          <p:nvPr/>
        </p:nvSpPr>
        <p:spPr>
          <a:xfrm>
            <a:off x="408647" y="3720722"/>
            <a:ext cx="4890192" cy="374211"/>
          </a:xfrm>
          <a:prstGeom prst="rect">
            <a:avLst/>
          </a:prstGeom>
        </p:spPr>
        <p:txBody>
          <a:bodyPr/>
          <a:lstStyle>
            <a:lvl1pPr marL="236538" indent="-236538" algn="l" rtl="0" eaLnBrk="1" fontAlgn="base" hangingPunct="1">
              <a:spcBef>
                <a:spcPct val="2000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―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1635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62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54768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prstClr val="white"/>
              </a:buClr>
              <a:buNone/>
            </a:pPr>
            <a:r>
              <a:rPr lang="ru-RU" sz="1799" kern="0" dirty="0">
                <a:cs typeface="Arial" panose="020B0604020202020204" pitchFamily="34" charset="0"/>
              </a:rPr>
              <a:t>Визуально дефектов нет</a:t>
            </a:r>
          </a:p>
          <a:p>
            <a:pPr marL="0" indent="0" algn="just">
              <a:buClr>
                <a:prstClr val="white"/>
              </a:buClr>
              <a:buNone/>
            </a:pPr>
            <a:endParaRPr lang="ru-RU" sz="1799" kern="0" dirty="0">
              <a:cs typeface="Arial" panose="020B0604020202020204" pitchFamily="34" charset="0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F2DA78D-0C12-493A-A53F-A4C3F10D0A66}"/>
              </a:ext>
            </a:extLst>
          </p:cNvPr>
          <p:cNvSpPr txBox="1">
            <a:spLocks/>
          </p:cNvSpPr>
          <p:nvPr/>
        </p:nvSpPr>
        <p:spPr>
          <a:xfrm>
            <a:off x="408647" y="4050500"/>
            <a:ext cx="4832995" cy="666556"/>
          </a:xfrm>
          <a:prstGeom prst="rect">
            <a:avLst/>
          </a:prstGeom>
        </p:spPr>
        <p:txBody>
          <a:bodyPr/>
          <a:lstStyle>
            <a:lvl1pPr marL="236538" indent="-236538" algn="l" rtl="0" eaLnBrk="1" fontAlgn="base" hangingPunct="1">
              <a:spcBef>
                <a:spcPct val="2000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―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1635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62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54768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prstClr val="white"/>
              </a:buClr>
              <a:buNone/>
            </a:pPr>
            <a:r>
              <a:rPr lang="ru-RU" sz="1799" kern="0" dirty="0">
                <a:cs typeface="Arial" panose="020B0604020202020204" pitchFamily="34" charset="0"/>
              </a:rPr>
              <a:t>Коррозии на стали нет. Следов </a:t>
            </a:r>
            <a:r>
              <a:rPr lang="ru-RU" sz="1799" kern="0" dirty="0" err="1">
                <a:cs typeface="Arial" panose="020B0604020202020204" pitchFamily="34" charset="0"/>
              </a:rPr>
              <a:t>адгезива</a:t>
            </a:r>
            <a:r>
              <a:rPr lang="ru-RU" sz="1799" kern="0" dirty="0">
                <a:cs typeface="Arial" panose="020B0604020202020204" pitchFamily="34" charset="0"/>
              </a:rPr>
              <a:t> нет.</a:t>
            </a:r>
          </a:p>
          <a:p>
            <a:pPr marL="0" indent="0" algn="just">
              <a:buClr>
                <a:prstClr val="white"/>
              </a:buClr>
              <a:buNone/>
            </a:pPr>
            <a:endParaRPr lang="ru-RU" sz="1799" kern="0" dirty="0"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774DA4-CC63-49C1-8C00-0AC884482F1D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5400000">
            <a:off x="8057369" y="4532316"/>
            <a:ext cx="1879145" cy="235414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01FBDFB-15CD-4EE3-A7F6-56280A6C54AB}"/>
              </a:ext>
            </a:extLst>
          </p:cNvPr>
          <p:cNvSpPr txBox="1">
            <a:spLocks/>
          </p:cNvSpPr>
          <p:nvPr/>
        </p:nvSpPr>
        <p:spPr>
          <a:xfrm>
            <a:off x="443791" y="4936918"/>
            <a:ext cx="5230725" cy="772472"/>
          </a:xfrm>
          <a:prstGeom prst="rect">
            <a:avLst/>
          </a:prstGeom>
        </p:spPr>
        <p:txBody>
          <a:bodyPr lIns="0" tIns="0" rIns="0" bIns="0"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6000" b="1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sz="2400" b="0" kern="0" dirty="0">
                <a:solidFill>
                  <a:schemeClr val="tx1"/>
                </a:solidFill>
                <a:latin typeface="+mj-lt"/>
              </a:rPr>
              <a:t>Образец после выдержки на улице в течение 9 месяцев</a:t>
            </a:r>
          </a:p>
          <a:p>
            <a:r>
              <a:rPr lang="ru-RU" sz="2400" b="0" kern="0" dirty="0">
                <a:solidFill>
                  <a:schemeClr val="tx1"/>
                </a:solidFill>
                <a:latin typeface="+mj-lt"/>
              </a:rPr>
              <a:t>(</a:t>
            </a:r>
            <a:r>
              <a:rPr lang="ru-RU" sz="2400" b="0" kern="0" dirty="0" err="1">
                <a:solidFill>
                  <a:schemeClr val="tx1"/>
                </a:solidFill>
                <a:latin typeface="+mj-lt"/>
              </a:rPr>
              <a:t>авг</a:t>
            </a:r>
            <a:r>
              <a:rPr lang="en-US" sz="2400" b="0" kern="0" dirty="0">
                <a:solidFill>
                  <a:schemeClr val="tx1"/>
                </a:solidFill>
                <a:latin typeface="+mj-lt"/>
              </a:rPr>
              <a:t>’17</a:t>
            </a:r>
            <a:r>
              <a:rPr lang="ru-RU" sz="2400" b="0" kern="0" dirty="0">
                <a:solidFill>
                  <a:schemeClr val="tx1"/>
                </a:solidFill>
                <a:latin typeface="+mj-lt"/>
              </a:rPr>
              <a:t>-май</a:t>
            </a:r>
            <a:r>
              <a:rPr lang="en-US" sz="2400" b="0" kern="0" dirty="0">
                <a:solidFill>
                  <a:schemeClr val="tx1"/>
                </a:solidFill>
                <a:latin typeface="+mj-lt"/>
              </a:rPr>
              <a:t>’18</a:t>
            </a:r>
            <a:r>
              <a:rPr lang="ru-RU" sz="2400" b="0" kern="0" dirty="0">
                <a:solidFill>
                  <a:schemeClr val="tx1"/>
                </a:solidFill>
                <a:latin typeface="+mj-lt"/>
              </a:rPr>
              <a:t>)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E3CA60D-04A8-4169-BACC-F2A57867590E}"/>
              </a:ext>
            </a:extLst>
          </p:cNvPr>
          <p:cNvSpPr txBox="1">
            <a:spLocks/>
          </p:cNvSpPr>
          <p:nvPr/>
        </p:nvSpPr>
        <p:spPr>
          <a:xfrm>
            <a:off x="578867" y="5929252"/>
            <a:ext cx="6019717" cy="374211"/>
          </a:xfrm>
          <a:prstGeom prst="rect">
            <a:avLst/>
          </a:prstGeom>
        </p:spPr>
        <p:txBody>
          <a:bodyPr/>
          <a:lstStyle>
            <a:lvl1pPr marL="236538" indent="-236538" algn="l" rtl="0" eaLnBrk="1" fontAlgn="base" hangingPunct="1">
              <a:spcBef>
                <a:spcPct val="2000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―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1635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62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54768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prstClr val="white"/>
              </a:buClr>
              <a:buNone/>
            </a:pPr>
            <a:r>
              <a:rPr lang="ru-RU" sz="1799" kern="0" dirty="0">
                <a:latin typeface="+mj-lt"/>
                <a:cs typeface="Arial" panose="020B0604020202020204" pitchFamily="34" charset="0"/>
              </a:rPr>
              <a:t>Визуально дефектов нет – Тест продолжается</a:t>
            </a:r>
          </a:p>
          <a:p>
            <a:pPr marL="0" indent="0" algn="just">
              <a:buClr>
                <a:prstClr val="white"/>
              </a:buClr>
              <a:buNone/>
            </a:pPr>
            <a:endParaRPr lang="ru-RU" sz="1799" kern="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93554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C97F90-1EE7-48F1-AA2B-C5194DDCD581}"/>
              </a:ext>
            </a:extLst>
          </p:cNvPr>
          <p:cNvSpPr txBox="1"/>
          <p:nvPr/>
        </p:nvSpPr>
        <p:spPr>
          <a:xfrm>
            <a:off x="400050" y="1405768"/>
            <a:ext cx="7268718" cy="4813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latin typeface="+mn-lt"/>
              </a:rPr>
              <a:t>Первый слой – антикоррозионное порошковое покрытие </a:t>
            </a:r>
            <a:r>
              <a:rPr lang="en-US" sz="2400" dirty="0" err="1">
                <a:latin typeface="+mn-lt"/>
              </a:rPr>
              <a:t>Scotchkote</a:t>
            </a:r>
            <a:r>
              <a:rPr lang="en-US" sz="2400" dirty="0">
                <a:latin typeface="+mn-lt"/>
              </a:rPr>
              <a:t> 6233</a:t>
            </a:r>
            <a:r>
              <a:rPr lang="ru-RU" sz="2400" dirty="0">
                <a:latin typeface="+mn-lt"/>
              </a:rPr>
              <a:t>Р </a:t>
            </a:r>
          </a:p>
          <a:p>
            <a:pPr>
              <a:spcAft>
                <a:spcPts val="600"/>
              </a:spcAft>
              <a:defRPr/>
            </a:pPr>
            <a:r>
              <a:rPr lang="ru-RU" sz="2400" dirty="0">
                <a:latin typeface="+mn-lt"/>
              </a:rPr>
              <a:t>	</a:t>
            </a:r>
            <a:r>
              <a:rPr lang="ru-RU" dirty="0">
                <a:latin typeface="+mn-lt"/>
              </a:rPr>
              <a:t>Толщина 250-400 мкм</a:t>
            </a:r>
          </a:p>
          <a:p>
            <a:pPr>
              <a:spcAft>
                <a:spcPts val="600"/>
              </a:spcAft>
              <a:defRPr/>
            </a:pPr>
            <a:r>
              <a:rPr lang="ru-RU" dirty="0">
                <a:latin typeface="+mn-lt"/>
              </a:rPr>
              <a:t>	Возможность нанесения без </a:t>
            </a:r>
            <a:r>
              <a:rPr lang="ru-RU" dirty="0" err="1">
                <a:latin typeface="+mn-lt"/>
              </a:rPr>
              <a:t>хроматной</a:t>
            </a:r>
            <a:r>
              <a:rPr lang="ru-RU" dirty="0">
                <a:latin typeface="+mn-lt"/>
              </a:rPr>
              <a:t> обработки поверхности</a:t>
            </a:r>
            <a:endParaRPr lang="en-US" dirty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+mn-lt"/>
              </a:rPr>
              <a:t>Второй слой – твердый защитный слой порошкового покрытия </a:t>
            </a:r>
            <a:r>
              <a:rPr lang="en-US" altLang="ru-RU" sz="2400" dirty="0" err="1">
                <a:latin typeface="+mn-lt"/>
              </a:rPr>
              <a:t>Scotchkote</a:t>
            </a:r>
            <a:r>
              <a:rPr lang="en-US" altLang="ru-RU" sz="2400" dirty="0">
                <a:latin typeface="+mn-lt"/>
              </a:rPr>
              <a:t> 8352N</a:t>
            </a:r>
            <a:endParaRPr lang="ru-RU" altLang="ru-RU" sz="2400" dirty="0">
              <a:latin typeface="+mn-lt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ru-RU" altLang="ru-RU" sz="2400" dirty="0">
                <a:latin typeface="+mn-lt"/>
              </a:rPr>
              <a:t>	</a:t>
            </a:r>
            <a:r>
              <a:rPr lang="ru-RU" altLang="ru-RU" dirty="0">
                <a:latin typeface="+mn-lt"/>
              </a:rPr>
              <a:t>Толщина – 400-700 мкм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Tx/>
            </a:pPr>
            <a:r>
              <a:rPr lang="ru-RU" altLang="ru-RU" dirty="0">
                <a:latin typeface="+mn-lt"/>
              </a:rPr>
              <a:t>	Устойчивость к </a:t>
            </a:r>
            <a:r>
              <a:rPr lang="ru-RU" altLang="ru-RU" dirty="0" err="1">
                <a:latin typeface="+mn-lt"/>
              </a:rPr>
              <a:t>сдиру</a:t>
            </a:r>
            <a:endParaRPr lang="ru-RU" altLang="ru-RU" dirty="0">
              <a:latin typeface="+mn-lt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Tx/>
            </a:pPr>
            <a:r>
              <a:rPr lang="ru-RU" altLang="ru-RU" dirty="0">
                <a:latin typeface="+mn-lt"/>
              </a:rPr>
              <a:t>	Ударная прочность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latin typeface="+mn-lt"/>
              </a:rPr>
              <a:t>Преимущества системы покрытия: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ru-RU" altLang="ru-RU" dirty="0">
                <a:latin typeface="+mn-lt"/>
              </a:rPr>
              <a:t>Экономичность по сравнению с трехслойной и </a:t>
            </a:r>
            <a:r>
              <a:rPr lang="ru-RU" altLang="ru-RU" dirty="0" err="1">
                <a:latin typeface="+mn-lt"/>
              </a:rPr>
              <a:t>полиуреатновой</a:t>
            </a:r>
            <a:r>
              <a:rPr lang="ru-RU" altLang="ru-RU" dirty="0">
                <a:latin typeface="+mn-lt"/>
              </a:rPr>
              <a:t> изоляцией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ru-RU" altLang="ru-RU" dirty="0">
                <a:latin typeface="+mn-lt"/>
              </a:rPr>
              <a:t>Высокие антикоррозионные свойства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ru-RU" altLang="ru-RU" dirty="0">
                <a:latin typeface="+mn-lt"/>
              </a:rPr>
              <a:t>Совместимость с токами катодной защиты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Tx/>
            </a:pPr>
            <a:endParaRPr lang="ru-RU" altLang="ru-RU" dirty="0">
              <a:latin typeface="+mn-lt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Tx/>
            </a:pPr>
            <a:endParaRPr lang="en-US" altLang="ru-RU" dirty="0">
              <a:latin typeface="+mn-lt"/>
            </a:endParaRPr>
          </a:p>
          <a:p>
            <a:pPr lvl="1">
              <a:defRPr/>
            </a:pPr>
            <a:endParaRPr lang="ru-RU" sz="1600" dirty="0">
              <a:latin typeface="+mn-lt"/>
            </a:endParaRPr>
          </a:p>
          <a:p>
            <a:pPr lvl="1">
              <a:defRPr/>
            </a:pPr>
            <a:endParaRPr lang="en-US" sz="1600" dirty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62FCC-58E9-4463-B9A1-0A9CAFDA7FDF}"/>
              </a:ext>
            </a:extLst>
          </p:cNvPr>
          <p:cNvSpPr txBox="1">
            <a:spLocks/>
          </p:cNvSpPr>
          <p:nvPr/>
        </p:nvSpPr>
        <p:spPr>
          <a:xfrm>
            <a:off x="400050" y="245742"/>
            <a:ext cx="10677927" cy="457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dirty="0"/>
              <a:t>Решение для </a:t>
            </a:r>
            <a:r>
              <a:rPr lang="ru-RU" dirty="0" err="1"/>
              <a:t>переизоляции</a:t>
            </a:r>
            <a:r>
              <a:rPr lang="ru-RU" dirty="0"/>
              <a:t> в рамках мобильных баз:</a:t>
            </a:r>
            <a:br>
              <a:rPr lang="ru-RU" dirty="0"/>
            </a:br>
            <a:r>
              <a:rPr lang="ru-RU" sz="2800" dirty="0"/>
              <a:t>Двухслойное эпоксидное покрытие</a:t>
            </a:r>
            <a:endParaRPr lang="ru-RU" sz="3199" dirty="0">
              <a:solidFill>
                <a:prstClr val="black"/>
              </a:solidFill>
            </a:endParaRPr>
          </a:p>
        </p:txBody>
      </p:sp>
      <p:pic>
        <p:nvPicPr>
          <p:cNvPr id="9" name="Picture 5">
            <a:hlinkClick r:id="rId3" action="ppaction://hlinkpres?slideindex=1&amp;slidetitle=MultiLayer FBE Coatings"/>
            <a:extLst>
              <a:ext uri="{FF2B5EF4-FFF2-40B4-BE49-F238E27FC236}">
                <a16:creationId xmlns:a16="http://schemas.microsoft.com/office/drawing/2014/main" id="{C2A2EFA3-85D7-43D2-A63C-B38741364843}"/>
              </a:ext>
            </a:extLst>
          </p:cNvPr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1069120"/>
            <a:ext cx="3505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4" descr="napa4-3-99a-72">
            <a:extLst>
              <a:ext uri="{FF2B5EF4-FFF2-40B4-BE49-F238E27FC236}">
                <a16:creationId xmlns:a16="http://schemas.microsoft.com/office/drawing/2014/main" id="{9F2BAE80-BCA7-4AD4-A2E2-4072854F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4178617"/>
            <a:ext cx="3962400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550750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5681272" y="6325849"/>
            <a:ext cx="869430" cy="5321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ea typeface="Arial" charset="0"/>
              <a:cs typeface="Arial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22652" y="1270358"/>
            <a:ext cx="10917238" cy="4834942"/>
            <a:chOff x="886500" y="1270358"/>
            <a:chExt cx="9760507" cy="4834942"/>
          </a:xfrm>
        </p:grpSpPr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886500" y="1270358"/>
              <a:ext cx="9760507" cy="2246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В июне 2016 г на мобильной базе переизоляции труб Газпром Трансгаз Екатеринбург «Брит-М» совместгно с ВНИИГАЗ и</a:t>
              </a:r>
              <a:r>
                <a:rPr lang="en-US" altLang="ru-RU" sz="2000" dirty="0">
                  <a:latin typeface="+mn-lt"/>
                  <a:cs typeface="3M Circular TT Book" panose="020B0604020101020102" pitchFamily="34" charset="0"/>
                </a:rPr>
                <a:t> 3M </a:t>
              </a: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было нанесено</a:t>
              </a:r>
              <a:r>
                <a:rPr lang="en-US" altLang="ru-RU" sz="2000" dirty="0">
                  <a:latin typeface="+mn-lt"/>
                  <a:cs typeface="3M Circular TT Book" panose="020B0604020101020102" pitchFamily="34" charset="0"/>
                </a:rPr>
                <a:t> </a:t>
              </a: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двухслойное порошковое эпоксидное покрытие </a:t>
              </a:r>
              <a:r>
                <a:rPr lang="en-US" altLang="ru-RU" sz="2000" dirty="0">
                  <a:latin typeface="+mn-lt"/>
                  <a:cs typeface="3M Circular TT Book" panose="020B0604020101020102" pitchFamily="34" charset="0"/>
                </a:rPr>
                <a:t>Scotchkote 6233P/Scotchkote 8352N</a:t>
              </a: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 </a:t>
              </a:r>
              <a:r>
                <a:rPr lang="en-US" altLang="ru-RU" sz="2000" dirty="0">
                  <a:latin typeface="+mn-lt"/>
                  <a:cs typeface="3M Circular TT Book" panose="020B0604020101020102" pitchFamily="34" charset="0"/>
                </a:rPr>
                <a:t> </a:t>
              </a: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на </a:t>
              </a:r>
              <a:r>
                <a:rPr lang="en-US" altLang="ru-RU" sz="2000" dirty="0">
                  <a:latin typeface="+mn-lt"/>
                  <a:cs typeface="3M Circular TT Book" panose="020B0604020101020102" pitchFamily="34" charset="0"/>
                </a:rPr>
                <a:t>4 </a:t>
              </a: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трубы</a:t>
              </a:r>
              <a:r>
                <a:rPr lang="en-US" altLang="ru-RU" sz="2000" dirty="0">
                  <a:latin typeface="+mn-lt"/>
                  <a:cs typeface="3M Circular TT Book" panose="020B0604020101020102" pitchFamily="34" charset="0"/>
                </a:rPr>
                <a:t> (2 </a:t>
              </a: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с хроматирующим раствором и </a:t>
              </a:r>
              <a:r>
                <a:rPr lang="en-US" altLang="ru-RU" sz="2000" dirty="0">
                  <a:latin typeface="+mn-lt"/>
                  <a:cs typeface="3M Circular TT Book" panose="020B0604020101020102" pitchFamily="34" charset="0"/>
                </a:rPr>
                <a:t>2 </a:t>
              </a: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без хроматирующего раствора).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altLang="ru-RU" sz="2000" dirty="0">
                  <a:latin typeface="+mn-lt"/>
                  <a:cs typeface="3M Circular TT Book" panose="020B0604020101020102" pitchFamily="34" charset="0"/>
                </a:rPr>
                <a:t>28 сентября 2016 года получено положительное заключение ВНИИГАЗ о соответствии требованиям СТО          ГАЗПРОМ 9.1-018-2012. «Защита от коррозии. Наружные защитные покрытия на основе термореактивных материалов для соединительных деталей, запорной арматуры и монтажных узлов трубопроводов с температурой эксплуатации от минус 20°С до 100°С. Технические требования.»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6115" y="3445646"/>
              <a:ext cx="8992343" cy="2659654"/>
              <a:chOff x="1596115" y="3445646"/>
              <a:chExt cx="8992343" cy="2659654"/>
            </a:xfrm>
          </p:grpSpPr>
          <p:pic>
            <p:nvPicPr>
              <p:cNvPr id="10" name="Pictur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96115" y="3851767"/>
                <a:ext cx="3674239" cy="2067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6632" y="3489100"/>
                <a:ext cx="1471612" cy="261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54883" y="3445646"/>
                <a:ext cx="1933575" cy="2589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D3CCBE17-85F7-480D-8354-299CA8D59DA7}"/>
              </a:ext>
            </a:extLst>
          </p:cNvPr>
          <p:cNvSpPr txBox="1">
            <a:spLocks/>
          </p:cNvSpPr>
          <p:nvPr/>
        </p:nvSpPr>
        <p:spPr>
          <a:xfrm>
            <a:off x="342308" y="263193"/>
            <a:ext cx="10677927" cy="457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dirty="0"/>
              <a:t>Решение для </a:t>
            </a:r>
            <a:r>
              <a:rPr lang="ru-RU" dirty="0" err="1"/>
              <a:t>переизоляции</a:t>
            </a:r>
            <a:r>
              <a:rPr lang="ru-RU" dirty="0"/>
              <a:t> в рамках мобильных баз:</a:t>
            </a:r>
            <a:br>
              <a:rPr lang="ru-RU" dirty="0"/>
            </a:br>
            <a:r>
              <a:rPr lang="ru-RU" sz="2800" dirty="0"/>
              <a:t>Двухслойное эпоксидное покрытие</a:t>
            </a:r>
            <a:endParaRPr lang="ru-RU" sz="3199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1091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4725" y="1196143"/>
            <a:ext cx="1182905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latin typeface="+mj-lt"/>
                <a:cs typeface="3M Circular TT Book" panose="020B0604020101020102" pitchFamily="34" charset="0"/>
              </a:rPr>
              <a:t>В июне 2017 г между ПАО «Газпром» ООО «Газпром Трансгаз Екатеринбург» и ООО «Газпром ВНИИГАЗ» была подписана программа опытно-промышленных испытаний наружного антикоррозионного двухслойного эпоксидного покрытия </a:t>
            </a:r>
            <a:r>
              <a:rPr lang="en-US" altLang="ru-RU" sz="2000" dirty="0">
                <a:latin typeface="+mj-lt"/>
                <a:cs typeface="3M Circular TT Book" panose="020B0604020101020102" pitchFamily="34" charset="0"/>
              </a:rPr>
              <a:t>Scotchkote 6233P/</a:t>
            </a:r>
            <a:r>
              <a:rPr lang="ru-RU" altLang="ru-RU" sz="2000" dirty="0">
                <a:latin typeface="+mj-lt"/>
                <a:cs typeface="3M Circular TT Book" panose="020B0604020101020102" pitchFamily="34" charset="0"/>
              </a:rPr>
              <a:t> </a:t>
            </a:r>
            <a:r>
              <a:rPr lang="en-US" altLang="ru-RU" sz="2000" dirty="0">
                <a:latin typeface="+mj-lt"/>
                <a:cs typeface="3M Circular TT Book" panose="020B0604020101020102" pitchFamily="34" charset="0"/>
              </a:rPr>
              <a:t>Scotchkote</a:t>
            </a:r>
            <a:r>
              <a:rPr lang="ru-RU" altLang="ru-RU" sz="2000" dirty="0">
                <a:latin typeface="+mj-lt"/>
                <a:cs typeface="3M Circular TT Book" panose="020B0604020101020102" pitchFamily="34" charset="0"/>
              </a:rPr>
              <a:t> </a:t>
            </a:r>
            <a:r>
              <a:rPr lang="en-US" altLang="ru-RU" sz="2000" dirty="0">
                <a:latin typeface="+mj-lt"/>
                <a:cs typeface="3M Circular TT Book" panose="020B0604020101020102" pitchFamily="34" charset="0"/>
              </a:rPr>
              <a:t>8352N </a:t>
            </a:r>
            <a:r>
              <a:rPr lang="ru-RU" altLang="ru-RU" sz="2000" dirty="0">
                <a:latin typeface="+mj-lt"/>
                <a:cs typeface="3M Circular TT Book" panose="020B0604020101020102" pitchFamily="34" charset="0"/>
              </a:rPr>
              <a:t>для труб диаметром 1020 мм, нанесённого на технологической линии изоляции труб «БРИТ-М» (ООО «Газпром Трансгаз Екатеринбург»).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latin typeface="+mj-lt"/>
                <a:cs typeface="3M Circular TT Book" panose="020B0604020101020102" pitchFamily="34" charset="0"/>
              </a:rPr>
              <a:t>В июле 2017 г было подтверждено соответствие покрытия требованиям программы испытаний по результатам хранения труб с покрытием в течение года.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2000" dirty="0">
                <a:latin typeface="+mj-lt"/>
                <a:cs typeface="3M Circular TT Book" panose="020B0604020101020102" pitchFamily="34" charset="0"/>
              </a:rPr>
              <a:t>В сентябре 2017 г было подтверждено соответствие покрытия требованиям программы по результатам 3 </a:t>
            </a:r>
            <a:r>
              <a:rPr lang="ru-RU" altLang="ru-RU" sz="2000" dirty="0" err="1">
                <a:latin typeface="+mj-lt"/>
                <a:cs typeface="3M Circular TT Book" panose="020B0604020101020102" pitchFamily="34" charset="0"/>
              </a:rPr>
              <a:t>мес</a:t>
            </a:r>
            <a:r>
              <a:rPr lang="ru-RU" altLang="ru-RU" sz="2000" dirty="0">
                <a:latin typeface="+mj-lt"/>
                <a:cs typeface="3M Circular TT Book" panose="020B0604020101020102" pitchFamily="34" charset="0"/>
              </a:rPr>
              <a:t> эксплуатации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CDE1A7-4FAF-47CB-9929-0A5B4D434CA3}"/>
              </a:ext>
            </a:extLst>
          </p:cNvPr>
          <p:cNvSpPr txBox="1">
            <a:spLocks/>
          </p:cNvSpPr>
          <p:nvPr/>
        </p:nvSpPr>
        <p:spPr>
          <a:xfrm>
            <a:off x="342308" y="263193"/>
            <a:ext cx="10677927" cy="4570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dirty="0"/>
              <a:t>Решение для </a:t>
            </a:r>
            <a:r>
              <a:rPr lang="ru-RU" dirty="0" err="1"/>
              <a:t>переизоляции</a:t>
            </a:r>
            <a:r>
              <a:rPr lang="ru-RU" dirty="0"/>
              <a:t> в рамках мобильных баз:</a:t>
            </a:r>
            <a:br>
              <a:rPr lang="ru-RU" dirty="0"/>
            </a:br>
            <a:r>
              <a:rPr lang="ru-RU" sz="2800" dirty="0"/>
              <a:t>Двухслойное эпоксидное покрытие</a:t>
            </a:r>
            <a:endParaRPr lang="ru-RU" sz="3199" dirty="0">
              <a:solidFill>
                <a:prstClr val="black"/>
              </a:solidFill>
            </a:endParaRPr>
          </a:p>
        </p:txBody>
      </p:sp>
      <p:pic>
        <p:nvPicPr>
          <p:cNvPr id="12" name="Рисунок 0" descr="2эпокс.jpg">
            <a:extLst>
              <a:ext uri="{FF2B5EF4-FFF2-40B4-BE49-F238E27FC236}">
                <a16:creationId xmlns:a16="http://schemas.microsoft.com/office/drawing/2014/main" id="{971E35C5-E766-4A0D-84F7-BDBA7E56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7" y="3777378"/>
            <a:ext cx="2205513" cy="24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6" descr="общий вид.jpg">
            <a:extLst>
              <a:ext uri="{FF2B5EF4-FFF2-40B4-BE49-F238E27FC236}">
                <a16:creationId xmlns:a16="http://schemas.microsoft.com/office/drawing/2014/main" id="{79736255-9E7F-4526-9B28-C8E8E9F73ED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09029" y="3750688"/>
            <a:ext cx="1856756" cy="2707474"/>
          </a:xfrm>
          <a:prstGeom prst="rect">
            <a:avLst/>
          </a:prstGeom>
        </p:spPr>
      </p:pic>
      <p:pic>
        <p:nvPicPr>
          <p:cNvPr id="16" name="Рисунок 29" descr="без подсыпки.jpg">
            <a:extLst>
              <a:ext uri="{FF2B5EF4-FFF2-40B4-BE49-F238E27FC236}">
                <a16:creationId xmlns:a16="http://schemas.microsoft.com/office/drawing/2014/main" id="{AD9CB5B6-37F9-4994-8715-23C41DB173A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66786" y="3777378"/>
            <a:ext cx="2003797" cy="2707474"/>
          </a:xfrm>
          <a:prstGeom prst="rect">
            <a:avLst/>
          </a:prstGeom>
        </p:spPr>
      </p:pic>
      <p:pic>
        <p:nvPicPr>
          <p:cNvPr id="17" name="Picture 2" descr="адгезия">
            <a:extLst>
              <a:ext uri="{FF2B5EF4-FFF2-40B4-BE49-F238E27FC236}">
                <a16:creationId xmlns:a16="http://schemas.microsoft.com/office/drawing/2014/main" id="{7AD187A9-1C7C-4E8E-9A68-0EBA223C8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4"/>
          <a:stretch>
            <a:fillRect/>
          </a:stretch>
        </p:blipFill>
        <p:spPr bwMode="auto">
          <a:xfrm>
            <a:off x="7231463" y="3750688"/>
            <a:ext cx="2269645" cy="23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truba-v-ehpoksidke-v-gazoprovode-01">
            <a:extLst>
              <a:ext uri="{FF2B5EF4-FFF2-40B4-BE49-F238E27FC236}">
                <a16:creationId xmlns:a16="http://schemas.microsoft.com/office/drawing/2014/main" id="{54F91255-24B2-418F-B22E-B391CB5D0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925" y="3750688"/>
            <a:ext cx="2444835" cy="21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37691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4558" y="1547154"/>
            <a:ext cx="9601200" cy="641350"/>
          </a:xfrm>
        </p:spPr>
        <p:txBody>
          <a:bodyPr/>
          <a:lstStyle/>
          <a:p>
            <a:pPr algn="ctr">
              <a:defRPr/>
            </a:pPr>
            <a: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  <a:t>Спасибо за внимание</a:t>
            </a:r>
            <a:r>
              <a:rPr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  <a:t>!</a:t>
            </a: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br>
              <a:rPr lang="ru-RU" sz="4800" dirty="0">
                <a:latin typeface="3M Circular TT Bold" panose="020B0804020101010102" pitchFamily="34" charset="0"/>
                <a:cs typeface="3M Circular TT Bold" panose="020B0804020101010102" pitchFamily="34" charset="0"/>
              </a:rPr>
            </a:br>
            <a:endParaRPr sz="4800" dirty="0">
              <a:latin typeface="3M Circular TT Bold" panose="020B0804020101010102" pitchFamily="34" charset="0"/>
              <a:cs typeface="3M Circular TT Bold" panose="020B0804020101010102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57C257-F803-4A54-AEE2-5282D30E132F}"/>
              </a:ext>
            </a:extLst>
          </p:cNvPr>
          <p:cNvSpPr txBox="1"/>
          <p:nvPr/>
        </p:nvSpPr>
        <p:spPr>
          <a:xfrm>
            <a:off x="8357347" y="5459506"/>
            <a:ext cx="3576917" cy="12304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ru-RU" sz="2800" dirty="0">
                <a:latin typeface="+mn-lt"/>
              </a:rPr>
              <a:t>Михаил Попков</a:t>
            </a:r>
          </a:p>
          <a:p>
            <a:pPr algn="r"/>
            <a:r>
              <a:rPr lang="en-US" sz="2800" dirty="0">
                <a:latin typeface="+mn-lt"/>
                <a:hlinkClick r:id="rId2"/>
              </a:rPr>
              <a:t>mpopkov@mmm.com</a:t>
            </a:r>
            <a:endParaRPr lang="en-US" sz="2800" dirty="0">
              <a:latin typeface="+mn-lt"/>
            </a:endParaRPr>
          </a:p>
          <a:p>
            <a:pPr algn="r"/>
            <a:r>
              <a:rPr lang="en-US" sz="2800" dirty="0">
                <a:latin typeface="+mn-lt"/>
              </a:rPr>
              <a:t>+79218499711</a:t>
            </a:r>
            <a:endParaRPr lang="ru-RU" sz="28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380864" y="265442"/>
            <a:ext cx="10563225" cy="493712"/>
          </a:xfrm>
          <a:prstGeom prst="rect">
            <a:avLst/>
          </a:prstGeom>
        </p:spPr>
        <p:txBody>
          <a:bodyPr lIns="121899" tIns="60949" rIns="121899" bIns="60949">
            <a:noAutofit/>
          </a:bodyPr>
          <a:lstStyle/>
          <a:p>
            <a:pPr marL="457120" indent="-457120" defTabSz="914361">
              <a:defRPr/>
            </a:pPr>
            <a:r>
              <a:rPr lang="ru-RU" kern="1200" dirty="0">
                <a:latin typeface="Arial Narrow" charset="0"/>
                <a:cs typeface="3M Circular TT Bold" panose="020B0804020101010102" pitchFamily="34" charset="0"/>
              </a:rPr>
              <a:t>3М сегодня</a:t>
            </a:r>
            <a:endParaRPr lang="en-US" kern="1200" dirty="0">
              <a:latin typeface="3M Circular TT Bold" panose="020B0804020101010102" pitchFamily="34" charset="0"/>
              <a:cs typeface="3M Circular TT Bold" panose="020B0804020101010102" pitchFamily="34" charset="0"/>
            </a:endParaRPr>
          </a:p>
        </p:txBody>
      </p:sp>
      <p:grpSp>
        <p:nvGrpSpPr>
          <p:cNvPr id="2" name="Group 89"/>
          <p:cNvGrpSpPr>
            <a:grpSpLocks/>
          </p:cNvGrpSpPr>
          <p:nvPr/>
        </p:nvGrpSpPr>
        <p:grpSpPr bwMode="auto">
          <a:xfrm>
            <a:off x="4174699" y="1220754"/>
            <a:ext cx="2975556" cy="2428349"/>
            <a:chOff x="697746" y="3453967"/>
            <a:chExt cx="1768363" cy="1883707"/>
          </a:xfrm>
        </p:grpSpPr>
        <p:pic>
          <p:nvPicPr>
            <p:cNvPr id="6181" name="Picture 78" descr="C6.png"/>
            <p:cNvPicPr>
              <a:picLocks noChangeAspect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98500" y="3454326"/>
              <a:ext cx="1017588" cy="736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2" name="Picture 5" descr="C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698500" y="3454300"/>
              <a:ext cx="1016679" cy="738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3" name="Picture 5" descr="C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98500" y="4212925"/>
              <a:ext cx="1016679" cy="62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4" name="Picture 81" descr="test1.png"/>
            <p:cNvPicPr>
              <a:picLocks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738385" y="3453967"/>
              <a:ext cx="633813" cy="738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5" name="Picture 82" descr="test1.png"/>
            <p:cNvPicPr>
              <a:picLocks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738385" y="4214380"/>
              <a:ext cx="623458" cy="62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86" name="TextBox 84"/>
            <p:cNvSpPr txBox="1">
              <a:spLocks noChangeArrowheads="1"/>
            </p:cNvSpPr>
            <p:nvPr/>
          </p:nvSpPr>
          <p:spPr bwMode="auto">
            <a:xfrm>
              <a:off x="697746" y="4919867"/>
              <a:ext cx="1768363" cy="417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133"/>
                </a:lnSpc>
              </a:pPr>
              <a:r>
                <a:rPr lang="ru-RU" sz="2000" dirty="0">
                  <a:solidFill>
                    <a:srgbClr val="000000"/>
                  </a:solidFill>
                  <a:latin typeface="Arial Narrow" pitchFamily="34" charset="0"/>
                  <a:cs typeface="3M Circular TT Bold" panose="020B0804020101010102" pitchFamily="34" charset="0"/>
                </a:rPr>
                <a:t>Охрана</a:t>
              </a:r>
              <a:r>
                <a:rPr lang="en-US" sz="2000" dirty="0">
                  <a:solidFill>
                    <a:srgbClr val="000000"/>
                  </a:solidFill>
                  <a:latin typeface="3M Circular TT Bold" panose="020B0804020101010102" pitchFamily="34" charset="0"/>
                  <a:cs typeface="3M Circular TT Bold" panose="020B0804020101010102" pitchFamily="34" charset="0"/>
                </a:rPr>
                <a:t>, </a:t>
              </a:r>
              <a:r>
                <a:rPr lang="ru-RU" sz="2000" dirty="0">
                  <a:solidFill>
                    <a:srgbClr val="000000"/>
                  </a:solidFill>
                  <a:latin typeface="Arial Narrow" pitchFamily="34" charset="0"/>
                  <a:cs typeface="3M Circular TT Bold" panose="020B0804020101010102" pitchFamily="34" charset="0"/>
                </a:rPr>
                <a:t>безопасность и защита</a:t>
              </a:r>
              <a:endParaRPr lang="en-US" sz="2000" dirty="0">
                <a:solidFill>
                  <a:srgbClr val="000000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endParaRPr>
            </a:p>
          </p:txBody>
        </p:sp>
      </p:grp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6080380" y="3935528"/>
            <a:ext cx="2783584" cy="1843941"/>
            <a:chOff x="697746" y="1577975"/>
            <a:chExt cx="1677154" cy="1713868"/>
          </a:xfrm>
        </p:grpSpPr>
        <p:sp>
          <p:nvSpPr>
            <p:cNvPr id="6176" name="TextBox 83"/>
            <p:cNvSpPr txBox="1">
              <a:spLocks noChangeArrowheads="1"/>
            </p:cNvSpPr>
            <p:nvPr/>
          </p:nvSpPr>
          <p:spPr bwMode="auto">
            <a:xfrm>
              <a:off x="697746" y="3041536"/>
              <a:ext cx="1663707" cy="250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133"/>
                </a:lnSpc>
              </a:pPr>
              <a:r>
                <a:rPr lang="ru-RU" sz="2000" dirty="0">
                  <a:solidFill>
                    <a:srgbClr val="000000"/>
                  </a:solidFill>
                  <a:latin typeface="Arial Narrow" pitchFamily="34" charset="0"/>
                  <a:cs typeface="3M Circular TT Bold" panose="020B0804020101010102" pitchFamily="34" charset="0"/>
                </a:rPr>
                <a:t>Потребительские</a:t>
              </a:r>
              <a:r>
                <a:rPr lang="en-US" sz="2000" dirty="0">
                  <a:solidFill>
                    <a:srgbClr val="000000"/>
                  </a:solidFill>
                  <a:latin typeface="3M Circular TT Bold" panose="020B0804020101010102" pitchFamily="34" charset="0"/>
                  <a:cs typeface="3M Circular TT Bold" panose="020B0804020101010102" pitchFamily="34" charset="0"/>
                </a:rPr>
                <a:t> </a:t>
              </a:r>
              <a:r>
                <a:rPr lang="ru-RU" sz="2000" dirty="0">
                  <a:solidFill>
                    <a:srgbClr val="000000"/>
                  </a:solidFill>
                  <a:latin typeface="Arial Narrow" pitchFamily="34" charset="0"/>
                  <a:cs typeface="3M Circular TT Bold" panose="020B0804020101010102" pitchFamily="34" charset="0"/>
                </a:rPr>
                <a:t>товары</a:t>
              </a:r>
              <a:endParaRPr lang="en-US" sz="2000" dirty="0">
                <a:solidFill>
                  <a:srgbClr val="000000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endParaRPr>
            </a:p>
          </p:txBody>
        </p:sp>
        <p:pic>
          <p:nvPicPr>
            <p:cNvPr id="6177" name="Picture 5" descr="C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699943" y="1577975"/>
              <a:ext cx="1017731" cy="738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8" name="Picture 5" descr="CG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698500" y="2336600"/>
              <a:ext cx="1016677" cy="62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9" name="Picture 87" descr="test1.png"/>
            <p:cNvPicPr>
              <a:picLocks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1738386" y="1578271"/>
              <a:ext cx="636514" cy="738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80" name="Picture 88" descr="test1.png"/>
            <p:cNvPicPr>
              <a:picLocks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1738385" y="2338055"/>
              <a:ext cx="636515" cy="62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7246240" y="1220756"/>
            <a:ext cx="2975556" cy="2183208"/>
            <a:chOff x="3481414" y="3455226"/>
            <a:chExt cx="1689629" cy="1670032"/>
          </a:xfrm>
        </p:grpSpPr>
        <p:sp>
          <p:nvSpPr>
            <p:cNvPr id="6165" name="TextBox 98"/>
            <p:cNvSpPr txBox="1">
              <a:spLocks noChangeArrowheads="1"/>
            </p:cNvSpPr>
            <p:nvPr/>
          </p:nvSpPr>
          <p:spPr bwMode="auto">
            <a:xfrm>
              <a:off x="3507336" y="4919255"/>
              <a:ext cx="1663707" cy="206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133"/>
                </a:lnSpc>
              </a:pPr>
              <a:r>
                <a:rPr lang="ru-RU" sz="2000" dirty="0">
                  <a:solidFill>
                    <a:srgbClr val="000000"/>
                  </a:solidFill>
                  <a:latin typeface="Arial Narrow" pitchFamily="34" charset="0"/>
                  <a:cs typeface="3M Circular TT Bold" panose="020B0804020101010102" pitchFamily="34" charset="0"/>
                </a:rPr>
                <a:t>Здравоохранение</a:t>
              </a:r>
              <a:endParaRPr lang="en-US" sz="2000" dirty="0">
                <a:solidFill>
                  <a:srgbClr val="000000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endParaRPr>
            </a:p>
          </p:txBody>
        </p:sp>
        <p:pic>
          <p:nvPicPr>
            <p:cNvPr id="6166" name="Picture 5" descr="CG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3481414" y="3455226"/>
              <a:ext cx="1014709" cy="739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7" name="Picture 100" descr="test1.png"/>
            <p:cNvPicPr>
              <a:picLocks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4519773" y="3455226"/>
              <a:ext cx="634894" cy="738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8" name="Picture 101" descr="test1.png"/>
            <p:cNvPicPr>
              <a:picLocks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4521201" y="4215639"/>
              <a:ext cx="635000" cy="62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9" name="Picture 20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3486150" y="4220442"/>
              <a:ext cx="1016000" cy="6381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</p:pic>
        <p:pic>
          <p:nvPicPr>
            <p:cNvPr id="6170" name="Picture 5" descr="CG"/>
            <p:cNvPicPr>
              <a:picLocks noChangeAspect="1" noChangeArrowheads="1"/>
            </p:cNvPicPr>
            <p:nvPr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3481415" y="4220652"/>
              <a:ext cx="1014708" cy="62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104"/>
          <p:cNvGrpSpPr>
            <a:grpSpLocks/>
          </p:cNvGrpSpPr>
          <p:nvPr/>
        </p:nvGrpSpPr>
        <p:grpSpPr bwMode="auto">
          <a:xfrm>
            <a:off x="2337760" y="3790164"/>
            <a:ext cx="3071541" cy="2512867"/>
            <a:chOff x="6279396" y="1577975"/>
            <a:chExt cx="1846107" cy="2156991"/>
          </a:xfrm>
        </p:grpSpPr>
        <p:sp>
          <p:nvSpPr>
            <p:cNvPr id="6160" name="TextBox 105"/>
            <p:cNvSpPr txBox="1">
              <a:spLocks noChangeArrowheads="1"/>
            </p:cNvSpPr>
            <p:nvPr/>
          </p:nvSpPr>
          <p:spPr bwMode="auto">
            <a:xfrm>
              <a:off x="6279396" y="3041471"/>
              <a:ext cx="1846107" cy="693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133"/>
                </a:lnSpc>
              </a:pPr>
              <a:r>
                <a:rPr lang="ru-RU" sz="2000" dirty="0">
                  <a:latin typeface="Arial Narrow" pitchFamily="34" charset="0"/>
                  <a:cs typeface="3M Circular TT Bold" panose="020B0804020101010102" pitchFamily="34" charset="0"/>
                </a:rPr>
                <a:t>Электротехнические и телекоммуникационные   изделия </a:t>
              </a:r>
              <a:endParaRPr lang="en-US" sz="2000" dirty="0">
                <a:solidFill>
                  <a:srgbClr val="000000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endParaRPr>
            </a:p>
          </p:txBody>
        </p:sp>
        <p:pic>
          <p:nvPicPr>
            <p:cNvPr id="6161" name="Picture 5" descr="CG"/>
            <p:cNvPicPr>
              <a:picLocks noChangeAspect="1" noChangeArrowheads="1"/>
            </p:cNvPicPr>
            <p:nvPr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>
              <a:off x="6283547" y="1577975"/>
              <a:ext cx="1017482" cy="738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2" name="Picture 5" descr="CG"/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>
              <a:off x="6283547" y="2336600"/>
              <a:ext cx="1017481" cy="625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3" name="Picture 108" descr="test1.png"/>
            <p:cNvPicPr>
              <a:picLocks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7325771" y="1578271"/>
              <a:ext cx="603960" cy="736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4" name="Picture 109" descr="test1.png"/>
            <p:cNvPicPr>
              <a:picLocks/>
            </p:cNvPicPr>
            <p:nvPr/>
          </p:nvPicPr>
          <p:blipFill>
            <a:blip r:embed="rId21" cstate="email"/>
            <a:srcRect/>
            <a:stretch>
              <a:fillRect/>
            </a:stretch>
          </p:blipFill>
          <p:spPr bwMode="auto">
            <a:xfrm>
              <a:off x="7325771" y="2338055"/>
              <a:ext cx="603960" cy="624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10"/>
          <p:cNvGrpSpPr>
            <a:grpSpLocks/>
          </p:cNvGrpSpPr>
          <p:nvPr/>
        </p:nvGrpSpPr>
        <p:grpSpPr bwMode="auto">
          <a:xfrm>
            <a:off x="1103161" y="1316765"/>
            <a:ext cx="3232399" cy="2099459"/>
            <a:chOff x="6277825" y="3460946"/>
            <a:chExt cx="1920728" cy="1672665"/>
          </a:xfrm>
        </p:grpSpPr>
        <p:sp>
          <p:nvSpPr>
            <p:cNvPr id="6155" name="TextBox 111"/>
            <p:cNvSpPr txBox="1">
              <a:spLocks noChangeArrowheads="1"/>
            </p:cNvSpPr>
            <p:nvPr/>
          </p:nvSpPr>
          <p:spPr bwMode="auto">
            <a:xfrm>
              <a:off x="6279412" y="4919053"/>
              <a:ext cx="1919141" cy="214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133"/>
                </a:lnSpc>
              </a:pPr>
              <a:r>
                <a:rPr lang="ru-RU" sz="2000" dirty="0">
                  <a:solidFill>
                    <a:srgbClr val="000000"/>
                  </a:solidFill>
                  <a:latin typeface="Arial Narrow" pitchFamily="34" charset="0"/>
                  <a:cs typeface="3M Circular TT Bold" panose="020B0804020101010102" pitchFamily="34" charset="0"/>
                </a:rPr>
                <a:t>Промышленность и транспорт</a:t>
              </a:r>
              <a:endParaRPr lang="en-US" sz="2000" dirty="0">
                <a:solidFill>
                  <a:srgbClr val="000000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endParaRPr>
            </a:p>
          </p:txBody>
        </p:sp>
        <p:pic>
          <p:nvPicPr>
            <p:cNvPr id="6156" name="Picture 5" descr="CG"/>
            <p:cNvPicPr>
              <a:picLocks noChangeAspect="1" noChangeArrowheads="1"/>
            </p:cNvPicPr>
            <p:nvPr/>
          </p:nvPicPr>
          <p:blipFill>
            <a:blip r:embed="rId22" cstate="email"/>
            <a:srcRect/>
            <a:stretch>
              <a:fillRect/>
            </a:stretch>
          </p:blipFill>
          <p:spPr bwMode="auto">
            <a:xfrm>
              <a:off x="6280599" y="3461995"/>
              <a:ext cx="1014708" cy="736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7" name="Picture 113" descr="test1.png"/>
            <p:cNvPicPr>
              <a:picLocks/>
            </p:cNvPicPr>
            <p:nvPr/>
          </p:nvPicPr>
          <p:blipFill>
            <a:blip r:embed="rId23" cstate="email"/>
            <a:srcRect/>
            <a:stretch>
              <a:fillRect/>
            </a:stretch>
          </p:blipFill>
          <p:spPr bwMode="auto">
            <a:xfrm>
              <a:off x="7320049" y="3460946"/>
              <a:ext cx="603961" cy="738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114" descr="test1.png"/>
            <p:cNvPicPr>
              <a:picLocks/>
            </p:cNvPicPr>
            <p:nvPr/>
          </p:nvPicPr>
          <p:blipFill>
            <a:blip r:embed="rId24" cstate="email"/>
            <a:srcRect/>
            <a:stretch>
              <a:fillRect/>
            </a:stretch>
          </p:blipFill>
          <p:spPr bwMode="auto">
            <a:xfrm>
              <a:off x="7320050" y="4221359"/>
              <a:ext cx="603960" cy="62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9" name="Picture 5" descr="CG"/>
            <p:cNvPicPr>
              <a:picLocks noChangeAspect="1" noChangeArrowheads="1"/>
            </p:cNvPicPr>
            <p:nvPr/>
          </p:nvPicPr>
          <p:blipFill>
            <a:blip r:embed="rId25" cstate="email"/>
            <a:srcRect/>
            <a:stretch>
              <a:fillRect/>
            </a:stretch>
          </p:blipFill>
          <p:spPr bwMode="auto">
            <a:xfrm>
              <a:off x="6277825" y="4221359"/>
              <a:ext cx="1017481" cy="62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310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3" descr="MARY0311.JPG"/>
          <p:cNvPicPr>
            <a:picLocks noChangeAspect="1"/>
          </p:cNvPicPr>
          <p:nvPr/>
        </p:nvPicPr>
        <p:blipFill>
          <a:blip r:embed="rId3" cstate="email">
            <a:lum bright="-4000" contrast="37000"/>
          </a:blip>
          <a:srcRect l="2703" b="-856"/>
          <a:stretch>
            <a:fillRect/>
          </a:stretch>
        </p:blipFill>
        <p:spPr>
          <a:xfrm>
            <a:off x="9071430" y="2728685"/>
            <a:ext cx="2672897" cy="1843315"/>
          </a:xfrm>
          <a:prstGeom prst="rect">
            <a:avLst/>
          </a:prstGeom>
        </p:spPr>
      </p:pic>
      <p:pic>
        <p:nvPicPr>
          <p:cNvPr id="19" name="Picture 11" descr="MARY0221.jpg"/>
          <p:cNvPicPr>
            <a:picLocks noChangeAspect="1"/>
          </p:cNvPicPr>
          <p:nvPr/>
        </p:nvPicPr>
        <p:blipFill>
          <a:blip r:embed="rId4" cstate="email">
            <a:lum contrast="20000"/>
          </a:blip>
          <a:srcRect l="2703" t="6896" b="-3777"/>
          <a:stretch>
            <a:fillRect/>
          </a:stretch>
        </p:blipFill>
        <p:spPr>
          <a:xfrm>
            <a:off x="9071430" y="660402"/>
            <a:ext cx="2663370" cy="2140857"/>
          </a:xfrm>
          <a:prstGeom prst="rect">
            <a:avLst/>
          </a:prstGeom>
        </p:spPr>
      </p:pic>
      <p:pic>
        <p:nvPicPr>
          <p:cNvPr id="7" name="Picture 4" descr="КОРПУС"/>
          <p:cNvPicPr>
            <a:picLocks noChangeAspect="1" noChangeArrowheads="1"/>
          </p:cNvPicPr>
          <p:nvPr/>
        </p:nvPicPr>
        <p:blipFill>
          <a:blip r:embed="rId5" cstate="email">
            <a:lum contrast="20000"/>
          </a:blip>
          <a:srcRect/>
          <a:stretch>
            <a:fillRect/>
          </a:stretch>
        </p:blipFill>
        <p:spPr bwMode="auto">
          <a:xfrm>
            <a:off x="768646" y="3972272"/>
            <a:ext cx="8299981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ARY0258.JPG"/>
          <p:cNvPicPr>
            <a:picLocks noChangeAspect="1"/>
          </p:cNvPicPr>
          <p:nvPr/>
        </p:nvPicPr>
        <p:blipFill>
          <a:blip r:embed="rId6" cstate="email">
            <a:lum contrast="20000"/>
          </a:blip>
          <a:stretch>
            <a:fillRect/>
          </a:stretch>
        </p:blipFill>
        <p:spPr>
          <a:xfrm>
            <a:off x="9083041" y="4496239"/>
            <a:ext cx="2656035" cy="1786835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34165" y="1104752"/>
            <a:ext cx="8768941" cy="163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marL="236528" indent="-23652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ru-RU" sz="2000" kern="0" dirty="0">
                <a:latin typeface="Arial Narrow" pitchFamily="34" charset="0"/>
              </a:rPr>
              <a:t>Производимая продукция</a:t>
            </a:r>
            <a:r>
              <a:rPr lang="en-US" sz="2000" kern="0" dirty="0">
                <a:latin typeface="Arial Narrow" pitchFamily="34" charset="0"/>
              </a:rPr>
              <a:t>:  </a:t>
            </a:r>
          </a:p>
          <a:p>
            <a:pPr marL="573064" defTabSz="1309633">
              <a:buClr>
                <a:schemeClr val="accent1"/>
              </a:buClr>
              <a:tabLst>
                <a:tab pos="3657448" algn="l"/>
              </a:tabLst>
              <a:defRPr/>
            </a:pPr>
            <a:r>
              <a:rPr lang="ru-RU" sz="1600" b="1" kern="0" dirty="0">
                <a:latin typeface="Arial Narrow" pitchFamily="34" charset="0"/>
              </a:rPr>
              <a:t>Антикоррозионные порошковые покрытия</a:t>
            </a:r>
            <a:r>
              <a:rPr lang="en-US" sz="1600" kern="0" dirty="0">
                <a:latin typeface="Arial Narrow" pitchFamily="34" charset="0"/>
              </a:rPr>
              <a:t>		</a:t>
            </a:r>
            <a:r>
              <a:rPr lang="ru-RU" sz="1600" kern="0" dirty="0">
                <a:latin typeface="Arial Narrow" pitchFamily="34" charset="0"/>
              </a:rPr>
              <a:t>Средства защиты органов дыхания</a:t>
            </a:r>
            <a:endParaRPr lang="en-US" sz="1600" kern="0" dirty="0">
              <a:latin typeface="Arial Narrow" pitchFamily="34" charset="0"/>
            </a:endParaRPr>
          </a:p>
          <a:p>
            <a:pPr marL="573064" defTabSz="1309633">
              <a:buClr>
                <a:schemeClr val="accent1"/>
              </a:buClr>
              <a:defRPr/>
            </a:pPr>
            <a:r>
              <a:rPr lang="ru-RU" sz="1600" kern="0" dirty="0">
                <a:latin typeface="Arial Narrow" pitchFamily="34" charset="0"/>
              </a:rPr>
              <a:t>Переработка пленок и клейких лент </a:t>
            </a:r>
            <a:r>
              <a:rPr lang="en-US" sz="1600" kern="0" dirty="0">
                <a:latin typeface="Arial Narrow" pitchFamily="34" charset="0"/>
              </a:rPr>
              <a:t> </a:t>
            </a:r>
            <a:r>
              <a:rPr lang="ru-RU" sz="1600" kern="0" dirty="0">
                <a:latin typeface="Arial Narrow" pitchFamily="34" charset="0"/>
              </a:rPr>
              <a:t>	Цифровая печать на </a:t>
            </a:r>
            <a:r>
              <a:rPr lang="ru-RU" sz="1600" kern="0" dirty="0" err="1">
                <a:latin typeface="Arial Narrow" pitchFamily="34" charset="0"/>
              </a:rPr>
              <a:t>световозвращающих</a:t>
            </a:r>
            <a:r>
              <a:rPr lang="ru-RU" sz="1600" kern="0" dirty="0">
                <a:latin typeface="Arial Narrow" pitchFamily="34" charset="0"/>
              </a:rPr>
              <a:t> материалах</a:t>
            </a:r>
            <a:endParaRPr lang="en-US" sz="1600" kern="0" dirty="0">
              <a:latin typeface="Arial Narrow" pitchFamily="34" charset="0"/>
            </a:endParaRPr>
          </a:p>
          <a:p>
            <a:pPr marL="573064" defTabSz="1309633">
              <a:buClr>
                <a:schemeClr val="accent1"/>
              </a:buClr>
              <a:defRPr/>
            </a:pPr>
            <a:r>
              <a:rPr lang="ru-RU" sz="1600" kern="0" dirty="0">
                <a:latin typeface="Arial Narrow" pitchFamily="34" charset="0"/>
              </a:rPr>
              <a:t>Полировальные материалы и шпатлевки	Блокноты </a:t>
            </a:r>
            <a:r>
              <a:rPr lang="en-US" sz="1600" kern="0" dirty="0">
                <a:latin typeface="Arial Narrow" pitchFamily="34" charset="0"/>
              </a:rPr>
              <a:t>Post-it</a:t>
            </a:r>
            <a:r>
              <a:rPr lang="en-US" sz="1500" kern="0" dirty="0">
                <a:latin typeface="Arial Narrow" pitchFamily="34" charset="0"/>
              </a:rPr>
              <a:t>®</a:t>
            </a:r>
            <a:endParaRPr lang="ru-RU" sz="1600" kern="0" dirty="0">
              <a:latin typeface="Arial Narrow" pitchFamily="34" charset="0"/>
            </a:endParaRPr>
          </a:p>
          <a:p>
            <a:pPr marL="573064" defTabSz="1309633">
              <a:buClr>
                <a:schemeClr val="accent1"/>
              </a:buClr>
              <a:defRPr/>
            </a:pPr>
            <a:r>
              <a:rPr lang="ru-RU" sz="1600" kern="0" dirty="0">
                <a:latin typeface="Arial Narrow" pitchFamily="34" charset="0"/>
              </a:rPr>
              <a:t>Абразивные губки	</a:t>
            </a:r>
            <a:r>
              <a:rPr lang="en-US" sz="1600" kern="0" dirty="0">
                <a:latin typeface="Arial Narrow" pitchFamily="34" charset="0"/>
              </a:rPr>
              <a:t>	</a:t>
            </a:r>
          </a:p>
        </p:txBody>
      </p:sp>
      <p:sp>
        <p:nvSpPr>
          <p:cNvPr id="8" name="Прямоугольник 13"/>
          <p:cNvSpPr/>
          <p:nvPr/>
        </p:nvSpPr>
        <p:spPr bwMode="auto">
          <a:xfrm>
            <a:off x="10504716" y="587828"/>
            <a:ext cx="609600" cy="5696859"/>
          </a:xfrm>
          <a:prstGeom prst="rect">
            <a:avLst/>
          </a:prstGeom>
          <a:solidFill>
            <a:srgbClr val="FFFFFF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9" rIns="91436" bIns="45719" numCol="1" rtlCol="0" anchor="t" anchorCtr="0" compatLnSpc="1">
            <a:prstTxWarp prst="textNoShape">
              <a:avLst/>
            </a:prstTxWarp>
          </a:bodyPr>
          <a:lstStyle/>
          <a:p>
            <a:pPr defTabSz="914361"/>
            <a:endParaRPr lang="ru-RU" dirty="0">
              <a:solidFill>
                <a:srgbClr val="000000"/>
              </a:solidFill>
              <a:latin typeface="Arial" charset="0"/>
              <a:ea typeface="Geneva" charset="0"/>
              <a:cs typeface="Arial" charset="0"/>
            </a:endParaRPr>
          </a:p>
        </p:txBody>
      </p:sp>
      <p:sp>
        <p:nvSpPr>
          <p:cNvPr id="9" name="Прямоугольник 15"/>
          <p:cNvSpPr/>
          <p:nvPr/>
        </p:nvSpPr>
        <p:spPr bwMode="auto">
          <a:xfrm>
            <a:off x="732972" y="5468257"/>
            <a:ext cx="11001828" cy="381000"/>
          </a:xfrm>
          <a:prstGeom prst="rect">
            <a:avLst/>
          </a:prstGeom>
          <a:solidFill>
            <a:srgbClr val="FFFFFF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9" rIns="91436" bIns="45719" numCol="1" rtlCol="0" anchor="t" anchorCtr="0" compatLnSpc="1">
            <a:prstTxWarp prst="textNoShape">
              <a:avLst/>
            </a:prstTxWarp>
          </a:bodyPr>
          <a:lstStyle/>
          <a:p>
            <a:pPr defTabSz="914361"/>
            <a:endParaRPr lang="ru-RU" dirty="0">
              <a:solidFill>
                <a:srgbClr val="000000"/>
              </a:solidFill>
              <a:latin typeface="Arial" charset="0"/>
              <a:ea typeface="Geneva" charset="0"/>
              <a:cs typeface="Arial" charset="0"/>
            </a:endParaRP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742495" y="5861410"/>
            <a:ext cx="11017705" cy="1815"/>
          </a:xfrm>
          <a:prstGeom prst="line">
            <a:avLst/>
          </a:prstGeom>
          <a:noFill/>
          <a:ln w="19050">
            <a:solidFill>
              <a:schemeClr val="bg1">
                <a:alpha val="78000"/>
              </a:schemeClr>
            </a:solidFill>
            <a:round/>
            <a:headEnd/>
            <a:tailEnd/>
          </a:ln>
          <a:effectLst/>
        </p:spPr>
        <p:txBody>
          <a:bodyPr wrap="none" lIns="91436" tIns="45719" rIns="91436" bIns="45719" anchor="ctr"/>
          <a:lstStyle/>
          <a:p>
            <a:endParaRPr lang="ru-RU"/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H="1" flipV="1">
            <a:off x="9037964" y="4502373"/>
            <a:ext cx="2801613" cy="295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36" tIns="45719" rIns="91436" bIns="45719" anchor="ctr"/>
          <a:lstStyle/>
          <a:p>
            <a:endParaRPr lang="ru-RU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H="1" flipV="1">
            <a:off x="9001676" y="2709858"/>
            <a:ext cx="2801613" cy="295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lIns="91436" tIns="45719" rIns="91436" bIns="45719" anchor="ctr"/>
          <a:lstStyle/>
          <a:p>
            <a:endParaRPr lang="ru-RU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56199" y="206470"/>
            <a:ext cx="86106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1">
              <a:lnSpc>
                <a:spcPct val="85000"/>
              </a:lnSpc>
              <a:spcAft>
                <a:spcPts val="300"/>
              </a:spcAft>
              <a:defRPr/>
            </a:pPr>
            <a:r>
              <a:rPr lang="ru-RU" sz="3200" dirty="0">
                <a:latin typeface="Arial Narrow" charset="0"/>
                <a:ea typeface="ＭＳ Ｐゴシック" charset="0"/>
                <a:cs typeface="ＭＳ Ｐゴシック" charset="0"/>
              </a:rPr>
              <a:t>Производство в России 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93753" y="3036203"/>
            <a:ext cx="8135491" cy="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9" rIns="91436" bIns="45719">
            <a:spAutoFit/>
          </a:bodyPr>
          <a:lstStyle/>
          <a:p>
            <a:pPr marL="236528" indent="-236528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ru-RU" sz="2000" kern="0" dirty="0">
                <a:latin typeface="Arial Narrow" pitchFamily="34" charset="0"/>
              </a:rPr>
              <a:t>Продукция первого этапа</a:t>
            </a:r>
            <a:r>
              <a:rPr lang="en-US" sz="2000" kern="0" dirty="0">
                <a:latin typeface="Arial Narrow" pitchFamily="34" charset="0"/>
              </a:rPr>
              <a:t>:</a:t>
            </a:r>
          </a:p>
          <a:p>
            <a:pPr marL="574651" lvl="1" indent="-338123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 Narrow" pitchFamily="34" charset="0"/>
              <a:buChar char="―"/>
              <a:defRPr/>
            </a:pPr>
            <a:r>
              <a:rPr lang="ru-RU" sz="1600" b="1" kern="0" dirty="0">
                <a:latin typeface="Arial Narrow" pitchFamily="34" charset="0"/>
              </a:rPr>
              <a:t>Защитные покрытия для нефтегазовой отрасли</a:t>
            </a:r>
            <a:endParaRPr lang="en-US" sz="1600" b="1" kern="0" dirty="0">
              <a:latin typeface="Arial Narrow" pitchFamily="34" charset="0"/>
            </a:endParaRPr>
          </a:p>
          <a:p>
            <a:pPr marL="574651" lvl="1" indent="-338123"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Arial Narrow" pitchFamily="34" charset="0"/>
              <a:buChar char="―"/>
              <a:defRPr/>
            </a:pPr>
            <a:r>
              <a:rPr lang="ru-RU" sz="1600" kern="0" dirty="0">
                <a:latin typeface="Arial Narrow" pitchFamily="34" charset="0"/>
              </a:rPr>
              <a:t>Абразивные материалы</a:t>
            </a:r>
            <a:endParaRPr lang="en-US" sz="1600" kern="0" dirty="0"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198" y="695142"/>
            <a:ext cx="6197002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2400" i="1" dirty="0">
                <a:latin typeface="+mn-lt"/>
              </a:rPr>
              <a:t>г. Волоколамск, Московская область (2008 год)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198" y="2648327"/>
            <a:ext cx="3352201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sz="2400" i="1" dirty="0">
                <a:latin typeface="+mn-lt"/>
              </a:rPr>
              <a:t>СЭЗ «</a:t>
            </a:r>
            <a:r>
              <a:rPr lang="ru-RU" sz="2400" i="1" dirty="0" err="1">
                <a:latin typeface="+mn-lt"/>
              </a:rPr>
              <a:t>Алабуга</a:t>
            </a:r>
            <a:r>
              <a:rPr lang="ru-RU" sz="2400" i="1" dirty="0">
                <a:latin typeface="+mn-lt"/>
              </a:rPr>
              <a:t>», республика Татарстан (2015 год)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48627" y="3957405"/>
            <a:ext cx="7667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528" indent="-236528">
              <a:spcBef>
                <a:spcPts val="600"/>
              </a:spcBef>
              <a:buClr>
                <a:schemeClr val="accent1"/>
              </a:buClr>
              <a:defRPr/>
            </a:pPr>
            <a:r>
              <a:rPr lang="ru-RU" kern="0" dirty="0">
                <a:latin typeface="Arial Narrow" pitchFamily="34" charset="0"/>
              </a:rPr>
              <a:t>Цель – производить как минимум 50% продаваемой в России продукции</a:t>
            </a:r>
            <a:endParaRPr lang="en-US" kern="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4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10" y="80682"/>
            <a:ext cx="9882140" cy="658084"/>
          </a:xfrm>
        </p:spPr>
        <p:txBody>
          <a:bodyPr>
            <a:noAutofit/>
          </a:bodyPr>
          <a:lstStyle/>
          <a:p>
            <a:r>
              <a:rPr lang="ru-RU" kern="1200" dirty="0">
                <a:latin typeface="Arial Narrow" charset="0"/>
              </a:rPr>
              <a:t>Лаборатория защитных покрытий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115" y="4664667"/>
            <a:ext cx="4155985" cy="1661991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r>
              <a:rPr lang="ru-RU" sz="1700" b="1" u="sng" dirty="0">
                <a:latin typeface="Arial Narrow" pitchFamily="34" charset="0"/>
                <a:cs typeface="Arial" pitchFamily="34" charset="0"/>
              </a:rPr>
              <a:t>Возможности</a:t>
            </a:r>
          </a:p>
          <a:p>
            <a:pPr indent="-365760">
              <a:buFont typeface="Arial" pitchFamily="34" charset="0"/>
              <a:buChar char="•"/>
            </a:pPr>
            <a:r>
              <a:rPr lang="ru-RU" sz="1700" dirty="0">
                <a:latin typeface="Arial Narrow" pitchFamily="34" charset="0"/>
                <a:cs typeface="Arial" pitchFamily="34" charset="0"/>
              </a:rPr>
              <a:t>Создание образцов порошковых и жидких</a:t>
            </a:r>
          </a:p>
          <a:p>
            <a:pPr indent="-457200"/>
            <a:r>
              <a:rPr lang="ru-RU" sz="1700" dirty="0">
                <a:latin typeface="Arial Narrow" pitchFamily="34" charset="0"/>
                <a:cs typeface="Arial" pitchFamily="34" charset="0"/>
              </a:rPr>
              <a:t>        покрытий</a:t>
            </a:r>
          </a:p>
          <a:p>
            <a:pPr indent="365760">
              <a:buFont typeface="Arial" pitchFamily="34" charset="0"/>
              <a:buChar char="•"/>
            </a:pPr>
            <a:r>
              <a:rPr lang="ru-RU" sz="1700" dirty="0">
                <a:latin typeface="Arial Narrow" pitchFamily="34" charset="0"/>
                <a:cs typeface="Arial" pitchFamily="34" charset="0"/>
              </a:rPr>
              <a:t> Испытание покрытий по международным         </a:t>
            </a:r>
          </a:p>
          <a:p>
            <a:pPr indent="365760"/>
            <a:r>
              <a:rPr lang="ru-RU" sz="1700" dirty="0">
                <a:latin typeface="Arial Narrow" pitchFamily="34" charset="0"/>
                <a:cs typeface="Arial" pitchFamily="34" charset="0"/>
              </a:rPr>
              <a:t> и локальным стандартам (</a:t>
            </a:r>
            <a:r>
              <a:rPr lang="en-US" sz="1700" dirty="0">
                <a:latin typeface="Arial Narrow" pitchFamily="34" charset="0"/>
                <a:cs typeface="Arial" pitchFamily="34" charset="0"/>
              </a:rPr>
              <a:t>CSA</a:t>
            </a:r>
            <a:r>
              <a:rPr lang="ru-RU" sz="1700" dirty="0">
                <a:latin typeface="Arial Narrow" pitchFamily="34" charset="0"/>
                <a:cs typeface="Arial" pitchFamily="34" charset="0"/>
              </a:rPr>
              <a:t> 245.20</a:t>
            </a:r>
            <a:r>
              <a:rPr lang="en-US" sz="1700" dirty="0">
                <a:latin typeface="Arial Narrow" pitchFamily="34" charset="0"/>
                <a:cs typeface="Arial" pitchFamily="34" charset="0"/>
              </a:rPr>
              <a:t>, ISO</a:t>
            </a:r>
            <a:r>
              <a:rPr lang="ru-RU" sz="1700" dirty="0">
                <a:latin typeface="Arial Narrow" pitchFamily="34" charset="0"/>
                <a:cs typeface="Arial" pitchFamily="34" charset="0"/>
              </a:rPr>
              <a:t> </a:t>
            </a:r>
          </a:p>
          <a:p>
            <a:pPr indent="365760"/>
            <a:r>
              <a:rPr lang="ru-RU" sz="1700" dirty="0">
                <a:latin typeface="Arial Narrow" pitchFamily="34" charset="0"/>
                <a:cs typeface="Arial" pitchFamily="34" charset="0"/>
              </a:rPr>
              <a:t> 21809-2</a:t>
            </a:r>
            <a:r>
              <a:rPr lang="en-US" sz="1700" dirty="0">
                <a:latin typeface="Arial Narrow" pitchFamily="34" charset="0"/>
                <a:cs typeface="Arial" pitchFamily="34" charset="0"/>
              </a:rPr>
              <a:t>, </a:t>
            </a:r>
            <a:r>
              <a:rPr lang="ru-RU" sz="1700" dirty="0">
                <a:latin typeface="Arial Narrow" pitchFamily="34" charset="0"/>
                <a:cs typeface="Arial" pitchFamily="34" charset="0"/>
              </a:rPr>
              <a:t>ГОСТ 51164, и др.)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47000" y="3698342"/>
            <a:ext cx="4178301" cy="3000799"/>
          </a:xfrm>
          <a:prstGeom prst="rect">
            <a:avLst/>
          </a:prstGeom>
        </p:spPr>
        <p:txBody>
          <a:bodyPr wrap="square" lIns="121899" tIns="60949" rIns="121899" bIns="60949">
            <a:spAutoFit/>
          </a:bodyPr>
          <a:lstStyle/>
          <a:p>
            <a:r>
              <a:rPr lang="ru-RU" sz="1700" b="1" u="sng" dirty="0">
                <a:latin typeface="Arial Narrow" pitchFamily="34" charset="0"/>
              </a:rPr>
              <a:t>Направления развития </a:t>
            </a:r>
          </a:p>
          <a:p>
            <a:pPr indent="-365760">
              <a:buFont typeface="Arial" pitchFamily="34" charset="0"/>
              <a:buChar char="•"/>
            </a:pPr>
            <a:r>
              <a:rPr lang="ru-RU" sz="1700" dirty="0">
                <a:latin typeface="Arial Narrow" pitchFamily="34" charset="0"/>
              </a:rPr>
              <a:t>Покрытия для нанесения при пониженной температуре</a:t>
            </a:r>
          </a:p>
          <a:p>
            <a:pPr indent="-365760">
              <a:buFont typeface="Arial" pitchFamily="34" charset="0"/>
              <a:buChar char="•"/>
            </a:pPr>
            <a:r>
              <a:rPr lang="ru-RU" sz="1700" dirty="0">
                <a:latin typeface="Arial Narrow" pitchFamily="34" charset="0"/>
              </a:rPr>
              <a:t>Совместимость с полиолефинами</a:t>
            </a:r>
          </a:p>
          <a:p>
            <a:pPr indent="-365760">
              <a:buFont typeface="Arial" pitchFamily="34" charset="0"/>
              <a:buChar char="•"/>
            </a:pPr>
            <a:r>
              <a:rPr lang="ru-RU" sz="1700" dirty="0">
                <a:latin typeface="Arial Narrow" pitchFamily="34" charset="0"/>
              </a:rPr>
              <a:t>Гибкость и ударная прочность</a:t>
            </a:r>
          </a:p>
          <a:p>
            <a:pPr indent="-365760">
              <a:buFont typeface="Arial" pitchFamily="34" charset="0"/>
              <a:buChar char="•"/>
            </a:pPr>
            <a:r>
              <a:rPr lang="ru-RU" sz="1700" dirty="0">
                <a:latin typeface="Arial Narrow" pitchFamily="34" charset="0"/>
              </a:rPr>
              <a:t>Высокотемпературные покрытия</a:t>
            </a:r>
          </a:p>
          <a:p>
            <a:pPr indent="-365760">
              <a:buFont typeface="Arial" pitchFamily="34" charset="0"/>
              <a:buChar char="•"/>
            </a:pPr>
            <a:r>
              <a:rPr lang="ru-RU" sz="1700" dirty="0">
                <a:latin typeface="Arial Narrow" pitchFamily="34" charset="0"/>
              </a:rPr>
              <a:t>Новые полиуретановые покрытия для заводского и полевого нанесения</a:t>
            </a:r>
          </a:p>
          <a:p>
            <a:pPr indent="-365760">
              <a:buFont typeface="Arial" pitchFamily="34" charset="0"/>
              <a:buChar char="•"/>
            </a:pPr>
            <a:r>
              <a:rPr lang="ru-RU" sz="1700" dirty="0">
                <a:latin typeface="Arial Narrow" pitchFamily="34" charset="0"/>
              </a:rPr>
              <a:t>Внутренние покрытия для газовых и нефтяных трубопроводов</a:t>
            </a:r>
          </a:p>
          <a:p>
            <a:pPr indent="-365760">
              <a:buFont typeface="Arial" pitchFamily="34" charset="0"/>
              <a:buChar char="•"/>
            </a:pPr>
            <a:endParaRPr lang="ru-RU" sz="1700" dirty="0"/>
          </a:p>
        </p:txBody>
      </p:sp>
      <p:grpSp>
        <p:nvGrpSpPr>
          <p:cNvPr id="3" name="Group 15"/>
          <p:cNvGrpSpPr/>
          <p:nvPr/>
        </p:nvGrpSpPr>
        <p:grpSpPr>
          <a:xfrm>
            <a:off x="7713507" y="1110452"/>
            <a:ext cx="4077425" cy="2422772"/>
            <a:chOff x="876300" y="1224800"/>
            <a:chExt cx="7823200" cy="4248150"/>
          </a:xfrm>
        </p:grpSpPr>
        <p:grpSp>
          <p:nvGrpSpPr>
            <p:cNvPr id="4" name="Group 18"/>
            <p:cNvGrpSpPr>
              <a:grpSpLocks noChangeAspect="1"/>
            </p:cNvGrpSpPr>
            <p:nvPr/>
          </p:nvGrpSpPr>
          <p:grpSpPr bwMode="auto">
            <a:xfrm>
              <a:off x="876300" y="1224800"/>
              <a:ext cx="7823200" cy="4248150"/>
              <a:chOff x="672" y="584"/>
              <a:chExt cx="4800" cy="3640"/>
            </a:xfrm>
          </p:grpSpPr>
          <p:sp>
            <p:nvSpPr>
              <p:cNvPr id="3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72" y="584"/>
                <a:ext cx="4800" cy="3640"/>
              </a:xfrm>
              <a:prstGeom prst="rect">
                <a:avLst/>
              </a:prstGeom>
              <a:solidFill>
                <a:srgbClr val="DDDDDD">
                  <a:alpha val="2196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37" name="Freeform 4"/>
              <p:cNvSpPr>
                <a:spLocks/>
              </p:cNvSpPr>
              <p:nvPr/>
            </p:nvSpPr>
            <p:spPr bwMode="auto">
              <a:xfrm>
                <a:off x="1835" y="2722"/>
                <a:ext cx="588" cy="1496"/>
              </a:xfrm>
              <a:custGeom>
                <a:avLst/>
                <a:gdLst>
                  <a:gd name="T0" fmla="*/ 0 w 588"/>
                  <a:gd name="T1" fmla="*/ 249 h 1496"/>
                  <a:gd name="T2" fmla="*/ 29 w 588"/>
                  <a:gd name="T3" fmla="*/ 447 h 1496"/>
                  <a:gd name="T4" fmla="*/ 77 w 588"/>
                  <a:gd name="T5" fmla="*/ 526 h 1496"/>
                  <a:gd name="T6" fmla="*/ 117 w 588"/>
                  <a:gd name="T7" fmla="*/ 603 h 1496"/>
                  <a:gd name="T8" fmla="*/ 134 w 588"/>
                  <a:gd name="T9" fmla="*/ 753 h 1496"/>
                  <a:gd name="T10" fmla="*/ 113 w 588"/>
                  <a:gd name="T11" fmla="*/ 936 h 1496"/>
                  <a:gd name="T12" fmla="*/ 106 w 588"/>
                  <a:gd name="T13" fmla="*/ 1075 h 1496"/>
                  <a:gd name="T14" fmla="*/ 98 w 588"/>
                  <a:gd name="T15" fmla="*/ 1194 h 1496"/>
                  <a:gd name="T16" fmla="*/ 81 w 588"/>
                  <a:gd name="T17" fmla="*/ 1284 h 1496"/>
                  <a:gd name="T18" fmla="*/ 93 w 588"/>
                  <a:gd name="T19" fmla="*/ 1380 h 1496"/>
                  <a:gd name="T20" fmla="*/ 134 w 588"/>
                  <a:gd name="T21" fmla="*/ 1479 h 1496"/>
                  <a:gd name="T22" fmla="*/ 162 w 588"/>
                  <a:gd name="T23" fmla="*/ 1494 h 1496"/>
                  <a:gd name="T24" fmla="*/ 190 w 588"/>
                  <a:gd name="T25" fmla="*/ 1496 h 1496"/>
                  <a:gd name="T26" fmla="*/ 204 w 588"/>
                  <a:gd name="T27" fmla="*/ 1479 h 1496"/>
                  <a:gd name="T28" fmla="*/ 185 w 588"/>
                  <a:gd name="T29" fmla="*/ 1451 h 1496"/>
                  <a:gd name="T30" fmla="*/ 168 w 588"/>
                  <a:gd name="T31" fmla="*/ 1380 h 1496"/>
                  <a:gd name="T32" fmla="*/ 187 w 588"/>
                  <a:gd name="T33" fmla="*/ 1273 h 1496"/>
                  <a:gd name="T34" fmla="*/ 230 w 588"/>
                  <a:gd name="T35" fmla="*/ 1211 h 1496"/>
                  <a:gd name="T36" fmla="*/ 254 w 588"/>
                  <a:gd name="T37" fmla="*/ 1123 h 1496"/>
                  <a:gd name="T38" fmla="*/ 288 w 588"/>
                  <a:gd name="T39" fmla="*/ 1081 h 1496"/>
                  <a:gd name="T40" fmla="*/ 324 w 588"/>
                  <a:gd name="T41" fmla="*/ 1033 h 1496"/>
                  <a:gd name="T42" fmla="*/ 352 w 588"/>
                  <a:gd name="T43" fmla="*/ 979 h 1496"/>
                  <a:gd name="T44" fmla="*/ 379 w 588"/>
                  <a:gd name="T45" fmla="*/ 925 h 1496"/>
                  <a:gd name="T46" fmla="*/ 396 w 588"/>
                  <a:gd name="T47" fmla="*/ 880 h 1496"/>
                  <a:gd name="T48" fmla="*/ 405 w 588"/>
                  <a:gd name="T49" fmla="*/ 823 h 1496"/>
                  <a:gd name="T50" fmla="*/ 416 w 588"/>
                  <a:gd name="T51" fmla="*/ 784 h 1496"/>
                  <a:gd name="T52" fmla="*/ 448 w 588"/>
                  <a:gd name="T53" fmla="*/ 775 h 1496"/>
                  <a:gd name="T54" fmla="*/ 486 w 588"/>
                  <a:gd name="T55" fmla="*/ 753 h 1496"/>
                  <a:gd name="T56" fmla="*/ 520 w 588"/>
                  <a:gd name="T57" fmla="*/ 736 h 1496"/>
                  <a:gd name="T58" fmla="*/ 542 w 588"/>
                  <a:gd name="T59" fmla="*/ 682 h 1496"/>
                  <a:gd name="T60" fmla="*/ 569 w 588"/>
                  <a:gd name="T61" fmla="*/ 566 h 1496"/>
                  <a:gd name="T62" fmla="*/ 582 w 588"/>
                  <a:gd name="T63" fmla="*/ 478 h 1496"/>
                  <a:gd name="T64" fmla="*/ 586 w 588"/>
                  <a:gd name="T65" fmla="*/ 405 h 1496"/>
                  <a:gd name="T66" fmla="*/ 569 w 588"/>
                  <a:gd name="T67" fmla="*/ 359 h 1496"/>
                  <a:gd name="T68" fmla="*/ 542 w 588"/>
                  <a:gd name="T69" fmla="*/ 345 h 1496"/>
                  <a:gd name="T70" fmla="*/ 520 w 588"/>
                  <a:gd name="T71" fmla="*/ 323 h 1496"/>
                  <a:gd name="T72" fmla="*/ 503 w 588"/>
                  <a:gd name="T73" fmla="*/ 283 h 1496"/>
                  <a:gd name="T74" fmla="*/ 478 w 588"/>
                  <a:gd name="T75" fmla="*/ 272 h 1496"/>
                  <a:gd name="T76" fmla="*/ 454 w 588"/>
                  <a:gd name="T77" fmla="*/ 272 h 1496"/>
                  <a:gd name="T78" fmla="*/ 431 w 588"/>
                  <a:gd name="T79" fmla="*/ 258 h 1496"/>
                  <a:gd name="T80" fmla="*/ 403 w 588"/>
                  <a:gd name="T81" fmla="*/ 195 h 1496"/>
                  <a:gd name="T82" fmla="*/ 373 w 588"/>
                  <a:gd name="T83" fmla="*/ 144 h 1496"/>
                  <a:gd name="T84" fmla="*/ 322 w 588"/>
                  <a:gd name="T85" fmla="*/ 94 h 1496"/>
                  <a:gd name="T86" fmla="*/ 254 w 588"/>
                  <a:gd name="T87" fmla="*/ 48 h 1496"/>
                  <a:gd name="T88" fmla="*/ 200 w 588"/>
                  <a:gd name="T89" fmla="*/ 37 h 1496"/>
                  <a:gd name="T90" fmla="*/ 162 w 588"/>
                  <a:gd name="T91" fmla="*/ 31 h 1496"/>
                  <a:gd name="T92" fmla="*/ 141 w 588"/>
                  <a:gd name="T93" fmla="*/ 31 h 1496"/>
                  <a:gd name="T94" fmla="*/ 119 w 588"/>
                  <a:gd name="T95" fmla="*/ 17 h 1496"/>
                  <a:gd name="T96" fmla="*/ 98 w 588"/>
                  <a:gd name="T97" fmla="*/ 0 h 1496"/>
                  <a:gd name="T98" fmla="*/ 74 w 588"/>
                  <a:gd name="T99" fmla="*/ 23 h 1496"/>
                  <a:gd name="T100" fmla="*/ 47 w 588"/>
                  <a:gd name="T101" fmla="*/ 65 h 1496"/>
                  <a:gd name="T102" fmla="*/ 27 w 588"/>
                  <a:gd name="T103" fmla="*/ 85 h 149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88"/>
                  <a:gd name="T157" fmla="*/ 0 h 1496"/>
                  <a:gd name="T158" fmla="*/ 588 w 588"/>
                  <a:gd name="T159" fmla="*/ 1496 h 149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88" h="1496">
                    <a:moveTo>
                      <a:pt x="19" y="96"/>
                    </a:moveTo>
                    <a:lnTo>
                      <a:pt x="8" y="161"/>
                    </a:lnTo>
                    <a:lnTo>
                      <a:pt x="0" y="249"/>
                    </a:lnTo>
                    <a:lnTo>
                      <a:pt x="2" y="342"/>
                    </a:lnTo>
                    <a:lnTo>
                      <a:pt x="15" y="419"/>
                    </a:lnTo>
                    <a:lnTo>
                      <a:pt x="29" y="447"/>
                    </a:lnTo>
                    <a:lnTo>
                      <a:pt x="44" y="475"/>
                    </a:lnTo>
                    <a:lnTo>
                      <a:pt x="61" y="501"/>
                    </a:lnTo>
                    <a:lnTo>
                      <a:pt x="77" y="526"/>
                    </a:lnTo>
                    <a:lnTo>
                      <a:pt x="93" y="552"/>
                    </a:lnTo>
                    <a:lnTo>
                      <a:pt x="108" y="577"/>
                    </a:lnTo>
                    <a:lnTo>
                      <a:pt x="117" y="603"/>
                    </a:lnTo>
                    <a:lnTo>
                      <a:pt x="125" y="631"/>
                    </a:lnTo>
                    <a:lnTo>
                      <a:pt x="132" y="687"/>
                    </a:lnTo>
                    <a:lnTo>
                      <a:pt x="134" y="753"/>
                    </a:lnTo>
                    <a:lnTo>
                      <a:pt x="130" y="820"/>
                    </a:lnTo>
                    <a:lnTo>
                      <a:pt x="121" y="891"/>
                    </a:lnTo>
                    <a:lnTo>
                      <a:pt x="113" y="936"/>
                    </a:lnTo>
                    <a:lnTo>
                      <a:pt x="109" y="982"/>
                    </a:lnTo>
                    <a:lnTo>
                      <a:pt x="108" y="1030"/>
                    </a:lnTo>
                    <a:lnTo>
                      <a:pt x="106" y="1075"/>
                    </a:lnTo>
                    <a:lnTo>
                      <a:pt x="104" y="1117"/>
                    </a:lnTo>
                    <a:lnTo>
                      <a:pt x="102" y="1157"/>
                    </a:lnTo>
                    <a:lnTo>
                      <a:pt x="98" y="1194"/>
                    </a:lnTo>
                    <a:lnTo>
                      <a:pt x="94" y="1222"/>
                    </a:lnTo>
                    <a:lnTo>
                      <a:pt x="87" y="1250"/>
                    </a:lnTo>
                    <a:lnTo>
                      <a:pt x="81" y="1284"/>
                    </a:lnTo>
                    <a:lnTo>
                      <a:pt x="77" y="1315"/>
                    </a:lnTo>
                    <a:lnTo>
                      <a:pt x="83" y="1346"/>
                    </a:lnTo>
                    <a:lnTo>
                      <a:pt x="93" y="1380"/>
                    </a:lnTo>
                    <a:lnTo>
                      <a:pt x="106" y="1420"/>
                    </a:lnTo>
                    <a:lnTo>
                      <a:pt x="119" y="1457"/>
                    </a:lnTo>
                    <a:lnTo>
                      <a:pt x="134" y="1479"/>
                    </a:lnTo>
                    <a:lnTo>
                      <a:pt x="143" y="1485"/>
                    </a:lnTo>
                    <a:lnTo>
                      <a:pt x="153" y="1488"/>
                    </a:lnTo>
                    <a:lnTo>
                      <a:pt x="162" y="1494"/>
                    </a:lnTo>
                    <a:lnTo>
                      <a:pt x="172" y="1494"/>
                    </a:lnTo>
                    <a:lnTo>
                      <a:pt x="183" y="1496"/>
                    </a:lnTo>
                    <a:lnTo>
                      <a:pt x="190" y="1496"/>
                    </a:lnTo>
                    <a:lnTo>
                      <a:pt x="198" y="1494"/>
                    </a:lnTo>
                    <a:lnTo>
                      <a:pt x="204" y="1491"/>
                    </a:lnTo>
                    <a:lnTo>
                      <a:pt x="204" y="1479"/>
                    </a:lnTo>
                    <a:lnTo>
                      <a:pt x="198" y="1474"/>
                    </a:lnTo>
                    <a:lnTo>
                      <a:pt x="192" y="1465"/>
                    </a:lnTo>
                    <a:lnTo>
                      <a:pt x="185" y="1451"/>
                    </a:lnTo>
                    <a:lnTo>
                      <a:pt x="177" y="1434"/>
                    </a:lnTo>
                    <a:lnTo>
                      <a:pt x="172" y="1411"/>
                    </a:lnTo>
                    <a:lnTo>
                      <a:pt x="168" y="1380"/>
                    </a:lnTo>
                    <a:lnTo>
                      <a:pt x="170" y="1338"/>
                    </a:lnTo>
                    <a:lnTo>
                      <a:pt x="177" y="1298"/>
                    </a:lnTo>
                    <a:lnTo>
                      <a:pt x="187" y="1273"/>
                    </a:lnTo>
                    <a:lnTo>
                      <a:pt x="200" y="1253"/>
                    </a:lnTo>
                    <a:lnTo>
                      <a:pt x="215" y="1233"/>
                    </a:lnTo>
                    <a:lnTo>
                      <a:pt x="230" y="1211"/>
                    </a:lnTo>
                    <a:lnTo>
                      <a:pt x="239" y="1182"/>
                    </a:lnTo>
                    <a:lnTo>
                      <a:pt x="247" y="1151"/>
                    </a:lnTo>
                    <a:lnTo>
                      <a:pt x="254" y="1123"/>
                    </a:lnTo>
                    <a:lnTo>
                      <a:pt x="264" y="1100"/>
                    </a:lnTo>
                    <a:lnTo>
                      <a:pt x="275" y="1089"/>
                    </a:lnTo>
                    <a:lnTo>
                      <a:pt x="288" y="1081"/>
                    </a:lnTo>
                    <a:lnTo>
                      <a:pt x="301" y="1069"/>
                    </a:lnTo>
                    <a:lnTo>
                      <a:pt x="313" y="1055"/>
                    </a:lnTo>
                    <a:lnTo>
                      <a:pt x="324" y="1033"/>
                    </a:lnTo>
                    <a:lnTo>
                      <a:pt x="333" y="1013"/>
                    </a:lnTo>
                    <a:lnTo>
                      <a:pt x="343" y="996"/>
                    </a:lnTo>
                    <a:lnTo>
                      <a:pt x="352" y="979"/>
                    </a:lnTo>
                    <a:lnTo>
                      <a:pt x="362" y="962"/>
                    </a:lnTo>
                    <a:lnTo>
                      <a:pt x="369" y="945"/>
                    </a:lnTo>
                    <a:lnTo>
                      <a:pt x="379" y="925"/>
                    </a:lnTo>
                    <a:lnTo>
                      <a:pt x="386" y="908"/>
                    </a:lnTo>
                    <a:lnTo>
                      <a:pt x="390" y="894"/>
                    </a:lnTo>
                    <a:lnTo>
                      <a:pt x="396" y="880"/>
                    </a:lnTo>
                    <a:lnTo>
                      <a:pt x="403" y="866"/>
                    </a:lnTo>
                    <a:lnTo>
                      <a:pt x="407" y="846"/>
                    </a:lnTo>
                    <a:lnTo>
                      <a:pt x="405" y="823"/>
                    </a:lnTo>
                    <a:lnTo>
                      <a:pt x="403" y="803"/>
                    </a:lnTo>
                    <a:lnTo>
                      <a:pt x="407" y="789"/>
                    </a:lnTo>
                    <a:lnTo>
                      <a:pt x="416" y="784"/>
                    </a:lnTo>
                    <a:lnTo>
                      <a:pt x="428" y="781"/>
                    </a:lnTo>
                    <a:lnTo>
                      <a:pt x="437" y="781"/>
                    </a:lnTo>
                    <a:lnTo>
                      <a:pt x="448" y="775"/>
                    </a:lnTo>
                    <a:lnTo>
                      <a:pt x="460" y="769"/>
                    </a:lnTo>
                    <a:lnTo>
                      <a:pt x="473" y="761"/>
                    </a:lnTo>
                    <a:lnTo>
                      <a:pt x="486" y="753"/>
                    </a:lnTo>
                    <a:lnTo>
                      <a:pt x="499" y="750"/>
                    </a:lnTo>
                    <a:lnTo>
                      <a:pt x="510" y="747"/>
                    </a:lnTo>
                    <a:lnTo>
                      <a:pt x="520" y="736"/>
                    </a:lnTo>
                    <a:lnTo>
                      <a:pt x="527" y="721"/>
                    </a:lnTo>
                    <a:lnTo>
                      <a:pt x="535" y="707"/>
                    </a:lnTo>
                    <a:lnTo>
                      <a:pt x="542" y="682"/>
                    </a:lnTo>
                    <a:lnTo>
                      <a:pt x="552" y="642"/>
                    </a:lnTo>
                    <a:lnTo>
                      <a:pt x="561" y="600"/>
                    </a:lnTo>
                    <a:lnTo>
                      <a:pt x="569" y="566"/>
                    </a:lnTo>
                    <a:lnTo>
                      <a:pt x="573" y="538"/>
                    </a:lnTo>
                    <a:lnTo>
                      <a:pt x="578" y="506"/>
                    </a:lnTo>
                    <a:lnTo>
                      <a:pt x="582" y="478"/>
                    </a:lnTo>
                    <a:lnTo>
                      <a:pt x="586" y="456"/>
                    </a:lnTo>
                    <a:lnTo>
                      <a:pt x="588" y="433"/>
                    </a:lnTo>
                    <a:lnTo>
                      <a:pt x="586" y="405"/>
                    </a:lnTo>
                    <a:lnTo>
                      <a:pt x="580" y="376"/>
                    </a:lnTo>
                    <a:lnTo>
                      <a:pt x="574" y="362"/>
                    </a:lnTo>
                    <a:lnTo>
                      <a:pt x="569" y="359"/>
                    </a:lnTo>
                    <a:lnTo>
                      <a:pt x="561" y="354"/>
                    </a:lnTo>
                    <a:lnTo>
                      <a:pt x="552" y="351"/>
                    </a:lnTo>
                    <a:lnTo>
                      <a:pt x="542" y="345"/>
                    </a:lnTo>
                    <a:lnTo>
                      <a:pt x="535" y="340"/>
                    </a:lnTo>
                    <a:lnTo>
                      <a:pt x="525" y="331"/>
                    </a:lnTo>
                    <a:lnTo>
                      <a:pt x="520" y="323"/>
                    </a:lnTo>
                    <a:lnTo>
                      <a:pt x="516" y="314"/>
                    </a:lnTo>
                    <a:lnTo>
                      <a:pt x="510" y="297"/>
                    </a:lnTo>
                    <a:lnTo>
                      <a:pt x="503" y="283"/>
                    </a:lnTo>
                    <a:lnTo>
                      <a:pt x="493" y="275"/>
                    </a:lnTo>
                    <a:lnTo>
                      <a:pt x="484" y="272"/>
                    </a:lnTo>
                    <a:lnTo>
                      <a:pt x="478" y="272"/>
                    </a:lnTo>
                    <a:lnTo>
                      <a:pt x="471" y="272"/>
                    </a:lnTo>
                    <a:lnTo>
                      <a:pt x="463" y="272"/>
                    </a:lnTo>
                    <a:lnTo>
                      <a:pt x="454" y="272"/>
                    </a:lnTo>
                    <a:lnTo>
                      <a:pt x="445" y="269"/>
                    </a:lnTo>
                    <a:lnTo>
                      <a:pt x="437" y="263"/>
                    </a:lnTo>
                    <a:lnTo>
                      <a:pt x="431" y="258"/>
                    </a:lnTo>
                    <a:lnTo>
                      <a:pt x="426" y="249"/>
                    </a:lnTo>
                    <a:lnTo>
                      <a:pt x="416" y="226"/>
                    </a:lnTo>
                    <a:lnTo>
                      <a:pt x="403" y="195"/>
                    </a:lnTo>
                    <a:lnTo>
                      <a:pt x="392" y="170"/>
                    </a:lnTo>
                    <a:lnTo>
                      <a:pt x="381" y="153"/>
                    </a:lnTo>
                    <a:lnTo>
                      <a:pt x="373" y="144"/>
                    </a:lnTo>
                    <a:lnTo>
                      <a:pt x="360" y="130"/>
                    </a:lnTo>
                    <a:lnTo>
                      <a:pt x="343" y="113"/>
                    </a:lnTo>
                    <a:lnTo>
                      <a:pt x="322" y="94"/>
                    </a:lnTo>
                    <a:lnTo>
                      <a:pt x="300" y="77"/>
                    </a:lnTo>
                    <a:lnTo>
                      <a:pt x="277" y="60"/>
                    </a:lnTo>
                    <a:lnTo>
                      <a:pt x="254" y="48"/>
                    </a:lnTo>
                    <a:lnTo>
                      <a:pt x="234" y="43"/>
                    </a:lnTo>
                    <a:lnTo>
                      <a:pt x="215" y="40"/>
                    </a:lnTo>
                    <a:lnTo>
                      <a:pt x="200" y="37"/>
                    </a:lnTo>
                    <a:lnTo>
                      <a:pt x="185" y="34"/>
                    </a:lnTo>
                    <a:lnTo>
                      <a:pt x="173" y="31"/>
                    </a:lnTo>
                    <a:lnTo>
                      <a:pt x="162" y="31"/>
                    </a:lnTo>
                    <a:lnTo>
                      <a:pt x="153" y="28"/>
                    </a:lnTo>
                    <a:lnTo>
                      <a:pt x="147" y="28"/>
                    </a:lnTo>
                    <a:lnTo>
                      <a:pt x="141" y="31"/>
                    </a:lnTo>
                    <a:lnTo>
                      <a:pt x="134" y="31"/>
                    </a:lnTo>
                    <a:lnTo>
                      <a:pt x="126" y="26"/>
                    </a:lnTo>
                    <a:lnTo>
                      <a:pt x="119" y="17"/>
                    </a:lnTo>
                    <a:lnTo>
                      <a:pt x="113" y="9"/>
                    </a:lnTo>
                    <a:lnTo>
                      <a:pt x="106" y="3"/>
                    </a:lnTo>
                    <a:lnTo>
                      <a:pt x="98" y="0"/>
                    </a:lnTo>
                    <a:lnTo>
                      <a:pt x="89" y="6"/>
                    </a:lnTo>
                    <a:lnTo>
                      <a:pt x="81" y="11"/>
                    </a:lnTo>
                    <a:lnTo>
                      <a:pt x="74" y="23"/>
                    </a:lnTo>
                    <a:lnTo>
                      <a:pt x="64" y="40"/>
                    </a:lnTo>
                    <a:lnTo>
                      <a:pt x="57" y="54"/>
                    </a:lnTo>
                    <a:lnTo>
                      <a:pt x="47" y="65"/>
                    </a:lnTo>
                    <a:lnTo>
                      <a:pt x="44" y="68"/>
                    </a:lnTo>
                    <a:lnTo>
                      <a:pt x="36" y="74"/>
                    </a:lnTo>
                    <a:lnTo>
                      <a:pt x="27" y="85"/>
                    </a:lnTo>
                    <a:lnTo>
                      <a:pt x="19" y="96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5"/>
              <p:cNvSpPr>
                <a:spLocks/>
              </p:cNvSpPr>
              <p:nvPr/>
            </p:nvSpPr>
            <p:spPr bwMode="auto">
              <a:xfrm>
                <a:off x="695" y="1144"/>
                <a:ext cx="1487" cy="1674"/>
              </a:xfrm>
              <a:custGeom>
                <a:avLst/>
                <a:gdLst>
                  <a:gd name="T0" fmla="*/ 1007 w 1487"/>
                  <a:gd name="T1" fmla="*/ 1244 h 1674"/>
                  <a:gd name="T2" fmla="*/ 937 w 1487"/>
                  <a:gd name="T3" fmla="*/ 1287 h 1674"/>
                  <a:gd name="T4" fmla="*/ 977 w 1487"/>
                  <a:gd name="T5" fmla="*/ 1440 h 1674"/>
                  <a:gd name="T6" fmla="*/ 1039 w 1487"/>
                  <a:gd name="T7" fmla="*/ 1400 h 1674"/>
                  <a:gd name="T8" fmla="*/ 1063 w 1487"/>
                  <a:gd name="T9" fmla="*/ 1493 h 1674"/>
                  <a:gd name="T10" fmla="*/ 1120 w 1487"/>
                  <a:gd name="T11" fmla="*/ 1621 h 1674"/>
                  <a:gd name="T12" fmla="*/ 1178 w 1487"/>
                  <a:gd name="T13" fmla="*/ 1646 h 1674"/>
                  <a:gd name="T14" fmla="*/ 1137 w 1487"/>
                  <a:gd name="T15" fmla="*/ 1672 h 1674"/>
                  <a:gd name="T16" fmla="*/ 1073 w 1487"/>
                  <a:gd name="T17" fmla="*/ 1626 h 1674"/>
                  <a:gd name="T18" fmla="*/ 1005 w 1487"/>
                  <a:gd name="T19" fmla="*/ 1541 h 1674"/>
                  <a:gd name="T20" fmla="*/ 913 w 1487"/>
                  <a:gd name="T21" fmla="*/ 1488 h 1674"/>
                  <a:gd name="T22" fmla="*/ 843 w 1487"/>
                  <a:gd name="T23" fmla="*/ 1397 h 1674"/>
                  <a:gd name="T24" fmla="*/ 769 w 1487"/>
                  <a:gd name="T25" fmla="*/ 1329 h 1674"/>
                  <a:gd name="T26" fmla="*/ 673 w 1487"/>
                  <a:gd name="T27" fmla="*/ 1205 h 1674"/>
                  <a:gd name="T28" fmla="*/ 628 w 1487"/>
                  <a:gd name="T29" fmla="*/ 1063 h 1674"/>
                  <a:gd name="T30" fmla="*/ 583 w 1487"/>
                  <a:gd name="T31" fmla="*/ 880 h 1674"/>
                  <a:gd name="T32" fmla="*/ 561 w 1487"/>
                  <a:gd name="T33" fmla="*/ 667 h 1674"/>
                  <a:gd name="T34" fmla="*/ 487 w 1487"/>
                  <a:gd name="T35" fmla="*/ 535 h 1674"/>
                  <a:gd name="T36" fmla="*/ 412 w 1487"/>
                  <a:gd name="T37" fmla="*/ 503 h 1674"/>
                  <a:gd name="T38" fmla="*/ 337 w 1487"/>
                  <a:gd name="T39" fmla="*/ 467 h 1674"/>
                  <a:gd name="T40" fmla="*/ 263 w 1487"/>
                  <a:gd name="T41" fmla="*/ 436 h 1674"/>
                  <a:gd name="T42" fmla="*/ 171 w 1487"/>
                  <a:gd name="T43" fmla="*/ 475 h 1674"/>
                  <a:gd name="T44" fmla="*/ 88 w 1487"/>
                  <a:gd name="T45" fmla="*/ 503 h 1674"/>
                  <a:gd name="T46" fmla="*/ 64 w 1487"/>
                  <a:gd name="T47" fmla="*/ 317 h 1674"/>
                  <a:gd name="T48" fmla="*/ 5 w 1487"/>
                  <a:gd name="T49" fmla="*/ 232 h 1674"/>
                  <a:gd name="T50" fmla="*/ 99 w 1487"/>
                  <a:gd name="T51" fmla="*/ 85 h 1674"/>
                  <a:gd name="T52" fmla="*/ 273 w 1487"/>
                  <a:gd name="T53" fmla="*/ 102 h 1674"/>
                  <a:gd name="T54" fmla="*/ 365 w 1487"/>
                  <a:gd name="T55" fmla="*/ 133 h 1674"/>
                  <a:gd name="T56" fmla="*/ 495 w 1487"/>
                  <a:gd name="T57" fmla="*/ 139 h 1674"/>
                  <a:gd name="T58" fmla="*/ 602 w 1487"/>
                  <a:gd name="T59" fmla="*/ 147 h 1674"/>
                  <a:gd name="T60" fmla="*/ 705 w 1487"/>
                  <a:gd name="T61" fmla="*/ 184 h 1674"/>
                  <a:gd name="T62" fmla="*/ 841 w 1487"/>
                  <a:gd name="T63" fmla="*/ 198 h 1674"/>
                  <a:gd name="T64" fmla="*/ 971 w 1487"/>
                  <a:gd name="T65" fmla="*/ 136 h 1674"/>
                  <a:gd name="T66" fmla="*/ 952 w 1487"/>
                  <a:gd name="T67" fmla="*/ 23 h 1674"/>
                  <a:gd name="T68" fmla="*/ 1020 w 1487"/>
                  <a:gd name="T69" fmla="*/ 65 h 1674"/>
                  <a:gd name="T70" fmla="*/ 1091 w 1487"/>
                  <a:gd name="T71" fmla="*/ 133 h 1674"/>
                  <a:gd name="T72" fmla="*/ 1161 w 1487"/>
                  <a:gd name="T73" fmla="*/ 170 h 1674"/>
                  <a:gd name="T74" fmla="*/ 1108 w 1487"/>
                  <a:gd name="T75" fmla="*/ 215 h 1674"/>
                  <a:gd name="T76" fmla="*/ 1005 w 1487"/>
                  <a:gd name="T77" fmla="*/ 322 h 1674"/>
                  <a:gd name="T78" fmla="*/ 1014 w 1487"/>
                  <a:gd name="T79" fmla="*/ 535 h 1674"/>
                  <a:gd name="T80" fmla="*/ 1099 w 1487"/>
                  <a:gd name="T81" fmla="*/ 571 h 1674"/>
                  <a:gd name="T82" fmla="*/ 1150 w 1487"/>
                  <a:gd name="T83" fmla="*/ 628 h 1674"/>
                  <a:gd name="T84" fmla="*/ 1189 w 1487"/>
                  <a:gd name="T85" fmla="*/ 518 h 1674"/>
                  <a:gd name="T86" fmla="*/ 1184 w 1487"/>
                  <a:gd name="T87" fmla="*/ 399 h 1674"/>
                  <a:gd name="T88" fmla="*/ 1270 w 1487"/>
                  <a:gd name="T89" fmla="*/ 404 h 1674"/>
                  <a:gd name="T90" fmla="*/ 1340 w 1487"/>
                  <a:gd name="T91" fmla="*/ 433 h 1674"/>
                  <a:gd name="T92" fmla="*/ 1408 w 1487"/>
                  <a:gd name="T93" fmla="*/ 498 h 1674"/>
                  <a:gd name="T94" fmla="*/ 1466 w 1487"/>
                  <a:gd name="T95" fmla="*/ 591 h 1674"/>
                  <a:gd name="T96" fmla="*/ 1449 w 1487"/>
                  <a:gd name="T97" fmla="*/ 682 h 1674"/>
                  <a:gd name="T98" fmla="*/ 1396 w 1487"/>
                  <a:gd name="T99" fmla="*/ 755 h 1674"/>
                  <a:gd name="T100" fmla="*/ 1315 w 1487"/>
                  <a:gd name="T101" fmla="*/ 880 h 1674"/>
                  <a:gd name="T102" fmla="*/ 1253 w 1487"/>
                  <a:gd name="T103" fmla="*/ 970 h 1674"/>
                  <a:gd name="T104" fmla="*/ 1223 w 1487"/>
                  <a:gd name="T105" fmla="*/ 1080 h 1674"/>
                  <a:gd name="T106" fmla="*/ 1178 w 1487"/>
                  <a:gd name="T107" fmla="*/ 1148 h 1674"/>
                  <a:gd name="T108" fmla="*/ 1146 w 1487"/>
                  <a:gd name="T109" fmla="*/ 1290 h 1674"/>
                  <a:gd name="T110" fmla="*/ 1097 w 1487"/>
                  <a:gd name="T111" fmla="*/ 1213 h 167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487"/>
                  <a:gd name="T169" fmla="*/ 0 h 1674"/>
                  <a:gd name="T170" fmla="*/ 1487 w 1487"/>
                  <a:gd name="T171" fmla="*/ 1674 h 167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487" h="1674">
                    <a:moveTo>
                      <a:pt x="1086" y="1216"/>
                    </a:moveTo>
                    <a:lnTo>
                      <a:pt x="1073" y="1219"/>
                    </a:lnTo>
                    <a:lnTo>
                      <a:pt x="1061" y="1211"/>
                    </a:lnTo>
                    <a:lnTo>
                      <a:pt x="1050" y="1205"/>
                    </a:lnTo>
                    <a:lnTo>
                      <a:pt x="1037" y="1213"/>
                    </a:lnTo>
                    <a:lnTo>
                      <a:pt x="1024" y="1230"/>
                    </a:lnTo>
                    <a:lnTo>
                      <a:pt x="1016" y="1239"/>
                    </a:lnTo>
                    <a:lnTo>
                      <a:pt x="1007" y="1244"/>
                    </a:lnTo>
                    <a:lnTo>
                      <a:pt x="995" y="1247"/>
                    </a:lnTo>
                    <a:lnTo>
                      <a:pt x="988" y="1247"/>
                    </a:lnTo>
                    <a:lnTo>
                      <a:pt x="978" y="1247"/>
                    </a:lnTo>
                    <a:lnTo>
                      <a:pt x="969" y="1247"/>
                    </a:lnTo>
                    <a:lnTo>
                      <a:pt x="960" y="1247"/>
                    </a:lnTo>
                    <a:lnTo>
                      <a:pt x="952" y="1256"/>
                    </a:lnTo>
                    <a:lnTo>
                      <a:pt x="945" y="1267"/>
                    </a:lnTo>
                    <a:lnTo>
                      <a:pt x="937" y="1287"/>
                    </a:lnTo>
                    <a:lnTo>
                      <a:pt x="933" y="1315"/>
                    </a:lnTo>
                    <a:lnTo>
                      <a:pt x="931" y="1346"/>
                    </a:lnTo>
                    <a:lnTo>
                      <a:pt x="933" y="1372"/>
                    </a:lnTo>
                    <a:lnTo>
                      <a:pt x="941" y="1392"/>
                    </a:lnTo>
                    <a:lnTo>
                      <a:pt x="948" y="1408"/>
                    </a:lnTo>
                    <a:lnTo>
                      <a:pt x="958" y="1423"/>
                    </a:lnTo>
                    <a:lnTo>
                      <a:pt x="967" y="1434"/>
                    </a:lnTo>
                    <a:lnTo>
                      <a:pt x="977" y="1440"/>
                    </a:lnTo>
                    <a:lnTo>
                      <a:pt x="984" y="1445"/>
                    </a:lnTo>
                    <a:lnTo>
                      <a:pt x="992" y="1445"/>
                    </a:lnTo>
                    <a:lnTo>
                      <a:pt x="999" y="1442"/>
                    </a:lnTo>
                    <a:lnTo>
                      <a:pt x="1007" y="1437"/>
                    </a:lnTo>
                    <a:lnTo>
                      <a:pt x="1016" y="1428"/>
                    </a:lnTo>
                    <a:lnTo>
                      <a:pt x="1024" y="1420"/>
                    </a:lnTo>
                    <a:lnTo>
                      <a:pt x="1031" y="1408"/>
                    </a:lnTo>
                    <a:lnTo>
                      <a:pt x="1039" y="1400"/>
                    </a:lnTo>
                    <a:lnTo>
                      <a:pt x="1046" y="1389"/>
                    </a:lnTo>
                    <a:lnTo>
                      <a:pt x="1057" y="1386"/>
                    </a:lnTo>
                    <a:lnTo>
                      <a:pt x="1063" y="1406"/>
                    </a:lnTo>
                    <a:lnTo>
                      <a:pt x="1063" y="1434"/>
                    </a:lnTo>
                    <a:lnTo>
                      <a:pt x="1057" y="1459"/>
                    </a:lnTo>
                    <a:lnTo>
                      <a:pt x="1052" y="1476"/>
                    </a:lnTo>
                    <a:lnTo>
                      <a:pt x="1056" y="1485"/>
                    </a:lnTo>
                    <a:lnTo>
                      <a:pt x="1063" y="1493"/>
                    </a:lnTo>
                    <a:lnTo>
                      <a:pt x="1074" y="1496"/>
                    </a:lnTo>
                    <a:lnTo>
                      <a:pt x="1086" y="1502"/>
                    </a:lnTo>
                    <a:lnTo>
                      <a:pt x="1097" y="1513"/>
                    </a:lnTo>
                    <a:lnTo>
                      <a:pt x="1108" y="1533"/>
                    </a:lnTo>
                    <a:lnTo>
                      <a:pt x="1114" y="1561"/>
                    </a:lnTo>
                    <a:lnTo>
                      <a:pt x="1116" y="1587"/>
                    </a:lnTo>
                    <a:lnTo>
                      <a:pt x="1118" y="1604"/>
                    </a:lnTo>
                    <a:lnTo>
                      <a:pt x="1120" y="1621"/>
                    </a:lnTo>
                    <a:lnTo>
                      <a:pt x="1125" y="1632"/>
                    </a:lnTo>
                    <a:lnTo>
                      <a:pt x="1133" y="1638"/>
                    </a:lnTo>
                    <a:lnTo>
                      <a:pt x="1144" y="1643"/>
                    </a:lnTo>
                    <a:lnTo>
                      <a:pt x="1155" y="1646"/>
                    </a:lnTo>
                    <a:lnTo>
                      <a:pt x="1165" y="1649"/>
                    </a:lnTo>
                    <a:lnTo>
                      <a:pt x="1172" y="1649"/>
                    </a:lnTo>
                    <a:lnTo>
                      <a:pt x="1176" y="1646"/>
                    </a:lnTo>
                    <a:lnTo>
                      <a:pt x="1178" y="1646"/>
                    </a:lnTo>
                    <a:lnTo>
                      <a:pt x="1178" y="1649"/>
                    </a:lnTo>
                    <a:lnTo>
                      <a:pt x="1176" y="1655"/>
                    </a:lnTo>
                    <a:lnTo>
                      <a:pt x="1172" y="1663"/>
                    </a:lnTo>
                    <a:lnTo>
                      <a:pt x="1167" y="1672"/>
                    </a:lnTo>
                    <a:lnTo>
                      <a:pt x="1159" y="1674"/>
                    </a:lnTo>
                    <a:lnTo>
                      <a:pt x="1153" y="1674"/>
                    </a:lnTo>
                    <a:lnTo>
                      <a:pt x="1144" y="1672"/>
                    </a:lnTo>
                    <a:lnTo>
                      <a:pt x="1137" y="1672"/>
                    </a:lnTo>
                    <a:lnTo>
                      <a:pt x="1127" y="1666"/>
                    </a:lnTo>
                    <a:lnTo>
                      <a:pt x="1118" y="1663"/>
                    </a:lnTo>
                    <a:lnTo>
                      <a:pt x="1108" y="1660"/>
                    </a:lnTo>
                    <a:lnTo>
                      <a:pt x="1103" y="1655"/>
                    </a:lnTo>
                    <a:lnTo>
                      <a:pt x="1099" y="1652"/>
                    </a:lnTo>
                    <a:lnTo>
                      <a:pt x="1093" y="1646"/>
                    </a:lnTo>
                    <a:lnTo>
                      <a:pt x="1084" y="1638"/>
                    </a:lnTo>
                    <a:lnTo>
                      <a:pt x="1073" y="1626"/>
                    </a:lnTo>
                    <a:lnTo>
                      <a:pt x="1059" y="1612"/>
                    </a:lnTo>
                    <a:lnTo>
                      <a:pt x="1048" y="1598"/>
                    </a:lnTo>
                    <a:lnTo>
                      <a:pt x="1041" y="1587"/>
                    </a:lnTo>
                    <a:lnTo>
                      <a:pt x="1035" y="1575"/>
                    </a:lnTo>
                    <a:lnTo>
                      <a:pt x="1029" y="1567"/>
                    </a:lnTo>
                    <a:lnTo>
                      <a:pt x="1024" y="1558"/>
                    </a:lnTo>
                    <a:lnTo>
                      <a:pt x="1016" y="1550"/>
                    </a:lnTo>
                    <a:lnTo>
                      <a:pt x="1005" y="1541"/>
                    </a:lnTo>
                    <a:lnTo>
                      <a:pt x="990" y="1533"/>
                    </a:lnTo>
                    <a:lnTo>
                      <a:pt x="978" y="1527"/>
                    </a:lnTo>
                    <a:lnTo>
                      <a:pt x="965" y="1519"/>
                    </a:lnTo>
                    <a:lnTo>
                      <a:pt x="954" y="1513"/>
                    </a:lnTo>
                    <a:lnTo>
                      <a:pt x="943" y="1505"/>
                    </a:lnTo>
                    <a:lnTo>
                      <a:pt x="931" y="1499"/>
                    </a:lnTo>
                    <a:lnTo>
                      <a:pt x="922" y="1493"/>
                    </a:lnTo>
                    <a:lnTo>
                      <a:pt x="913" y="1488"/>
                    </a:lnTo>
                    <a:lnTo>
                      <a:pt x="903" y="1482"/>
                    </a:lnTo>
                    <a:lnTo>
                      <a:pt x="894" y="1476"/>
                    </a:lnTo>
                    <a:lnTo>
                      <a:pt x="884" y="1465"/>
                    </a:lnTo>
                    <a:lnTo>
                      <a:pt x="875" y="1451"/>
                    </a:lnTo>
                    <a:lnTo>
                      <a:pt x="865" y="1437"/>
                    </a:lnTo>
                    <a:lnTo>
                      <a:pt x="858" y="1423"/>
                    </a:lnTo>
                    <a:lnTo>
                      <a:pt x="850" y="1408"/>
                    </a:lnTo>
                    <a:lnTo>
                      <a:pt x="843" y="1397"/>
                    </a:lnTo>
                    <a:lnTo>
                      <a:pt x="839" y="1392"/>
                    </a:lnTo>
                    <a:lnTo>
                      <a:pt x="832" y="1380"/>
                    </a:lnTo>
                    <a:lnTo>
                      <a:pt x="822" y="1363"/>
                    </a:lnTo>
                    <a:lnTo>
                      <a:pt x="813" y="1349"/>
                    </a:lnTo>
                    <a:lnTo>
                      <a:pt x="800" y="1341"/>
                    </a:lnTo>
                    <a:lnTo>
                      <a:pt x="790" y="1338"/>
                    </a:lnTo>
                    <a:lnTo>
                      <a:pt x="781" y="1335"/>
                    </a:lnTo>
                    <a:lnTo>
                      <a:pt x="769" y="1329"/>
                    </a:lnTo>
                    <a:lnTo>
                      <a:pt x="758" y="1324"/>
                    </a:lnTo>
                    <a:lnTo>
                      <a:pt x="747" y="1315"/>
                    </a:lnTo>
                    <a:lnTo>
                      <a:pt x="736" y="1304"/>
                    </a:lnTo>
                    <a:lnTo>
                      <a:pt x="726" y="1295"/>
                    </a:lnTo>
                    <a:lnTo>
                      <a:pt x="717" y="1281"/>
                    </a:lnTo>
                    <a:lnTo>
                      <a:pt x="700" y="1256"/>
                    </a:lnTo>
                    <a:lnTo>
                      <a:pt x="685" y="1230"/>
                    </a:lnTo>
                    <a:lnTo>
                      <a:pt x="673" y="1205"/>
                    </a:lnTo>
                    <a:lnTo>
                      <a:pt x="668" y="1182"/>
                    </a:lnTo>
                    <a:lnTo>
                      <a:pt x="662" y="1160"/>
                    </a:lnTo>
                    <a:lnTo>
                      <a:pt x="658" y="1137"/>
                    </a:lnTo>
                    <a:lnTo>
                      <a:pt x="653" y="1114"/>
                    </a:lnTo>
                    <a:lnTo>
                      <a:pt x="647" y="1095"/>
                    </a:lnTo>
                    <a:lnTo>
                      <a:pt x="643" y="1086"/>
                    </a:lnTo>
                    <a:lnTo>
                      <a:pt x="638" y="1075"/>
                    </a:lnTo>
                    <a:lnTo>
                      <a:pt x="628" y="1063"/>
                    </a:lnTo>
                    <a:lnTo>
                      <a:pt x="619" y="1049"/>
                    </a:lnTo>
                    <a:lnTo>
                      <a:pt x="609" y="1038"/>
                    </a:lnTo>
                    <a:lnTo>
                      <a:pt x="598" y="1021"/>
                    </a:lnTo>
                    <a:lnTo>
                      <a:pt x="591" y="1007"/>
                    </a:lnTo>
                    <a:lnTo>
                      <a:pt x="583" y="990"/>
                    </a:lnTo>
                    <a:lnTo>
                      <a:pt x="577" y="953"/>
                    </a:lnTo>
                    <a:lnTo>
                      <a:pt x="577" y="914"/>
                    </a:lnTo>
                    <a:lnTo>
                      <a:pt x="583" y="880"/>
                    </a:lnTo>
                    <a:lnTo>
                      <a:pt x="589" y="857"/>
                    </a:lnTo>
                    <a:lnTo>
                      <a:pt x="591" y="832"/>
                    </a:lnTo>
                    <a:lnTo>
                      <a:pt x="591" y="798"/>
                    </a:lnTo>
                    <a:lnTo>
                      <a:pt x="589" y="758"/>
                    </a:lnTo>
                    <a:lnTo>
                      <a:pt x="583" y="721"/>
                    </a:lnTo>
                    <a:lnTo>
                      <a:pt x="576" y="696"/>
                    </a:lnTo>
                    <a:lnTo>
                      <a:pt x="570" y="679"/>
                    </a:lnTo>
                    <a:lnTo>
                      <a:pt x="561" y="667"/>
                    </a:lnTo>
                    <a:lnTo>
                      <a:pt x="547" y="653"/>
                    </a:lnTo>
                    <a:lnTo>
                      <a:pt x="536" y="636"/>
                    </a:lnTo>
                    <a:lnTo>
                      <a:pt x="529" y="619"/>
                    </a:lnTo>
                    <a:lnTo>
                      <a:pt x="523" y="602"/>
                    </a:lnTo>
                    <a:lnTo>
                      <a:pt x="519" y="580"/>
                    </a:lnTo>
                    <a:lnTo>
                      <a:pt x="512" y="560"/>
                    </a:lnTo>
                    <a:lnTo>
                      <a:pt x="500" y="543"/>
                    </a:lnTo>
                    <a:lnTo>
                      <a:pt x="487" y="535"/>
                    </a:lnTo>
                    <a:lnTo>
                      <a:pt x="474" y="535"/>
                    </a:lnTo>
                    <a:lnTo>
                      <a:pt x="468" y="537"/>
                    </a:lnTo>
                    <a:lnTo>
                      <a:pt x="459" y="535"/>
                    </a:lnTo>
                    <a:lnTo>
                      <a:pt x="451" y="532"/>
                    </a:lnTo>
                    <a:lnTo>
                      <a:pt x="442" y="523"/>
                    </a:lnTo>
                    <a:lnTo>
                      <a:pt x="431" y="518"/>
                    </a:lnTo>
                    <a:lnTo>
                      <a:pt x="421" y="512"/>
                    </a:lnTo>
                    <a:lnTo>
                      <a:pt x="412" y="503"/>
                    </a:lnTo>
                    <a:lnTo>
                      <a:pt x="404" y="498"/>
                    </a:lnTo>
                    <a:lnTo>
                      <a:pt x="391" y="489"/>
                    </a:lnTo>
                    <a:lnTo>
                      <a:pt x="382" y="481"/>
                    </a:lnTo>
                    <a:lnTo>
                      <a:pt x="372" y="472"/>
                    </a:lnTo>
                    <a:lnTo>
                      <a:pt x="359" y="467"/>
                    </a:lnTo>
                    <a:lnTo>
                      <a:pt x="352" y="467"/>
                    </a:lnTo>
                    <a:lnTo>
                      <a:pt x="344" y="464"/>
                    </a:lnTo>
                    <a:lnTo>
                      <a:pt x="337" y="467"/>
                    </a:lnTo>
                    <a:lnTo>
                      <a:pt x="327" y="467"/>
                    </a:lnTo>
                    <a:lnTo>
                      <a:pt x="318" y="467"/>
                    </a:lnTo>
                    <a:lnTo>
                      <a:pt x="308" y="464"/>
                    </a:lnTo>
                    <a:lnTo>
                      <a:pt x="299" y="458"/>
                    </a:lnTo>
                    <a:lnTo>
                      <a:pt x="289" y="453"/>
                    </a:lnTo>
                    <a:lnTo>
                      <a:pt x="280" y="444"/>
                    </a:lnTo>
                    <a:lnTo>
                      <a:pt x="273" y="438"/>
                    </a:lnTo>
                    <a:lnTo>
                      <a:pt x="263" y="436"/>
                    </a:lnTo>
                    <a:lnTo>
                      <a:pt x="254" y="433"/>
                    </a:lnTo>
                    <a:lnTo>
                      <a:pt x="244" y="433"/>
                    </a:lnTo>
                    <a:lnTo>
                      <a:pt x="233" y="433"/>
                    </a:lnTo>
                    <a:lnTo>
                      <a:pt x="220" y="436"/>
                    </a:lnTo>
                    <a:lnTo>
                      <a:pt x="207" y="438"/>
                    </a:lnTo>
                    <a:lnTo>
                      <a:pt x="193" y="444"/>
                    </a:lnTo>
                    <a:lnTo>
                      <a:pt x="180" y="458"/>
                    </a:lnTo>
                    <a:lnTo>
                      <a:pt x="171" y="475"/>
                    </a:lnTo>
                    <a:lnTo>
                      <a:pt x="160" y="492"/>
                    </a:lnTo>
                    <a:lnTo>
                      <a:pt x="150" y="509"/>
                    </a:lnTo>
                    <a:lnTo>
                      <a:pt x="139" y="523"/>
                    </a:lnTo>
                    <a:lnTo>
                      <a:pt x="128" y="535"/>
                    </a:lnTo>
                    <a:lnTo>
                      <a:pt x="114" y="535"/>
                    </a:lnTo>
                    <a:lnTo>
                      <a:pt x="101" y="526"/>
                    </a:lnTo>
                    <a:lnTo>
                      <a:pt x="94" y="515"/>
                    </a:lnTo>
                    <a:lnTo>
                      <a:pt x="88" y="503"/>
                    </a:lnTo>
                    <a:lnTo>
                      <a:pt x="77" y="489"/>
                    </a:lnTo>
                    <a:lnTo>
                      <a:pt x="65" y="472"/>
                    </a:lnTo>
                    <a:lnTo>
                      <a:pt x="60" y="444"/>
                    </a:lnTo>
                    <a:lnTo>
                      <a:pt x="60" y="407"/>
                    </a:lnTo>
                    <a:lnTo>
                      <a:pt x="67" y="365"/>
                    </a:lnTo>
                    <a:lnTo>
                      <a:pt x="71" y="342"/>
                    </a:lnTo>
                    <a:lnTo>
                      <a:pt x="69" y="325"/>
                    </a:lnTo>
                    <a:lnTo>
                      <a:pt x="64" y="317"/>
                    </a:lnTo>
                    <a:lnTo>
                      <a:pt x="54" y="311"/>
                    </a:lnTo>
                    <a:lnTo>
                      <a:pt x="45" y="308"/>
                    </a:lnTo>
                    <a:lnTo>
                      <a:pt x="32" y="303"/>
                    </a:lnTo>
                    <a:lnTo>
                      <a:pt x="18" y="297"/>
                    </a:lnTo>
                    <a:lnTo>
                      <a:pt x="7" y="288"/>
                    </a:lnTo>
                    <a:lnTo>
                      <a:pt x="0" y="274"/>
                    </a:lnTo>
                    <a:lnTo>
                      <a:pt x="0" y="255"/>
                    </a:lnTo>
                    <a:lnTo>
                      <a:pt x="5" y="232"/>
                    </a:lnTo>
                    <a:lnTo>
                      <a:pt x="15" y="206"/>
                    </a:lnTo>
                    <a:lnTo>
                      <a:pt x="28" y="184"/>
                    </a:lnTo>
                    <a:lnTo>
                      <a:pt x="41" y="158"/>
                    </a:lnTo>
                    <a:lnTo>
                      <a:pt x="54" y="139"/>
                    </a:lnTo>
                    <a:lnTo>
                      <a:pt x="67" y="124"/>
                    </a:lnTo>
                    <a:lnTo>
                      <a:pt x="79" y="113"/>
                    </a:lnTo>
                    <a:lnTo>
                      <a:pt x="88" y="99"/>
                    </a:lnTo>
                    <a:lnTo>
                      <a:pt x="99" y="85"/>
                    </a:lnTo>
                    <a:lnTo>
                      <a:pt x="113" y="74"/>
                    </a:lnTo>
                    <a:lnTo>
                      <a:pt x="131" y="65"/>
                    </a:lnTo>
                    <a:lnTo>
                      <a:pt x="156" y="59"/>
                    </a:lnTo>
                    <a:lnTo>
                      <a:pt x="186" y="59"/>
                    </a:lnTo>
                    <a:lnTo>
                      <a:pt x="225" y="65"/>
                    </a:lnTo>
                    <a:lnTo>
                      <a:pt x="244" y="82"/>
                    </a:lnTo>
                    <a:lnTo>
                      <a:pt x="259" y="93"/>
                    </a:lnTo>
                    <a:lnTo>
                      <a:pt x="273" y="102"/>
                    </a:lnTo>
                    <a:lnTo>
                      <a:pt x="284" y="107"/>
                    </a:lnTo>
                    <a:lnTo>
                      <a:pt x="293" y="110"/>
                    </a:lnTo>
                    <a:lnTo>
                      <a:pt x="303" y="116"/>
                    </a:lnTo>
                    <a:lnTo>
                      <a:pt x="312" y="119"/>
                    </a:lnTo>
                    <a:lnTo>
                      <a:pt x="320" y="122"/>
                    </a:lnTo>
                    <a:lnTo>
                      <a:pt x="331" y="127"/>
                    </a:lnTo>
                    <a:lnTo>
                      <a:pt x="346" y="130"/>
                    </a:lnTo>
                    <a:lnTo>
                      <a:pt x="365" y="133"/>
                    </a:lnTo>
                    <a:lnTo>
                      <a:pt x="385" y="139"/>
                    </a:lnTo>
                    <a:lnTo>
                      <a:pt x="404" y="141"/>
                    </a:lnTo>
                    <a:lnTo>
                      <a:pt x="423" y="141"/>
                    </a:lnTo>
                    <a:lnTo>
                      <a:pt x="440" y="141"/>
                    </a:lnTo>
                    <a:lnTo>
                      <a:pt x="451" y="141"/>
                    </a:lnTo>
                    <a:lnTo>
                      <a:pt x="463" y="139"/>
                    </a:lnTo>
                    <a:lnTo>
                      <a:pt x="478" y="139"/>
                    </a:lnTo>
                    <a:lnTo>
                      <a:pt x="495" y="139"/>
                    </a:lnTo>
                    <a:lnTo>
                      <a:pt x="513" y="139"/>
                    </a:lnTo>
                    <a:lnTo>
                      <a:pt x="532" y="139"/>
                    </a:lnTo>
                    <a:lnTo>
                      <a:pt x="549" y="141"/>
                    </a:lnTo>
                    <a:lnTo>
                      <a:pt x="564" y="141"/>
                    </a:lnTo>
                    <a:lnTo>
                      <a:pt x="574" y="141"/>
                    </a:lnTo>
                    <a:lnTo>
                      <a:pt x="581" y="141"/>
                    </a:lnTo>
                    <a:lnTo>
                      <a:pt x="591" y="144"/>
                    </a:lnTo>
                    <a:lnTo>
                      <a:pt x="602" y="147"/>
                    </a:lnTo>
                    <a:lnTo>
                      <a:pt x="613" y="150"/>
                    </a:lnTo>
                    <a:lnTo>
                      <a:pt x="625" y="153"/>
                    </a:lnTo>
                    <a:lnTo>
                      <a:pt x="636" y="158"/>
                    </a:lnTo>
                    <a:lnTo>
                      <a:pt x="647" y="161"/>
                    </a:lnTo>
                    <a:lnTo>
                      <a:pt x="657" y="167"/>
                    </a:lnTo>
                    <a:lnTo>
                      <a:pt x="670" y="173"/>
                    </a:lnTo>
                    <a:lnTo>
                      <a:pt x="685" y="178"/>
                    </a:lnTo>
                    <a:lnTo>
                      <a:pt x="705" y="184"/>
                    </a:lnTo>
                    <a:lnTo>
                      <a:pt x="726" y="187"/>
                    </a:lnTo>
                    <a:lnTo>
                      <a:pt x="747" y="192"/>
                    </a:lnTo>
                    <a:lnTo>
                      <a:pt x="766" y="198"/>
                    </a:lnTo>
                    <a:lnTo>
                      <a:pt x="783" y="201"/>
                    </a:lnTo>
                    <a:lnTo>
                      <a:pt x="794" y="201"/>
                    </a:lnTo>
                    <a:lnTo>
                      <a:pt x="805" y="201"/>
                    </a:lnTo>
                    <a:lnTo>
                      <a:pt x="822" y="201"/>
                    </a:lnTo>
                    <a:lnTo>
                      <a:pt x="841" y="198"/>
                    </a:lnTo>
                    <a:lnTo>
                      <a:pt x="864" y="195"/>
                    </a:lnTo>
                    <a:lnTo>
                      <a:pt x="884" y="192"/>
                    </a:lnTo>
                    <a:lnTo>
                      <a:pt x="905" y="187"/>
                    </a:lnTo>
                    <a:lnTo>
                      <a:pt x="922" y="181"/>
                    </a:lnTo>
                    <a:lnTo>
                      <a:pt x="937" y="173"/>
                    </a:lnTo>
                    <a:lnTo>
                      <a:pt x="956" y="158"/>
                    </a:lnTo>
                    <a:lnTo>
                      <a:pt x="967" y="147"/>
                    </a:lnTo>
                    <a:lnTo>
                      <a:pt x="971" y="136"/>
                    </a:lnTo>
                    <a:lnTo>
                      <a:pt x="973" y="124"/>
                    </a:lnTo>
                    <a:lnTo>
                      <a:pt x="969" y="113"/>
                    </a:lnTo>
                    <a:lnTo>
                      <a:pt x="960" y="96"/>
                    </a:lnTo>
                    <a:lnTo>
                      <a:pt x="950" y="82"/>
                    </a:lnTo>
                    <a:lnTo>
                      <a:pt x="943" y="71"/>
                    </a:lnTo>
                    <a:lnTo>
                      <a:pt x="941" y="57"/>
                    </a:lnTo>
                    <a:lnTo>
                      <a:pt x="945" y="40"/>
                    </a:lnTo>
                    <a:lnTo>
                      <a:pt x="952" y="23"/>
                    </a:lnTo>
                    <a:lnTo>
                      <a:pt x="960" y="6"/>
                    </a:lnTo>
                    <a:lnTo>
                      <a:pt x="971" y="0"/>
                    </a:lnTo>
                    <a:lnTo>
                      <a:pt x="982" y="3"/>
                    </a:lnTo>
                    <a:lnTo>
                      <a:pt x="997" y="11"/>
                    </a:lnTo>
                    <a:lnTo>
                      <a:pt x="1010" y="20"/>
                    </a:lnTo>
                    <a:lnTo>
                      <a:pt x="1018" y="31"/>
                    </a:lnTo>
                    <a:lnTo>
                      <a:pt x="1020" y="48"/>
                    </a:lnTo>
                    <a:lnTo>
                      <a:pt x="1020" y="65"/>
                    </a:lnTo>
                    <a:lnTo>
                      <a:pt x="1020" y="79"/>
                    </a:lnTo>
                    <a:lnTo>
                      <a:pt x="1024" y="93"/>
                    </a:lnTo>
                    <a:lnTo>
                      <a:pt x="1033" y="113"/>
                    </a:lnTo>
                    <a:lnTo>
                      <a:pt x="1046" y="124"/>
                    </a:lnTo>
                    <a:lnTo>
                      <a:pt x="1063" y="130"/>
                    </a:lnTo>
                    <a:lnTo>
                      <a:pt x="1073" y="130"/>
                    </a:lnTo>
                    <a:lnTo>
                      <a:pt x="1082" y="130"/>
                    </a:lnTo>
                    <a:lnTo>
                      <a:pt x="1091" y="133"/>
                    </a:lnTo>
                    <a:lnTo>
                      <a:pt x="1101" y="136"/>
                    </a:lnTo>
                    <a:lnTo>
                      <a:pt x="1110" y="141"/>
                    </a:lnTo>
                    <a:lnTo>
                      <a:pt x="1120" y="144"/>
                    </a:lnTo>
                    <a:lnTo>
                      <a:pt x="1129" y="147"/>
                    </a:lnTo>
                    <a:lnTo>
                      <a:pt x="1138" y="150"/>
                    </a:lnTo>
                    <a:lnTo>
                      <a:pt x="1153" y="153"/>
                    </a:lnTo>
                    <a:lnTo>
                      <a:pt x="1161" y="158"/>
                    </a:lnTo>
                    <a:lnTo>
                      <a:pt x="1161" y="170"/>
                    </a:lnTo>
                    <a:lnTo>
                      <a:pt x="1159" y="184"/>
                    </a:lnTo>
                    <a:lnTo>
                      <a:pt x="1155" y="192"/>
                    </a:lnTo>
                    <a:lnTo>
                      <a:pt x="1152" y="201"/>
                    </a:lnTo>
                    <a:lnTo>
                      <a:pt x="1144" y="206"/>
                    </a:lnTo>
                    <a:lnTo>
                      <a:pt x="1137" y="209"/>
                    </a:lnTo>
                    <a:lnTo>
                      <a:pt x="1127" y="212"/>
                    </a:lnTo>
                    <a:lnTo>
                      <a:pt x="1118" y="215"/>
                    </a:lnTo>
                    <a:lnTo>
                      <a:pt x="1108" y="215"/>
                    </a:lnTo>
                    <a:lnTo>
                      <a:pt x="1099" y="218"/>
                    </a:lnTo>
                    <a:lnTo>
                      <a:pt x="1082" y="226"/>
                    </a:lnTo>
                    <a:lnTo>
                      <a:pt x="1069" y="235"/>
                    </a:lnTo>
                    <a:lnTo>
                      <a:pt x="1056" y="249"/>
                    </a:lnTo>
                    <a:lnTo>
                      <a:pt x="1044" y="263"/>
                    </a:lnTo>
                    <a:lnTo>
                      <a:pt x="1033" y="280"/>
                    </a:lnTo>
                    <a:lnTo>
                      <a:pt x="1020" y="300"/>
                    </a:lnTo>
                    <a:lnTo>
                      <a:pt x="1005" y="322"/>
                    </a:lnTo>
                    <a:lnTo>
                      <a:pt x="992" y="354"/>
                    </a:lnTo>
                    <a:lnTo>
                      <a:pt x="984" y="393"/>
                    </a:lnTo>
                    <a:lnTo>
                      <a:pt x="984" y="444"/>
                    </a:lnTo>
                    <a:lnTo>
                      <a:pt x="988" y="489"/>
                    </a:lnTo>
                    <a:lnTo>
                      <a:pt x="992" y="520"/>
                    </a:lnTo>
                    <a:lnTo>
                      <a:pt x="997" y="535"/>
                    </a:lnTo>
                    <a:lnTo>
                      <a:pt x="1005" y="537"/>
                    </a:lnTo>
                    <a:lnTo>
                      <a:pt x="1014" y="535"/>
                    </a:lnTo>
                    <a:lnTo>
                      <a:pt x="1024" y="535"/>
                    </a:lnTo>
                    <a:lnTo>
                      <a:pt x="1035" y="537"/>
                    </a:lnTo>
                    <a:lnTo>
                      <a:pt x="1048" y="540"/>
                    </a:lnTo>
                    <a:lnTo>
                      <a:pt x="1059" y="549"/>
                    </a:lnTo>
                    <a:lnTo>
                      <a:pt x="1071" y="557"/>
                    </a:lnTo>
                    <a:lnTo>
                      <a:pt x="1082" y="563"/>
                    </a:lnTo>
                    <a:lnTo>
                      <a:pt x="1091" y="568"/>
                    </a:lnTo>
                    <a:lnTo>
                      <a:pt x="1099" y="571"/>
                    </a:lnTo>
                    <a:lnTo>
                      <a:pt x="1108" y="571"/>
                    </a:lnTo>
                    <a:lnTo>
                      <a:pt x="1118" y="571"/>
                    </a:lnTo>
                    <a:lnTo>
                      <a:pt x="1125" y="577"/>
                    </a:lnTo>
                    <a:lnTo>
                      <a:pt x="1131" y="585"/>
                    </a:lnTo>
                    <a:lnTo>
                      <a:pt x="1133" y="600"/>
                    </a:lnTo>
                    <a:lnTo>
                      <a:pt x="1137" y="614"/>
                    </a:lnTo>
                    <a:lnTo>
                      <a:pt x="1142" y="622"/>
                    </a:lnTo>
                    <a:lnTo>
                      <a:pt x="1150" y="628"/>
                    </a:lnTo>
                    <a:lnTo>
                      <a:pt x="1159" y="631"/>
                    </a:lnTo>
                    <a:lnTo>
                      <a:pt x="1165" y="622"/>
                    </a:lnTo>
                    <a:lnTo>
                      <a:pt x="1167" y="600"/>
                    </a:lnTo>
                    <a:lnTo>
                      <a:pt x="1167" y="574"/>
                    </a:lnTo>
                    <a:lnTo>
                      <a:pt x="1163" y="549"/>
                    </a:lnTo>
                    <a:lnTo>
                      <a:pt x="1165" y="535"/>
                    </a:lnTo>
                    <a:lnTo>
                      <a:pt x="1174" y="523"/>
                    </a:lnTo>
                    <a:lnTo>
                      <a:pt x="1189" y="518"/>
                    </a:lnTo>
                    <a:lnTo>
                      <a:pt x="1202" y="509"/>
                    </a:lnTo>
                    <a:lnTo>
                      <a:pt x="1212" y="498"/>
                    </a:lnTo>
                    <a:lnTo>
                      <a:pt x="1210" y="478"/>
                    </a:lnTo>
                    <a:lnTo>
                      <a:pt x="1204" y="461"/>
                    </a:lnTo>
                    <a:lnTo>
                      <a:pt x="1193" y="447"/>
                    </a:lnTo>
                    <a:lnTo>
                      <a:pt x="1185" y="433"/>
                    </a:lnTo>
                    <a:lnTo>
                      <a:pt x="1182" y="416"/>
                    </a:lnTo>
                    <a:lnTo>
                      <a:pt x="1184" y="399"/>
                    </a:lnTo>
                    <a:lnTo>
                      <a:pt x="1187" y="379"/>
                    </a:lnTo>
                    <a:lnTo>
                      <a:pt x="1199" y="365"/>
                    </a:lnTo>
                    <a:lnTo>
                      <a:pt x="1214" y="359"/>
                    </a:lnTo>
                    <a:lnTo>
                      <a:pt x="1231" y="365"/>
                    </a:lnTo>
                    <a:lnTo>
                      <a:pt x="1240" y="376"/>
                    </a:lnTo>
                    <a:lnTo>
                      <a:pt x="1248" y="387"/>
                    </a:lnTo>
                    <a:lnTo>
                      <a:pt x="1259" y="399"/>
                    </a:lnTo>
                    <a:lnTo>
                      <a:pt x="1270" y="404"/>
                    </a:lnTo>
                    <a:lnTo>
                      <a:pt x="1280" y="413"/>
                    </a:lnTo>
                    <a:lnTo>
                      <a:pt x="1287" y="421"/>
                    </a:lnTo>
                    <a:lnTo>
                      <a:pt x="1295" y="433"/>
                    </a:lnTo>
                    <a:lnTo>
                      <a:pt x="1302" y="447"/>
                    </a:lnTo>
                    <a:lnTo>
                      <a:pt x="1310" y="458"/>
                    </a:lnTo>
                    <a:lnTo>
                      <a:pt x="1319" y="461"/>
                    </a:lnTo>
                    <a:lnTo>
                      <a:pt x="1329" y="450"/>
                    </a:lnTo>
                    <a:lnTo>
                      <a:pt x="1340" y="433"/>
                    </a:lnTo>
                    <a:lnTo>
                      <a:pt x="1347" y="416"/>
                    </a:lnTo>
                    <a:lnTo>
                      <a:pt x="1355" y="407"/>
                    </a:lnTo>
                    <a:lnTo>
                      <a:pt x="1368" y="413"/>
                    </a:lnTo>
                    <a:lnTo>
                      <a:pt x="1379" y="427"/>
                    </a:lnTo>
                    <a:lnTo>
                      <a:pt x="1387" y="450"/>
                    </a:lnTo>
                    <a:lnTo>
                      <a:pt x="1393" y="467"/>
                    </a:lnTo>
                    <a:lnTo>
                      <a:pt x="1400" y="484"/>
                    </a:lnTo>
                    <a:lnTo>
                      <a:pt x="1408" y="498"/>
                    </a:lnTo>
                    <a:lnTo>
                      <a:pt x="1419" y="518"/>
                    </a:lnTo>
                    <a:lnTo>
                      <a:pt x="1430" y="537"/>
                    </a:lnTo>
                    <a:lnTo>
                      <a:pt x="1436" y="552"/>
                    </a:lnTo>
                    <a:lnTo>
                      <a:pt x="1440" y="566"/>
                    </a:lnTo>
                    <a:lnTo>
                      <a:pt x="1441" y="580"/>
                    </a:lnTo>
                    <a:lnTo>
                      <a:pt x="1445" y="591"/>
                    </a:lnTo>
                    <a:lnTo>
                      <a:pt x="1455" y="594"/>
                    </a:lnTo>
                    <a:lnTo>
                      <a:pt x="1466" y="591"/>
                    </a:lnTo>
                    <a:lnTo>
                      <a:pt x="1475" y="588"/>
                    </a:lnTo>
                    <a:lnTo>
                      <a:pt x="1483" y="591"/>
                    </a:lnTo>
                    <a:lnTo>
                      <a:pt x="1487" y="602"/>
                    </a:lnTo>
                    <a:lnTo>
                      <a:pt x="1485" y="625"/>
                    </a:lnTo>
                    <a:lnTo>
                      <a:pt x="1479" y="651"/>
                    </a:lnTo>
                    <a:lnTo>
                      <a:pt x="1470" y="670"/>
                    </a:lnTo>
                    <a:lnTo>
                      <a:pt x="1460" y="679"/>
                    </a:lnTo>
                    <a:lnTo>
                      <a:pt x="1449" y="682"/>
                    </a:lnTo>
                    <a:lnTo>
                      <a:pt x="1436" y="684"/>
                    </a:lnTo>
                    <a:lnTo>
                      <a:pt x="1425" y="687"/>
                    </a:lnTo>
                    <a:lnTo>
                      <a:pt x="1415" y="690"/>
                    </a:lnTo>
                    <a:lnTo>
                      <a:pt x="1406" y="693"/>
                    </a:lnTo>
                    <a:lnTo>
                      <a:pt x="1398" y="699"/>
                    </a:lnTo>
                    <a:lnTo>
                      <a:pt x="1394" y="713"/>
                    </a:lnTo>
                    <a:lnTo>
                      <a:pt x="1394" y="733"/>
                    </a:lnTo>
                    <a:lnTo>
                      <a:pt x="1396" y="755"/>
                    </a:lnTo>
                    <a:lnTo>
                      <a:pt x="1398" y="778"/>
                    </a:lnTo>
                    <a:lnTo>
                      <a:pt x="1394" y="798"/>
                    </a:lnTo>
                    <a:lnTo>
                      <a:pt x="1381" y="817"/>
                    </a:lnTo>
                    <a:lnTo>
                      <a:pt x="1364" y="832"/>
                    </a:lnTo>
                    <a:lnTo>
                      <a:pt x="1349" y="840"/>
                    </a:lnTo>
                    <a:lnTo>
                      <a:pt x="1338" y="848"/>
                    </a:lnTo>
                    <a:lnTo>
                      <a:pt x="1327" y="863"/>
                    </a:lnTo>
                    <a:lnTo>
                      <a:pt x="1315" y="880"/>
                    </a:lnTo>
                    <a:lnTo>
                      <a:pt x="1310" y="899"/>
                    </a:lnTo>
                    <a:lnTo>
                      <a:pt x="1304" y="916"/>
                    </a:lnTo>
                    <a:lnTo>
                      <a:pt x="1298" y="931"/>
                    </a:lnTo>
                    <a:lnTo>
                      <a:pt x="1289" y="939"/>
                    </a:lnTo>
                    <a:lnTo>
                      <a:pt x="1280" y="953"/>
                    </a:lnTo>
                    <a:lnTo>
                      <a:pt x="1270" y="964"/>
                    </a:lnTo>
                    <a:lnTo>
                      <a:pt x="1263" y="967"/>
                    </a:lnTo>
                    <a:lnTo>
                      <a:pt x="1253" y="970"/>
                    </a:lnTo>
                    <a:lnTo>
                      <a:pt x="1242" y="979"/>
                    </a:lnTo>
                    <a:lnTo>
                      <a:pt x="1234" y="990"/>
                    </a:lnTo>
                    <a:lnTo>
                      <a:pt x="1234" y="1001"/>
                    </a:lnTo>
                    <a:lnTo>
                      <a:pt x="1234" y="1013"/>
                    </a:lnTo>
                    <a:lnTo>
                      <a:pt x="1233" y="1027"/>
                    </a:lnTo>
                    <a:lnTo>
                      <a:pt x="1229" y="1044"/>
                    </a:lnTo>
                    <a:lnTo>
                      <a:pt x="1227" y="1061"/>
                    </a:lnTo>
                    <a:lnTo>
                      <a:pt x="1223" y="1080"/>
                    </a:lnTo>
                    <a:lnTo>
                      <a:pt x="1217" y="1097"/>
                    </a:lnTo>
                    <a:lnTo>
                      <a:pt x="1214" y="1112"/>
                    </a:lnTo>
                    <a:lnTo>
                      <a:pt x="1214" y="1123"/>
                    </a:lnTo>
                    <a:lnTo>
                      <a:pt x="1212" y="1131"/>
                    </a:lnTo>
                    <a:lnTo>
                      <a:pt x="1202" y="1134"/>
                    </a:lnTo>
                    <a:lnTo>
                      <a:pt x="1191" y="1137"/>
                    </a:lnTo>
                    <a:lnTo>
                      <a:pt x="1184" y="1140"/>
                    </a:lnTo>
                    <a:lnTo>
                      <a:pt x="1178" y="1148"/>
                    </a:lnTo>
                    <a:lnTo>
                      <a:pt x="1172" y="1168"/>
                    </a:lnTo>
                    <a:lnTo>
                      <a:pt x="1174" y="1205"/>
                    </a:lnTo>
                    <a:lnTo>
                      <a:pt x="1180" y="1250"/>
                    </a:lnTo>
                    <a:lnTo>
                      <a:pt x="1182" y="1293"/>
                    </a:lnTo>
                    <a:lnTo>
                      <a:pt x="1172" y="1309"/>
                    </a:lnTo>
                    <a:lnTo>
                      <a:pt x="1161" y="1307"/>
                    </a:lnTo>
                    <a:lnTo>
                      <a:pt x="1152" y="1301"/>
                    </a:lnTo>
                    <a:lnTo>
                      <a:pt x="1146" y="1290"/>
                    </a:lnTo>
                    <a:lnTo>
                      <a:pt x="1140" y="1276"/>
                    </a:lnTo>
                    <a:lnTo>
                      <a:pt x="1135" y="1259"/>
                    </a:lnTo>
                    <a:lnTo>
                      <a:pt x="1131" y="1239"/>
                    </a:lnTo>
                    <a:lnTo>
                      <a:pt x="1127" y="1222"/>
                    </a:lnTo>
                    <a:lnTo>
                      <a:pt x="1125" y="1216"/>
                    </a:lnTo>
                    <a:lnTo>
                      <a:pt x="1121" y="1216"/>
                    </a:lnTo>
                    <a:lnTo>
                      <a:pt x="1110" y="1213"/>
                    </a:lnTo>
                    <a:lnTo>
                      <a:pt x="1097" y="1213"/>
                    </a:lnTo>
                    <a:lnTo>
                      <a:pt x="1086" y="1216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1762" y="1076"/>
                <a:ext cx="361" cy="427"/>
              </a:xfrm>
              <a:custGeom>
                <a:avLst/>
                <a:gdLst>
                  <a:gd name="T0" fmla="*/ 24 w 361"/>
                  <a:gd name="T1" fmla="*/ 6 h 427"/>
                  <a:gd name="T2" fmla="*/ 43 w 361"/>
                  <a:gd name="T3" fmla="*/ 0 h 427"/>
                  <a:gd name="T4" fmla="*/ 62 w 361"/>
                  <a:gd name="T5" fmla="*/ 3 h 427"/>
                  <a:gd name="T6" fmla="*/ 81 w 361"/>
                  <a:gd name="T7" fmla="*/ 9 h 427"/>
                  <a:gd name="T8" fmla="*/ 103 w 361"/>
                  <a:gd name="T9" fmla="*/ 20 h 427"/>
                  <a:gd name="T10" fmla="*/ 128 w 361"/>
                  <a:gd name="T11" fmla="*/ 31 h 427"/>
                  <a:gd name="T12" fmla="*/ 152 w 361"/>
                  <a:gd name="T13" fmla="*/ 45 h 427"/>
                  <a:gd name="T14" fmla="*/ 175 w 361"/>
                  <a:gd name="T15" fmla="*/ 57 h 427"/>
                  <a:gd name="T16" fmla="*/ 192 w 361"/>
                  <a:gd name="T17" fmla="*/ 62 h 427"/>
                  <a:gd name="T18" fmla="*/ 218 w 361"/>
                  <a:gd name="T19" fmla="*/ 74 h 427"/>
                  <a:gd name="T20" fmla="*/ 248 w 361"/>
                  <a:gd name="T21" fmla="*/ 93 h 427"/>
                  <a:gd name="T22" fmla="*/ 275 w 361"/>
                  <a:gd name="T23" fmla="*/ 116 h 427"/>
                  <a:gd name="T24" fmla="*/ 297 w 361"/>
                  <a:gd name="T25" fmla="*/ 159 h 427"/>
                  <a:gd name="T26" fmla="*/ 318 w 361"/>
                  <a:gd name="T27" fmla="*/ 238 h 427"/>
                  <a:gd name="T28" fmla="*/ 337 w 361"/>
                  <a:gd name="T29" fmla="*/ 269 h 427"/>
                  <a:gd name="T30" fmla="*/ 348 w 361"/>
                  <a:gd name="T31" fmla="*/ 311 h 427"/>
                  <a:gd name="T32" fmla="*/ 350 w 361"/>
                  <a:gd name="T33" fmla="*/ 354 h 427"/>
                  <a:gd name="T34" fmla="*/ 358 w 361"/>
                  <a:gd name="T35" fmla="*/ 385 h 427"/>
                  <a:gd name="T36" fmla="*/ 359 w 361"/>
                  <a:gd name="T37" fmla="*/ 407 h 427"/>
                  <a:gd name="T38" fmla="*/ 342 w 361"/>
                  <a:gd name="T39" fmla="*/ 422 h 427"/>
                  <a:gd name="T40" fmla="*/ 316 w 361"/>
                  <a:gd name="T41" fmla="*/ 427 h 427"/>
                  <a:gd name="T42" fmla="*/ 290 w 361"/>
                  <a:gd name="T43" fmla="*/ 416 h 427"/>
                  <a:gd name="T44" fmla="*/ 271 w 361"/>
                  <a:gd name="T45" fmla="*/ 390 h 427"/>
                  <a:gd name="T46" fmla="*/ 250 w 361"/>
                  <a:gd name="T47" fmla="*/ 365 h 427"/>
                  <a:gd name="T48" fmla="*/ 228 w 361"/>
                  <a:gd name="T49" fmla="*/ 345 h 427"/>
                  <a:gd name="T50" fmla="*/ 205 w 361"/>
                  <a:gd name="T51" fmla="*/ 334 h 427"/>
                  <a:gd name="T52" fmla="*/ 177 w 361"/>
                  <a:gd name="T53" fmla="*/ 325 h 427"/>
                  <a:gd name="T54" fmla="*/ 150 w 361"/>
                  <a:gd name="T55" fmla="*/ 291 h 427"/>
                  <a:gd name="T56" fmla="*/ 154 w 361"/>
                  <a:gd name="T57" fmla="*/ 266 h 427"/>
                  <a:gd name="T58" fmla="*/ 169 w 361"/>
                  <a:gd name="T59" fmla="*/ 257 h 427"/>
                  <a:gd name="T60" fmla="*/ 186 w 361"/>
                  <a:gd name="T61" fmla="*/ 255 h 427"/>
                  <a:gd name="T62" fmla="*/ 203 w 361"/>
                  <a:gd name="T63" fmla="*/ 255 h 427"/>
                  <a:gd name="T64" fmla="*/ 214 w 361"/>
                  <a:gd name="T65" fmla="*/ 238 h 427"/>
                  <a:gd name="T66" fmla="*/ 194 w 361"/>
                  <a:gd name="T67" fmla="*/ 192 h 427"/>
                  <a:gd name="T68" fmla="*/ 173 w 361"/>
                  <a:gd name="T69" fmla="*/ 170 h 427"/>
                  <a:gd name="T70" fmla="*/ 145 w 361"/>
                  <a:gd name="T71" fmla="*/ 159 h 427"/>
                  <a:gd name="T72" fmla="*/ 109 w 361"/>
                  <a:gd name="T73" fmla="*/ 147 h 427"/>
                  <a:gd name="T74" fmla="*/ 77 w 361"/>
                  <a:gd name="T75" fmla="*/ 136 h 427"/>
                  <a:gd name="T76" fmla="*/ 53 w 361"/>
                  <a:gd name="T77" fmla="*/ 122 h 427"/>
                  <a:gd name="T78" fmla="*/ 24 w 361"/>
                  <a:gd name="T79" fmla="*/ 99 h 427"/>
                  <a:gd name="T80" fmla="*/ 4 w 361"/>
                  <a:gd name="T81" fmla="*/ 65 h 427"/>
                  <a:gd name="T82" fmla="*/ 4 w 361"/>
                  <a:gd name="T83" fmla="*/ 28 h 4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61"/>
                  <a:gd name="T127" fmla="*/ 0 h 427"/>
                  <a:gd name="T128" fmla="*/ 361 w 361"/>
                  <a:gd name="T129" fmla="*/ 427 h 4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61" h="427">
                    <a:moveTo>
                      <a:pt x="17" y="11"/>
                    </a:moveTo>
                    <a:lnTo>
                      <a:pt x="24" y="6"/>
                    </a:lnTo>
                    <a:lnTo>
                      <a:pt x="34" y="0"/>
                    </a:lnTo>
                    <a:lnTo>
                      <a:pt x="43" y="0"/>
                    </a:lnTo>
                    <a:lnTo>
                      <a:pt x="53" y="0"/>
                    </a:lnTo>
                    <a:lnTo>
                      <a:pt x="62" y="3"/>
                    </a:lnTo>
                    <a:lnTo>
                      <a:pt x="71" y="6"/>
                    </a:lnTo>
                    <a:lnTo>
                      <a:pt x="81" y="9"/>
                    </a:lnTo>
                    <a:lnTo>
                      <a:pt x="92" y="14"/>
                    </a:lnTo>
                    <a:lnTo>
                      <a:pt x="103" y="20"/>
                    </a:lnTo>
                    <a:lnTo>
                      <a:pt x="115" y="26"/>
                    </a:lnTo>
                    <a:lnTo>
                      <a:pt x="128" y="31"/>
                    </a:lnTo>
                    <a:lnTo>
                      <a:pt x="141" y="37"/>
                    </a:lnTo>
                    <a:lnTo>
                      <a:pt x="152" y="45"/>
                    </a:lnTo>
                    <a:lnTo>
                      <a:pt x="164" y="51"/>
                    </a:lnTo>
                    <a:lnTo>
                      <a:pt x="175" y="57"/>
                    </a:lnTo>
                    <a:lnTo>
                      <a:pt x="182" y="60"/>
                    </a:lnTo>
                    <a:lnTo>
                      <a:pt x="192" y="62"/>
                    </a:lnTo>
                    <a:lnTo>
                      <a:pt x="205" y="68"/>
                    </a:lnTo>
                    <a:lnTo>
                      <a:pt x="218" y="74"/>
                    </a:lnTo>
                    <a:lnTo>
                      <a:pt x="233" y="82"/>
                    </a:lnTo>
                    <a:lnTo>
                      <a:pt x="248" y="93"/>
                    </a:lnTo>
                    <a:lnTo>
                      <a:pt x="263" y="102"/>
                    </a:lnTo>
                    <a:lnTo>
                      <a:pt x="275" y="116"/>
                    </a:lnTo>
                    <a:lnTo>
                      <a:pt x="284" y="127"/>
                    </a:lnTo>
                    <a:lnTo>
                      <a:pt x="297" y="159"/>
                    </a:lnTo>
                    <a:lnTo>
                      <a:pt x="309" y="201"/>
                    </a:lnTo>
                    <a:lnTo>
                      <a:pt x="318" y="238"/>
                    </a:lnTo>
                    <a:lnTo>
                      <a:pt x="327" y="257"/>
                    </a:lnTo>
                    <a:lnTo>
                      <a:pt x="337" y="269"/>
                    </a:lnTo>
                    <a:lnTo>
                      <a:pt x="344" y="289"/>
                    </a:lnTo>
                    <a:lnTo>
                      <a:pt x="348" y="311"/>
                    </a:lnTo>
                    <a:lnTo>
                      <a:pt x="350" y="334"/>
                    </a:lnTo>
                    <a:lnTo>
                      <a:pt x="350" y="354"/>
                    </a:lnTo>
                    <a:lnTo>
                      <a:pt x="354" y="371"/>
                    </a:lnTo>
                    <a:lnTo>
                      <a:pt x="358" y="385"/>
                    </a:lnTo>
                    <a:lnTo>
                      <a:pt x="361" y="399"/>
                    </a:lnTo>
                    <a:lnTo>
                      <a:pt x="359" y="407"/>
                    </a:lnTo>
                    <a:lnTo>
                      <a:pt x="352" y="416"/>
                    </a:lnTo>
                    <a:lnTo>
                      <a:pt x="342" y="422"/>
                    </a:lnTo>
                    <a:lnTo>
                      <a:pt x="329" y="424"/>
                    </a:lnTo>
                    <a:lnTo>
                      <a:pt x="316" y="427"/>
                    </a:lnTo>
                    <a:lnTo>
                      <a:pt x="303" y="424"/>
                    </a:lnTo>
                    <a:lnTo>
                      <a:pt x="290" y="416"/>
                    </a:lnTo>
                    <a:lnTo>
                      <a:pt x="280" y="405"/>
                    </a:lnTo>
                    <a:lnTo>
                      <a:pt x="271" y="390"/>
                    </a:lnTo>
                    <a:lnTo>
                      <a:pt x="262" y="376"/>
                    </a:lnTo>
                    <a:lnTo>
                      <a:pt x="250" y="365"/>
                    </a:lnTo>
                    <a:lnTo>
                      <a:pt x="239" y="354"/>
                    </a:lnTo>
                    <a:lnTo>
                      <a:pt x="228" y="345"/>
                    </a:lnTo>
                    <a:lnTo>
                      <a:pt x="216" y="337"/>
                    </a:lnTo>
                    <a:lnTo>
                      <a:pt x="205" y="334"/>
                    </a:lnTo>
                    <a:lnTo>
                      <a:pt x="196" y="331"/>
                    </a:lnTo>
                    <a:lnTo>
                      <a:pt x="177" y="325"/>
                    </a:lnTo>
                    <a:lnTo>
                      <a:pt x="160" y="308"/>
                    </a:lnTo>
                    <a:lnTo>
                      <a:pt x="150" y="291"/>
                    </a:lnTo>
                    <a:lnTo>
                      <a:pt x="150" y="272"/>
                    </a:lnTo>
                    <a:lnTo>
                      <a:pt x="154" y="266"/>
                    </a:lnTo>
                    <a:lnTo>
                      <a:pt x="162" y="260"/>
                    </a:lnTo>
                    <a:lnTo>
                      <a:pt x="169" y="257"/>
                    </a:lnTo>
                    <a:lnTo>
                      <a:pt x="179" y="257"/>
                    </a:lnTo>
                    <a:lnTo>
                      <a:pt x="186" y="255"/>
                    </a:lnTo>
                    <a:lnTo>
                      <a:pt x="196" y="255"/>
                    </a:lnTo>
                    <a:lnTo>
                      <a:pt x="203" y="255"/>
                    </a:lnTo>
                    <a:lnTo>
                      <a:pt x="211" y="252"/>
                    </a:lnTo>
                    <a:lnTo>
                      <a:pt x="214" y="238"/>
                    </a:lnTo>
                    <a:lnTo>
                      <a:pt x="207" y="215"/>
                    </a:lnTo>
                    <a:lnTo>
                      <a:pt x="194" y="192"/>
                    </a:lnTo>
                    <a:lnTo>
                      <a:pt x="181" y="175"/>
                    </a:lnTo>
                    <a:lnTo>
                      <a:pt x="173" y="170"/>
                    </a:lnTo>
                    <a:lnTo>
                      <a:pt x="160" y="167"/>
                    </a:lnTo>
                    <a:lnTo>
                      <a:pt x="145" y="159"/>
                    </a:lnTo>
                    <a:lnTo>
                      <a:pt x="128" y="153"/>
                    </a:lnTo>
                    <a:lnTo>
                      <a:pt x="109" y="147"/>
                    </a:lnTo>
                    <a:lnTo>
                      <a:pt x="92" y="142"/>
                    </a:lnTo>
                    <a:lnTo>
                      <a:pt x="77" y="136"/>
                    </a:lnTo>
                    <a:lnTo>
                      <a:pt x="64" y="130"/>
                    </a:lnTo>
                    <a:lnTo>
                      <a:pt x="53" y="122"/>
                    </a:lnTo>
                    <a:lnTo>
                      <a:pt x="39" y="113"/>
                    </a:lnTo>
                    <a:lnTo>
                      <a:pt x="24" y="99"/>
                    </a:lnTo>
                    <a:lnTo>
                      <a:pt x="13" y="82"/>
                    </a:lnTo>
                    <a:lnTo>
                      <a:pt x="4" y="65"/>
                    </a:lnTo>
                    <a:lnTo>
                      <a:pt x="0" y="48"/>
                    </a:lnTo>
                    <a:lnTo>
                      <a:pt x="4" y="28"/>
                    </a:lnTo>
                    <a:lnTo>
                      <a:pt x="17" y="11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1990" y="587"/>
                <a:ext cx="736" cy="913"/>
              </a:xfrm>
              <a:custGeom>
                <a:avLst/>
                <a:gdLst>
                  <a:gd name="T0" fmla="*/ 145 w 736"/>
                  <a:gd name="T1" fmla="*/ 130 h 913"/>
                  <a:gd name="T2" fmla="*/ 113 w 736"/>
                  <a:gd name="T3" fmla="*/ 141 h 913"/>
                  <a:gd name="T4" fmla="*/ 69 w 736"/>
                  <a:gd name="T5" fmla="*/ 232 h 913"/>
                  <a:gd name="T6" fmla="*/ 26 w 736"/>
                  <a:gd name="T7" fmla="*/ 271 h 913"/>
                  <a:gd name="T8" fmla="*/ 0 w 736"/>
                  <a:gd name="T9" fmla="*/ 305 h 913"/>
                  <a:gd name="T10" fmla="*/ 24 w 736"/>
                  <a:gd name="T11" fmla="*/ 339 h 913"/>
                  <a:gd name="T12" fmla="*/ 54 w 736"/>
                  <a:gd name="T13" fmla="*/ 393 h 913"/>
                  <a:gd name="T14" fmla="*/ 109 w 736"/>
                  <a:gd name="T15" fmla="*/ 353 h 913"/>
                  <a:gd name="T16" fmla="*/ 145 w 736"/>
                  <a:gd name="T17" fmla="*/ 342 h 913"/>
                  <a:gd name="T18" fmla="*/ 180 w 736"/>
                  <a:gd name="T19" fmla="*/ 404 h 913"/>
                  <a:gd name="T20" fmla="*/ 184 w 736"/>
                  <a:gd name="T21" fmla="*/ 444 h 913"/>
                  <a:gd name="T22" fmla="*/ 212 w 736"/>
                  <a:gd name="T23" fmla="*/ 509 h 913"/>
                  <a:gd name="T24" fmla="*/ 237 w 736"/>
                  <a:gd name="T25" fmla="*/ 577 h 913"/>
                  <a:gd name="T26" fmla="*/ 242 w 736"/>
                  <a:gd name="T27" fmla="*/ 687 h 913"/>
                  <a:gd name="T28" fmla="*/ 226 w 736"/>
                  <a:gd name="T29" fmla="*/ 755 h 913"/>
                  <a:gd name="T30" fmla="*/ 237 w 736"/>
                  <a:gd name="T31" fmla="*/ 800 h 913"/>
                  <a:gd name="T32" fmla="*/ 250 w 736"/>
                  <a:gd name="T33" fmla="*/ 862 h 913"/>
                  <a:gd name="T34" fmla="*/ 286 w 736"/>
                  <a:gd name="T35" fmla="*/ 899 h 913"/>
                  <a:gd name="T36" fmla="*/ 333 w 736"/>
                  <a:gd name="T37" fmla="*/ 913 h 913"/>
                  <a:gd name="T38" fmla="*/ 365 w 736"/>
                  <a:gd name="T39" fmla="*/ 865 h 913"/>
                  <a:gd name="T40" fmla="*/ 410 w 736"/>
                  <a:gd name="T41" fmla="*/ 803 h 913"/>
                  <a:gd name="T42" fmla="*/ 442 w 736"/>
                  <a:gd name="T43" fmla="*/ 744 h 913"/>
                  <a:gd name="T44" fmla="*/ 474 w 736"/>
                  <a:gd name="T45" fmla="*/ 684 h 913"/>
                  <a:gd name="T46" fmla="*/ 514 w 736"/>
                  <a:gd name="T47" fmla="*/ 670 h 913"/>
                  <a:gd name="T48" fmla="*/ 547 w 736"/>
                  <a:gd name="T49" fmla="*/ 653 h 913"/>
                  <a:gd name="T50" fmla="*/ 581 w 736"/>
                  <a:gd name="T51" fmla="*/ 619 h 913"/>
                  <a:gd name="T52" fmla="*/ 615 w 736"/>
                  <a:gd name="T53" fmla="*/ 574 h 913"/>
                  <a:gd name="T54" fmla="*/ 596 w 736"/>
                  <a:gd name="T55" fmla="*/ 537 h 913"/>
                  <a:gd name="T56" fmla="*/ 564 w 736"/>
                  <a:gd name="T57" fmla="*/ 520 h 913"/>
                  <a:gd name="T58" fmla="*/ 581 w 736"/>
                  <a:gd name="T59" fmla="*/ 464 h 913"/>
                  <a:gd name="T60" fmla="*/ 628 w 736"/>
                  <a:gd name="T61" fmla="*/ 478 h 913"/>
                  <a:gd name="T62" fmla="*/ 640 w 736"/>
                  <a:gd name="T63" fmla="*/ 466 h 913"/>
                  <a:gd name="T64" fmla="*/ 651 w 736"/>
                  <a:gd name="T65" fmla="*/ 387 h 913"/>
                  <a:gd name="T66" fmla="*/ 643 w 736"/>
                  <a:gd name="T67" fmla="*/ 300 h 913"/>
                  <a:gd name="T68" fmla="*/ 668 w 736"/>
                  <a:gd name="T69" fmla="*/ 209 h 913"/>
                  <a:gd name="T70" fmla="*/ 698 w 736"/>
                  <a:gd name="T71" fmla="*/ 170 h 913"/>
                  <a:gd name="T72" fmla="*/ 730 w 736"/>
                  <a:gd name="T73" fmla="*/ 133 h 913"/>
                  <a:gd name="T74" fmla="*/ 721 w 736"/>
                  <a:gd name="T75" fmla="*/ 99 h 913"/>
                  <a:gd name="T76" fmla="*/ 672 w 736"/>
                  <a:gd name="T77" fmla="*/ 96 h 913"/>
                  <a:gd name="T78" fmla="*/ 640 w 736"/>
                  <a:gd name="T79" fmla="*/ 102 h 913"/>
                  <a:gd name="T80" fmla="*/ 617 w 736"/>
                  <a:gd name="T81" fmla="*/ 124 h 913"/>
                  <a:gd name="T82" fmla="*/ 583 w 736"/>
                  <a:gd name="T83" fmla="*/ 127 h 913"/>
                  <a:gd name="T84" fmla="*/ 532 w 736"/>
                  <a:gd name="T85" fmla="*/ 119 h 913"/>
                  <a:gd name="T86" fmla="*/ 529 w 736"/>
                  <a:gd name="T87" fmla="*/ 110 h 913"/>
                  <a:gd name="T88" fmla="*/ 574 w 736"/>
                  <a:gd name="T89" fmla="*/ 71 h 913"/>
                  <a:gd name="T90" fmla="*/ 628 w 736"/>
                  <a:gd name="T91" fmla="*/ 76 h 913"/>
                  <a:gd name="T92" fmla="*/ 598 w 736"/>
                  <a:gd name="T93" fmla="*/ 17 h 913"/>
                  <a:gd name="T94" fmla="*/ 562 w 736"/>
                  <a:gd name="T95" fmla="*/ 3 h 913"/>
                  <a:gd name="T96" fmla="*/ 514 w 736"/>
                  <a:gd name="T97" fmla="*/ 0 h 913"/>
                  <a:gd name="T98" fmla="*/ 459 w 736"/>
                  <a:gd name="T99" fmla="*/ 8 h 913"/>
                  <a:gd name="T100" fmla="*/ 412 w 736"/>
                  <a:gd name="T101" fmla="*/ 11 h 913"/>
                  <a:gd name="T102" fmla="*/ 369 w 736"/>
                  <a:gd name="T103" fmla="*/ 39 h 913"/>
                  <a:gd name="T104" fmla="*/ 337 w 736"/>
                  <a:gd name="T105" fmla="*/ 51 h 913"/>
                  <a:gd name="T106" fmla="*/ 329 w 736"/>
                  <a:gd name="T107" fmla="*/ 88 h 913"/>
                  <a:gd name="T108" fmla="*/ 312 w 736"/>
                  <a:gd name="T109" fmla="*/ 110 h 913"/>
                  <a:gd name="T110" fmla="*/ 267 w 736"/>
                  <a:gd name="T111" fmla="*/ 119 h 913"/>
                  <a:gd name="T112" fmla="*/ 226 w 736"/>
                  <a:gd name="T113" fmla="*/ 121 h 913"/>
                  <a:gd name="T114" fmla="*/ 184 w 736"/>
                  <a:gd name="T115" fmla="*/ 121 h 9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36"/>
                  <a:gd name="T175" fmla="*/ 0 h 913"/>
                  <a:gd name="T176" fmla="*/ 736 w 736"/>
                  <a:gd name="T177" fmla="*/ 913 h 91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36" h="913">
                    <a:moveTo>
                      <a:pt x="169" y="127"/>
                    </a:moveTo>
                    <a:lnTo>
                      <a:pt x="160" y="130"/>
                    </a:lnTo>
                    <a:lnTo>
                      <a:pt x="152" y="133"/>
                    </a:lnTo>
                    <a:lnTo>
                      <a:pt x="145" y="130"/>
                    </a:lnTo>
                    <a:lnTo>
                      <a:pt x="137" y="130"/>
                    </a:lnTo>
                    <a:lnTo>
                      <a:pt x="130" y="130"/>
                    </a:lnTo>
                    <a:lnTo>
                      <a:pt x="122" y="133"/>
                    </a:lnTo>
                    <a:lnTo>
                      <a:pt x="113" y="141"/>
                    </a:lnTo>
                    <a:lnTo>
                      <a:pt x="103" y="153"/>
                    </a:lnTo>
                    <a:lnTo>
                      <a:pt x="88" y="184"/>
                    </a:lnTo>
                    <a:lnTo>
                      <a:pt x="79" y="209"/>
                    </a:lnTo>
                    <a:lnTo>
                      <a:pt x="69" y="232"/>
                    </a:lnTo>
                    <a:lnTo>
                      <a:pt x="56" y="249"/>
                    </a:lnTo>
                    <a:lnTo>
                      <a:pt x="47" y="257"/>
                    </a:lnTo>
                    <a:lnTo>
                      <a:pt x="37" y="263"/>
                    </a:lnTo>
                    <a:lnTo>
                      <a:pt x="26" y="271"/>
                    </a:lnTo>
                    <a:lnTo>
                      <a:pt x="17" y="280"/>
                    </a:lnTo>
                    <a:lnTo>
                      <a:pt x="7" y="288"/>
                    </a:lnTo>
                    <a:lnTo>
                      <a:pt x="2" y="297"/>
                    </a:lnTo>
                    <a:lnTo>
                      <a:pt x="0" y="305"/>
                    </a:lnTo>
                    <a:lnTo>
                      <a:pt x="2" y="314"/>
                    </a:lnTo>
                    <a:lnTo>
                      <a:pt x="11" y="325"/>
                    </a:lnTo>
                    <a:lnTo>
                      <a:pt x="18" y="331"/>
                    </a:lnTo>
                    <a:lnTo>
                      <a:pt x="24" y="339"/>
                    </a:lnTo>
                    <a:lnTo>
                      <a:pt x="30" y="351"/>
                    </a:lnTo>
                    <a:lnTo>
                      <a:pt x="34" y="368"/>
                    </a:lnTo>
                    <a:lnTo>
                      <a:pt x="43" y="384"/>
                    </a:lnTo>
                    <a:lnTo>
                      <a:pt x="54" y="393"/>
                    </a:lnTo>
                    <a:lnTo>
                      <a:pt x="69" y="382"/>
                    </a:lnTo>
                    <a:lnTo>
                      <a:pt x="84" y="365"/>
                    </a:lnTo>
                    <a:lnTo>
                      <a:pt x="96" y="356"/>
                    </a:lnTo>
                    <a:lnTo>
                      <a:pt x="109" y="353"/>
                    </a:lnTo>
                    <a:lnTo>
                      <a:pt x="122" y="351"/>
                    </a:lnTo>
                    <a:lnTo>
                      <a:pt x="131" y="345"/>
                    </a:lnTo>
                    <a:lnTo>
                      <a:pt x="139" y="342"/>
                    </a:lnTo>
                    <a:lnTo>
                      <a:pt x="145" y="342"/>
                    </a:lnTo>
                    <a:lnTo>
                      <a:pt x="150" y="353"/>
                    </a:lnTo>
                    <a:lnTo>
                      <a:pt x="160" y="373"/>
                    </a:lnTo>
                    <a:lnTo>
                      <a:pt x="171" y="393"/>
                    </a:lnTo>
                    <a:lnTo>
                      <a:pt x="180" y="404"/>
                    </a:lnTo>
                    <a:lnTo>
                      <a:pt x="184" y="410"/>
                    </a:lnTo>
                    <a:lnTo>
                      <a:pt x="184" y="416"/>
                    </a:lnTo>
                    <a:lnTo>
                      <a:pt x="184" y="427"/>
                    </a:lnTo>
                    <a:lnTo>
                      <a:pt x="184" y="444"/>
                    </a:lnTo>
                    <a:lnTo>
                      <a:pt x="186" y="458"/>
                    </a:lnTo>
                    <a:lnTo>
                      <a:pt x="190" y="475"/>
                    </a:lnTo>
                    <a:lnTo>
                      <a:pt x="199" y="492"/>
                    </a:lnTo>
                    <a:lnTo>
                      <a:pt x="212" y="509"/>
                    </a:lnTo>
                    <a:lnTo>
                      <a:pt x="224" y="526"/>
                    </a:lnTo>
                    <a:lnTo>
                      <a:pt x="231" y="543"/>
                    </a:lnTo>
                    <a:lnTo>
                      <a:pt x="235" y="557"/>
                    </a:lnTo>
                    <a:lnTo>
                      <a:pt x="237" y="577"/>
                    </a:lnTo>
                    <a:lnTo>
                      <a:pt x="239" y="599"/>
                    </a:lnTo>
                    <a:lnTo>
                      <a:pt x="241" y="628"/>
                    </a:lnTo>
                    <a:lnTo>
                      <a:pt x="242" y="659"/>
                    </a:lnTo>
                    <a:lnTo>
                      <a:pt x="242" y="687"/>
                    </a:lnTo>
                    <a:lnTo>
                      <a:pt x="241" y="704"/>
                    </a:lnTo>
                    <a:lnTo>
                      <a:pt x="235" y="721"/>
                    </a:lnTo>
                    <a:lnTo>
                      <a:pt x="229" y="738"/>
                    </a:lnTo>
                    <a:lnTo>
                      <a:pt x="226" y="755"/>
                    </a:lnTo>
                    <a:lnTo>
                      <a:pt x="224" y="772"/>
                    </a:lnTo>
                    <a:lnTo>
                      <a:pt x="226" y="786"/>
                    </a:lnTo>
                    <a:lnTo>
                      <a:pt x="231" y="795"/>
                    </a:lnTo>
                    <a:lnTo>
                      <a:pt x="237" y="800"/>
                    </a:lnTo>
                    <a:lnTo>
                      <a:pt x="241" y="812"/>
                    </a:lnTo>
                    <a:lnTo>
                      <a:pt x="242" y="829"/>
                    </a:lnTo>
                    <a:lnTo>
                      <a:pt x="244" y="845"/>
                    </a:lnTo>
                    <a:lnTo>
                      <a:pt x="250" y="862"/>
                    </a:lnTo>
                    <a:lnTo>
                      <a:pt x="258" y="877"/>
                    </a:lnTo>
                    <a:lnTo>
                      <a:pt x="265" y="882"/>
                    </a:lnTo>
                    <a:lnTo>
                      <a:pt x="274" y="891"/>
                    </a:lnTo>
                    <a:lnTo>
                      <a:pt x="286" y="899"/>
                    </a:lnTo>
                    <a:lnTo>
                      <a:pt x="299" y="908"/>
                    </a:lnTo>
                    <a:lnTo>
                      <a:pt x="312" y="913"/>
                    </a:lnTo>
                    <a:lnTo>
                      <a:pt x="323" y="913"/>
                    </a:lnTo>
                    <a:lnTo>
                      <a:pt x="333" y="913"/>
                    </a:lnTo>
                    <a:lnTo>
                      <a:pt x="340" y="905"/>
                    </a:lnTo>
                    <a:lnTo>
                      <a:pt x="346" y="894"/>
                    </a:lnTo>
                    <a:lnTo>
                      <a:pt x="354" y="879"/>
                    </a:lnTo>
                    <a:lnTo>
                      <a:pt x="365" y="865"/>
                    </a:lnTo>
                    <a:lnTo>
                      <a:pt x="376" y="851"/>
                    </a:lnTo>
                    <a:lnTo>
                      <a:pt x="387" y="834"/>
                    </a:lnTo>
                    <a:lnTo>
                      <a:pt x="399" y="817"/>
                    </a:lnTo>
                    <a:lnTo>
                      <a:pt x="410" y="803"/>
                    </a:lnTo>
                    <a:lnTo>
                      <a:pt x="419" y="789"/>
                    </a:lnTo>
                    <a:lnTo>
                      <a:pt x="427" y="775"/>
                    </a:lnTo>
                    <a:lnTo>
                      <a:pt x="434" y="761"/>
                    </a:lnTo>
                    <a:lnTo>
                      <a:pt x="442" y="744"/>
                    </a:lnTo>
                    <a:lnTo>
                      <a:pt x="450" y="727"/>
                    </a:lnTo>
                    <a:lnTo>
                      <a:pt x="457" y="710"/>
                    </a:lnTo>
                    <a:lnTo>
                      <a:pt x="465" y="696"/>
                    </a:lnTo>
                    <a:lnTo>
                      <a:pt x="474" y="684"/>
                    </a:lnTo>
                    <a:lnTo>
                      <a:pt x="483" y="679"/>
                    </a:lnTo>
                    <a:lnTo>
                      <a:pt x="493" y="676"/>
                    </a:lnTo>
                    <a:lnTo>
                      <a:pt x="504" y="673"/>
                    </a:lnTo>
                    <a:lnTo>
                      <a:pt x="514" y="670"/>
                    </a:lnTo>
                    <a:lnTo>
                      <a:pt x="523" y="667"/>
                    </a:lnTo>
                    <a:lnTo>
                      <a:pt x="530" y="664"/>
                    </a:lnTo>
                    <a:lnTo>
                      <a:pt x="540" y="659"/>
                    </a:lnTo>
                    <a:lnTo>
                      <a:pt x="547" y="653"/>
                    </a:lnTo>
                    <a:lnTo>
                      <a:pt x="553" y="648"/>
                    </a:lnTo>
                    <a:lnTo>
                      <a:pt x="564" y="636"/>
                    </a:lnTo>
                    <a:lnTo>
                      <a:pt x="574" y="628"/>
                    </a:lnTo>
                    <a:lnTo>
                      <a:pt x="581" y="619"/>
                    </a:lnTo>
                    <a:lnTo>
                      <a:pt x="593" y="611"/>
                    </a:lnTo>
                    <a:lnTo>
                      <a:pt x="602" y="599"/>
                    </a:lnTo>
                    <a:lnTo>
                      <a:pt x="610" y="585"/>
                    </a:lnTo>
                    <a:lnTo>
                      <a:pt x="615" y="574"/>
                    </a:lnTo>
                    <a:lnTo>
                      <a:pt x="615" y="563"/>
                    </a:lnTo>
                    <a:lnTo>
                      <a:pt x="611" y="554"/>
                    </a:lnTo>
                    <a:lnTo>
                      <a:pt x="604" y="546"/>
                    </a:lnTo>
                    <a:lnTo>
                      <a:pt x="596" y="537"/>
                    </a:lnTo>
                    <a:lnTo>
                      <a:pt x="591" y="534"/>
                    </a:lnTo>
                    <a:lnTo>
                      <a:pt x="583" y="532"/>
                    </a:lnTo>
                    <a:lnTo>
                      <a:pt x="572" y="526"/>
                    </a:lnTo>
                    <a:lnTo>
                      <a:pt x="564" y="520"/>
                    </a:lnTo>
                    <a:lnTo>
                      <a:pt x="564" y="506"/>
                    </a:lnTo>
                    <a:lnTo>
                      <a:pt x="570" y="489"/>
                    </a:lnTo>
                    <a:lnTo>
                      <a:pt x="576" y="472"/>
                    </a:lnTo>
                    <a:lnTo>
                      <a:pt x="581" y="464"/>
                    </a:lnTo>
                    <a:lnTo>
                      <a:pt x="591" y="466"/>
                    </a:lnTo>
                    <a:lnTo>
                      <a:pt x="602" y="472"/>
                    </a:lnTo>
                    <a:lnTo>
                      <a:pt x="617" y="475"/>
                    </a:lnTo>
                    <a:lnTo>
                      <a:pt x="628" y="478"/>
                    </a:lnTo>
                    <a:lnTo>
                      <a:pt x="634" y="478"/>
                    </a:lnTo>
                    <a:lnTo>
                      <a:pt x="636" y="475"/>
                    </a:lnTo>
                    <a:lnTo>
                      <a:pt x="640" y="466"/>
                    </a:lnTo>
                    <a:lnTo>
                      <a:pt x="642" y="452"/>
                    </a:lnTo>
                    <a:lnTo>
                      <a:pt x="645" y="430"/>
                    </a:lnTo>
                    <a:lnTo>
                      <a:pt x="649" y="407"/>
                    </a:lnTo>
                    <a:lnTo>
                      <a:pt x="651" y="387"/>
                    </a:lnTo>
                    <a:lnTo>
                      <a:pt x="649" y="370"/>
                    </a:lnTo>
                    <a:lnTo>
                      <a:pt x="647" y="351"/>
                    </a:lnTo>
                    <a:lnTo>
                      <a:pt x="643" y="328"/>
                    </a:lnTo>
                    <a:lnTo>
                      <a:pt x="643" y="300"/>
                    </a:lnTo>
                    <a:lnTo>
                      <a:pt x="647" y="269"/>
                    </a:lnTo>
                    <a:lnTo>
                      <a:pt x="655" y="243"/>
                    </a:lnTo>
                    <a:lnTo>
                      <a:pt x="660" y="223"/>
                    </a:lnTo>
                    <a:lnTo>
                      <a:pt x="668" y="209"/>
                    </a:lnTo>
                    <a:lnTo>
                      <a:pt x="677" y="195"/>
                    </a:lnTo>
                    <a:lnTo>
                      <a:pt x="683" y="186"/>
                    </a:lnTo>
                    <a:lnTo>
                      <a:pt x="690" y="178"/>
                    </a:lnTo>
                    <a:lnTo>
                      <a:pt x="698" y="170"/>
                    </a:lnTo>
                    <a:lnTo>
                      <a:pt x="707" y="161"/>
                    </a:lnTo>
                    <a:lnTo>
                      <a:pt x="715" y="153"/>
                    </a:lnTo>
                    <a:lnTo>
                      <a:pt x="722" y="144"/>
                    </a:lnTo>
                    <a:lnTo>
                      <a:pt x="730" y="133"/>
                    </a:lnTo>
                    <a:lnTo>
                      <a:pt x="734" y="124"/>
                    </a:lnTo>
                    <a:lnTo>
                      <a:pt x="736" y="107"/>
                    </a:lnTo>
                    <a:lnTo>
                      <a:pt x="730" y="99"/>
                    </a:lnTo>
                    <a:lnTo>
                      <a:pt x="721" y="99"/>
                    </a:lnTo>
                    <a:lnTo>
                      <a:pt x="709" y="102"/>
                    </a:lnTo>
                    <a:lnTo>
                      <a:pt x="698" y="102"/>
                    </a:lnTo>
                    <a:lnTo>
                      <a:pt x="685" y="99"/>
                    </a:lnTo>
                    <a:lnTo>
                      <a:pt x="672" y="96"/>
                    </a:lnTo>
                    <a:lnTo>
                      <a:pt x="662" y="93"/>
                    </a:lnTo>
                    <a:lnTo>
                      <a:pt x="653" y="93"/>
                    </a:lnTo>
                    <a:lnTo>
                      <a:pt x="645" y="93"/>
                    </a:lnTo>
                    <a:lnTo>
                      <a:pt x="640" y="102"/>
                    </a:lnTo>
                    <a:lnTo>
                      <a:pt x="634" y="113"/>
                    </a:lnTo>
                    <a:lnTo>
                      <a:pt x="630" y="119"/>
                    </a:lnTo>
                    <a:lnTo>
                      <a:pt x="625" y="121"/>
                    </a:lnTo>
                    <a:lnTo>
                      <a:pt x="617" y="124"/>
                    </a:lnTo>
                    <a:lnTo>
                      <a:pt x="610" y="127"/>
                    </a:lnTo>
                    <a:lnTo>
                      <a:pt x="600" y="127"/>
                    </a:lnTo>
                    <a:lnTo>
                      <a:pt x="593" y="127"/>
                    </a:lnTo>
                    <a:lnTo>
                      <a:pt x="583" y="127"/>
                    </a:lnTo>
                    <a:lnTo>
                      <a:pt x="576" y="127"/>
                    </a:lnTo>
                    <a:lnTo>
                      <a:pt x="561" y="124"/>
                    </a:lnTo>
                    <a:lnTo>
                      <a:pt x="546" y="121"/>
                    </a:lnTo>
                    <a:lnTo>
                      <a:pt x="532" y="119"/>
                    </a:lnTo>
                    <a:lnTo>
                      <a:pt x="521" y="119"/>
                    </a:lnTo>
                    <a:lnTo>
                      <a:pt x="515" y="119"/>
                    </a:lnTo>
                    <a:lnTo>
                      <a:pt x="519" y="116"/>
                    </a:lnTo>
                    <a:lnTo>
                      <a:pt x="529" y="110"/>
                    </a:lnTo>
                    <a:lnTo>
                      <a:pt x="540" y="96"/>
                    </a:lnTo>
                    <a:lnTo>
                      <a:pt x="551" y="82"/>
                    </a:lnTo>
                    <a:lnTo>
                      <a:pt x="562" y="73"/>
                    </a:lnTo>
                    <a:lnTo>
                      <a:pt x="574" y="71"/>
                    </a:lnTo>
                    <a:lnTo>
                      <a:pt x="585" y="68"/>
                    </a:lnTo>
                    <a:lnTo>
                      <a:pt x="598" y="68"/>
                    </a:lnTo>
                    <a:lnTo>
                      <a:pt x="615" y="71"/>
                    </a:lnTo>
                    <a:lnTo>
                      <a:pt x="628" y="76"/>
                    </a:lnTo>
                    <a:lnTo>
                      <a:pt x="634" y="76"/>
                    </a:lnTo>
                    <a:lnTo>
                      <a:pt x="625" y="54"/>
                    </a:lnTo>
                    <a:lnTo>
                      <a:pt x="611" y="31"/>
                    </a:lnTo>
                    <a:lnTo>
                      <a:pt x="598" y="17"/>
                    </a:lnTo>
                    <a:lnTo>
                      <a:pt x="587" y="8"/>
                    </a:lnTo>
                    <a:lnTo>
                      <a:pt x="581" y="5"/>
                    </a:lnTo>
                    <a:lnTo>
                      <a:pt x="572" y="5"/>
                    </a:lnTo>
                    <a:lnTo>
                      <a:pt x="562" y="3"/>
                    </a:lnTo>
                    <a:lnTo>
                      <a:pt x="551" y="0"/>
                    </a:lnTo>
                    <a:lnTo>
                      <a:pt x="540" y="0"/>
                    </a:lnTo>
                    <a:lnTo>
                      <a:pt x="527" y="0"/>
                    </a:lnTo>
                    <a:lnTo>
                      <a:pt x="514" y="0"/>
                    </a:lnTo>
                    <a:lnTo>
                      <a:pt x="500" y="3"/>
                    </a:lnTo>
                    <a:lnTo>
                      <a:pt x="487" y="5"/>
                    </a:lnTo>
                    <a:lnTo>
                      <a:pt x="474" y="8"/>
                    </a:lnTo>
                    <a:lnTo>
                      <a:pt x="459" y="8"/>
                    </a:lnTo>
                    <a:lnTo>
                      <a:pt x="446" y="8"/>
                    </a:lnTo>
                    <a:lnTo>
                      <a:pt x="433" y="11"/>
                    </a:lnTo>
                    <a:lnTo>
                      <a:pt x="421" y="11"/>
                    </a:lnTo>
                    <a:lnTo>
                      <a:pt x="412" y="11"/>
                    </a:lnTo>
                    <a:lnTo>
                      <a:pt x="404" y="14"/>
                    </a:lnTo>
                    <a:lnTo>
                      <a:pt x="391" y="22"/>
                    </a:lnTo>
                    <a:lnTo>
                      <a:pt x="380" y="31"/>
                    </a:lnTo>
                    <a:lnTo>
                      <a:pt x="369" y="39"/>
                    </a:lnTo>
                    <a:lnTo>
                      <a:pt x="357" y="42"/>
                    </a:lnTo>
                    <a:lnTo>
                      <a:pt x="348" y="42"/>
                    </a:lnTo>
                    <a:lnTo>
                      <a:pt x="342" y="45"/>
                    </a:lnTo>
                    <a:lnTo>
                      <a:pt x="337" y="51"/>
                    </a:lnTo>
                    <a:lnTo>
                      <a:pt x="327" y="56"/>
                    </a:lnTo>
                    <a:lnTo>
                      <a:pt x="322" y="65"/>
                    </a:lnTo>
                    <a:lnTo>
                      <a:pt x="323" y="73"/>
                    </a:lnTo>
                    <a:lnTo>
                      <a:pt x="329" y="88"/>
                    </a:lnTo>
                    <a:lnTo>
                      <a:pt x="333" y="102"/>
                    </a:lnTo>
                    <a:lnTo>
                      <a:pt x="331" y="110"/>
                    </a:lnTo>
                    <a:lnTo>
                      <a:pt x="323" y="110"/>
                    </a:lnTo>
                    <a:lnTo>
                      <a:pt x="312" y="110"/>
                    </a:lnTo>
                    <a:lnTo>
                      <a:pt x="299" y="113"/>
                    </a:lnTo>
                    <a:lnTo>
                      <a:pt x="286" y="119"/>
                    </a:lnTo>
                    <a:lnTo>
                      <a:pt x="276" y="119"/>
                    </a:lnTo>
                    <a:lnTo>
                      <a:pt x="267" y="119"/>
                    </a:lnTo>
                    <a:lnTo>
                      <a:pt x="259" y="116"/>
                    </a:lnTo>
                    <a:lnTo>
                      <a:pt x="250" y="116"/>
                    </a:lnTo>
                    <a:lnTo>
                      <a:pt x="237" y="119"/>
                    </a:lnTo>
                    <a:lnTo>
                      <a:pt x="226" y="121"/>
                    </a:lnTo>
                    <a:lnTo>
                      <a:pt x="220" y="124"/>
                    </a:lnTo>
                    <a:lnTo>
                      <a:pt x="214" y="124"/>
                    </a:lnTo>
                    <a:lnTo>
                      <a:pt x="201" y="121"/>
                    </a:lnTo>
                    <a:lnTo>
                      <a:pt x="184" y="121"/>
                    </a:lnTo>
                    <a:lnTo>
                      <a:pt x="169" y="127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8"/>
              <p:cNvSpPr>
                <a:spLocks/>
              </p:cNvSpPr>
              <p:nvPr/>
            </p:nvSpPr>
            <p:spPr bwMode="auto">
              <a:xfrm>
                <a:off x="1732" y="646"/>
                <a:ext cx="397" cy="309"/>
              </a:xfrm>
              <a:custGeom>
                <a:avLst/>
                <a:gdLst>
                  <a:gd name="T0" fmla="*/ 395 w 397"/>
                  <a:gd name="T1" fmla="*/ 29 h 309"/>
                  <a:gd name="T2" fmla="*/ 365 w 397"/>
                  <a:gd name="T3" fmla="*/ 29 h 309"/>
                  <a:gd name="T4" fmla="*/ 322 w 397"/>
                  <a:gd name="T5" fmla="*/ 26 h 309"/>
                  <a:gd name="T6" fmla="*/ 282 w 397"/>
                  <a:gd name="T7" fmla="*/ 23 h 309"/>
                  <a:gd name="T8" fmla="*/ 260 w 397"/>
                  <a:gd name="T9" fmla="*/ 14 h 309"/>
                  <a:gd name="T10" fmla="*/ 222 w 397"/>
                  <a:gd name="T11" fmla="*/ 6 h 309"/>
                  <a:gd name="T12" fmla="*/ 177 w 397"/>
                  <a:gd name="T13" fmla="*/ 0 h 309"/>
                  <a:gd name="T14" fmla="*/ 141 w 397"/>
                  <a:gd name="T15" fmla="*/ 6 h 309"/>
                  <a:gd name="T16" fmla="*/ 120 w 397"/>
                  <a:gd name="T17" fmla="*/ 20 h 309"/>
                  <a:gd name="T18" fmla="*/ 98 w 397"/>
                  <a:gd name="T19" fmla="*/ 29 h 309"/>
                  <a:gd name="T20" fmla="*/ 75 w 397"/>
                  <a:gd name="T21" fmla="*/ 37 h 309"/>
                  <a:gd name="T22" fmla="*/ 54 w 397"/>
                  <a:gd name="T23" fmla="*/ 43 h 309"/>
                  <a:gd name="T24" fmla="*/ 34 w 397"/>
                  <a:gd name="T25" fmla="*/ 51 h 309"/>
                  <a:gd name="T26" fmla="*/ 7 w 397"/>
                  <a:gd name="T27" fmla="*/ 51 h 309"/>
                  <a:gd name="T28" fmla="*/ 2 w 397"/>
                  <a:gd name="T29" fmla="*/ 74 h 309"/>
                  <a:gd name="T30" fmla="*/ 20 w 397"/>
                  <a:gd name="T31" fmla="*/ 94 h 309"/>
                  <a:gd name="T32" fmla="*/ 39 w 397"/>
                  <a:gd name="T33" fmla="*/ 108 h 309"/>
                  <a:gd name="T34" fmla="*/ 64 w 397"/>
                  <a:gd name="T35" fmla="*/ 116 h 309"/>
                  <a:gd name="T36" fmla="*/ 86 w 397"/>
                  <a:gd name="T37" fmla="*/ 139 h 309"/>
                  <a:gd name="T38" fmla="*/ 98 w 397"/>
                  <a:gd name="T39" fmla="*/ 173 h 309"/>
                  <a:gd name="T40" fmla="*/ 69 w 397"/>
                  <a:gd name="T41" fmla="*/ 201 h 309"/>
                  <a:gd name="T42" fmla="*/ 54 w 397"/>
                  <a:gd name="T43" fmla="*/ 238 h 309"/>
                  <a:gd name="T44" fmla="*/ 49 w 397"/>
                  <a:gd name="T45" fmla="*/ 294 h 309"/>
                  <a:gd name="T46" fmla="*/ 103 w 397"/>
                  <a:gd name="T47" fmla="*/ 297 h 309"/>
                  <a:gd name="T48" fmla="*/ 120 w 397"/>
                  <a:gd name="T49" fmla="*/ 309 h 309"/>
                  <a:gd name="T50" fmla="*/ 135 w 397"/>
                  <a:gd name="T51" fmla="*/ 300 h 309"/>
                  <a:gd name="T52" fmla="*/ 152 w 397"/>
                  <a:gd name="T53" fmla="*/ 286 h 309"/>
                  <a:gd name="T54" fmla="*/ 173 w 397"/>
                  <a:gd name="T55" fmla="*/ 266 h 309"/>
                  <a:gd name="T56" fmla="*/ 186 w 397"/>
                  <a:gd name="T57" fmla="*/ 249 h 309"/>
                  <a:gd name="T58" fmla="*/ 188 w 397"/>
                  <a:gd name="T59" fmla="*/ 232 h 309"/>
                  <a:gd name="T60" fmla="*/ 188 w 397"/>
                  <a:gd name="T61" fmla="*/ 201 h 309"/>
                  <a:gd name="T62" fmla="*/ 196 w 397"/>
                  <a:gd name="T63" fmla="*/ 164 h 309"/>
                  <a:gd name="T64" fmla="*/ 211 w 397"/>
                  <a:gd name="T65" fmla="*/ 133 h 309"/>
                  <a:gd name="T66" fmla="*/ 231 w 397"/>
                  <a:gd name="T67" fmla="*/ 139 h 309"/>
                  <a:gd name="T68" fmla="*/ 248 w 397"/>
                  <a:gd name="T69" fmla="*/ 167 h 309"/>
                  <a:gd name="T70" fmla="*/ 254 w 397"/>
                  <a:gd name="T71" fmla="*/ 195 h 309"/>
                  <a:gd name="T72" fmla="*/ 265 w 397"/>
                  <a:gd name="T73" fmla="*/ 204 h 309"/>
                  <a:gd name="T74" fmla="*/ 290 w 397"/>
                  <a:gd name="T75" fmla="*/ 184 h 309"/>
                  <a:gd name="T76" fmla="*/ 310 w 397"/>
                  <a:gd name="T77" fmla="*/ 144 h 309"/>
                  <a:gd name="T78" fmla="*/ 337 w 397"/>
                  <a:gd name="T79" fmla="*/ 96 h 309"/>
                  <a:gd name="T80" fmla="*/ 374 w 397"/>
                  <a:gd name="T81" fmla="*/ 48 h 3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7"/>
                  <a:gd name="T124" fmla="*/ 0 h 309"/>
                  <a:gd name="T125" fmla="*/ 397 w 397"/>
                  <a:gd name="T126" fmla="*/ 309 h 30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7" h="309">
                    <a:moveTo>
                      <a:pt x="397" y="31"/>
                    </a:moveTo>
                    <a:lnTo>
                      <a:pt x="395" y="29"/>
                    </a:lnTo>
                    <a:lnTo>
                      <a:pt x="384" y="29"/>
                    </a:lnTo>
                    <a:lnTo>
                      <a:pt x="365" y="29"/>
                    </a:lnTo>
                    <a:lnTo>
                      <a:pt x="344" y="29"/>
                    </a:lnTo>
                    <a:lnTo>
                      <a:pt x="322" y="26"/>
                    </a:lnTo>
                    <a:lnTo>
                      <a:pt x="301" y="26"/>
                    </a:lnTo>
                    <a:lnTo>
                      <a:pt x="282" y="23"/>
                    </a:lnTo>
                    <a:lnTo>
                      <a:pt x="271" y="20"/>
                    </a:lnTo>
                    <a:lnTo>
                      <a:pt x="260" y="14"/>
                    </a:lnTo>
                    <a:lnTo>
                      <a:pt x="243" y="12"/>
                    </a:lnTo>
                    <a:lnTo>
                      <a:pt x="222" y="6"/>
                    </a:lnTo>
                    <a:lnTo>
                      <a:pt x="199" y="3"/>
                    </a:lnTo>
                    <a:lnTo>
                      <a:pt x="177" y="0"/>
                    </a:lnTo>
                    <a:lnTo>
                      <a:pt x="158" y="3"/>
                    </a:lnTo>
                    <a:lnTo>
                      <a:pt x="141" y="6"/>
                    </a:lnTo>
                    <a:lnTo>
                      <a:pt x="130" y="12"/>
                    </a:lnTo>
                    <a:lnTo>
                      <a:pt x="120" y="20"/>
                    </a:lnTo>
                    <a:lnTo>
                      <a:pt x="109" y="26"/>
                    </a:lnTo>
                    <a:lnTo>
                      <a:pt x="98" y="29"/>
                    </a:lnTo>
                    <a:lnTo>
                      <a:pt x="86" y="31"/>
                    </a:lnTo>
                    <a:lnTo>
                      <a:pt x="75" y="37"/>
                    </a:lnTo>
                    <a:lnTo>
                      <a:pt x="64" y="40"/>
                    </a:lnTo>
                    <a:lnTo>
                      <a:pt x="54" y="43"/>
                    </a:lnTo>
                    <a:lnTo>
                      <a:pt x="47" y="45"/>
                    </a:lnTo>
                    <a:lnTo>
                      <a:pt x="34" y="51"/>
                    </a:lnTo>
                    <a:lnTo>
                      <a:pt x="19" y="51"/>
                    </a:lnTo>
                    <a:lnTo>
                      <a:pt x="7" y="51"/>
                    </a:lnTo>
                    <a:lnTo>
                      <a:pt x="0" y="60"/>
                    </a:lnTo>
                    <a:lnTo>
                      <a:pt x="2" y="74"/>
                    </a:lnTo>
                    <a:lnTo>
                      <a:pt x="9" y="85"/>
                    </a:lnTo>
                    <a:lnTo>
                      <a:pt x="20" y="94"/>
                    </a:lnTo>
                    <a:lnTo>
                      <a:pt x="30" y="102"/>
                    </a:lnTo>
                    <a:lnTo>
                      <a:pt x="39" y="108"/>
                    </a:lnTo>
                    <a:lnTo>
                      <a:pt x="51" y="111"/>
                    </a:lnTo>
                    <a:lnTo>
                      <a:pt x="64" y="116"/>
                    </a:lnTo>
                    <a:lnTo>
                      <a:pt x="75" y="125"/>
                    </a:lnTo>
                    <a:lnTo>
                      <a:pt x="86" y="139"/>
                    </a:lnTo>
                    <a:lnTo>
                      <a:pt x="96" y="156"/>
                    </a:lnTo>
                    <a:lnTo>
                      <a:pt x="98" y="173"/>
                    </a:lnTo>
                    <a:lnTo>
                      <a:pt x="86" y="187"/>
                    </a:lnTo>
                    <a:lnTo>
                      <a:pt x="69" y="201"/>
                    </a:lnTo>
                    <a:lnTo>
                      <a:pt x="60" y="221"/>
                    </a:lnTo>
                    <a:lnTo>
                      <a:pt x="54" y="238"/>
                    </a:lnTo>
                    <a:lnTo>
                      <a:pt x="52" y="246"/>
                    </a:lnTo>
                    <a:lnTo>
                      <a:pt x="49" y="294"/>
                    </a:lnTo>
                    <a:lnTo>
                      <a:pt x="100" y="294"/>
                    </a:lnTo>
                    <a:lnTo>
                      <a:pt x="103" y="297"/>
                    </a:lnTo>
                    <a:lnTo>
                      <a:pt x="111" y="303"/>
                    </a:lnTo>
                    <a:lnTo>
                      <a:pt x="120" y="309"/>
                    </a:lnTo>
                    <a:lnTo>
                      <a:pt x="130" y="306"/>
                    </a:lnTo>
                    <a:lnTo>
                      <a:pt x="135" y="300"/>
                    </a:lnTo>
                    <a:lnTo>
                      <a:pt x="143" y="294"/>
                    </a:lnTo>
                    <a:lnTo>
                      <a:pt x="152" y="286"/>
                    </a:lnTo>
                    <a:lnTo>
                      <a:pt x="162" y="275"/>
                    </a:lnTo>
                    <a:lnTo>
                      <a:pt x="173" y="266"/>
                    </a:lnTo>
                    <a:lnTo>
                      <a:pt x="180" y="258"/>
                    </a:lnTo>
                    <a:lnTo>
                      <a:pt x="186" y="249"/>
                    </a:lnTo>
                    <a:lnTo>
                      <a:pt x="188" y="243"/>
                    </a:lnTo>
                    <a:lnTo>
                      <a:pt x="188" y="232"/>
                    </a:lnTo>
                    <a:lnTo>
                      <a:pt x="186" y="218"/>
                    </a:lnTo>
                    <a:lnTo>
                      <a:pt x="188" y="201"/>
                    </a:lnTo>
                    <a:lnTo>
                      <a:pt x="190" y="184"/>
                    </a:lnTo>
                    <a:lnTo>
                      <a:pt x="196" y="164"/>
                    </a:lnTo>
                    <a:lnTo>
                      <a:pt x="203" y="144"/>
                    </a:lnTo>
                    <a:lnTo>
                      <a:pt x="211" y="133"/>
                    </a:lnTo>
                    <a:lnTo>
                      <a:pt x="220" y="130"/>
                    </a:lnTo>
                    <a:lnTo>
                      <a:pt x="231" y="139"/>
                    </a:lnTo>
                    <a:lnTo>
                      <a:pt x="241" y="153"/>
                    </a:lnTo>
                    <a:lnTo>
                      <a:pt x="248" y="167"/>
                    </a:lnTo>
                    <a:lnTo>
                      <a:pt x="252" y="184"/>
                    </a:lnTo>
                    <a:lnTo>
                      <a:pt x="254" y="195"/>
                    </a:lnTo>
                    <a:lnTo>
                      <a:pt x="258" y="201"/>
                    </a:lnTo>
                    <a:lnTo>
                      <a:pt x="265" y="204"/>
                    </a:lnTo>
                    <a:lnTo>
                      <a:pt x="278" y="195"/>
                    </a:lnTo>
                    <a:lnTo>
                      <a:pt x="290" y="184"/>
                    </a:lnTo>
                    <a:lnTo>
                      <a:pt x="299" y="167"/>
                    </a:lnTo>
                    <a:lnTo>
                      <a:pt x="310" y="144"/>
                    </a:lnTo>
                    <a:lnTo>
                      <a:pt x="324" y="122"/>
                    </a:lnTo>
                    <a:lnTo>
                      <a:pt x="337" y="96"/>
                    </a:lnTo>
                    <a:lnTo>
                      <a:pt x="354" y="71"/>
                    </a:lnTo>
                    <a:lnTo>
                      <a:pt x="374" y="48"/>
                    </a:lnTo>
                    <a:lnTo>
                      <a:pt x="397" y="31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9"/>
              <p:cNvSpPr>
                <a:spLocks/>
              </p:cNvSpPr>
              <p:nvPr/>
            </p:nvSpPr>
            <p:spPr bwMode="auto">
              <a:xfrm>
                <a:off x="1382" y="1124"/>
                <a:ext cx="199" cy="156"/>
              </a:xfrm>
              <a:custGeom>
                <a:avLst/>
                <a:gdLst>
                  <a:gd name="T0" fmla="*/ 20 w 199"/>
                  <a:gd name="T1" fmla="*/ 12 h 156"/>
                  <a:gd name="T2" fmla="*/ 30 w 199"/>
                  <a:gd name="T3" fmla="*/ 6 h 156"/>
                  <a:gd name="T4" fmla="*/ 41 w 199"/>
                  <a:gd name="T5" fmla="*/ 0 h 156"/>
                  <a:gd name="T6" fmla="*/ 54 w 199"/>
                  <a:gd name="T7" fmla="*/ 0 h 156"/>
                  <a:gd name="T8" fmla="*/ 66 w 199"/>
                  <a:gd name="T9" fmla="*/ 0 h 156"/>
                  <a:gd name="T10" fmla="*/ 79 w 199"/>
                  <a:gd name="T11" fmla="*/ 3 h 156"/>
                  <a:gd name="T12" fmla="*/ 88 w 199"/>
                  <a:gd name="T13" fmla="*/ 6 h 156"/>
                  <a:gd name="T14" fmla="*/ 98 w 199"/>
                  <a:gd name="T15" fmla="*/ 12 h 156"/>
                  <a:gd name="T16" fmla="*/ 105 w 199"/>
                  <a:gd name="T17" fmla="*/ 17 h 156"/>
                  <a:gd name="T18" fmla="*/ 111 w 199"/>
                  <a:gd name="T19" fmla="*/ 23 h 156"/>
                  <a:gd name="T20" fmla="*/ 116 w 199"/>
                  <a:gd name="T21" fmla="*/ 31 h 156"/>
                  <a:gd name="T22" fmla="*/ 122 w 199"/>
                  <a:gd name="T23" fmla="*/ 37 h 156"/>
                  <a:gd name="T24" fmla="*/ 130 w 199"/>
                  <a:gd name="T25" fmla="*/ 43 h 156"/>
                  <a:gd name="T26" fmla="*/ 137 w 199"/>
                  <a:gd name="T27" fmla="*/ 48 h 156"/>
                  <a:gd name="T28" fmla="*/ 146 w 199"/>
                  <a:gd name="T29" fmla="*/ 54 h 156"/>
                  <a:gd name="T30" fmla="*/ 154 w 199"/>
                  <a:gd name="T31" fmla="*/ 57 h 156"/>
                  <a:gd name="T32" fmla="*/ 163 w 199"/>
                  <a:gd name="T33" fmla="*/ 57 h 156"/>
                  <a:gd name="T34" fmla="*/ 178 w 199"/>
                  <a:gd name="T35" fmla="*/ 65 h 156"/>
                  <a:gd name="T36" fmla="*/ 190 w 199"/>
                  <a:gd name="T37" fmla="*/ 85 h 156"/>
                  <a:gd name="T38" fmla="*/ 197 w 199"/>
                  <a:gd name="T39" fmla="*/ 108 h 156"/>
                  <a:gd name="T40" fmla="*/ 199 w 199"/>
                  <a:gd name="T41" fmla="*/ 116 h 156"/>
                  <a:gd name="T42" fmla="*/ 197 w 199"/>
                  <a:gd name="T43" fmla="*/ 116 h 156"/>
                  <a:gd name="T44" fmla="*/ 194 w 199"/>
                  <a:gd name="T45" fmla="*/ 119 h 156"/>
                  <a:gd name="T46" fmla="*/ 186 w 199"/>
                  <a:gd name="T47" fmla="*/ 122 h 156"/>
                  <a:gd name="T48" fmla="*/ 178 w 199"/>
                  <a:gd name="T49" fmla="*/ 127 h 156"/>
                  <a:gd name="T50" fmla="*/ 169 w 199"/>
                  <a:gd name="T51" fmla="*/ 130 h 156"/>
                  <a:gd name="T52" fmla="*/ 158 w 199"/>
                  <a:gd name="T53" fmla="*/ 130 h 156"/>
                  <a:gd name="T54" fmla="*/ 148 w 199"/>
                  <a:gd name="T55" fmla="*/ 133 h 156"/>
                  <a:gd name="T56" fmla="*/ 139 w 199"/>
                  <a:gd name="T57" fmla="*/ 130 h 156"/>
                  <a:gd name="T58" fmla="*/ 130 w 199"/>
                  <a:gd name="T59" fmla="*/ 127 h 156"/>
                  <a:gd name="T60" fmla="*/ 118 w 199"/>
                  <a:gd name="T61" fmla="*/ 130 h 156"/>
                  <a:gd name="T62" fmla="*/ 107 w 199"/>
                  <a:gd name="T63" fmla="*/ 133 h 156"/>
                  <a:gd name="T64" fmla="*/ 96 w 199"/>
                  <a:gd name="T65" fmla="*/ 139 h 156"/>
                  <a:gd name="T66" fmla="*/ 84 w 199"/>
                  <a:gd name="T67" fmla="*/ 144 h 156"/>
                  <a:gd name="T68" fmla="*/ 77 w 199"/>
                  <a:gd name="T69" fmla="*/ 147 h 156"/>
                  <a:gd name="T70" fmla="*/ 71 w 199"/>
                  <a:gd name="T71" fmla="*/ 153 h 156"/>
                  <a:gd name="T72" fmla="*/ 69 w 199"/>
                  <a:gd name="T73" fmla="*/ 153 h 156"/>
                  <a:gd name="T74" fmla="*/ 60 w 199"/>
                  <a:gd name="T75" fmla="*/ 156 h 156"/>
                  <a:gd name="T76" fmla="*/ 43 w 199"/>
                  <a:gd name="T77" fmla="*/ 156 h 156"/>
                  <a:gd name="T78" fmla="*/ 24 w 199"/>
                  <a:gd name="T79" fmla="*/ 156 h 156"/>
                  <a:gd name="T80" fmla="*/ 15 w 199"/>
                  <a:gd name="T81" fmla="*/ 144 h 156"/>
                  <a:gd name="T82" fmla="*/ 18 w 199"/>
                  <a:gd name="T83" fmla="*/ 125 h 156"/>
                  <a:gd name="T84" fmla="*/ 28 w 199"/>
                  <a:gd name="T85" fmla="*/ 102 h 156"/>
                  <a:gd name="T86" fmla="*/ 35 w 199"/>
                  <a:gd name="T87" fmla="*/ 85 h 156"/>
                  <a:gd name="T88" fmla="*/ 39 w 199"/>
                  <a:gd name="T89" fmla="*/ 79 h 156"/>
                  <a:gd name="T90" fmla="*/ 0 w 199"/>
                  <a:gd name="T91" fmla="*/ 40 h 156"/>
                  <a:gd name="T92" fmla="*/ 0 w 199"/>
                  <a:gd name="T93" fmla="*/ 40 h 156"/>
                  <a:gd name="T94" fmla="*/ 2 w 199"/>
                  <a:gd name="T95" fmla="*/ 34 h 156"/>
                  <a:gd name="T96" fmla="*/ 7 w 199"/>
                  <a:gd name="T97" fmla="*/ 26 h 156"/>
                  <a:gd name="T98" fmla="*/ 20 w 199"/>
                  <a:gd name="T99" fmla="*/ 12 h 1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9"/>
                  <a:gd name="T151" fmla="*/ 0 h 156"/>
                  <a:gd name="T152" fmla="*/ 199 w 199"/>
                  <a:gd name="T153" fmla="*/ 156 h 1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9" h="156">
                    <a:moveTo>
                      <a:pt x="20" y="12"/>
                    </a:moveTo>
                    <a:lnTo>
                      <a:pt x="30" y="6"/>
                    </a:lnTo>
                    <a:lnTo>
                      <a:pt x="41" y="0"/>
                    </a:lnTo>
                    <a:lnTo>
                      <a:pt x="54" y="0"/>
                    </a:lnTo>
                    <a:lnTo>
                      <a:pt x="66" y="0"/>
                    </a:lnTo>
                    <a:lnTo>
                      <a:pt x="79" y="3"/>
                    </a:lnTo>
                    <a:lnTo>
                      <a:pt x="88" y="6"/>
                    </a:lnTo>
                    <a:lnTo>
                      <a:pt x="98" y="12"/>
                    </a:lnTo>
                    <a:lnTo>
                      <a:pt x="105" y="17"/>
                    </a:lnTo>
                    <a:lnTo>
                      <a:pt x="111" y="23"/>
                    </a:lnTo>
                    <a:lnTo>
                      <a:pt x="116" y="31"/>
                    </a:lnTo>
                    <a:lnTo>
                      <a:pt x="122" y="37"/>
                    </a:lnTo>
                    <a:lnTo>
                      <a:pt x="130" y="43"/>
                    </a:lnTo>
                    <a:lnTo>
                      <a:pt x="137" y="48"/>
                    </a:lnTo>
                    <a:lnTo>
                      <a:pt x="146" y="54"/>
                    </a:lnTo>
                    <a:lnTo>
                      <a:pt x="154" y="57"/>
                    </a:lnTo>
                    <a:lnTo>
                      <a:pt x="163" y="57"/>
                    </a:lnTo>
                    <a:lnTo>
                      <a:pt x="178" y="65"/>
                    </a:lnTo>
                    <a:lnTo>
                      <a:pt x="190" y="85"/>
                    </a:lnTo>
                    <a:lnTo>
                      <a:pt x="197" y="108"/>
                    </a:lnTo>
                    <a:lnTo>
                      <a:pt x="199" y="116"/>
                    </a:lnTo>
                    <a:lnTo>
                      <a:pt x="197" y="116"/>
                    </a:lnTo>
                    <a:lnTo>
                      <a:pt x="194" y="119"/>
                    </a:lnTo>
                    <a:lnTo>
                      <a:pt x="186" y="122"/>
                    </a:lnTo>
                    <a:lnTo>
                      <a:pt x="178" y="127"/>
                    </a:lnTo>
                    <a:lnTo>
                      <a:pt x="169" y="130"/>
                    </a:lnTo>
                    <a:lnTo>
                      <a:pt x="158" y="130"/>
                    </a:lnTo>
                    <a:lnTo>
                      <a:pt x="148" y="133"/>
                    </a:lnTo>
                    <a:lnTo>
                      <a:pt x="139" y="130"/>
                    </a:lnTo>
                    <a:lnTo>
                      <a:pt x="130" y="127"/>
                    </a:lnTo>
                    <a:lnTo>
                      <a:pt x="118" y="130"/>
                    </a:lnTo>
                    <a:lnTo>
                      <a:pt x="107" y="133"/>
                    </a:lnTo>
                    <a:lnTo>
                      <a:pt x="96" y="139"/>
                    </a:lnTo>
                    <a:lnTo>
                      <a:pt x="84" y="144"/>
                    </a:lnTo>
                    <a:lnTo>
                      <a:pt x="77" y="147"/>
                    </a:lnTo>
                    <a:lnTo>
                      <a:pt x="71" y="153"/>
                    </a:lnTo>
                    <a:lnTo>
                      <a:pt x="69" y="153"/>
                    </a:lnTo>
                    <a:lnTo>
                      <a:pt x="60" y="156"/>
                    </a:lnTo>
                    <a:lnTo>
                      <a:pt x="43" y="156"/>
                    </a:lnTo>
                    <a:lnTo>
                      <a:pt x="24" y="156"/>
                    </a:lnTo>
                    <a:lnTo>
                      <a:pt x="15" y="144"/>
                    </a:lnTo>
                    <a:lnTo>
                      <a:pt x="18" y="125"/>
                    </a:lnTo>
                    <a:lnTo>
                      <a:pt x="28" y="102"/>
                    </a:lnTo>
                    <a:lnTo>
                      <a:pt x="35" y="85"/>
                    </a:lnTo>
                    <a:lnTo>
                      <a:pt x="39" y="79"/>
                    </a:lnTo>
                    <a:lnTo>
                      <a:pt x="0" y="40"/>
                    </a:lnTo>
                    <a:lnTo>
                      <a:pt x="2" y="34"/>
                    </a:lnTo>
                    <a:lnTo>
                      <a:pt x="7" y="26"/>
                    </a:lnTo>
                    <a:lnTo>
                      <a:pt x="20" y="12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10"/>
              <p:cNvSpPr>
                <a:spLocks/>
              </p:cNvSpPr>
              <p:nvPr/>
            </p:nvSpPr>
            <p:spPr bwMode="auto">
              <a:xfrm>
                <a:off x="2577" y="1300"/>
                <a:ext cx="154" cy="121"/>
              </a:xfrm>
              <a:custGeom>
                <a:avLst/>
                <a:gdLst>
                  <a:gd name="T0" fmla="*/ 60 w 154"/>
                  <a:gd name="T1" fmla="*/ 36 h 121"/>
                  <a:gd name="T2" fmla="*/ 62 w 154"/>
                  <a:gd name="T3" fmla="*/ 50 h 121"/>
                  <a:gd name="T4" fmla="*/ 70 w 154"/>
                  <a:gd name="T5" fmla="*/ 53 h 121"/>
                  <a:gd name="T6" fmla="*/ 81 w 154"/>
                  <a:gd name="T7" fmla="*/ 48 h 121"/>
                  <a:gd name="T8" fmla="*/ 92 w 154"/>
                  <a:gd name="T9" fmla="*/ 36 h 121"/>
                  <a:gd name="T10" fmla="*/ 105 w 154"/>
                  <a:gd name="T11" fmla="*/ 25 h 121"/>
                  <a:gd name="T12" fmla="*/ 119 w 154"/>
                  <a:gd name="T13" fmla="*/ 11 h 121"/>
                  <a:gd name="T14" fmla="*/ 130 w 154"/>
                  <a:gd name="T15" fmla="*/ 5 h 121"/>
                  <a:gd name="T16" fmla="*/ 139 w 154"/>
                  <a:gd name="T17" fmla="*/ 5 h 121"/>
                  <a:gd name="T18" fmla="*/ 151 w 154"/>
                  <a:gd name="T19" fmla="*/ 25 h 121"/>
                  <a:gd name="T20" fmla="*/ 154 w 154"/>
                  <a:gd name="T21" fmla="*/ 53 h 121"/>
                  <a:gd name="T22" fmla="*/ 154 w 154"/>
                  <a:gd name="T23" fmla="*/ 76 h 121"/>
                  <a:gd name="T24" fmla="*/ 154 w 154"/>
                  <a:gd name="T25" fmla="*/ 87 h 121"/>
                  <a:gd name="T26" fmla="*/ 151 w 154"/>
                  <a:gd name="T27" fmla="*/ 93 h 121"/>
                  <a:gd name="T28" fmla="*/ 141 w 154"/>
                  <a:gd name="T29" fmla="*/ 101 h 121"/>
                  <a:gd name="T30" fmla="*/ 124 w 154"/>
                  <a:gd name="T31" fmla="*/ 113 h 121"/>
                  <a:gd name="T32" fmla="*/ 105 w 154"/>
                  <a:gd name="T33" fmla="*/ 118 h 121"/>
                  <a:gd name="T34" fmla="*/ 94 w 154"/>
                  <a:gd name="T35" fmla="*/ 118 h 121"/>
                  <a:gd name="T36" fmla="*/ 83 w 154"/>
                  <a:gd name="T37" fmla="*/ 118 h 121"/>
                  <a:gd name="T38" fmla="*/ 71 w 154"/>
                  <a:gd name="T39" fmla="*/ 121 h 121"/>
                  <a:gd name="T40" fmla="*/ 60 w 154"/>
                  <a:gd name="T41" fmla="*/ 118 h 121"/>
                  <a:gd name="T42" fmla="*/ 51 w 154"/>
                  <a:gd name="T43" fmla="*/ 118 h 121"/>
                  <a:gd name="T44" fmla="*/ 43 w 154"/>
                  <a:gd name="T45" fmla="*/ 116 h 121"/>
                  <a:gd name="T46" fmla="*/ 39 w 154"/>
                  <a:gd name="T47" fmla="*/ 113 h 121"/>
                  <a:gd name="T48" fmla="*/ 36 w 154"/>
                  <a:gd name="T49" fmla="*/ 104 h 121"/>
                  <a:gd name="T50" fmla="*/ 28 w 154"/>
                  <a:gd name="T51" fmla="*/ 90 h 121"/>
                  <a:gd name="T52" fmla="*/ 15 w 154"/>
                  <a:gd name="T53" fmla="*/ 76 h 121"/>
                  <a:gd name="T54" fmla="*/ 6 w 154"/>
                  <a:gd name="T55" fmla="*/ 70 h 121"/>
                  <a:gd name="T56" fmla="*/ 0 w 154"/>
                  <a:gd name="T57" fmla="*/ 67 h 121"/>
                  <a:gd name="T58" fmla="*/ 0 w 154"/>
                  <a:gd name="T59" fmla="*/ 59 h 121"/>
                  <a:gd name="T60" fmla="*/ 2 w 154"/>
                  <a:gd name="T61" fmla="*/ 36 h 121"/>
                  <a:gd name="T62" fmla="*/ 9 w 154"/>
                  <a:gd name="T63" fmla="*/ 14 h 121"/>
                  <a:gd name="T64" fmla="*/ 21 w 154"/>
                  <a:gd name="T65" fmla="*/ 0 h 121"/>
                  <a:gd name="T66" fmla="*/ 36 w 154"/>
                  <a:gd name="T67" fmla="*/ 0 h 121"/>
                  <a:gd name="T68" fmla="*/ 47 w 154"/>
                  <a:gd name="T69" fmla="*/ 5 h 121"/>
                  <a:gd name="T70" fmla="*/ 56 w 154"/>
                  <a:gd name="T71" fmla="*/ 19 h 121"/>
                  <a:gd name="T72" fmla="*/ 60 w 154"/>
                  <a:gd name="T73" fmla="*/ 36 h 12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121"/>
                  <a:gd name="T113" fmla="*/ 154 w 154"/>
                  <a:gd name="T114" fmla="*/ 121 h 12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121">
                    <a:moveTo>
                      <a:pt x="60" y="36"/>
                    </a:moveTo>
                    <a:lnTo>
                      <a:pt x="62" y="50"/>
                    </a:lnTo>
                    <a:lnTo>
                      <a:pt x="70" y="53"/>
                    </a:lnTo>
                    <a:lnTo>
                      <a:pt x="81" y="48"/>
                    </a:lnTo>
                    <a:lnTo>
                      <a:pt x="92" y="36"/>
                    </a:lnTo>
                    <a:lnTo>
                      <a:pt x="105" y="25"/>
                    </a:lnTo>
                    <a:lnTo>
                      <a:pt x="119" y="11"/>
                    </a:lnTo>
                    <a:lnTo>
                      <a:pt x="130" y="5"/>
                    </a:lnTo>
                    <a:lnTo>
                      <a:pt x="139" y="5"/>
                    </a:lnTo>
                    <a:lnTo>
                      <a:pt x="151" y="25"/>
                    </a:lnTo>
                    <a:lnTo>
                      <a:pt x="154" y="53"/>
                    </a:lnTo>
                    <a:lnTo>
                      <a:pt x="154" y="76"/>
                    </a:lnTo>
                    <a:lnTo>
                      <a:pt x="154" y="87"/>
                    </a:lnTo>
                    <a:lnTo>
                      <a:pt x="151" y="93"/>
                    </a:lnTo>
                    <a:lnTo>
                      <a:pt x="141" y="101"/>
                    </a:lnTo>
                    <a:lnTo>
                      <a:pt x="124" y="113"/>
                    </a:lnTo>
                    <a:lnTo>
                      <a:pt x="105" y="118"/>
                    </a:lnTo>
                    <a:lnTo>
                      <a:pt x="94" y="118"/>
                    </a:lnTo>
                    <a:lnTo>
                      <a:pt x="83" y="118"/>
                    </a:lnTo>
                    <a:lnTo>
                      <a:pt x="71" y="121"/>
                    </a:lnTo>
                    <a:lnTo>
                      <a:pt x="60" y="118"/>
                    </a:lnTo>
                    <a:lnTo>
                      <a:pt x="51" y="118"/>
                    </a:lnTo>
                    <a:lnTo>
                      <a:pt x="43" y="116"/>
                    </a:lnTo>
                    <a:lnTo>
                      <a:pt x="39" y="113"/>
                    </a:lnTo>
                    <a:lnTo>
                      <a:pt x="36" y="104"/>
                    </a:lnTo>
                    <a:lnTo>
                      <a:pt x="28" y="90"/>
                    </a:lnTo>
                    <a:lnTo>
                      <a:pt x="15" y="76"/>
                    </a:lnTo>
                    <a:lnTo>
                      <a:pt x="6" y="70"/>
                    </a:lnTo>
                    <a:lnTo>
                      <a:pt x="0" y="67"/>
                    </a:lnTo>
                    <a:lnTo>
                      <a:pt x="0" y="59"/>
                    </a:lnTo>
                    <a:lnTo>
                      <a:pt x="2" y="36"/>
                    </a:lnTo>
                    <a:lnTo>
                      <a:pt x="9" y="14"/>
                    </a:lnTo>
                    <a:lnTo>
                      <a:pt x="21" y="0"/>
                    </a:lnTo>
                    <a:lnTo>
                      <a:pt x="36" y="0"/>
                    </a:lnTo>
                    <a:lnTo>
                      <a:pt x="47" y="5"/>
                    </a:lnTo>
                    <a:lnTo>
                      <a:pt x="56" y="19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11"/>
              <p:cNvSpPr>
                <a:spLocks/>
              </p:cNvSpPr>
              <p:nvPr/>
            </p:nvSpPr>
            <p:spPr bwMode="auto">
              <a:xfrm>
                <a:off x="2993" y="872"/>
                <a:ext cx="2468" cy="990"/>
              </a:xfrm>
              <a:custGeom>
                <a:avLst/>
                <a:gdLst>
                  <a:gd name="T0" fmla="*/ 1865 w 2468"/>
                  <a:gd name="T1" fmla="*/ 838 h 990"/>
                  <a:gd name="T2" fmla="*/ 1813 w 2468"/>
                  <a:gd name="T3" fmla="*/ 733 h 990"/>
                  <a:gd name="T4" fmla="*/ 1897 w 2468"/>
                  <a:gd name="T5" fmla="*/ 634 h 990"/>
                  <a:gd name="T6" fmla="*/ 1948 w 2468"/>
                  <a:gd name="T7" fmla="*/ 674 h 990"/>
                  <a:gd name="T8" fmla="*/ 2014 w 2468"/>
                  <a:gd name="T9" fmla="*/ 671 h 990"/>
                  <a:gd name="T10" fmla="*/ 2069 w 2468"/>
                  <a:gd name="T11" fmla="*/ 626 h 990"/>
                  <a:gd name="T12" fmla="*/ 2125 w 2468"/>
                  <a:gd name="T13" fmla="*/ 614 h 990"/>
                  <a:gd name="T14" fmla="*/ 2080 w 2468"/>
                  <a:gd name="T15" fmla="*/ 691 h 990"/>
                  <a:gd name="T16" fmla="*/ 2057 w 2468"/>
                  <a:gd name="T17" fmla="*/ 775 h 990"/>
                  <a:gd name="T18" fmla="*/ 2103 w 2468"/>
                  <a:gd name="T19" fmla="*/ 857 h 990"/>
                  <a:gd name="T20" fmla="*/ 2155 w 2468"/>
                  <a:gd name="T21" fmla="*/ 773 h 990"/>
                  <a:gd name="T22" fmla="*/ 2199 w 2468"/>
                  <a:gd name="T23" fmla="*/ 648 h 990"/>
                  <a:gd name="T24" fmla="*/ 2308 w 2468"/>
                  <a:gd name="T25" fmla="*/ 600 h 990"/>
                  <a:gd name="T26" fmla="*/ 2374 w 2468"/>
                  <a:gd name="T27" fmla="*/ 504 h 990"/>
                  <a:gd name="T28" fmla="*/ 2464 w 2468"/>
                  <a:gd name="T29" fmla="*/ 422 h 990"/>
                  <a:gd name="T30" fmla="*/ 2411 w 2468"/>
                  <a:gd name="T31" fmla="*/ 425 h 990"/>
                  <a:gd name="T32" fmla="*/ 2355 w 2468"/>
                  <a:gd name="T33" fmla="*/ 391 h 990"/>
                  <a:gd name="T34" fmla="*/ 2281 w 2468"/>
                  <a:gd name="T35" fmla="*/ 337 h 990"/>
                  <a:gd name="T36" fmla="*/ 2215 w 2468"/>
                  <a:gd name="T37" fmla="*/ 368 h 990"/>
                  <a:gd name="T38" fmla="*/ 2084 w 2468"/>
                  <a:gd name="T39" fmla="*/ 314 h 990"/>
                  <a:gd name="T40" fmla="*/ 1952 w 2468"/>
                  <a:gd name="T41" fmla="*/ 235 h 990"/>
                  <a:gd name="T42" fmla="*/ 1912 w 2468"/>
                  <a:gd name="T43" fmla="*/ 193 h 990"/>
                  <a:gd name="T44" fmla="*/ 1813 w 2468"/>
                  <a:gd name="T45" fmla="*/ 249 h 990"/>
                  <a:gd name="T46" fmla="*/ 1668 w 2468"/>
                  <a:gd name="T47" fmla="*/ 221 h 990"/>
                  <a:gd name="T48" fmla="*/ 1530 w 2468"/>
                  <a:gd name="T49" fmla="*/ 190 h 990"/>
                  <a:gd name="T50" fmla="*/ 1431 w 2468"/>
                  <a:gd name="T51" fmla="*/ 218 h 990"/>
                  <a:gd name="T52" fmla="*/ 1434 w 2468"/>
                  <a:gd name="T53" fmla="*/ 139 h 990"/>
                  <a:gd name="T54" fmla="*/ 1395 w 2468"/>
                  <a:gd name="T55" fmla="*/ 17 h 990"/>
                  <a:gd name="T56" fmla="*/ 1331 w 2468"/>
                  <a:gd name="T57" fmla="*/ 34 h 990"/>
                  <a:gd name="T58" fmla="*/ 1278 w 2468"/>
                  <a:gd name="T59" fmla="*/ 83 h 990"/>
                  <a:gd name="T60" fmla="*/ 1197 w 2468"/>
                  <a:gd name="T61" fmla="*/ 99 h 990"/>
                  <a:gd name="T62" fmla="*/ 1112 w 2468"/>
                  <a:gd name="T63" fmla="*/ 150 h 990"/>
                  <a:gd name="T64" fmla="*/ 1058 w 2468"/>
                  <a:gd name="T65" fmla="*/ 258 h 990"/>
                  <a:gd name="T66" fmla="*/ 1001 w 2468"/>
                  <a:gd name="T67" fmla="*/ 269 h 990"/>
                  <a:gd name="T68" fmla="*/ 922 w 2468"/>
                  <a:gd name="T69" fmla="*/ 261 h 990"/>
                  <a:gd name="T70" fmla="*/ 860 w 2468"/>
                  <a:gd name="T71" fmla="*/ 331 h 990"/>
                  <a:gd name="T72" fmla="*/ 781 w 2468"/>
                  <a:gd name="T73" fmla="*/ 377 h 990"/>
                  <a:gd name="T74" fmla="*/ 685 w 2468"/>
                  <a:gd name="T75" fmla="*/ 368 h 990"/>
                  <a:gd name="T76" fmla="*/ 612 w 2468"/>
                  <a:gd name="T77" fmla="*/ 459 h 990"/>
                  <a:gd name="T78" fmla="*/ 519 w 2468"/>
                  <a:gd name="T79" fmla="*/ 473 h 990"/>
                  <a:gd name="T80" fmla="*/ 514 w 2468"/>
                  <a:gd name="T81" fmla="*/ 405 h 990"/>
                  <a:gd name="T82" fmla="*/ 435 w 2468"/>
                  <a:gd name="T83" fmla="*/ 377 h 990"/>
                  <a:gd name="T84" fmla="*/ 384 w 2468"/>
                  <a:gd name="T85" fmla="*/ 280 h 990"/>
                  <a:gd name="T86" fmla="*/ 295 w 2468"/>
                  <a:gd name="T87" fmla="*/ 249 h 990"/>
                  <a:gd name="T88" fmla="*/ 194 w 2468"/>
                  <a:gd name="T89" fmla="*/ 365 h 990"/>
                  <a:gd name="T90" fmla="*/ 94 w 2468"/>
                  <a:gd name="T91" fmla="*/ 495 h 990"/>
                  <a:gd name="T92" fmla="*/ 98 w 2468"/>
                  <a:gd name="T93" fmla="*/ 685 h 990"/>
                  <a:gd name="T94" fmla="*/ 167 w 2468"/>
                  <a:gd name="T95" fmla="*/ 716 h 990"/>
                  <a:gd name="T96" fmla="*/ 226 w 2468"/>
                  <a:gd name="T97" fmla="*/ 637 h 990"/>
                  <a:gd name="T98" fmla="*/ 233 w 2468"/>
                  <a:gd name="T99" fmla="*/ 481 h 990"/>
                  <a:gd name="T100" fmla="*/ 290 w 2468"/>
                  <a:gd name="T101" fmla="*/ 419 h 990"/>
                  <a:gd name="T102" fmla="*/ 312 w 2468"/>
                  <a:gd name="T103" fmla="*/ 445 h 990"/>
                  <a:gd name="T104" fmla="*/ 267 w 2468"/>
                  <a:gd name="T105" fmla="*/ 549 h 990"/>
                  <a:gd name="T106" fmla="*/ 358 w 2468"/>
                  <a:gd name="T107" fmla="*/ 555 h 990"/>
                  <a:gd name="T108" fmla="*/ 425 w 2468"/>
                  <a:gd name="T109" fmla="*/ 572 h 990"/>
                  <a:gd name="T110" fmla="*/ 401 w 2468"/>
                  <a:gd name="T111" fmla="*/ 637 h 990"/>
                  <a:gd name="T112" fmla="*/ 369 w 2468"/>
                  <a:gd name="T113" fmla="*/ 657 h 990"/>
                  <a:gd name="T114" fmla="*/ 294 w 2468"/>
                  <a:gd name="T115" fmla="*/ 668 h 990"/>
                  <a:gd name="T116" fmla="*/ 207 w 2468"/>
                  <a:gd name="T117" fmla="*/ 764 h 990"/>
                  <a:gd name="T118" fmla="*/ 85 w 2468"/>
                  <a:gd name="T119" fmla="*/ 824 h 990"/>
                  <a:gd name="T120" fmla="*/ 34 w 2468"/>
                  <a:gd name="T121" fmla="*/ 911 h 990"/>
                  <a:gd name="T122" fmla="*/ 0 w 2468"/>
                  <a:gd name="T123" fmla="*/ 990 h 99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68"/>
                  <a:gd name="T187" fmla="*/ 0 h 990"/>
                  <a:gd name="T188" fmla="*/ 2468 w 2468"/>
                  <a:gd name="T189" fmla="*/ 990 h 99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68" h="990">
                    <a:moveTo>
                      <a:pt x="1824" y="990"/>
                    </a:moveTo>
                    <a:lnTo>
                      <a:pt x="1835" y="959"/>
                    </a:lnTo>
                    <a:lnTo>
                      <a:pt x="1847" y="920"/>
                    </a:lnTo>
                    <a:lnTo>
                      <a:pt x="1856" y="883"/>
                    </a:lnTo>
                    <a:lnTo>
                      <a:pt x="1863" y="860"/>
                    </a:lnTo>
                    <a:lnTo>
                      <a:pt x="1865" y="838"/>
                    </a:lnTo>
                    <a:lnTo>
                      <a:pt x="1860" y="809"/>
                    </a:lnTo>
                    <a:lnTo>
                      <a:pt x="1847" y="787"/>
                    </a:lnTo>
                    <a:lnTo>
                      <a:pt x="1824" y="778"/>
                    </a:lnTo>
                    <a:lnTo>
                      <a:pt x="1805" y="773"/>
                    </a:lnTo>
                    <a:lnTo>
                      <a:pt x="1803" y="756"/>
                    </a:lnTo>
                    <a:lnTo>
                      <a:pt x="1813" y="733"/>
                    </a:lnTo>
                    <a:lnTo>
                      <a:pt x="1830" y="705"/>
                    </a:lnTo>
                    <a:lnTo>
                      <a:pt x="1841" y="691"/>
                    </a:lnTo>
                    <a:lnTo>
                      <a:pt x="1854" y="674"/>
                    </a:lnTo>
                    <a:lnTo>
                      <a:pt x="1869" y="659"/>
                    </a:lnTo>
                    <a:lnTo>
                      <a:pt x="1884" y="645"/>
                    </a:lnTo>
                    <a:lnTo>
                      <a:pt x="1897" y="634"/>
                    </a:lnTo>
                    <a:lnTo>
                      <a:pt x="1911" y="626"/>
                    </a:lnTo>
                    <a:lnTo>
                      <a:pt x="1920" y="626"/>
                    </a:lnTo>
                    <a:lnTo>
                      <a:pt x="1924" y="628"/>
                    </a:lnTo>
                    <a:lnTo>
                      <a:pt x="1929" y="648"/>
                    </a:lnTo>
                    <a:lnTo>
                      <a:pt x="1939" y="665"/>
                    </a:lnTo>
                    <a:lnTo>
                      <a:pt x="1948" y="674"/>
                    </a:lnTo>
                    <a:lnTo>
                      <a:pt x="1958" y="668"/>
                    </a:lnTo>
                    <a:lnTo>
                      <a:pt x="1971" y="651"/>
                    </a:lnTo>
                    <a:lnTo>
                      <a:pt x="1988" y="640"/>
                    </a:lnTo>
                    <a:lnTo>
                      <a:pt x="2005" y="640"/>
                    </a:lnTo>
                    <a:lnTo>
                      <a:pt x="2012" y="651"/>
                    </a:lnTo>
                    <a:lnTo>
                      <a:pt x="2014" y="671"/>
                    </a:lnTo>
                    <a:lnTo>
                      <a:pt x="2020" y="685"/>
                    </a:lnTo>
                    <a:lnTo>
                      <a:pt x="2029" y="688"/>
                    </a:lnTo>
                    <a:lnTo>
                      <a:pt x="2042" y="674"/>
                    </a:lnTo>
                    <a:lnTo>
                      <a:pt x="2050" y="659"/>
                    </a:lnTo>
                    <a:lnTo>
                      <a:pt x="2059" y="643"/>
                    </a:lnTo>
                    <a:lnTo>
                      <a:pt x="2069" y="626"/>
                    </a:lnTo>
                    <a:lnTo>
                      <a:pt x="2080" y="609"/>
                    </a:lnTo>
                    <a:lnTo>
                      <a:pt x="2089" y="594"/>
                    </a:lnTo>
                    <a:lnTo>
                      <a:pt x="2099" y="586"/>
                    </a:lnTo>
                    <a:lnTo>
                      <a:pt x="2108" y="583"/>
                    </a:lnTo>
                    <a:lnTo>
                      <a:pt x="2116" y="592"/>
                    </a:lnTo>
                    <a:lnTo>
                      <a:pt x="2125" y="614"/>
                    </a:lnTo>
                    <a:lnTo>
                      <a:pt x="2125" y="628"/>
                    </a:lnTo>
                    <a:lnTo>
                      <a:pt x="2118" y="640"/>
                    </a:lnTo>
                    <a:lnTo>
                      <a:pt x="2106" y="659"/>
                    </a:lnTo>
                    <a:lnTo>
                      <a:pt x="2099" y="671"/>
                    </a:lnTo>
                    <a:lnTo>
                      <a:pt x="2089" y="682"/>
                    </a:lnTo>
                    <a:lnTo>
                      <a:pt x="2080" y="691"/>
                    </a:lnTo>
                    <a:lnTo>
                      <a:pt x="2071" y="699"/>
                    </a:lnTo>
                    <a:lnTo>
                      <a:pt x="2061" y="710"/>
                    </a:lnTo>
                    <a:lnTo>
                      <a:pt x="2054" y="719"/>
                    </a:lnTo>
                    <a:lnTo>
                      <a:pt x="2050" y="730"/>
                    </a:lnTo>
                    <a:lnTo>
                      <a:pt x="2052" y="741"/>
                    </a:lnTo>
                    <a:lnTo>
                      <a:pt x="2057" y="775"/>
                    </a:lnTo>
                    <a:lnTo>
                      <a:pt x="2061" y="818"/>
                    </a:lnTo>
                    <a:lnTo>
                      <a:pt x="2065" y="855"/>
                    </a:lnTo>
                    <a:lnTo>
                      <a:pt x="2076" y="874"/>
                    </a:lnTo>
                    <a:lnTo>
                      <a:pt x="2084" y="874"/>
                    </a:lnTo>
                    <a:lnTo>
                      <a:pt x="2093" y="869"/>
                    </a:lnTo>
                    <a:lnTo>
                      <a:pt x="2103" y="857"/>
                    </a:lnTo>
                    <a:lnTo>
                      <a:pt x="2114" y="846"/>
                    </a:lnTo>
                    <a:lnTo>
                      <a:pt x="2123" y="829"/>
                    </a:lnTo>
                    <a:lnTo>
                      <a:pt x="2131" y="815"/>
                    </a:lnTo>
                    <a:lnTo>
                      <a:pt x="2140" y="804"/>
                    </a:lnTo>
                    <a:lnTo>
                      <a:pt x="2146" y="792"/>
                    </a:lnTo>
                    <a:lnTo>
                      <a:pt x="2155" y="773"/>
                    </a:lnTo>
                    <a:lnTo>
                      <a:pt x="2165" y="744"/>
                    </a:lnTo>
                    <a:lnTo>
                      <a:pt x="2168" y="719"/>
                    </a:lnTo>
                    <a:lnTo>
                      <a:pt x="2170" y="696"/>
                    </a:lnTo>
                    <a:lnTo>
                      <a:pt x="2174" y="679"/>
                    </a:lnTo>
                    <a:lnTo>
                      <a:pt x="2182" y="662"/>
                    </a:lnTo>
                    <a:lnTo>
                      <a:pt x="2199" y="648"/>
                    </a:lnTo>
                    <a:lnTo>
                      <a:pt x="2221" y="637"/>
                    </a:lnTo>
                    <a:lnTo>
                      <a:pt x="2236" y="631"/>
                    </a:lnTo>
                    <a:lnTo>
                      <a:pt x="2253" y="626"/>
                    </a:lnTo>
                    <a:lnTo>
                      <a:pt x="2272" y="617"/>
                    </a:lnTo>
                    <a:lnTo>
                      <a:pt x="2289" y="609"/>
                    </a:lnTo>
                    <a:lnTo>
                      <a:pt x="2308" y="600"/>
                    </a:lnTo>
                    <a:lnTo>
                      <a:pt x="2323" y="592"/>
                    </a:lnTo>
                    <a:lnTo>
                      <a:pt x="2334" y="580"/>
                    </a:lnTo>
                    <a:lnTo>
                      <a:pt x="2340" y="569"/>
                    </a:lnTo>
                    <a:lnTo>
                      <a:pt x="2349" y="546"/>
                    </a:lnTo>
                    <a:lnTo>
                      <a:pt x="2362" y="521"/>
                    </a:lnTo>
                    <a:lnTo>
                      <a:pt x="2374" y="504"/>
                    </a:lnTo>
                    <a:lnTo>
                      <a:pt x="2379" y="495"/>
                    </a:lnTo>
                    <a:lnTo>
                      <a:pt x="2439" y="563"/>
                    </a:lnTo>
                    <a:lnTo>
                      <a:pt x="2447" y="529"/>
                    </a:lnTo>
                    <a:lnTo>
                      <a:pt x="2458" y="487"/>
                    </a:lnTo>
                    <a:lnTo>
                      <a:pt x="2468" y="445"/>
                    </a:lnTo>
                    <a:lnTo>
                      <a:pt x="2464" y="422"/>
                    </a:lnTo>
                    <a:lnTo>
                      <a:pt x="2456" y="416"/>
                    </a:lnTo>
                    <a:lnTo>
                      <a:pt x="2449" y="416"/>
                    </a:lnTo>
                    <a:lnTo>
                      <a:pt x="2438" y="416"/>
                    </a:lnTo>
                    <a:lnTo>
                      <a:pt x="2428" y="419"/>
                    </a:lnTo>
                    <a:lnTo>
                      <a:pt x="2419" y="422"/>
                    </a:lnTo>
                    <a:lnTo>
                      <a:pt x="2411" y="425"/>
                    </a:lnTo>
                    <a:lnTo>
                      <a:pt x="2406" y="428"/>
                    </a:lnTo>
                    <a:lnTo>
                      <a:pt x="2404" y="428"/>
                    </a:lnTo>
                    <a:lnTo>
                      <a:pt x="2398" y="428"/>
                    </a:lnTo>
                    <a:lnTo>
                      <a:pt x="2385" y="422"/>
                    </a:lnTo>
                    <a:lnTo>
                      <a:pt x="2368" y="411"/>
                    </a:lnTo>
                    <a:lnTo>
                      <a:pt x="2355" y="391"/>
                    </a:lnTo>
                    <a:lnTo>
                      <a:pt x="2347" y="379"/>
                    </a:lnTo>
                    <a:lnTo>
                      <a:pt x="2336" y="368"/>
                    </a:lnTo>
                    <a:lnTo>
                      <a:pt x="2323" y="357"/>
                    </a:lnTo>
                    <a:lnTo>
                      <a:pt x="2308" y="346"/>
                    </a:lnTo>
                    <a:lnTo>
                      <a:pt x="2295" y="340"/>
                    </a:lnTo>
                    <a:lnTo>
                      <a:pt x="2281" y="337"/>
                    </a:lnTo>
                    <a:lnTo>
                      <a:pt x="2270" y="337"/>
                    </a:lnTo>
                    <a:lnTo>
                      <a:pt x="2264" y="346"/>
                    </a:lnTo>
                    <a:lnTo>
                      <a:pt x="2259" y="357"/>
                    </a:lnTo>
                    <a:lnTo>
                      <a:pt x="2247" y="363"/>
                    </a:lnTo>
                    <a:lnTo>
                      <a:pt x="2232" y="368"/>
                    </a:lnTo>
                    <a:lnTo>
                      <a:pt x="2215" y="368"/>
                    </a:lnTo>
                    <a:lnTo>
                      <a:pt x="2195" y="368"/>
                    </a:lnTo>
                    <a:lnTo>
                      <a:pt x="2174" y="363"/>
                    </a:lnTo>
                    <a:lnTo>
                      <a:pt x="2151" y="357"/>
                    </a:lnTo>
                    <a:lnTo>
                      <a:pt x="2131" y="346"/>
                    </a:lnTo>
                    <a:lnTo>
                      <a:pt x="2108" y="331"/>
                    </a:lnTo>
                    <a:lnTo>
                      <a:pt x="2084" y="314"/>
                    </a:lnTo>
                    <a:lnTo>
                      <a:pt x="2057" y="295"/>
                    </a:lnTo>
                    <a:lnTo>
                      <a:pt x="2033" y="278"/>
                    </a:lnTo>
                    <a:lnTo>
                      <a:pt x="2007" y="258"/>
                    </a:lnTo>
                    <a:lnTo>
                      <a:pt x="1986" y="244"/>
                    </a:lnTo>
                    <a:lnTo>
                      <a:pt x="1965" y="235"/>
                    </a:lnTo>
                    <a:lnTo>
                      <a:pt x="1952" y="235"/>
                    </a:lnTo>
                    <a:lnTo>
                      <a:pt x="1943" y="235"/>
                    </a:lnTo>
                    <a:lnTo>
                      <a:pt x="1937" y="227"/>
                    </a:lnTo>
                    <a:lnTo>
                      <a:pt x="1931" y="218"/>
                    </a:lnTo>
                    <a:lnTo>
                      <a:pt x="1926" y="207"/>
                    </a:lnTo>
                    <a:lnTo>
                      <a:pt x="1920" y="198"/>
                    </a:lnTo>
                    <a:lnTo>
                      <a:pt x="1912" y="193"/>
                    </a:lnTo>
                    <a:lnTo>
                      <a:pt x="1903" y="190"/>
                    </a:lnTo>
                    <a:lnTo>
                      <a:pt x="1888" y="198"/>
                    </a:lnTo>
                    <a:lnTo>
                      <a:pt x="1871" y="210"/>
                    </a:lnTo>
                    <a:lnTo>
                      <a:pt x="1852" y="224"/>
                    </a:lnTo>
                    <a:lnTo>
                      <a:pt x="1833" y="238"/>
                    </a:lnTo>
                    <a:lnTo>
                      <a:pt x="1813" y="249"/>
                    </a:lnTo>
                    <a:lnTo>
                      <a:pt x="1792" y="258"/>
                    </a:lnTo>
                    <a:lnTo>
                      <a:pt x="1769" y="261"/>
                    </a:lnTo>
                    <a:lnTo>
                      <a:pt x="1745" y="258"/>
                    </a:lnTo>
                    <a:lnTo>
                      <a:pt x="1720" y="249"/>
                    </a:lnTo>
                    <a:lnTo>
                      <a:pt x="1694" y="235"/>
                    </a:lnTo>
                    <a:lnTo>
                      <a:pt x="1668" y="221"/>
                    </a:lnTo>
                    <a:lnTo>
                      <a:pt x="1639" y="210"/>
                    </a:lnTo>
                    <a:lnTo>
                      <a:pt x="1615" y="198"/>
                    </a:lnTo>
                    <a:lnTo>
                      <a:pt x="1589" y="190"/>
                    </a:lnTo>
                    <a:lnTo>
                      <a:pt x="1566" y="184"/>
                    </a:lnTo>
                    <a:lnTo>
                      <a:pt x="1547" y="184"/>
                    </a:lnTo>
                    <a:lnTo>
                      <a:pt x="1530" y="190"/>
                    </a:lnTo>
                    <a:lnTo>
                      <a:pt x="1515" y="198"/>
                    </a:lnTo>
                    <a:lnTo>
                      <a:pt x="1496" y="204"/>
                    </a:lnTo>
                    <a:lnTo>
                      <a:pt x="1479" y="210"/>
                    </a:lnTo>
                    <a:lnTo>
                      <a:pt x="1461" y="213"/>
                    </a:lnTo>
                    <a:lnTo>
                      <a:pt x="1444" y="218"/>
                    </a:lnTo>
                    <a:lnTo>
                      <a:pt x="1431" y="218"/>
                    </a:lnTo>
                    <a:lnTo>
                      <a:pt x="1423" y="221"/>
                    </a:lnTo>
                    <a:lnTo>
                      <a:pt x="1419" y="221"/>
                    </a:lnTo>
                    <a:lnTo>
                      <a:pt x="1434" y="196"/>
                    </a:lnTo>
                    <a:lnTo>
                      <a:pt x="1438" y="167"/>
                    </a:lnTo>
                    <a:lnTo>
                      <a:pt x="1436" y="148"/>
                    </a:lnTo>
                    <a:lnTo>
                      <a:pt x="1434" y="139"/>
                    </a:lnTo>
                    <a:lnTo>
                      <a:pt x="1478" y="116"/>
                    </a:lnTo>
                    <a:lnTo>
                      <a:pt x="1459" y="97"/>
                    </a:lnTo>
                    <a:lnTo>
                      <a:pt x="1442" y="77"/>
                    </a:lnTo>
                    <a:lnTo>
                      <a:pt x="1425" y="54"/>
                    </a:lnTo>
                    <a:lnTo>
                      <a:pt x="1410" y="34"/>
                    </a:lnTo>
                    <a:lnTo>
                      <a:pt x="1395" y="17"/>
                    </a:lnTo>
                    <a:lnTo>
                      <a:pt x="1382" y="6"/>
                    </a:lnTo>
                    <a:lnTo>
                      <a:pt x="1368" y="0"/>
                    </a:lnTo>
                    <a:lnTo>
                      <a:pt x="1359" y="3"/>
                    </a:lnTo>
                    <a:lnTo>
                      <a:pt x="1350" y="12"/>
                    </a:lnTo>
                    <a:lnTo>
                      <a:pt x="1340" y="23"/>
                    </a:lnTo>
                    <a:lnTo>
                      <a:pt x="1331" y="34"/>
                    </a:lnTo>
                    <a:lnTo>
                      <a:pt x="1323" y="49"/>
                    </a:lnTo>
                    <a:lnTo>
                      <a:pt x="1314" y="60"/>
                    </a:lnTo>
                    <a:lnTo>
                      <a:pt x="1306" y="68"/>
                    </a:lnTo>
                    <a:lnTo>
                      <a:pt x="1297" y="80"/>
                    </a:lnTo>
                    <a:lnTo>
                      <a:pt x="1289" y="85"/>
                    </a:lnTo>
                    <a:lnTo>
                      <a:pt x="1278" y="83"/>
                    </a:lnTo>
                    <a:lnTo>
                      <a:pt x="1267" y="68"/>
                    </a:lnTo>
                    <a:lnTo>
                      <a:pt x="1254" y="57"/>
                    </a:lnTo>
                    <a:lnTo>
                      <a:pt x="1235" y="63"/>
                    </a:lnTo>
                    <a:lnTo>
                      <a:pt x="1223" y="74"/>
                    </a:lnTo>
                    <a:lnTo>
                      <a:pt x="1210" y="88"/>
                    </a:lnTo>
                    <a:lnTo>
                      <a:pt x="1197" y="99"/>
                    </a:lnTo>
                    <a:lnTo>
                      <a:pt x="1184" y="114"/>
                    </a:lnTo>
                    <a:lnTo>
                      <a:pt x="1169" y="125"/>
                    </a:lnTo>
                    <a:lnTo>
                      <a:pt x="1156" y="133"/>
                    </a:lnTo>
                    <a:lnTo>
                      <a:pt x="1141" y="142"/>
                    </a:lnTo>
                    <a:lnTo>
                      <a:pt x="1126" y="145"/>
                    </a:lnTo>
                    <a:lnTo>
                      <a:pt x="1112" y="150"/>
                    </a:lnTo>
                    <a:lnTo>
                      <a:pt x="1101" y="165"/>
                    </a:lnTo>
                    <a:lnTo>
                      <a:pt x="1092" y="181"/>
                    </a:lnTo>
                    <a:lnTo>
                      <a:pt x="1082" y="198"/>
                    </a:lnTo>
                    <a:lnTo>
                      <a:pt x="1075" y="221"/>
                    </a:lnTo>
                    <a:lnTo>
                      <a:pt x="1065" y="241"/>
                    </a:lnTo>
                    <a:lnTo>
                      <a:pt x="1058" y="258"/>
                    </a:lnTo>
                    <a:lnTo>
                      <a:pt x="1047" y="272"/>
                    </a:lnTo>
                    <a:lnTo>
                      <a:pt x="1041" y="275"/>
                    </a:lnTo>
                    <a:lnTo>
                      <a:pt x="1031" y="278"/>
                    </a:lnTo>
                    <a:lnTo>
                      <a:pt x="1022" y="275"/>
                    </a:lnTo>
                    <a:lnTo>
                      <a:pt x="1013" y="272"/>
                    </a:lnTo>
                    <a:lnTo>
                      <a:pt x="1001" y="269"/>
                    </a:lnTo>
                    <a:lnTo>
                      <a:pt x="990" y="264"/>
                    </a:lnTo>
                    <a:lnTo>
                      <a:pt x="979" y="261"/>
                    </a:lnTo>
                    <a:lnTo>
                      <a:pt x="967" y="258"/>
                    </a:lnTo>
                    <a:lnTo>
                      <a:pt x="954" y="255"/>
                    </a:lnTo>
                    <a:lnTo>
                      <a:pt x="939" y="258"/>
                    </a:lnTo>
                    <a:lnTo>
                      <a:pt x="922" y="261"/>
                    </a:lnTo>
                    <a:lnTo>
                      <a:pt x="905" y="266"/>
                    </a:lnTo>
                    <a:lnTo>
                      <a:pt x="890" y="278"/>
                    </a:lnTo>
                    <a:lnTo>
                      <a:pt x="877" y="289"/>
                    </a:lnTo>
                    <a:lnTo>
                      <a:pt x="868" y="300"/>
                    </a:lnTo>
                    <a:lnTo>
                      <a:pt x="864" y="317"/>
                    </a:lnTo>
                    <a:lnTo>
                      <a:pt x="860" y="331"/>
                    </a:lnTo>
                    <a:lnTo>
                      <a:pt x="851" y="346"/>
                    </a:lnTo>
                    <a:lnTo>
                      <a:pt x="838" y="357"/>
                    </a:lnTo>
                    <a:lnTo>
                      <a:pt x="824" y="363"/>
                    </a:lnTo>
                    <a:lnTo>
                      <a:pt x="809" y="371"/>
                    </a:lnTo>
                    <a:lnTo>
                      <a:pt x="794" y="374"/>
                    </a:lnTo>
                    <a:lnTo>
                      <a:pt x="781" y="377"/>
                    </a:lnTo>
                    <a:lnTo>
                      <a:pt x="770" y="377"/>
                    </a:lnTo>
                    <a:lnTo>
                      <a:pt x="757" y="377"/>
                    </a:lnTo>
                    <a:lnTo>
                      <a:pt x="742" y="374"/>
                    </a:lnTo>
                    <a:lnTo>
                      <a:pt x="723" y="371"/>
                    </a:lnTo>
                    <a:lnTo>
                      <a:pt x="704" y="368"/>
                    </a:lnTo>
                    <a:lnTo>
                      <a:pt x="685" y="368"/>
                    </a:lnTo>
                    <a:lnTo>
                      <a:pt x="670" y="371"/>
                    </a:lnTo>
                    <a:lnTo>
                      <a:pt x="657" y="377"/>
                    </a:lnTo>
                    <a:lnTo>
                      <a:pt x="649" y="385"/>
                    </a:lnTo>
                    <a:lnTo>
                      <a:pt x="638" y="411"/>
                    </a:lnTo>
                    <a:lnTo>
                      <a:pt x="625" y="436"/>
                    </a:lnTo>
                    <a:lnTo>
                      <a:pt x="612" y="459"/>
                    </a:lnTo>
                    <a:lnTo>
                      <a:pt x="606" y="467"/>
                    </a:lnTo>
                    <a:lnTo>
                      <a:pt x="551" y="459"/>
                    </a:lnTo>
                    <a:lnTo>
                      <a:pt x="548" y="461"/>
                    </a:lnTo>
                    <a:lnTo>
                      <a:pt x="540" y="464"/>
                    </a:lnTo>
                    <a:lnTo>
                      <a:pt x="531" y="470"/>
                    </a:lnTo>
                    <a:lnTo>
                      <a:pt x="519" y="473"/>
                    </a:lnTo>
                    <a:lnTo>
                      <a:pt x="510" y="476"/>
                    </a:lnTo>
                    <a:lnTo>
                      <a:pt x="503" y="478"/>
                    </a:lnTo>
                    <a:lnTo>
                      <a:pt x="501" y="476"/>
                    </a:lnTo>
                    <a:lnTo>
                      <a:pt x="506" y="467"/>
                    </a:lnTo>
                    <a:lnTo>
                      <a:pt x="516" y="439"/>
                    </a:lnTo>
                    <a:lnTo>
                      <a:pt x="514" y="405"/>
                    </a:lnTo>
                    <a:lnTo>
                      <a:pt x="501" y="377"/>
                    </a:lnTo>
                    <a:lnTo>
                      <a:pt x="486" y="368"/>
                    </a:lnTo>
                    <a:lnTo>
                      <a:pt x="476" y="371"/>
                    </a:lnTo>
                    <a:lnTo>
                      <a:pt x="463" y="374"/>
                    </a:lnTo>
                    <a:lnTo>
                      <a:pt x="450" y="377"/>
                    </a:lnTo>
                    <a:lnTo>
                      <a:pt x="435" y="377"/>
                    </a:lnTo>
                    <a:lnTo>
                      <a:pt x="420" y="374"/>
                    </a:lnTo>
                    <a:lnTo>
                      <a:pt x="408" y="371"/>
                    </a:lnTo>
                    <a:lnTo>
                      <a:pt x="401" y="363"/>
                    </a:lnTo>
                    <a:lnTo>
                      <a:pt x="397" y="354"/>
                    </a:lnTo>
                    <a:lnTo>
                      <a:pt x="393" y="323"/>
                    </a:lnTo>
                    <a:lnTo>
                      <a:pt x="384" y="280"/>
                    </a:lnTo>
                    <a:lnTo>
                      <a:pt x="369" y="244"/>
                    </a:lnTo>
                    <a:lnTo>
                      <a:pt x="352" y="221"/>
                    </a:lnTo>
                    <a:lnTo>
                      <a:pt x="341" y="218"/>
                    </a:lnTo>
                    <a:lnTo>
                      <a:pt x="327" y="224"/>
                    </a:lnTo>
                    <a:lnTo>
                      <a:pt x="312" y="235"/>
                    </a:lnTo>
                    <a:lnTo>
                      <a:pt x="295" y="249"/>
                    </a:lnTo>
                    <a:lnTo>
                      <a:pt x="279" y="266"/>
                    </a:lnTo>
                    <a:lnTo>
                      <a:pt x="260" y="286"/>
                    </a:lnTo>
                    <a:lnTo>
                      <a:pt x="243" y="306"/>
                    </a:lnTo>
                    <a:lnTo>
                      <a:pt x="228" y="323"/>
                    </a:lnTo>
                    <a:lnTo>
                      <a:pt x="211" y="343"/>
                    </a:lnTo>
                    <a:lnTo>
                      <a:pt x="194" y="365"/>
                    </a:lnTo>
                    <a:lnTo>
                      <a:pt x="175" y="391"/>
                    </a:lnTo>
                    <a:lnTo>
                      <a:pt x="156" y="416"/>
                    </a:lnTo>
                    <a:lnTo>
                      <a:pt x="137" y="442"/>
                    </a:lnTo>
                    <a:lnTo>
                      <a:pt x="120" y="461"/>
                    </a:lnTo>
                    <a:lnTo>
                      <a:pt x="105" y="481"/>
                    </a:lnTo>
                    <a:lnTo>
                      <a:pt x="94" y="495"/>
                    </a:lnTo>
                    <a:lnTo>
                      <a:pt x="79" y="521"/>
                    </a:lnTo>
                    <a:lnTo>
                      <a:pt x="70" y="546"/>
                    </a:lnTo>
                    <a:lnTo>
                      <a:pt x="68" y="577"/>
                    </a:lnTo>
                    <a:lnTo>
                      <a:pt x="75" y="609"/>
                    </a:lnTo>
                    <a:lnTo>
                      <a:pt x="87" y="645"/>
                    </a:lnTo>
                    <a:lnTo>
                      <a:pt x="98" y="685"/>
                    </a:lnTo>
                    <a:lnTo>
                      <a:pt x="109" y="716"/>
                    </a:lnTo>
                    <a:lnTo>
                      <a:pt x="124" y="727"/>
                    </a:lnTo>
                    <a:lnTo>
                      <a:pt x="134" y="727"/>
                    </a:lnTo>
                    <a:lnTo>
                      <a:pt x="145" y="725"/>
                    </a:lnTo>
                    <a:lnTo>
                      <a:pt x="156" y="722"/>
                    </a:lnTo>
                    <a:lnTo>
                      <a:pt x="167" y="716"/>
                    </a:lnTo>
                    <a:lnTo>
                      <a:pt x="179" y="708"/>
                    </a:lnTo>
                    <a:lnTo>
                      <a:pt x="190" y="702"/>
                    </a:lnTo>
                    <a:lnTo>
                      <a:pt x="198" y="693"/>
                    </a:lnTo>
                    <a:lnTo>
                      <a:pt x="203" y="682"/>
                    </a:lnTo>
                    <a:lnTo>
                      <a:pt x="213" y="659"/>
                    </a:lnTo>
                    <a:lnTo>
                      <a:pt x="226" y="637"/>
                    </a:lnTo>
                    <a:lnTo>
                      <a:pt x="233" y="614"/>
                    </a:lnTo>
                    <a:lnTo>
                      <a:pt x="233" y="586"/>
                    </a:lnTo>
                    <a:lnTo>
                      <a:pt x="226" y="555"/>
                    </a:lnTo>
                    <a:lnTo>
                      <a:pt x="222" y="527"/>
                    </a:lnTo>
                    <a:lnTo>
                      <a:pt x="224" y="504"/>
                    </a:lnTo>
                    <a:lnTo>
                      <a:pt x="233" y="481"/>
                    </a:lnTo>
                    <a:lnTo>
                      <a:pt x="243" y="470"/>
                    </a:lnTo>
                    <a:lnTo>
                      <a:pt x="252" y="459"/>
                    </a:lnTo>
                    <a:lnTo>
                      <a:pt x="263" y="447"/>
                    </a:lnTo>
                    <a:lnTo>
                      <a:pt x="273" y="436"/>
                    </a:lnTo>
                    <a:lnTo>
                      <a:pt x="282" y="428"/>
                    </a:lnTo>
                    <a:lnTo>
                      <a:pt x="290" y="419"/>
                    </a:lnTo>
                    <a:lnTo>
                      <a:pt x="295" y="416"/>
                    </a:lnTo>
                    <a:lnTo>
                      <a:pt x="297" y="413"/>
                    </a:lnTo>
                    <a:lnTo>
                      <a:pt x="299" y="413"/>
                    </a:lnTo>
                    <a:lnTo>
                      <a:pt x="305" y="416"/>
                    </a:lnTo>
                    <a:lnTo>
                      <a:pt x="311" y="428"/>
                    </a:lnTo>
                    <a:lnTo>
                      <a:pt x="312" y="445"/>
                    </a:lnTo>
                    <a:lnTo>
                      <a:pt x="311" y="459"/>
                    </a:lnTo>
                    <a:lnTo>
                      <a:pt x="303" y="464"/>
                    </a:lnTo>
                    <a:lnTo>
                      <a:pt x="292" y="473"/>
                    </a:lnTo>
                    <a:lnTo>
                      <a:pt x="279" y="487"/>
                    </a:lnTo>
                    <a:lnTo>
                      <a:pt x="267" y="515"/>
                    </a:lnTo>
                    <a:lnTo>
                      <a:pt x="267" y="549"/>
                    </a:lnTo>
                    <a:lnTo>
                      <a:pt x="277" y="577"/>
                    </a:lnTo>
                    <a:lnTo>
                      <a:pt x="297" y="586"/>
                    </a:lnTo>
                    <a:lnTo>
                      <a:pt x="312" y="580"/>
                    </a:lnTo>
                    <a:lnTo>
                      <a:pt x="327" y="572"/>
                    </a:lnTo>
                    <a:lnTo>
                      <a:pt x="343" y="563"/>
                    </a:lnTo>
                    <a:lnTo>
                      <a:pt x="358" y="555"/>
                    </a:lnTo>
                    <a:lnTo>
                      <a:pt x="373" y="544"/>
                    </a:lnTo>
                    <a:lnTo>
                      <a:pt x="386" y="538"/>
                    </a:lnTo>
                    <a:lnTo>
                      <a:pt x="395" y="532"/>
                    </a:lnTo>
                    <a:lnTo>
                      <a:pt x="403" y="532"/>
                    </a:lnTo>
                    <a:lnTo>
                      <a:pt x="414" y="546"/>
                    </a:lnTo>
                    <a:lnTo>
                      <a:pt x="425" y="572"/>
                    </a:lnTo>
                    <a:lnTo>
                      <a:pt x="435" y="597"/>
                    </a:lnTo>
                    <a:lnTo>
                      <a:pt x="442" y="614"/>
                    </a:lnTo>
                    <a:lnTo>
                      <a:pt x="431" y="617"/>
                    </a:lnTo>
                    <a:lnTo>
                      <a:pt x="420" y="620"/>
                    </a:lnTo>
                    <a:lnTo>
                      <a:pt x="410" y="628"/>
                    </a:lnTo>
                    <a:lnTo>
                      <a:pt x="401" y="637"/>
                    </a:lnTo>
                    <a:lnTo>
                      <a:pt x="393" y="645"/>
                    </a:lnTo>
                    <a:lnTo>
                      <a:pt x="388" y="651"/>
                    </a:lnTo>
                    <a:lnTo>
                      <a:pt x="384" y="657"/>
                    </a:lnTo>
                    <a:lnTo>
                      <a:pt x="382" y="659"/>
                    </a:lnTo>
                    <a:lnTo>
                      <a:pt x="378" y="659"/>
                    </a:lnTo>
                    <a:lnTo>
                      <a:pt x="369" y="657"/>
                    </a:lnTo>
                    <a:lnTo>
                      <a:pt x="354" y="654"/>
                    </a:lnTo>
                    <a:lnTo>
                      <a:pt x="339" y="651"/>
                    </a:lnTo>
                    <a:lnTo>
                      <a:pt x="322" y="651"/>
                    </a:lnTo>
                    <a:lnTo>
                      <a:pt x="307" y="654"/>
                    </a:lnTo>
                    <a:lnTo>
                      <a:pt x="297" y="659"/>
                    </a:lnTo>
                    <a:lnTo>
                      <a:pt x="294" y="668"/>
                    </a:lnTo>
                    <a:lnTo>
                      <a:pt x="290" y="699"/>
                    </a:lnTo>
                    <a:lnTo>
                      <a:pt x="282" y="736"/>
                    </a:lnTo>
                    <a:lnTo>
                      <a:pt x="265" y="767"/>
                    </a:lnTo>
                    <a:lnTo>
                      <a:pt x="243" y="773"/>
                    </a:lnTo>
                    <a:lnTo>
                      <a:pt x="228" y="767"/>
                    </a:lnTo>
                    <a:lnTo>
                      <a:pt x="207" y="764"/>
                    </a:lnTo>
                    <a:lnTo>
                      <a:pt x="184" y="767"/>
                    </a:lnTo>
                    <a:lnTo>
                      <a:pt x="160" y="770"/>
                    </a:lnTo>
                    <a:lnTo>
                      <a:pt x="137" y="775"/>
                    </a:lnTo>
                    <a:lnTo>
                      <a:pt x="115" y="787"/>
                    </a:lnTo>
                    <a:lnTo>
                      <a:pt x="98" y="804"/>
                    </a:lnTo>
                    <a:lnTo>
                      <a:pt x="85" y="824"/>
                    </a:lnTo>
                    <a:lnTo>
                      <a:pt x="75" y="843"/>
                    </a:lnTo>
                    <a:lnTo>
                      <a:pt x="66" y="860"/>
                    </a:lnTo>
                    <a:lnTo>
                      <a:pt x="58" y="874"/>
                    </a:lnTo>
                    <a:lnTo>
                      <a:pt x="49" y="889"/>
                    </a:lnTo>
                    <a:lnTo>
                      <a:pt x="41" y="900"/>
                    </a:lnTo>
                    <a:lnTo>
                      <a:pt x="34" y="911"/>
                    </a:lnTo>
                    <a:lnTo>
                      <a:pt x="26" y="923"/>
                    </a:lnTo>
                    <a:lnTo>
                      <a:pt x="21" y="937"/>
                    </a:lnTo>
                    <a:lnTo>
                      <a:pt x="15" y="951"/>
                    </a:lnTo>
                    <a:lnTo>
                      <a:pt x="9" y="962"/>
                    </a:lnTo>
                    <a:lnTo>
                      <a:pt x="4" y="976"/>
                    </a:lnTo>
                    <a:lnTo>
                      <a:pt x="0" y="990"/>
                    </a:lnTo>
                    <a:lnTo>
                      <a:pt x="1824" y="99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12"/>
              <p:cNvSpPr>
                <a:spLocks/>
              </p:cNvSpPr>
              <p:nvPr/>
            </p:nvSpPr>
            <p:spPr bwMode="auto">
              <a:xfrm>
                <a:off x="2869" y="1862"/>
                <a:ext cx="1948" cy="987"/>
              </a:xfrm>
              <a:custGeom>
                <a:avLst/>
                <a:gdLst>
                  <a:gd name="T0" fmla="*/ 105 w 1948"/>
                  <a:gd name="T1" fmla="*/ 48 h 987"/>
                  <a:gd name="T2" fmla="*/ 45 w 1948"/>
                  <a:gd name="T3" fmla="*/ 46 h 987"/>
                  <a:gd name="T4" fmla="*/ 13 w 1948"/>
                  <a:gd name="T5" fmla="*/ 57 h 987"/>
                  <a:gd name="T6" fmla="*/ 20 w 1948"/>
                  <a:gd name="T7" fmla="*/ 201 h 987"/>
                  <a:gd name="T8" fmla="*/ 60 w 1948"/>
                  <a:gd name="T9" fmla="*/ 238 h 987"/>
                  <a:gd name="T10" fmla="*/ 107 w 1948"/>
                  <a:gd name="T11" fmla="*/ 196 h 987"/>
                  <a:gd name="T12" fmla="*/ 169 w 1948"/>
                  <a:gd name="T13" fmla="*/ 82 h 987"/>
                  <a:gd name="T14" fmla="*/ 227 w 1948"/>
                  <a:gd name="T15" fmla="*/ 48 h 987"/>
                  <a:gd name="T16" fmla="*/ 278 w 1948"/>
                  <a:gd name="T17" fmla="*/ 80 h 987"/>
                  <a:gd name="T18" fmla="*/ 323 w 1948"/>
                  <a:gd name="T19" fmla="*/ 167 h 987"/>
                  <a:gd name="T20" fmla="*/ 387 w 1948"/>
                  <a:gd name="T21" fmla="*/ 130 h 987"/>
                  <a:gd name="T22" fmla="*/ 436 w 1948"/>
                  <a:gd name="T23" fmla="*/ 153 h 987"/>
                  <a:gd name="T24" fmla="*/ 489 w 1948"/>
                  <a:gd name="T25" fmla="*/ 37 h 987"/>
                  <a:gd name="T26" fmla="*/ 536 w 1948"/>
                  <a:gd name="T27" fmla="*/ 65 h 987"/>
                  <a:gd name="T28" fmla="*/ 579 w 1948"/>
                  <a:gd name="T29" fmla="*/ 80 h 987"/>
                  <a:gd name="T30" fmla="*/ 636 w 1948"/>
                  <a:gd name="T31" fmla="*/ 108 h 987"/>
                  <a:gd name="T32" fmla="*/ 660 w 1948"/>
                  <a:gd name="T33" fmla="*/ 179 h 987"/>
                  <a:gd name="T34" fmla="*/ 600 w 1948"/>
                  <a:gd name="T35" fmla="*/ 184 h 987"/>
                  <a:gd name="T36" fmla="*/ 547 w 1948"/>
                  <a:gd name="T37" fmla="*/ 170 h 987"/>
                  <a:gd name="T38" fmla="*/ 491 w 1948"/>
                  <a:gd name="T39" fmla="*/ 190 h 987"/>
                  <a:gd name="T40" fmla="*/ 463 w 1948"/>
                  <a:gd name="T41" fmla="*/ 275 h 987"/>
                  <a:gd name="T42" fmla="*/ 531 w 1948"/>
                  <a:gd name="T43" fmla="*/ 311 h 987"/>
                  <a:gd name="T44" fmla="*/ 519 w 1948"/>
                  <a:gd name="T45" fmla="*/ 413 h 987"/>
                  <a:gd name="T46" fmla="*/ 561 w 1948"/>
                  <a:gd name="T47" fmla="*/ 498 h 987"/>
                  <a:gd name="T48" fmla="*/ 604 w 1948"/>
                  <a:gd name="T49" fmla="*/ 594 h 987"/>
                  <a:gd name="T50" fmla="*/ 649 w 1948"/>
                  <a:gd name="T51" fmla="*/ 730 h 987"/>
                  <a:gd name="T52" fmla="*/ 707 w 1948"/>
                  <a:gd name="T53" fmla="*/ 801 h 987"/>
                  <a:gd name="T54" fmla="*/ 745 w 1948"/>
                  <a:gd name="T55" fmla="*/ 798 h 987"/>
                  <a:gd name="T56" fmla="*/ 777 w 1948"/>
                  <a:gd name="T57" fmla="*/ 750 h 987"/>
                  <a:gd name="T58" fmla="*/ 819 w 1948"/>
                  <a:gd name="T59" fmla="*/ 662 h 987"/>
                  <a:gd name="T60" fmla="*/ 875 w 1948"/>
                  <a:gd name="T61" fmla="*/ 606 h 987"/>
                  <a:gd name="T62" fmla="*/ 796 w 1948"/>
                  <a:gd name="T63" fmla="*/ 566 h 987"/>
                  <a:gd name="T64" fmla="*/ 728 w 1948"/>
                  <a:gd name="T65" fmla="*/ 490 h 987"/>
                  <a:gd name="T66" fmla="*/ 775 w 1948"/>
                  <a:gd name="T67" fmla="*/ 430 h 987"/>
                  <a:gd name="T68" fmla="*/ 809 w 1948"/>
                  <a:gd name="T69" fmla="*/ 493 h 987"/>
                  <a:gd name="T70" fmla="*/ 854 w 1948"/>
                  <a:gd name="T71" fmla="*/ 526 h 987"/>
                  <a:gd name="T72" fmla="*/ 943 w 1948"/>
                  <a:gd name="T73" fmla="*/ 552 h 987"/>
                  <a:gd name="T74" fmla="*/ 1011 w 1948"/>
                  <a:gd name="T75" fmla="*/ 614 h 987"/>
                  <a:gd name="T76" fmla="*/ 1058 w 1948"/>
                  <a:gd name="T77" fmla="*/ 665 h 987"/>
                  <a:gd name="T78" fmla="*/ 1084 w 1948"/>
                  <a:gd name="T79" fmla="*/ 804 h 987"/>
                  <a:gd name="T80" fmla="*/ 1146 w 1948"/>
                  <a:gd name="T81" fmla="*/ 925 h 987"/>
                  <a:gd name="T82" fmla="*/ 1172 w 1948"/>
                  <a:gd name="T83" fmla="*/ 773 h 987"/>
                  <a:gd name="T84" fmla="*/ 1244 w 1948"/>
                  <a:gd name="T85" fmla="*/ 662 h 987"/>
                  <a:gd name="T86" fmla="*/ 1287 w 1948"/>
                  <a:gd name="T87" fmla="*/ 628 h 987"/>
                  <a:gd name="T88" fmla="*/ 1334 w 1948"/>
                  <a:gd name="T89" fmla="*/ 654 h 987"/>
                  <a:gd name="T90" fmla="*/ 1381 w 1948"/>
                  <a:gd name="T91" fmla="*/ 818 h 987"/>
                  <a:gd name="T92" fmla="*/ 1404 w 1948"/>
                  <a:gd name="T93" fmla="*/ 962 h 987"/>
                  <a:gd name="T94" fmla="*/ 1462 w 1948"/>
                  <a:gd name="T95" fmla="*/ 987 h 987"/>
                  <a:gd name="T96" fmla="*/ 1459 w 1948"/>
                  <a:gd name="T97" fmla="*/ 877 h 987"/>
                  <a:gd name="T98" fmla="*/ 1511 w 1948"/>
                  <a:gd name="T99" fmla="*/ 849 h 987"/>
                  <a:gd name="T100" fmla="*/ 1551 w 1948"/>
                  <a:gd name="T101" fmla="*/ 770 h 987"/>
                  <a:gd name="T102" fmla="*/ 1513 w 1948"/>
                  <a:gd name="T103" fmla="*/ 693 h 987"/>
                  <a:gd name="T104" fmla="*/ 1555 w 1948"/>
                  <a:gd name="T105" fmla="*/ 637 h 987"/>
                  <a:gd name="T106" fmla="*/ 1622 w 1948"/>
                  <a:gd name="T107" fmla="*/ 594 h 987"/>
                  <a:gd name="T108" fmla="*/ 1675 w 1948"/>
                  <a:gd name="T109" fmla="*/ 535 h 987"/>
                  <a:gd name="T110" fmla="*/ 1715 w 1948"/>
                  <a:gd name="T111" fmla="*/ 416 h 987"/>
                  <a:gd name="T112" fmla="*/ 1720 w 1948"/>
                  <a:gd name="T113" fmla="*/ 280 h 987"/>
                  <a:gd name="T114" fmla="*/ 1762 w 1948"/>
                  <a:gd name="T115" fmla="*/ 213 h 987"/>
                  <a:gd name="T116" fmla="*/ 1788 w 1948"/>
                  <a:gd name="T117" fmla="*/ 314 h 987"/>
                  <a:gd name="T118" fmla="*/ 1831 w 1948"/>
                  <a:gd name="T119" fmla="*/ 255 h 987"/>
                  <a:gd name="T120" fmla="*/ 1893 w 1948"/>
                  <a:gd name="T121" fmla="*/ 108 h 987"/>
                  <a:gd name="T122" fmla="*/ 1944 w 1948"/>
                  <a:gd name="T123" fmla="*/ 9 h 9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48"/>
                  <a:gd name="T187" fmla="*/ 0 h 987"/>
                  <a:gd name="T188" fmla="*/ 1948 w 1948"/>
                  <a:gd name="T189" fmla="*/ 987 h 9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48" h="987">
                    <a:moveTo>
                      <a:pt x="124" y="0"/>
                    </a:moveTo>
                    <a:lnTo>
                      <a:pt x="118" y="17"/>
                    </a:lnTo>
                    <a:lnTo>
                      <a:pt x="113" y="31"/>
                    </a:lnTo>
                    <a:lnTo>
                      <a:pt x="109" y="43"/>
                    </a:lnTo>
                    <a:lnTo>
                      <a:pt x="105" y="48"/>
                    </a:lnTo>
                    <a:lnTo>
                      <a:pt x="96" y="57"/>
                    </a:lnTo>
                    <a:lnTo>
                      <a:pt x="84" y="57"/>
                    </a:lnTo>
                    <a:lnTo>
                      <a:pt x="71" y="57"/>
                    </a:lnTo>
                    <a:lnTo>
                      <a:pt x="58" y="51"/>
                    </a:lnTo>
                    <a:lnTo>
                      <a:pt x="45" y="46"/>
                    </a:lnTo>
                    <a:lnTo>
                      <a:pt x="34" y="40"/>
                    </a:lnTo>
                    <a:lnTo>
                      <a:pt x="26" y="37"/>
                    </a:lnTo>
                    <a:lnTo>
                      <a:pt x="24" y="34"/>
                    </a:lnTo>
                    <a:lnTo>
                      <a:pt x="20" y="40"/>
                    </a:lnTo>
                    <a:lnTo>
                      <a:pt x="13" y="57"/>
                    </a:lnTo>
                    <a:lnTo>
                      <a:pt x="3" y="80"/>
                    </a:lnTo>
                    <a:lnTo>
                      <a:pt x="0" y="102"/>
                    </a:lnTo>
                    <a:lnTo>
                      <a:pt x="3" y="130"/>
                    </a:lnTo>
                    <a:lnTo>
                      <a:pt x="11" y="167"/>
                    </a:lnTo>
                    <a:lnTo>
                      <a:pt x="20" y="201"/>
                    </a:lnTo>
                    <a:lnTo>
                      <a:pt x="30" y="221"/>
                    </a:lnTo>
                    <a:lnTo>
                      <a:pt x="35" y="227"/>
                    </a:lnTo>
                    <a:lnTo>
                      <a:pt x="41" y="232"/>
                    </a:lnTo>
                    <a:lnTo>
                      <a:pt x="51" y="235"/>
                    </a:lnTo>
                    <a:lnTo>
                      <a:pt x="60" y="238"/>
                    </a:lnTo>
                    <a:lnTo>
                      <a:pt x="71" y="235"/>
                    </a:lnTo>
                    <a:lnTo>
                      <a:pt x="81" y="232"/>
                    </a:lnTo>
                    <a:lnTo>
                      <a:pt x="90" y="224"/>
                    </a:lnTo>
                    <a:lnTo>
                      <a:pt x="99" y="213"/>
                    </a:lnTo>
                    <a:lnTo>
                      <a:pt x="107" y="196"/>
                    </a:lnTo>
                    <a:lnTo>
                      <a:pt x="118" y="176"/>
                    </a:lnTo>
                    <a:lnTo>
                      <a:pt x="130" y="150"/>
                    </a:lnTo>
                    <a:lnTo>
                      <a:pt x="143" y="125"/>
                    </a:lnTo>
                    <a:lnTo>
                      <a:pt x="156" y="102"/>
                    </a:lnTo>
                    <a:lnTo>
                      <a:pt x="169" y="82"/>
                    </a:lnTo>
                    <a:lnTo>
                      <a:pt x="182" y="65"/>
                    </a:lnTo>
                    <a:lnTo>
                      <a:pt x="194" y="57"/>
                    </a:lnTo>
                    <a:lnTo>
                      <a:pt x="205" y="51"/>
                    </a:lnTo>
                    <a:lnTo>
                      <a:pt x="216" y="51"/>
                    </a:lnTo>
                    <a:lnTo>
                      <a:pt x="227" y="48"/>
                    </a:lnTo>
                    <a:lnTo>
                      <a:pt x="239" y="51"/>
                    </a:lnTo>
                    <a:lnTo>
                      <a:pt x="250" y="54"/>
                    </a:lnTo>
                    <a:lnTo>
                      <a:pt x="261" y="60"/>
                    </a:lnTo>
                    <a:lnTo>
                      <a:pt x="271" y="68"/>
                    </a:lnTo>
                    <a:lnTo>
                      <a:pt x="278" y="80"/>
                    </a:lnTo>
                    <a:lnTo>
                      <a:pt x="286" y="94"/>
                    </a:lnTo>
                    <a:lnTo>
                      <a:pt x="295" y="111"/>
                    </a:lnTo>
                    <a:lnTo>
                      <a:pt x="305" y="130"/>
                    </a:lnTo>
                    <a:lnTo>
                      <a:pt x="314" y="150"/>
                    </a:lnTo>
                    <a:lnTo>
                      <a:pt x="323" y="167"/>
                    </a:lnTo>
                    <a:lnTo>
                      <a:pt x="331" y="184"/>
                    </a:lnTo>
                    <a:lnTo>
                      <a:pt x="335" y="196"/>
                    </a:lnTo>
                    <a:lnTo>
                      <a:pt x="337" y="198"/>
                    </a:lnTo>
                    <a:lnTo>
                      <a:pt x="348" y="147"/>
                    </a:lnTo>
                    <a:lnTo>
                      <a:pt x="387" y="130"/>
                    </a:lnTo>
                    <a:lnTo>
                      <a:pt x="403" y="221"/>
                    </a:lnTo>
                    <a:lnTo>
                      <a:pt x="404" y="215"/>
                    </a:lnTo>
                    <a:lnTo>
                      <a:pt x="412" y="201"/>
                    </a:lnTo>
                    <a:lnTo>
                      <a:pt x="423" y="179"/>
                    </a:lnTo>
                    <a:lnTo>
                      <a:pt x="436" y="153"/>
                    </a:lnTo>
                    <a:lnTo>
                      <a:pt x="453" y="119"/>
                    </a:lnTo>
                    <a:lnTo>
                      <a:pt x="468" y="80"/>
                    </a:lnTo>
                    <a:lnTo>
                      <a:pt x="480" y="48"/>
                    </a:lnTo>
                    <a:lnTo>
                      <a:pt x="485" y="34"/>
                    </a:lnTo>
                    <a:lnTo>
                      <a:pt x="489" y="37"/>
                    </a:lnTo>
                    <a:lnTo>
                      <a:pt x="499" y="40"/>
                    </a:lnTo>
                    <a:lnTo>
                      <a:pt x="510" y="48"/>
                    </a:lnTo>
                    <a:lnTo>
                      <a:pt x="521" y="57"/>
                    </a:lnTo>
                    <a:lnTo>
                      <a:pt x="529" y="63"/>
                    </a:lnTo>
                    <a:lnTo>
                      <a:pt x="536" y="65"/>
                    </a:lnTo>
                    <a:lnTo>
                      <a:pt x="547" y="71"/>
                    </a:lnTo>
                    <a:lnTo>
                      <a:pt x="557" y="74"/>
                    </a:lnTo>
                    <a:lnTo>
                      <a:pt x="566" y="77"/>
                    </a:lnTo>
                    <a:lnTo>
                      <a:pt x="574" y="77"/>
                    </a:lnTo>
                    <a:lnTo>
                      <a:pt x="579" y="80"/>
                    </a:lnTo>
                    <a:lnTo>
                      <a:pt x="581" y="80"/>
                    </a:lnTo>
                    <a:lnTo>
                      <a:pt x="589" y="82"/>
                    </a:lnTo>
                    <a:lnTo>
                      <a:pt x="604" y="88"/>
                    </a:lnTo>
                    <a:lnTo>
                      <a:pt x="623" y="97"/>
                    </a:lnTo>
                    <a:lnTo>
                      <a:pt x="636" y="108"/>
                    </a:lnTo>
                    <a:lnTo>
                      <a:pt x="645" y="125"/>
                    </a:lnTo>
                    <a:lnTo>
                      <a:pt x="659" y="147"/>
                    </a:lnTo>
                    <a:lnTo>
                      <a:pt x="670" y="167"/>
                    </a:lnTo>
                    <a:lnTo>
                      <a:pt x="675" y="176"/>
                    </a:lnTo>
                    <a:lnTo>
                      <a:pt x="660" y="179"/>
                    </a:lnTo>
                    <a:lnTo>
                      <a:pt x="647" y="181"/>
                    </a:lnTo>
                    <a:lnTo>
                      <a:pt x="634" y="184"/>
                    </a:lnTo>
                    <a:lnTo>
                      <a:pt x="623" y="184"/>
                    </a:lnTo>
                    <a:lnTo>
                      <a:pt x="611" y="184"/>
                    </a:lnTo>
                    <a:lnTo>
                      <a:pt x="600" y="184"/>
                    </a:lnTo>
                    <a:lnTo>
                      <a:pt x="591" y="181"/>
                    </a:lnTo>
                    <a:lnTo>
                      <a:pt x="581" y="176"/>
                    </a:lnTo>
                    <a:lnTo>
                      <a:pt x="570" y="170"/>
                    </a:lnTo>
                    <a:lnTo>
                      <a:pt x="559" y="170"/>
                    </a:lnTo>
                    <a:lnTo>
                      <a:pt x="547" y="170"/>
                    </a:lnTo>
                    <a:lnTo>
                      <a:pt x="536" y="170"/>
                    </a:lnTo>
                    <a:lnTo>
                      <a:pt x="523" y="173"/>
                    </a:lnTo>
                    <a:lnTo>
                      <a:pt x="512" y="179"/>
                    </a:lnTo>
                    <a:lnTo>
                      <a:pt x="500" y="184"/>
                    </a:lnTo>
                    <a:lnTo>
                      <a:pt x="491" y="190"/>
                    </a:lnTo>
                    <a:lnTo>
                      <a:pt x="476" y="213"/>
                    </a:lnTo>
                    <a:lnTo>
                      <a:pt x="465" y="238"/>
                    </a:lnTo>
                    <a:lnTo>
                      <a:pt x="459" y="263"/>
                    </a:lnTo>
                    <a:lnTo>
                      <a:pt x="457" y="272"/>
                    </a:lnTo>
                    <a:lnTo>
                      <a:pt x="463" y="275"/>
                    </a:lnTo>
                    <a:lnTo>
                      <a:pt x="476" y="280"/>
                    </a:lnTo>
                    <a:lnTo>
                      <a:pt x="495" y="289"/>
                    </a:lnTo>
                    <a:lnTo>
                      <a:pt x="512" y="295"/>
                    </a:lnTo>
                    <a:lnTo>
                      <a:pt x="523" y="303"/>
                    </a:lnTo>
                    <a:lnTo>
                      <a:pt x="531" y="311"/>
                    </a:lnTo>
                    <a:lnTo>
                      <a:pt x="534" y="328"/>
                    </a:lnTo>
                    <a:lnTo>
                      <a:pt x="536" y="348"/>
                    </a:lnTo>
                    <a:lnTo>
                      <a:pt x="532" y="371"/>
                    </a:lnTo>
                    <a:lnTo>
                      <a:pt x="527" y="396"/>
                    </a:lnTo>
                    <a:lnTo>
                      <a:pt x="519" y="413"/>
                    </a:lnTo>
                    <a:lnTo>
                      <a:pt x="515" y="422"/>
                    </a:lnTo>
                    <a:lnTo>
                      <a:pt x="527" y="436"/>
                    </a:lnTo>
                    <a:lnTo>
                      <a:pt x="542" y="456"/>
                    </a:lnTo>
                    <a:lnTo>
                      <a:pt x="555" y="481"/>
                    </a:lnTo>
                    <a:lnTo>
                      <a:pt x="561" y="498"/>
                    </a:lnTo>
                    <a:lnTo>
                      <a:pt x="576" y="509"/>
                    </a:lnTo>
                    <a:lnTo>
                      <a:pt x="587" y="532"/>
                    </a:lnTo>
                    <a:lnTo>
                      <a:pt x="596" y="558"/>
                    </a:lnTo>
                    <a:lnTo>
                      <a:pt x="600" y="580"/>
                    </a:lnTo>
                    <a:lnTo>
                      <a:pt x="604" y="594"/>
                    </a:lnTo>
                    <a:lnTo>
                      <a:pt x="610" y="617"/>
                    </a:lnTo>
                    <a:lnTo>
                      <a:pt x="619" y="642"/>
                    </a:lnTo>
                    <a:lnTo>
                      <a:pt x="628" y="674"/>
                    </a:lnTo>
                    <a:lnTo>
                      <a:pt x="640" y="705"/>
                    </a:lnTo>
                    <a:lnTo>
                      <a:pt x="649" y="730"/>
                    </a:lnTo>
                    <a:lnTo>
                      <a:pt x="659" y="750"/>
                    </a:lnTo>
                    <a:lnTo>
                      <a:pt x="664" y="758"/>
                    </a:lnTo>
                    <a:lnTo>
                      <a:pt x="677" y="767"/>
                    </a:lnTo>
                    <a:lnTo>
                      <a:pt x="692" y="784"/>
                    </a:lnTo>
                    <a:lnTo>
                      <a:pt x="707" y="801"/>
                    </a:lnTo>
                    <a:lnTo>
                      <a:pt x="717" y="809"/>
                    </a:lnTo>
                    <a:lnTo>
                      <a:pt x="723" y="809"/>
                    </a:lnTo>
                    <a:lnTo>
                      <a:pt x="728" y="809"/>
                    </a:lnTo>
                    <a:lnTo>
                      <a:pt x="738" y="804"/>
                    </a:lnTo>
                    <a:lnTo>
                      <a:pt x="745" y="798"/>
                    </a:lnTo>
                    <a:lnTo>
                      <a:pt x="755" y="792"/>
                    </a:lnTo>
                    <a:lnTo>
                      <a:pt x="762" y="784"/>
                    </a:lnTo>
                    <a:lnTo>
                      <a:pt x="770" y="773"/>
                    </a:lnTo>
                    <a:lnTo>
                      <a:pt x="773" y="761"/>
                    </a:lnTo>
                    <a:lnTo>
                      <a:pt x="777" y="750"/>
                    </a:lnTo>
                    <a:lnTo>
                      <a:pt x="783" y="733"/>
                    </a:lnTo>
                    <a:lnTo>
                      <a:pt x="792" y="716"/>
                    </a:lnTo>
                    <a:lnTo>
                      <a:pt x="800" y="696"/>
                    </a:lnTo>
                    <a:lnTo>
                      <a:pt x="809" y="679"/>
                    </a:lnTo>
                    <a:lnTo>
                      <a:pt x="819" y="662"/>
                    </a:lnTo>
                    <a:lnTo>
                      <a:pt x="828" y="651"/>
                    </a:lnTo>
                    <a:lnTo>
                      <a:pt x="835" y="642"/>
                    </a:lnTo>
                    <a:lnTo>
                      <a:pt x="851" y="631"/>
                    </a:lnTo>
                    <a:lnTo>
                      <a:pt x="866" y="617"/>
                    </a:lnTo>
                    <a:lnTo>
                      <a:pt x="875" y="606"/>
                    </a:lnTo>
                    <a:lnTo>
                      <a:pt x="879" y="600"/>
                    </a:lnTo>
                    <a:lnTo>
                      <a:pt x="858" y="591"/>
                    </a:lnTo>
                    <a:lnTo>
                      <a:pt x="837" y="583"/>
                    </a:lnTo>
                    <a:lnTo>
                      <a:pt x="817" y="575"/>
                    </a:lnTo>
                    <a:lnTo>
                      <a:pt x="796" y="566"/>
                    </a:lnTo>
                    <a:lnTo>
                      <a:pt x="777" y="555"/>
                    </a:lnTo>
                    <a:lnTo>
                      <a:pt x="760" y="543"/>
                    </a:lnTo>
                    <a:lnTo>
                      <a:pt x="747" y="532"/>
                    </a:lnTo>
                    <a:lnTo>
                      <a:pt x="738" y="518"/>
                    </a:lnTo>
                    <a:lnTo>
                      <a:pt x="728" y="490"/>
                    </a:lnTo>
                    <a:lnTo>
                      <a:pt x="726" y="464"/>
                    </a:lnTo>
                    <a:lnTo>
                      <a:pt x="734" y="442"/>
                    </a:lnTo>
                    <a:lnTo>
                      <a:pt x="747" y="425"/>
                    </a:lnTo>
                    <a:lnTo>
                      <a:pt x="762" y="422"/>
                    </a:lnTo>
                    <a:lnTo>
                      <a:pt x="775" y="430"/>
                    </a:lnTo>
                    <a:lnTo>
                      <a:pt x="787" y="447"/>
                    </a:lnTo>
                    <a:lnTo>
                      <a:pt x="794" y="464"/>
                    </a:lnTo>
                    <a:lnTo>
                      <a:pt x="798" y="473"/>
                    </a:lnTo>
                    <a:lnTo>
                      <a:pt x="802" y="481"/>
                    </a:lnTo>
                    <a:lnTo>
                      <a:pt x="809" y="493"/>
                    </a:lnTo>
                    <a:lnTo>
                      <a:pt x="817" y="504"/>
                    </a:lnTo>
                    <a:lnTo>
                      <a:pt x="824" y="515"/>
                    </a:lnTo>
                    <a:lnTo>
                      <a:pt x="834" y="524"/>
                    </a:lnTo>
                    <a:lnTo>
                      <a:pt x="843" y="526"/>
                    </a:lnTo>
                    <a:lnTo>
                      <a:pt x="854" y="526"/>
                    </a:lnTo>
                    <a:lnTo>
                      <a:pt x="867" y="526"/>
                    </a:lnTo>
                    <a:lnTo>
                      <a:pt x="884" y="526"/>
                    </a:lnTo>
                    <a:lnTo>
                      <a:pt x="903" y="532"/>
                    </a:lnTo>
                    <a:lnTo>
                      <a:pt x="924" y="541"/>
                    </a:lnTo>
                    <a:lnTo>
                      <a:pt x="943" y="552"/>
                    </a:lnTo>
                    <a:lnTo>
                      <a:pt x="962" y="563"/>
                    </a:lnTo>
                    <a:lnTo>
                      <a:pt x="979" y="575"/>
                    </a:lnTo>
                    <a:lnTo>
                      <a:pt x="990" y="589"/>
                    </a:lnTo>
                    <a:lnTo>
                      <a:pt x="999" y="603"/>
                    </a:lnTo>
                    <a:lnTo>
                      <a:pt x="1011" y="614"/>
                    </a:lnTo>
                    <a:lnTo>
                      <a:pt x="1022" y="625"/>
                    </a:lnTo>
                    <a:lnTo>
                      <a:pt x="1033" y="634"/>
                    </a:lnTo>
                    <a:lnTo>
                      <a:pt x="1044" y="642"/>
                    </a:lnTo>
                    <a:lnTo>
                      <a:pt x="1052" y="654"/>
                    </a:lnTo>
                    <a:lnTo>
                      <a:pt x="1058" y="665"/>
                    </a:lnTo>
                    <a:lnTo>
                      <a:pt x="1061" y="679"/>
                    </a:lnTo>
                    <a:lnTo>
                      <a:pt x="1065" y="713"/>
                    </a:lnTo>
                    <a:lnTo>
                      <a:pt x="1069" y="744"/>
                    </a:lnTo>
                    <a:lnTo>
                      <a:pt x="1075" y="778"/>
                    </a:lnTo>
                    <a:lnTo>
                      <a:pt x="1084" y="804"/>
                    </a:lnTo>
                    <a:lnTo>
                      <a:pt x="1095" y="829"/>
                    </a:lnTo>
                    <a:lnTo>
                      <a:pt x="1107" y="860"/>
                    </a:lnTo>
                    <a:lnTo>
                      <a:pt x="1120" y="891"/>
                    </a:lnTo>
                    <a:lnTo>
                      <a:pt x="1133" y="914"/>
                    </a:lnTo>
                    <a:lnTo>
                      <a:pt x="1146" y="925"/>
                    </a:lnTo>
                    <a:lnTo>
                      <a:pt x="1155" y="928"/>
                    </a:lnTo>
                    <a:lnTo>
                      <a:pt x="1161" y="914"/>
                    </a:lnTo>
                    <a:lnTo>
                      <a:pt x="1163" y="874"/>
                    </a:lnTo>
                    <a:lnTo>
                      <a:pt x="1165" y="823"/>
                    </a:lnTo>
                    <a:lnTo>
                      <a:pt x="1172" y="773"/>
                    </a:lnTo>
                    <a:lnTo>
                      <a:pt x="1186" y="733"/>
                    </a:lnTo>
                    <a:lnTo>
                      <a:pt x="1208" y="699"/>
                    </a:lnTo>
                    <a:lnTo>
                      <a:pt x="1221" y="685"/>
                    </a:lnTo>
                    <a:lnTo>
                      <a:pt x="1233" y="674"/>
                    </a:lnTo>
                    <a:lnTo>
                      <a:pt x="1244" y="662"/>
                    </a:lnTo>
                    <a:lnTo>
                      <a:pt x="1255" y="654"/>
                    </a:lnTo>
                    <a:lnTo>
                      <a:pt x="1265" y="645"/>
                    </a:lnTo>
                    <a:lnTo>
                      <a:pt x="1274" y="640"/>
                    </a:lnTo>
                    <a:lnTo>
                      <a:pt x="1282" y="634"/>
                    </a:lnTo>
                    <a:lnTo>
                      <a:pt x="1287" y="628"/>
                    </a:lnTo>
                    <a:lnTo>
                      <a:pt x="1302" y="611"/>
                    </a:lnTo>
                    <a:lnTo>
                      <a:pt x="1319" y="589"/>
                    </a:lnTo>
                    <a:lnTo>
                      <a:pt x="1332" y="580"/>
                    </a:lnTo>
                    <a:lnTo>
                      <a:pt x="1336" y="608"/>
                    </a:lnTo>
                    <a:lnTo>
                      <a:pt x="1334" y="654"/>
                    </a:lnTo>
                    <a:lnTo>
                      <a:pt x="1334" y="688"/>
                    </a:lnTo>
                    <a:lnTo>
                      <a:pt x="1340" y="719"/>
                    </a:lnTo>
                    <a:lnTo>
                      <a:pt x="1355" y="750"/>
                    </a:lnTo>
                    <a:lnTo>
                      <a:pt x="1370" y="784"/>
                    </a:lnTo>
                    <a:lnTo>
                      <a:pt x="1381" y="818"/>
                    </a:lnTo>
                    <a:lnTo>
                      <a:pt x="1389" y="852"/>
                    </a:lnTo>
                    <a:lnTo>
                      <a:pt x="1395" y="877"/>
                    </a:lnTo>
                    <a:lnTo>
                      <a:pt x="1398" y="905"/>
                    </a:lnTo>
                    <a:lnTo>
                      <a:pt x="1400" y="937"/>
                    </a:lnTo>
                    <a:lnTo>
                      <a:pt x="1404" y="962"/>
                    </a:lnTo>
                    <a:lnTo>
                      <a:pt x="1404" y="973"/>
                    </a:lnTo>
                    <a:lnTo>
                      <a:pt x="1438" y="937"/>
                    </a:lnTo>
                    <a:lnTo>
                      <a:pt x="1442" y="948"/>
                    </a:lnTo>
                    <a:lnTo>
                      <a:pt x="1451" y="968"/>
                    </a:lnTo>
                    <a:lnTo>
                      <a:pt x="1462" y="987"/>
                    </a:lnTo>
                    <a:lnTo>
                      <a:pt x="1474" y="987"/>
                    </a:lnTo>
                    <a:lnTo>
                      <a:pt x="1475" y="968"/>
                    </a:lnTo>
                    <a:lnTo>
                      <a:pt x="1468" y="937"/>
                    </a:lnTo>
                    <a:lnTo>
                      <a:pt x="1459" y="905"/>
                    </a:lnTo>
                    <a:lnTo>
                      <a:pt x="1459" y="877"/>
                    </a:lnTo>
                    <a:lnTo>
                      <a:pt x="1466" y="860"/>
                    </a:lnTo>
                    <a:lnTo>
                      <a:pt x="1475" y="855"/>
                    </a:lnTo>
                    <a:lnTo>
                      <a:pt x="1487" y="855"/>
                    </a:lnTo>
                    <a:lnTo>
                      <a:pt x="1498" y="855"/>
                    </a:lnTo>
                    <a:lnTo>
                      <a:pt x="1511" y="849"/>
                    </a:lnTo>
                    <a:lnTo>
                      <a:pt x="1526" y="838"/>
                    </a:lnTo>
                    <a:lnTo>
                      <a:pt x="1539" y="821"/>
                    </a:lnTo>
                    <a:lnTo>
                      <a:pt x="1553" y="804"/>
                    </a:lnTo>
                    <a:lnTo>
                      <a:pt x="1556" y="787"/>
                    </a:lnTo>
                    <a:lnTo>
                      <a:pt x="1551" y="770"/>
                    </a:lnTo>
                    <a:lnTo>
                      <a:pt x="1541" y="753"/>
                    </a:lnTo>
                    <a:lnTo>
                      <a:pt x="1538" y="736"/>
                    </a:lnTo>
                    <a:lnTo>
                      <a:pt x="1532" y="719"/>
                    </a:lnTo>
                    <a:lnTo>
                      <a:pt x="1523" y="705"/>
                    </a:lnTo>
                    <a:lnTo>
                      <a:pt x="1513" y="693"/>
                    </a:lnTo>
                    <a:lnTo>
                      <a:pt x="1513" y="676"/>
                    </a:lnTo>
                    <a:lnTo>
                      <a:pt x="1519" y="668"/>
                    </a:lnTo>
                    <a:lnTo>
                      <a:pt x="1528" y="657"/>
                    </a:lnTo>
                    <a:lnTo>
                      <a:pt x="1541" y="648"/>
                    </a:lnTo>
                    <a:lnTo>
                      <a:pt x="1555" y="637"/>
                    </a:lnTo>
                    <a:lnTo>
                      <a:pt x="1571" y="625"/>
                    </a:lnTo>
                    <a:lnTo>
                      <a:pt x="1587" y="617"/>
                    </a:lnTo>
                    <a:lnTo>
                      <a:pt x="1600" y="608"/>
                    </a:lnTo>
                    <a:lnTo>
                      <a:pt x="1613" y="600"/>
                    </a:lnTo>
                    <a:lnTo>
                      <a:pt x="1622" y="594"/>
                    </a:lnTo>
                    <a:lnTo>
                      <a:pt x="1634" y="583"/>
                    </a:lnTo>
                    <a:lnTo>
                      <a:pt x="1643" y="575"/>
                    </a:lnTo>
                    <a:lnTo>
                      <a:pt x="1654" y="560"/>
                    </a:lnTo>
                    <a:lnTo>
                      <a:pt x="1664" y="549"/>
                    </a:lnTo>
                    <a:lnTo>
                      <a:pt x="1675" y="535"/>
                    </a:lnTo>
                    <a:lnTo>
                      <a:pt x="1684" y="524"/>
                    </a:lnTo>
                    <a:lnTo>
                      <a:pt x="1694" y="512"/>
                    </a:lnTo>
                    <a:lnTo>
                      <a:pt x="1709" y="484"/>
                    </a:lnTo>
                    <a:lnTo>
                      <a:pt x="1716" y="450"/>
                    </a:lnTo>
                    <a:lnTo>
                      <a:pt x="1715" y="416"/>
                    </a:lnTo>
                    <a:lnTo>
                      <a:pt x="1709" y="385"/>
                    </a:lnTo>
                    <a:lnTo>
                      <a:pt x="1703" y="360"/>
                    </a:lnTo>
                    <a:lnTo>
                      <a:pt x="1703" y="331"/>
                    </a:lnTo>
                    <a:lnTo>
                      <a:pt x="1709" y="306"/>
                    </a:lnTo>
                    <a:lnTo>
                      <a:pt x="1720" y="280"/>
                    </a:lnTo>
                    <a:lnTo>
                      <a:pt x="1728" y="266"/>
                    </a:lnTo>
                    <a:lnTo>
                      <a:pt x="1735" y="249"/>
                    </a:lnTo>
                    <a:lnTo>
                      <a:pt x="1745" y="235"/>
                    </a:lnTo>
                    <a:lnTo>
                      <a:pt x="1752" y="221"/>
                    </a:lnTo>
                    <a:lnTo>
                      <a:pt x="1762" y="213"/>
                    </a:lnTo>
                    <a:lnTo>
                      <a:pt x="1767" y="210"/>
                    </a:lnTo>
                    <a:lnTo>
                      <a:pt x="1775" y="215"/>
                    </a:lnTo>
                    <a:lnTo>
                      <a:pt x="1779" y="229"/>
                    </a:lnTo>
                    <a:lnTo>
                      <a:pt x="1784" y="272"/>
                    </a:lnTo>
                    <a:lnTo>
                      <a:pt x="1788" y="314"/>
                    </a:lnTo>
                    <a:lnTo>
                      <a:pt x="1790" y="348"/>
                    </a:lnTo>
                    <a:lnTo>
                      <a:pt x="1790" y="362"/>
                    </a:lnTo>
                    <a:lnTo>
                      <a:pt x="1811" y="334"/>
                    </a:lnTo>
                    <a:lnTo>
                      <a:pt x="1824" y="295"/>
                    </a:lnTo>
                    <a:lnTo>
                      <a:pt x="1831" y="255"/>
                    </a:lnTo>
                    <a:lnTo>
                      <a:pt x="1839" y="229"/>
                    </a:lnTo>
                    <a:lnTo>
                      <a:pt x="1850" y="204"/>
                    </a:lnTo>
                    <a:lnTo>
                      <a:pt x="1863" y="167"/>
                    </a:lnTo>
                    <a:lnTo>
                      <a:pt x="1880" y="130"/>
                    </a:lnTo>
                    <a:lnTo>
                      <a:pt x="1893" y="108"/>
                    </a:lnTo>
                    <a:lnTo>
                      <a:pt x="1905" y="91"/>
                    </a:lnTo>
                    <a:lnTo>
                      <a:pt x="1918" y="63"/>
                    </a:lnTo>
                    <a:lnTo>
                      <a:pt x="1931" y="34"/>
                    </a:lnTo>
                    <a:lnTo>
                      <a:pt x="1942" y="12"/>
                    </a:lnTo>
                    <a:lnTo>
                      <a:pt x="1944" y="9"/>
                    </a:lnTo>
                    <a:lnTo>
                      <a:pt x="1946" y="6"/>
                    </a:lnTo>
                    <a:lnTo>
                      <a:pt x="1946" y="3"/>
                    </a:lnTo>
                    <a:lnTo>
                      <a:pt x="1948" y="0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13"/>
              <p:cNvSpPr>
                <a:spLocks/>
              </p:cNvSpPr>
              <p:nvPr/>
            </p:nvSpPr>
            <p:spPr bwMode="auto">
              <a:xfrm>
                <a:off x="2729" y="2137"/>
                <a:ext cx="874" cy="1530"/>
              </a:xfrm>
              <a:custGeom>
                <a:avLst/>
                <a:gdLst>
                  <a:gd name="T0" fmla="*/ 599 w 874"/>
                  <a:gd name="T1" fmla="*/ 150 h 1530"/>
                  <a:gd name="T2" fmla="*/ 559 w 874"/>
                  <a:gd name="T3" fmla="*/ 124 h 1530"/>
                  <a:gd name="T4" fmla="*/ 531 w 874"/>
                  <a:gd name="T5" fmla="*/ 121 h 1530"/>
                  <a:gd name="T6" fmla="*/ 497 w 874"/>
                  <a:gd name="T7" fmla="*/ 150 h 1530"/>
                  <a:gd name="T8" fmla="*/ 452 w 874"/>
                  <a:gd name="T9" fmla="*/ 150 h 1530"/>
                  <a:gd name="T10" fmla="*/ 401 w 874"/>
                  <a:gd name="T11" fmla="*/ 104 h 1530"/>
                  <a:gd name="T12" fmla="*/ 354 w 874"/>
                  <a:gd name="T13" fmla="*/ 34 h 1530"/>
                  <a:gd name="T14" fmla="*/ 294 w 874"/>
                  <a:gd name="T15" fmla="*/ 0 h 1530"/>
                  <a:gd name="T16" fmla="*/ 249 w 874"/>
                  <a:gd name="T17" fmla="*/ 25 h 1530"/>
                  <a:gd name="T18" fmla="*/ 191 w 874"/>
                  <a:gd name="T19" fmla="*/ 42 h 1530"/>
                  <a:gd name="T20" fmla="*/ 145 w 874"/>
                  <a:gd name="T21" fmla="*/ 99 h 1530"/>
                  <a:gd name="T22" fmla="*/ 102 w 874"/>
                  <a:gd name="T23" fmla="*/ 178 h 1530"/>
                  <a:gd name="T24" fmla="*/ 66 w 874"/>
                  <a:gd name="T25" fmla="*/ 232 h 1530"/>
                  <a:gd name="T26" fmla="*/ 23 w 874"/>
                  <a:gd name="T27" fmla="*/ 288 h 1530"/>
                  <a:gd name="T28" fmla="*/ 4 w 874"/>
                  <a:gd name="T29" fmla="*/ 396 h 1530"/>
                  <a:gd name="T30" fmla="*/ 12 w 874"/>
                  <a:gd name="T31" fmla="*/ 512 h 1530"/>
                  <a:gd name="T32" fmla="*/ 46 w 874"/>
                  <a:gd name="T33" fmla="*/ 639 h 1530"/>
                  <a:gd name="T34" fmla="*/ 130 w 874"/>
                  <a:gd name="T35" fmla="*/ 679 h 1530"/>
                  <a:gd name="T36" fmla="*/ 228 w 874"/>
                  <a:gd name="T37" fmla="*/ 687 h 1530"/>
                  <a:gd name="T38" fmla="*/ 281 w 874"/>
                  <a:gd name="T39" fmla="*/ 681 h 1530"/>
                  <a:gd name="T40" fmla="*/ 320 w 874"/>
                  <a:gd name="T41" fmla="*/ 698 h 1530"/>
                  <a:gd name="T42" fmla="*/ 356 w 874"/>
                  <a:gd name="T43" fmla="*/ 769 h 1530"/>
                  <a:gd name="T44" fmla="*/ 358 w 874"/>
                  <a:gd name="T45" fmla="*/ 851 h 1530"/>
                  <a:gd name="T46" fmla="*/ 398 w 874"/>
                  <a:gd name="T47" fmla="*/ 925 h 1530"/>
                  <a:gd name="T48" fmla="*/ 390 w 874"/>
                  <a:gd name="T49" fmla="*/ 1052 h 1530"/>
                  <a:gd name="T50" fmla="*/ 377 w 874"/>
                  <a:gd name="T51" fmla="*/ 1148 h 1530"/>
                  <a:gd name="T52" fmla="*/ 403 w 874"/>
                  <a:gd name="T53" fmla="*/ 1250 h 1530"/>
                  <a:gd name="T54" fmla="*/ 441 w 874"/>
                  <a:gd name="T55" fmla="*/ 1354 h 1530"/>
                  <a:gd name="T56" fmla="*/ 473 w 874"/>
                  <a:gd name="T57" fmla="*/ 1496 h 1530"/>
                  <a:gd name="T58" fmla="*/ 518 w 874"/>
                  <a:gd name="T59" fmla="*/ 1530 h 1530"/>
                  <a:gd name="T60" fmla="*/ 576 w 874"/>
                  <a:gd name="T61" fmla="*/ 1510 h 1530"/>
                  <a:gd name="T62" fmla="*/ 616 w 874"/>
                  <a:gd name="T63" fmla="*/ 1451 h 1530"/>
                  <a:gd name="T64" fmla="*/ 655 w 874"/>
                  <a:gd name="T65" fmla="*/ 1403 h 1530"/>
                  <a:gd name="T66" fmla="*/ 657 w 874"/>
                  <a:gd name="T67" fmla="*/ 1315 h 1530"/>
                  <a:gd name="T68" fmla="*/ 689 w 874"/>
                  <a:gd name="T69" fmla="*/ 1289 h 1530"/>
                  <a:gd name="T70" fmla="*/ 699 w 874"/>
                  <a:gd name="T71" fmla="*/ 1230 h 1530"/>
                  <a:gd name="T72" fmla="*/ 740 w 874"/>
                  <a:gd name="T73" fmla="*/ 1156 h 1530"/>
                  <a:gd name="T74" fmla="*/ 755 w 874"/>
                  <a:gd name="T75" fmla="*/ 1018 h 1530"/>
                  <a:gd name="T76" fmla="*/ 729 w 874"/>
                  <a:gd name="T77" fmla="*/ 930 h 1530"/>
                  <a:gd name="T78" fmla="*/ 765 w 874"/>
                  <a:gd name="T79" fmla="*/ 828 h 1530"/>
                  <a:gd name="T80" fmla="*/ 819 w 874"/>
                  <a:gd name="T81" fmla="*/ 707 h 1530"/>
                  <a:gd name="T82" fmla="*/ 870 w 874"/>
                  <a:gd name="T83" fmla="*/ 594 h 1530"/>
                  <a:gd name="T84" fmla="*/ 838 w 874"/>
                  <a:gd name="T85" fmla="*/ 588 h 1530"/>
                  <a:gd name="T86" fmla="*/ 795 w 874"/>
                  <a:gd name="T87" fmla="*/ 557 h 1530"/>
                  <a:gd name="T88" fmla="*/ 744 w 874"/>
                  <a:gd name="T89" fmla="*/ 489 h 1530"/>
                  <a:gd name="T90" fmla="*/ 697 w 874"/>
                  <a:gd name="T91" fmla="*/ 370 h 1530"/>
                  <a:gd name="T92" fmla="*/ 686 w 874"/>
                  <a:gd name="T93" fmla="*/ 215 h 1530"/>
                  <a:gd name="T94" fmla="*/ 650 w 874"/>
                  <a:gd name="T95" fmla="*/ 158 h 153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74"/>
                  <a:gd name="T145" fmla="*/ 0 h 1530"/>
                  <a:gd name="T146" fmla="*/ 874 w 874"/>
                  <a:gd name="T147" fmla="*/ 1530 h 153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74" h="1530">
                    <a:moveTo>
                      <a:pt x="637" y="155"/>
                    </a:moveTo>
                    <a:lnTo>
                      <a:pt x="625" y="155"/>
                    </a:lnTo>
                    <a:lnTo>
                      <a:pt x="612" y="155"/>
                    </a:lnTo>
                    <a:lnTo>
                      <a:pt x="599" y="150"/>
                    </a:lnTo>
                    <a:lnTo>
                      <a:pt x="588" y="144"/>
                    </a:lnTo>
                    <a:lnTo>
                      <a:pt x="576" y="138"/>
                    </a:lnTo>
                    <a:lnTo>
                      <a:pt x="567" y="130"/>
                    </a:lnTo>
                    <a:lnTo>
                      <a:pt x="559" y="124"/>
                    </a:lnTo>
                    <a:lnTo>
                      <a:pt x="552" y="119"/>
                    </a:lnTo>
                    <a:lnTo>
                      <a:pt x="546" y="116"/>
                    </a:lnTo>
                    <a:lnTo>
                      <a:pt x="539" y="116"/>
                    </a:lnTo>
                    <a:lnTo>
                      <a:pt x="531" y="121"/>
                    </a:lnTo>
                    <a:lnTo>
                      <a:pt x="524" y="127"/>
                    </a:lnTo>
                    <a:lnTo>
                      <a:pt x="514" y="135"/>
                    </a:lnTo>
                    <a:lnTo>
                      <a:pt x="507" y="144"/>
                    </a:lnTo>
                    <a:lnTo>
                      <a:pt x="497" y="150"/>
                    </a:lnTo>
                    <a:lnTo>
                      <a:pt x="488" y="155"/>
                    </a:lnTo>
                    <a:lnTo>
                      <a:pt x="479" y="155"/>
                    </a:lnTo>
                    <a:lnTo>
                      <a:pt x="465" y="152"/>
                    </a:lnTo>
                    <a:lnTo>
                      <a:pt x="452" y="150"/>
                    </a:lnTo>
                    <a:lnTo>
                      <a:pt x="439" y="141"/>
                    </a:lnTo>
                    <a:lnTo>
                      <a:pt x="426" y="130"/>
                    </a:lnTo>
                    <a:lnTo>
                      <a:pt x="413" y="119"/>
                    </a:lnTo>
                    <a:lnTo>
                      <a:pt x="401" y="104"/>
                    </a:lnTo>
                    <a:lnTo>
                      <a:pt x="394" y="87"/>
                    </a:lnTo>
                    <a:lnTo>
                      <a:pt x="384" y="70"/>
                    </a:lnTo>
                    <a:lnTo>
                      <a:pt x="371" y="51"/>
                    </a:lnTo>
                    <a:lnTo>
                      <a:pt x="354" y="34"/>
                    </a:lnTo>
                    <a:lnTo>
                      <a:pt x="339" y="20"/>
                    </a:lnTo>
                    <a:lnTo>
                      <a:pt x="322" y="8"/>
                    </a:lnTo>
                    <a:lnTo>
                      <a:pt x="307" y="0"/>
                    </a:lnTo>
                    <a:lnTo>
                      <a:pt x="294" y="0"/>
                    </a:lnTo>
                    <a:lnTo>
                      <a:pt x="285" y="5"/>
                    </a:lnTo>
                    <a:lnTo>
                      <a:pt x="275" y="14"/>
                    </a:lnTo>
                    <a:lnTo>
                      <a:pt x="264" y="22"/>
                    </a:lnTo>
                    <a:lnTo>
                      <a:pt x="249" y="25"/>
                    </a:lnTo>
                    <a:lnTo>
                      <a:pt x="234" y="28"/>
                    </a:lnTo>
                    <a:lnTo>
                      <a:pt x="219" y="31"/>
                    </a:lnTo>
                    <a:lnTo>
                      <a:pt x="204" y="34"/>
                    </a:lnTo>
                    <a:lnTo>
                      <a:pt x="191" y="42"/>
                    </a:lnTo>
                    <a:lnTo>
                      <a:pt x="179" y="51"/>
                    </a:lnTo>
                    <a:lnTo>
                      <a:pt x="170" y="62"/>
                    </a:lnTo>
                    <a:lnTo>
                      <a:pt x="159" y="79"/>
                    </a:lnTo>
                    <a:lnTo>
                      <a:pt x="145" y="99"/>
                    </a:lnTo>
                    <a:lnTo>
                      <a:pt x="134" y="119"/>
                    </a:lnTo>
                    <a:lnTo>
                      <a:pt x="123" y="138"/>
                    </a:lnTo>
                    <a:lnTo>
                      <a:pt x="111" y="158"/>
                    </a:lnTo>
                    <a:lnTo>
                      <a:pt x="102" y="178"/>
                    </a:lnTo>
                    <a:lnTo>
                      <a:pt x="96" y="192"/>
                    </a:lnTo>
                    <a:lnTo>
                      <a:pt x="89" y="206"/>
                    </a:lnTo>
                    <a:lnTo>
                      <a:pt x="78" y="218"/>
                    </a:lnTo>
                    <a:lnTo>
                      <a:pt x="66" y="232"/>
                    </a:lnTo>
                    <a:lnTo>
                      <a:pt x="53" y="246"/>
                    </a:lnTo>
                    <a:lnTo>
                      <a:pt x="42" y="260"/>
                    </a:lnTo>
                    <a:lnTo>
                      <a:pt x="31" y="274"/>
                    </a:lnTo>
                    <a:lnTo>
                      <a:pt x="23" y="288"/>
                    </a:lnTo>
                    <a:lnTo>
                      <a:pt x="21" y="305"/>
                    </a:lnTo>
                    <a:lnTo>
                      <a:pt x="17" y="339"/>
                    </a:lnTo>
                    <a:lnTo>
                      <a:pt x="12" y="373"/>
                    </a:lnTo>
                    <a:lnTo>
                      <a:pt x="4" y="396"/>
                    </a:lnTo>
                    <a:lnTo>
                      <a:pt x="0" y="407"/>
                    </a:lnTo>
                    <a:lnTo>
                      <a:pt x="2" y="424"/>
                    </a:lnTo>
                    <a:lnTo>
                      <a:pt x="6" y="466"/>
                    </a:lnTo>
                    <a:lnTo>
                      <a:pt x="12" y="512"/>
                    </a:lnTo>
                    <a:lnTo>
                      <a:pt x="21" y="543"/>
                    </a:lnTo>
                    <a:lnTo>
                      <a:pt x="29" y="568"/>
                    </a:lnTo>
                    <a:lnTo>
                      <a:pt x="34" y="605"/>
                    </a:lnTo>
                    <a:lnTo>
                      <a:pt x="46" y="639"/>
                    </a:lnTo>
                    <a:lnTo>
                      <a:pt x="66" y="662"/>
                    </a:lnTo>
                    <a:lnTo>
                      <a:pt x="83" y="667"/>
                    </a:lnTo>
                    <a:lnTo>
                      <a:pt x="106" y="673"/>
                    </a:lnTo>
                    <a:lnTo>
                      <a:pt x="130" y="679"/>
                    </a:lnTo>
                    <a:lnTo>
                      <a:pt x="157" y="681"/>
                    </a:lnTo>
                    <a:lnTo>
                      <a:pt x="183" y="684"/>
                    </a:lnTo>
                    <a:lnTo>
                      <a:pt x="207" y="687"/>
                    </a:lnTo>
                    <a:lnTo>
                      <a:pt x="228" y="687"/>
                    </a:lnTo>
                    <a:lnTo>
                      <a:pt x="245" y="684"/>
                    </a:lnTo>
                    <a:lnTo>
                      <a:pt x="258" y="681"/>
                    </a:lnTo>
                    <a:lnTo>
                      <a:pt x="270" y="681"/>
                    </a:lnTo>
                    <a:lnTo>
                      <a:pt x="281" y="681"/>
                    </a:lnTo>
                    <a:lnTo>
                      <a:pt x="292" y="684"/>
                    </a:lnTo>
                    <a:lnTo>
                      <a:pt x="302" y="687"/>
                    </a:lnTo>
                    <a:lnTo>
                      <a:pt x="311" y="693"/>
                    </a:lnTo>
                    <a:lnTo>
                      <a:pt x="320" y="698"/>
                    </a:lnTo>
                    <a:lnTo>
                      <a:pt x="328" y="707"/>
                    </a:lnTo>
                    <a:lnTo>
                      <a:pt x="343" y="724"/>
                    </a:lnTo>
                    <a:lnTo>
                      <a:pt x="352" y="746"/>
                    </a:lnTo>
                    <a:lnTo>
                      <a:pt x="356" y="769"/>
                    </a:lnTo>
                    <a:lnTo>
                      <a:pt x="354" y="794"/>
                    </a:lnTo>
                    <a:lnTo>
                      <a:pt x="349" y="820"/>
                    </a:lnTo>
                    <a:lnTo>
                      <a:pt x="349" y="837"/>
                    </a:lnTo>
                    <a:lnTo>
                      <a:pt x="358" y="851"/>
                    </a:lnTo>
                    <a:lnTo>
                      <a:pt x="379" y="862"/>
                    </a:lnTo>
                    <a:lnTo>
                      <a:pt x="396" y="876"/>
                    </a:lnTo>
                    <a:lnTo>
                      <a:pt x="399" y="899"/>
                    </a:lnTo>
                    <a:lnTo>
                      <a:pt x="398" y="925"/>
                    </a:lnTo>
                    <a:lnTo>
                      <a:pt x="396" y="953"/>
                    </a:lnTo>
                    <a:lnTo>
                      <a:pt x="396" y="984"/>
                    </a:lnTo>
                    <a:lnTo>
                      <a:pt x="394" y="1015"/>
                    </a:lnTo>
                    <a:lnTo>
                      <a:pt x="390" y="1052"/>
                    </a:lnTo>
                    <a:lnTo>
                      <a:pt x="388" y="1094"/>
                    </a:lnTo>
                    <a:lnTo>
                      <a:pt x="384" y="1114"/>
                    </a:lnTo>
                    <a:lnTo>
                      <a:pt x="379" y="1131"/>
                    </a:lnTo>
                    <a:lnTo>
                      <a:pt x="377" y="1148"/>
                    </a:lnTo>
                    <a:lnTo>
                      <a:pt x="383" y="1176"/>
                    </a:lnTo>
                    <a:lnTo>
                      <a:pt x="388" y="1193"/>
                    </a:lnTo>
                    <a:lnTo>
                      <a:pt x="396" y="1222"/>
                    </a:lnTo>
                    <a:lnTo>
                      <a:pt x="403" y="1250"/>
                    </a:lnTo>
                    <a:lnTo>
                      <a:pt x="411" y="1270"/>
                    </a:lnTo>
                    <a:lnTo>
                      <a:pt x="418" y="1289"/>
                    </a:lnTo>
                    <a:lnTo>
                      <a:pt x="430" y="1321"/>
                    </a:lnTo>
                    <a:lnTo>
                      <a:pt x="441" y="1354"/>
                    </a:lnTo>
                    <a:lnTo>
                      <a:pt x="448" y="1380"/>
                    </a:lnTo>
                    <a:lnTo>
                      <a:pt x="454" y="1411"/>
                    </a:lnTo>
                    <a:lnTo>
                      <a:pt x="462" y="1456"/>
                    </a:lnTo>
                    <a:lnTo>
                      <a:pt x="473" y="1496"/>
                    </a:lnTo>
                    <a:lnTo>
                      <a:pt x="484" y="1519"/>
                    </a:lnTo>
                    <a:lnTo>
                      <a:pt x="492" y="1524"/>
                    </a:lnTo>
                    <a:lnTo>
                      <a:pt x="505" y="1527"/>
                    </a:lnTo>
                    <a:lnTo>
                      <a:pt x="518" y="1530"/>
                    </a:lnTo>
                    <a:lnTo>
                      <a:pt x="535" y="1530"/>
                    </a:lnTo>
                    <a:lnTo>
                      <a:pt x="550" y="1527"/>
                    </a:lnTo>
                    <a:lnTo>
                      <a:pt x="565" y="1521"/>
                    </a:lnTo>
                    <a:lnTo>
                      <a:pt x="576" y="1510"/>
                    </a:lnTo>
                    <a:lnTo>
                      <a:pt x="586" y="1496"/>
                    </a:lnTo>
                    <a:lnTo>
                      <a:pt x="593" y="1479"/>
                    </a:lnTo>
                    <a:lnTo>
                      <a:pt x="605" y="1465"/>
                    </a:lnTo>
                    <a:lnTo>
                      <a:pt x="616" y="1451"/>
                    </a:lnTo>
                    <a:lnTo>
                      <a:pt x="627" y="1436"/>
                    </a:lnTo>
                    <a:lnTo>
                      <a:pt x="639" y="1425"/>
                    </a:lnTo>
                    <a:lnTo>
                      <a:pt x="648" y="1414"/>
                    </a:lnTo>
                    <a:lnTo>
                      <a:pt x="655" y="1403"/>
                    </a:lnTo>
                    <a:lnTo>
                      <a:pt x="661" y="1391"/>
                    </a:lnTo>
                    <a:lnTo>
                      <a:pt x="665" y="1369"/>
                    </a:lnTo>
                    <a:lnTo>
                      <a:pt x="661" y="1340"/>
                    </a:lnTo>
                    <a:lnTo>
                      <a:pt x="657" y="1315"/>
                    </a:lnTo>
                    <a:lnTo>
                      <a:pt x="655" y="1295"/>
                    </a:lnTo>
                    <a:lnTo>
                      <a:pt x="661" y="1287"/>
                    </a:lnTo>
                    <a:lnTo>
                      <a:pt x="674" y="1287"/>
                    </a:lnTo>
                    <a:lnTo>
                      <a:pt x="689" y="1289"/>
                    </a:lnTo>
                    <a:lnTo>
                      <a:pt x="701" y="1287"/>
                    </a:lnTo>
                    <a:lnTo>
                      <a:pt x="703" y="1275"/>
                    </a:lnTo>
                    <a:lnTo>
                      <a:pt x="701" y="1255"/>
                    </a:lnTo>
                    <a:lnTo>
                      <a:pt x="699" y="1230"/>
                    </a:lnTo>
                    <a:lnTo>
                      <a:pt x="701" y="1205"/>
                    </a:lnTo>
                    <a:lnTo>
                      <a:pt x="710" y="1188"/>
                    </a:lnTo>
                    <a:lnTo>
                      <a:pt x="725" y="1171"/>
                    </a:lnTo>
                    <a:lnTo>
                      <a:pt x="740" y="1156"/>
                    </a:lnTo>
                    <a:lnTo>
                      <a:pt x="750" y="1140"/>
                    </a:lnTo>
                    <a:lnTo>
                      <a:pt x="755" y="1106"/>
                    </a:lnTo>
                    <a:lnTo>
                      <a:pt x="757" y="1063"/>
                    </a:lnTo>
                    <a:lnTo>
                      <a:pt x="755" y="1018"/>
                    </a:lnTo>
                    <a:lnTo>
                      <a:pt x="755" y="981"/>
                    </a:lnTo>
                    <a:lnTo>
                      <a:pt x="750" y="959"/>
                    </a:lnTo>
                    <a:lnTo>
                      <a:pt x="738" y="944"/>
                    </a:lnTo>
                    <a:lnTo>
                      <a:pt x="729" y="930"/>
                    </a:lnTo>
                    <a:lnTo>
                      <a:pt x="725" y="908"/>
                    </a:lnTo>
                    <a:lnTo>
                      <a:pt x="733" y="882"/>
                    </a:lnTo>
                    <a:lnTo>
                      <a:pt x="748" y="857"/>
                    </a:lnTo>
                    <a:lnTo>
                      <a:pt x="765" y="828"/>
                    </a:lnTo>
                    <a:lnTo>
                      <a:pt x="780" y="794"/>
                    </a:lnTo>
                    <a:lnTo>
                      <a:pt x="789" y="772"/>
                    </a:lnTo>
                    <a:lnTo>
                      <a:pt x="802" y="741"/>
                    </a:lnTo>
                    <a:lnTo>
                      <a:pt x="819" y="707"/>
                    </a:lnTo>
                    <a:lnTo>
                      <a:pt x="834" y="673"/>
                    </a:lnTo>
                    <a:lnTo>
                      <a:pt x="849" y="639"/>
                    </a:lnTo>
                    <a:lnTo>
                      <a:pt x="863" y="613"/>
                    </a:lnTo>
                    <a:lnTo>
                      <a:pt x="870" y="594"/>
                    </a:lnTo>
                    <a:lnTo>
                      <a:pt x="874" y="588"/>
                    </a:lnTo>
                    <a:lnTo>
                      <a:pt x="864" y="582"/>
                    </a:lnTo>
                    <a:lnTo>
                      <a:pt x="851" y="582"/>
                    </a:lnTo>
                    <a:lnTo>
                      <a:pt x="838" y="588"/>
                    </a:lnTo>
                    <a:lnTo>
                      <a:pt x="825" y="588"/>
                    </a:lnTo>
                    <a:lnTo>
                      <a:pt x="817" y="582"/>
                    </a:lnTo>
                    <a:lnTo>
                      <a:pt x="808" y="571"/>
                    </a:lnTo>
                    <a:lnTo>
                      <a:pt x="795" y="557"/>
                    </a:lnTo>
                    <a:lnTo>
                      <a:pt x="782" y="543"/>
                    </a:lnTo>
                    <a:lnTo>
                      <a:pt x="768" y="526"/>
                    </a:lnTo>
                    <a:lnTo>
                      <a:pt x="755" y="506"/>
                    </a:lnTo>
                    <a:lnTo>
                      <a:pt x="744" y="489"/>
                    </a:lnTo>
                    <a:lnTo>
                      <a:pt x="735" y="475"/>
                    </a:lnTo>
                    <a:lnTo>
                      <a:pt x="719" y="444"/>
                    </a:lnTo>
                    <a:lnTo>
                      <a:pt x="708" y="407"/>
                    </a:lnTo>
                    <a:lnTo>
                      <a:pt x="697" y="370"/>
                    </a:lnTo>
                    <a:lnTo>
                      <a:pt x="691" y="333"/>
                    </a:lnTo>
                    <a:lnTo>
                      <a:pt x="687" y="294"/>
                    </a:lnTo>
                    <a:lnTo>
                      <a:pt x="686" y="249"/>
                    </a:lnTo>
                    <a:lnTo>
                      <a:pt x="686" y="215"/>
                    </a:lnTo>
                    <a:lnTo>
                      <a:pt x="686" y="201"/>
                    </a:lnTo>
                    <a:lnTo>
                      <a:pt x="678" y="184"/>
                    </a:lnTo>
                    <a:lnTo>
                      <a:pt x="665" y="169"/>
                    </a:lnTo>
                    <a:lnTo>
                      <a:pt x="650" y="158"/>
                    </a:lnTo>
                    <a:lnTo>
                      <a:pt x="637" y="155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14"/>
              <p:cNvSpPr>
                <a:spLocks/>
              </p:cNvSpPr>
              <p:nvPr/>
            </p:nvSpPr>
            <p:spPr bwMode="auto">
              <a:xfrm>
                <a:off x="3782" y="915"/>
                <a:ext cx="177" cy="167"/>
              </a:xfrm>
              <a:custGeom>
                <a:avLst/>
                <a:gdLst>
                  <a:gd name="T0" fmla="*/ 30 w 177"/>
                  <a:gd name="T1" fmla="*/ 88 h 167"/>
                  <a:gd name="T2" fmla="*/ 43 w 177"/>
                  <a:gd name="T3" fmla="*/ 82 h 167"/>
                  <a:gd name="T4" fmla="*/ 54 w 177"/>
                  <a:gd name="T5" fmla="*/ 73 h 167"/>
                  <a:gd name="T6" fmla="*/ 66 w 177"/>
                  <a:gd name="T7" fmla="*/ 62 h 167"/>
                  <a:gd name="T8" fmla="*/ 75 w 177"/>
                  <a:gd name="T9" fmla="*/ 51 h 167"/>
                  <a:gd name="T10" fmla="*/ 82 w 177"/>
                  <a:gd name="T11" fmla="*/ 40 h 167"/>
                  <a:gd name="T12" fmla="*/ 92 w 177"/>
                  <a:gd name="T13" fmla="*/ 28 h 167"/>
                  <a:gd name="T14" fmla="*/ 99 w 177"/>
                  <a:gd name="T15" fmla="*/ 23 h 167"/>
                  <a:gd name="T16" fmla="*/ 109 w 177"/>
                  <a:gd name="T17" fmla="*/ 20 h 167"/>
                  <a:gd name="T18" fmla="*/ 118 w 177"/>
                  <a:gd name="T19" fmla="*/ 17 h 167"/>
                  <a:gd name="T20" fmla="*/ 128 w 177"/>
                  <a:gd name="T21" fmla="*/ 14 h 167"/>
                  <a:gd name="T22" fmla="*/ 137 w 177"/>
                  <a:gd name="T23" fmla="*/ 8 h 167"/>
                  <a:gd name="T24" fmla="*/ 146 w 177"/>
                  <a:gd name="T25" fmla="*/ 3 h 167"/>
                  <a:gd name="T26" fmla="*/ 154 w 177"/>
                  <a:gd name="T27" fmla="*/ 0 h 167"/>
                  <a:gd name="T28" fmla="*/ 162 w 177"/>
                  <a:gd name="T29" fmla="*/ 0 h 167"/>
                  <a:gd name="T30" fmla="*/ 169 w 177"/>
                  <a:gd name="T31" fmla="*/ 6 h 167"/>
                  <a:gd name="T32" fmla="*/ 173 w 177"/>
                  <a:gd name="T33" fmla="*/ 20 h 167"/>
                  <a:gd name="T34" fmla="*/ 177 w 177"/>
                  <a:gd name="T35" fmla="*/ 51 h 167"/>
                  <a:gd name="T36" fmla="*/ 171 w 177"/>
                  <a:gd name="T37" fmla="*/ 73 h 167"/>
                  <a:gd name="T38" fmla="*/ 154 w 177"/>
                  <a:gd name="T39" fmla="*/ 90 h 167"/>
                  <a:gd name="T40" fmla="*/ 130 w 177"/>
                  <a:gd name="T41" fmla="*/ 96 h 167"/>
                  <a:gd name="T42" fmla="*/ 116 w 177"/>
                  <a:gd name="T43" fmla="*/ 96 h 167"/>
                  <a:gd name="T44" fmla="*/ 103 w 177"/>
                  <a:gd name="T45" fmla="*/ 96 h 167"/>
                  <a:gd name="T46" fmla="*/ 92 w 177"/>
                  <a:gd name="T47" fmla="*/ 99 h 167"/>
                  <a:gd name="T48" fmla="*/ 84 w 177"/>
                  <a:gd name="T49" fmla="*/ 102 h 167"/>
                  <a:gd name="T50" fmla="*/ 77 w 177"/>
                  <a:gd name="T51" fmla="*/ 105 h 167"/>
                  <a:gd name="T52" fmla="*/ 71 w 177"/>
                  <a:gd name="T53" fmla="*/ 110 h 167"/>
                  <a:gd name="T54" fmla="*/ 67 w 177"/>
                  <a:gd name="T55" fmla="*/ 116 h 167"/>
                  <a:gd name="T56" fmla="*/ 64 w 177"/>
                  <a:gd name="T57" fmla="*/ 124 h 167"/>
                  <a:gd name="T58" fmla="*/ 56 w 177"/>
                  <a:gd name="T59" fmla="*/ 144 h 167"/>
                  <a:gd name="T60" fmla="*/ 43 w 177"/>
                  <a:gd name="T61" fmla="*/ 158 h 167"/>
                  <a:gd name="T62" fmla="*/ 26 w 177"/>
                  <a:gd name="T63" fmla="*/ 167 h 167"/>
                  <a:gd name="T64" fmla="*/ 9 w 177"/>
                  <a:gd name="T65" fmla="*/ 161 h 167"/>
                  <a:gd name="T66" fmla="*/ 0 w 177"/>
                  <a:gd name="T67" fmla="*/ 141 h 167"/>
                  <a:gd name="T68" fmla="*/ 0 w 177"/>
                  <a:gd name="T69" fmla="*/ 119 h 167"/>
                  <a:gd name="T70" fmla="*/ 9 w 177"/>
                  <a:gd name="T71" fmla="*/ 99 h 167"/>
                  <a:gd name="T72" fmla="*/ 30 w 177"/>
                  <a:gd name="T73" fmla="*/ 88 h 16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7"/>
                  <a:gd name="T112" fmla="*/ 0 h 167"/>
                  <a:gd name="T113" fmla="*/ 177 w 177"/>
                  <a:gd name="T114" fmla="*/ 167 h 16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7" h="167">
                    <a:moveTo>
                      <a:pt x="30" y="88"/>
                    </a:moveTo>
                    <a:lnTo>
                      <a:pt x="43" y="82"/>
                    </a:lnTo>
                    <a:lnTo>
                      <a:pt x="54" y="73"/>
                    </a:lnTo>
                    <a:lnTo>
                      <a:pt x="66" y="62"/>
                    </a:lnTo>
                    <a:lnTo>
                      <a:pt x="75" y="51"/>
                    </a:lnTo>
                    <a:lnTo>
                      <a:pt x="82" y="40"/>
                    </a:lnTo>
                    <a:lnTo>
                      <a:pt x="92" y="28"/>
                    </a:lnTo>
                    <a:lnTo>
                      <a:pt x="99" y="23"/>
                    </a:lnTo>
                    <a:lnTo>
                      <a:pt x="109" y="20"/>
                    </a:lnTo>
                    <a:lnTo>
                      <a:pt x="118" y="17"/>
                    </a:lnTo>
                    <a:lnTo>
                      <a:pt x="128" y="14"/>
                    </a:lnTo>
                    <a:lnTo>
                      <a:pt x="137" y="8"/>
                    </a:lnTo>
                    <a:lnTo>
                      <a:pt x="146" y="3"/>
                    </a:lnTo>
                    <a:lnTo>
                      <a:pt x="154" y="0"/>
                    </a:lnTo>
                    <a:lnTo>
                      <a:pt x="162" y="0"/>
                    </a:lnTo>
                    <a:lnTo>
                      <a:pt x="169" y="6"/>
                    </a:lnTo>
                    <a:lnTo>
                      <a:pt x="173" y="20"/>
                    </a:lnTo>
                    <a:lnTo>
                      <a:pt x="177" y="51"/>
                    </a:lnTo>
                    <a:lnTo>
                      <a:pt x="171" y="73"/>
                    </a:lnTo>
                    <a:lnTo>
                      <a:pt x="154" y="90"/>
                    </a:lnTo>
                    <a:lnTo>
                      <a:pt x="130" y="96"/>
                    </a:lnTo>
                    <a:lnTo>
                      <a:pt x="116" y="96"/>
                    </a:lnTo>
                    <a:lnTo>
                      <a:pt x="103" y="96"/>
                    </a:lnTo>
                    <a:lnTo>
                      <a:pt x="92" y="99"/>
                    </a:lnTo>
                    <a:lnTo>
                      <a:pt x="84" y="102"/>
                    </a:lnTo>
                    <a:lnTo>
                      <a:pt x="77" y="105"/>
                    </a:lnTo>
                    <a:lnTo>
                      <a:pt x="71" y="110"/>
                    </a:lnTo>
                    <a:lnTo>
                      <a:pt x="67" y="116"/>
                    </a:lnTo>
                    <a:lnTo>
                      <a:pt x="64" y="124"/>
                    </a:lnTo>
                    <a:lnTo>
                      <a:pt x="56" y="144"/>
                    </a:lnTo>
                    <a:lnTo>
                      <a:pt x="43" y="158"/>
                    </a:lnTo>
                    <a:lnTo>
                      <a:pt x="26" y="167"/>
                    </a:lnTo>
                    <a:lnTo>
                      <a:pt x="9" y="161"/>
                    </a:lnTo>
                    <a:lnTo>
                      <a:pt x="0" y="141"/>
                    </a:lnTo>
                    <a:lnTo>
                      <a:pt x="0" y="119"/>
                    </a:lnTo>
                    <a:lnTo>
                      <a:pt x="9" y="99"/>
                    </a:lnTo>
                    <a:lnTo>
                      <a:pt x="30" y="88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" name="Freeform 15"/>
              <p:cNvSpPr>
                <a:spLocks/>
              </p:cNvSpPr>
              <p:nvPr/>
            </p:nvSpPr>
            <p:spPr bwMode="auto">
              <a:xfrm>
                <a:off x="3701" y="1107"/>
                <a:ext cx="56" cy="108"/>
              </a:xfrm>
              <a:custGeom>
                <a:avLst/>
                <a:gdLst>
                  <a:gd name="T0" fmla="*/ 47 w 56"/>
                  <a:gd name="T1" fmla="*/ 0 h 108"/>
                  <a:gd name="T2" fmla="*/ 45 w 56"/>
                  <a:gd name="T3" fmla="*/ 3 h 108"/>
                  <a:gd name="T4" fmla="*/ 37 w 56"/>
                  <a:gd name="T5" fmla="*/ 6 h 108"/>
                  <a:gd name="T6" fmla="*/ 28 w 56"/>
                  <a:gd name="T7" fmla="*/ 12 h 108"/>
                  <a:gd name="T8" fmla="*/ 19 w 56"/>
                  <a:gd name="T9" fmla="*/ 20 h 108"/>
                  <a:gd name="T10" fmla="*/ 9 w 56"/>
                  <a:gd name="T11" fmla="*/ 29 h 108"/>
                  <a:gd name="T12" fmla="*/ 2 w 56"/>
                  <a:gd name="T13" fmla="*/ 37 h 108"/>
                  <a:gd name="T14" fmla="*/ 0 w 56"/>
                  <a:gd name="T15" fmla="*/ 45 h 108"/>
                  <a:gd name="T16" fmla="*/ 2 w 56"/>
                  <a:gd name="T17" fmla="*/ 51 h 108"/>
                  <a:gd name="T18" fmla="*/ 17 w 56"/>
                  <a:gd name="T19" fmla="*/ 71 h 108"/>
                  <a:gd name="T20" fmla="*/ 35 w 56"/>
                  <a:gd name="T21" fmla="*/ 94 h 108"/>
                  <a:gd name="T22" fmla="*/ 51 w 56"/>
                  <a:gd name="T23" fmla="*/ 108 h 108"/>
                  <a:gd name="T24" fmla="*/ 56 w 56"/>
                  <a:gd name="T25" fmla="*/ 96 h 108"/>
                  <a:gd name="T26" fmla="*/ 54 w 56"/>
                  <a:gd name="T27" fmla="*/ 65 h 108"/>
                  <a:gd name="T28" fmla="*/ 52 w 56"/>
                  <a:gd name="T29" fmla="*/ 34 h 108"/>
                  <a:gd name="T30" fmla="*/ 49 w 56"/>
                  <a:gd name="T31" fmla="*/ 9 h 108"/>
                  <a:gd name="T32" fmla="*/ 47 w 56"/>
                  <a:gd name="T33" fmla="*/ 0 h 1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108"/>
                  <a:gd name="T53" fmla="*/ 56 w 56"/>
                  <a:gd name="T54" fmla="*/ 108 h 1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108">
                    <a:moveTo>
                      <a:pt x="47" y="0"/>
                    </a:moveTo>
                    <a:lnTo>
                      <a:pt x="45" y="3"/>
                    </a:lnTo>
                    <a:lnTo>
                      <a:pt x="37" y="6"/>
                    </a:lnTo>
                    <a:lnTo>
                      <a:pt x="28" y="12"/>
                    </a:lnTo>
                    <a:lnTo>
                      <a:pt x="19" y="20"/>
                    </a:lnTo>
                    <a:lnTo>
                      <a:pt x="9" y="29"/>
                    </a:lnTo>
                    <a:lnTo>
                      <a:pt x="2" y="37"/>
                    </a:lnTo>
                    <a:lnTo>
                      <a:pt x="0" y="45"/>
                    </a:lnTo>
                    <a:lnTo>
                      <a:pt x="2" y="51"/>
                    </a:lnTo>
                    <a:lnTo>
                      <a:pt x="17" y="71"/>
                    </a:lnTo>
                    <a:lnTo>
                      <a:pt x="35" y="94"/>
                    </a:lnTo>
                    <a:lnTo>
                      <a:pt x="51" y="108"/>
                    </a:lnTo>
                    <a:lnTo>
                      <a:pt x="56" y="96"/>
                    </a:lnTo>
                    <a:lnTo>
                      <a:pt x="54" y="65"/>
                    </a:lnTo>
                    <a:lnTo>
                      <a:pt x="52" y="34"/>
                    </a:lnTo>
                    <a:lnTo>
                      <a:pt x="49" y="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Freeform 16"/>
              <p:cNvSpPr>
                <a:spLocks/>
              </p:cNvSpPr>
              <p:nvPr/>
            </p:nvSpPr>
            <p:spPr bwMode="auto">
              <a:xfrm>
                <a:off x="2848" y="1520"/>
                <a:ext cx="154" cy="277"/>
              </a:xfrm>
              <a:custGeom>
                <a:avLst/>
                <a:gdLst>
                  <a:gd name="T0" fmla="*/ 2 w 154"/>
                  <a:gd name="T1" fmla="*/ 144 h 277"/>
                  <a:gd name="T2" fmla="*/ 0 w 154"/>
                  <a:gd name="T3" fmla="*/ 130 h 277"/>
                  <a:gd name="T4" fmla="*/ 4 w 154"/>
                  <a:gd name="T5" fmla="*/ 119 h 277"/>
                  <a:gd name="T6" fmla="*/ 8 w 154"/>
                  <a:gd name="T7" fmla="*/ 113 h 277"/>
                  <a:gd name="T8" fmla="*/ 15 w 154"/>
                  <a:gd name="T9" fmla="*/ 108 h 277"/>
                  <a:gd name="T10" fmla="*/ 24 w 154"/>
                  <a:gd name="T11" fmla="*/ 102 h 277"/>
                  <a:gd name="T12" fmla="*/ 34 w 154"/>
                  <a:gd name="T13" fmla="*/ 93 h 277"/>
                  <a:gd name="T14" fmla="*/ 43 w 154"/>
                  <a:gd name="T15" fmla="*/ 85 h 277"/>
                  <a:gd name="T16" fmla="*/ 51 w 154"/>
                  <a:gd name="T17" fmla="*/ 71 h 277"/>
                  <a:gd name="T18" fmla="*/ 58 w 154"/>
                  <a:gd name="T19" fmla="*/ 54 h 277"/>
                  <a:gd name="T20" fmla="*/ 66 w 154"/>
                  <a:gd name="T21" fmla="*/ 37 h 277"/>
                  <a:gd name="T22" fmla="*/ 73 w 154"/>
                  <a:gd name="T23" fmla="*/ 23 h 277"/>
                  <a:gd name="T24" fmla="*/ 83 w 154"/>
                  <a:gd name="T25" fmla="*/ 11 h 277"/>
                  <a:gd name="T26" fmla="*/ 92 w 154"/>
                  <a:gd name="T27" fmla="*/ 3 h 277"/>
                  <a:gd name="T28" fmla="*/ 102 w 154"/>
                  <a:gd name="T29" fmla="*/ 0 h 277"/>
                  <a:gd name="T30" fmla="*/ 113 w 154"/>
                  <a:gd name="T31" fmla="*/ 3 h 277"/>
                  <a:gd name="T32" fmla="*/ 126 w 154"/>
                  <a:gd name="T33" fmla="*/ 11 h 277"/>
                  <a:gd name="T34" fmla="*/ 143 w 154"/>
                  <a:gd name="T35" fmla="*/ 40 h 277"/>
                  <a:gd name="T36" fmla="*/ 151 w 154"/>
                  <a:gd name="T37" fmla="*/ 68 h 277"/>
                  <a:gd name="T38" fmla="*/ 151 w 154"/>
                  <a:gd name="T39" fmla="*/ 99 h 277"/>
                  <a:gd name="T40" fmla="*/ 152 w 154"/>
                  <a:gd name="T41" fmla="*/ 130 h 277"/>
                  <a:gd name="T42" fmla="*/ 154 w 154"/>
                  <a:gd name="T43" fmla="*/ 153 h 277"/>
                  <a:gd name="T44" fmla="*/ 151 w 154"/>
                  <a:gd name="T45" fmla="*/ 176 h 277"/>
                  <a:gd name="T46" fmla="*/ 145 w 154"/>
                  <a:gd name="T47" fmla="*/ 195 h 277"/>
                  <a:gd name="T48" fmla="*/ 139 w 154"/>
                  <a:gd name="T49" fmla="*/ 215 h 277"/>
                  <a:gd name="T50" fmla="*/ 136 w 154"/>
                  <a:gd name="T51" fmla="*/ 229 h 277"/>
                  <a:gd name="T52" fmla="*/ 130 w 154"/>
                  <a:gd name="T53" fmla="*/ 243 h 277"/>
                  <a:gd name="T54" fmla="*/ 122 w 154"/>
                  <a:gd name="T55" fmla="*/ 255 h 277"/>
                  <a:gd name="T56" fmla="*/ 113 w 154"/>
                  <a:gd name="T57" fmla="*/ 266 h 277"/>
                  <a:gd name="T58" fmla="*/ 102 w 154"/>
                  <a:gd name="T59" fmla="*/ 275 h 277"/>
                  <a:gd name="T60" fmla="*/ 94 w 154"/>
                  <a:gd name="T61" fmla="*/ 277 h 277"/>
                  <a:gd name="T62" fmla="*/ 87 w 154"/>
                  <a:gd name="T63" fmla="*/ 272 h 277"/>
                  <a:gd name="T64" fmla="*/ 81 w 154"/>
                  <a:gd name="T65" fmla="*/ 258 h 277"/>
                  <a:gd name="T66" fmla="*/ 73 w 154"/>
                  <a:gd name="T67" fmla="*/ 226 h 277"/>
                  <a:gd name="T68" fmla="*/ 70 w 154"/>
                  <a:gd name="T69" fmla="*/ 204 h 277"/>
                  <a:gd name="T70" fmla="*/ 72 w 154"/>
                  <a:gd name="T71" fmla="*/ 187 h 277"/>
                  <a:gd name="T72" fmla="*/ 87 w 154"/>
                  <a:gd name="T73" fmla="*/ 176 h 277"/>
                  <a:gd name="T74" fmla="*/ 104 w 154"/>
                  <a:gd name="T75" fmla="*/ 159 h 277"/>
                  <a:gd name="T76" fmla="*/ 115 w 154"/>
                  <a:gd name="T77" fmla="*/ 133 h 277"/>
                  <a:gd name="T78" fmla="*/ 115 w 154"/>
                  <a:gd name="T79" fmla="*/ 108 h 277"/>
                  <a:gd name="T80" fmla="*/ 105 w 154"/>
                  <a:gd name="T81" fmla="*/ 93 h 277"/>
                  <a:gd name="T82" fmla="*/ 98 w 154"/>
                  <a:gd name="T83" fmla="*/ 91 h 277"/>
                  <a:gd name="T84" fmla="*/ 88 w 154"/>
                  <a:gd name="T85" fmla="*/ 88 h 277"/>
                  <a:gd name="T86" fmla="*/ 79 w 154"/>
                  <a:gd name="T87" fmla="*/ 88 h 277"/>
                  <a:gd name="T88" fmla="*/ 70 w 154"/>
                  <a:gd name="T89" fmla="*/ 91 h 277"/>
                  <a:gd name="T90" fmla="*/ 62 w 154"/>
                  <a:gd name="T91" fmla="*/ 96 h 277"/>
                  <a:gd name="T92" fmla="*/ 55 w 154"/>
                  <a:gd name="T93" fmla="*/ 102 h 277"/>
                  <a:gd name="T94" fmla="*/ 49 w 154"/>
                  <a:gd name="T95" fmla="*/ 110 h 277"/>
                  <a:gd name="T96" fmla="*/ 45 w 154"/>
                  <a:gd name="T97" fmla="*/ 125 h 277"/>
                  <a:gd name="T98" fmla="*/ 38 w 154"/>
                  <a:gd name="T99" fmla="*/ 150 h 277"/>
                  <a:gd name="T100" fmla="*/ 26 w 154"/>
                  <a:gd name="T101" fmla="*/ 167 h 277"/>
                  <a:gd name="T102" fmla="*/ 11 w 154"/>
                  <a:gd name="T103" fmla="*/ 170 h 277"/>
                  <a:gd name="T104" fmla="*/ 2 w 154"/>
                  <a:gd name="T105" fmla="*/ 144 h 2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4"/>
                  <a:gd name="T160" fmla="*/ 0 h 277"/>
                  <a:gd name="T161" fmla="*/ 154 w 154"/>
                  <a:gd name="T162" fmla="*/ 277 h 27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4" h="277">
                    <a:moveTo>
                      <a:pt x="2" y="144"/>
                    </a:moveTo>
                    <a:lnTo>
                      <a:pt x="0" y="130"/>
                    </a:lnTo>
                    <a:lnTo>
                      <a:pt x="4" y="119"/>
                    </a:lnTo>
                    <a:lnTo>
                      <a:pt x="8" y="113"/>
                    </a:lnTo>
                    <a:lnTo>
                      <a:pt x="15" y="108"/>
                    </a:lnTo>
                    <a:lnTo>
                      <a:pt x="24" y="102"/>
                    </a:lnTo>
                    <a:lnTo>
                      <a:pt x="34" y="93"/>
                    </a:lnTo>
                    <a:lnTo>
                      <a:pt x="43" y="85"/>
                    </a:lnTo>
                    <a:lnTo>
                      <a:pt x="51" y="71"/>
                    </a:lnTo>
                    <a:lnTo>
                      <a:pt x="58" y="54"/>
                    </a:lnTo>
                    <a:lnTo>
                      <a:pt x="66" y="37"/>
                    </a:lnTo>
                    <a:lnTo>
                      <a:pt x="73" y="23"/>
                    </a:lnTo>
                    <a:lnTo>
                      <a:pt x="83" y="11"/>
                    </a:lnTo>
                    <a:lnTo>
                      <a:pt x="92" y="3"/>
                    </a:lnTo>
                    <a:lnTo>
                      <a:pt x="102" y="0"/>
                    </a:lnTo>
                    <a:lnTo>
                      <a:pt x="113" y="3"/>
                    </a:lnTo>
                    <a:lnTo>
                      <a:pt x="126" y="11"/>
                    </a:lnTo>
                    <a:lnTo>
                      <a:pt x="143" y="40"/>
                    </a:lnTo>
                    <a:lnTo>
                      <a:pt x="151" y="68"/>
                    </a:lnTo>
                    <a:lnTo>
                      <a:pt x="151" y="99"/>
                    </a:lnTo>
                    <a:lnTo>
                      <a:pt x="152" y="130"/>
                    </a:lnTo>
                    <a:lnTo>
                      <a:pt x="154" y="153"/>
                    </a:lnTo>
                    <a:lnTo>
                      <a:pt x="151" y="176"/>
                    </a:lnTo>
                    <a:lnTo>
                      <a:pt x="145" y="195"/>
                    </a:lnTo>
                    <a:lnTo>
                      <a:pt x="139" y="215"/>
                    </a:lnTo>
                    <a:lnTo>
                      <a:pt x="136" y="229"/>
                    </a:lnTo>
                    <a:lnTo>
                      <a:pt x="130" y="243"/>
                    </a:lnTo>
                    <a:lnTo>
                      <a:pt x="122" y="255"/>
                    </a:lnTo>
                    <a:lnTo>
                      <a:pt x="113" y="266"/>
                    </a:lnTo>
                    <a:lnTo>
                      <a:pt x="102" y="275"/>
                    </a:lnTo>
                    <a:lnTo>
                      <a:pt x="94" y="277"/>
                    </a:lnTo>
                    <a:lnTo>
                      <a:pt x="87" y="272"/>
                    </a:lnTo>
                    <a:lnTo>
                      <a:pt x="81" y="258"/>
                    </a:lnTo>
                    <a:lnTo>
                      <a:pt x="73" y="226"/>
                    </a:lnTo>
                    <a:lnTo>
                      <a:pt x="70" y="204"/>
                    </a:lnTo>
                    <a:lnTo>
                      <a:pt x="72" y="187"/>
                    </a:lnTo>
                    <a:lnTo>
                      <a:pt x="87" y="176"/>
                    </a:lnTo>
                    <a:lnTo>
                      <a:pt x="104" y="159"/>
                    </a:lnTo>
                    <a:lnTo>
                      <a:pt x="115" y="133"/>
                    </a:lnTo>
                    <a:lnTo>
                      <a:pt x="115" y="108"/>
                    </a:lnTo>
                    <a:lnTo>
                      <a:pt x="105" y="93"/>
                    </a:lnTo>
                    <a:lnTo>
                      <a:pt x="98" y="91"/>
                    </a:lnTo>
                    <a:lnTo>
                      <a:pt x="88" y="88"/>
                    </a:lnTo>
                    <a:lnTo>
                      <a:pt x="79" y="88"/>
                    </a:lnTo>
                    <a:lnTo>
                      <a:pt x="70" y="91"/>
                    </a:lnTo>
                    <a:lnTo>
                      <a:pt x="62" y="96"/>
                    </a:lnTo>
                    <a:lnTo>
                      <a:pt x="55" y="102"/>
                    </a:lnTo>
                    <a:lnTo>
                      <a:pt x="49" y="110"/>
                    </a:lnTo>
                    <a:lnTo>
                      <a:pt x="45" y="125"/>
                    </a:lnTo>
                    <a:lnTo>
                      <a:pt x="38" y="150"/>
                    </a:lnTo>
                    <a:lnTo>
                      <a:pt x="26" y="167"/>
                    </a:lnTo>
                    <a:lnTo>
                      <a:pt x="11" y="170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Freeform 17"/>
              <p:cNvSpPr>
                <a:spLocks/>
              </p:cNvSpPr>
              <p:nvPr/>
            </p:nvSpPr>
            <p:spPr bwMode="auto">
              <a:xfrm>
                <a:off x="4529" y="3152"/>
                <a:ext cx="529" cy="622"/>
              </a:xfrm>
              <a:custGeom>
                <a:avLst/>
                <a:gdLst>
                  <a:gd name="T0" fmla="*/ 354 w 529"/>
                  <a:gd name="T1" fmla="*/ 119 h 622"/>
                  <a:gd name="T2" fmla="*/ 324 w 529"/>
                  <a:gd name="T3" fmla="*/ 113 h 622"/>
                  <a:gd name="T4" fmla="*/ 303 w 529"/>
                  <a:gd name="T5" fmla="*/ 108 h 622"/>
                  <a:gd name="T6" fmla="*/ 303 w 529"/>
                  <a:gd name="T7" fmla="*/ 79 h 622"/>
                  <a:gd name="T8" fmla="*/ 305 w 529"/>
                  <a:gd name="T9" fmla="*/ 43 h 622"/>
                  <a:gd name="T10" fmla="*/ 277 w 529"/>
                  <a:gd name="T11" fmla="*/ 11 h 622"/>
                  <a:gd name="T12" fmla="*/ 263 w 529"/>
                  <a:gd name="T13" fmla="*/ 9 h 622"/>
                  <a:gd name="T14" fmla="*/ 224 w 529"/>
                  <a:gd name="T15" fmla="*/ 45 h 622"/>
                  <a:gd name="T16" fmla="*/ 194 w 529"/>
                  <a:gd name="T17" fmla="*/ 74 h 622"/>
                  <a:gd name="T18" fmla="*/ 166 w 529"/>
                  <a:gd name="T19" fmla="*/ 82 h 622"/>
                  <a:gd name="T20" fmla="*/ 135 w 529"/>
                  <a:gd name="T21" fmla="*/ 102 h 622"/>
                  <a:gd name="T22" fmla="*/ 107 w 529"/>
                  <a:gd name="T23" fmla="*/ 139 h 622"/>
                  <a:gd name="T24" fmla="*/ 88 w 529"/>
                  <a:gd name="T25" fmla="*/ 175 h 622"/>
                  <a:gd name="T26" fmla="*/ 66 w 529"/>
                  <a:gd name="T27" fmla="*/ 204 h 622"/>
                  <a:gd name="T28" fmla="*/ 34 w 529"/>
                  <a:gd name="T29" fmla="*/ 235 h 622"/>
                  <a:gd name="T30" fmla="*/ 2 w 529"/>
                  <a:gd name="T31" fmla="*/ 257 h 622"/>
                  <a:gd name="T32" fmla="*/ 2 w 529"/>
                  <a:gd name="T33" fmla="*/ 359 h 622"/>
                  <a:gd name="T34" fmla="*/ 19 w 529"/>
                  <a:gd name="T35" fmla="*/ 396 h 622"/>
                  <a:gd name="T36" fmla="*/ 30 w 529"/>
                  <a:gd name="T37" fmla="*/ 433 h 622"/>
                  <a:gd name="T38" fmla="*/ 15 w 529"/>
                  <a:gd name="T39" fmla="*/ 481 h 622"/>
                  <a:gd name="T40" fmla="*/ 24 w 529"/>
                  <a:gd name="T41" fmla="*/ 523 h 622"/>
                  <a:gd name="T42" fmla="*/ 58 w 529"/>
                  <a:gd name="T43" fmla="*/ 535 h 622"/>
                  <a:gd name="T44" fmla="*/ 92 w 529"/>
                  <a:gd name="T45" fmla="*/ 526 h 622"/>
                  <a:gd name="T46" fmla="*/ 119 w 529"/>
                  <a:gd name="T47" fmla="*/ 509 h 622"/>
                  <a:gd name="T48" fmla="*/ 151 w 529"/>
                  <a:gd name="T49" fmla="*/ 492 h 622"/>
                  <a:gd name="T50" fmla="*/ 186 w 529"/>
                  <a:gd name="T51" fmla="*/ 475 h 622"/>
                  <a:gd name="T52" fmla="*/ 235 w 529"/>
                  <a:gd name="T53" fmla="*/ 467 h 622"/>
                  <a:gd name="T54" fmla="*/ 284 w 529"/>
                  <a:gd name="T55" fmla="*/ 481 h 622"/>
                  <a:gd name="T56" fmla="*/ 320 w 529"/>
                  <a:gd name="T57" fmla="*/ 515 h 622"/>
                  <a:gd name="T58" fmla="*/ 346 w 529"/>
                  <a:gd name="T59" fmla="*/ 563 h 622"/>
                  <a:gd name="T60" fmla="*/ 367 w 529"/>
                  <a:gd name="T61" fmla="*/ 605 h 622"/>
                  <a:gd name="T62" fmla="*/ 399 w 529"/>
                  <a:gd name="T63" fmla="*/ 622 h 622"/>
                  <a:gd name="T64" fmla="*/ 440 w 529"/>
                  <a:gd name="T65" fmla="*/ 614 h 622"/>
                  <a:gd name="T66" fmla="*/ 457 w 529"/>
                  <a:gd name="T67" fmla="*/ 580 h 622"/>
                  <a:gd name="T68" fmla="*/ 476 w 529"/>
                  <a:gd name="T69" fmla="*/ 512 h 622"/>
                  <a:gd name="T70" fmla="*/ 504 w 529"/>
                  <a:gd name="T71" fmla="*/ 455 h 622"/>
                  <a:gd name="T72" fmla="*/ 518 w 529"/>
                  <a:gd name="T73" fmla="*/ 393 h 622"/>
                  <a:gd name="T74" fmla="*/ 527 w 529"/>
                  <a:gd name="T75" fmla="*/ 337 h 622"/>
                  <a:gd name="T76" fmla="*/ 508 w 529"/>
                  <a:gd name="T77" fmla="*/ 300 h 622"/>
                  <a:gd name="T78" fmla="*/ 480 w 529"/>
                  <a:gd name="T79" fmla="*/ 266 h 622"/>
                  <a:gd name="T80" fmla="*/ 444 w 529"/>
                  <a:gd name="T81" fmla="*/ 204 h 622"/>
                  <a:gd name="T82" fmla="*/ 423 w 529"/>
                  <a:gd name="T83" fmla="*/ 133 h 622"/>
                  <a:gd name="T84" fmla="*/ 414 w 529"/>
                  <a:gd name="T85" fmla="*/ 57 h 622"/>
                  <a:gd name="T86" fmla="*/ 388 w 529"/>
                  <a:gd name="T87" fmla="*/ 9 h 622"/>
                  <a:gd name="T88" fmla="*/ 388 w 529"/>
                  <a:gd name="T89" fmla="*/ 57 h 622"/>
                  <a:gd name="T90" fmla="*/ 388 w 529"/>
                  <a:gd name="T91" fmla="*/ 113 h 622"/>
                  <a:gd name="T92" fmla="*/ 373 w 529"/>
                  <a:gd name="T93" fmla="*/ 125 h 6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29"/>
                  <a:gd name="T142" fmla="*/ 0 h 622"/>
                  <a:gd name="T143" fmla="*/ 529 w 529"/>
                  <a:gd name="T144" fmla="*/ 622 h 6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29" h="622">
                    <a:moveTo>
                      <a:pt x="373" y="125"/>
                    </a:moveTo>
                    <a:lnTo>
                      <a:pt x="363" y="122"/>
                    </a:lnTo>
                    <a:lnTo>
                      <a:pt x="354" y="119"/>
                    </a:lnTo>
                    <a:lnTo>
                      <a:pt x="344" y="119"/>
                    </a:lnTo>
                    <a:lnTo>
                      <a:pt x="335" y="116"/>
                    </a:lnTo>
                    <a:lnTo>
                      <a:pt x="324" y="113"/>
                    </a:lnTo>
                    <a:lnTo>
                      <a:pt x="316" y="110"/>
                    </a:lnTo>
                    <a:lnTo>
                      <a:pt x="309" y="110"/>
                    </a:lnTo>
                    <a:lnTo>
                      <a:pt x="303" y="108"/>
                    </a:lnTo>
                    <a:lnTo>
                      <a:pt x="297" y="102"/>
                    </a:lnTo>
                    <a:lnTo>
                      <a:pt x="297" y="91"/>
                    </a:lnTo>
                    <a:lnTo>
                      <a:pt x="303" y="79"/>
                    </a:lnTo>
                    <a:lnTo>
                      <a:pt x="312" y="68"/>
                    </a:lnTo>
                    <a:lnTo>
                      <a:pt x="314" y="57"/>
                    </a:lnTo>
                    <a:lnTo>
                      <a:pt x="305" y="43"/>
                    </a:lnTo>
                    <a:lnTo>
                      <a:pt x="292" y="31"/>
                    </a:lnTo>
                    <a:lnTo>
                      <a:pt x="282" y="20"/>
                    </a:lnTo>
                    <a:lnTo>
                      <a:pt x="277" y="11"/>
                    </a:lnTo>
                    <a:lnTo>
                      <a:pt x="271" y="3"/>
                    </a:lnTo>
                    <a:lnTo>
                      <a:pt x="265" y="0"/>
                    </a:lnTo>
                    <a:lnTo>
                      <a:pt x="263" y="9"/>
                    </a:lnTo>
                    <a:lnTo>
                      <a:pt x="256" y="20"/>
                    </a:lnTo>
                    <a:lnTo>
                      <a:pt x="241" y="34"/>
                    </a:lnTo>
                    <a:lnTo>
                      <a:pt x="224" y="45"/>
                    </a:lnTo>
                    <a:lnTo>
                      <a:pt x="209" y="57"/>
                    </a:lnTo>
                    <a:lnTo>
                      <a:pt x="199" y="65"/>
                    </a:lnTo>
                    <a:lnTo>
                      <a:pt x="194" y="74"/>
                    </a:lnTo>
                    <a:lnTo>
                      <a:pt x="184" y="76"/>
                    </a:lnTo>
                    <a:lnTo>
                      <a:pt x="173" y="79"/>
                    </a:lnTo>
                    <a:lnTo>
                      <a:pt x="166" y="82"/>
                    </a:lnTo>
                    <a:lnTo>
                      <a:pt x="156" y="85"/>
                    </a:lnTo>
                    <a:lnTo>
                      <a:pt x="145" y="93"/>
                    </a:lnTo>
                    <a:lnTo>
                      <a:pt x="135" y="102"/>
                    </a:lnTo>
                    <a:lnTo>
                      <a:pt x="124" y="113"/>
                    </a:lnTo>
                    <a:lnTo>
                      <a:pt x="115" y="125"/>
                    </a:lnTo>
                    <a:lnTo>
                      <a:pt x="107" y="139"/>
                    </a:lnTo>
                    <a:lnTo>
                      <a:pt x="100" y="153"/>
                    </a:lnTo>
                    <a:lnTo>
                      <a:pt x="94" y="167"/>
                    </a:lnTo>
                    <a:lnTo>
                      <a:pt x="88" y="175"/>
                    </a:lnTo>
                    <a:lnTo>
                      <a:pt x="81" y="187"/>
                    </a:lnTo>
                    <a:lnTo>
                      <a:pt x="73" y="195"/>
                    </a:lnTo>
                    <a:lnTo>
                      <a:pt x="66" y="204"/>
                    </a:lnTo>
                    <a:lnTo>
                      <a:pt x="56" y="215"/>
                    </a:lnTo>
                    <a:lnTo>
                      <a:pt x="45" y="224"/>
                    </a:lnTo>
                    <a:lnTo>
                      <a:pt x="34" y="235"/>
                    </a:lnTo>
                    <a:lnTo>
                      <a:pt x="21" y="240"/>
                    </a:lnTo>
                    <a:lnTo>
                      <a:pt x="9" y="240"/>
                    </a:lnTo>
                    <a:lnTo>
                      <a:pt x="2" y="257"/>
                    </a:lnTo>
                    <a:lnTo>
                      <a:pt x="0" y="320"/>
                    </a:lnTo>
                    <a:lnTo>
                      <a:pt x="0" y="345"/>
                    </a:lnTo>
                    <a:lnTo>
                      <a:pt x="2" y="359"/>
                    </a:lnTo>
                    <a:lnTo>
                      <a:pt x="4" y="371"/>
                    </a:lnTo>
                    <a:lnTo>
                      <a:pt x="9" y="385"/>
                    </a:lnTo>
                    <a:lnTo>
                      <a:pt x="19" y="396"/>
                    </a:lnTo>
                    <a:lnTo>
                      <a:pt x="28" y="405"/>
                    </a:lnTo>
                    <a:lnTo>
                      <a:pt x="32" y="416"/>
                    </a:lnTo>
                    <a:lnTo>
                      <a:pt x="30" y="433"/>
                    </a:lnTo>
                    <a:lnTo>
                      <a:pt x="24" y="450"/>
                    </a:lnTo>
                    <a:lnTo>
                      <a:pt x="19" y="464"/>
                    </a:lnTo>
                    <a:lnTo>
                      <a:pt x="15" y="481"/>
                    </a:lnTo>
                    <a:lnTo>
                      <a:pt x="15" y="504"/>
                    </a:lnTo>
                    <a:lnTo>
                      <a:pt x="19" y="515"/>
                    </a:lnTo>
                    <a:lnTo>
                      <a:pt x="24" y="523"/>
                    </a:lnTo>
                    <a:lnTo>
                      <a:pt x="36" y="532"/>
                    </a:lnTo>
                    <a:lnTo>
                      <a:pt x="47" y="535"/>
                    </a:lnTo>
                    <a:lnTo>
                      <a:pt x="58" y="535"/>
                    </a:lnTo>
                    <a:lnTo>
                      <a:pt x="71" y="535"/>
                    </a:lnTo>
                    <a:lnTo>
                      <a:pt x="83" y="532"/>
                    </a:lnTo>
                    <a:lnTo>
                      <a:pt x="92" y="526"/>
                    </a:lnTo>
                    <a:lnTo>
                      <a:pt x="100" y="520"/>
                    </a:lnTo>
                    <a:lnTo>
                      <a:pt x="109" y="515"/>
                    </a:lnTo>
                    <a:lnTo>
                      <a:pt x="119" y="509"/>
                    </a:lnTo>
                    <a:lnTo>
                      <a:pt x="128" y="504"/>
                    </a:lnTo>
                    <a:lnTo>
                      <a:pt x="139" y="498"/>
                    </a:lnTo>
                    <a:lnTo>
                      <a:pt x="151" y="492"/>
                    </a:lnTo>
                    <a:lnTo>
                      <a:pt x="162" y="487"/>
                    </a:lnTo>
                    <a:lnTo>
                      <a:pt x="173" y="481"/>
                    </a:lnTo>
                    <a:lnTo>
                      <a:pt x="186" y="475"/>
                    </a:lnTo>
                    <a:lnTo>
                      <a:pt x="201" y="472"/>
                    </a:lnTo>
                    <a:lnTo>
                      <a:pt x="218" y="470"/>
                    </a:lnTo>
                    <a:lnTo>
                      <a:pt x="235" y="467"/>
                    </a:lnTo>
                    <a:lnTo>
                      <a:pt x="252" y="470"/>
                    </a:lnTo>
                    <a:lnTo>
                      <a:pt x="269" y="472"/>
                    </a:lnTo>
                    <a:lnTo>
                      <a:pt x="284" y="481"/>
                    </a:lnTo>
                    <a:lnTo>
                      <a:pt x="297" y="489"/>
                    </a:lnTo>
                    <a:lnTo>
                      <a:pt x="309" y="501"/>
                    </a:lnTo>
                    <a:lnTo>
                      <a:pt x="320" y="515"/>
                    </a:lnTo>
                    <a:lnTo>
                      <a:pt x="329" y="529"/>
                    </a:lnTo>
                    <a:lnTo>
                      <a:pt x="339" y="546"/>
                    </a:lnTo>
                    <a:lnTo>
                      <a:pt x="346" y="563"/>
                    </a:lnTo>
                    <a:lnTo>
                      <a:pt x="356" y="577"/>
                    </a:lnTo>
                    <a:lnTo>
                      <a:pt x="361" y="591"/>
                    </a:lnTo>
                    <a:lnTo>
                      <a:pt x="367" y="605"/>
                    </a:lnTo>
                    <a:lnTo>
                      <a:pt x="375" y="614"/>
                    </a:lnTo>
                    <a:lnTo>
                      <a:pt x="386" y="619"/>
                    </a:lnTo>
                    <a:lnTo>
                      <a:pt x="399" y="622"/>
                    </a:lnTo>
                    <a:lnTo>
                      <a:pt x="414" y="619"/>
                    </a:lnTo>
                    <a:lnTo>
                      <a:pt x="429" y="617"/>
                    </a:lnTo>
                    <a:lnTo>
                      <a:pt x="440" y="614"/>
                    </a:lnTo>
                    <a:lnTo>
                      <a:pt x="450" y="608"/>
                    </a:lnTo>
                    <a:lnTo>
                      <a:pt x="454" y="600"/>
                    </a:lnTo>
                    <a:lnTo>
                      <a:pt x="457" y="580"/>
                    </a:lnTo>
                    <a:lnTo>
                      <a:pt x="465" y="554"/>
                    </a:lnTo>
                    <a:lnTo>
                      <a:pt x="472" y="532"/>
                    </a:lnTo>
                    <a:lnTo>
                      <a:pt x="476" y="512"/>
                    </a:lnTo>
                    <a:lnTo>
                      <a:pt x="482" y="495"/>
                    </a:lnTo>
                    <a:lnTo>
                      <a:pt x="493" y="475"/>
                    </a:lnTo>
                    <a:lnTo>
                      <a:pt x="504" y="455"/>
                    </a:lnTo>
                    <a:lnTo>
                      <a:pt x="510" y="436"/>
                    </a:lnTo>
                    <a:lnTo>
                      <a:pt x="512" y="416"/>
                    </a:lnTo>
                    <a:lnTo>
                      <a:pt x="518" y="393"/>
                    </a:lnTo>
                    <a:lnTo>
                      <a:pt x="525" y="371"/>
                    </a:lnTo>
                    <a:lnTo>
                      <a:pt x="529" y="348"/>
                    </a:lnTo>
                    <a:lnTo>
                      <a:pt x="527" y="337"/>
                    </a:lnTo>
                    <a:lnTo>
                      <a:pt x="523" y="323"/>
                    </a:lnTo>
                    <a:lnTo>
                      <a:pt x="516" y="311"/>
                    </a:lnTo>
                    <a:lnTo>
                      <a:pt x="508" y="300"/>
                    </a:lnTo>
                    <a:lnTo>
                      <a:pt x="499" y="286"/>
                    </a:lnTo>
                    <a:lnTo>
                      <a:pt x="489" y="274"/>
                    </a:lnTo>
                    <a:lnTo>
                      <a:pt x="480" y="266"/>
                    </a:lnTo>
                    <a:lnTo>
                      <a:pt x="474" y="255"/>
                    </a:lnTo>
                    <a:lnTo>
                      <a:pt x="457" y="226"/>
                    </a:lnTo>
                    <a:lnTo>
                      <a:pt x="444" y="204"/>
                    </a:lnTo>
                    <a:lnTo>
                      <a:pt x="433" y="184"/>
                    </a:lnTo>
                    <a:lnTo>
                      <a:pt x="427" y="161"/>
                    </a:lnTo>
                    <a:lnTo>
                      <a:pt x="423" y="133"/>
                    </a:lnTo>
                    <a:lnTo>
                      <a:pt x="422" y="105"/>
                    </a:lnTo>
                    <a:lnTo>
                      <a:pt x="420" y="79"/>
                    </a:lnTo>
                    <a:lnTo>
                      <a:pt x="414" y="57"/>
                    </a:lnTo>
                    <a:lnTo>
                      <a:pt x="407" y="37"/>
                    </a:lnTo>
                    <a:lnTo>
                      <a:pt x="397" y="23"/>
                    </a:lnTo>
                    <a:lnTo>
                      <a:pt x="388" y="9"/>
                    </a:lnTo>
                    <a:lnTo>
                      <a:pt x="380" y="0"/>
                    </a:lnTo>
                    <a:lnTo>
                      <a:pt x="384" y="28"/>
                    </a:lnTo>
                    <a:lnTo>
                      <a:pt x="388" y="57"/>
                    </a:lnTo>
                    <a:lnTo>
                      <a:pt x="388" y="82"/>
                    </a:lnTo>
                    <a:lnTo>
                      <a:pt x="388" y="102"/>
                    </a:lnTo>
                    <a:lnTo>
                      <a:pt x="388" y="113"/>
                    </a:lnTo>
                    <a:lnTo>
                      <a:pt x="384" y="122"/>
                    </a:lnTo>
                    <a:lnTo>
                      <a:pt x="380" y="125"/>
                    </a:lnTo>
                    <a:lnTo>
                      <a:pt x="373" y="125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" name="Freeform 18"/>
              <p:cNvSpPr>
                <a:spLocks/>
              </p:cNvSpPr>
              <p:nvPr/>
            </p:nvSpPr>
            <p:spPr bwMode="auto">
              <a:xfrm>
                <a:off x="4482" y="2782"/>
                <a:ext cx="103" cy="220"/>
              </a:xfrm>
              <a:custGeom>
                <a:avLst/>
                <a:gdLst>
                  <a:gd name="T0" fmla="*/ 30 w 103"/>
                  <a:gd name="T1" fmla="*/ 79 h 220"/>
                  <a:gd name="T2" fmla="*/ 43 w 103"/>
                  <a:gd name="T3" fmla="*/ 70 h 220"/>
                  <a:gd name="T4" fmla="*/ 53 w 103"/>
                  <a:gd name="T5" fmla="*/ 56 h 220"/>
                  <a:gd name="T6" fmla="*/ 60 w 103"/>
                  <a:gd name="T7" fmla="*/ 42 h 220"/>
                  <a:gd name="T8" fmla="*/ 70 w 103"/>
                  <a:gd name="T9" fmla="*/ 25 h 220"/>
                  <a:gd name="T10" fmla="*/ 79 w 103"/>
                  <a:gd name="T11" fmla="*/ 11 h 220"/>
                  <a:gd name="T12" fmla="*/ 90 w 103"/>
                  <a:gd name="T13" fmla="*/ 0 h 220"/>
                  <a:gd name="T14" fmla="*/ 100 w 103"/>
                  <a:gd name="T15" fmla="*/ 5 h 220"/>
                  <a:gd name="T16" fmla="*/ 103 w 103"/>
                  <a:gd name="T17" fmla="*/ 28 h 220"/>
                  <a:gd name="T18" fmla="*/ 103 w 103"/>
                  <a:gd name="T19" fmla="*/ 56 h 220"/>
                  <a:gd name="T20" fmla="*/ 102 w 103"/>
                  <a:gd name="T21" fmla="*/ 79 h 220"/>
                  <a:gd name="T22" fmla="*/ 98 w 103"/>
                  <a:gd name="T23" fmla="*/ 99 h 220"/>
                  <a:gd name="T24" fmla="*/ 100 w 103"/>
                  <a:gd name="T25" fmla="*/ 118 h 220"/>
                  <a:gd name="T26" fmla="*/ 100 w 103"/>
                  <a:gd name="T27" fmla="*/ 138 h 220"/>
                  <a:gd name="T28" fmla="*/ 96 w 103"/>
                  <a:gd name="T29" fmla="*/ 158 h 220"/>
                  <a:gd name="T30" fmla="*/ 88 w 103"/>
                  <a:gd name="T31" fmla="*/ 175 h 220"/>
                  <a:gd name="T32" fmla="*/ 77 w 103"/>
                  <a:gd name="T33" fmla="*/ 183 h 220"/>
                  <a:gd name="T34" fmla="*/ 66 w 103"/>
                  <a:gd name="T35" fmla="*/ 189 h 220"/>
                  <a:gd name="T36" fmla="*/ 54 w 103"/>
                  <a:gd name="T37" fmla="*/ 198 h 220"/>
                  <a:gd name="T38" fmla="*/ 45 w 103"/>
                  <a:gd name="T39" fmla="*/ 206 h 220"/>
                  <a:gd name="T40" fmla="*/ 39 w 103"/>
                  <a:gd name="T41" fmla="*/ 215 h 220"/>
                  <a:gd name="T42" fmla="*/ 34 w 103"/>
                  <a:gd name="T43" fmla="*/ 220 h 220"/>
                  <a:gd name="T44" fmla="*/ 24 w 103"/>
                  <a:gd name="T45" fmla="*/ 217 h 220"/>
                  <a:gd name="T46" fmla="*/ 15 w 103"/>
                  <a:gd name="T47" fmla="*/ 209 h 220"/>
                  <a:gd name="T48" fmla="*/ 7 w 103"/>
                  <a:gd name="T49" fmla="*/ 195 h 220"/>
                  <a:gd name="T50" fmla="*/ 0 w 103"/>
                  <a:gd name="T51" fmla="*/ 169 h 220"/>
                  <a:gd name="T52" fmla="*/ 0 w 103"/>
                  <a:gd name="T53" fmla="*/ 135 h 220"/>
                  <a:gd name="T54" fmla="*/ 9 w 103"/>
                  <a:gd name="T55" fmla="*/ 101 h 220"/>
                  <a:gd name="T56" fmla="*/ 30 w 103"/>
                  <a:gd name="T57" fmla="*/ 79 h 2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03"/>
                  <a:gd name="T88" fmla="*/ 0 h 220"/>
                  <a:gd name="T89" fmla="*/ 103 w 103"/>
                  <a:gd name="T90" fmla="*/ 220 h 22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03" h="220">
                    <a:moveTo>
                      <a:pt x="30" y="79"/>
                    </a:moveTo>
                    <a:lnTo>
                      <a:pt x="43" y="70"/>
                    </a:lnTo>
                    <a:lnTo>
                      <a:pt x="53" y="56"/>
                    </a:lnTo>
                    <a:lnTo>
                      <a:pt x="60" y="42"/>
                    </a:lnTo>
                    <a:lnTo>
                      <a:pt x="70" y="25"/>
                    </a:lnTo>
                    <a:lnTo>
                      <a:pt x="79" y="11"/>
                    </a:lnTo>
                    <a:lnTo>
                      <a:pt x="90" y="0"/>
                    </a:lnTo>
                    <a:lnTo>
                      <a:pt x="100" y="5"/>
                    </a:lnTo>
                    <a:lnTo>
                      <a:pt x="103" y="28"/>
                    </a:lnTo>
                    <a:lnTo>
                      <a:pt x="103" y="56"/>
                    </a:lnTo>
                    <a:lnTo>
                      <a:pt x="102" y="79"/>
                    </a:lnTo>
                    <a:lnTo>
                      <a:pt x="98" y="99"/>
                    </a:lnTo>
                    <a:lnTo>
                      <a:pt x="100" y="118"/>
                    </a:lnTo>
                    <a:lnTo>
                      <a:pt x="100" y="138"/>
                    </a:lnTo>
                    <a:lnTo>
                      <a:pt x="96" y="158"/>
                    </a:lnTo>
                    <a:lnTo>
                      <a:pt x="88" y="175"/>
                    </a:lnTo>
                    <a:lnTo>
                      <a:pt x="77" y="183"/>
                    </a:lnTo>
                    <a:lnTo>
                      <a:pt x="66" y="189"/>
                    </a:lnTo>
                    <a:lnTo>
                      <a:pt x="54" y="198"/>
                    </a:lnTo>
                    <a:lnTo>
                      <a:pt x="45" y="206"/>
                    </a:lnTo>
                    <a:lnTo>
                      <a:pt x="39" y="215"/>
                    </a:lnTo>
                    <a:lnTo>
                      <a:pt x="34" y="220"/>
                    </a:lnTo>
                    <a:lnTo>
                      <a:pt x="24" y="217"/>
                    </a:lnTo>
                    <a:lnTo>
                      <a:pt x="15" y="209"/>
                    </a:lnTo>
                    <a:lnTo>
                      <a:pt x="7" y="195"/>
                    </a:lnTo>
                    <a:lnTo>
                      <a:pt x="0" y="169"/>
                    </a:lnTo>
                    <a:lnTo>
                      <a:pt x="0" y="135"/>
                    </a:lnTo>
                    <a:lnTo>
                      <a:pt x="9" y="101"/>
                    </a:lnTo>
                    <a:lnTo>
                      <a:pt x="30" y="79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Freeform 19"/>
              <p:cNvSpPr>
                <a:spLocks/>
              </p:cNvSpPr>
              <p:nvPr/>
            </p:nvSpPr>
            <p:spPr bwMode="auto">
              <a:xfrm>
                <a:off x="4275" y="2895"/>
                <a:ext cx="156" cy="223"/>
              </a:xfrm>
              <a:custGeom>
                <a:avLst/>
                <a:gdLst>
                  <a:gd name="T0" fmla="*/ 0 w 156"/>
                  <a:gd name="T1" fmla="*/ 5 h 223"/>
                  <a:gd name="T2" fmla="*/ 2 w 156"/>
                  <a:gd name="T3" fmla="*/ 20 h 223"/>
                  <a:gd name="T4" fmla="*/ 17 w 156"/>
                  <a:gd name="T5" fmla="*/ 31 h 223"/>
                  <a:gd name="T6" fmla="*/ 34 w 156"/>
                  <a:gd name="T7" fmla="*/ 45 h 223"/>
                  <a:gd name="T8" fmla="*/ 45 w 156"/>
                  <a:gd name="T9" fmla="*/ 65 h 223"/>
                  <a:gd name="T10" fmla="*/ 53 w 156"/>
                  <a:gd name="T11" fmla="*/ 82 h 223"/>
                  <a:gd name="T12" fmla="*/ 58 w 156"/>
                  <a:gd name="T13" fmla="*/ 96 h 223"/>
                  <a:gd name="T14" fmla="*/ 64 w 156"/>
                  <a:gd name="T15" fmla="*/ 110 h 223"/>
                  <a:gd name="T16" fmla="*/ 69 w 156"/>
                  <a:gd name="T17" fmla="*/ 127 h 223"/>
                  <a:gd name="T18" fmla="*/ 77 w 156"/>
                  <a:gd name="T19" fmla="*/ 147 h 223"/>
                  <a:gd name="T20" fmla="*/ 88 w 156"/>
                  <a:gd name="T21" fmla="*/ 169 h 223"/>
                  <a:gd name="T22" fmla="*/ 100 w 156"/>
                  <a:gd name="T23" fmla="*/ 192 h 223"/>
                  <a:gd name="T24" fmla="*/ 113 w 156"/>
                  <a:gd name="T25" fmla="*/ 217 h 223"/>
                  <a:gd name="T26" fmla="*/ 122 w 156"/>
                  <a:gd name="T27" fmla="*/ 223 h 223"/>
                  <a:gd name="T28" fmla="*/ 133 w 156"/>
                  <a:gd name="T29" fmla="*/ 223 h 223"/>
                  <a:gd name="T30" fmla="*/ 145 w 156"/>
                  <a:gd name="T31" fmla="*/ 220 h 223"/>
                  <a:gd name="T32" fmla="*/ 154 w 156"/>
                  <a:gd name="T33" fmla="*/ 212 h 223"/>
                  <a:gd name="T34" fmla="*/ 156 w 156"/>
                  <a:gd name="T35" fmla="*/ 198 h 223"/>
                  <a:gd name="T36" fmla="*/ 152 w 156"/>
                  <a:gd name="T37" fmla="*/ 181 h 223"/>
                  <a:gd name="T38" fmla="*/ 145 w 156"/>
                  <a:gd name="T39" fmla="*/ 161 h 223"/>
                  <a:gd name="T40" fmla="*/ 133 w 156"/>
                  <a:gd name="T41" fmla="*/ 147 h 223"/>
                  <a:gd name="T42" fmla="*/ 124 w 156"/>
                  <a:gd name="T43" fmla="*/ 135 h 223"/>
                  <a:gd name="T44" fmla="*/ 115 w 156"/>
                  <a:gd name="T45" fmla="*/ 124 h 223"/>
                  <a:gd name="T46" fmla="*/ 103 w 156"/>
                  <a:gd name="T47" fmla="*/ 113 h 223"/>
                  <a:gd name="T48" fmla="*/ 94 w 156"/>
                  <a:gd name="T49" fmla="*/ 102 h 223"/>
                  <a:gd name="T50" fmla="*/ 86 w 156"/>
                  <a:gd name="T51" fmla="*/ 90 h 223"/>
                  <a:gd name="T52" fmla="*/ 79 w 156"/>
                  <a:gd name="T53" fmla="*/ 79 h 223"/>
                  <a:gd name="T54" fmla="*/ 73 w 156"/>
                  <a:gd name="T55" fmla="*/ 68 h 223"/>
                  <a:gd name="T56" fmla="*/ 68 w 156"/>
                  <a:gd name="T57" fmla="*/ 56 h 223"/>
                  <a:gd name="T58" fmla="*/ 62 w 156"/>
                  <a:gd name="T59" fmla="*/ 42 h 223"/>
                  <a:gd name="T60" fmla="*/ 54 w 156"/>
                  <a:gd name="T61" fmla="*/ 31 h 223"/>
                  <a:gd name="T62" fmla="*/ 47 w 156"/>
                  <a:gd name="T63" fmla="*/ 22 h 223"/>
                  <a:gd name="T64" fmla="*/ 37 w 156"/>
                  <a:gd name="T65" fmla="*/ 20 h 223"/>
                  <a:gd name="T66" fmla="*/ 28 w 156"/>
                  <a:gd name="T67" fmla="*/ 14 h 223"/>
                  <a:gd name="T68" fmla="*/ 17 w 156"/>
                  <a:gd name="T69" fmla="*/ 5 h 223"/>
                  <a:gd name="T70" fmla="*/ 7 w 156"/>
                  <a:gd name="T71" fmla="*/ 0 h 223"/>
                  <a:gd name="T72" fmla="*/ 0 w 156"/>
                  <a:gd name="T73" fmla="*/ 5 h 2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6"/>
                  <a:gd name="T112" fmla="*/ 0 h 223"/>
                  <a:gd name="T113" fmla="*/ 156 w 156"/>
                  <a:gd name="T114" fmla="*/ 223 h 22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6" h="223">
                    <a:moveTo>
                      <a:pt x="0" y="5"/>
                    </a:moveTo>
                    <a:lnTo>
                      <a:pt x="2" y="20"/>
                    </a:lnTo>
                    <a:lnTo>
                      <a:pt x="17" y="31"/>
                    </a:lnTo>
                    <a:lnTo>
                      <a:pt x="34" y="45"/>
                    </a:lnTo>
                    <a:lnTo>
                      <a:pt x="45" y="65"/>
                    </a:lnTo>
                    <a:lnTo>
                      <a:pt x="53" y="82"/>
                    </a:lnTo>
                    <a:lnTo>
                      <a:pt x="58" y="96"/>
                    </a:lnTo>
                    <a:lnTo>
                      <a:pt x="64" y="110"/>
                    </a:lnTo>
                    <a:lnTo>
                      <a:pt x="69" y="127"/>
                    </a:lnTo>
                    <a:lnTo>
                      <a:pt x="77" y="147"/>
                    </a:lnTo>
                    <a:lnTo>
                      <a:pt x="88" y="169"/>
                    </a:lnTo>
                    <a:lnTo>
                      <a:pt x="100" y="192"/>
                    </a:lnTo>
                    <a:lnTo>
                      <a:pt x="113" y="217"/>
                    </a:lnTo>
                    <a:lnTo>
                      <a:pt x="122" y="223"/>
                    </a:lnTo>
                    <a:lnTo>
                      <a:pt x="133" y="223"/>
                    </a:lnTo>
                    <a:lnTo>
                      <a:pt x="145" y="220"/>
                    </a:lnTo>
                    <a:lnTo>
                      <a:pt x="154" y="212"/>
                    </a:lnTo>
                    <a:lnTo>
                      <a:pt x="156" y="198"/>
                    </a:lnTo>
                    <a:lnTo>
                      <a:pt x="152" y="181"/>
                    </a:lnTo>
                    <a:lnTo>
                      <a:pt x="145" y="161"/>
                    </a:lnTo>
                    <a:lnTo>
                      <a:pt x="133" y="147"/>
                    </a:lnTo>
                    <a:lnTo>
                      <a:pt x="124" y="135"/>
                    </a:lnTo>
                    <a:lnTo>
                      <a:pt x="115" y="124"/>
                    </a:lnTo>
                    <a:lnTo>
                      <a:pt x="103" y="113"/>
                    </a:lnTo>
                    <a:lnTo>
                      <a:pt x="94" y="102"/>
                    </a:lnTo>
                    <a:lnTo>
                      <a:pt x="86" y="90"/>
                    </a:lnTo>
                    <a:lnTo>
                      <a:pt x="79" y="79"/>
                    </a:lnTo>
                    <a:lnTo>
                      <a:pt x="73" y="68"/>
                    </a:lnTo>
                    <a:lnTo>
                      <a:pt x="68" y="56"/>
                    </a:lnTo>
                    <a:lnTo>
                      <a:pt x="62" y="42"/>
                    </a:lnTo>
                    <a:lnTo>
                      <a:pt x="54" y="31"/>
                    </a:lnTo>
                    <a:lnTo>
                      <a:pt x="47" y="22"/>
                    </a:lnTo>
                    <a:lnTo>
                      <a:pt x="37" y="20"/>
                    </a:lnTo>
                    <a:lnTo>
                      <a:pt x="28" y="14"/>
                    </a:lnTo>
                    <a:lnTo>
                      <a:pt x="17" y="5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Freeform 20"/>
              <p:cNvSpPr>
                <a:spLocks/>
              </p:cNvSpPr>
              <p:nvPr/>
            </p:nvSpPr>
            <p:spPr bwMode="auto">
              <a:xfrm>
                <a:off x="4777" y="1978"/>
                <a:ext cx="168" cy="249"/>
              </a:xfrm>
              <a:custGeom>
                <a:avLst/>
                <a:gdLst>
                  <a:gd name="T0" fmla="*/ 104 w 168"/>
                  <a:gd name="T1" fmla="*/ 224 h 249"/>
                  <a:gd name="T2" fmla="*/ 121 w 168"/>
                  <a:gd name="T3" fmla="*/ 195 h 249"/>
                  <a:gd name="T4" fmla="*/ 136 w 168"/>
                  <a:gd name="T5" fmla="*/ 162 h 249"/>
                  <a:gd name="T6" fmla="*/ 145 w 168"/>
                  <a:gd name="T7" fmla="*/ 125 h 249"/>
                  <a:gd name="T8" fmla="*/ 149 w 168"/>
                  <a:gd name="T9" fmla="*/ 97 h 249"/>
                  <a:gd name="T10" fmla="*/ 155 w 168"/>
                  <a:gd name="T11" fmla="*/ 74 h 249"/>
                  <a:gd name="T12" fmla="*/ 162 w 168"/>
                  <a:gd name="T13" fmla="*/ 51 h 249"/>
                  <a:gd name="T14" fmla="*/ 168 w 168"/>
                  <a:gd name="T15" fmla="*/ 29 h 249"/>
                  <a:gd name="T16" fmla="*/ 159 w 168"/>
                  <a:gd name="T17" fmla="*/ 9 h 249"/>
                  <a:gd name="T18" fmla="*/ 143 w 168"/>
                  <a:gd name="T19" fmla="*/ 0 h 249"/>
                  <a:gd name="T20" fmla="*/ 136 w 168"/>
                  <a:gd name="T21" fmla="*/ 3 h 249"/>
                  <a:gd name="T22" fmla="*/ 132 w 168"/>
                  <a:gd name="T23" fmla="*/ 17 h 249"/>
                  <a:gd name="T24" fmla="*/ 128 w 168"/>
                  <a:gd name="T25" fmla="*/ 37 h 249"/>
                  <a:gd name="T26" fmla="*/ 123 w 168"/>
                  <a:gd name="T27" fmla="*/ 65 h 249"/>
                  <a:gd name="T28" fmla="*/ 111 w 168"/>
                  <a:gd name="T29" fmla="*/ 97 h 249"/>
                  <a:gd name="T30" fmla="*/ 100 w 168"/>
                  <a:gd name="T31" fmla="*/ 125 h 249"/>
                  <a:gd name="T32" fmla="*/ 89 w 168"/>
                  <a:gd name="T33" fmla="*/ 150 h 249"/>
                  <a:gd name="T34" fmla="*/ 81 w 168"/>
                  <a:gd name="T35" fmla="*/ 162 h 249"/>
                  <a:gd name="T36" fmla="*/ 68 w 168"/>
                  <a:gd name="T37" fmla="*/ 173 h 249"/>
                  <a:gd name="T38" fmla="*/ 55 w 168"/>
                  <a:gd name="T39" fmla="*/ 184 h 249"/>
                  <a:gd name="T40" fmla="*/ 40 w 168"/>
                  <a:gd name="T41" fmla="*/ 195 h 249"/>
                  <a:gd name="T42" fmla="*/ 25 w 168"/>
                  <a:gd name="T43" fmla="*/ 204 h 249"/>
                  <a:gd name="T44" fmla="*/ 12 w 168"/>
                  <a:gd name="T45" fmla="*/ 212 h 249"/>
                  <a:gd name="T46" fmla="*/ 4 w 168"/>
                  <a:gd name="T47" fmla="*/ 215 h 249"/>
                  <a:gd name="T48" fmla="*/ 0 w 168"/>
                  <a:gd name="T49" fmla="*/ 218 h 249"/>
                  <a:gd name="T50" fmla="*/ 10 w 168"/>
                  <a:gd name="T51" fmla="*/ 232 h 249"/>
                  <a:gd name="T52" fmla="*/ 23 w 168"/>
                  <a:gd name="T53" fmla="*/ 241 h 249"/>
                  <a:gd name="T54" fmla="*/ 36 w 168"/>
                  <a:gd name="T55" fmla="*/ 249 h 249"/>
                  <a:gd name="T56" fmla="*/ 49 w 168"/>
                  <a:gd name="T57" fmla="*/ 249 h 249"/>
                  <a:gd name="T58" fmla="*/ 64 w 168"/>
                  <a:gd name="T59" fmla="*/ 249 h 249"/>
                  <a:gd name="T60" fmla="*/ 78 w 168"/>
                  <a:gd name="T61" fmla="*/ 244 h 249"/>
                  <a:gd name="T62" fmla="*/ 93 w 168"/>
                  <a:gd name="T63" fmla="*/ 235 h 249"/>
                  <a:gd name="T64" fmla="*/ 104 w 168"/>
                  <a:gd name="T65" fmla="*/ 224 h 24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68"/>
                  <a:gd name="T100" fmla="*/ 0 h 249"/>
                  <a:gd name="T101" fmla="*/ 168 w 168"/>
                  <a:gd name="T102" fmla="*/ 249 h 24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68" h="249">
                    <a:moveTo>
                      <a:pt x="104" y="224"/>
                    </a:moveTo>
                    <a:lnTo>
                      <a:pt x="121" y="195"/>
                    </a:lnTo>
                    <a:lnTo>
                      <a:pt x="136" y="162"/>
                    </a:lnTo>
                    <a:lnTo>
                      <a:pt x="145" y="125"/>
                    </a:lnTo>
                    <a:lnTo>
                      <a:pt x="149" y="97"/>
                    </a:lnTo>
                    <a:lnTo>
                      <a:pt x="155" y="74"/>
                    </a:lnTo>
                    <a:lnTo>
                      <a:pt x="162" y="51"/>
                    </a:lnTo>
                    <a:lnTo>
                      <a:pt x="168" y="29"/>
                    </a:lnTo>
                    <a:lnTo>
                      <a:pt x="159" y="9"/>
                    </a:lnTo>
                    <a:lnTo>
                      <a:pt x="143" y="0"/>
                    </a:lnTo>
                    <a:lnTo>
                      <a:pt x="136" y="3"/>
                    </a:lnTo>
                    <a:lnTo>
                      <a:pt x="132" y="17"/>
                    </a:lnTo>
                    <a:lnTo>
                      <a:pt x="128" y="37"/>
                    </a:lnTo>
                    <a:lnTo>
                      <a:pt x="123" y="65"/>
                    </a:lnTo>
                    <a:lnTo>
                      <a:pt x="111" y="97"/>
                    </a:lnTo>
                    <a:lnTo>
                      <a:pt x="100" y="125"/>
                    </a:lnTo>
                    <a:lnTo>
                      <a:pt x="89" y="150"/>
                    </a:lnTo>
                    <a:lnTo>
                      <a:pt x="81" y="162"/>
                    </a:lnTo>
                    <a:lnTo>
                      <a:pt x="68" y="173"/>
                    </a:lnTo>
                    <a:lnTo>
                      <a:pt x="55" y="184"/>
                    </a:lnTo>
                    <a:lnTo>
                      <a:pt x="40" y="195"/>
                    </a:lnTo>
                    <a:lnTo>
                      <a:pt x="25" y="204"/>
                    </a:lnTo>
                    <a:lnTo>
                      <a:pt x="12" y="212"/>
                    </a:lnTo>
                    <a:lnTo>
                      <a:pt x="4" y="215"/>
                    </a:lnTo>
                    <a:lnTo>
                      <a:pt x="0" y="218"/>
                    </a:lnTo>
                    <a:lnTo>
                      <a:pt x="10" y="232"/>
                    </a:lnTo>
                    <a:lnTo>
                      <a:pt x="23" y="241"/>
                    </a:lnTo>
                    <a:lnTo>
                      <a:pt x="36" y="249"/>
                    </a:lnTo>
                    <a:lnTo>
                      <a:pt x="49" y="249"/>
                    </a:lnTo>
                    <a:lnTo>
                      <a:pt x="64" y="249"/>
                    </a:lnTo>
                    <a:lnTo>
                      <a:pt x="78" y="244"/>
                    </a:lnTo>
                    <a:lnTo>
                      <a:pt x="93" y="235"/>
                    </a:lnTo>
                    <a:lnTo>
                      <a:pt x="104" y="224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" name="Freeform 21"/>
              <p:cNvSpPr>
                <a:spLocks/>
              </p:cNvSpPr>
              <p:nvPr/>
            </p:nvSpPr>
            <p:spPr bwMode="auto">
              <a:xfrm>
                <a:off x="4785" y="2968"/>
                <a:ext cx="220" cy="173"/>
              </a:xfrm>
              <a:custGeom>
                <a:avLst/>
                <a:gdLst>
                  <a:gd name="T0" fmla="*/ 38 w 220"/>
                  <a:gd name="T1" fmla="*/ 9 h 173"/>
                  <a:gd name="T2" fmla="*/ 47 w 220"/>
                  <a:gd name="T3" fmla="*/ 6 h 173"/>
                  <a:gd name="T4" fmla="*/ 55 w 220"/>
                  <a:gd name="T5" fmla="*/ 3 h 173"/>
                  <a:gd name="T6" fmla="*/ 64 w 220"/>
                  <a:gd name="T7" fmla="*/ 3 h 173"/>
                  <a:gd name="T8" fmla="*/ 71 w 220"/>
                  <a:gd name="T9" fmla="*/ 0 h 173"/>
                  <a:gd name="T10" fmla="*/ 79 w 220"/>
                  <a:gd name="T11" fmla="*/ 0 h 173"/>
                  <a:gd name="T12" fmla="*/ 88 w 220"/>
                  <a:gd name="T13" fmla="*/ 3 h 173"/>
                  <a:gd name="T14" fmla="*/ 96 w 220"/>
                  <a:gd name="T15" fmla="*/ 9 h 173"/>
                  <a:gd name="T16" fmla="*/ 105 w 220"/>
                  <a:gd name="T17" fmla="*/ 17 h 173"/>
                  <a:gd name="T18" fmla="*/ 115 w 220"/>
                  <a:gd name="T19" fmla="*/ 29 h 173"/>
                  <a:gd name="T20" fmla="*/ 124 w 220"/>
                  <a:gd name="T21" fmla="*/ 40 h 173"/>
                  <a:gd name="T22" fmla="*/ 132 w 220"/>
                  <a:gd name="T23" fmla="*/ 54 h 173"/>
                  <a:gd name="T24" fmla="*/ 141 w 220"/>
                  <a:gd name="T25" fmla="*/ 65 h 173"/>
                  <a:gd name="T26" fmla="*/ 149 w 220"/>
                  <a:gd name="T27" fmla="*/ 79 h 173"/>
                  <a:gd name="T28" fmla="*/ 158 w 220"/>
                  <a:gd name="T29" fmla="*/ 91 h 173"/>
                  <a:gd name="T30" fmla="*/ 166 w 220"/>
                  <a:gd name="T31" fmla="*/ 99 h 173"/>
                  <a:gd name="T32" fmla="*/ 175 w 220"/>
                  <a:gd name="T33" fmla="*/ 108 h 173"/>
                  <a:gd name="T34" fmla="*/ 192 w 220"/>
                  <a:gd name="T35" fmla="*/ 125 h 173"/>
                  <a:gd name="T36" fmla="*/ 207 w 220"/>
                  <a:gd name="T37" fmla="*/ 144 h 173"/>
                  <a:gd name="T38" fmla="*/ 216 w 220"/>
                  <a:gd name="T39" fmla="*/ 164 h 173"/>
                  <a:gd name="T40" fmla="*/ 220 w 220"/>
                  <a:gd name="T41" fmla="*/ 173 h 173"/>
                  <a:gd name="T42" fmla="*/ 156 w 220"/>
                  <a:gd name="T43" fmla="*/ 150 h 173"/>
                  <a:gd name="T44" fmla="*/ 117 w 220"/>
                  <a:gd name="T45" fmla="*/ 159 h 173"/>
                  <a:gd name="T46" fmla="*/ 113 w 220"/>
                  <a:gd name="T47" fmla="*/ 159 h 173"/>
                  <a:gd name="T48" fmla="*/ 105 w 220"/>
                  <a:gd name="T49" fmla="*/ 159 h 173"/>
                  <a:gd name="T50" fmla="*/ 94 w 220"/>
                  <a:gd name="T51" fmla="*/ 156 h 173"/>
                  <a:gd name="T52" fmla="*/ 81 w 220"/>
                  <a:gd name="T53" fmla="*/ 150 h 173"/>
                  <a:gd name="T54" fmla="*/ 66 w 220"/>
                  <a:gd name="T55" fmla="*/ 142 h 173"/>
                  <a:gd name="T56" fmla="*/ 51 w 220"/>
                  <a:gd name="T57" fmla="*/ 130 h 173"/>
                  <a:gd name="T58" fmla="*/ 39 w 220"/>
                  <a:gd name="T59" fmla="*/ 113 h 173"/>
                  <a:gd name="T60" fmla="*/ 32 w 220"/>
                  <a:gd name="T61" fmla="*/ 91 h 173"/>
                  <a:gd name="T62" fmla="*/ 26 w 220"/>
                  <a:gd name="T63" fmla="*/ 77 h 173"/>
                  <a:gd name="T64" fmla="*/ 17 w 220"/>
                  <a:gd name="T65" fmla="*/ 62 h 173"/>
                  <a:gd name="T66" fmla="*/ 9 w 220"/>
                  <a:gd name="T67" fmla="*/ 54 h 173"/>
                  <a:gd name="T68" fmla="*/ 2 w 220"/>
                  <a:gd name="T69" fmla="*/ 43 h 173"/>
                  <a:gd name="T70" fmla="*/ 0 w 220"/>
                  <a:gd name="T71" fmla="*/ 31 h 173"/>
                  <a:gd name="T72" fmla="*/ 4 w 220"/>
                  <a:gd name="T73" fmla="*/ 23 h 173"/>
                  <a:gd name="T74" fmla="*/ 17 w 220"/>
                  <a:gd name="T75" fmla="*/ 14 h 173"/>
                  <a:gd name="T76" fmla="*/ 38 w 220"/>
                  <a:gd name="T77" fmla="*/ 9 h 17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20"/>
                  <a:gd name="T118" fmla="*/ 0 h 173"/>
                  <a:gd name="T119" fmla="*/ 220 w 220"/>
                  <a:gd name="T120" fmla="*/ 173 h 17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20" h="173">
                    <a:moveTo>
                      <a:pt x="38" y="9"/>
                    </a:moveTo>
                    <a:lnTo>
                      <a:pt x="47" y="6"/>
                    </a:lnTo>
                    <a:lnTo>
                      <a:pt x="55" y="3"/>
                    </a:lnTo>
                    <a:lnTo>
                      <a:pt x="64" y="3"/>
                    </a:lnTo>
                    <a:lnTo>
                      <a:pt x="71" y="0"/>
                    </a:lnTo>
                    <a:lnTo>
                      <a:pt x="79" y="0"/>
                    </a:lnTo>
                    <a:lnTo>
                      <a:pt x="88" y="3"/>
                    </a:lnTo>
                    <a:lnTo>
                      <a:pt x="96" y="9"/>
                    </a:lnTo>
                    <a:lnTo>
                      <a:pt x="105" y="17"/>
                    </a:lnTo>
                    <a:lnTo>
                      <a:pt x="115" y="29"/>
                    </a:lnTo>
                    <a:lnTo>
                      <a:pt x="124" y="40"/>
                    </a:lnTo>
                    <a:lnTo>
                      <a:pt x="132" y="54"/>
                    </a:lnTo>
                    <a:lnTo>
                      <a:pt x="141" y="65"/>
                    </a:lnTo>
                    <a:lnTo>
                      <a:pt x="149" y="79"/>
                    </a:lnTo>
                    <a:lnTo>
                      <a:pt x="158" y="91"/>
                    </a:lnTo>
                    <a:lnTo>
                      <a:pt x="166" y="99"/>
                    </a:lnTo>
                    <a:lnTo>
                      <a:pt x="175" y="108"/>
                    </a:lnTo>
                    <a:lnTo>
                      <a:pt x="192" y="125"/>
                    </a:lnTo>
                    <a:lnTo>
                      <a:pt x="207" y="144"/>
                    </a:lnTo>
                    <a:lnTo>
                      <a:pt x="216" y="164"/>
                    </a:lnTo>
                    <a:lnTo>
                      <a:pt x="220" y="173"/>
                    </a:lnTo>
                    <a:lnTo>
                      <a:pt x="156" y="150"/>
                    </a:lnTo>
                    <a:lnTo>
                      <a:pt x="117" y="159"/>
                    </a:lnTo>
                    <a:lnTo>
                      <a:pt x="113" y="159"/>
                    </a:lnTo>
                    <a:lnTo>
                      <a:pt x="105" y="159"/>
                    </a:lnTo>
                    <a:lnTo>
                      <a:pt x="94" y="156"/>
                    </a:lnTo>
                    <a:lnTo>
                      <a:pt x="81" y="150"/>
                    </a:lnTo>
                    <a:lnTo>
                      <a:pt x="66" y="142"/>
                    </a:lnTo>
                    <a:lnTo>
                      <a:pt x="51" y="130"/>
                    </a:lnTo>
                    <a:lnTo>
                      <a:pt x="39" y="113"/>
                    </a:lnTo>
                    <a:lnTo>
                      <a:pt x="32" y="91"/>
                    </a:lnTo>
                    <a:lnTo>
                      <a:pt x="26" y="77"/>
                    </a:lnTo>
                    <a:lnTo>
                      <a:pt x="17" y="62"/>
                    </a:lnTo>
                    <a:lnTo>
                      <a:pt x="9" y="54"/>
                    </a:lnTo>
                    <a:lnTo>
                      <a:pt x="2" y="43"/>
                    </a:lnTo>
                    <a:lnTo>
                      <a:pt x="0" y="31"/>
                    </a:lnTo>
                    <a:lnTo>
                      <a:pt x="4" y="23"/>
                    </a:lnTo>
                    <a:lnTo>
                      <a:pt x="17" y="14"/>
                    </a:lnTo>
                    <a:lnTo>
                      <a:pt x="38" y="9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" name="Freeform 22"/>
              <p:cNvSpPr>
                <a:spLocks/>
              </p:cNvSpPr>
              <p:nvPr/>
            </p:nvSpPr>
            <p:spPr bwMode="auto">
              <a:xfrm>
                <a:off x="5201" y="3783"/>
                <a:ext cx="102" cy="186"/>
              </a:xfrm>
              <a:custGeom>
                <a:avLst/>
                <a:gdLst>
                  <a:gd name="T0" fmla="*/ 28 w 102"/>
                  <a:gd name="T1" fmla="*/ 99 h 186"/>
                  <a:gd name="T2" fmla="*/ 36 w 102"/>
                  <a:gd name="T3" fmla="*/ 93 h 186"/>
                  <a:gd name="T4" fmla="*/ 45 w 102"/>
                  <a:gd name="T5" fmla="*/ 85 h 186"/>
                  <a:gd name="T6" fmla="*/ 56 w 102"/>
                  <a:gd name="T7" fmla="*/ 70 h 186"/>
                  <a:gd name="T8" fmla="*/ 66 w 102"/>
                  <a:gd name="T9" fmla="*/ 54 h 186"/>
                  <a:gd name="T10" fmla="*/ 77 w 102"/>
                  <a:gd name="T11" fmla="*/ 39 h 186"/>
                  <a:gd name="T12" fmla="*/ 87 w 102"/>
                  <a:gd name="T13" fmla="*/ 22 h 186"/>
                  <a:gd name="T14" fmla="*/ 94 w 102"/>
                  <a:gd name="T15" fmla="*/ 11 h 186"/>
                  <a:gd name="T16" fmla="*/ 98 w 102"/>
                  <a:gd name="T17" fmla="*/ 3 h 186"/>
                  <a:gd name="T18" fmla="*/ 102 w 102"/>
                  <a:gd name="T19" fmla="*/ 0 h 186"/>
                  <a:gd name="T20" fmla="*/ 102 w 102"/>
                  <a:gd name="T21" fmla="*/ 5 h 186"/>
                  <a:gd name="T22" fmla="*/ 102 w 102"/>
                  <a:gd name="T23" fmla="*/ 22 h 186"/>
                  <a:gd name="T24" fmla="*/ 100 w 102"/>
                  <a:gd name="T25" fmla="*/ 48 h 186"/>
                  <a:gd name="T26" fmla="*/ 96 w 102"/>
                  <a:gd name="T27" fmla="*/ 73 h 186"/>
                  <a:gd name="T28" fmla="*/ 87 w 102"/>
                  <a:gd name="T29" fmla="*/ 93 h 186"/>
                  <a:gd name="T30" fmla="*/ 75 w 102"/>
                  <a:gd name="T31" fmla="*/ 107 h 186"/>
                  <a:gd name="T32" fmla="*/ 64 w 102"/>
                  <a:gd name="T33" fmla="*/ 116 h 186"/>
                  <a:gd name="T34" fmla="*/ 58 w 102"/>
                  <a:gd name="T35" fmla="*/ 124 h 186"/>
                  <a:gd name="T36" fmla="*/ 55 w 102"/>
                  <a:gd name="T37" fmla="*/ 141 h 186"/>
                  <a:gd name="T38" fmla="*/ 55 w 102"/>
                  <a:gd name="T39" fmla="*/ 161 h 186"/>
                  <a:gd name="T40" fmla="*/ 55 w 102"/>
                  <a:gd name="T41" fmla="*/ 175 h 186"/>
                  <a:gd name="T42" fmla="*/ 47 w 102"/>
                  <a:gd name="T43" fmla="*/ 184 h 186"/>
                  <a:gd name="T44" fmla="*/ 32 w 102"/>
                  <a:gd name="T45" fmla="*/ 186 h 186"/>
                  <a:gd name="T46" fmla="*/ 13 w 102"/>
                  <a:gd name="T47" fmla="*/ 181 h 186"/>
                  <a:gd name="T48" fmla="*/ 2 w 102"/>
                  <a:gd name="T49" fmla="*/ 167 h 186"/>
                  <a:gd name="T50" fmla="*/ 0 w 102"/>
                  <a:gd name="T51" fmla="*/ 147 h 186"/>
                  <a:gd name="T52" fmla="*/ 4 w 102"/>
                  <a:gd name="T53" fmla="*/ 124 h 186"/>
                  <a:gd name="T54" fmla="*/ 13 w 102"/>
                  <a:gd name="T55" fmla="*/ 107 h 186"/>
                  <a:gd name="T56" fmla="*/ 28 w 102"/>
                  <a:gd name="T57" fmla="*/ 99 h 1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02"/>
                  <a:gd name="T88" fmla="*/ 0 h 186"/>
                  <a:gd name="T89" fmla="*/ 102 w 102"/>
                  <a:gd name="T90" fmla="*/ 186 h 18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02" h="186">
                    <a:moveTo>
                      <a:pt x="28" y="99"/>
                    </a:moveTo>
                    <a:lnTo>
                      <a:pt x="36" y="93"/>
                    </a:lnTo>
                    <a:lnTo>
                      <a:pt x="45" y="85"/>
                    </a:lnTo>
                    <a:lnTo>
                      <a:pt x="56" y="70"/>
                    </a:lnTo>
                    <a:lnTo>
                      <a:pt x="66" y="54"/>
                    </a:lnTo>
                    <a:lnTo>
                      <a:pt x="77" y="39"/>
                    </a:lnTo>
                    <a:lnTo>
                      <a:pt x="87" y="22"/>
                    </a:lnTo>
                    <a:lnTo>
                      <a:pt x="94" y="11"/>
                    </a:lnTo>
                    <a:lnTo>
                      <a:pt x="98" y="3"/>
                    </a:lnTo>
                    <a:lnTo>
                      <a:pt x="102" y="0"/>
                    </a:lnTo>
                    <a:lnTo>
                      <a:pt x="102" y="5"/>
                    </a:lnTo>
                    <a:lnTo>
                      <a:pt x="102" y="22"/>
                    </a:lnTo>
                    <a:lnTo>
                      <a:pt x="100" y="48"/>
                    </a:lnTo>
                    <a:lnTo>
                      <a:pt x="96" y="73"/>
                    </a:lnTo>
                    <a:lnTo>
                      <a:pt x="87" y="93"/>
                    </a:lnTo>
                    <a:lnTo>
                      <a:pt x="75" y="107"/>
                    </a:lnTo>
                    <a:lnTo>
                      <a:pt x="64" y="116"/>
                    </a:lnTo>
                    <a:lnTo>
                      <a:pt x="58" y="124"/>
                    </a:lnTo>
                    <a:lnTo>
                      <a:pt x="55" y="141"/>
                    </a:lnTo>
                    <a:lnTo>
                      <a:pt x="55" y="161"/>
                    </a:lnTo>
                    <a:lnTo>
                      <a:pt x="55" y="175"/>
                    </a:lnTo>
                    <a:lnTo>
                      <a:pt x="47" y="184"/>
                    </a:lnTo>
                    <a:lnTo>
                      <a:pt x="32" y="186"/>
                    </a:lnTo>
                    <a:lnTo>
                      <a:pt x="13" y="181"/>
                    </a:lnTo>
                    <a:lnTo>
                      <a:pt x="2" y="167"/>
                    </a:lnTo>
                    <a:lnTo>
                      <a:pt x="0" y="147"/>
                    </a:lnTo>
                    <a:lnTo>
                      <a:pt x="4" y="124"/>
                    </a:lnTo>
                    <a:lnTo>
                      <a:pt x="13" y="107"/>
                    </a:lnTo>
                    <a:lnTo>
                      <a:pt x="28" y="99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Freeform 23"/>
              <p:cNvSpPr>
                <a:spLocks/>
              </p:cNvSpPr>
              <p:nvPr/>
            </p:nvSpPr>
            <p:spPr bwMode="auto">
              <a:xfrm>
                <a:off x="5308" y="3647"/>
                <a:ext cx="81" cy="153"/>
              </a:xfrm>
              <a:custGeom>
                <a:avLst/>
                <a:gdLst>
                  <a:gd name="T0" fmla="*/ 4 w 81"/>
                  <a:gd name="T1" fmla="*/ 0 h 153"/>
                  <a:gd name="T2" fmla="*/ 15 w 81"/>
                  <a:gd name="T3" fmla="*/ 11 h 153"/>
                  <a:gd name="T4" fmla="*/ 27 w 81"/>
                  <a:gd name="T5" fmla="*/ 34 h 153"/>
                  <a:gd name="T6" fmla="*/ 36 w 81"/>
                  <a:gd name="T7" fmla="*/ 57 h 153"/>
                  <a:gd name="T8" fmla="*/ 44 w 81"/>
                  <a:gd name="T9" fmla="*/ 68 h 153"/>
                  <a:gd name="T10" fmla="*/ 53 w 81"/>
                  <a:gd name="T11" fmla="*/ 68 h 153"/>
                  <a:gd name="T12" fmla="*/ 64 w 81"/>
                  <a:gd name="T13" fmla="*/ 68 h 153"/>
                  <a:gd name="T14" fmla="*/ 76 w 81"/>
                  <a:gd name="T15" fmla="*/ 71 h 153"/>
                  <a:gd name="T16" fmla="*/ 81 w 81"/>
                  <a:gd name="T17" fmla="*/ 79 h 153"/>
                  <a:gd name="T18" fmla="*/ 81 w 81"/>
                  <a:gd name="T19" fmla="*/ 93 h 153"/>
                  <a:gd name="T20" fmla="*/ 77 w 81"/>
                  <a:gd name="T21" fmla="*/ 108 h 153"/>
                  <a:gd name="T22" fmla="*/ 70 w 81"/>
                  <a:gd name="T23" fmla="*/ 124 h 153"/>
                  <a:gd name="T24" fmla="*/ 62 w 81"/>
                  <a:gd name="T25" fmla="*/ 139 h 153"/>
                  <a:gd name="T26" fmla="*/ 55 w 81"/>
                  <a:gd name="T27" fmla="*/ 147 h 153"/>
                  <a:gd name="T28" fmla="*/ 47 w 81"/>
                  <a:gd name="T29" fmla="*/ 153 h 153"/>
                  <a:gd name="T30" fmla="*/ 38 w 81"/>
                  <a:gd name="T31" fmla="*/ 150 h 153"/>
                  <a:gd name="T32" fmla="*/ 30 w 81"/>
                  <a:gd name="T33" fmla="*/ 139 h 153"/>
                  <a:gd name="T34" fmla="*/ 25 w 81"/>
                  <a:gd name="T35" fmla="*/ 122 h 153"/>
                  <a:gd name="T36" fmla="*/ 21 w 81"/>
                  <a:gd name="T37" fmla="*/ 105 h 153"/>
                  <a:gd name="T38" fmla="*/ 19 w 81"/>
                  <a:gd name="T39" fmla="*/ 88 h 153"/>
                  <a:gd name="T40" fmla="*/ 19 w 81"/>
                  <a:gd name="T41" fmla="*/ 76 h 153"/>
                  <a:gd name="T42" fmla="*/ 17 w 81"/>
                  <a:gd name="T43" fmla="*/ 62 h 153"/>
                  <a:gd name="T44" fmla="*/ 12 w 81"/>
                  <a:gd name="T45" fmla="*/ 45 h 153"/>
                  <a:gd name="T46" fmla="*/ 4 w 81"/>
                  <a:gd name="T47" fmla="*/ 34 h 153"/>
                  <a:gd name="T48" fmla="*/ 0 w 81"/>
                  <a:gd name="T49" fmla="*/ 28 h 153"/>
                  <a:gd name="T50" fmla="*/ 4 w 81"/>
                  <a:gd name="T51" fmla="*/ 0 h 15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1"/>
                  <a:gd name="T79" fmla="*/ 0 h 153"/>
                  <a:gd name="T80" fmla="*/ 81 w 81"/>
                  <a:gd name="T81" fmla="*/ 153 h 15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1" h="153">
                    <a:moveTo>
                      <a:pt x="4" y="0"/>
                    </a:moveTo>
                    <a:lnTo>
                      <a:pt x="15" y="11"/>
                    </a:lnTo>
                    <a:lnTo>
                      <a:pt x="27" y="34"/>
                    </a:lnTo>
                    <a:lnTo>
                      <a:pt x="36" y="57"/>
                    </a:lnTo>
                    <a:lnTo>
                      <a:pt x="44" y="68"/>
                    </a:lnTo>
                    <a:lnTo>
                      <a:pt x="53" y="68"/>
                    </a:lnTo>
                    <a:lnTo>
                      <a:pt x="64" y="68"/>
                    </a:lnTo>
                    <a:lnTo>
                      <a:pt x="76" y="71"/>
                    </a:lnTo>
                    <a:lnTo>
                      <a:pt x="81" y="79"/>
                    </a:lnTo>
                    <a:lnTo>
                      <a:pt x="81" y="93"/>
                    </a:lnTo>
                    <a:lnTo>
                      <a:pt x="77" y="108"/>
                    </a:lnTo>
                    <a:lnTo>
                      <a:pt x="70" y="124"/>
                    </a:lnTo>
                    <a:lnTo>
                      <a:pt x="62" y="139"/>
                    </a:lnTo>
                    <a:lnTo>
                      <a:pt x="55" y="147"/>
                    </a:lnTo>
                    <a:lnTo>
                      <a:pt x="47" y="153"/>
                    </a:lnTo>
                    <a:lnTo>
                      <a:pt x="38" y="150"/>
                    </a:lnTo>
                    <a:lnTo>
                      <a:pt x="30" y="139"/>
                    </a:lnTo>
                    <a:lnTo>
                      <a:pt x="25" y="122"/>
                    </a:lnTo>
                    <a:lnTo>
                      <a:pt x="21" y="105"/>
                    </a:lnTo>
                    <a:lnTo>
                      <a:pt x="19" y="88"/>
                    </a:lnTo>
                    <a:lnTo>
                      <a:pt x="19" y="76"/>
                    </a:lnTo>
                    <a:lnTo>
                      <a:pt x="17" y="62"/>
                    </a:lnTo>
                    <a:lnTo>
                      <a:pt x="12" y="45"/>
                    </a:lnTo>
                    <a:lnTo>
                      <a:pt x="4" y="34"/>
                    </a:lnTo>
                    <a:lnTo>
                      <a:pt x="0" y="2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" name="Freeform 24"/>
              <p:cNvSpPr>
                <a:spLocks/>
              </p:cNvSpPr>
              <p:nvPr/>
            </p:nvSpPr>
            <p:spPr bwMode="auto">
              <a:xfrm>
                <a:off x="1858" y="2547"/>
                <a:ext cx="143" cy="107"/>
              </a:xfrm>
              <a:custGeom>
                <a:avLst/>
                <a:gdLst>
                  <a:gd name="T0" fmla="*/ 0 w 143"/>
                  <a:gd name="T1" fmla="*/ 11 h 107"/>
                  <a:gd name="T2" fmla="*/ 6 w 143"/>
                  <a:gd name="T3" fmla="*/ 0 h 107"/>
                  <a:gd name="T4" fmla="*/ 15 w 143"/>
                  <a:gd name="T5" fmla="*/ 0 h 107"/>
                  <a:gd name="T6" fmla="*/ 30 w 143"/>
                  <a:gd name="T7" fmla="*/ 5 h 107"/>
                  <a:gd name="T8" fmla="*/ 45 w 143"/>
                  <a:gd name="T9" fmla="*/ 17 h 107"/>
                  <a:gd name="T10" fmla="*/ 62 w 143"/>
                  <a:gd name="T11" fmla="*/ 28 h 107"/>
                  <a:gd name="T12" fmla="*/ 79 w 143"/>
                  <a:gd name="T13" fmla="*/ 42 h 107"/>
                  <a:gd name="T14" fmla="*/ 94 w 143"/>
                  <a:gd name="T15" fmla="*/ 56 h 107"/>
                  <a:gd name="T16" fmla="*/ 105 w 143"/>
                  <a:gd name="T17" fmla="*/ 65 h 107"/>
                  <a:gd name="T18" fmla="*/ 124 w 143"/>
                  <a:gd name="T19" fmla="*/ 76 h 107"/>
                  <a:gd name="T20" fmla="*/ 139 w 143"/>
                  <a:gd name="T21" fmla="*/ 90 h 107"/>
                  <a:gd name="T22" fmla="*/ 143 w 143"/>
                  <a:gd name="T23" fmla="*/ 102 h 107"/>
                  <a:gd name="T24" fmla="*/ 134 w 143"/>
                  <a:gd name="T25" fmla="*/ 107 h 107"/>
                  <a:gd name="T26" fmla="*/ 124 w 143"/>
                  <a:gd name="T27" fmla="*/ 107 h 107"/>
                  <a:gd name="T28" fmla="*/ 113 w 143"/>
                  <a:gd name="T29" fmla="*/ 104 h 107"/>
                  <a:gd name="T30" fmla="*/ 103 w 143"/>
                  <a:gd name="T31" fmla="*/ 102 h 107"/>
                  <a:gd name="T32" fmla="*/ 92 w 143"/>
                  <a:gd name="T33" fmla="*/ 99 h 107"/>
                  <a:gd name="T34" fmla="*/ 83 w 143"/>
                  <a:gd name="T35" fmla="*/ 99 h 107"/>
                  <a:gd name="T36" fmla="*/ 75 w 143"/>
                  <a:gd name="T37" fmla="*/ 96 h 107"/>
                  <a:gd name="T38" fmla="*/ 71 w 143"/>
                  <a:gd name="T39" fmla="*/ 93 h 107"/>
                  <a:gd name="T40" fmla="*/ 70 w 143"/>
                  <a:gd name="T41" fmla="*/ 93 h 107"/>
                  <a:gd name="T42" fmla="*/ 66 w 143"/>
                  <a:gd name="T43" fmla="*/ 90 h 107"/>
                  <a:gd name="T44" fmla="*/ 58 w 143"/>
                  <a:gd name="T45" fmla="*/ 85 h 107"/>
                  <a:gd name="T46" fmla="*/ 47 w 143"/>
                  <a:gd name="T47" fmla="*/ 76 h 107"/>
                  <a:gd name="T48" fmla="*/ 34 w 143"/>
                  <a:gd name="T49" fmla="*/ 65 h 107"/>
                  <a:gd name="T50" fmla="*/ 21 w 143"/>
                  <a:gd name="T51" fmla="*/ 51 h 107"/>
                  <a:gd name="T52" fmla="*/ 9 w 143"/>
                  <a:gd name="T53" fmla="*/ 37 h 107"/>
                  <a:gd name="T54" fmla="*/ 2 w 143"/>
                  <a:gd name="T55" fmla="*/ 22 h 107"/>
                  <a:gd name="T56" fmla="*/ 0 w 143"/>
                  <a:gd name="T57" fmla="*/ 11 h 10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43"/>
                  <a:gd name="T88" fmla="*/ 0 h 107"/>
                  <a:gd name="T89" fmla="*/ 143 w 143"/>
                  <a:gd name="T90" fmla="*/ 107 h 10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43" h="107">
                    <a:moveTo>
                      <a:pt x="0" y="11"/>
                    </a:moveTo>
                    <a:lnTo>
                      <a:pt x="6" y="0"/>
                    </a:lnTo>
                    <a:lnTo>
                      <a:pt x="15" y="0"/>
                    </a:lnTo>
                    <a:lnTo>
                      <a:pt x="30" y="5"/>
                    </a:lnTo>
                    <a:lnTo>
                      <a:pt x="45" y="17"/>
                    </a:lnTo>
                    <a:lnTo>
                      <a:pt x="62" y="28"/>
                    </a:lnTo>
                    <a:lnTo>
                      <a:pt x="79" y="42"/>
                    </a:lnTo>
                    <a:lnTo>
                      <a:pt x="94" y="56"/>
                    </a:lnTo>
                    <a:lnTo>
                      <a:pt x="105" y="65"/>
                    </a:lnTo>
                    <a:lnTo>
                      <a:pt x="124" y="76"/>
                    </a:lnTo>
                    <a:lnTo>
                      <a:pt x="139" y="90"/>
                    </a:lnTo>
                    <a:lnTo>
                      <a:pt x="143" y="102"/>
                    </a:lnTo>
                    <a:lnTo>
                      <a:pt x="134" y="107"/>
                    </a:lnTo>
                    <a:lnTo>
                      <a:pt x="124" y="107"/>
                    </a:lnTo>
                    <a:lnTo>
                      <a:pt x="113" y="104"/>
                    </a:lnTo>
                    <a:lnTo>
                      <a:pt x="103" y="102"/>
                    </a:lnTo>
                    <a:lnTo>
                      <a:pt x="92" y="99"/>
                    </a:lnTo>
                    <a:lnTo>
                      <a:pt x="83" y="99"/>
                    </a:lnTo>
                    <a:lnTo>
                      <a:pt x="75" y="96"/>
                    </a:lnTo>
                    <a:lnTo>
                      <a:pt x="71" y="93"/>
                    </a:lnTo>
                    <a:lnTo>
                      <a:pt x="70" y="93"/>
                    </a:lnTo>
                    <a:lnTo>
                      <a:pt x="66" y="90"/>
                    </a:lnTo>
                    <a:lnTo>
                      <a:pt x="58" y="85"/>
                    </a:lnTo>
                    <a:lnTo>
                      <a:pt x="47" y="76"/>
                    </a:lnTo>
                    <a:lnTo>
                      <a:pt x="34" y="65"/>
                    </a:lnTo>
                    <a:lnTo>
                      <a:pt x="21" y="51"/>
                    </a:lnTo>
                    <a:lnTo>
                      <a:pt x="9" y="37"/>
                    </a:lnTo>
                    <a:lnTo>
                      <a:pt x="2" y="2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" name="Freeform 25"/>
              <p:cNvSpPr>
                <a:spLocks/>
              </p:cNvSpPr>
              <p:nvPr/>
            </p:nvSpPr>
            <p:spPr bwMode="auto">
              <a:xfrm>
                <a:off x="3528" y="3178"/>
                <a:ext cx="101" cy="313"/>
              </a:xfrm>
              <a:custGeom>
                <a:avLst/>
                <a:gdLst>
                  <a:gd name="T0" fmla="*/ 67 w 101"/>
                  <a:gd name="T1" fmla="*/ 5 h 313"/>
                  <a:gd name="T2" fmla="*/ 86 w 101"/>
                  <a:gd name="T3" fmla="*/ 0 h 313"/>
                  <a:gd name="T4" fmla="*/ 96 w 101"/>
                  <a:gd name="T5" fmla="*/ 5 h 313"/>
                  <a:gd name="T6" fmla="*/ 101 w 101"/>
                  <a:gd name="T7" fmla="*/ 22 h 313"/>
                  <a:gd name="T8" fmla="*/ 101 w 101"/>
                  <a:gd name="T9" fmla="*/ 45 h 313"/>
                  <a:gd name="T10" fmla="*/ 99 w 101"/>
                  <a:gd name="T11" fmla="*/ 70 h 313"/>
                  <a:gd name="T12" fmla="*/ 96 w 101"/>
                  <a:gd name="T13" fmla="*/ 99 h 313"/>
                  <a:gd name="T14" fmla="*/ 92 w 101"/>
                  <a:gd name="T15" fmla="*/ 124 h 313"/>
                  <a:gd name="T16" fmla="*/ 90 w 101"/>
                  <a:gd name="T17" fmla="*/ 147 h 313"/>
                  <a:gd name="T18" fmla="*/ 90 w 101"/>
                  <a:gd name="T19" fmla="*/ 189 h 313"/>
                  <a:gd name="T20" fmla="*/ 88 w 101"/>
                  <a:gd name="T21" fmla="*/ 231 h 313"/>
                  <a:gd name="T22" fmla="*/ 84 w 101"/>
                  <a:gd name="T23" fmla="*/ 268 h 313"/>
                  <a:gd name="T24" fmla="*/ 80 w 101"/>
                  <a:gd name="T25" fmla="*/ 291 h 313"/>
                  <a:gd name="T26" fmla="*/ 77 w 101"/>
                  <a:gd name="T27" fmla="*/ 297 h 313"/>
                  <a:gd name="T28" fmla="*/ 71 w 101"/>
                  <a:gd name="T29" fmla="*/ 302 h 313"/>
                  <a:gd name="T30" fmla="*/ 62 w 101"/>
                  <a:gd name="T31" fmla="*/ 308 h 313"/>
                  <a:gd name="T32" fmla="*/ 52 w 101"/>
                  <a:gd name="T33" fmla="*/ 313 h 313"/>
                  <a:gd name="T34" fmla="*/ 41 w 101"/>
                  <a:gd name="T35" fmla="*/ 313 h 313"/>
                  <a:gd name="T36" fmla="*/ 32 w 101"/>
                  <a:gd name="T37" fmla="*/ 311 h 313"/>
                  <a:gd name="T38" fmla="*/ 24 w 101"/>
                  <a:gd name="T39" fmla="*/ 299 h 313"/>
                  <a:gd name="T40" fmla="*/ 16 w 101"/>
                  <a:gd name="T41" fmla="*/ 285 h 313"/>
                  <a:gd name="T42" fmla="*/ 7 w 101"/>
                  <a:gd name="T43" fmla="*/ 246 h 313"/>
                  <a:gd name="T44" fmla="*/ 1 w 101"/>
                  <a:gd name="T45" fmla="*/ 212 h 313"/>
                  <a:gd name="T46" fmla="*/ 0 w 101"/>
                  <a:gd name="T47" fmla="*/ 183 h 313"/>
                  <a:gd name="T48" fmla="*/ 1 w 101"/>
                  <a:gd name="T49" fmla="*/ 164 h 313"/>
                  <a:gd name="T50" fmla="*/ 7 w 101"/>
                  <a:gd name="T51" fmla="*/ 144 h 313"/>
                  <a:gd name="T52" fmla="*/ 16 w 101"/>
                  <a:gd name="T53" fmla="*/ 121 h 313"/>
                  <a:gd name="T54" fmla="*/ 30 w 101"/>
                  <a:gd name="T55" fmla="*/ 104 h 313"/>
                  <a:gd name="T56" fmla="*/ 41 w 101"/>
                  <a:gd name="T57" fmla="*/ 99 h 313"/>
                  <a:gd name="T58" fmla="*/ 48 w 101"/>
                  <a:gd name="T59" fmla="*/ 84 h 313"/>
                  <a:gd name="T60" fmla="*/ 54 w 101"/>
                  <a:gd name="T61" fmla="*/ 53 h 313"/>
                  <a:gd name="T62" fmla="*/ 60 w 101"/>
                  <a:gd name="T63" fmla="*/ 22 h 313"/>
                  <a:gd name="T64" fmla="*/ 67 w 101"/>
                  <a:gd name="T65" fmla="*/ 5 h 3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1"/>
                  <a:gd name="T100" fmla="*/ 0 h 313"/>
                  <a:gd name="T101" fmla="*/ 101 w 101"/>
                  <a:gd name="T102" fmla="*/ 313 h 3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1" h="313">
                    <a:moveTo>
                      <a:pt x="67" y="5"/>
                    </a:moveTo>
                    <a:lnTo>
                      <a:pt x="86" y="0"/>
                    </a:lnTo>
                    <a:lnTo>
                      <a:pt x="96" y="5"/>
                    </a:lnTo>
                    <a:lnTo>
                      <a:pt x="101" y="22"/>
                    </a:lnTo>
                    <a:lnTo>
                      <a:pt x="101" y="45"/>
                    </a:lnTo>
                    <a:lnTo>
                      <a:pt x="99" y="70"/>
                    </a:lnTo>
                    <a:lnTo>
                      <a:pt x="96" y="99"/>
                    </a:lnTo>
                    <a:lnTo>
                      <a:pt x="92" y="124"/>
                    </a:lnTo>
                    <a:lnTo>
                      <a:pt x="90" y="147"/>
                    </a:lnTo>
                    <a:lnTo>
                      <a:pt x="90" y="189"/>
                    </a:lnTo>
                    <a:lnTo>
                      <a:pt x="88" y="231"/>
                    </a:lnTo>
                    <a:lnTo>
                      <a:pt x="84" y="268"/>
                    </a:lnTo>
                    <a:lnTo>
                      <a:pt x="80" y="291"/>
                    </a:lnTo>
                    <a:lnTo>
                      <a:pt x="77" y="297"/>
                    </a:lnTo>
                    <a:lnTo>
                      <a:pt x="71" y="302"/>
                    </a:lnTo>
                    <a:lnTo>
                      <a:pt x="62" y="308"/>
                    </a:lnTo>
                    <a:lnTo>
                      <a:pt x="52" y="313"/>
                    </a:lnTo>
                    <a:lnTo>
                      <a:pt x="41" y="313"/>
                    </a:lnTo>
                    <a:lnTo>
                      <a:pt x="32" y="311"/>
                    </a:lnTo>
                    <a:lnTo>
                      <a:pt x="24" y="299"/>
                    </a:lnTo>
                    <a:lnTo>
                      <a:pt x="16" y="285"/>
                    </a:lnTo>
                    <a:lnTo>
                      <a:pt x="7" y="246"/>
                    </a:lnTo>
                    <a:lnTo>
                      <a:pt x="1" y="212"/>
                    </a:lnTo>
                    <a:lnTo>
                      <a:pt x="0" y="183"/>
                    </a:lnTo>
                    <a:lnTo>
                      <a:pt x="1" y="164"/>
                    </a:lnTo>
                    <a:lnTo>
                      <a:pt x="7" y="144"/>
                    </a:lnTo>
                    <a:lnTo>
                      <a:pt x="16" y="121"/>
                    </a:lnTo>
                    <a:lnTo>
                      <a:pt x="30" y="104"/>
                    </a:lnTo>
                    <a:lnTo>
                      <a:pt x="41" y="99"/>
                    </a:lnTo>
                    <a:lnTo>
                      <a:pt x="48" y="84"/>
                    </a:lnTo>
                    <a:lnTo>
                      <a:pt x="54" y="53"/>
                    </a:lnTo>
                    <a:lnTo>
                      <a:pt x="60" y="22"/>
                    </a:lnTo>
                    <a:lnTo>
                      <a:pt x="67" y="5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1" name="Oval 20"/>
            <p:cNvSpPr/>
            <p:nvPr/>
          </p:nvSpPr>
          <p:spPr bwMode="auto">
            <a:xfrm>
              <a:off x="5643394" y="2272819"/>
              <a:ext cx="207120" cy="211551"/>
            </a:xfrm>
            <a:prstGeom prst="ellipse">
              <a:avLst/>
            </a:prstGeom>
            <a:solidFill>
              <a:srgbClr val="0BD315"/>
            </a:solidFill>
            <a:ln w="38100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821661" y="3044521"/>
              <a:ext cx="356854" cy="297186"/>
            </a:xfrm>
            <a:prstGeom prst="ellipse">
              <a:avLst/>
            </a:prstGeom>
            <a:solidFill>
              <a:srgbClr val="0BD315"/>
            </a:solidFill>
            <a:ln w="38100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2634069" y="2551175"/>
              <a:ext cx="389872" cy="322892"/>
            </a:xfrm>
            <a:prstGeom prst="ellipse">
              <a:avLst/>
            </a:prstGeom>
            <a:solidFill>
              <a:srgbClr val="0BD315"/>
            </a:solidFill>
            <a:ln w="38100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216401" y="2107678"/>
              <a:ext cx="508000" cy="444500"/>
            </a:xfrm>
            <a:prstGeom prst="ellipse">
              <a:avLst/>
            </a:prstGeom>
            <a:solidFill>
              <a:srgbClr val="0BD315"/>
            </a:solidFill>
            <a:ln w="38100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6228590" y="3450921"/>
              <a:ext cx="190500" cy="165101"/>
            </a:xfrm>
            <a:prstGeom prst="ellipse">
              <a:avLst/>
            </a:prstGeom>
            <a:solidFill>
              <a:srgbClr val="0BD315"/>
            </a:solidFill>
            <a:ln w="38100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4998606" y="2590801"/>
              <a:ext cx="291466" cy="272135"/>
            </a:xfrm>
            <a:prstGeom prst="ellipse">
              <a:avLst/>
            </a:prstGeom>
            <a:solidFill>
              <a:srgbClr val="0BD315"/>
            </a:solidFill>
            <a:ln w="38100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2336283" y="2905343"/>
              <a:ext cx="517089" cy="480901"/>
            </a:xfrm>
            <a:prstGeom prst="ellipse">
              <a:avLst/>
            </a:prstGeom>
            <a:solidFill>
              <a:srgbClr val="0BD315"/>
            </a:solidFill>
            <a:ln w="38100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9" name="Straight Connector 28"/>
            <p:cNvCxnSpPr>
              <a:stCxn id="27" idx="7"/>
              <a:endCxn id="21" idx="3"/>
            </p:cNvCxnSpPr>
            <p:nvPr/>
          </p:nvCxnSpPr>
          <p:spPr bwMode="auto">
            <a:xfrm flipV="1">
              <a:off x="5247388" y="2453388"/>
              <a:ext cx="426338" cy="1772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>
              <a:stCxn id="23" idx="6"/>
              <a:endCxn id="21" idx="2"/>
            </p:cNvCxnSpPr>
            <p:nvPr/>
          </p:nvCxnSpPr>
          <p:spPr bwMode="auto">
            <a:xfrm flipV="1">
              <a:off x="3023941" y="2378594"/>
              <a:ext cx="2619453" cy="3340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>
              <a:stCxn id="22" idx="1"/>
              <a:endCxn id="21" idx="5"/>
            </p:cNvCxnSpPr>
            <p:nvPr/>
          </p:nvCxnSpPr>
          <p:spPr bwMode="auto">
            <a:xfrm flipH="1" flipV="1">
              <a:off x="5820181" y="2453388"/>
              <a:ext cx="1053741" cy="63465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>
              <a:stCxn id="26" idx="1"/>
              <a:endCxn id="21" idx="5"/>
            </p:cNvCxnSpPr>
            <p:nvPr/>
          </p:nvCxnSpPr>
          <p:spPr bwMode="auto">
            <a:xfrm flipH="1" flipV="1">
              <a:off x="5820181" y="2453388"/>
              <a:ext cx="436306" cy="10217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>
              <a:stCxn id="28" idx="6"/>
              <a:endCxn id="21" idx="3"/>
            </p:cNvCxnSpPr>
            <p:nvPr/>
          </p:nvCxnSpPr>
          <p:spPr bwMode="auto">
            <a:xfrm flipV="1">
              <a:off x="2853372" y="2453388"/>
              <a:ext cx="2820354" cy="6924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>
              <a:stCxn id="25" idx="6"/>
              <a:endCxn id="21" idx="2"/>
            </p:cNvCxnSpPr>
            <p:nvPr/>
          </p:nvCxnSpPr>
          <p:spPr bwMode="auto">
            <a:xfrm>
              <a:off x="4724401" y="2329928"/>
              <a:ext cx="918993" cy="4866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BD3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9" name="TextBox 58"/>
          <p:cNvSpPr txBox="1"/>
          <p:nvPr/>
        </p:nvSpPr>
        <p:spPr>
          <a:xfrm>
            <a:off x="360680" y="2987040"/>
            <a:ext cx="41097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700" b="1" u="sng" dirty="0">
                <a:latin typeface="+mn-lt"/>
                <a:cs typeface="3M Circular TT Book" panose="020B0604020101020102" pitchFamily="34" charset="0"/>
              </a:rPr>
              <a:t>Задачи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>
                <a:latin typeface="+mn-lt"/>
                <a:cs typeface="3M Circular TT Book" panose="020B0604020101020102" pitchFamily="34" charset="0"/>
              </a:rPr>
              <a:t>Разработка и квалификация новых марок защитных покрытий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>
                <a:latin typeface="+mn-lt"/>
                <a:cs typeface="3M Circular TT Book" panose="020B0604020101020102" pitchFamily="34" charset="0"/>
              </a:rPr>
              <a:t>Поддержка существующих продуктов и клиентов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>
                <a:latin typeface="+mn-lt"/>
                <a:cs typeface="3M Circular TT Book" panose="020B0604020101020102" pitchFamily="34" charset="0"/>
              </a:rPr>
              <a:t>Локализация сырья и материалов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698740" y="680720"/>
            <a:ext cx="3200400" cy="3657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ru-RU" b="1" u="sng" dirty="0">
                <a:latin typeface="+mn-lt"/>
              </a:rPr>
              <a:t>3М  </a:t>
            </a:r>
            <a:r>
              <a:rPr lang="en-US" b="1" u="sng" dirty="0">
                <a:latin typeface="+mn-lt"/>
              </a:rPr>
              <a:t>R&amp;D </a:t>
            </a:r>
            <a:r>
              <a:rPr lang="ru-RU" b="1" u="sng" dirty="0">
                <a:latin typeface="+mn-lt"/>
              </a:rPr>
              <a:t>центры по защитным покрытиям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152900" y="695960"/>
            <a:ext cx="36449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700" b="1" u="sng" dirty="0">
                <a:latin typeface="+mn-lt"/>
              </a:rPr>
              <a:t>Достижения</a:t>
            </a:r>
          </a:p>
          <a:p>
            <a:pPr marL="342900" indent="-365760">
              <a:buFont typeface="+mj-lt"/>
              <a:buAutoNum type="arabicPeriod" startAt="2012"/>
            </a:pPr>
            <a:r>
              <a:rPr lang="ru-RU" sz="1700" dirty="0">
                <a:latin typeface="+mn-lt"/>
              </a:rPr>
              <a:t>  Двухслойное эпоксидное   </a:t>
            </a:r>
          </a:p>
          <a:p>
            <a:pPr marL="342900" indent="-365760"/>
            <a:r>
              <a:rPr lang="ru-RU" sz="1700" dirty="0">
                <a:latin typeface="+mn-lt"/>
              </a:rPr>
              <a:t>           покрытие для проекта «Заполярье-  </a:t>
            </a:r>
          </a:p>
          <a:p>
            <a:pPr marL="342900" indent="-365760"/>
            <a:r>
              <a:rPr lang="ru-RU" sz="1700" dirty="0">
                <a:latin typeface="+mn-lt"/>
              </a:rPr>
              <a:t>           </a:t>
            </a:r>
            <a:r>
              <a:rPr lang="ru-RU" sz="1700" dirty="0" err="1">
                <a:latin typeface="+mn-lt"/>
              </a:rPr>
              <a:t>Пурпе</a:t>
            </a:r>
            <a:r>
              <a:rPr lang="ru-RU" sz="1700" dirty="0">
                <a:latin typeface="+mn-lt"/>
              </a:rPr>
              <a:t>»</a:t>
            </a:r>
          </a:p>
          <a:p>
            <a:pPr marL="342900" indent="-365760">
              <a:buFont typeface="+mj-lt"/>
              <a:buAutoNum type="arabicPeriod" startAt="2013"/>
            </a:pPr>
            <a:r>
              <a:rPr lang="ru-RU" sz="1700" dirty="0">
                <a:latin typeface="+mn-lt"/>
              </a:rPr>
              <a:t>  Порошковый эпоксидный </a:t>
            </a:r>
            <a:r>
              <a:rPr lang="ru-RU" sz="1700" dirty="0" err="1">
                <a:latin typeface="+mn-lt"/>
              </a:rPr>
              <a:t>праймер</a:t>
            </a:r>
            <a:r>
              <a:rPr lang="ru-RU" sz="1700" dirty="0">
                <a:latin typeface="+mn-lt"/>
              </a:rPr>
              <a:t> </a:t>
            </a:r>
          </a:p>
          <a:p>
            <a:pPr marL="342900" indent="-365760"/>
            <a:r>
              <a:rPr lang="ru-RU" sz="1700" dirty="0">
                <a:latin typeface="+mn-lt"/>
              </a:rPr>
              <a:t>           для подводной части проекта</a:t>
            </a:r>
          </a:p>
          <a:p>
            <a:pPr marL="342900" indent="-365760"/>
            <a:r>
              <a:rPr lang="ru-RU" sz="1700" dirty="0">
                <a:latin typeface="+mn-lt"/>
              </a:rPr>
              <a:t>           «Южный поток»</a:t>
            </a:r>
          </a:p>
          <a:p>
            <a:r>
              <a:rPr lang="ru-RU" sz="1700" dirty="0">
                <a:latin typeface="+mn-lt"/>
              </a:rPr>
              <a:t>2015.  Порошковое эпоксидное покрытие </a:t>
            </a:r>
          </a:p>
          <a:p>
            <a:pPr marL="342900" indent="-365760"/>
            <a:r>
              <a:rPr lang="ru-RU" sz="1700" dirty="0">
                <a:latin typeface="+mn-lt"/>
              </a:rPr>
              <a:t>            нового поколения, наносимое без     </a:t>
            </a:r>
          </a:p>
          <a:p>
            <a:pPr marL="342900" indent="-365760"/>
            <a:r>
              <a:rPr lang="ru-RU" sz="1700" dirty="0">
                <a:latin typeface="+mn-lt"/>
              </a:rPr>
              <a:t>            </a:t>
            </a:r>
            <a:r>
              <a:rPr lang="ru-RU" sz="1700" dirty="0" err="1">
                <a:latin typeface="+mn-lt"/>
              </a:rPr>
              <a:t>хроматной</a:t>
            </a:r>
            <a:r>
              <a:rPr lang="ru-RU" sz="1700" dirty="0">
                <a:latin typeface="+mn-lt"/>
              </a:rPr>
              <a:t> обработки</a:t>
            </a:r>
          </a:p>
        </p:txBody>
      </p:sp>
      <p:pic>
        <p:nvPicPr>
          <p:cNvPr id="10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18" y="810396"/>
            <a:ext cx="3253847" cy="223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" name="Picture 3" descr="C:\Users\ru000405\Documents\___Product development\DFBE\Plants\IMG_1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396309"/>
            <a:ext cx="2082800" cy="1561900"/>
          </a:xfrm>
          <a:prstGeom prst="rect">
            <a:avLst/>
          </a:prstGeom>
          <a:noFill/>
        </p:spPr>
      </p:pic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4101" y="4971027"/>
            <a:ext cx="2095500" cy="138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350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38F23-360E-43E1-9DA4-7E025E94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Решения для полевой </a:t>
            </a:r>
            <a:r>
              <a:rPr lang="ru-RU" dirty="0" err="1"/>
              <a:t>переизоляции</a:t>
            </a:r>
            <a:r>
              <a:rPr lang="en-US" dirty="0"/>
              <a:t>:</a:t>
            </a:r>
            <a:br>
              <a:rPr lang="ru-RU" dirty="0"/>
            </a:br>
            <a:r>
              <a:rPr lang="ru-RU" sz="2400" dirty="0"/>
              <a:t>Полиуретановое покрытие</a:t>
            </a:r>
            <a:r>
              <a:rPr lang="en-US" sz="2400" dirty="0"/>
              <a:t> </a:t>
            </a:r>
            <a:r>
              <a:rPr lang="en-US" sz="2400" dirty="0" err="1"/>
              <a:t>Scotchkote</a:t>
            </a:r>
            <a:r>
              <a:rPr lang="en-US" sz="2400" dirty="0"/>
              <a:t> 352</a:t>
            </a:r>
            <a:r>
              <a:rPr lang="ru-RU" sz="2400" dirty="0"/>
              <a:t> </a:t>
            </a:r>
            <a:r>
              <a:rPr lang="en-US" sz="2400" dirty="0"/>
              <a:t>HT</a:t>
            </a:r>
            <a:endParaRPr lang="ru-R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32F78-389D-40AF-BD6C-21BFB15F8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2163-2144-41CA-BDB9-9F21CADE6E8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909B26-30F4-4F84-B6B6-50FE9E96A20D}"/>
              </a:ext>
            </a:extLst>
          </p:cNvPr>
          <p:cNvSpPr/>
          <p:nvPr/>
        </p:nvSpPr>
        <p:spPr>
          <a:xfrm>
            <a:off x="609441" y="1417639"/>
            <a:ext cx="704697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Narrow"/>
              </a:rPr>
              <a:t>Материал производится в России на производственной площадке 3М в СЭЗ «</a:t>
            </a:r>
            <a:r>
              <a:rPr lang="ru-RU" dirty="0" err="1">
                <a:latin typeface="ArialNarrow"/>
              </a:rPr>
              <a:t>Алабуга</a:t>
            </a:r>
            <a:r>
              <a:rPr lang="ru-RU" dirty="0">
                <a:latin typeface="ArialNarrow"/>
              </a:rPr>
              <a:t>»</a:t>
            </a:r>
          </a:p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Narrow"/>
              </a:rPr>
              <a:t>В реестре ПАО «Газпром» с 2004 года</a:t>
            </a:r>
          </a:p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dirty="0">
                <a:latin typeface="ArialNarrow"/>
              </a:rPr>
              <a:t>Покрытие успешно служит на объектах:</a:t>
            </a:r>
          </a:p>
          <a:p>
            <a:pPr marL="742950" lvl="1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Narrow"/>
              </a:rPr>
              <a:t>ООО «Газпром трансгаз Махачкала»</a:t>
            </a:r>
          </a:p>
          <a:p>
            <a:pPr marL="742950" lvl="1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Narrow"/>
              </a:rPr>
              <a:t>ООО «Газпром трансгаз Екатеринбург»</a:t>
            </a:r>
          </a:p>
          <a:p>
            <a:pPr marL="742950" lvl="1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Narrow"/>
              </a:rPr>
              <a:t>ООО «Газпром трансгаз Югорск»</a:t>
            </a:r>
          </a:p>
          <a:p>
            <a:pPr marL="742950" lvl="1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Narrow"/>
              </a:rPr>
              <a:t>ООО «Газпром трансгаз Санкт-Петербург»</a:t>
            </a:r>
          </a:p>
          <a:p>
            <a:pPr marL="742950" lvl="1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Narrow"/>
              </a:rPr>
              <a:t>ООО «Газпром трансгаз Нижний Новгород»</a:t>
            </a:r>
          </a:p>
          <a:p>
            <a:pPr marL="742950" lvl="1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Narrow"/>
              </a:rPr>
              <a:t>ООО «Газпром трансгаз Ставрополь»</a:t>
            </a:r>
          </a:p>
          <a:p>
            <a:pPr marL="742950" lvl="1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ru-RU" sz="1600" i="1" dirty="0">
                <a:latin typeface="ArialNarrow"/>
              </a:rPr>
              <a:t>ООО «Газпром трансгаз Ухта»</a:t>
            </a:r>
          </a:p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ArialNarrow"/>
              </a:rPr>
              <a:t>Scotchkote</a:t>
            </a:r>
            <a:r>
              <a:rPr lang="ru-RU" dirty="0">
                <a:latin typeface="ArialNarrow"/>
              </a:rPr>
              <a:t> </a:t>
            </a:r>
            <a:r>
              <a:rPr lang="en-US" dirty="0">
                <a:latin typeface="ArialNarrow"/>
              </a:rPr>
              <a:t>352HT </a:t>
            </a:r>
            <a:r>
              <a:rPr lang="ru-RU" dirty="0">
                <a:latin typeface="ArialNarrow"/>
              </a:rPr>
              <a:t>защищает объекты Каспийского Трубопроводного Консорциума</a:t>
            </a:r>
          </a:p>
          <a:p>
            <a:pPr marL="285750" indent="-285750"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ArialNarrow"/>
              </a:rPr>
              <a:t>Scotchkote</a:t>
            </a:r>
            <a:r>
              <a:rPr lang="ru-RU" dirty="0">
                <a:latin typeface="ArialNarrow"/>
              </a:rPr>
              <a:t> </a:t>
            </a:r>
            <a:r>
              <a:rPr lang="en-US" dirty="0">
                <a:latin typeface="ArialNarrow"/>
              </a:rPr>
              <a:t>352HT </a:t>
            </a:r>
            <a:r>
              <a:rPr lang="ru-RU" dirty="0">
                <a:latin typeface="ArialNarrow"/>
              </a:rPr>
              <a:t>защищает стыки трубопровода Сахалин-1</a:t>
            </a:r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42E175-5332-456A-A26D-B82DC5779D16}"/>
              </a:ext>
            </a:extLst>
          </p:cNvPr>
          <p:cNvSpPr/>
          <p:nvPr/>
        </p:nvSpPr>
        <p:spPr>
          <a:xfrm>
            <a:off x="6094412" y="4969448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Narrow"/>
              </a:rPr>
              <a:t>.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CE5E6A-95C6-4EB0-AC0C-2A6686445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209" y="647912"/>
            <a:ext cx="3305175" cy="2428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AF601-B22B-4AB5-A031-B52935643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220" y="3263362"/>
            <a:ext cx="4343400" cy="1619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4A4EC-1DF3-4EBF-9AEC-C4066EE6D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645" y="4969448"/>
            <a:ext cx="43719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6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DSC01789">
            <a:extLst>
              <a:ext uri="{FF2B5EF4-FFF2-40B4-BE49-F238E27FC236}">
                <a16:creationId xmlns:a16="http://schemas.microsoft.com/office/drawing/2014/main" id="{A15CA50C-3F82-4EED-BDDA-F95AFC47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4360" y="936026"/>
            <a:ext cx="4294346" cy="241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Решения для полевой </a:t>
            </a:r>
            <a:r>
              <a:rPr lang="ru-RU" dirty="0" err="1"/>
              <a:t>переизоляции</a:t>
            </a:r>
            <a:r>
              <a:rPr lang="en-US" dirty="0"/>
              <a:t>:</a:t>
            </a:r>
            <a:br>
              <a:rPr lang="ru-RU" dirty="0"/>
            </a:br>
            <a:r>
              <a:rPr lang="ru-RU" sz="2400" dirty="0"/>
              <a:t>Полиуретановое покрытие</a:t>
            </a:r>
            <a:r>
              <a:rPr lang="en-US" sz="2400" dirty="0"/>
              <a:t> </a:t>
            </a:r>
            <a:r>
              <a:rPr lang="en-US" sz="2400" dirty="0" err="1"/>
              <a:t>Scotchkote</a:t>
            </a:r>
            <a:r>
              <a:rPr lang="en-US" sz="2400" dirty="0"/>
              <a:t> 352</a:t>
            </a:r>
            <a:r>
              <a:rPr lang="ru-RU" sz="2400" dirty="0"/>
              <a:t> </a:t>
            </a:r>
            <a:r>
              <a:rPr lang="en-US" sz="2400" dirty="0"/>
              <a:t>HT</a:t>
            </a:r>
            <a:endParaRPr lang="ru-RU" sz="24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777277" y="1470207"/>
            <a:ext cx="4893675" cy="5171546"/>
          </a:xfrm>
          <a:prstGeom prst="rect">
            <a:avLst/>
          </a:prstGeom>
        </p:spPr>
        <p:txBody>
          <a:bodyPr/>
          <a:lstStyle>
            <a:lvl1pPr marL="236538" indent="-236538" algn="l" rtl="0" eaLnBrk="1" fontAlgn="base" hangingPunct="1">
              <a:spcBef>
                <a:spcPct val="2000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―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1635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62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54768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>
                <a:latin typeface="+mj-lt"/>
              </a:rPr>
              <a:t>Технология:</a:t>
            </a:r>
          </a:p>
          <a:p>
            <a:pPr lvl="1"/>
            <a:r>
              <a:rPr lang="ru-RU" sz="2000" dirty="0">
                <a:latin typeface="+mj-lt"/>
              </a:rPr>
              <a:t>Дробеструйная очистка</a:t>
            </a:r>
            <a:endParaRPr lang="en-US" sz="2000" dirty="0">
              <a:latin typeface="+mj-lt"/>
            </a:endParaRPr>
          </a:p>
          <a:p>
            <a:pPr lvl="2"/>
            <a:r>
              <a:rPr lang="en-US" sz="1600" dirty="0">
                <a:latin typeface="+mj-lt"/>
              </a:rPr>
              <a:t>Sa 2,5</a:t>
            </a:r>
          </a:p>
          <a:p>
            <a:pPr lvl="2"/>
            <a:r>
              <a:rPr lang="ru-RU" sz="1600" dirty="0">
                <a:latin typeface="+mj-lt"/>
              </a:rPr>
              <a:t>Профиль 50-100 мкм</a:t>
            </a:r>
          </a:p>
          <a:p>
            <a:pPr lvl="1"/>
            <a:r>
              <a:rPr lang="ru-RU" sz="2000" dirty="0">
                <a:latin typeface="+mj-lt"/>
              </a:rPr>
              <a:t>Нанесение покрытия</a:t>
            </a:r>
            <a:endParaRPr lang="en-US" sz="2000" dirty="0">
              <a:latin typeface="+mj-lt"/>
            </a:endParaRPr>
          </a:p>
          <a:p>
            <a:pPr lvl="2"/>
            <a:r>
              <a:rPr lang="ru-RU" sz="1600" dirty="0"/>
              <a:t>Безвоздушное напыление с помощью оборудования, обеспечивающего качественное смешение, точное дозирование и подогрев компонентов</a:t>
            </a:r>
          </a:p>
          <a:p>
            <a:pPr lvl="2"/>
            <a:r>
              <a:rPr lang="ru-RU" sz="1600" dirty="0"/>
              <a:t>Стойкость к стеканию до 2,5 мм</a:t>
            </a:r>
          </a:p>
          <a:p>
            <a:pPr lvl="1"/>
            <a:r>
              <a:rPr lang="ru-RU" sz="2000" dirty="0">
                <a:latin typeface="+mj-lt"/>
              </a:rPr>
              <a:t>Выдержка покрытия до отверждения</a:t>
            </a:r>
          </a:p>
          <a:p>
            <a:pPr lvl="2"/>
            <a:r>
              <a:rPr lang="ru-RU" sz="1600" dirty="0">
                <a:latin typeface="+mj-lt"/>
              </a:rPr>
              <a:t>1 час при 10°С</a:t>
            </a:r>
          </a:p>
          <a:p>
            <a:pPr lvl="2"/>
            <a:r>
              <a:rPr lang="ru-RU" sz="1600" dirty="0">
                <a:latin typeface="+mj-lt"/>
              </a:rPr>
              <a:t>20 мин при 35°С</a:t>
            </a:r>
          </a:p>
          <a:p>
            <a:pPr lvl="1"/>
            <a:endParaRPr lang="ru-RU" sz="2000" dirty="0">
              <a:latin typeface="+mj-lt"/>
            </a:endParaRPr>
          </a:p>
          <a:p>
            <a:pPr lvl="1"/>
            <a:endParaRPr lang="ru-RU" sz="2000" dirty="0">
              <a:latin typeface="+mj-lt"/>
            </a:endParaRPr>
          </a:p>
          <a:p>
            <a:pPr lvl="1"/>
            <a:endParaRPr lang="ru-RU" sz="1600" dirty="0">
              <a:latin typeface="+mj-lt"/>
            </a:endParaRPr>
          </a:p>
          <a:p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783" y="4953815"/>
            <a:ext cx="2489923" cy="1862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7C4A24-B64E-4607-80D3-52ABC53E8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04" y="1284317"/>
            <a:ext cx="3899778" cy="2602678"/>
          </a:xfrm>
          <a:prstGeom prst="rect">
            <a:avLst/>
          </a:prstGeom>
        </p:spPr>
      </p:pic>
      <p:pic>
        <p:nvPicPr>
          <p:cNvPr id="14" name="Picture 7" descr="DSC01510">
            <a:extLst>
              <a:ext uri="{FF2B5EF4-FFF2-40B4-BE49-F238E27FC236}">
                <a16:creationId xmlns:a16="http://schemas.microsoft.com/office/drawing/2014/main" id="{01A21D9E-0D7F-48BB-BA45-FB9C519B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08783" y="3450863"/>
            <a:ext cx="2308683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a3tq2zz\Desktop\Дагестан 15\PHOTO_20151002_122854.jpg">
            <a:extLst>
              <a:ext uri="{FF2B5EF4-FFF2-40B4-BE49-F238E27FC236}">
                <a16:creationId xmlns:a16="http://schemas.microsoft.com/office/drawing/2014/main" id="{C1CAECCD-4A0C-4567-9983-25589FD06AD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55" y="4055980"/>
            <a:ext cx="3679825" cy="2760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430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E81D9016-3F35-4855-A53F-DAB00746D89E}"/>
              </a:ext>
            </a:extLst>
          </p:cNvPr>
          <p:cNvSpPr txBox="1">
            <a:spLocks/>
          </p:cNvSpPr>
          <p:nvPr/>
        </p:nvSpPr>
        <p:spPr>
          <a:xfrm>
            <a:off x="612386" y="1417639"/>
            <a:ext cx="4581345" cy="1622012"/>
          </a:xfrm>
          <a:prstGeom prst="rect">
            <a:avLst/>
          </a:prstGeom>
        </p:spPr>
        <p:txBody>
          <a:bodyPr>
            <a:noAutofit/>
          </a:bodyPr>
          <a:lstStyle>
            <a:lvl1pPr marL="236538" indent="-236538" algn="l" rtl="0" eaLnBrk="1" fontAlgn="base" hangingPunct="1">
              <a:spcBef>
                <a:spcPct val="2000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―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1635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62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54768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Интерскол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производит установки для </a:t>
            </a:r>
            <a:r>
              <a:rPr lang="ru-RU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безводушного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нанесения полиуретановых и полимочевинных композиций</a:t>
            </a:r>
          </a:p>
          <a:p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Новая разработка – установка для нанесения материалов с объемным соотношением компонентов 3:1</a:t>
            </a:r>
          </a:p>
          <a:p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Опытное нанесение </a:t>
            </a:r>
            <a:r>
              <a:rPr lang="en-US" sz="20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Scotchkote</a:t>
            </a: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352HT </a:t>
            </a:r>
            <a:r>
              <a:rPr lang="ru-RU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с испытанием покрытия в лаборатории 3М показало соответствие требованиям СТО Газпром. </a:t>
            </a:r>
          </a:p>
          <a:p>
            <a:endParaRPr lang="ru-RU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id="{880769BA-0BD7-44E0-8C64-472DE4140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60" y="1340119"/>
            <a:ext cx="5838395" cy="4378796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E2848F7-56D8-4BCF-A41C-479C464E6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/>
          <a:p>
            <a:r>
              <a:rPr lang="ru-RU" dirty="0"/>
              <a:t>Решения для полевой </a:t>
            </a:r>
            <a:r>
              <a:rPr lang="ru-RU" dirty="0" err="1"/>
              <a:t>переизоляции</a:t>
            </a:r>
            <a:r>
              <a:rPr lang="en-US" dirty="0"/>
              <a:t>:</a:t>
            </a:r>
            <a:br>
              <a:rPr lang="ru-RU" dirty="0"/>
            </a:br>
            <a:r>
              <a:rPr lang="ru-RU" sz="2400" dirty="0"/>
              <a:t>Полиуретановое покрытие</a:t>
            </a:r>
            <a:r>
              <a:rPr lang="en-US" sz="2400" dirty="0"/>
              <a:t> </a:t>
            </a:r>
            <a:r>
              <a:rPr lang="en-US" sz="2400" dirty="0" err="1"/>
              <a:t>Scotchkote</a:t>
            </a:r>
            <a:r>
              <a:rPr lang="en-US" sz="2400" dirty="0"/>
              <a:t> 352</a:t>
            </a:r>
            <a:r>
              <a:rPr lang="ru-RU" sz="2400" dirty="0"/>
              <a:t> </a:t>
            </a:r>
            <a:r>
              <a:rPr lang="en-US" sz="2400" dirty="0"/>
              <a:t>HT</a:t>
            </a:r>
            <a:r>
              <a:rPr lang="ru-RU" sz="2400" dirty="0"/>
              <a:t> + Оборудование «</a:t>
            </a:r>
            <a:r>
              <a:rPr lang="ru-RU" sz="2400" dirty="0" err="1"/>
              <a:t>Интерскол</a:t>
            </a:r>
            <a:r>
              <a:rPr lang="ru-RU" sz="24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251150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11" y="295269"/>
            <a:ext cx="10563648" cy="493713"/>
          </a:xfrm>
        </p:spPr>
        <p:txBody>
          <a:bodyPr/>
          <a:lstStyle/>
          <a:p>
            <a:r>
              <a:rPr lang="ru-RU" dirty="0"/>
              <a:t>Решения для полевой </a:t>
            </a:r>
            <a:r>
              <a:rPr lang="ru-RU" dirty="0" err="1"/>
              <a:t>переизоляции</a:t>
            </a:r>
            <a:r>
              <a:rPr lang="en-US" dirty="0"/>
              <a:t>:</a:t>
            </a:r>
            <a:br>
              <a:rPr lang="ru-RU" dirty="0"/>
            </a:br>
            <a:r>
              <a:rPr lang="ru-RU" sz="2400" dirty="0"/>
              <a:t>новая разработка – покрытие для ручного нанесения </a:t>
            </a:r>
            <a:r>
              <a:rPr lang="en-US" sz="2400" dirty="0" err="1"/>
              <a:t>Scotchkote</a:t>
            </a:r>
            <a:r>
              <a:rPr lang="en-US" sz="2400" dirty="0"/>
              <a:t> 3100</a:t>
            </a:r>
            <a:br>
              <a:rPr lang="ru-RU" dirty="0"/>
            </a:br>
            <a:endParaRPr lang="ru-RU" dirty="0"/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494421" y="1195828"/>
            <a:ext cx="7595640" cy="3951287"/>
          </a:xfrm>
          <a:prstGeom prst="rect">
            <a:avLst/>
          </a:prstGeom>
        </p:spPr>
        <p:txBody>
          <a:bodyPr/>
          <a:lstStyle>
            <a:lvl1pPr marL="236538" indent="-236538" algn="l" rtl="0" eaLnBrk="1" fontAlgn="base" hangingPunct="1">
              <a:spcBef>
                <a:spcPct val="2000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33813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―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8188" indent="-1635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76213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 typeface="Arial Narrow" panose="020B0606020202030204" pitchFamily="34" charset="0"/>
              <a:buChar char="–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547688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rgbClr val="333333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Нанесение – кисть, валик, воздушное распыление из 600 мл </a:t>
            </a:r>
            <a:r>
              <a:rPr lang="ru-RU" sz="2000" dirty="0" err="1"/>
              <a:t>катриджей</a:t>
            </a:r>
            <a:endParaRPr lang="en-US" sz="2000" dirty="0"/>
          </a:p>
          <a:p>
            <a:r>
              <a:rPr lang="ru-RU" sz="2000" dirty="0"/>
              <a:t>Подготовка поверхности до степени</a:t>
            </a:r>
            <a:r>
              <a:rPr lang="en-US" sz="2000" dirty="0"/>
              <a:t> St3</a:t>
            </a:r>
            <a:endParaRPr lang="ru-RU" sz="2000" dirty="0"/>
          </a:p>
          <a:p>
            <a:r>
              <a:rPr lang="ru-RU" sz="2000" dirty="0"/>
              <a:t>Соотношение при смешивании 3:1 по объему</a:t>
            </a:r>
          </a:p>
          <a:p>
            <a:r>
              <a:rPr lang="ru-RU" sz="2000" dirty="0"/>
              <a:t>Стойкость к стеканию (до </a:t>
            </a:r>
            <a:r>
              <a:rPr lang="en-US" sz="2000" dirty="0"/>
              <a:t>2</a:t>
            </a:r>
            <a:r>
              <a:rPr lang="ru-RU" sz="2000" dirty="0"/>
              <a:t>,5 мм при нанесении «в один слой»)</a:t>
            </a:r>
          </a:p>
          <a:p>
            <a:r>
              <a:rPr lang="ru-RU" sz="2000" dirty="0"/>
              <a:t>Высокие антикоррозионные свойства покрытия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9D1147-4076-4B70-95E3-EF274BB7C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83" t="24748" r="8573"/>
          <a:stretch/>
        </p:blipFill>
        <p:spPr>
          <a:xfrm>
            <a:off x="453370" y="3736164"/>
            <a:ext cx="1916965" cy="25724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949554-34F1-4DB4-A56B-1833F043B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959" y="3736164"/>
            <a:ext cx="1862171" cy="2369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4D86B9-0E60-4C5D-B1B1-1822760297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664"/>
          <a:stretch/>
        </p:blipFill>
        <p:spPr>
          <a:xfrm>
            <a:off x="4952231" y="3736164"/>
            <a:ext cx="2525516" cy="27928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A6104E9-A4C3-4002-88F0-1F2C929C47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5777" y="2217882"/>
            <a:ext cx="3527732" cy="190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209F9D-BE2C-49B4-A741-6F2A99A4BA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834" r="57070" b="15769"/>
          <a:stretch/>
        </p:blipFill>
        <p:spPr>
          <a:xfrm>
            <a:off x="8702374" y="4245056"/>
            <a:ext cx="2714537" cy="222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7887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10755CBA-71DA-40C5-9A09-2ED03BC86D7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1435" y="1473185"/>
          <a:ext cx="6981565" cy="4327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2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9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9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Подготовка поверхности</a:t>
                      </a:r>
                      <a:endParaRPr lang="ru-RU" sz="16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Свойство</a:t>
                      </a:r>
                      <a:endParaRPr lang="ru-RU" sz="16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Требование</a:t>
                      </a:r>
                      <a:endParaRPr lang="ru-RU" sz="16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Результат</a:t>
                      </a:r>
                    </a:p>
                  </a:txBody>
                  <a:tcPr marL="87339" marR="8733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Абразиво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-струйная очистка</a:t>
                      </a:r>
                      <a:endParaRPr lang="en-US" sz="1400" dirty="0">
                        <a:latin typeface="3M Circular TT Book" panose="020B0604020101020102" pitchFamily="34" charset="0"/>
                        <a:cs typeface="3M Circular TT Book" panose="020B060402010102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Sa</a:t>
                      </a:r>
                      <a:r>
                        <a:rPr lang="en-US" sz="1400" baseline="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 2,5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Катодное отслаивание при 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(40±3)°С, 30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дней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, 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см</a:t>
                      </a:r>
                      <a:r>
                        <a:rPr lang="en-US" sz="1400" baseline="300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2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15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5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8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 marL="87339" marR="8733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Адгезия отрывом грибка после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 1000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часов выдержки в воде при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 (40±3)°С, MPa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15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0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Стальная щетка</a:t>
                      </a:r>
                      <a:endParaRPr lang="en-US" sz="1400" dirty="0">
                        <a:latin typeface="3M Circular TT Book" panose="020B0604020101020102" pitchFamily="34" charset="0"/>
                        <a:cs typeface="3M Circular TT Book" panose="020B060402010102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St3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Катодное отслаивание при 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(40±3)°С, 30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дней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, 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см</a:t>
                      </a:r>
                      <a:r>
                        <a:rPr lang="en-US" sz="1400" baseline="300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2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15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4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81"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87339" marR="8733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Адгезия отрывом грибка после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 1000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часов выдержки в воде при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 (40±3)°С, MPa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13</a:t>
                      </a: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08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Абразивный круг</a:t>
                      </a:r>
                      <a:endParaRPr lang="en-US" sz="1400" baseline="0" dirty="0">
                        <a:latin typeface="3M Circular TT Book" panose="020B0604020101020102" pitchFamily="34" charset="0"/>
                        <a:cs typeface="3M Circular TT Book" panose="020B0604020101020102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St3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Катодное отслаивание при 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(40±3)°С, 30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дней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, 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см</a:t>
                      </a:r>
                      <a:r>
                        <a:rPr lang="en-US" sz="1400" baseline="300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2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15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9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08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 marL="87339" marR="8733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Адгезия отрывом грибка после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 1000 </a:t>
                      </a:r>
                      <a:r>
                        <a:rPr lang="ru-RU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часов выдержки в воде при</a:t>
                      </a:r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 (40±3)°С, MPa</a:t>
                      </a:r>
                    </a:p>
                  </a:txBody>
                  <a:tcPr marL="87316" marR="873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-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3M Circular TT Book" panose="020B0604020101020102" pitchFamily="34" charset="0"/>
                          <a:cs typeface="3M Circular TT Book" panose="020B0604020101020102" pitchFamily="34" charset="0"/>
                        </a:rPr>
                        <a:t>16</a:t>
                      </a:r>
                      <a:endParaRPr lang="ru-RU" sz="1400" dirty="0">
                        <a:latin typeface="+mn-lt"/>
                        <a:cs typeface="3M Circular TT Book" panose="020B0604020101020102" pitchFamily="34" charset="0"/>
                      </a:endParaRPr>
                    </a:p>
                  </a:txBody>
                  <a:tcPr marL="87316" marR="87316" marT="45708" marB="45708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7FBD2B9-9149-4B6F-A1FF-3F64EDCFA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439" y="1768153"/>
            <a:ext cx="3497531" cy="34572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4CC99D-937E-43A1-8E12-D834E1875738}"/>
              </a:ext>
            </a:extLst>
          </p:cNvPr>
          <p:cNvSpPr txBox="1">
            <a:spLocks/>
          </p:cNvSpPr>
          <p:nvPr/>
        </p:nvSpPr>
        <p:spPr>
          <a:xfrm>
            <a:off x="441511" y="295269"/>
            <a:ext cx="10563648" cy="49371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lang="en-US" sz="3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ts val="30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5pPr>
            <a:lvl6pPr marL="4572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6pPr>
            <a:lvl7pPr marL="9144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7pPr>
            <a:lvl8pPr marL="13716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8pPr>
            <a:lvl9pPr marL="1828800" algn="l" rtl="0" eaLnBrk="1" fontAlgn="base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Narrow" charset="0"/>
                <a:ea typeface="Arial" charset="0"/>
                <a:cs typeface="Arial" charset="0"/>
              </a:defRPr>
            </a:lvl9pPr>
          </a:lstStyle>
          <a:p>
            <a:r>
              <a:rPr lang="ru-RU" kern="0"/>
              <a:t>Новая разработка: </a:t>
            </a:r>
            <a:r>
              <a:rPr lang="ru-RU" b="1" kern="0"/>
              <a:t>Scotchkote 3100</a:t>
            </a:r>
            <a:br>
              <a:rPr lang="ru-RU" kern="0"/>
            </a:br>
            <a:r>
              <a:rPr lang="ru-RU" kern="0"/>
              <a:t>полиуретановое покрытие для нанесения кистью или валиком</a:t>
            </a:r>
          </a:p>
        </p:txBody>
      </p:sp>
    </p:spTree>
    <p:extLst>
      <p:ext uri="{BB962C8B-B14F-4D97-AF65-F5344CB8AC3E}">
        <p14:creationId xmlns:p14="http://schemas.microsoft.com/office/powerpoint/2010/main" val="1911343855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17e2ae974671a8eb47e15e288cfc3808c16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2WK11j0jkGlSwEAs88L4Q"/>
</p:tagLst>
</file>

<file path=ppt/theme/theme1.xml><?xml version="1.0" encoding="utf-8"?>
<a:theme xmlns:a="http://schemas.openxmlformats.org/drawingml/2006/main" name="3M Brand Identity Global 16x9 Editable PPT Template A">
  <a:themeElements>
    <a:clrScheme name="Custom 1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AAE600"/>
      </a:accent1>
      <a:accent2>
        <a:srgbClr val="00B432"/>
      </a:accent2>
      <a:accent3>
        <a:srgbClr val="00C8E6"/>
      </a:accent3>
      <a:accent4>
        <a:srgbClr val="005A18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+mn-lt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  <a:txDef>
      <a:spPr>
        <a:noFill/>
      </a:spPr>
      <a:bodyPr wrap="square" rtlCol="0">
        <a:noAutofit/>
      </a:bodyPr>
      <a:lstStyle>
        <a:defPPr>
          <a:defRPr smtClean="0">
            <a:latin typeface="+mn-lt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C4CB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AAB2D6"/>
        </a:accent5>
        <a:accent6>
          <a:srgbClr val="A22100"/>
        </a:accent6>
        <a:hlink>
          <a:srgbClr val="4C198C"/>
        </a:hlink>
        <a:folHlink>
          <a:srgbClr val="4C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221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8A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8B1"/>
        </a:accent1>
        <a:accent2>
          <a:srgbClr val="7C9DCC"/>
        </a:accent2>
        <a:accent3>
          <a:srgbClr val="FFFFFF"/>
        </a:accent3>
        <a:accent4>
          <a:srgbClr val="000000"/>
        </a:accent4>
        <a:accent5>
          <a:srgbClr val="AAB9D5"/>
        </a:accent5>
        <a:accent6>
          <a:srgbClr val="708EB9"/>
        </a:accent6>
        <a:hlink>
          <a:srgbClr val="FF9933"/>
        </a:hlink>
        <a:folHlink>
          <a:srgbClr val="EEF3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3M Global Template A</Template>
  <TotalTime>27064</TotalTime>
  <Words>1152</Words>
  <Application>Microsoft Office PowerPoint</Application>
  <PresentationFormat>Произвольный</PresentationFormat>
  <Paragraphs>198</Paragraphs>
  <Slides>16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ＭＳ Ｐゴシック</vt:lpstr>
      <vt:lpstr>3M Circular TT Bold</vt:lpstr>
      <vt:lpstr>3M Circular TT Book</vt:lpstr>
      <vt:lpstr>3M Circular TT Light</vt:lpstr>
      <vt:lpstr>Arial</vt:lpstr>
      <vt:lpstr>Arial Black</vt:lpstr>
      <vt:lpstr>Arial Narrow</vt:lpstr>
      <vt:lpstr>ArialNarrow</vt:lpstr>
      <vt:lpstr>Calibri</vt:lpstr>
      <vt:lpstr>Geneva</vt:lpstr>
      <vt:lpstr>Times New Roman</vt:lpstr>
      <vt:lpstr>Wingdings</vt:lpstr>
      <vt:lpstr>3M Brand Identity Global 16x9 Editable PPT Template A</vt:lpstr>
      <vt:lpstr> </vt:lpstr>
      <vt:lpstr>3М сегодня</vt:lpstr>
      <vt:lpstr>Презентация PowerPoint</vt:lpstr>
      <vt:lpstr>Лаборатория защитных покрытий</vt:lpstr>
      <vt:lpstr>Решения для полевой переизоляции: Полиуретановое покрытие Scotchkote 352 HT</vt:lpstr>
      <vt:lpstr>Решения для полевой переизоляции: Полиуретановое покрытие Scotchkote 352 HT</vt:lpstr>
      <vt:lpstr>Решения для полевой переизоляции: Полиуретановое покрытие Scotchkote 352 HT + Оборудование «Интерскол»</vt:lpstr>
      <vt:lpstr>Решения для полевой переизоляции: новая разработка – покрытие для ручного нанесения Scotchkote 3100 </vt:lpstr>
      <vt:lpstr>Презентация PowerPoint</vt:lpstr>
      <vt:lpstr>Обеспечение надежности трехслойного покрытия: Scotch 471 для защиты кромки</vt:lpstr>
      <vt:lpstr>Обеспечение надежности трехслойного покрытия: Scotch 471 для защиты кромки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       </vt:lpstr>
    </vt:vector>
  </TitlesOfParts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Global</dc:subject>
  <dc:creator>Svetlana Galdina</dc:creator>
  <cp:keywords>16:9, widescreen, corporate template, Designed 2013 Liaison Job 22324</cp:keywords>
  <dc:description>www.3M.com/identity</dc:description>
  <cp:lastModifiedBy>Mikhail Popkov</cp:lastModifiedBy>
  <cp:revision>288</cp:revision>
  <cp:lastPrinted>2017-09-11T08:28:14Z</cp:lastPrinted>
  <dcterms:created xsi:type="dcterms:W3CDTF">2015-03-19T12:29:36Z</dcterms:created>
  <dcterms:modified xsi:type="dcterms:W3CDTF">2018-05-24T04:13:49Z</dcterms:modified>
  <cp:category>3M Brand Identity</cp:category>
</cp:coreProperties>
</file>