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5" name="Shape 7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j-lt"/>
        <a:ea typeface="+mj-ea"/>
        <a:cs typeface="+mj-cs"/>
        <a:sym typeface="Calibri"/>
      </a:defRPr>
    </a:lvl1pPr>
    <a:lvl2pPr indent="2286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2pPr>
    <a:lvl3pPr indent="457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3pPr>
    <a:lvl4pPr indent="6858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4pPr>
    <a:lvl5pPr indent="9144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5pPr>
    <a:lvl6pPr indent="11430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6pPr>
    <a:lvl7pPr indent="13716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7pPr>
    <a:lvl8pPr indent="16002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8pPr>
    <a:lvl9pPr indent="1828800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文本"/>
          <p:cNvSpPr txBox="1">
            <a:spLocks noGrp="1"/>
          </p:cNvSpPr>
          <p:nvPr>
            <p:ph type="title"/>
          </p:nvPr>
        </p:nvSpPr>
        <p:spPr>
          <a:xfrm>
            <a:off x="431801" y="188912"/>
            <a:ext cx="7488767" cy="64770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标题文本</a:t>
            </a:r>
          </a:p>
        </p:txBody>
      </p:sp>
      <p:sp>
        <p:nvSpPr>
          <p:cNvPr id="13" name="正文级别 1…"/>
          <p:cNvSpPr txBox="1">
            <a:spLocks noGrp="1"/>
          </p:cNvSpPr>
          <p:nvPr>
            <p:ph type="body" idx="1"/>
          </p:nvPr>
        </p:nvSpPr>
        <p:spPr>
          <a:xfrm>
            <a:off x="328079" y="1341437"/>
            <a:ext cx="11531606" cy="483076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688841" y="6325715"/>
            <a:ext cx="263978" cy="26923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8473624" y="6221733"/>
            <a:ext cx="263978" cy="26923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692604" y="6338109"/>
            <a:ext cx="245400" cy="226982"/>
          </a:xfrm>
          <a:prstGeom prst="rect">
            <a:avLst/>
          </a:prstGeom>
        </p:spPr>
        <p:txBody>
          <a:bodyPr/>
          <a:lstStyle>
            <a:lvl1pPr>
              <a:defRPr sz="1000" b="1">
                <a:solidFill>
                  <a:srgbClr val="C7000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标题文本"/>
          <p:cNvSpPr txBox="1">
            <a:spLocks noGrp="1"/>
          </p:cNvSpPr>
          <p:nvPr>
            <p:ph type="title"/>
          </p:nvPr>
        </p:nvSpPr>
        <p:spPr>
          <a:xfrm>
            <a:off x="431801" y="188912"/>
            <a:ext cx="7488767" cy="64770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标题文本</a:t>
            </a:r>
          </a:p>
        </p:txBody>
      </p:sp>
      <p:sp>
        <p:nvSpPr>
          <p:cNvPr id="36" name="正文级别 1…"/>
          <p:cNvSpPr txBox="1">
            <a:spLocks noGrp="1"/>
          </p:cNvSpPr>
          <p:nvPr>
            <p:ph type="body" idx="1"/>
          </p:nvPr>
        </p:nvSpPr>
        <p:spPr>
          <a:xfrm>
            <a:off x="328079" y="1341437"/>
            <a:ext cx="11531606" cy="483076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37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692604" y="6338109"/>
            <a:ext cx="245400" cy="226982"/>
          </a:xfrm>
          <a:prstGeom prst="rect">
            <a:avLst/>
          </a:prstGeom>
        </p:spPr>
        <p:txBody>
          <a:bodyPr/>
          <a:lstStyle>
            <a:lvl1pPr>
              <a:defRPr sz="1000" b="1">
                <a:solidFill>
                  <a:srgbClr val="C7000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标题文本"/>
          <p:cNvSpPr txBox="1">
            <a:spLocks noGrp="1"/>
          </p:cNvSpPr>
          <p:nvPr>
            <p:ph type="title"/>
          </p:nvPr>
        </p:nvSpPr>
        <p:spPr>
          <a:xfrm>
            <a:off x="431801" y="188912"/>
            <a:ext cx="7488767" cy="64770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标题文本</a:t>
            </a:r>
          </a:p>
        </p:txBody>
      </p:sp>
      <p:sp>
        <p:nvSpPr>
          <p:cNvPr id="4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692604" y="6338109"/>
            <a:ext cx="245400" cy="226982"/>
          </a:xfrm>
          <a:prstGeom prst="rect">
            <a:avLst/>
          </a:prstGeom>
        </p:spPr>
        <p:txBody>
          <a:bodyPr/>
          <a:lstStyle>
            <a:lvl1pPr>
              <a:defRPr sz="1000" b="1">
                <a:solidFill>
                  <a:srgbClr val="C7000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标题文本"/>
          <p:cNvSpPr txBox="1">
            <a:spLocks noGrp="1"/>
          </p:cNvSpPr>
          <p:nvPr>
            <p:ph type="title"/>
          </p:nvPr>
        </p:nvSpPr>
        <p:spPr>
          <a:xfrm>
            <a:off x="431801" y="188912"/>
            <a:ext cx="7488767" cy="647702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标题文本</a:t>
            </a:r>
          </a:p>
        </p:txBody>
      </p:sp>
      <p:sp>
        <p:nvSpPr>
          <p:cNvPr id="53" name="正文级别 1…"/>
          <p:cNvSpPr txBox="1">
            <a:spLocks noGrp="1"/>
          </p:cNvSpPr>
          <p:nvPr>
            <p:ph type="body" idx="1"/>
          </p:nvPr>
        </p:nvSpPr>
        <p:spPr>
          <a:xfrm>
            <a:off x="328079" y="1341437"/>
            <a:ext cx="11531606" cy="483076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4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8473624" y="6221733"/>
            <a:ext cx="263978" cy="26923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8473624" y="6221733"/>
            <a:ext cx="263978" cy="26923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1" descr="图片 11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3888" y="3377"/>
            <a:ext cx="12184226" cy="685124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/>
          <a:lstStyle/>
          <a:p>
            <a:r>
              <a:t>标题文本</a:t>
            </a:r>
          </a:p>
        </p:txBody>
      </p:sp>
      <p:sp>
        <p:nvSpPr>
          <p:cNvPr id="4" name="正文级别 1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98989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FFFFFF"/>
          </a:solidFill>
          <a:uFillTx/>
          <a:latin typeface="黑体"/>
          <a:ea typeface="黑体"/>
          <a:cs typeface="黑体"/>
          <a:sym typeface="黑体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FFFFFF"/>
          </a:solidFill>
          <a:uFillTx/>
          <a:latin typeface="黑体"/>
          <a:ea typeface="黑体"/>
          <a:cs typeface="黑体"/>
          <a:sym typeface="黑体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FFFFFF"/>
          </a:solidFill>
          <a:uFillTx/>
          <a:latin typeface="黑体"/>
          <a:ea typeface="黑体"/>
          <a:cs typeface="黑体"/>
          <a:sym typeface="黑体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FFFFFF"/>
          </a:solidFill>
          <a:uFillTx/>
          <a:latin typeface="黑体"/>
          <a:ea typeface="黑体"/>
          <a:cs typeface="黑体"/>
          <a:sym typeface="黑体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FFFFFF"/>
          </a:solidFill>
          <a:uFillTx/>
          <a:latin typeface="黑体"/>
          <a:ea typeface="黑体"/>
          <a:cs typeface="黑体"/>
          <a:sym typeface="黑体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FFFFFF"/>
          </a:solidFill>
          <a:uFillTx/>
          <a:latin typeface="黑体"/>
          <a:ea typeface="黑体"/>
          <a:cs typeface="黑体"/>
          <a:sym typeface="黑体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FFFFFF"/>
          </a:solidFill>
          <a:uFillTx/>
          <a:latin typeface="黑体"/>
          <a:ea typeface="黑体"/>
          <a:cs typeface="黑体"/>
          <a:sym typeface="黑体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FFFFFF"/>
          </a:solidFill>
          <a:uFillTx/>
          <a:latin typeface="黑体"/>
          <a:ea typeface="黑体"/>
          <a:cs typeface="黑体"/>
          <a:sym typeface="黑体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ln>
            <a:noFill/>
          </a:ln>
          <a:solidFill>
            <a:srgbClr val="FFFFFF"/>
          </a:solidFill>
          <a:uFillTx/>
          <a:latin typeface="黑体"/>
          <a:ea typeface="黑体"/>
          <a:cs typeface="黑体"/>
          <a:sym typeface="黑体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»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黑体"/>
          <a:ea typeface="黑体"/>
          <a:cs typeface="黑体"/>
          <a:sym typeface="黑体"/>
        </a:defRPr>
      </a:lvl1pPr>
      <a:lvl2pPr marL="790575" marR="0" indent="-333375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–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黑体"/>
          <a:ea typeface="黑体"/>
          <a:cs typeface="黑体"/>
          <a:sym typeface="黑体"/>
        </a:defRPr>
      </a:lvl2pPr>
      <a:lvl3pPr marL="1234438" marR="0" indent="-320038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黑体"/>
          <a:ea typeface="黑体"/>
          <a:cs typeface="黑体"/>
          <a:sym typeface="黑体"/>
        </a:defRPr>
      </a:lvl3pPr>
      <a:lvl4pPr marL="1727200" marR="0" indent="-3556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–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黑体"/>
          <a:ea typeface="黑体"/>
          <a:cs typeface="黑体"/>
          <a:sym typeface="黑体"/>
        </a:defRPr>
      </a:lvl4pPr>
      <a:lvl5pPr marL="2184400" marR="0" indent="-3556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Pct val="100000"/>
        <a:buFont typeface="Arial"/>
        <a:buChar char="»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黑体"/>
          <a:ea typeface="黑体"/>
          <a:cs typeface="黑体"/>
          <a:sym typeface="黑体"/>
        </a:defRPr>
      </a:lvl5pPr>
      <a:lvl6pPr marL="0" marR="0" indent="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Tx/>
        <a:buFont typeface="Arial"/>
        <a:buNone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黑体"/>
          <a:ea typeface="黑体"/>
          <a:cs typeface="黑体"/>
          <a:sym typeface="黑体"/>
        </a:defRPr>
      </a:lvl6pPr>
      <a:lvl7pPr marL="0" marR="0" indent="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Tx/>
        <a:buFont typeface="Arial"/>
        <a:buNone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黑体"/>
          <a:ea typeface="黑体"/>
          <a:cs typeface="黑体"/>
          <a:sym typeface="黑体"/>
        </a:defRPr>
      </a:lvl7pPr>
      <a:lvl8pPr marL="0" marR="0" indent="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Tx/>
        <a:buFont typeface="Arial"/>
        <a:buNone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黑体"/>
          <a:ea typeface="黑体"/>
          <a:cs typeface="黑体"/>
          <a:sym typeface="黑体"/>
        </a:defRPr>
      </a:lvl8pPr>
      <a:lvl9pPr marL="0" marR="0" indent="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Tx/>
        <a:buSzTx/>
        <a:buFont typeface="Arial"/>
        <a:buNone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黑体"/>
          <a:ea typeface="黑体"/>
          <a:cs typeface="黑体"/>
          <a:sym typeface="黑体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consentech.cn" TargetMode="External"/><Relationship Id="rId5" Type="http://schemas.openxmlformats.org/officeDocument/2006/relationships/hyperlink" Target="mailto:wangpeng@cag.com.hk" TargetMode="External"/><Relationship Id="rId4" Type="http://schemas.openxmlformats.org/officeDocument/2006/relationships/image" Target="../media/image19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Business Meeting…"/>
          <p:cNvSpPr txBox="1">
            <a:spLocks noGrp="1"/>
          </p:cNvSpPr>
          <p:nvPr>
            <p:ph type="body" sz="quarter" idx="4294967295"/>
          </p:nvPr>
        </p:nvSpPr>
        <p:spPr>
          <a:xfrm>
            <a:off x="8858750" y="5520526"/>
            <a:ext cx="2387602" cy="79851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defTabSz="730250">
              <a:lnSpc>
                <a:spcPct val="90000"/>
              </a:lnSpc>
              <a:buSzTx/>
              <a:buNone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t>October 5th, 2018</a:t>
            </a:r>
          </a:p>
          <a:p>
            <a:pPr marL="0" indent="0" defTabSz="730250">
              <a:lnSpc>
                <a:spcPct val="90000"/>
              </a:lnSpc>
              <a:spcBef>
                <a:spcPts val="300"/>
              </a:spcBef>
              <a:buSzTx/>
              <a:buNone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t>Saint Petersburg</a:t>
            </a:r>
          </a:p>
        </p:txBody>
      </p:sp>
      <p:sp>
        <p:nvSpPr>
          <p:cNvPr id="78" name="Schneider Electric"/>
          <p:cNvSpPr txBox="1"/>
          <p:nvPr/>
        </p:nvSpPr>
        <p:spPr>
          <a:xfrm>
            <a:off x="2060127" y="2270759"/>
            <a:ext cx="8340647" cy="23441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lnSpc>
                <a:spcPct val="150000"/>
              </a:lnSpc>
              <a:defRPr sz="4000" b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Control System</a:t>
            </a:r>
          </a:p>
          <a:p>
            <a:pPr algn="ctr">
              <a:lnSpc>
                <a:spcPct val="150000"/>
              </a:lnSpc>
              <a:defRPr sz="4000" b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for</a:t>
            </a:r>
          </a:p>
          <a:p>
            <a:pPr algn="ctr">
              <a:lnSpc>
                <a:spcPct val="150000"/>
              </a:lnSpc>
              <a:defRPr sz="4000" b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Natural Gas Pipeline Compressor</a:t>
            </a:r>
          </a:p>
        </p:txBody>
      </p:sp>
      <p:sp>
        <p:nvSpPr>
          <p:cNvPr id="79" name="Business Meeting…"/>
          <p:cNvSpPr txBox="1"/>
          <p:nvPr/>
        </p:nvSpPr>
        <p:spPr>
          <a:xfrm>
            <a:off x="4764907" y="5568560"/>
            <a:ext cx="2931088" cy="7024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/>
          <a:p>
            <a:pPr algn="ctr" defTabSz="613409">
              <a:lnSpc>
                <a:spcPct val="90000"/>
              </a:lnSpc>
              <a:spcBef>
                <a:spcPts val="500"/>
              </a:spcBef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t>Michael Wang</a:t>
            </a:r>
            <a:endParaRPr sz="1600"/>
          </a:p>
          <a:p>
            <a:pPr algn="ctr" defTabSz="613409">
              <a:lnSpc>
                <a:spcPct val="90000"/>
              </a:lnSpc>
              <a:spcBef>
                <a:spcPts val="500"/>
              </a:spcBef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t>VP|Sales and Marketing 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标题"/>
          <p:cNvSpPr txBox="1">
            <a:spLocks noGrp="1"/>
          </p:cNvSpPr>
          <p:nvPr>
            <p:ph type="title"/>
          </p:nvPr>
        </p:nvSpPr>
        <p:spPr>
          <a:xfrm>
            <a:off x="431801" y="188912"/>
            <a:ext cx="7488767" cy="647703"/>
          </a:xfrm>
          <a:prstGeom prst="rect">
            <a:avLst/>
          </a:prstGeom>
        </p:spPr>
        <p:txBody>
          <a:bodyPr/>
          <a:lstStyle>
            <a:lvl1pPr>
              <a:defRPr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Case Study of TSxPlus </a:t>
            </a:r>
          </a:p>
        </p:txBody>
      </p:sp>
      <p:sp>
        <p:nvSpPr>
          <p:cNvPr id="276" name="文本框 1"/>
          <p:cNvSpPr txBox="1"/>
          <p:nvPr/>
        </p:nvSpPr>
        <p:spPr>
          <a:xfrm>
            <a:off x="228600" y="1239521"/>
            <a:ext cx="11544300" cy="802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2400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PetroChina West to East Pipepline II and III Station Loadsharing and Optimization Control</a:t>
            </a:r>
          </a:p>
        </p:txBody>
      </p:sp>
      <p:pic>
        <p:nvPicPr>
          <p:cNvPr id="277" name="图片 3" descr="图片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31249" y="1697770"/>
            <a:ext cx="3452713" cy="2160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78" name="图片 4" descr="图片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335590" y="3953907"/>
            <a:ext cx="3452711" cy="2160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79" name="图片 5" descr="图片 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016581" y="3953907"/>
            <a:ext cx="3462596" cy="2160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0" name="图片 6" descr="图片 6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25180" y="3953907"/>
            <a:ext cx="3462597" cy="2160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" name="图片 2" descr="图片 2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36783" y="1697770"/>
            <a:ext cx="3463201" cy="2160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" name="图片 7" descr="图片 7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015977" y="1697770"/>
            <a:ext cx="3463201" cy="2160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标题 1"/>
          <p:cNvSpPr txBox="1">
            <a:spLocks noGrp="1"/>
          </p:cNvSpPr>
          <p:nvPr>
            <p:ph type="title"/>
          </p:nvPr>
        </p:nvSpPr>
        <p:spPr>
          <a:xfrm>
            <a:off x="431801" y="188912"/>
            <a:ext cx="7488767" cy="647703"/>
          </a:xfrm>
          <a:prstGeom prst="rect">
            <a:avLst/>
          </a:prstGeom>
        </p:spPr>
        <p:txBody>
          <a:bodyPr/>
          <a:lstStyle>
            <a:lvl1pPr>
              <a:defRPr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Case Study of TSxPlus </a:t>
            </a:r>
          </a:p>
        </p:txBody>
      </p:sp>
      <p:sp>
        <p:nvSpPr>
          <p:cNvPr id="285" name="文本框 2"/>
          <p:cNvSpPr txBox="1"/>
          <p:nvPr/>
        </p:nvSpPr>
        <p:spPr>
          <a:xfrm>
            <a:off x="431801" y="1351280"/>
            <a:ext cx="11245851" cy="4511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36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Pipeline Station Control</a:t>
            </a:r>
            <a:endParaRPr>
              <a:latin typeface="+mj-lt"/>
              <a:ea typeface="+mj-ea"/>
              <a:cs typeface="+mj-cs"/>
              <a:sym typeface="Calibri"/>
            </a:endParaRPr>
          </a:p>
          <a:p>
            <a:pPr marL="342900" indent="-342900">
              <a:buSzPct val="100000"/>
              <a:buFont typeface="Arial"/>
              <a:buChar char="•"/>
              <a:defRPr sz="3200">
                <a:latin typeface="Arial"/>
                <a:ea typeface="Arial"/>
                <a:cs typeface="Arial"/>
                <a:sym typeface="Arial"/>
              </a:defRPr>
            </a:pPr>
            <a:r>
              <a:t>Better Load balance: Maximizing the load control</a:t>
            </a:r>
            <a:endParaRPr>
              <a:latin typeface="+mj-lt"/>
              <a:ea typeface="+mj-ea"/>
              <a:cs typeface="+mj-cs"/>
              <a:sym typeface="Calibri"/>
            </a:endParaRPr>
          </a:p>
          <a:p>
            <a:pPr marL="342900" indent="-342900">
              <a:buSzPct val="100000"/>
              <a:buFont typeface="Arial"/>
              <a:buChar char="•"/>
              <a:defRPr sz="3200">
                <a:latin typeface="Arial"/>
                <a:ea typeface="Arial"/>
                <a:cs typeface="Arial"/>
                <a:sym typeface="Arial"/>
              </a:defRPr>
            </a:pPr>
            <a:r>
              <a:t>More efficient by automatic loading better efficient compressor with more load to optimizing the over all efficiency.</a:t>
            </a:r>
            <a:endParaRPr>
              <a:latin typeface="+mj-lt"/>
              <a:ea typeface="+mj-ea"/>
              <a:cs typeface="+mj-cs"/>
              <a:sym typeface="Calibri"/>
            </a:endParaRPr>
          </a:p>
          <a:p>
            <a:pPr>
              <a:defRPr sz="3200">
                <a:latin typeface="Arial"/>
                <a:ea typeface="Arial"/>
                <a:cs typeface="Arial"/>
                <a:sym typeface="Arial"/>
              </a:defRPr>
            </a:pPr>
            <a:endParaRPr>
              <a:latin typeface="+mj-lt"/>
              <a:ea typeface="+mj-ea"/>
              <a:cs typeface="+mj-cs"/>
              <a:sym typeface="Calibri"/>
            </a:endParaRPr>
          </a:p>
          <a:p>
            <a:pPr>
              <a:defRPr sz="36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Results</a:t>
            </a:r>
            <a:endParaRPr>
              <a:latin typeface="+mj-lt"/>
              <a:ea typeface="+mj-ea"/>
              <a:cs typeface="+mj-cs"/>
              <a:sym typeface="Calibri"/>
            </a:endParaRPr>
          </a:p>
          <a:p>
            <a:pPr>
              <a:defRPr sz="3600" b="1">
                <a:latin typeface="Arial"/>
                <a:ea typeface="Arial"/>
                <a:cs typeface="Arial"/>
                <a:sym typeface="Arial"/>
              </a:defRPr>
            </a:pPr>
            <a:r>
              <a:t>2-3 % energy saving on the initial tests</a:t>
            </a:r>
            <a:endParaRPr>
              <a:latin typeface="+mj-lt"/>
              <a:ea typeface="+mj-ea"/>
              <a:cs typeface="+mj-cs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Contac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Contacts </a:t>
            </a:r>
          </a:p>
        </p:txBody>
      </p:sp>
      <p:sp>
        <p:nvSpPr>
          <p:cNvPr id="288" name="We are looking forward to cooperate with enduser, compressor manufacturers and system integrators worldwide."/>
          <p:cNvSpPr txBox="1"/>
          <p:nvPr/>
        </p:nvSpPr>
        <p:spPr>
          <a:xfrm>
            <a:off x="916940" y="4705190"/>
            <a:ext cx="10358120" cy="8926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>
                <a:solidFill>
                  <a:srgbClr val="371A9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We are looking forward to cooperate with enduser, compressor manufacturers and system integrators worldwide.</a:t>
            </a:r>
          </a:p>
        </p:txBody>
      </p:sp>
      <p:pic>
        <p:nvPicPr>
          <p:cNvPr id="289" name="30DF3056-925A-493C-BDA4-3CE75C36522F-L0-001.jpeg" descr="30DF3056-925A-493C-BDA4-3CE75C36522F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680413" y="1785487"/>
            <a:ext cx="2169739" cy="268648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0" name="4375A6D2-0080-498C-AB8F-5C2AFB4448EB-L0-001.jpeg" descr="4375A6D2-0080-498C-AB8F-5C2AFB4448EB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607586" y="1752801"/>
            <a:ext cx="2388646" cy="2751851"/>
          </a:xfrm>
          <a:prstGeom prst="rect">
            <a:avLst/>
          </a:prstGeom>
          <a:ln w="12700">
            <a:miter lim="400000"/>
          </a:ln>
        </p:spPr>
      </p:pic>
      <p:sp>
        <p:nvSpPr>
          <p:cNvPr id="291" name="矩形"/>
          <p:cNvSpPr/>
          <p:nvPr/>
        </p:nvSpPr>
        <p:spPr>
          <a:xfrm>
            <a:off x="920856" y="1818402"/>
            <a:ext cx="3989423" cy="2620650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92" name="Michael Wang"/>
          <p:cNvSpPr txBox="1"/>
          <p:nvPr/>
        </p:nvSpPr>
        <p:spPr>
          <a:xfrm>
            <a:off x="1624569" y="1950154"/>
            <a:ext cx="1824969" cy="3752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0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Michael Wang</a:t>
            </a:r>
          </a:p>
        </p:txBody>
      </p:sp>
      <p:sp>
        <p:nvSpPr>
          <p:cNvPr id="293" name="VP|Sales and Marketing"/>
          <p:cNvSpPr txBox="1"/>
          <p:nvPr/>
        </p:nvSpPr>
        <p:spPr>
          <a:xfrm>
            <a:off x="1631756" y="2279278"/>
            <a:ext cx="2694677" cy="313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VP|Sales and Marketing </a:t>
            </a:r>
          </a:p>
        </p:txBody>
      </p:sp>
      <p:pic>
        <p:nvPicPr>
          <p:cNvPr id="294" name="pasted-movie.gif" descr="pasted-movie.gif"/>
          <p:cNvPicPr>
            <a:picLocks noChangeAspect="1"/>
          </p:cNvPicPr>
          <p:nvPr/>
        </p:nvPicPr>
        <p:blipFill>
          <a:blip r:embed="rId4">
            <a:extLst/>
          </a:blip>
          <a:srcRect/>
          <a:stretch>
            <a:fillRect/>
          </a:stretch>
        </p:blipFill>
        <p:spPr>
          <a:xfrm>
            <a:off x="1150294" y="2711837"/>
            <a:ext cx="2442167" cy="348882"/>
          </a:xfrm>
          <a:prstGeom prst="rect">
            <a:avLst/>
          </a:prstGeom>
          <a:ln w="12700">
            <a:miter lim="400000"/>
          </a:ln>
        </p:spPr>
      </p:pic>
      <p:sp>
        <p:nvSpPr>
          <p:cNvPr id="295" name="Add:No.7, Anxiang street, Chaoyang district, Beijing, China…"/>
          <p:cNvSpPr txBox="1"/>
          <p:nvPr/>
        </p:nvSpPr>
        <p:spPr>
          <a:xfrm>
            <a:off x="1664122" y="3160512"/>
            <a:ext cx="3134601" cy="11532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t>Add:No.7, Anxiang street, Chaoyang district, Beijing, China </a:t>
            </a:r>
          </a:p>
          <a:p>
            <a:pPr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t>Tel:+86 10-80469988 Fax:+86 10-80469966</a:t>
            </a:r>
          </a:p>
          <a:p>
            <a:pPr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t>MP:+86 13301292338</a:t>
            </a:r>
          </a:p>
          <a:p>
            <a:pPr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t>Email: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5"/>
              </a:rPr>
              <a:t>wangpeng@cag.com.hk</a:t>
            </a:r>
          </a:p>
          <a:p>
            <a:pPr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t>Website: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6"/>
              </a:rPr>
              <a:t>www.consentech.cn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CAG Family"/>
          <p:cNvSpPr txBox="1">
            <a:spLocks noGrp="1"/>
          </p:cNvSpPr>
          <p:nvPr>
            <p:ph type="title"/>
          </p:nvPr>
        </p:nvSpPr>
        <p:spPr>
          <a:xfrm>
            <a:off x="560091" y="225166"/>
            <a:ext cx="5616576" cy="647702"/>
          </a:xfrm>
          <a:prstGeom prst="rect">
            <a:avLst/>
          </a:prstGeom>
        </p:spPr>
        <p:txBody>
          <a:bodyPr/>
          <a:lstStyle>
            <a:lvl1pPr>
              <a:defRPr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About us</a:t>
            </a:r>
          </a:p>
        </p:txBody>
      </p:sp>
      <p:pic>
        <p:nvPicPr>
          <p:cNvPr id="82" name="图片 2" descr="图片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638618" y="5018087"/>
            <a:ext cx="1622427" cy="965202"/>
          </a:xfrm>
          <a:prstGeom prst="rect">
            <a:avLst/>
          </a:prstGeom>
          <a:ln w="12700">
            <a:miter lim="400000"/>
          </a:ln>
          <a:effectLst>
            <a:outerShdw blurRad="50800" dist="76200" dir="2400000" rotWithShape="0">
              <a:srgbClr val="000000">
                <a:alpha val="42000"/>
              </a:srgbClr>
            </a:outerShdw>
          </a:effectLst>
        </p:spPr>
      </p:pic>
      <p:pic>
        <p:nvPicPr>
          <p:cNvPr id="83" name="Picture 1" descr="Picture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95531" y="5018087"/>
            <a:ext cx="1714501" cy="965202"/>
          </a:xfrm>
          <a:prstGeom prst="rect">
            <a:avLst/>
          </a:prstGeom>
          <a:ln w="12700">
            <a:miter lim="400000"/>
          </a:ln>
          <a:effectLst>
            <a:outerShdw blurRad="63500" dist="76200" dir="2400000" rotWithShape="0">
              <a:srgbClr val="000000">
                <a:alpha val="43000"/>
              </a:srgbClr>
            </a:outerShdw>
          </a:effectLst>
        </p:spPr>
      </p:pic>
      <p:pic>
        <p:nvPicPr>
          <p:cNvPr id="84" name="图片 1" descr="图片 1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974984" y="5022215"/>
            <a:ext cx="1684657" cy="975997"/>
          </a:xfrm>
          <a:prstGeom prst="rect">
            <a:avLst/>
          </a:prstGeom>
          <a:ln w="12700">
            <a:miter lim="400000"/>
          </a:ln>
          <a:effectLst>
            <a:outerShdw blurRad="50800" dist="76200" dir="2400000" rotWithShape="0">
              <a:srgbClr val="000000">
                <a:alpha val="42000"/>
              </a:srgbClr>
            </a:outerShdw>
            <a:reflection stA="45000" endPos="40000" dir="5400000" sy="-100000" algn="bl" rotWithShape="0"/>
          </a:effectLst>
        </p:spPr>
      </p:pic>
      <p:sp>
        <p:nvSpPr>
          <p:cNvPr id="85" name="文本框 1"/>
          <p:cNvSpPr txBox="1"/>
          <p:nvPr/>
        </p:nvSpPr>
        <p:spPr>
          <a:xfrm>
            <a:off x="5974667" y="5986462"/>
            <a:ext cx="1738315" cy="288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CAG Headquarter</a:t>
            </a:r>
          </a:p>
        </p:txBody>
      </p:sp>
      <p:sp>
        <p:nvSpPr>
          <p:cNvPr id="86" name="文本框 3"/>
          <p:cNvSpPr txBox="1"/>
          <p:nvPr/>
        </p:nvSpPr>
        <p:spPr>
          <a:xfrm>
            <a:off x="7771717" y="5949951"/>
            <a:ext cx="1738315" cy="2888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Tri-sen Headquarter</a:t>
            </a:r>
          </a:p>
        </p:txBody>
      </p:sp>
      <p:sp>
        <p:nvSpPr>
          <p:cNvPr id="87" name="文本框 4"/>
          <p:cNvSpPr txBox="1"/>
          <p:nvPr/>
        </p:nvSpPr>
        <p:spPr>
          <a:xfrm>
            <a:off x="9581468" y="5949951"/>
            <a:ext cx="1738315" cy="2888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Wuzhong</a:t>
            </a:r>
          </a:p>
        </p:txBody>
      </p:sp>
      <p:sp>
        <p:nvSpPr>
          <p:cNvPr id="88" name="Doing business since"/>
          <p:cNvSpPr txBox="1"/>
          <p:nvPr/>
        </p:nvSpPr>
        <p:spPr>
          <a:xfrm>
            <a:off x="782834" y="1683605"/>
            <a:ext cx="2273301" cy="4472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400">
                <a:solidFill>
                  <a:srgbClr val="4FCDFA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Founding in</a:t>
            </a:r>
          </a:p>
        </p:txBody>
      </p:sp>
      <p:sp>
        <p:nvSpPr>
          <p:cNvPr id="89" name="1994"/>
          <p:cNvSpPr txBox="1"/>
          <p:nvPr/>
        </p:nvSpPr>
        <p:spPr>
          <a:xfrm>
            <a:off x="2496279" y="1517141"/>
            <a:ext cx="1519239" cy="7801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8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1994</a:t>
            </a:r>
          </a:p>
        </p:txBody>
      </p:sp>
      <p:sp>
        <p:nvSpPr>
          <p:cNvPr id="90" name="1st"/>
          <p:cNvSpPr txBox="1"/>
          <p:nvPr/>
        </p:nvSpPr>
        <p:spPr>
          <a:xfrm>
            <a:off x="811258" y="2520127"/>
            <a:ext cx="1431928" cy="7801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8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No.1</a:t>
            </a:r>
          </a:p>
        </p:txBody>
      </p:sp>
      <p:sp>
        <p:nvSpPr>
          <p:cNvPr id="91" name="Safety and critical control supplier in China."/>
          <p:cNvSpPr txBox="1"/>
          <p:nvPr/>
        </p:nvSpPr>
        <p:spPr>
          <a:xfrm>
            <a:off x="2591530" y="2633549"/>
            <a:ext cx="2443480" cy="894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Safety and critical control supplier in China.</a:t>
            </a:r>
          </a:p>
        </p:txBody>
      </p:sp>
      <p:sp>
        <p:nvSpPr>
          <p:cNvPr id="92" name="1st"/>
          <p:cNvSpPr txBox="1"/>
          <p:nvPr/>
        </p:nvSpPr>
        <p:spPr>
          <a:xfrm>
            <a:off x="769350" y="3737104"/>
            <a:ext cx="1401961" cy="7801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8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No.1</a:t>
            </a:r>
          </a:p>
        </p:txBody>
      </p:sp>
      <p:sp>
        <p:nvSpPr>
          <p:cNvPr id="93" name="Domestic control valve supplier in China."/>
          <p:cNvSpPr txBox="1"/>
          <p:nvPr/>
        </p:nvSpPr>
        <p:spPr>
          <a:xfrm>
            <a:off x="2591529" y="3795098"/>
            <a:ext cx="2176781" cy="8942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Domestic control valve supplier in China.</a:t>
            </a:r>
          </a:p>
        </p:txBody>
      </p:sp>
      <p:sp>
        <p:nvSpPr>
          <p:cNvPr id="94" name="~1500"/>
          <p:cNvSpPr txBox="1"/>
          <p:nvPr/>
        </p:nvSpPr>
        <p:spPr>
          <a:xfrm>
            <a:off x="672192" y="5047109"/>
            <a:ext cx="1824042" cy="7801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8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~2000</a:t>
            </a:r>
          </a:p>
        </p:txBody>
      </p:sp>
      <p:sp>
        <p:nvSpPr>
          <p:cNvPr id="95" name="Employees"/>
          <p:cNvSpPr txBox="1"/>
          <p:nvPr/>
        </p:nvSpPr>
        <p:spPr>
          <a:xfrm>
            <a:off x="2591529" y="5256776"/>
            <a:ext cx="1328739" cy="3608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>
                <a:solidFill>
                  <a:srgbClr val="4FCDFA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Employees</a:t>
            </a:r>
          </a:p>
        </p:txBody>
      </p:sp>
      <p:grpSp>
        <p:nvGrpSpPr>
          <p:cNvPr id="98" name="圆角矩形 12"/>
          <p:cNvGrpSpPr/>
          <p:nvPr/>
        </p:nvGrpSpPr>
        <p:grpSpPr>
          <a:xfrm>
            <a:off x="5978161" y="1423036"/>
            <a:ext cx="3600452" cy="507807"/>
            <a:chOff x="0" y="0"/>
            <a:chExt cx="3600451" cy="507806"/>
          </a:xfrm>
        </p:grpSpPr>
        <p:sp>
          <p:nvSpPr>
            <p:cNvPr id="96" name="圆角矩形"/>
            <p:cNvSpPr/>
            <p:nvPr/>
          </p:nvSpPr>
          <p:spPr>
            <a:xfrm>
              <a:off x="0" y="0"/>
              <a:ext cx="3600452" cy="507807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ctr">
                <a:defRPr sz="2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97" name="China Automation Group"/>
            <p:cNvSpPr txBox="1"/>
            <p:nvPr/>
          </p:nvSpPr>
          <p:spPr>
            <a:xfrm>
              <a:off x="24787" y="24788"/>
              <a:ext cx="3550877" cy="4370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ctr">
                <a:defRPr sz="2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China Automation Group</a:t>
              </a:r>
            </a:p>
          </p:txBody>
        </p:sp>
      </p:grpSp>
      <p:sp>
        <p:nvSpPr>
          <p:cNvPr id="99" name="直接连接符 15"/>
          <p:cNvSpPr/>
          <p:nvPr/>
        </p:nvSpPr>
        <p:spPr>
          <a:xfrm>
            <a:off x="6553472" y="1924684"/>
            <a:ext cx="635" cy="2594613"/>
          </a:xfrm>
          <a:prstGeom prst="line">
            <a:avLst/>
          </a:prstGeom>
          <a:ln w="25400">
            <a:solidFill>
              <a:schemeClr val="accent1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grpSp>
        <p:nvGrpSpPr>
          <p:cNvPr id="102" name="圆角矩形 16"/>
          <p:cNvGrpSpPr/>
          <p:nvPr/>
        </p:nvGrpSpPr>
        <p:grpSpPr>
          <a:xfrm>
            <a:off x="6769371" y="2181861"/>
            <a:ext cx="3744031" cy="432005"/>
            <a:chOff x="0" y="0"/>
            <a:chExt cx="3744029" cy="432004"/>
          </a:xfrm>
        </p:grpSpPr>
        <p:sp>
          <p:nvSpPr>
            <p:cNvPr id="100" name="圆角矩形"/>
            <p:cNvSpPr/>
            <p:nvPr/>
          </p:nvSpPr>
          <p:spPr>
            <a:xfrm>
              <a:off x="0" y="0"/>
              <a:ext cx="3744030" cy="43200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ctr">
                <a:defRPr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01" name="Beijing Consen Automation Co.Ltd."/>
            <p:cNvSpPr txBox="1"/>
            <p:nvPr/>
          </p:nvSpPr>
          <p:spPr>
            <a:xfrm>
              <a:off x="21087" y="21089"/>
              <a:ext cx="3701854" cy="3506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ctr">
                <a:defRPr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Beijing Consen Automation Co.Ltd.</a:t>
              </a:r>
            </a:p>
          </p:txBody>
        </p:sp>
      </p:grpSp>
      <p:grpSp>
        <p:nvGrpSpPr>
          <p:cNvPr id="105" name="圆角矩形 17"/>
          <p:cNvGrpSpPr/>
          <p:nvPr/>
        </p:nvGrpSpPr>
        <p:grpSpPr>
          <a:xfrm>
            <a:off x="6776356" y="3207386"/>
            <a:ext cx="3744031" cy="432005"/>
            <a:chOff x="0" y="0"/>
            <a:chExt cx="3744029" cy="432004"/>
          </a:xfrm>
        </p:grpSpPr>
        <p:sp>
          <p:nvSpPr>
            <p:cNvPr id="103" name="圆角矩形"/>
            <p:cNvSpPr/>
            <p:nvPr/>
          </p:nvSpPr>
          <p:spPr>
            <a:xfrm>
              <a:off x="0" y="0"/>
              <a:ext cx="3744030" cy="43200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04" name="Wuzhong Instrument Company"/>
            <p:cNvSpPr txBox="1"/>
            <p:nvPr/>
          </p:nvSpPr>
          <p:spPr>
            <a:xfrm>
              <a:off x="21087" y="21089"/>
              <a:ext cx="3701854" cy="3506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Wuzhong Instrument Company</a:t>
              </a:r>
            </a:p>
          </p:txBody>
        </p:sp>
      </p:grpSp>
      <p:grpSp>
        <p:nvGrpSpPr>
          <p:cNvPr id="108" name="圆角矩形 18"/>
          <p:cNvGrpSpPr/>
          <p:nvPr/>
        </p:nvGrpSpPr>
        <p:grpSpPr>
          <a:xfrm>
            <a:off x="6776356" y="3707129"/>
            <a:ext cx="3744031" cy="432006"/>
            <a:chOff x="0" y="0"/>
            <a:chExt cx="3744029" cy="432004"/>
          </a:xfrm>
        </p:grpSpPr>
        <p:sp>
          <p:nvSpPr>
            <p:cNvPr id="106" name="圆角矩形"/>
            <p:cNvSpPr/>
            <p:nvPr/>
          </p:nvSpPr>
          <p:spPr>
            <a:xfrm>
              <a:off x="0" y="0"/>
              <a:ext cx="3744030" cy="43200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07" name="Tri-sen Systems Corporation"/>
            <p:cNvSpPr txBox="1"/>
            <p:nvPr/>
          </p:nvSpPr>
          <p:spPr>
            <a:xfrm>
              <a:off x="21087" y="21089"/>
              <a:ext cx="3701854" cy="3506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Tri-sen Systems Corporation</a:t>
              </a:r>
            </a:p>
          </p:txBody>
        </p:sp>
      </p:grpSp>
      <p:grpSp>
        <p:nvGrpSpPr>
          <p:cNvPr id="111" name="圆角矩形 19"/>
          <p:cNvGrpSpPr/>
          <p:nvPr/>
        </p:nvGrpSpPr>
        <p:grpSpPr>
          <a:xfrm>
            <a:off x="6769371" y="4243070"/>
            <a:ext cx="3744031" cy="432006"/>
            <a:chOff x="0" y="0"/>
            <a:chExt cx="3744029" cy="432004"/>
          </a:xfrm>
        </p:grpSpPr>
        <p:sp>
          <p:nvSpPr>
            <p:cNvPr id="109" name="圆角矩形"/>
            <p:cNvSpPr/>
            <p:nvPr/>
          </p:nvSpPr>
          <p:spPr>
            <a:xfrm>
              <a:off x="0" y="0"/>
              <a:ext cx="3744030" cy="43200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10" name="Zhongjing Corporation"/>
            <p:cNvSpPr txBox="1"/>
            <p:nvPr/>
          </p:nvSpPr>
          <p:spPr>
            <a:xfrm>
              <a:off x="21087" y="21089"/>
              <a:ext cx="3701854" cy="3506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defRPr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Zhongjing Corporation</a:t>
              </a:r>
            </a:p>
          </p:txBody>
        </p:sp>
      </p:grpSp>
      <p:sp>
        <p:nvSpPr>
          <p:cNvPr id="112" name="直接连接符 20"/>
          <p:cNvSpPr/>
          <p:nvPr/>
        </p:nvSpPr>
        <p:spPr>
          <a:xfrm flipH="1">
            <a:off x="6547122" y="4508500"/>
            <a:ext cx="215902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3" name="直接连接符 21"/>
          <p:cNvSpPr/>
          <p:nvPr/>
        </p:nvSpPr>
        <p:spPr>
          <a:xfrm flipH="1">
            <a:off x="6560456" y="3981450"/>
            <a:ext cx="215901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4" name="直接连接符 22"/>
          <p:cNvSpPr/>
          <p:nvPr/>
        </p:nvSpPr>
        <p:spPr>
          <a:xfrm flipH="1">
            <a:off x="6553472" y="3488690"/>
            <a:ext cx="215902" cy="2"/>
          </a:xfrm>
          <a:prstGeom prst="line">
            <a:avLst/>
          </a:prstGeom>
          <a:ln w="25400">
            <a:solidFill>
              <a:schemeClr val="accent1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5" name="直接连接符 23"/>
          <p:cNvSpPr/>
          <p:nvPr/>
        </p:nvSpPr>
        <p:spPr>
          <a:xfrm flipH="1">
            <a:off x="6546485" y="2430146"/>
            <a:ext cx="215902" cy="2"/>
          </a:xfrm>
          <a:prstGeom prst="line">
            <a:avLst/>
          </a:prstGeom>
          <a:ln w="25400">
            <a:solidFill>
              <a:schemeClr val="accent1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grpSp>
        <p:nvGrpSpPr>
          <p:cNvPr id="118" name="圆角矩形 2"/>
          <p:cNvGrpSpPr/>
          <p:nvPr/>
        </p:nvGrpSpPr>
        <p:grpSpPr>
          <a:xfrm>
            <a:off x="6762384" y="2694938"/>
            <a:ext cx="3744031" cy="406743"/>
            <a:chOff x="0" y="0"/>
            <a:chExt cx="3744029" cy="406741"/>
          </a:xfrm>
        </p:grpSpPr>
        <p:sp>
          <p:nvSpPr>
            <p:cNvPr id="116" name="圆角矩形"/>
            <p:cNvSpPr/>
            <p:nvPr/>
          </p:nvSpPr>
          <p:spPr>
            <a:xfrm>
              <a:off x="0" y="0"/>
              <a:ext cx="3744030" cy="406742"/>
            </a:xfrm>
            <a:prstGeom prst="roundRect">
              <a:avLst>
                <a:gd name="adj" fmla="val 16667"/>
              </a:avLst>
            </a:prstGeom>
            <a:solidFill>
              <a:srgbClr val="BABABA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ctr">
                <a:defRPr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117" name="Beijing Consen Technology Co.Ltd."/>
            <p:cNvSpPr txBox="1"/>
            <p:nvPr/>
          </p:nvSpPr>
          <p:spPr>
            <a:xfrm>
              <a:off x="19853" y="19855"/>
              <a:ext cx="3704322" cy="3506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ctr">
                <a:defRPr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Beijing Consen Technology Co.Ltd.</a:t>
              </a:r>
            </a:p>
          </p:txBody>
        </p:sp>
      </p:grpSp>
      <p:sp>
        <p:nvSpPr>
          <p:cNvPr id="119" name="直接连接符 5"/>
          <p:cNvSpPr/>
          <p:nvPr/>
        </p:nvSpPr>
        <p:spPr>
          <a:xfrm flipH="1">
            <a:off x="6539502" y="2943225"/>
            <a:ext cx="215902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标题 1"/>
          <p:cNvSpPr txBox="1">
            <a:spLocks noGrp="1"/>
          </p:cNvSpPr>
          <p:nvPr>
            <p:ph type="title"/>
          </p:nvPr>
        </p:nvSpPr>
        <p:spPr>
          <a:xfrm>
            <a:off x="493405" y="193039"/>
            <a:ext cx="5616576" cy="647705"/>
          </a:xfrm>
          <a:prstGeom prst="rect">
            <a:avLst/>
          </a:prstGeom>
        </p:spPr>
        <p:txBody>
          <a:bodyPr/>
          <a:lstStyle>
            <a:lvl1pPr>
              <a:defRPr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History Review</a:t>
            </a:r>
          </a:p>
        </p:txBody>
      </p:sp>
      <p:sp>
        <p:nvSpPr>
          <p:cNvPr id="122" name="矩形 57"/>
          <p:cNvSpPr/>
          <p:nvPr/>
        </p:nvSpPr>
        <p:spPr>
          <a:xfrm>
            <a:off x="836304" y="3796208"/>
            <a:ext cx="9389669" cy="140880"/>
          </a:xfrm>
          <a:prstGeom prst="rect">
            <a:avLst/>
          </a:prstGeom>
          <a:solidFill>
            <a:srgbClr val="C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123" name="椭圆 23"/>
          <p:cNvSpPr/>
          <p:nvPr/>
        </p:nvSpPr>
        <p:spPr>
          <a:xfrm>
            <a:off x="4019110" y="3525978"/>
            <a:ext cx="693741" cy="692153"/>
          </a:xfrm>
          <a:prstGeom prst="ellipse">
            <a:avLst/>
          </a:prstGeom>
          <a:solidFill>
            <a:srgbClr val="FFFFFF"/>
          </a:solidFill>
          <a:ln w="6350">
            <a:solidFill>
              <a:srgbClr val="C00000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defRPr>
            </a:pPr>
            <a:endParaRPr/>
          </a:p>
        </p:txBody>
      </p:sp>
      <p:grpSp>
        <p:nvGrpSpPr>
          <p:cNvPr id="128" name="组合 3"/>
          <p:cNvGrpSpPr/>
          <p:nvPr/>
        </p:nvGrpSpPr>
        <p:grpSpPr>
          <a:xfrm>
            <a:off x="3960516" y="2074179"/>
            <a:ext cx="752988" cy="2067752"/>
            <a:chOff x="0" y="0"/>
            <a:chExt cx="752987" cy="2067751"/>
          </a:xfrm>
        </p:grpSpPr>
        <p:grpSp>
          <p:nvGrpSpPr>
            <p:cNvPr id="126" name="椭圆 24"/>
            <p:cNvGrpSpPr/>
            <p:nvPr/>
          </p:nvGrpSpPr>
          <p:grpSpPr>
            <a:xfrm>
              <a:off x="68982" y="1527999"/>
              <a:ext cx="684006" cy="539753"/>
              <a:chOff x="0" y="0"/>
              <a:chExt cx="684004" cy="539751"/>
            </a:xfrm>
          </p:grpSpPr>
          <p:sp>
            <p:nvSpPr>
              <p:cNvPr id="124" name="椭圆"/>
              <p:cNvSpPr/>
              <p:nvPr/>
            </p:nvSpPr>
            <p:spPr>
              <a:xfrm>
                <a:off x="-1" y="0"/>
                <a:ext cx="684006" cy="539752"/>
              </a:xfrm>
              <a:prstGeom prst="ellipse">
                <a:avLst/>
              </a:prstGeom>
              <a:solidFill>
                <a:srgbClr val="C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sz="16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endParaRPr/>
              </a:p>
            </p:txBody>
          </p:sp>
          <p:sp>
            <p:nvSpPr>
              <p:cNvPr id="125" name="2002"/>
              <p:cNvSpPr txBox="1"/>
              <p:nvPr/>
            </p:nvSpPr>
            <p:spPr>
              <a:xfrm>
                <a:off x="100170" y="149225"/>
                <a:ext cx="483663" cy="2413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6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lvl1pPr>
              </a:lstStyle>
              <a:p>
                <a:r>
                  <a:t>2002</a:t>
                </a:r>
              </a:p>
            </p:txBody>
          </p:sp>
        </p:grpSp>
        <p:sp>
          <p:nvSpPr>
            <p:cNvPr id="127" name="任意多边形 29"/>
            <p:cNvSpPr/>
            <p:nvPr/>
          </p:nvSpPr>
          <p:spPr>
            <a:xfrm>
              <a:off x="0" y="-1"/>
              <a:ext cx="345022" cy="14509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16632"/>
                  </a:lnTo>
                  <a:lnTo>
                    <a:pt x="21600" y="21600"/>
                  </a:lnTo>
                </a:path>
              </a:pathLst>
            </a:custGeom>
            <a:noFill/>
            <a:ln w="6350" cap="flat">
              <a:solidFill>
                <a:srgbClr val="BFBFB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1200">
                  <a:latin typeface="华文细黑"/>
                  <a:ea typeface="华文细黑"/>
                  <a:cs typeface="华文细黑"/>
                  <a:sym typeface="华文细黑"/>
                </a:defRPr>
              </a:pPr>
              <a:endParaRPr/>
            </a:p>
          </p:txBody>
        </p:sp>
      </p:grpSp>
      <p:sp>
        <p:nvSpPr>
          <p:cNvPr id="129" name="文本框 30"/>
          <p:cNvSpPr txBox="1"/>
          <p:nvPr/>
        </p:nvSpPr>
        <p:spPr>
          <a:xfrm>
            <a:off x="2492680" y="2134735"/>
            <a:ext cx="1152130" cy="1085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1400" b="1">
                <a:solidFill>
                  <a:srgbClr val="7D7D7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>
              <a:defRPr sz="1400" b="1">
                <a:solidFill>
                  <a:srgbClr val="7D7D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Established </a:t>
            </a:r>
            <a:r>
              <a:rPr sz="1600">
                <a:solidFill>
                  <a:srgbClr val="C7000B"/>
                </a:solidFill>
              </a:rPr>
              <a:t>CONSEN Automation Tech Co.</a:t>
            </a:r>
          </a:p>
        </p:txBody>
      </p:sp>
      <p:grpSp>
        <p:nvGrpSpPr>
          <p:cNvPr id="135" name="组合 5"/>
          <p:cNvGrpSpPr/>
          <p:nvPr/>
        </p:nvGrpSpPr>
        <p:grpSpPr>
          <a:xfrm>
            <a:off x="6978912" y="2068563"/>
            <a:ext cx="799959" cy="2146451"/>
            <a:chOff x="0" y="0"/>
            <a:chExt cx="799958" cy="2146449"/>
          </a:xfrm>
        </p:grpSpPr>
        <p:sp>
          <p:nvSpPr>
            <p:cNvPr id="130" name="椭圆 19"/>
            <p:cNvSpPr/>
            <p:nvPr/>
          </p:nvSpPr>
          <p:spPr>
            <a:xfrm>
              <a:off x="103140" y="1454298"/>
              <a:ext cx="693741" cy="692153"/>
            </a:xfrm>
            <a:prstGeom prst="ellipse">
              <a:avLst/>
            </a:prstGeom>
            <a:solidFill>
              <a:srgbClr val="FFFFFF"/>
            </a:solidFill>
            <a:ln w="6350" cap="flat">
              <a:solidFill>
                <a:srgbClr val="C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defRPr>
              </a:pPr>
              <a:endParaRPr/>
            </a:p>
          </p:txBody>
        </p:sp>
        <p:grpSp>
          <p:nvGrpSpPr>
            <p:cNvPr id="133" name="椭圆 20"/>
            <p:cNvGrpSpPr/>
            <p:nvPr/>
          </p:nvGrpSpPr>
          <p:grpSpPr>
            <a:xfrm>
              <a:off x="115953" y="1530498"/>
              <a:ext cx="684005" cy="539753"/>
              <a:chOff x="0" y="0"/>
              <a:chExt cx="684004" cy="539751"/>
            </a:xfrm>
          </p:grpSpPr>
          <p:sp>
            <p:nvSpPr>
              <p:cNvPr id="131" name="椭圆"/>
              <p:cNvSpPr/>
              <p:nvPr/>
            </p:nvSpPr>
            <p:spPr>
              <a:xfrm>
                <a:off x="-1" y="0"/>
                <a:ext cx="684006" cy="539752"/>
              </a:xfrm>
              <a:prstGeom prst="ellipse">
                <a:avLst/>
              </a:prstGeom>
              <a:solidFill>
                <a:srgbClr val="C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sz="16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endParaRPr/>
              </a:p>
            </p:txBody>
          </p:sp>
          <p:sp>
            <p:nvSpPr>
              <p:cNvPr id="132" name="2004"/>
              <p:cNvSpPr txBox="1"/>
              <p:nvPr/>
            </p:nvSpPr>
            <p:spPr>
              <a:xfrm>
                <a:off x="100170" y="149225"/>
                <a:ext cx="483663" cy="2413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6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lvl1pPr>
              </a:lstStyle>
              <a:p>
                <a:r>
                  <a:t>2004</a:t>
                </a:r>
              </a:p>
            </p:txBody>
          </p:sp>
        </p:grpSp>
        <p:sp>
          <p:nvSpPr>
            <p:cNvPr id="134" name="任意多边形 38"/>
            <p:cNvSpPr/>
            <p:nvPr/>
          </p:nvSpPr>
          <p:spPr>
            <a:xfrm>
              <a:off x="-1" y="0"/>
              <a:ext cx="345022" cy="14509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16632"/>
                  </a:lnTo>
                  <a:lnTo>
                    <a:pt x="21600" y="21600"/>
                  </a:lnTo>
                </a:path>
              </a:pathLst>
            </a:custGeom>
            <a:noFill/>
            <a:ln w="6350" cap="flat">
              <a:solidFill>
                <a:srgbClr val="BFBFB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1200">
                  <a:latin typeface="华文细黑"/>
                  <a:ea typeface="华文细黑"/>
                  <a:cs typeface="华文细黑"/>
                  <a:sym typeface="华文细黑"/>
                </a:defRPr>
              </a:pPr>
              <a:endParaRPr/>
            </a:p>
          </p:txBody>
        </p:sp>
      </p:grpSp>
      <p:grpSp>
        <p:nvGrpSpPr>
          <p:cNvPr id="141" name="组合 4"/>
          <p:cNvGrpSpPr/>
          <p:nvPr/>
        </p:nvGrpSpPr>
        <p:grpSpPr>
          <a:xfrm>
            <a:off x="5495437" y="3523088"/>
            <a:ext cx="701540" cy="2157463"/>
            <a:chOff x="0" y="0"/>
            <a:chExt cx="701539" cy="2157461"/>
          </a:xfrm>
        </p:grpSpPr>
        <p:sp>
          <p:nvSpPr>
            <p:cNvPr id="136" name="椭圆 21"/>
            <p:cNvSpPr/>
            <p:nvPr/>
          </p:nvSpPr>
          <p:spPr>
            <a:xfrm>
              <a:off x="-1" y="0"/>
              <a:ext cx="693742" cy="692152"/>
            </a:xfrm>
            <a:prstGeom prst="ellipse">
              <a:avLst/>
            </a:prstGeom>
            <a:solidFill>
              <a:srgbClr val="FFFFFF"/>
            </a:solidFill>
            <a:ln w="6350" cap="flat">
              <a:solidFill>
                <a:srgbClr val="C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defRPr>
              </a:pPr>
              <a:endParaRPr/>
            </a:p>
          </p:txBody>
        </p:sp>
        <p:grpSp>
          <p:nvGrpSpPr>
            <p:cNvPr id="139" name="椭圆 22"/>
            <p:cNvGrpSpPr/>
            <p:nvPr/>
          </p:nvGrpSpPr>
          <p:grpSpPr>
            <a:xfrm>
              <a:off x="11270" y="76200"/>
              <a:ext cx="684004" cy="539752"/>
              <a:chOff x="0" y="0"/>
              <a:chExt cx="684003" cy="539751"/>
            </a:xfrm>
          </p:grpSpPr>
          <p:sp>
            <p:nvSpPr>
              <p:cNvPr id="137" name="椭圆"/>
              <p:cNvSpPr/>
              <p:nvPr/>
            </p:nvSpPr>
            <p:spPr>
              <a:xfrm>
                <a:off x="0" y="0"/>
                <a:ext cx="684004" cy="539752"/>
              </a:xfrm>
              <a:prstGeom prst="ellipse">
                <a:avLst/>
              </a:prstGeom>
              <a:solidFill>
                <a:srgbClr val="C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sz="16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endParaRPr/>
              </a:p>
            </p:txBody>
          </p:sp>
          <p:sp>
            <p:nvSpPr>
              <p:cNvPr id="138" name="2003"/>
              <p:cNvSpPr txBox="1"/>
              <p:nvPr/>
            </p:nvSpPr>
            <p:spPr>
              <a:xfrm>
                <a:off x="100170" y="149225"/>
                <a:ext cx="483664" cy="2413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6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lvl1pPr>
              </a:lstStyle>
              <a:p>
                <a:r>
                  <a:t>2003</a:t>
                </a:r>
              </a:p>
            </p:txBody>
          </p:sp>
        </p:grpSp>
        <p:sp>
          <p:nvSpPr>
            <p:cNvPr id="140" name="任意多边形 49"/>
            <p:cNvSpPr/>
            <p:nvPr/>
          </p:nvSpPr>
          <p:spPr>
            <a:xfrm rot="10800000">
              <a:off x="366576" y="706485"/>
              <a:ext cx="334964" cy="14509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16632"/>
                  </a:lnTo>
                  <a:lnTo>
                    <a:pt x="21600" y="21600"/>
                  </a:lnTo>
                </a:path>
              </a:pathLst>
            </a:custGeom>
            <a:noFill/>
            <a:ln w="6350" cap="flat">
              <a:solidFill>
                <a:srgbClr val="BFBFB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</p:grpSp>
      <p:grpSp>
        <p:nvGrpSpPr>
          <p:cNvPr id="148" name="组合 6"/>
          <p:cNvGrpSpPr/>
          <p:nvPr/>
        </p:nvGrpSpPr>
        <p:grpSpPr>
          <a:xfrm>
            <a:off x="8560806" y="2086811"/>
            <a:ext cx="804357" cy="3582952"/>
            <a:chOff x="0" y="0"/>
            <a:chExt cx="804356" cy="3582951"/>
          </a:xfrm>
        </p:grpSpPr>
        <p:sp>
          <p:nvSpPr>
            <p:cNvPr id="142" name="椭圆 17"/>
            <p:cNvSpPr/>
            <p:nvPr/>
          </p:nvSpPr>
          <p:spPr>
            <a:xfrm>
              <a:off x="41393" y="1446229"/>
              <a:ext cx="693741" cy="692153"/>
            </a:xfrm>
            <a:prstGeom prst="ellipse">
              <a:avLst/>
            </a:prstGeom>
            <a:solidFill>
              <a:srgbClr val="FFFFFF"/>
            </a:solidFill>
            <a:ln w="6350" cap="flat">
              <a:solidFill>
                <a:srgbClr val="C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defRPr>
              </a:pPr>
              <a:endParaRPr/>
            </a:p>
          </p:txBody>
        </p:sp>
        <p:grpSp>
          <p:nvGrpSpPr>
            <p:cNvPr id="145" name="椭圆 18"/>
            <p:cNvGrpSpPr/>
            <p:nvPr/>
          </p:nvGrpSpPr>
          <p:grpSpPr>
            <a:xfrm>
              <a:off x="57014" y="1529810"/>
              <a:ext cx="684003" cy="539753"/>
              <a:chOff x="0" y="9523"/>
              <a:chExt cx="684001" cy="539751"/>
            </a:xfrm>
          </p:grpSpPr>
          <p:sp>
            <p:nvSpPr>
              <p:cNvPr id="143" name="椭圆"/>
              <p:cNvSpPr/>
              <p:nvPr/>
            </p:nvSpPr>
            <p:spPr>
              <a:xfrm>
                <a:off x="0" y="9523"/>
                <a:ext cx="684002" cy="539753"/>
              </a:xfrm>
              <a:prstGeom prst="ellipse">
                <a:avLst/>
              </a:prstGeom>
              <a:solidFill>
                <a:srgbClr val="C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endParaRPr/>
              </a:p>
            </p:txBody>
          </p:sp>
          <p:sp>
            <p:nvSpPr>
              <p:cNvPr id="144" name="2006"/>
              <p:cNvSpPr txBox="1"/>
              <p:nvPr/>
            </p:nvSpPr>
            <p:spPr>
              <a:xfrm>
                <a:off x="100169" y="139699"/>
                <a:ext cx="483664" cy="279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lvl1pPr>
              </a:lstStyle>
              <a:p>
                <a:r>
                  <a:t>2006</a:t>
                </a:r>
              </a:p>
            </p:txBody>
          </p:sp>
        </p:grpSp>
        <p:sp>
          <p:nvSpPr>
            <p:cNvPr id="146" name="任意多边形 42"/>
            <p:cNvSpPr/>
            <p:nvPr/>
          </p:nvSpPr>
          <p:spPr>
            <a:xfrm>
              <a:off x="-1" y="0"/>
              <a:ext cx="345022" cy="14509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16632"/>
                  </a:lnTo>
                  <a:lnTo>
                    <a:pt x="21600" y="21600"/>
                  </a:lnTo>
                </a:path>
              </a:pathLst>
            </a:custGeom>
            <a:noFill/>
            <a:ln w="6350" cap="flat">
              <a:solidFill>
                <a:srgbClr val="BFBFB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1200">
                  <a:latin typeface="华文细黑"/>
                  <a:ea typeface="华文细黑"/>
                  <a:cs typeface="华文细黑"/>
                  <a:sym typeface="华文细黑"/>
                </a:defRPr>
              </a:pPr>
              <a:endParaRPr/>
            </a:p>
          </p:txBody>
        </p:sp>
        <p:sp>
          <p:nvSpPr>
            <p:cNvPr id="147" name="任意多边形 50"/>
            <p:cNvSpPr/>
            <p:nvPr/>
          </p:nvSpPr>
          <p:spPr>
            <a:xfrm rot="10800000">
              <a:off x="469393" y="2131975"/>
              <a:ext cx="334964" cy="14509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16632"/>
                  </a:lnTo>
                  <a:lnTo>
                    <a:pt x="21600" y="21600"/>
                  </a:lnTo>
                </a:path>
              </a:pathLst>
            </a:custGeom>
            <a:noFill/>
            <a:ln w="6350" cap="flat">
              <a:solidFill>
                <a:srgbClr val="BFBFB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</p:grpSp>
      <p:grpSp>
        <p:nvGrpSpPr>
          <p:cNvPr id="155" name="组合 2"/>
          <p:cNvGrpSpPr/>
          <p:nvPr/>
        </p:nvGrpSpPr>
        <p:grpSpPr>
          <a:xfrm>
            <a:off x="2452324" y="2088667"/>
            <a:ext cx="726257" cy="3602700"/>
            <a:chOff x="0" y="0"/>
            <a:chExt cx="726255" cy="3602699"/>
          </a:xfrm>
        </p:grpSpPr>
        <p:sp>
          <p:nvSpPr>
            <p:cNvPr id="149" name="椭圆 27"/>
            <p:cNvSpPr/>
            <p:nvPr/>
          </p:nvSpPr>
          <p:spPr>
            <a:xfrm>
              <a:off x="20001" y="1439628"/>
              <a:ext cx="693742" cy="692153"/>
            </a:xfrm>
            <a:prstGeom prst="ellipse">
              <a:avLst/>
            </a:prstGeom>
            <a:solidFill>
              <a:srgbClr val="FFFFFF"/>
            </a:solidFill>
            <a:ln w="6350" cap="flat">
              <a:solidFill>
                <a:srgbClr val="C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defRPr>
              </a:pPr>
              <a:endParaRPr/>
            </a:p>
          </p:txBody>
        </p:sp>
        <p:grpSp>
          <p:nvGrpSpPr>
            <p:cNvPr id="152" name="椭圆 28"/>
            <p:cNvGrpSpPr/>
            <p:nvPr/>
          </p:nvGrpSpPr>
          <p:grpSpPr>
            <a:xfrm>
              <a:off x="29322" y="1515829"/>
              <a:ext cx="684006" cy="539752"/>
              <a:chOff x="0" y="0"/>
              <a:chExt cx="684004" cy="539751"/>
            </a:xfrm>
          </p:grpSpPr>
          <p:sp>
            <p:nvSpPr>
              <p:cNvPr id="150" name="椭圆"/>
              <p:cNvSpPr/>
              <p:nvPr/>
            </p:nvSpPr>
            <p:spPr>
              <a:xfrm>
                <a:off x="-1" y="0"/>
                <a:ext cx="684006" cy="539752"/>
              </a:xfrm>
              <a:prstGeom prst="ellipse">
                <a:avLst/>
              </a:prstGeom>
              <a:solidFill>
                <a:srgbClr val="C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sz="16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endParaRPr/>
              </a:p>
            </p:txBody>
          </p:sp>
          <p:sp>
            <p:nvSpPr>
              <p:cNvPr id="151" name="1999"/>
              <p:cNvSpPr txBox="1"/>
              <p:nvPr/>
            </p:nvSpPr>
            <p:spPr>
              <a:xfrm>
                <a:off x="100170" y="149225"/>
                <a:ext cx="483663" cy="2413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6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lvl1pPr>
              </a:lstStyle>
              <a:p>
                <a:r>
                  <a:t>1999</a:t>
                </a:r>
              </a:p>
            </p:txBody>
          </p:sp>
        </p:grpSp>
        <p:sp>
          <p:nvSpPr>
            <p:cNvPr id="153" name="任意多边形 43"/>
            <p:cNvSpPr/>
            <p:nvPr/>
          </p:nvSpPr>
          <p:spPr>
            <a:xfrm>
              <a:off x="-1" y="0"/>
              <a:ext cx="345023" cy="14509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16632"/>
                  </a:lnTo>
                  <a:lnTo>
                    <a:pt x="21600" y="21600"/>
                  </a:lnTo>
                </a:path>
              </a:pathLst>
            </a:custGeom>
            <a:noFill/>
            <a:ln w="6350" cap="flat">
              <a:solidFill>
                <a:srgbClr val="BFBFB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1200">
                  <a:latin typeface="华文细黑"/>
                  <a:ea typeface="华文细黑"/>
                  <a:cs typeface="华文细黑"/>
                  <a:sym typeface="华文细黑"/>
                </a:defRPr>
              </a:pPr>
              <a:endParaRPr/>
            </a:p>
          </p:txBody>
        </p:sp>
        <p:sp>
          <p:nvSpPr>
            <p:cNvPr id="154" name="任意多边形 63"/>
            <p:cNvSpPr/>
            <p:nvPr/>
          </p:nvSpPr>
          <p:spPr>
            <a:xfrm rot="10800000">
              <a:off x="391292" y="2151723"/>
              <a:ext cx="334964" cy="14509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16632"/>
                  </a:lnTo>
                  <a:lnTo>
                    <a:pt x="21600" y="21600"/>
                  </a:lnTo>
                </a:path>
              </a:pathLst>
            </a:custGeom>
            <a:noFill/>
            <a:ln w="6350" cap="flat">
              <a:solidFill>
                <a:srgbClr val="BFBFB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</p:grpSp>
      <p:sp>
        <p:nvSpPr>
          <p:cNvPr id="156" name="文本框 30"/>
          <p:cNvSpPr txBox="1"/>
          <p:nvPr/>
        </p:nvSpPr>
        <p:spPr>
          <a:xfrm>
            <a:off x="1242247" y="4461638"/>
            <a:ext cx="1872210" cy="16197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 algn="r">
              <a:spcBef>
                <a:spcPts val="800"/>
              </a:spcBef>
              <a:defRPr sz="1400" b="1">
                <a:solidFill>
                  <a:srgbClr val="7D7D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Started cooperation with Shenyang Blower Works Automation Control System Company, and completed an ITCC system development project</a:t>
            </a:r>
          </a:p>
        </p:txBody>
      </p:sp>
      <p:sp>
        <p:nvSpPr>
          <p:cNvPr id="157" name="文本框 30"/>
          <p:cNvSpPr txBox="1"/>
          <p:nvPr/>
        </p:nvSpPr>
        <p:spPr>
          <a:xfrm>
            <a:off x="952185" y="1365293"/>
            <a:ext cx="1324697" cy="18229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1400" b="1">
                <a:solidFill>
                  <a:srgbClr val="7D7D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Founders started entering </a:t>
            </a:r>
          </a:p>
          <a:p>
            <a:pPr>
              <a:defRPr sz="1400" b="1">
                <a:solidFill>
                  <a:srgbClr val="7D7D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into the field</a:t>
            </a:r>
          </a:p>
          <a:p>
            <a:pPr>
              <a:defRPr sz="1400" b="1">
                <a:solidFill>
                  <a:srgbClr val="7D7D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 of safety </a:t>
            </a:r>
          </a:p>
          <a:p>
            <a:pPr>
              <a:defRPr sz="1400" b="1">
                <a:solidFill>
                  <a:srgbClr val="7D7D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and critical control systems </a:t>
            </a:r>
          </a:p>
          <a:p>
            <a:pPr>
              <a:defRPr sz="1400" b="1">
                <a:solidFill>
                  <a:srgbClr val="7D7D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in China</a:t>
            </a:r>
          </a:p>
        </p:txBody>
      </p:sp>
      <p:grpSp>
        <p:nvGrpSpPr>
          <p:cNvPr id="163" name="组合 1"/>
          <p:cNvGrpSpPr/>
          <p:nvPr/>
        </p:nvGrpSpPr>
        <p:grpSpPr>
          <a:xfrm>
            <a:off x="884640" y="2088664"/>
            <a:ext cx="785749" cy="2131782"/>
            <a:chOff x="0" y="0"/>
            <a:chExt cx="785748" cy="2131780"/>
          </a:xfrm>
        </p:grpSpPr>
        <p:sp>
          <p:nvSpPr>
            <p:cNvPr id="158" name="椭圆 45"/>
            <p:cNvSpPr/>
            <p:nvPr/>
          </p:nvSpPr>
          <p:spPr>
            <a:xfrm>
              <a:off x="92007" y="1439628"/>
              <a:ext cx="693742" cy="692153"/>
            </a:xfrm>
            <a:prstGeom prst="ellipse">
              <a:avLst/>
            </a:prstGeom>
            <a:solidFill>
              <a:srgbClr val="FFFFFF"/>
            </a:solidFill>
            <a:ln w="6350" cap="flat">
              <a:solidFill>
                <a:srgbClr val="C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defRPr>
              </a:pPr>
              <a:endParaRPr/>
            </a:p>
          </p:txBody>
        </p:sp>
        <p:grpSp>
          <p:nvGrpSpPr>
            <p:cNvPr id="161" name="椭圆 46"/>
            <p:cNvGrpSpPr/>
            <p:nvPr/>
          </p:nvGrpSpPr>
          <p:grpSpPr>
            <a:xfrm>
              <a:off x="101330" y="1515828"/>
              <a:ext cx="684004" cy="539753"/>
              <a:chOff x="0" y="0"/>
              <a:chExt cx="684003" cy="539751"/>
            </a:xfrm>
          </p:grpSpPr>
          <p:sp>
            <p:nvSpPr>
              <p:cNvPr id="159" name="椭圆"/>
              <p:cNvSpPr/>
              <p:nvPr/>
            </p:nvSpPr>
            <p:spPr>
              <a:xfrm>
                <a:off x="0" y="0"/>
                <a:ext cx="684004" cy="539752"/>
              </a:xfrm>
              <a:prstGeom prst="ellipse">
                <a:avLst/>
              </a:prstGeom>
              <a:solidFill>
                <a:srgbClr val="C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sz="16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endParaRPr/>
              </a:p>
            </p:txBody>
          </p:sp>
          <p:sp>
            <p:nvSpPr>
              <p:cNvPr id="160" name="1996"/>
              <p:cNvSpPr txBox="1"/>
              <p:nvPr/>
            </p:nvSpPr>
            <p:spPr>
              <a:xfrm>
                <a:off x="100170" y="149225"/>
                <a:ext cx="483664" cy="2413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6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lvl1pPr>
              </a:lstStyle>
              <a:p>
                <a:r>
                  <a:t>1996</a:t>
                </a:r>
              </a:p>
            </p:txBody>
          </p:sp>
        </p:grpSp>
        <p:sp>
          <p:nvSpPr>
            <p:cNvPr id="162" name="任意多边形 48"/>
            <p:cNvSpPr/>
            <p:nvPr/>
          </p:nvSpPr>
          <p:spPr>
            <a:xfrm>
              <a:off x="-1" y="0"/>
              <a:ext cx="345024" cy="14509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16632"/>
                  </a:lnTo>
                  <a:lnTo>
                    <a:pt x="21600" y="21600"/>
                  </a:lnTo>
                </a:path>
              </a:pathLst>
            </a:custGeom>
            <a:noFill/>
            <a:ln w="6350" cap="flat">
              <a:solidFill>
                <a:srgbClr val="BFBFB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1200">
                  <a:latin typeface="华文细黑"/>
                  <a:ea typeface="华文细黑"/>
                  <a:cs typeface="华文细黑"/>
                  <a:sym typeface="华文细黑"/>
                </a:defRPr>
              </a:pPr>
              <a:endParaRPr/>
            </a:p>
          </p:txBody>
        </p:sp>
      </p:grpSp>
      <p:sp>
        <p:nvSpPr>
          <p:cNvPr id="164" name="直接连接符 53"/>
          <p:cNvSpPr/>
          <p:nvPr/>
        </p:nvSpPr>
        <p:spPr>
          <a:xfrm>
            <a:off x="10888812" y="3847178"/>
            <a:ext cx="576002" cy="1275"/>
          </a:xfrm>
          <a:prstGeom prst="line">
            <a:avLst/>
          </a:prstGeom>
          <a:ln w="133350">
            <a:solidFill>
              <a:srgbClr val="C7000B"/>
            </a:solidFill>
            <a:prstDash val="sysDot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5" name="文本框 30"/>
          <p:cNvSpPr txBox="1"/>
          <p:nvPr/>
        </p:nvSpPr>
        <p:spPr>
          <a:xfrm>
            <a:off x="4009476" y="2011625"/>
            <a:ext cx="1296147" cy="1213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1400" b="1">
                <a:solidFill>
                  <a:srgbClr val="7D7D7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>
              <a:defRPr sz="1400" b="1">
                <a:solidFill>
                  <a:srgbClr val="7D7D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Started to make partnership with Invensys Singapore</a:t>
            </a:r>
          </a:p>
        </p:txBody>
      </p:sp>
      <p:sp>
        <p:nvSpPr>
          <p:cNvPr id="166" name="文本框 30"/>
          <p:cNvSpPr txBox="1"/>
          <p:nvPr/>
        </p:nvSpPr>
        <p:spPr>
          <a:xfrm>
            <a:off x="4735886" y="4456414"/>
            <a:ext cx="1440162" cy="14927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algn="r">
              <a:defRPr sz="1400" b="1">
                <a:solidFill>
                  <a:srgbClr val="7D7D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Set up </a:t>
            </a:r>
            <a:r>
              <a:rPr sz="1600">
                <a:solidFill>
                  <a:srgbClr val="C7000B"/>
                </a:solidFill>
              </a:rPr>
              <a:t>CONSEN Transportation Tech Co.</a:t>
            </a:r>
            <a:r>
              <a:t>, </a:t>
            </a:r>
          </a:p>
          <a:p>
            <a:pPr algn="r">
              <a:defRPr sz="1400" b="1">
                <a:solidFill>
                  <a:srgbClr val="7D7D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start entering into the field of railway RIS</a:t>
            </a:r>
          </a:p>
        </p:txBody>
      </p:sp>
      <p:sp>
        <p:nvSpPr>
          <p:cNvPr id="167" name="文本框 30"/>
          <p:cNvSpPr txBox="1"/>
          <p:nvPr/>
        </p:nvSpPr>
        <p:spPr>
          <a:xfrm>
            <a:off x="7031255" y="1360069"/>
            <a:ext cx="1361982" cy="18229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1400" b="1">
                <a:solidFill>
                  <a:srgbClr val="7D7D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Established business relationships with Mitsubishi Corporation of Japan and MAN-TURBO Corporation of Germany</a:t>
            </a:r>
          </a:p>
        </p:txBody>
      </p:sp>
      <p:sp>
        <p:nvSpPr>
          <p:cNvPr id="168" name="文本框 30"/>
          <p:cNvSpPr txBox="1"/>
          <p:nvPr/>
        </p:nvSpPr>
        <p:spPr>
          <a:xfrm>
            <a:off x="7173838" y="4304014"/>
            <a:ext cx="2016226" cy="18229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1400" b="1">
                <a:solidFill>
                  <a:srgbClr val="7D7D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Won the ESD/FGS/ITCC project of the whole factory of Fujian Petrochemical Co., amounting to USD 20million,  the largest joint-ventured petrochemical project </a:t>
            </a:r>
          </a:p>
          <a:p>
            <a:pPr>
              <a:defRPr sz="1400" b="1">
                <a:solidFill>
                  <a:srgbClr val="7D7D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in China</a:t>
            </a:r>
          </a:p>
        </p:txBody>
      </p:sp>
      <p:sp>
        <p:nvSpPr>
          <p:cNvPr id="169" name="文本框 30"/>
          <p:cNvSpPr txBox="1"/>
          <p:nvPr/>
        </p:nvSpPr>
        <p:spPr>
          <a:xfrm>
            <a:off x="8619669" y="2155062"/>
            <a:ext cx="1145958" cy="10601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1400" b="1">
                <a:solidFill>
                  <a:srgbClr val="7D7D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Established the branch in Singapore:</a:t>
            </a:r>
          </a:p>
          <a:p>
            <a:pPr>
              <a:defRPr sz="1600" b="1">
                <a:solidFill>
                  <a:srgbClr val="C7000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Singapore CONSEN</a:t>
            </a:r>
          </a:p>
        </p:txBody>
      </p:sp>
      <p:sp>
        <p:nvSpPr>
          <p:cNvPr id="170" name="文本框 30"/>
          <p:cNvSpPr txBox="1"/>
          <p:nvPr/>
        </p:nvSpPr>
        <p:spPr>
          <a:xfrm>
            <a:off x="9817486" y="4456414"/>
            <a:ext cx="1152130" cy="1629310"/>
          </a:xfrm>
          <a:prstGeom prst="rect">
            <a:avLst/>
          </a:prstGeom>
          <a:ln>
            <a:solidFill>
              <a:srgbClr val="808080"/>
            </a:solidFill>
            <a:prstDash val="lgDashDot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1400" b="1">
                <a:solidFill>
                  <a:srgbClr val="C7000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*: CAG (China Automation Group)</a:t>
            </a:r>
            <a:r>
              <a:rPr>
                <a:solidFill>
                  <a:srgbClr val="7D7D7D"/>
                </a:solidFill>
              </a:rPr>
              <a:t> is</a:t>
            </a:r>
          </a:p>
          <a:p>
            <a:pPr>
              <a:defRPr sz="1400" b="1">
                <a:solidFill>
                  <a:srgbClr val="7D7D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the holding company of all CONSEN companies</a:t>
            </a:r>
          </a:p>
        </p:txBody>
      </p:sp>
      <p:grpSp>
        <p:nvGrpSpPr>
          <p:cNvPr id="176" name="组合 7"/>
          <p:cNvGrpSpPr/>
          <p:nvPr/>
        </p:nvGrpSpPr>
        <p:grpSpPr>
          <a:xfrm>
            <a:off x="10147100" y="2080149"/>
            <a:ext cx="757366" cy="2137627"/>
            <a:chOff x="0" y="0"/>
            <a:chExt cx="757365" cy="2137625"/>
          </a:xfrm>
        </p:grpSpPr>
        <p:sp>
          <p:nvSpPr>
            <p:cNvPr id="171" name="椭圆 15"/>
            <p:cNvSpPr/>
            <p:nvPr/>
          </p:nvSpPr>
          <p:spPr>
            <a:xfrm>
              <a:off x="63624" y="1445473"/>
              <a:ext cx="693742" cy="692153"/>
            </a:xfrm>
            <a:prstGeom prst="ellipse">
              <a:avLst/>
            </a:prstGeom>
            <a:solidFill>
              <a:srgbClr val="FFFFFF"/>
            </a:solidFill>
            <a:ln w="6350" cap="flat">
              <a:solidFill>
                <a:srgbClr val="C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defRPr>
              </a:pPr>
              <a:endParaRPr/>
            </a:p>
          </p:txBody>
        </p:sp>
        <p:grpSp>
          <p:nvGrpSpPr>
            <p:cNvPr id="174" name="椭圆 16"/>
            <p:cNvGrpSpPr/>
            <p:nvPr/>
          </p:nvGrpSpPr>
          <p:grpSpPr>
            <a:xfrm>
              <a:off x="68360" y="1529053"/>
              <a:ext cx="684003" cy="539752"/>
              <a:chOff x="0" y="9523"/>
              <a:chExt cx="684001" cy="539751"/>
            </a:xfrm>
          </p:grpSpPr>
          <p:sp>
            <p:nvSpPr>
              <p:cNvPr id="172" name="椭圆"/>
              <p:cNvSpPr/>
              <p:nvPr/>
            </p:nvSpPr>
            <p:spPr>
              <a:xfrm>
                <a:off x="0" y="9523"/>
                <a:ext cx="684002" cy="539753"/>
              </a:xfrm>
              <a:prstGeom prst="ellipse">
                <a:avLst/>
              </a:prstGeom>
              <a:solidFill>
                <a:srgbClr val="C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endParaRPr/>
              </a:p>
            </p:txBody>
          </p:sp>
          <p:sp>
            <p:nvSpPr>
              <p:cNvPr id="173" name="2007"/>
              <p:cNvSpPr txBox="1"/>
              <p:nvPr/>
            </p:nvSpPr>
            <p:spPr>
              <a:xfrm>
                <a:off x="100169" y="139699"/>
                <a:ext cx="483664" cy="279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lvl1pPr>
              </a:lstStyle>
              <a:p>
                <a:r>
                  <a:t>2007</a:t>
                </a:r>
              </a:p>
            </p:txBody>
          </p:sp>
        </p:grpSp>
        <p:sp>
          <p:nvSpPr>
            <p:cNvPr id="175" name="任意多边形 69"/>
            <p:cNvSpPr/>
            <p:nvPr/>
          </p:nvSpPr>
          <p:spPr>
            <a:xfrm>
              <a:off x="-1" y="0"/>
              <a:ext cx="345022" cy="14509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16632"/>
                  </a:lnTo>
                  <a:lnTo>
                    <a:pt x="21600" y="21600"/>
                  </a:lnTo>
                </a:path>
              </a:pathLst>
            </a:custGeom>
            <a:noFill/>
            <a:ln w="6350" cap="flat">
              <a:solidFill>
                <a:srgbClr val="BFBFB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1200">
                  <a:latin typeface="华文细黑"/>
                  <a:ea typeface="华文细黑"/>
                  <a:cs typeface="华文细黑"/>
                  <a:sym typeface="华文细黑"/>
                </a:defRPr>
              </a:pPr>
              <a:endParaRPr/>
            </a:p>
          </p:txBody>
        </p:sp>
      </p:grpSp>
      <p:sp>
        <p:nvSpPr>
          <p:cNvPr id="177" name="文本框 30"/>
          <p:cNvSpPr txBox="1"/>
          <p:nvPr/>
        </p:nvSpPr>
        <p:spPr>
          <a:xfrm>
            <a:off x="10225972" y="1912984"/>
            <a:ext cx="1152130" cy="12641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1600" b="1">
                <a:solidFill>
                  <a:srgbClr val="C7000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CAG*</a:t>
            </a:r>
          </a:p>
          <a:p>
            <a:pPr>
              <a:defRPr sz="1600" b="1">
                <a:solidFill>
                  <a:srgbClr val="C7000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listed</a:t>
            </a:r>
            <a:r>
              <a:rPr>
                <a:solidFill>
                  <a:srgbClr val="7D7D7D"/>
                </a:solidFill>
              </a:rPr>
              <a:t> </a:t>
            </a:r>
            <a:r>
              <a:rPr sz="1400">
                <a:solidFill>
                  <a:srgbClr val="7D7D7D"/>
                </a:solidFill>
              </a:rPr>
              <a:t>on the Main Board of the Stock Exchange of Hong Kong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标题 1"/>
          <p:cNvSpPr txBox="1">
            <a:spLocks noGrp="1"/>
          </p:cNvSpPr>
          <p:nvPr>
            <p:ph type="title"/>
          </p:nvPr>
        </p:nvSpPr>
        <p:spPr>
          <a:xfrm>
            <a:off x="445211" y="153249"/>
            <a:ext cx="5616576" cy="647705"/>
          </a:xfrm>
          <a:prstGeom prst="rect">
            <a:avLst/>
          </a:prstGeom>
        </p:spPr>
        <p:txBody>
          <a:bodyPr/>
          <a:lstStyle>
            <a:lvl1pPr>
              <a:defRPr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History Review</a:t>
            </a:r>
          </a:p>
        </p:txBody>
      </p:sp>
      <p:sp>
        <p:nvSpPr>
          <p:cNvPr id="180" name="矩形 57"/>
          <p:cNvSpPr/>
          <p:nvPr/>
        </p:nvSpPr>
        <p:spPr>
          <a:xfrm>
            <a:off x="1392737" y="3792954"/>
            <a:ext cx="9268226" cy="144770"/>
          </a:xfrm>
          <a:prstGeom prst="rect">
            <a:avLst/>
          </a:prstGeom>
          <a:solidFill>
            <a:srgbClr val="C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181" name="直接连接符 66"/>
          <p:cNvSpPr/>
          <p:nvPr/>
        </p:nvSpPr>
        <p:spPr>
          <a:xfrm>
            <a:off x="11415463" y="3856562"/>
            <a:ext cx="396002" cy="1275"/>
          </a:xfrm>
          <a:prstGeom prst="line">
            <a:avLst/>
          </a:prstGeom>
          <a:ln w="133350">
            <a:solidFill>
              <a:srgbClr val="C7000B"/>
            </a:solidFill>
            <a:prstDash val="sysDot"/>
          </a:ln>
        </p:spPr>
        <p:txBody>
          <a:bodyPr lIns="45718" tIns="45718" rIns="45718" bIns="45718"/>
          <a:lstStyle/>
          <a:p>
            <a:endParaRPr/>
          </a:p>
        </p:txBody>
      </p:sp>
      <p:grpSp>
        <p:nvGrpSpPr>
          <p:cNvPr id="189" name="组合 1"/>
          <p:cNvGrpSpPr/>
          <p:nvPr/>
        </p:nvGrpSpPr>
        <p:grpSpPr>
          <a:xfrm>
            <a:off x="401676" y="1854981"/>
            <a:ext cx="1448092" cy="2370848"/>
            <a:chOff x="0" y="0"/>
            <a:chExt cx="1448090" cy="2370847"/>
          </a:xfrm>
        </p:grpSpPr>
        <p:sp>
          <p:nvSpPr>
            <p:cNvPr id="182" name="椭圆 23"/>
            <p:cNvSpPr/>
            <p:nvPr/>
          </p:nvSpPr>
          <p:spPr>
            <a:xfrm>
              <a:off x="297320" y="1678695"/>
              <a:ext cx="693741" cy="692153"/>
            </a:xfrm>
            <a:prstGeom prst="ellipse">
              <a:avLst/>
            </a:prstGeom>
            <a:solidFill>
              <a:srgbClr val="FFFFFF"/>
            </a:solidFill>
            <a:ln w="6350" cap="flat">
              <a:solidFill>
                <a:srgbClr val="C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defRPr>
              </a:pPr>
              <a:endParaRPr/>
            </a:p>
          </p:txBody>
        </p:sp>
        <p:grpSp>
          <p:nvGrpSpPr>
            <p:cNvPr id="185" name="椭圆 24"/>
            <p:cNvGrpSpPr/>
            <p:nvPr/>
          </p:nvGrpSpPr>
          <p:grpSpPr>
            <a:xfrm>
              <a:off x="310605" y="1754895"/>
              <a:ext cx="684006" cy="539753"/>
              <a:chOff x="0" y="0"/>
              <a:chExt cx="684004" cy="539751"/>
            </a:xfrm>
          </p:grpSpPr>
          <p:sp>
            <p:nvSpPr>
              <p:cNvPr id="183" name="椭圆"/>
              <p:cNvSpPr/>
              <p:nvPr/>
            </p:nvSpPr>
            <p:spPr>
              <a:xfrm>
                <a:off x="-1" y="0"/>
                <a:ext cx="684006" cy="539752"/>
              </a:xfrm>
              <a:prstGeom prst="ellipse">
                <a:avLst/>
              </a:prstGeom>
              <a:solidFill>
                <a:srgbClr val="C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sz="16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endParaRPr/>
              </a:p>
            </p:txBody>
          </p:sp>
          <p:sp>
            <p:nvSpPr>
              <p:cNvPr id="184" name="2008"/>
              <p:cNvSpPr txBox="1"/>
              <p:nvPr/>
            </p:nvSpPr>
            <p:spPr>
              <a:xfrm>
                <a:off x="100170" y="149225"/>
                <a:ext cx="483663" cy="2413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6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lvl1pPr>
              </a:lstStyle>
              <a:p>
                <a:r>
                  <a:t>2008</a:t>
                </a:r>
              </a:p>
            </p:txBody>
          </p:sp>
        </p:grpSp>
        <p:sp>
          <p:nvSpPr>
            <p:cNvPr id="186" name="任意多边形 29"/>
            <p:cNvSpPr/>
            <p:nvPr/>
          </p:nvSpPr>
          <p:spPr>
            <a:xfrm>
              <a:off x="166965" y="226896"/>
              <a:ext cx="345022" cy="14509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16632"/>
                  </a:lnTo>
                  <a:lnTo>
                    <a:pt x="21600" y="21600"/>
                  </a:lnTo>
                </a:path>
              </a:pathLst>
            </a:custGeom>
            <a:noFill/>
            <a:ln w="6350" cap="flat">
              <a:solidFill>
                <a:srgbClr val="BFBFB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1200">
                  <a:latin typeface="华文细黑"/>
                  <a:ea typeface="华文细黑"/>
                  <a:cs typeface="华文细黑"/>
                  <a:sym typeface="华文细黑"/>
                </a:defRPr>
              </a:pPr>
              <a:endParaRPr/>
            </a:p>
          </p:txBody>
        </p:sp>
        <p:sp>
          <p:nvSpPr>
            <p:cNvPr id="187" name="直接连接符 65"/>
            <p:cNvSpPr/>
            <p:nvPr/>
          </p:nvSpPr>
          <p:spPr>
            <a:xfrm>
              <a:off x="-1" y="2023458"/>
              <a:ext cx="396003" cy="1275"/>
            </a:xfrm>
            <a:prstGeom prst="line">
              <a:avLst/>
            </a:prstGeom>
            <a:noFill/>
            <a:ln w="133350" cap="flat">
              <a:solidFill>
                <a:srgbClr val="C7000B"/>
              </a:solidFill>
              <a:prstDash val="sysDot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sp>
          <p:nvSpPr>
            <p:cNvPr id="188" name="文本框 30"/>
            <p:cNvSpPr txBox="1"/>
            <p:nvPr/>
          </p:nvSpPr>
          <p:spPr>
            <a:xfrm>
              <a:off x="223952" y="-1"/>
              <a:ext cx="1224139" cy="12895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1400" b="1">
                  <a:solidFill>
                    <a:srgbClr val="7D7D7D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CAG set up </a:t>
              </a:r>
              <a:r>
                <a:rPr sz="1600">
                  <a:solidFill>
                    <a:srgbClr val="C7000B"/>
                  </a:solidFill>
                </a:rPr>
                <a:t>Tri-sen Systems Corporation </a:t>
              </a:r>
              <a:r>
                <a:t>in Houston, USA</a:t>
              </a:r>
            </a:p>
          </p:txBody>
        </p:sp>
      </p:grpSp>
      <p:grpSp>
        <p:nvGrpSpPr>
          <p:cNvPr id="196" name="组合 2"/>
          <p:cNvGrpSpPr/>
          <p:nvPr/>
        </p:nvGrpSpPr>
        <p:grpSpPr>
          <a:xfrm>
            <a:off x="1549673" y="3523722"/>
            <a:ext cx="1584179" cy="2157465"/>
            <a:chOff x="0" y="0"/>
            <a:chExt cx="1584177" cy="2157463"/>
          </a:xfrm>
        </p:grpSpPr>
        <p:sp>
          <p:nvSpPr>
            <p:cNvPr id="190" name="椭圆 21"/>
            <p:cNvSpPr/>
            <p:nvPr/>
          </p:nvSpPr>
          <p:spPr>
            <a:xfrm>
              <a:off x="759735" y="0"/>
              <a:ext cx="693741" cy="692152"/>
            </a:xfrm>
            <a:prstGeom prst="ellipse">
              <a:avLst/>
            </a:prstGeom>
            <a:solidFill>
              <a:srgbClr val="FFFFFF"/>
            </a:solidFill>
            <a:ln w="6350" cap="flat">
              <a:solidFill>
                <a:srgbClr val="C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defRPr>
              </a:pPr>
              <a:endParaRPr/>
            </a:p>
          </p:txBody>
        </p:sp>
        <p:grpSp>
          <p:nvGrpSpPr>
            <p:cNvPr id="193" name="椭圆 22"/>
            <p:cNvGrpSpPr/>
            <p:nvPr/>
          </p:nvGrpSpPr>
          <p:grpSpPr>
            <a:xfrm>
              <a:off x="771006" y="76200"/>
              <a:ext cx="684005" cy="539752"/>
              <a:chOff x="0" y="0"/>
              <a:chExt cx="684004" cy="539751"/>
            </a:xfrm>
          </p:grpSpPr>
          <p:sp>
            <p:nvSpPr>
              <p:cNvPr id="191" name="椭圆"/>
              <p:cNvSpPr/>
              <p:nvPr/>
            </p:nvSpPr>
            <p:spPr>
              <a:xfrm>
                <a:off x="-1" y="0"/>
                <a:ext cx="684006" cy="539752"/>
              </a:xfrm>
              <a:prstGeom prst="ellipse">
                <a:avLst/>
              </a:prstGeom>
              <a:solidFill>
                <a:srgbClr val="C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sz="16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endParaRPr/>
              </a:p>
            </p:txBody>
          </p:sp>
          <p:sp>
            <p:nvSpPr>
              <p:cNvPr id="192" name="2009"/>
              <p:cNvSpPr txBox="1"/>
              <p:nvPr/>
            </p:nvSpPr>
            <p:spPr>
              <a:xfrm>
                <a:off x="100170" y="149225"/>
                <a:ext cx="483663" cy="2413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6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lvl1pPr>
              </a:lstStyle>
              <a:p>
                <a:r>
                  <a:t>2009</a:t>
                </a:r>
              </a:p>
            </p:txBody>
          </p:sp>
        </p:grpSp>
        <p:sp>
          <p:nvSpPr>
            <p:cNvPr id="194" name="任意多边形 49"/>
            <p:cNvSpPr/>
            <p:nvPr/>
          </p:nvSpPr>
          <p:spPr>
            <a:xfrm rot="10800000">
              <a:off x="1177207" y="706488"/>
              <a:ext cx="334964" cy="14509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16632"/>
                  </a:lnTo>
                  <a:lnTo>
                    <a:pt x="21600" y="21600"/>
                  </a:lnTo>
                </a:path>
              </a:pathLst>
            </a:custGeom>
            <a:noFill/>
            <a:ln w="6350" cap="flat">
              <a:solidFill>
                <a:srgbClr val="BFBFB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195" name="文本框 30"/>
            <p:cNvSpPr txBox="1"/>
            <p:nvPr/>
          </p:nvSpPr>
          <p:spPr>
            <a:xfrm>
              <a:off x="-1" y="946683"/>
              <a:ext cx="1584179" cy="10601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1400" b="1">
                  <a:solidFill>
                    <a:srgbClr val="7D7D7D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CAG established the wholly-owned subsidiary—</a:t>
              </a:r>
              <a:r>
                <a:rPr sz="1600">
                  <a:solidFill>
                    <a:srgbClr val="C7000B"/>
                  </a:solidFill>
                </a:rPr>
                <a:t>Innovex </a:t>
              </a:r>
            </a:p>
            <a:p>
              <a:pPr>
                <a:defRPr sz="1600" b="1">
                  <a:solidFill>
                    <a:srgbClr val="C7000B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Japan Co.</a:t>
              </a:r>
            </a:p>
          </p:txBody>
        </p:sp>
      </p:grpSp>
      <p:grpSp>
        <p:nvGrpSpPr>
          <p:cNvPr id="203" name="组合 3"/>
          <p:cNvGrpSpPr/>
          <p:nvPr/>
        </p:nvGrpSpPr>
        <p:grpSpPr>
          <a:xfrm>
            <a:off x="3748158" y="1648736"/>
            <a:ext cx="1258864" cy="2566913"/>
            <a:chOff x="0" y="0"/>
            <a:chExt cx="1258863" cy="2566912"/>
          </a:xfrm>
        </p:grpSpPr>
        <p:sp>
          <p:nvSpPr>
            <p:cNvPr id="197" name="椭圆 19"/>
            <p:cNvSpPr/>
            <p:nvPr/>
          </p:nvSpPr>
          <p:spPr>
            <a:xfrm>
              <a:off x="155892" y="1874759"/>
              <a:ext cx="693740" cy="692153"/>
            </a:xfrm>
            <a:prstGeom prst="ellipse">
              <a:avLst/>
            </a:prstGeom>
            <a:solidFill>
              <a:srgbClr val="FFFFFF"/>
            </a:solidFill>
            <a:ln w="6350" cap="flat">
              <a:solidFill>
                <a:srgbClr val="C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defRPr>
              </a:pPr>
              <a:endParaRPr/>
            </a:p>
          </p:txBody>
        </p:sp>
        <p:grpSp>
          <p:nvGrpSpPr>
            <p:cNvPr id="200" name="椭圆 20"/>
            <p:cNvGrpSpPr/>
            <p:nvPr/>
          </p:nvGrpSpPr>
          <p:grpSpPr>
            <a:xfrm>
              <a:off x="168705" y="1950959"/>
              <a:ext cx="684003" cy="539753"/>
              <a:chOff x="0" y="0"/>
              <a:chExt cx="684001" cy="539751"/>
            </a:xfrm>
          </p:grpSpPr>
          <p:sp>
            <p:nvSpPr>
              <p:cNvPr id="198" name="椭圆"/>
              <p:cNvSpPr/>
              <p:nvPr/>
            </p:nvSpPr>
            <p:spPr>
              <a:xfrm>
                <a:off x="0" y="0"/>
                <a:ext cx="684002" cy="539752"/>
              </a:xfrm>
              <a:prstGeom prst="ellipse">
                <a:avLst/>
              </a:prstGeom>
              <a:solidFill>
                <a:srgbClr val="C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sz="16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endParaRPr/>
              </a:p>
            </p:txBody>
          </p:sp>
          <p:sp>
            <p:nvSpPr>
              <p:cNvPr id="199" name="2010"/>
              <p:cNvSpPr txBox="1"/>
              <p:nvPr/>
            </p:nvSpPr>
            <p:spPr>
              <a:xfrm>
                <a:off x="100170" y="149225"/>
                <a:ext cx="483663" cy="2413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6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lvl1pPr>
              </a:lstStyle>
              <a:p>
                <a:r>
                  <a:t>2010</a:t>
                </a:r>
              </a:p>
            </p:txBody>
          </p:sp>
        </p:grpSp>
        <p:sp>
          <p:nvSpPr>
            <p:cNvPr id="201" name="任意多边形 38"/>
            <p:cNvSpPr/>
            <p:nvPr/>
          </p:nvSpPr>
          <p:spPr>
            <a:xfrm>
              <a:off x="0" y="420459"/>
              <a:ext cx="345022" cy="14509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16632"/>
                  </a:lnTo>
                  <a:lnTo>
                    <a:pt x="21600" y="21600"/>
                  </a:lnTo>
                </a:path>
              </a:pathLst>
            </a:custGeom>
            <a:noFill/>
            <a:ln w="6350" cap="flat">
              <a:solidFill>
                <a:srgbClr val="BFBFB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1200">
                  <a:latin typeface="华文细黑"/>
                  <a:ea typeface="华文细黑"/>
                  <a:cs typeface="华文细黑"/>
                  <a:sym typeface="华文细黑"/>
                </a:defRPr>
              </a:pPr>
              <a:endParaRPr/>
            </a:p>
          </p:txBody>
        </p:sp>
        <p:sp>
          <p:nvSpPr>
            <p:cNvPr id="202" name="文本框 30"/>
            <p:cNvSpPr txBox="1"/>
            <p:nvPr/>
          </p:nvSpPr>
          <p:spPr>
            <a:xfrm>
              <a:off x="34727" y="-1"/>
              <a:ext cx="1224137" cy="14673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1400" b="1">
                  <a:solidFill>
                    <a:srgbClr val="7D7D7D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CAG acquired 70% of the equity interest of </a:t>
              </a:r>
              <a:r>
                <a:rPr sz="1600">
                  <a:solidFill>
                    <a:srgbClr val="C7000B"/>
                  </a:solidFill>
                </a:rPr>
                <a:t>Zhongjing Corporation</a:t>
              </a:r>
            </a:p>
            <a:p>
              <a:pPr>
                <a:defRPr sz="1400" b="1">
                  <a:solidFill>
                    <a:srgbClr val="7D7D7D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(for EPC business)</a:t>
              </a:r>
            </a:p>
          </p:txBody>
        </p:sp>
      </p:grpSp>
      <p:grpSp>
        <p:nvGrpSpPr>
          <p:cNvPr id="212" name="组合 4"/>
          <p:cNvGrpSpPr/>
          <p:nvPr/>
        </p:nvGrpSpPr>
        <p:grpSpPr>
          <a:xfrm>
            <a:off x="4459278" y="1648736"/>
            <a:ext cx="2494573" cy="4428099"/>
            <a:chOff x="0" y="0"/>
            <a:chExt cx="2494571" cy="4428097"/>
          </a:xfrm>
        </p:grpSpPr>
        <p:sp>
          <p:nvSpPr>
            <p:cNvPr id="204" name="椭圆 17"/>
            <p:cNvSpPr/>
            <p:nvPr/>
          </p:nvSpPr>
          <p:spPr>
            <a:xfrm>
              <a:off x="1265980" y="1884939"/>
              <a:ext cx="693741" cy="692153"/>
            </a:xfrm>
            <a:prstGeom prst="ellipse">
              <a:avLst/>
            </a:prstGeom>
            <a:solidFill>
              <a:srgbClr val="FFFFFF"/>
            </a:solidFill>
            <a:ln w="6350" cap="flat">
              <a:solidFill>
                <a:srgbClr val="C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1600"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defRPr>
              </a:pPr>
              <a:endParaRPr/>
            </a:p>
          </p:txBody>
        </p:sp>
        <p:grpSp>
          <p:nvGrpSpPr>
            <p:cNvPr id="207" name="椭圆 18"/>
            <p:cNvGrpSpPr/>
            <p:nvPr/>
          </p:nvGrpSpPr>
          <p:grpSpPr>
            <a:xfrm>
              <a:off x="1281598" y="1968518"/>
              <a:ext cx="684005" cy="539753"/>
              <a:chOff x="0" y="0"/>
              <a:chExt cx="684004" cy="539751"/>
            </a:xfrm>
          </p:grpSpPr>
          <p:sp>
            <p:nvSpPr>
              <p:cNvPr id="205" name="椭圆"/>
              <p:cNvSpPr/>
              <p:nvPr/>
            </p:nvSpPr>
            <p:spPr>
              <a:xfrm>
                <a:off x="-1" y="0"/>
                <a:ext cx="684006" cy="539752"/>
              </a:xfrm>
              <a:prstGeom prst="ellipse">
                <a:avLst/>
              </a:prstGeom>
              <a:solidFill>
                <a:srgbClr val="C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sz="16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endParaRPr/>
              </a:p>
            </p:txBody>
          </p:sp>
          <p:sp>
            <p:nvSpPr>
              <p:cNvPr id="206" name="2011"/>
              <p:cNvSpPr txBox="1"/>
              <p:nvPr/>
            </p:nvSpPr>
            <p:spPr>
              <a:xfrm>
                <a:off x="100170" y="149225"/>
                <a:ext cx="483663" cy="2413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6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lvl1pPr>
              </a:lstStyle>
              <a:p>
                <a:r>
                  <a:t>2011</a:t>
                </a:r>
              </a:p>
            </p:txBody>
          </p:sp>
        </p:grpSp>
        <p:sp>
          <p:nvSpPr>
            <p:cNvPr id="208" name="任意多边形 42"/>
            <p:cNvSpPr/>
            <p:nvPr/>
          </p:nvSpPr>
          <p:spPr>
            <a:xfrm>
              <a:off x="1224585" y="438710"/>
              <a:ext cx="345022" cy="14509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16632"/>
                  </a:lnTo>
                  <a:lnTo>
                    <a:pt x="21600" y="21600"/>
                  </a:lnTo>
                </a:path>
              </a:pathLst>
            </a:custGeom>
            <a:noFill/>
            <a:ln w="6350" cap="flat">
              <a:solidFill>
                <a:srgbClr val="BFBFB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1200">
                  <a:latin typeface="华文细黑"/>
                  <a:ea typeface="华文细黑"/>
                  <a:cs typeface="华文细黑"/>
                  <a:sym typeface="华文细黑"/>
                </a:defRPr>
              </a:pPr>
              <a:endParaRPr/>
            </a:p>
          </p:txBody>
        </p:sp>
        <p:sp>
          <p:nvSpPr>
            <p:cNvPr id="209" name="任意多边形 50"/>
            <p:cNvSpPr/>
            <p:nvPr/>
          </p:nvSpPr>
          <p:spPr>
            <a:xfrm rot="10800000">
              <a:off x="1693977" y="2570683"/>
              <a:ext cx="334964" cy="14509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16632"/>
                  </a:lnTo>
                  <a:lnTo>
                    <a:pt x="21600" y="21600"/>
                  </a:lnTo>
                </a:path>
              </a:pathLst>
            </a:custGeom>
            <a:noFill/>
            <a:ln w="6350" cap="flat">
              <a:solidFill>
                <a:srgbClr val="BFBFB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  <p:sp>
          <p:nvSpPr>
            <p:cNvPr id="210" name="文本框 30"/>
            <p:cNvSpPr txBox="1"/>
            <p:nvPr/>
          </p:nvSpPr>
          <p:spPr>
            <a:xfrm>
              <a:off x="1270434" y="0"/>
              <a:ext cx="1224138" cy="14665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1400" b="1">
                  <a:solidFill>
                    <a:srgbClr val="7D7D7D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CAG completed acquisition of 51% equity interest in </a:t>
              </a:r>
              <a:r>
                <a:rPr sz="1600">
                  <a:solidFill>
                    <a:srgbClr val="C7000B"/>
                  </a:solidFill>
                </a:rPr>
                <a:t>Nanjing Huashi Co.</a:t>
              </a:r>
            </a:p>
          </p:txBody>
        </p:sp>
        <p:sp>
          <p:nvSpPr>
            <p:cNvPr id="211" name="文本框 30"/>
            <p:cNvSpPr txBox="1"/>
            <p:nvPr/>
          </p:nvSpPr>
          <p:spPr>
            <a:xfrm>
              <a:off x="0" y="2808314"/>
              <a:ext cx="2016225" cy="16197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400" b="1">
                  <a:solidFill>
                    <a:srgbClr val="7D7D7D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CAG awarded “Deloitte Technology Fast 500 Asia Pacific 2011” by Deloitte and “200 Best under A Billion” for three consecutive years by Forbes Magazine</a:t>
              </a:r>
            </a:p>
          </p:txBody>
        </p:sp>
      </p:grpSp>
      <p:grpSp>
        <p:nvGrpSpPr>
          <p:cNvPr id="219" name="组合 5"/>
          <p:cNvGrpSpPr/>
          <p:nvPr/>
        </p:nvGrpSpPr>
        <p:grpSpPr>
          <a:xfrm>
            <a:off x="7491958" y="1417612"/>
            <a:ext cx="1268459" cy="2800800"/>
            <a:chOff x="0" y="0"/>
            <a:chExt cx="1268458" cy="2800799"/>
          </a:xfrm>
        </p:grpSpPr>
        <p:sp>
          <p:nvSpPr>
            <p:cNvPr id="213" name="椭圆 15"/>
            <p:cNvSpPr/>
            <p:nvPr/>
          </p:nvSpPr>
          <p:spPr>
            <a:xfrm>
              <a:off x="11371" y="2108647"/>
              <a:ext cx="693741" cy="692153"/>
            </a:xfrm>
            <a:prstGeom prst="ellipse">
              <a:avLst/>
            </a:prstGeom>
            <a:solidFill>
              <a:srgbClr val="FFFFFF"/>
            </a:solidFill>
            <a:ln w="6350" cap="flat">
              <a:solidFill>
                <a:srgbClr val="C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1600"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defRPr>
              </a:pPr>
              <a:endParaRPr/>
            </a:p>
          </p:txBody>
        </p:sp>
        <p:grpSp>
          <p:nvGrpSpPr>
            <p:cNvPr id="216" name="椭圆 16"/>
            <p:cNvGrpSpPr/>
            <p:nvPr/>
          </p:nvGrpSpPr>
          <p:grpSpPr>
            <a:xfrm>
              <a:off x="16104" y="2192227"/>
              <a:ext cx="684006" cy="539753"/>
              <a:chOff x="0" y="0"/>
              <a:chExt cx="684004" cy="539751"/>
            </a:xfrm>
          </p:grpSpPr>
          <p:sp>
            <p:nvSpPr>
              <p:cNvPr id="214" name="椭圆"/>
              <p:cNvSpPr/>
              <p:nvPr/>
            </p:nvSpPr>
            <p:spPr>
              <a:xfrm>
                <a:off x="-1" y="0"/>
                <a:ext cx="684006" cy="539752"/>
              </a:xfrm>
              <a:prstGeom prst="ellipse">
                <a:avLst/>
              </a:prstGeom>
              <a:solidFill>
                <a:srgbClr val="C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sz="16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endParaRPr/>
              </a:p>
            </p:txBody>
          </p:sp>
          <p:sp>
            <p:nvSpPr>
              <p:cNvPr id="215" name="2012"/>
              <p:cNvSpPr txBox="1"/>
              <p:nvPr/>
            </p:nvSpPr>
            <p:spPr>
              <a:xfrm>
                <a:off x="100170" y="149225"/>
                <a:ext cx="483663" cy="2413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6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lvl1pPr>
              </a:lstStyle>
              <a:p>
                <a:r>
                  <a:t>2012</a:t>
                </a:r>
              </a:p>
            </p:txBody>
          </p:sp>
        </p:grpSp>
        <p:sp>
          <p:nvSpPr>
            <p:cNvPr id="217" name="任意多边形 33"/>
            <p:cNvSpPr/>
            <p:nvPr/>
          </p:nvSpPr>
          <p:spPr>
            <a:xfrm>
              <a:off x="0" y="672430"/>
              <a:ext cx="345022" cy="14509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16632"/>
                  </a:lnTo>
                  <a:lnTo>
                    <a:pt x="21600" y="21600"/>
                  </a:lnTo>
                </a:path>
              </a:pathLst>
            </a:custGeom>
            <a:noFill/>
            <a:ln w="6350" cap="flat">
              <a:solidFill>
                <a:srgbClr val="BFBFB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1200">
                  <a:latin typeface="华文细黑"/>
                  <a:ea typeface="华文细黑"/>
                  <a:cs typeface="华文细黑"/>
                  <a:sym typeface="华文细黑"/>
                </a:defRPr>
              </a:pPr>
              <a:endParaRPr/>
            </a:p>
          </p:txBody>
        </p:sp>
        <p:sp>
          <p:nvSpPr>
            <p:cNvPr id="218" name="文本框 30"/>
            <p:cNvSpPr txBox="1"/>
            <p:nvPr/>
          </p:nvSpPr>
          <p:spPr>
            <a:xfrm>
              <a:off x="44321" y="0"/>
              <a:ext cx="1224138" cy="16951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>
                <a:defRPr sz="1400" b="1">
                  <a:solidFill>
                    <a:srgbClr val="7D7D7D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t>CAG completed acquisition of 100% equity interest in </a:t>
              </a:r>
              <a:r>
                <a:rPr sz="1600">
                  <a:solidFill>
                    <a:srgbClr val="C7000B"/>
                  </a:solidFill>
                </a:rPr>
                <a:t>Wuzhong Instrument Co.</a:t>
              </a:r>
            </a:p>
          </p:txBody>
        </p:sp>
      </p:grpSp>
      <p:grpSp>
        <p:nvGrpSpPr>
          <p:cNvPr id="226" name="组合 6"/>
          <p:cNvGrpSpPr/>
          <p:nvPr/>
        </p:nvGrpSpPr>
        <p:grpSpPr>
          <a:xfrm>
            <a:off x="9127073" y="1648737"/>
            <a:ext cx="1266385" cy="2570139"/>
            <a:chOff x="0" y="0"/>
            <a:chExt cx="1266384" cy="2570138"/>
          </a:xfrm>
        </p:grpSpPr>
        <p:sp>
          <p:nvSpPr>
            <p:cNvPr id="220" name="椭圆 13"/>
            <p:cNvSpPr/>
            <p:nvPr/>
          </p:nvSpPr>
          <p:spPr>
            <a:xfrm>
              <a:off x="7881" y="1877985"/>
              <a:ext cx="693741" cy="692153"/>
            </a:xfrm>
            <a:prstGeom prst="ellipse">
              <a:avLst/>
            </a:prstGeom>
            <a:solidFill>
              <a:srgbClr val="FFFFFF"/>
            </a:solidFill>
            <a:ln w="6350" cap="flat">
              <a:solidFill>
                <a:srgbClr val="C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1600"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defRPr>
              </a:pPr>
              <a:endParaRPr/>
            </a:p>
          </p:txBody>
        </p:sp>
        <p:grpSp>
          <p:nvGrpSpPr>
            <p:cNvPr id="223" name="椭圆 14"/>
            <p:cNvGrpSpPr/>
            <p:nvPr/>
          </p:nvGrpSpPr>
          <p:grpSpPr>
            <a:xfrm>
              <a:off x="19032" y="1954185"/>
              <a:ext cx="684006" cy="539753"/>
              <a:chOff x="0" y="0"/>
              <a:chExt cx="684004" cy="539751"/>
            </a:xfrm>
          </p:grpSpPr>
          <p:sp>
            <p:nvSpPr>
              <p:cNvPr id="221" name="椭圆"/>
              <p:cNvSpPr/>
              <p:nvPr/>
            </p:nvSpPr>
            <p:spPr>
              <a:xfrm>
                <a:off x="-1" y="0"/>
                <a:ext cx="684006" cy="539752"/>
              </a:xfrm>
              <a:prstGeom prst="ellipse">
                <a:avLst/>
              </a:prstGeom>
              <a:solidFill>
                <a:srgbClr val="C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sz="16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endParaRPr/>
              </a:p>
            </p:txBody>
          </p:sp>
          <p:sp>
            <p:nvSpPr>
              <p:cNvPr id="222" name="2014"/>
              <p:cNvSpPr txBox="1"/>
              <p:nvPr/>
            </p:nvSpPr>
            <p:spPr>
              <a:xfrm>
                <a:off x="100170" y="149225"/>
                <a:ext cx="483663" cy="2413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6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lvl1pPr>
              </a:lstStyle>
              <a:p>
                <a:r>
                  <a:t>2014</a:t>
                </a:r>
              </a:p>
            </p:txBody>
          </p:sp>
        </p:grpSp>
        <p:sp>
          <p:nvSpPr>
            <p:cNvPr id="224" name="任意多边形 54"/>
            <p:cNvSpPr/>
            <p:nvPr/>
          </p:nvSpPr>
          <p:spPr>
            <a:xfrm>
              <a:off x="0" y="426253"/>
              <a:ext cx="345022" cy="14509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16632"/>
                  </a:lnTo>
                  <a:lnTo>
                    <a:pt x="21600" y="21600"/>
                  </a:lnTo>
                </a:path>
              </a:pathLst>
            </a:custGeom>
            <a:noFill/>
            <a:ln w="6350" cap="flat">
              <a:solidFill>
                <a:srgbClr val="BFBFB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1200">
                  <a:latin typeface="华文细黑"/>
                  <a:ea typeface="华文细黑"/>
                  <a:cs typeface="华文细黑"/>
                  <a:sym typeface="华文细黑"/>
                </a:defRPr>
              </a:pPr>
              <a:endParaRPr/>
            </a:p>
          </p:txBody>
        </p:sp>
        <p:sp>
          <p:nvSpPr>
            <p:cNvPr id="225" name="文本框 30"/>
            <p:cNvSpPr txBox="1"/>
            <p:nvPr/>
          </p:nvSpPr>
          <p:spPr>
            <a:xfrm>
              <a:off x="42247" y="-1"/>
              <a:ext cx="1224138" cy="14165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defRPr sz="1400" b="1">
                  <a:solidFill>
                    <a:srgbClr val="7D7D7D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Wuzhong Instrument Co. received the National Award for Technology Progress</a:t>
              </a:r>
            </a:p>
          </p:txBody>
        </p:sp>
      </p:grpSp>
      <p:grpSp>
        <p:nvGrpSpPr>
          <p:cNvPr id="232" name="组合 7"/>
          <p:cNvGrpSpPr/>
          <p:nvPr/>
        </p:nvGrpSpPr>
        <p:grpSpPr>
          <a:xfrm>
            <a:off x="10664866" y="3522017"/>
            <a:ext cx="744572" cy="2159171"/>
            <a:chOff x="0" y="0"/>
            <a:chExt cx="744571" cy="2159169"/>
          </a:xfrm>
        </p:grpSpPr>
        <p:sp>
          <p:nvSpPr>
            <p:cNvPr id="227" name="椭圆 11"/>
            <p:cNvSpPr/>
            <p:nvPr/>
          </p:nvSpPr>
          <p:spPr>
            <a:xfrm>
              <a:off x="-1" y="-1"/>
              <a:ext cx="693741" cy="692153"/>
            </a:xfrm>
            <a:prstGeom prst="ellipse">
              <a:avLst/>
            </a:prstGeom>
            <a:solidFill>
              <a:srgbClr val="FFFFFF"/>
            </a:solidFill>
            <a:ln w="6350" cap="flat">
              <a:solidFill>
                <a:srgbClr val="C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1600">
                  <a:solidFill>
                    <a:srgbClr val="FFFFFF"/>
                  </a:solidFill>
                  <a:latin typeface="Impact"/>
                  <a:ea typeface="Impact"/>
                  <a:cs typeface="Impact"/>
                  <a:sym typeface="Impact"/>
                </a:defRPr>
              </a:pPr>
              <a:endParaRPr/>
            </a:p>
          </p:txBody>
        </p:sp>
        <p:grpSp>
          <p:nvGrpSpPr>
            <p:cNvPr id="230" name="椭圆 12"/>
            <p:cNvGrpSpPr/>
            <p:nvPr/>
          </p:nvGrpSpPr>
          <p:grpSpPr>
            <a:xfrm>
              <a:off x="13639" y="76199"/>
              <a:ext cx="684005" cy="539753"/>
              <a:chOff x="0" y="0"/>
              <a:chExt cx="684004" cy="539751"/>
            </a:xfrm>
          </p:grpSpPr>
          <p:sp>
            <p:nvSpPr>
              <p:cNvPr id="228" name="椭圆"/>
              <p:cNvSpPr/>
              <p:nvPr/>
            </p:nvSpPr>
            <p:spPr>
              <a:xfrm>
                <a:off x="-1" y="0"/>
                <a:ext cx="684006" cy="539752"/>
              </a:xfrm>
              <a:prstGeom prst="ellipse">
                <a:avLst/>
              </a:prstGeom>
              <a:solidFill>
                <a:srgbClr val="C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sz="16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pPr>
                <a:endParaRPr/>
              </a:p>
            </p:txBody>
          </p:sp>
          <p:sp>
            <p:nvSpPr>
              <p:cNvPr id="229" name="2015"/>
              <p:cNvSpPr txBox="1"/>
              <p:nvPr/>
            </p:nvSpPr>
            <p:spPr>
              <a:xfrm>
                <a:off x="100170" y="149225"/>
                <a:ext cx="483663" cy="2413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600">
                    <a:solidFill>
                      <a:srgbClr val="FFFFFF"/>
                    </a:solidFill>
                    <a:latin typeface="Impact"/>
                    <a:ea typeface="Impact"/>
                    <a:cs typeface="Impact"/>
                    <a:sym typeface="Impact"/>
                  </a:defRPr>
                </a:lvl1pPr>
              </a:lstStyle>
              <a:p>
                <a:r>
                  <a:t>2015</a:t>
                </a:r>
              </a:p>
            </p:txBody>
          </p:sp>
        </p:grpSp>
        <p:sp>
          <p:nvSpPr>
            <p:cNvPr id="231" name="任意多边形 74"/>
            <p:cNvSpPr/>
            <p:nvPr/>
          </p:nvSpPr>
          <p:spPr>
            <a:xfrm rot="10800000">
              <a:off x="409607" y="708193"/>
              <a:ext cx="334965" cy="14509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16632"/>
                  </a:lnTo>
                  <a:lnTo>
                    <a:pt x="21600" y="21600"/>
                  </a:lnTo>
                </a:path>
              </a:pathLst>
            </a:custGeom>
            <a:noFill/>
            <a:ln w="6350" cap="flat">
              <a:solidFill>
                <a:srgbClr val="BFBFB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  <a:sym typeface="Calibri"/>
                </a:defRPr>
              </a:pPr>
              <a:endParaRPr/>
            </a:p>
          </p:txBody>
        </p:sp>
      </p:grpSp>
      <p:sp>
        <p:nvSpPr>
          <p:cNvPr id="233" name="文本框 30"/>
          <p:cNvSpPr txBox="1"/>
          <p:nvPr/>
        </p:nvSpPr>
        <p:spPr>
          <a:xfrm>
            <a:off x="9267987" y="4634836"/>
            <a:ext cx="1872209" cy="4005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800"/>
              </a:spcBef>
              <a:defRPr sz="1400" b="1">
                <a:solidFill>
                  <a:srgbClr val="7D7D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CAG started R&amp;D on TSxPlus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标题 1"/>
          <p:cNvSpPr txBox="1">
            <a:spLocks noGrp="1"/>
          </p:cNvSpPr>
          <p:nvPr>
            <p:ph type="title"/>
          </p:nvPr>
        </p:nvSpPr>
        <p:spPr>
          <a:xfrm>
            <a:off x="495301" y="200816"/>
            <a:ext cx="5616576" cy="647703"/>
          </a:xfrm>
          <a:prstGeom prst="rect">
            <a:avLst/>
          </a:prstGeom>
        </p:spPr>
        <p:txBody>
          <a:bodyPr/>
          <a:lstStyle>
            <a:lvl1pPr>
              <a:defRPr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Core Business</a:t>
            </a:r>
          </a:p>
        </p:txBody>
      </p:sp>
      <p:pic>
        <p:nvPicPr>
          <p:cNvPr id="236" name="内容占位符 5" descr="内容占位符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923899" y="1844451"/>
            <a:ext cx="5429541" cy="3169098"/>
          </a:xfrm>
          <a:prstGeom prst="rect">
            <a:avLst/>
          </a:prstGeom>
          <a:ln w="41275">
            <a:solidFill>
              <a:srgbClr val="FFFFFF"/>
            </a:solidFill>
          </a:ln>
        </p:spPr>
      </p:pic>
      <p:sp>
        <p:nvSpPr>
          <p:cNvPr id="237" name="内容占位符 2"/>
          <p:cNvSpPr txBox="1"/>
          <p:nvPr/>
        </p:nvSpPr>
        <p:spPr>
          <a:xfrm>
            <a:off x="6129790" y="4951467"/>
            <a:ext cx="4405314" cy="12515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342900" indent="-342900">
              <a:buSzPct val="100000"/>
              <a:buChar char="●"/>
              <a:defRPr sz="2000">
                <a:solidFill>
                  <a:srgbClr val="E224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Turbo Compressor Control</a:t>
            </a:r>
            <a:r>
              <a:rPr>
                <a:solidFill>
                  <a:srgbClr val="000000"/>
                </a:solidFill>
              </a:rPr>
              <a:t> </a:t>
            </a:r>
          </a:p>
          <a:p>
            <a:pPr marL="342900" indent="-342900">
              <a:buSzPct val="100000"/>
              <a:buChar char="●"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t>Generators</a:t>
            </a:r>
          </a:p>
          <a:p>
            <a:pPr marL="342900" indent="-342900">
              <a:buSzPct val="100000"/>
              <a:buChar char="●"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t>Steam Turbine Control </a:t>
            </a:r>
          </a:p>
          <a:p>
            <a:pPr marL="342900" indent="-342900">
              <a:buSzPct val="100000"/>
              <a:buChar char="●"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t>Gas Turbine Control</a:t>
            </a:r>
          </a:p>
        </p:txBody>
      </p:sp>
      <p:sp>
        <p:nvSpPr>
          <p:cNvPr id="238" name="内容占位符 2"/>
          <p:cNvSpPr txBox="1"/>
          <p:nvPr/>
        </p:nvSpPr>
        <p:spPr>
          <a:xfrm>
            <a:off x="1060986" y="4951467"/>
            <a:ext cx="3790951" cy="12515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342900" indent="-342900">
              <a:buSzPct val="100000"/>
              <a:buChar char="●"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t>ESD </a:t>
            </a:r>
          </a:p>
          <a:p>
            <a:pPr marL="342900" indent="-342900">
              <a:buSzPct val="100000"/>
              <a:buChar char="●"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t>Burner Management System</a:t>
            </a:r>
          </a:p>
          <a:p>
            <a:pPr marL="342900" indent="-342900">
              <a:buSzPct val="100000"/>
              <a:buChar char="●"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t>Fire &amp; Gas System</a:t>
            </a:r>
          </a:p>
          <a:p>
            <a:pPr marL="342900" indent="-342900">
              <a:buSzPct val="100000"/>
              <a:buChar char="●"/>
              <a:defRPr sz="2000">
                <a:latin typeface="Arial"/>
                <a:ea typeface="Arial"/>
                <a:cs typeface="Arial"/>
                <a:sym typeface="Arial"/>
              </a:defRPr>
            </a:pPr>
            <a:r>
              <a:t>Emergency Trip System</a:t>
            </a:r>
          </a:p>
        </p:txBody>
      </p:sp>
      <p:pic>
        <p:nvPicPr>
          <p:cNvPr id="239" name="图片 5" descr="图片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71190" y="1844137"/>
            <a:ext cx="4946649" cy="3169726"/>
          </a:xfrm>
          <a:prstGeom prst="rect">
            <a:avLst/>
          </a:prstGeom>
          <a:ln w="41275">
            <a:solidFill>
              <a:srgbClr val="FFFFFF"/>
            </a:solidFill>
          </a:ln>
        </p:spPr>
      </p:pic>
      <p:sp>
        <p:nvSpPr>
          <p:cNvPr id="240" name="矩形 8"/>
          <p:cNvSpPr txBox="1"/>
          <p:nvPr/>
        </p:nvSpPr>
        <p:spPr>
          <a:xfrm>
            <a:off x="1867540" y="1388399"/>
            <a:ext cx="3223701" cy="3752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Safety Instrument System</a:t>
            </a:r>
          </a:p>
        </p:txBody>
      </p:sp>
      <p:sp>
        <p:nvSpPr>
          <p:cNvPr id="241" name="矩形 9"/>
          <p:cNvSpPr txBox="1"/>
          <p:nvPr/>
        </p:nvSpPr>
        <p:spPr>
          <a:xfrm>
            <a:off x="7824786" y="1388399"/>
            <a:ext cx="1627767" cy="3752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000" b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TMC Control</a:t>
            </a:r>
          </a:p>
        </p:txBody>
      </p:sp>
      <p:sp>
        <p:nvSpPr>
          <p:cNvPr id="242" name="矩形 15"/>
          <p:cNvSpPr/>
          <p:nvPr/>
        </p:nvSpPr>
        <p:spPr>
          <a:xfrm>
            <a:off x="1074853" y="1287881"/>
            <a:ext cx="4939324" cy="576265"/>
          </a:xfrm>
          <a:prstGeom prst="rect">
            <a:avLst/>
          </a:prstGeom>
          <a:solidFill>
            <a:srgbClr val="808080">
              <a:alpha val="27000"/>
            </a:srgbClr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43" name="矩形 16"/>
          <p:cNvSpPr/>
          <p:nvPr/>
        </p:nvSpPr>
        <p:spPr>
          <a:xfrm>
            <a:off x="6043275" y="1287881"/>
            <a:ext cx="5281620" cy="695650"/>
          </a:xfrm>
          <a:prstGeom prst="rect">
            <a:avLst/>
          </a:prstGeom>
          <a:solidFill>
            <a:srgbClr val="808080">
              <a:alpha val="27000"/>
            </a:srgbClr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标题"/>
          <p:cNvSpPr txBox="1">
            <a:spLocks noGrp="1"/>
          </p:cNvSpPr>
          <p:nvPr>
            <p:ph type="title"/>
          </p:nvPr>
        </p:nvSpPr>
        <p:spPr>
          <a:xfrm>
            <a:off x="431801" y="188912"/>
            <a:ext cx="7488767" cy="647703"/>
          </a:xfrm>
          <a:prstGeom prst="rect">
            <a:avLst/>
          </a:prstGeom>
        </p:spPr>
        <p:txBody>
          <a:bodyPr/>
          <a:lstStyle>
            <a:lvl1pPr>
              <a:defRPr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Experiences in TMC</a:t>
            </a:r>
          </a:p>
        </p:txBody>
      </p:sp>
      <p:sp>
        <p:nvSpPr>
          <p:cNvPr id="246" name="文本框 1"/>
          <p:cNvSpPr txBox="1"/>
          <p:nvPr/>
        </p:nvSpPr>
        <p:spPr>
          <a:xfrm>
            <a:off x="533400" y="1371600"/>
            <a:ext cx="11163300" cy="4832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457200" indent="-457200">
              <a:buSzPct val="100000"/>
              <a:buFont typeface="Wingdings" pitchFamily="2" charset="2"/>
              <a:buChar char="p"/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More than 20 years Experiences in TMC using General Purpose type Hardware Platform （TMR and PLC）</a:t>
            </a:r>
          </a:p>
          <a:p>
            <a:pPr marL="457200" indent="-457200">
              <a:buSzPct val="100000"/>
              <a:buFont typeface="Wingdings" pitchFamily="2" charset="2"/>
              <a:buChar char="p"/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All Types of Compressors and drivers</a:t>
            </a:r>
          </a:p>
          <a:p>
            <a:pPr marL="457200" lvl="1" indent="-457200">
              <a:buSzPct val="100000"/>
              <a:buFont typeface="Arial"/>
              <a:buChar char="•"/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Centrifugal android Axial Compressor</a:t>
            </a:r>
          </a:p>
          <a:p>
            <a:pPr marL="457200" indent="-457200">
              <a:buSzPct val="100000"/>
              <a:buFont typeface="Arial"/>
              <a:buChar char="•"/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Expander</a:t>
            </a:r>
          </a:p>
          <a:p>
            <a:pPr marL="457200" indent="-457200">
              <a:buSzPct val="100000"/>
              <a:buFont typeface="Arial"/>
              <a:buChar char="•"/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Steam Turbine</a:t>
            </a:r>
          </a:p>
          <a:p>
            <a:pPr marL="457200" lvl="2" indent="-457200">
              <a:buSzPct val="100000"/>
              <a:buFont typeface="Arial"/>
              <a:buChar char="•"/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Gas Turbine (Retrofit)-GE, SIEMENS, RR, UEC, etc.</a:t>
            </a:r>
          </a:p>
          <a:p>
            <a:pPr marL="457200" indent="-457200">
              <a:buSzPct val="100000"/>
              <a:buFont typeface="Wingdings" pitchFamily="2" charset="2"/>
              <a:buChar char="p"/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Applications Include:</a:t>
            </a:r>
          </a:p>
          <a:p>
            <a:pPr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	Oil and Gas 	Pipeline	Refinery	Petrochemical</a:t>
            </a:r>
          </a:p>
          <a:p>
            <a:pPr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	Chemical		Coal to Chemical / Oil</a:t>
            </a:r>
          </a:p>
          <a:p>
            <a:pPr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	</a:t>
            </a:r>
            <a:r>
              <a:rPr dirty="0" err="1"/>
              <a:t>Metalogical</a:t>
            </a:r>
            <a:r>
              <a:rPr dirty="0"/>
              <a:t>		Air Separation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标题"/>
          <p:cNvSpPr txBox="1">
            <a:spLocks noGrp="1"/>
          </p:cNvSpPr>
          <p:nvPr>
            <p:ph type="title"/>
          </p:nvPr>
        </p:nvSpPr>
        <p:spPr>
          <a:xfrm>
            <a:off x="431801" y="188912"/>
            <a:ext cx="7488767" cy="647703"/>
          </a:xfrm>
          <a:prstGeom prst="rect">
            <a:avLst/>
          </a:prstGeom>
        </p:spPr>
        <p:txBody>
          <a:bodyPr/>
          <a:lstStyle>
            <a:lvl1pPr>
              <a:defRPr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Hardware Development</a:t>
            </a:r>
          </a:p>
        </p:txBody>
      </p:sp>
      <p:sp>
        <p:nvSpPr>
          <p:cNvPr id="249" name="文本框 1"/>
          <p:cNvSpPr txBox="1"/>
          <p:nvPr/>
        </p:nvSpPr>
        <p:spPr>
          <a:xfrm>
            <a:off x="387350" y="1330099"/>
            <a:ext cx="11417300" cy="40934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Development of Hardware Platform based on CONSEN’s accumulated knowledge of Safety and  TMC Business, Functional design, Hardware design, System Software design, and Application software development all done by </a:t>
            </a:r>
            <a:r>
              <a:rPr dirty="0" err="1"/>
              <a:t>Consen</a:t>
            </a:r>
            <a:r>
              <a:rPr dirty="0"/>
              <a:t> Technology. </a:t>
            </a:r>
            <a:endParaRPr dirty="0">
              <a:latin typeface="+mj-lt"/>
              <a:ea typeface="+mj-ea"/>
              <a:cs typeface="+mj-cs"/>
              <a:sym typeface="Calibri"/>
            </a:endParaRPr>
          </a:p>
          <a:p>
            <a:pPr>
              <a:defRPr sz="2800">
                <a:latin typeface="Arial"/>
                <a:ea typeface="Arial"/>
                <a:cs typeface="Arial"/>
                <a:sym typeface="Arial"/>
              </a:defRPr>
            </a:pPr>
            <a:endParaRPr dirty="0">
              <a:latin typeface="+mj-lt"/>
              <a:ea typeface="+mj-ea"/>
              <a:cs typeface="+mj-cs"/>
              <a:sym typeface="Calibri"/>
            </a:endParaRPr>
          </a:p>
          <a:p>
            <a:pPr marL="457200" indent="-457200">
              <a:buSzPct val="100000"/>
              <a:buFont typeface="Wingdings" pitchFamily="2" charset="2"/>
              <a:buChar char="p"/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rPr sz="2400" dirty="0"/>
              <a:t>High Reliability and Availability (SIL3 </a:t>
            </a:r>
            <a:r>
              <a:rPr sz="2400" dirty="0" err="1"/>
              <a:t>Certificaiton</a:t>
            </a:r>
            <a:r>
              <a:rPr sz="2400" dirty="0"/>
              <a:t> by TÜV Rheinland)</a:t>
            </a:r>
            <a:endParaRPr sz="2400" dirty="0">
              <a:latin typeface="+mj-lt"/>
              <a:ea typeface="+mj-ea"/>
              <a:cs typeface="+mj-cs"/>
              <a:sym typeface="Calibri"/>
            </a:endParaRPr>
          </a:p>
          <a:p>
            <a:pPr marL="457200" indent="-457200">
              <a:buSzPct val="100000"/>
              <a:buFont typeface="Wingdings" pitchFamily="2" charset="2"/>
              <a:buChar char="p"/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rPr sz="2400" dirty="0"/>
              <a:t>Flexible and Expandable System size</a:t>
            </a:r>
            <a:endParaRPr sz="2400" dirty="0">
              <a:latin typeface="+mj-lt"/>
              <a:ea typeface="+mj-ea"/>
              <a:cs typeface="+mj-cs"/>
              <a:sym typeface="Calibri"/>
            </a:endParaRPr>
          </a:p>
          <a:p>
            <a:pPr marL="457200" indent="-457200">
              <a:buSzPct val="100000"/>
              <a:buFont typeface="Wingdings" pitchFamily="2" charset="2"/>
              <a:buChar char="p"/>
              <a:defRPr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2400" dirty="0"/>
              <a:t>Open Architecture Software allows System Integrators and  Control Experts to develop and run their own Control Functions and Special Features.</a:t>
            </a:r>
            <a:endParaRPr sz="2400" dirty="0">
              <a:latin typeface="+mj-lt"/>
              <a:ea typeface="+mj-ea"/>
              <a:cs typeface="+mj-cs"/>
              <a:sym typeface="Calibri"/>
            </a:endParaRPr>
          </a:p>
          <a:p>
            <a:pPr marL="457200" indent="-457200">
              <a:buSzPct val="100000"/>
              <a:buFont typeface="Wingdings" pitchFamily="2" charset="2"/>
              <a:buChar char="p"/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rPr sz="2400" dirty="0"/>
              <a:t>SL-1 Information and Cyber Security certification.</a:t>
            </a:r>
            <a:endParaRPr sz="2400" dirty="0">
              <a:latin typeface="+mj-lt"/>
              <a:ea typeface="+mj-ea"/>
              <a:cs typeface="+mj-cs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标题 1"/>
          <p:cNvSpPr txBox="1">
            <a:spLocks noGrp="1"/>
          </p:cNvSpPr>
          <p:nvPr>
            <p:ph type="title"/>
          </p:nvPr>
        </p:nvSpPr>
        <p:spPr>
          <a:xfrm>
            <a:off x="434906" y="198575"/>
            <a:ext cx="5616578" cy="647705"/>
          </a:xfrm>
          <a:prstGeom prst="rect">
            <a:avLst/>
          </a:prstGeom>
        </p:spPr>
        <p:txBody>
          <a:bodyPr/>
          <a:lstStyle>
            <a:lvl1pPr>
              <a:defRPr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Features</a:t>
            </a:r>
          </a:p>
        </p:txBody>
      </p:sp>
      <p:sp>
        <p:nvSpPr>
          <p:cNvPr id="252" name="object 4"/>
          <p:cNvSpPr/>
          <p:nvPr/>
        </p:nvSpPr>
        <p:spPr>
          <a:xfrm>
            <a:off x="5603295" y="6855204"/>
            <a:ext cx="228602" cy="2286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0"/>
                </a:ln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53" name="圆角矩形 89"/>
          <p:cNvSpPr/>
          <p:nvPr/>
        </p:nvSpPr>
        <p:spPr>
          <a:xfrm>
            <a:off x="4550931" y="5080420"/>
            <a:ext cx="2880001" cy="108001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chemeClr val="accent4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54" name="圆角矩形 90"/>
          <p:cNvSpPr/>
          <p:nvPr/>
        </p:nvSpPr>
        <p:spPr>
          <a:xfrm>
            <a:off x="8470968" y="5080420"/>
            <a:ext cx="2880001" cy="108001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chemeClr val="accent4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55" name="圆角矩形 91"/>
          <p:cNvSpPr/>
          <p:nvPr/>
        </p:nvSpPr>
        <p:spPr>
          <a:xfrm>
            <a:off x="878543" y="5080420"/>
            <a:ext cx="2880001" cy="108001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chemeClr val="accent4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56" name="圆角矩形 92"/>
          <p:cNvSpPr/>
          <p:nvPr/>
        </p:nvSpPr>
        <p:spPr>
          <a:xfrm>
            <a:off x="878543" y="1388498"/>
            <a:ext cx="2880001" cy="108001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chemeClr val="accent4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57" name="圆角矩形 93"/>
          <p:cNvSpPr/>
          <p:nvPr/>
        </p:nvSpPr>
        <p:spPr>
          <a:xfrm>
            <a:off x="4550931" y="1388498"/>
            <a:ext cx="2880001" cy="108001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chemeClr val="accent4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58" name="圆角矩形 94"/>
          <p:cNvSpPr/>
          <p:nvPr/>
        </p:nvSpPr>
        <p:spPr>
          <a:xfrm>
            <a:off x="853718" y="3324840"/>
            <a:ext cx="2880001" cy="108001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chemeClr val="accent4"/>
            </a:solidFill>
          </a:ln>
        </p:spPr>
        <p:txBody>
          <a:bodyPr lIns="45718" tIns="45718" rIns="45718" bIns="45718" anchor="ctr"/>
          <a:lstStyle/>
          <a:p>
            <a:pPr algn="ctr">
              <a:defRPr sz="1600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59" name="圆角矩形 95"/>
          <p:cNvSpPr/>
          <p:nvPr/>
        </p:nvSpPr>
        <p:spPr>
          <a:xfrm>
            <a:off x="8470968" y="1388498"/>
            <a:ext cx="2880001" cy="108001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chemeClr val="accent4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60" name="Rectangle 2326"/>
          <p:cNvSpPr txBox="1"/>
          <p:nvPr/>
        </p:nvSpPr>
        <p:spPr>
          <a:xfrm>
            <a:off x="4809863" y="5224091"/>
            <a:ext cx="2147080" cy="7926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/>
          <a:p>
            <a:pPr algn="ctr">
              <a:tabLst>
                <a:tab pos="482600" algn="l"/>
              </a:tabLst>
              <a:defRPr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Information</a:t>
            </a:r>
          </a:p>
          <a:p>
            <a:pPr algn="ctr">
              <a:tabLst>
                <a:tab pos="482600" algn="l"/>
              </a:tabLst>
              <a:defRPr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Security</a:t>
            </a:r>
          </a:p>
        </p:txBody>
      </p:sp>
      <p:sp>
        <p:nvSpPr>
          <p:cNvPr id="261" name="Rectangle 2327"/>
          <p:cNvSpPr txBox="1"/>
          <p:nvPr/>
        </p:nvSpPr>
        <p:spPr>
          <a:xfrm>
            <a:off x="8919957" y="1532170"/>
            <a:ext cx="1742044" cy="792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/>
          <a:p>
            <a:pPr>
              <a:defRPr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Real-time </a:t>
            </a:r>
            <a:endParaRPr sz="2000"/>
          </a:p>
          <a:p>
            <a:pPr>
              <a:defRPr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Multi-Tasks</a:t>
            </a:r>
          </a:p>
        </p:txBody>
      </p:sp>
      <p:sp>
        <p:nvSpPr>
          <p:cNvPr id="262" name="Rectangle 2328"/>
          <p:cNvSpPr txBox="1"/>
          <p:nvPr/>
        </p:nvSpPr>
        <p:spPr>
          <a:xfrm>
            <a:off x="5031630" y="1709970"/>
            <a:ext cx="1864470" cy="4370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defRPr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Faster CPU</a:t>
            </a:r>
          </a:p>
        </p:txBody>
      </p:sp>
      <p:sp>
        <p:nvSpPr>
          <p:cNvPr id="263" name="Rectangle 2329"/>
          <p:cNvSpPr txBox="1"/>
          <p:nvPr/>
        </p:nvSpPr>
        <p:spPr>
          <a:xfrm>
            <a:off x="996151" y="1354371"/>
            <a:ext cx="2737568" cy="1148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tabLst>
                <a:tab pos="482600" algn="l"/>
              </a:tabLst>
              <a:defRPr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Independent On board Overspeed Protection</a:t>
            </a:r>
          </a:p>
        </p:txBody>
      </p:sp>
      <p:sp>
        <p:nvSpPr>
          <p:cNvPr id="264" name="Rectangle 2330"/>
          <p:cNvSpPr txBox="1"/>
          <p:nvPr/>
        </p:nvSpPr>
        <p:spPr>
          <a:xfrm>
            <a:off x="996149" y="5224092"/>
            <a:ext cx="2737569" cy="792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/>
          <a:p>
            <a:pPr algn="ctr">
              <a:defRPr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Power Supply </a:t>
            </a:r>
            <a:endParaRPr sz="2000"/>
          </a:p>
          <a:p>
            <a:pPr>
              <a:defRPr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Quality Monitoring</a:t>
            </a:r>
          </a:p>
        </p:txBody>
      </p:sp>
      <p:sp>
        <p:nvSpPr>
          <p:cNvPr id="265" name="Rectangle 2331"/>
          <p:cNvSpPr txBox="1"/>
          <p:nvPr/>
        </p:nvSpPr>
        <p:spPr>
          <a:xfrm>
            <a:off x="8993106" y="5224091"/>
            <a:ext cx="1798547" cy="7926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 anchor="ctr">
            <a:spAutoFit/>
          </a:bodyPr>
          <a:lstStyle/>
          <a:p>
            <a:pPr algn="ctr">
              <a:tabLst>
                <a:tab pos="482600" algn="l"/>
              </a:tabLst>
              <a:defRPr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HART </a:t>
            </a:r>
            <a:endParaRPr sz="2000"/>
          </a:p>
          <a:p>
            <a:pPr>
              <a:tabLst>
                <a:tab pos="482600" algn="l"/>
              </a:tabLst>
              <a:defRPr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incorporated</a:t>
            </a:r>
          </a:p>
        </p:txBody>
      </p:sp>
      <p:sp>
        <p:nvSpPr>
          <p:cNvPr id="266" name="Rectangle 2326"/>
          <p:cNvSpPr txBox="1"/>
          <p:nvPr/>
        </p:nvSpPr>
        <p:spPr>
          <a:xfrm>
            <a:off x="1887122" y="3574981"/>
            <a:ext cx="894178" cy="4370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>
              <a:tabLst>
                <a:tab pos="482600" algn="l"/>
              </a:tabLst>
              <a:defRPr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TMR</a:t>
            </a:r>
          </a:p>
        </p:txBody>
      </p:sp>
      <p:pic>
        <p:nvPicPr>
          <p:cNvPr id="267" name="图片 3" descr="图片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85936" y="2633677"/>
            <a:ext cx="2489497" cy="228923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70" name="圆角矩形 95"/>
          <p:cNvGrpSpPr/>
          <p:nvPr/>
        </p:nvGrpSpPr>
        <p:grpSpPr>
          <a:xfrm>
            <a:off x="8470968" y="3305905"/>
            <a:ext cx="2880001" cy="1080010"/>
            <a:chOff x="0" y="0"/>
            <a:chExt cx="2879999" cy="1080008"/>
          </a:xfrm>
        </p:grpSpPr>
        <p:sp>
          <p:nvSpPr>
            <p:cNvPr id="268" name="圆角矩形"/>
            <p:cNvSpPr/>
            <p:nvPr/>
          </p:nvSpPr>
          <p:spPr>
            <a:xfrm>
              <a:off x="0" y="0"/>
              <a:ext cx="2880000" cy="1080009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25400" cap="flat">
              <a:solidFill>
                <a:schemeClr val="accent4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000">
                  <a:solidFill>
                    <a:srgbClr val="1A0A52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69" name="Opened-Software Platform"/>
            <p:cNvSpPr txBox="1"/>
            <p:nvPr/>
          </p:nvSpPr>
          <p:spPr>
            <a:xfrm>
              <a:off x="52721" y="143672"/>
              <a:ext cx="2774558" cy="7926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sz="2400">
                  <a:solidFill>
                    <a:srgbClr val="1A0A52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Opened-Software Platform</a:t>
              </a:r>
            </a:p>
          </p:txBody>
        </p:sp>
      </p:grp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标题 1"/>
          <p:cNvSpPr txBox="1">
            <a:spLocks noGrp="1"/>
          </p:cNvSpPr>
          <p:nvPr>
            <p:ph type="title"/>
          </p:nvPr>
        </p:nvSpPr>
        <p:spPr>
          <a:xfrm>
            <a:off x="431801" y="188912"/>
            <a:ext cx="7488767" cy="647703"/>
          </a:xfrm>
          <a:prstGeom prst="rect">
            <a:avLst/>
          </a:prstGeom>
        </p:spPr>
        <p:txBody>
          <a:bodyPr/>
          <a:lstStyle>
            <a:lvl1pPr>
              <a:defRPr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Case Study of TSxPlus </a:t>
            </a:r>
          </a:p>
        </p:txBody>
      </p:sp>
      <p:sp>
        <p:nvSpPr>
          <p:cNvPr id="273" name="文本框 2"/>
          <p:cNvSpPr txBox="1"/>
          <p:nvPr/>
        </p:nvSpPr>
        <p:spPr>
          <a:xfrm>
            <a:off x="349250" y="1351280"/>
            <a:ext cx="11493500" cy="46645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3200" b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Pipeline Station Control</a:t>
            </a:r>
          </a:p>
          <a:p>
            <a:pPr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Controls compressors from different Manufacturers</a:t>
            </a:r>
          </a:p>
          <a:p>
            <a:pPr>
              <a:defRPr sz="2800" b="1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>
              <a:defRPr sz="3000" b="1" u="sng">
                <a:latin typeface="Arial"/>
                <a:ea typeface="Arial"/>
                <a:cs typeface="Arial"/>
                <a:sym typeface="Arial"/>
              </a:defRPr>
            </a:pPr>
            <a:r>
              <a:t>Guazhou Station</a:t>
            </a:r>
          </a:p>
          <a:p>
            <a:pPr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4 x GE PCL 800 Variable Frequency Motor driving</a:t>
            </a:r>
          </a:p>
          <a:p>
            <a:pPr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4 x Shenyang Blowers Works PCL804 Variable Frequency Motor driving</a:t>
            </a:r>
          </a:p>
          <a:p>
            <a:pPr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 </a:t>
            </a:r>
          </a:p>
          <a:p>
            <a:pPr>
              <a:defRPr sz="3000" b="1" u="sng">
                <a:latin typeface="Arial"/>
                <a:ea typeface="Arial"/>
                <a:cs typeface="Arial"/>
                <a:sym typeface="Arial"/>
              </a:defRPr>
            </a:pPr>
            <a:r>
              <a:t>Zhangye Station</a:t>
            </a:r>
          </a:p>
          <a:p>
            <a:pPr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3 x GE PCL 800 (PGT25 gas turbine driving)</a:t>
            </a:r>
          </a:p>
          <a:p>
            <a:pPr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3 x Dresser-Rand Compressors (25MW Variable Frequency Motor driving)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主题​​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 主题​​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主题​​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宽屏</PresentationFormat>
  <Slides>13</Slides>
  <Notes>0</Notes>
  <HiddenSlides>0</HiddenSlide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4" baseType="lpstr">
      <vt:lpstr>Office 主题​​</vt:lpstr>
      <vt:lpstr>PowerPoint 演示文稿</vt:lpstr>
      <vt:lpstr>About us</vt:lpstr>
      <vt:lpstr>History Review</vt:lpstr>
      <vt:lpstr>History Review</vt:lpstr>
      <vt:lpstr>Core Business</vt:lpstr>
      <vt:lpstr>Experiences in TMC</vt:lpstr>
      <vt:lpstr>Hardware Development</vt:lpstr>
      <vt:lpstr>Features</vt:lpstr>
      <vt:lpstr>Case Study of TSxPlus </vt:lpstr>
      <vt:lpstr>Case Study of TSxPlus </vt:lpstr>
      <vt:lpstr>Case Study of TSxPlus </vt:lpstr>
      <vt:lpstr>Contacts 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Wang Michael</cp:lastModifiedBy>
  <cp:revision>1</cp:revision>
  <dcterms:modified xsi:type="dcterms:W3CDTF">2018-09-30T11:19:27Z</dcterms:modified>
</cp:coreProperties>
</file>