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  <p:sldMasterId id="2147483789" r:id="rId7"/>
  </p:sldMasterIdLst>
  <p:notesMasterIdLst>
    <p:notesMasterId r:id="rId22"/>
  </p:notesMasterIdLst>
  <p:handoutMasterIdLst>
    <p:handoutMasterId r:id="rId23"/>
  </p:handoutMasterIdLst>
  <p:sldIdLst>
    <p:sldId id="279" r:id="rId8"/>
    <p:sldId id="324" r:id="rId9"/>
    <p:sldId id="328" r:id="rId10"/>
    <p:sldId id="326" r:id="rId11"/>
    <p:sldId id="323" r:id="rId12"/>
    <p:sldId id="312" r:id="rId13"/>
    <p:sldId id="320" r:id="rId14"/>
    <p:sldId id="337" r:id="rId15"/>
    <p:sldId id="336" r:id="rId16"/>
    <p:sldId id="338" r:id="rId17"/>
    <p:sldId id="327" r:id="rId18"/>
    <p:sldId id="331" r:id="rId19"/>
    <p:sldId id="332" r:id="rId20"/>
    <p:sldId id="263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314">
          <p15:clr>
            <a:srgbClr val="A4A3A4"/>
          </p15:clr>
        </p15:guide>
        <p15:guide id="22" orient="horz" pos="2899">
          <p15:clr>
            <a:srgbClr val="A4A3A4"/>
          </p15:clr>
        </p15:guide>
        <p15:guide id="23" orient="horz" pos="1409">
          <p15:clr>
            <a:srgbClr val="A4A3A4"/>
          </p15:clr>
        </p15:guide>
        <p15:guide id="24" orient="horz" pos="617">
          <p15:clr>
            <a:srgbClr val="A4A3A4"/>
          </p15:clr>
        </p15:guide>
        <p15:guide id="25" orient="horz" pos="430">
          <p15:clr>
            <a:srgbClr val="A4A3A4"/>
          </p15:clr>
        </p15:guide>
        <p15:guide id="26" orient="horz" pos="1306">
          <p15:clr>
            <a:srgbClr val="A4A3A4"/>
          </p15:clr>
        </p15:guide>
        <p15:guide id="27" orient="horz" pos="2099">
          <p15:clr>
            <a:srgbClr val="A4A3A4"/>
          </p15:clr>
        </p15:guide>
        <p15:guide id="28" orient="horz" pos="2205">
          <p15:clr>
            <a:srgbClr val="A4A3A4"/>
          </p15:clr>
        </p15:guide>
        <p15:guide id="29" pos="107">
          <p15:clr>
            <a:srgbClr val="A4A3A4"/>
          </p15:clr>
        </p15:guide>
        <p15:guide id="30" pos="5656">
          <p15:clr>
            <a:srgbClr val="A4A3A4"/>
          </p15:clr>
        </p15:guide>
        <p15:guide id="31" pos="1888">
          <p15:clr>
            <a:srgbClr val="A4A3A4"/>
          </p15:clr>
        </p15:guide>
        <p15:guide id="32" pos="1991">
          <p15:clr>
            <a:srgbClr val="A4A3A4"/>
          </p15:clr>
        </p15:guide>
        <p15:guide id="33" pos="3775">
          <p15:clr>
            <a:srgbClr val="A4A3A4"/>
          </p15:clr>
        </p15:guide>
        <p15:guide id="34" pos="3879">
          <p15:clr>
            <a:srgbClr val="A4A3A4"/>
          </p15:clr>
        </p15:guide>
        <p15:guide id="35" pos="10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00A1D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9" autoAdjust="0"/>
    <p:restoredTop sz="84379" autoAdjust="0"/>
  </p:normalViewPr>
  <p:slideViewPr>
    <p:cSldViewPr snapToGrid="0" showGuides="1">
      <p:cViewPr>
        <p:scale>
          <a:sx n="125" d="100"/>
          <a:sy n="125" d="100"/>
        </p:scale>
        <p:origin x="-714" y="-114"/>
      </p:cViewPr>
      <p:guideLst>
        <p:guide orient="horz" pos="604"/>
        <p:guide orient="horz" pos="384"/>
        <p:guide orient="horz" pos="2881"/>
        <p:guide orient="horz" pos="1746"/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45"/>
        <p:guide pos="5628"/>
        <p:guide pos="5057"/>
        <p:guide pos="1878"/>
        <p:guide pos="2015"/>
        <p:guide/>
        <p:guide pos="3751"/>
        <p:guide pos="3891"/>
        <p:guide pos="1073"/>
        <p:guide pos="107"/>
        <p:guide pos="5656"/>
        <p:guide pos="1888"/>
        <p:guide pos="1991"/>
        <p:guide pos="3775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\dfs\&#1056;&#1072;&#1073;&#1086;&#1095;&#1072;&#1103;\16-Golcova\2018_12_03_&#1057;&#1086;&#1074;&#1077;&#1097;&#1072;&#1085;&#1080;&#1077;%20&#1075;&#1083;.&#1080;&#1085;&#1078;&#1077;&#1085;&#1077;&#1088;&#1086;&#1074;%20&#1080;%20&#1085;&#1072;&#1095;%20&#1055;&#1054;&#1069;&#1050;&#1057;\&#1052;&#1072;&#1090;&#1077;&#1088;&#1080;&#1072;&#1083;&#1099;\Post_GTS(&#1088;&#1077;&#1076;2018_20.11.2018)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\dfs\&#1056;&#1072;&#1073;&#1086;&#1095;&#1072;&#1103;\16-Golcova\2018_12_03_&#1057;&#1086;&#1074;&#1077;&#1097;&#1072;&#1085;&#1080;&#1077;%20&#1075;&#1083;.&#1080;&#1085;&#1078;&#1077;&#1085;&#1077;&#1088;&#1086;&#1074;%20&#1080;%20&#1085;&#1072;&#1095;%20&#1055;&#1054;&#1069;&#1050;&#1057;\&#1052;&#1072;&#1090;&#1077;&#1088;&#1080;&#1072;&#1083;&#1099;\&#1083;&#1077;&#1090;&#1086;%20&#1079;&#1080;&#1084;&#1072;%20Post_GTS(&#1088;&#1077;&#1076;2018_20.11.2018)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\nwpublic\vol5\Public\ZUBALEI\&#1043;&#1045;&#1053;&#1045;&#1056;&#1040;&#1051;&#1068;&#1053;&#1067;&#1049;%20&#1044;&#1048;&#1056;&#1045;&#1050;&#1058;&#1054;&#1056;\&#1056;&#1072;&#1089;&#1095;&#1077;&#1090;&#1099;%20Q-Q&#1090;&#1075;\&#1056;&#1072;&#1089;&#1095;&#1077;&#1090;&#1099;%20(Q-Q&#1090;&#1075;)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09261649237343E-2"/>
          <c:y val="2.7172101061678347E-2"/>
          <c:w val="0.72423144375524218"/>
          <c:h val="0.80927716712393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Лист1!$N$11</c:f>
              <c:strCache>
                <c:ptCount val="1"/>
                <c:pt idx="0">
                  <c:v>Наработка ГПА (млн.час.), план</c:v>
                </c:pt>
              </c:strCache>
            </c:strRef>
          </c:tx>
          <c:spPr>
            <a:solidFill>
              <a:srgbClr val="0079C2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0079C2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79C2"/>
              </a:solidFill>
              <a:ln>
                <a:noFill/>
              </a:ln>
            </c:spPr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Лист1!$B$2:$U$2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Лист1!$B$13:$U$13</c:f>
              <c:numCache>
                <c:formatCode>0.000</c:formatCode>
                <c:ptCount val="8"/>
                <c:pt idx="0">
                  <c:v>3.343</c:v>
                </c:pt>
                <c:pt idx="1">
                  <c:v>2.4630000000000001</c:v>
                </c:pt>
                <c:pt idx="2">
                  <c:v>2.3029999999999999</c:v>
                </c:pt>
                <c:pt idx="3">
                  <c:v>2.29</c:v>
                </c:pt>
                <c:pt idx="4">
                  <c:v>2.2280000000000002</c:v>
                </c:pt>
                <c:pt idx="5" formatCode="General">
                  <c:v>2.7839999999999998</c:v>
                </c:pt>
                <c:pt idx="6" formatCode="General">
                  <c:v>3.0990000000000002</c:v>
                </c:pt>
                <c:pt idx="7" formatCode="General">
                  <c:v>3.004</c:v>
                </c:pt>
              </c:numCache>
            </c:numRef>
          </c:val>
        </c:ser>
        <c:ser>
          <c:idx val="1"/>
          <c:order val="1"/>
          <c:tx>
            <c:strRef>
              <c:f>Лист1!$B$14</c:f>
              <c:strCache>
                <c:ptCount val="1"/>
                <c:pt idx="0">
                  <c:v>Среднесуточное максимальное поступление летом</c:v>
                </c:pt>
              </c:strCache>
            </c:strRef>
          </c:tx>
          <c:spPr>
            <a:solidFill>
              <a:srgbClr val="0070C0">
                <a:alpha val="42000"/>
              </a:srgbClr>
            </a:solidFill>
          </c:spPr>
          <c:invertIfNegative val="0"/>
          <c:dLbls>
            <c:dLbl>
              <c:idx val="0"/>
              <c:layout>
                <c:manualLayout>
                  <c:x val="5.56328233657858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6328233657857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6328233657858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816411682893556E-3"/>
                  <c:y val="3.569834895136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632823365785811E-3"/>
                  <c:y val="-1.606425702811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606861381549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4904960593417113E-3"/>
                  <c:y val="-3.569834895136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6909743281420029E-3"/>
                  <c:y val="-1.7849174475680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0935494248751378E-3"/>
                  <c:y val="7.1396697902722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49654089922878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0807785152510488E-4"/>
                  <c:y val="3.5698214662736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4786765184157781E-3"/>
                  <c:y val="1.7849174475680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49049605934171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7088548910524299E-3"/>
                  <c:y val="1.7849174475680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7816411682892992E-3"/>
                  <c:y val="-1.070950468540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Лист1!$B$2:$U$2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Лист1!$B$16:$U$16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226944"/>
        <c:axId val="102232832"/>
      </c:barChart>
      <c:lineChart>
        <c:grouping val="standard"/>
        <c:varyColors val="0"/>
        <c:ser>
          <c:idx val="2"/>
          <c:order val="2"/>
          <c:tx>
            <c:strRef>
              <c:f>Лист1!$N$5</c:f>
              <c:strCache>
                <c:ptCount val="1"/>
                <c:pt idx="0">
                  <c:v>Поступление (млрд.м3), факт</c:v>
                </c:pt>
              </c:strCache>
            </c:strRef>
          </c:tx>
          <c:spPr>
            <a:ln w="38100">
              <a:noFill/>
            </a:ln>
          </c:spPr>
          <c:marker>
            <c:symbol val="dash"/>
            <c:size val="30"/>
            <c:spPr>
              <a:solidFill>
                <a:schemeClr val="accent6">
                  <a:lumMod val="75000"/>
                </a:schemeClr>
              </a:solidFill>
              <a:ln w="38100">
                <a:noFill/>
              </a:ln>
            </c:spPr>
          </c:marker>
          <c:dPt>
            <c:idx val="5"/>
            <c:marker>
              <c:spPr>
                <a:solidFill>
                  <a:schemeClr val="accent6">
                    <a:lumMod val="75000"/>
                  </a:schemeClr>
                </a:solidFill>
                <a:ln w="38100">
                  <a:noFill/>
                  <a:prstDash val="sysDash"/>
                </a:ln>
              </c:spPr>
            </c:marker>
            <c:bubble3D val="0"/>
            <c:spPr>
              <a:ln w="38100">
                <a:noFill/>
                <a:prstDash val="sysDash"/>
              </a:ln>
            </c:spPr>
          </c:dPt>
          <c:dPt>
            <c:idx val="6"/>
            <c:marker>
              <c:spPr>
                <a:solidFill>
                  <a:schemeClr val="accent6">
                    <a:lumMod val="75000"/>
                  </a:schemeClr>
                </a:solidFill>
                <a:ln w="38100">
                  <a:noFill/>
                  <a:prstDash val="sysDash"/>
                </a:ln>
              </c:spPr>
            </c:marker>
            <c:bubble3D val="0"/>
            <c:spPr>
              <a:ln w="38100">
                <a:noFill/>
                <a:prstDash val="sysDash"/>
              </a:ln>
            </c:spPr>
          </c:dPt>
          <c:dPt>
            <c:idx val="7"/>
            <c:marker>
              <c:spPr>
                <a:solidFill>
                  <a:schemeClr val="accent6">
                    <a:lumMod val="75000"/>
                  </a:schemeClr>
                </a:solidFill>
                <a:ln w="38100">
                  <a:noFill/>
                  <a:prstDash val="sysDash"/>
                </a:ln>
              </c:spPr>
            </c:marker>
            <c:bubble3D val="0"/>
            <c:spPr>
              <a:ln w="38100">
                <a:noFill/>
                <a:prstDash val="sysDash"/>
              </a:ln>
            </c:spPr>
          </c:dPt>
          <c:dLbls>
            <c:dLbl>
              <c:idx val="0"/>
              <c:layout>
                <c:manualLayout>
                  <c:x val="-4.675951557666997E-2"/>
                  <c:y val="-3.845619786142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69874385436799E-2"/>
                  <c:y val="4.6775185722519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566421449181192E-2"/>
                  <c:y val="4.357470267638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969874385436799E-2"/>
                  <c:y val="4.357470267638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162968512925577E-2"/>
                  <c:y val="-3.6437373476966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566421449181192E-2"/>
                  <c:y val="-3.963785652310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424,5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sz="1100" dirty="0" smtClean="0"/>
                      <a:t>ожидаемый</a:t>
                    </a:r>
                    <a:endParaRPr lang="en-US" sz="11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Лист1!$B$2:$U$2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Лист1!$B$6:$U$6</c:f>
              <c:numCache>
                <c:formatCode>#,##0.0</c:formatCode>
                <c:ptCount val="8"/>
                <c:pt idx="0">
                  <c:v>449.83600000000001</c:v>
                </c:pt>
                <c:pt idx="1">
                  <c:v>401.16899999999998</c:v>
                </c:pt>
                <c:pt idx="2">
                  <c:v>380.73500000000001</c:v>
                </c:pt>
                <c:pt idx="3">
                  <c:v>376.89600000000002</c:v>
                </c:pt>
                <c:pt idx="4">
                  <c:v>408.916</c:v>
                </c:pt>
                <c:pt idx="5">
                  <c:v>424.46699999999998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Лист1!$N$3</c:f>
              <c:strCache>
                <c:ptCount val="1"/>
                <c:pt idx="0">
                  <c:v>Поступление (млрд.м3), план</c:v>
                </c:pt>
              </c:strCache>
            </c:strRef>
          </c:tx>
          <c:spPr>
            <a:ln w="38100">
              <a:noFill/>
            </a:ln>
          </c:spPr>
          <c:marker>
            <c:symbol val="dash"/>
            <c:size val="30"/>
            <c:spPr>
              <a:solidFill>
                <a:srgbClr val="002060"/>
              </a:solidFill>
              <a:ln w="38100">
                <a:noFill/>
              </a:ln>
            </c:spPr>
          </c:marker>
          <c:dPt>
            <c:idx val="6"/>
            <c:marker>
              <c:spPr>
                <a:solidFill>
                  <a:srgbClr val="002060"/>
                </a:solidFill>
                <a:ln w="38100">
                  <a:noFill/>
                  <a:prstDash val="sysDash"/>
                </a:ln>
              </c:spPr>
            </c:marker>
            <c:bubble3D val="0"/>
            <c:spPr>
              <a:ln w="38100">
                <a:noFill/>
                <a:prstDash val="sysDash"/>
              </a:ln>
            </c:spPr>
          </c:dPt>
          <c:dPt>
            <c:idx val="7"/>
            <c:marker>
              <c:spPr>
                <a:solidFill>
                  <a:srgbClr val="002060"/>
                </a:solidFill>
                <a:ln w="38100">
                  <a:noFill/>
                  <a:prstDash val="sysDash"/>
                </a:ln>
              </c:spPr>
            </c:marker>
            <c:bubble3D val="0"/>
            <c:spPr>
              <a:ln w="38100">
                <a:noFill/>
                <a:prstDash val="sysDash"/>
              </a:ln>
            </c:spPr>
          </c:dPt>
          <c:dLbls>
            <c:dLbl>
              <c:idx val="0"/>
              <c:layout>
                <c:manualLayout>
                  <c:x val="-5.0969874385436806E-2"/>
                  <c:y val="3.9638108529640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566421449181192E-2"/>
                  <c:y val="-4.3574450669845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566421449181192E-2"/>
                  <c:y val="-4.0373967623711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969874385436799E-2"/>
                  <c:y val="-4.3574450669845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566421449181192E-2"/>
                  <c:y val="3.6437625483506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566421449181192E-2"/>
                  <c:y val="3.6437625483505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162968512925577E-2"/>
                  <c:y val="3.3237142437371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8162968512925682E-2"/>
                  <c:y val="3.3237142437371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effectLst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Лист1!$B$2:$U$2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Лист1!$B$4:$U$4</c:f>
              <c:numCache>
                <c:formatCode>#,##0.0</c:formatCode>
                <c:ptCount val="8"/>
                <c:pt idx="0">
                  <c:v>439.45800000000003</c:v>
                </c:pt>
                <c:pt idx="1">
                  <c:v>454.685</c:v>
                </c:pt>
                <c:pt idx="2">
                  <c:v>447.98899999999998</c:v>
                </c:pt>
                <c:pt idx="3">
                  <c:v>416.10500000000002</c:v>
                </c:pt>
                <c:pt idx="4">
                  <c:v>377.37799999999999</c:v>
                </c:pt>
                <c:pt idx="5">
                  <c:v>405.46699999999998</c:v>
                </c:pt>
                <c:pt idx="6">
                  <c:v>409</c:v>
                </c:pt>
                <c:pt idx="7">
                  <c:v>407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67232"/>
        <c:axId val="102234368"/>
      </c:lineChart>
      <c:catAx>
        <c:axId val="10222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232832"/>
        <c:crosses val="autoZero"/>
        <c:auto val="1"/>
        <c:lblAlgn val="ctr"/>
        <c:lblOffset val="100"/>
        <c:noMultiLvlLbl val="0"/>
      </c:catAx>
      <c:valAx>
        <c:axId val="102232832"/>
        <c:scaling>
          <c:orientation val="minMax"/>
          <c:max val="4"/>
          <c:min val="2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102226944"/>
        <c:crosses val="autoZero"/>
        <c:crossBetween val="between"/>
      </c:valAx>
      <c:valAx>
        <c:axId val="102234368"/>
        <c:scaling>
          <c:orientation val="minMax"/>
          <c:max val="465"/>
          <c:min val="290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102367232"/>
        <c:crosses val="max"/>
        <c:crossBetween val="between"/>
      </c:valAx>
      <c:catAx>
        <c:axId val="102367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22343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73566450181288534"/>
          <c:y val="0.46603468466799769"/>
          <c:w val="0.26132746756310843"/>
          <c:h val="0.40126824810850192"/>
        </c:manualLayout>
      </c:layout>
      <c:overlay val="0"/>
      <c:spPr>
        <a:noFill/>
      </c:spPr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391767645810742E-2"/>
          <c:y val="4.583333333333333E-2"/>
          <c:w val="0.66770164063245885"/>
          <c:h val="0.850653215223097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Наработка, млн.час., план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0079C2"/>
              </a:solidFill>
              <a:ln w="3810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79C2"/>
              </a:solidFill>
              <a:ln w="38100">
                <a:noFill/>
              </a:ln>
            </c:spPr>
          </c:dPt>
          <c:dLbls>
            <c:dLbl>
              <c:idx val="6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_-* #,##0.000\ _₽_-;\-* #,##0.000\ _₽_-;_-* "-"???\ _₽_-;_-@_-</c:formatCode>
                <c:ptCount val="8"/>
                <c:pt idx="0">
                  <c:v>3.343</c:v>
                </c:pt>
                <c:pt idx="1">
                  <c:v>2.4630000000000001</c:v>
                </c:pt>
                <c:pt idx="2">
                  <c:v>2.3029999999999999</c:v>
                </c:pt>
                <c:pt idx="3">
                  <c:v>2.29</c:v>
                </c:pt>
                <c:pt idx="4">
                  <c:v>2.2280000000000002</c:v>
                </c:pt>
                <c:pt idx="5">
                  <c:v>2.7839999999999998</c:v>
                </c:pt>
                <c:pt idx="6">
                  <c:v>3.0990000000000002</c:v>
                </c:pt>
                <c:pt idx="7">
                  <c:v>3.004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3654144"/>
        <c:axId val="103655680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ремонтов, шт.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dPt>
            <c:idx val="4"/>
            <c:bubble3D val="0"/>
            <c:spPr>
              <a:ln w="38100">
                <a:solidFill>
                  <a:srgbClr val="002060"/>
                </a:solidFill>
              </a:ln>
            </c:spPr>
          </c:dPt>
          <c:dPt>
            <c:idx val="5"/>
            <c:bubble3D val="0"/>
            <c:spPr>
              <a:ln w="38100">
                <a:solidFill>
                  <a:srgbClr val="002060"/>
                </a:solidFill>
              </a:ln>
            </c:spPr>
          </c:dPt>
          <c:dPt>
            <c:idx val="6"/>
            <c:bubble3D val="0"/>
            <c:spPr>
              <a:ln w="38100"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4.1351954358484065E-2"/>
                  <c:y val="-3.852940805050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092183226030132E-2"/>
                  <c:y val="-4.982218603832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255860611577658E-3"/>
                  <c:y val="-4.9520653557477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886260951592345E-2"/>
                  <c:y val="-4.5063384962394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434480956229711E-2"/>
                  <c:y val="3.4684997779741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2238821599204167E-2"/>
                  <c:y val="2.328758544386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665238646048244E-2"/>
                  <c:y val="4.8997481817204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45909638281229E-2"/>
                  <c:y val="4.8997481817204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effectLst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270</c:v>
                </c:pt>
                <c:pt idx="1">
                  <c:v>298</c:v>
                </c:pt>
                <c:pt idx="2">
                  <c:v>197</c:v>
                </c:pt>
                <c:pt idx="3">
                  <c:v>181</c:v>
                </c:pt>
                <c:pt idx="4">
                  <c:v>169</c:v>
                </c:pt>
                <c:pt idx="5">
                  <c:v>145</c:v>
                </c:pt>
                <c:pt idx="6">
                  <c:v>191</c:v>
                </c:pt>
                <c:pt idx="7">
                  <c:v>207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Отложенные ремонты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</c:spPr>
          </c:marker>
          <c:dPt>
            <c:idx val="1"/>
            <c:bubble3D val="0"/>
            <c:spPr>
              <a:ln w="38100">
                <a:solidFill>
                  <a:srgbClr val="002060"/>
                </a:solidFill>
              </a:ln>
            </c:spPr>
          </c:dPt>
          <c:dPt>
            <c:idx val="2"/>
            <c:bubble3D val="0"/>
            <c:spPr>
              <a:ln w="38100">
                <a:solidFill>
                  <a:srgbClr val="002060"/>
                </a:solidFill>
              </a:ln>
            </c:spPr>
          </c:dPt>
          <c:dPt>
            <c:idx val="3"/>
            <c:bubble3D val="0"/>
            <c:spPr>
              <a:ln w="38100">
                <a:solidFill>
                  <a:srgbClr val="002060"/>
                </a:solidFill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4">
                  <c:v>18</c:v>
                </c:pt>
                <c:pt idx="5">
                  <c:v>72</c:v>
                </c:pt>
                <c:pt idx="6">
                  <c:v>94</c:v>
                </c:pt>
                <c:pt idx="7">
                  <c:v>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63104"/>
        <c:axId val="103661568"/>
      </c:lineChart>
      <c:catAx>
        <c:axId val="10365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03655680"/>
        <c:crosses val="autoZero"/>
        <c:auto val="1"/>
        <c:lblAlgn val="ctr"/>
        <c:lblOffset val="100"/>
        <c:noMultiLvlLbl val="0"/>
      </c:catAx>
      <c:valAx>
        <c:axId val="103655680"/>
        <c:scaling>
          <c:orientation val="minMax"/>
          <c:max val="3.9"/>
          <c:min val="2"/>
        </c:scaling>
        <c:delete val="0"/>
        <c:axPos val="l"/>
        <c:numFmt formatCode="_-* #,##0.000\ _₽_-;\-* #,##0.000\ _₽_-;_-* &quot;-&quot;???\ _₽_-;_-@_-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103654144"/>
        <c:crosses val="autoZero"/>
        <c:crossBetween val="between"/>
      </c:valAx>
      <c:valAx>
        <c:axId val="103661568"/>
        <c:scaling>
          <c:orientation val="minMax"/>
          <c:max val="350"/>
          <c:min val="-19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103663104"/>
        <c:crosses val="max"/>
        <c:crossBetween val="between"/>
      </c:valAx>
      <c:catAx>
        <c:axId val="10366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615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3241081764116569"/>
          <c:y val="0.48018325958673558"/>
          <c:w val="0.35204796371768754"/>
          <c:h val="0.43567191101235281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04570454530144E-3"/>
          <c:y val="0.14911828432825538"/>
          <c:w val="0.62779014222735263"/>
          <c:h val="0.682989139283522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Лист1!$B$11</c:f>
              <c:strCache>
                <c:ptCount val="1"/>
                <c:pt idx="0">
                  <c:v>Среднесуточное максимальное поступление зимой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260914090906027E-3"/>
                  <c:y val="0.294146318043860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9953205821327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Лист1!$N$2:$S$2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Лист1!$N$13:$S$13</c:f>
              <c:numCache>
                <c:formatCode>#,##0.000</c:formatCode>
                <c:ptCount val="6"/>
                <c:pt idx="0">
                  <c:v>1.421</c:v>
                </c:pt>
                <c:pt idx="1">
                  <c:v>1.407</c:v>
                </c:pt>
                <c:pt idx="2">
                  <c:v>1.403</c:v>
                </c:pt>
                <c:pt idx="3">
                  <c:v>1.2969999999999999</c:v>
                </c:pt>
                <c:pt idx="4">
                  <c:v>1.2729999999999999</c:v>
                </c:pt>
                <c:pt idx="5" formatCode="General">
                  <c:v>1.272</c:v>
                </c:pt>
              </c:numCache>
            </c:numRef>
          </c:val>
        </c:ser>
        <c:ser>
          <c:idx val="0"/>
          <c:order val="1"/>
          <c:tx>
            <c:strRef>
              <c:f>Лист1!$B$14</c:f>
              <c:strCache>
                <c:ptCount val="1"/>
                <c:pt idx="0">
                  <c:v>Среднесуточное максимальное поступление летом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Лист1!$N$2:$S$2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Лист1!$N$16:$S$16</c:f>
              <c:numCache>
                <c:formatCode>0.0</c:formatCode>
                <c:ptCount val="6"/>
                <c:pt idx="0">
                  <c:v>1.0509999999999999</c:v>
                </c:pt>
                <c:pt idx="1">
                  <c:v>0.82399999999999995</c:v>
                </c:pt>
                <c:pt idx="2">
                  <c:v>0.86099999999999999</c:v>
                </c:pt>
                <c:pt idx="3">
                  <c:v>0.88400000000000001</c:v>
                </c:pt>
                <c:pt idx="4">
                  <c:v>1.0960000000000001</c:v>
                </c:pt>
                <c:pt idx="5">
                  <c:v>1.1499999999999999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14991872"/>
        <c:axId val="114993408"/>
      </c:barChart>
      <c:lineChart>
        <c:grouping val="standard"/>
        <c:varyColors val="0"/>
        <c:ser>
          <c:idx val="2"/>
          <c:order val="2"/>
          <c:tx>
            <c:strRef>
              <c:f>Лист1!$B$17</c:f>
              <c:strCache>
                <c:ptCount val="1"/>
                <c:pt idx="0">
                  <c:v>Среднее количество работающих агрегатов зимой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12700">
                <a:solidFill>
                  <a:srgbClr val="002060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1.1551340413633883E-3"/>
                  <c:y val="-4.7618438795489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053699640445302E-2"/>
                  <c:y val="-4.0990959492011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551340413632838E-3"/>
                  <c:y val="5.4013956323345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Лист1!$N$18:$S$18</c:f>
              <c:numCache>
                <c:formatCode>General</c:formatCode>
                <c:ptCount val="6"/>
                <c:pt idx="0">
                  <c:v>495</c:v>
                </c:pt>
                <c:pt idx="1">
                  <c:v>423</c:v>
                </c:pt>
                <c:pt idx="2">
                  <c:v>325</c:v>
                </c:pt>
                <c:pt idx="3">
                  <c:v>344</c:v>
                </c:pt>
                <c:pt idx="4">
                  <c:v>392</c:v>
                </c:pt>
                <c:pt idx="5">
                  <c:v>376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Лист1!$B$19</c:f>
              <c:strCache>
                <c:ptCount val="1"/>
                <c:pt idx="0">
                  <c:v>Среднее количество работающих агрегатов летом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4"/>
              <c:layout>
                <c:manualLayout>
                  <c:x val="-4.1659723360724772E-2"/>
                  <c:y val="-4.7668014428074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491103210839193E-3"/>
                  <c:y val="-1.1216878258945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Лист1!$N$20:$S$20</c:f>
              <c:numCache>
                <c:formatCode>General</c:formatCode>
                <c:ptCount val="6"/>
                <c:pt idx="0">
                  <c:v>237</c:v>
                </c:pt>
                <c:pt idx="1">
                  <c:v>174</c:v>
                </c:pt>
                <c:pt idx="2">
                  <c:v>162</c:v>
                </c:pt>
                <c:pt idx="3">
                  <c:v>171</c:v>
                </c:pt>
                <c:pt idx="4">
                  <c:v>276</c:v>
                </c:pt>
                <c:pt idx="5">
                  <c:v>307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04928"/>
        <c:axId val="115003392"/>
      </c:lineChart>
      <c:catAx>
        <c:axId val="114991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4993408"/>
        <c:crosses val="autoZero"/>
        <c:auto val="1"/>
        <c:lblAlgn val="ctr"/>
        <c:lblOffset val="100"/>
        <c:noMultiLvlLbl val="0"/>
      </c:catAx>
      <c:valAx>
        <c:axId val="114993408"/>
        <c:scaling>
          <c:orientation val="minMax"/>
          <c:max val="1.8"/>
          <c:min val="0.70000000000000007"/>
        </c:scaling>
        <c:delete val="0"/>
        <c:axPos val="l"/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4991872"/>
        <c:crosses val="autoZero"/>
        <c:crossBetween val="between"/>
      </c:valAx>
      <c:valAx>
        <c:axId val="115003392"/>
        <c:scaling>
          <c:orientation val="minMax"/>
          <c:max val="500"/>
          <c:min val="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5004928"/>
        <c:crosses val="max"/>
        <c:crossBetween val="between"/>
      </c:valAx>
      <c:catAx>
        <c:axId val="1150049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003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21578896542121"/>
          <c:y val="0.12736345305239777"/>
          <c:w val="0.32703128193265707"/>
          <c:h val="0.75665565913673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13443640124093E-2"/>
          <c:y val="1.8644067796610174E-2"/>
          <c:w val="0.68045523419825926"/>
          <c:h val="0.871186440677966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'Без отключения ЛЧ'!$H$1</c:f>
              <c:strCache>
                <c:ptCount val="1"/>
                <c:pt idx="0">
                  <c:v>Кол. ГПА нов. (без отключения ЛЧ)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80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xVal>
            <c:numRef>
              <c:f>'Без отключения ЛЧ'!$B$2:$B$10</c:f>
              <c:numCache>
                <c:formatCode>General</c:formatCode>
                <c:ptCount val="9"/>
                <c:pt idx="0">
                  <c:v>557</c:v>
                </c:pt>
                <c:pt idx="1">
                  <c:v>630</c:v>
                </c:pt>
                <c:pt idx="2">
                  <c:v>702</c:v>
                </c:pt>
                <c:pt idx="3">
                  <c:v>767</c:v>
                </c:pt>
                <c:pt idx="4">
                  <c:v>817</c:v>
                </c:pt>
                <c:pt idx="5">
                  <c:v>881</c:v>
                </c:pt>
                <c:pt idx="6">
                  <c:v>947</c:v>
                </c:pt>
                <c:pt idx="7">
                  <c:v>1011</c:v>
                </c:pt>
                <c:pt idx="8">
                  <c:v>1075</c:v>
                </c:pt>
              </c:numCache>
            </c:numRef>
          </c:xVal>
          <c:yVal>
            <c:numRef>
              <c:f>'Без отключения ЛЧ'!$H$2:$H$10</c:f>
              <c:numCache>
                <c:formatCode>General</c:formatCode>
                <c:ptCount val="9"/>
                <c:pt idx="0">
                  <c:v>25</c:v>
                </c:pt>
                <c:pt idx="1">
                  <c:v>36</c:v>
                </c:pt>
                <c:pt idx="2">
                  <c:v>51</c:v>
                </c:pt>
                <c:pt idx="3">
                  <c:v>67</c:v>
                </c:pt>
                <c:pt idx="4">
                  <c:v>86</c:v>
                </c:pt>
                <c:pt idx="5">
                  <c:v>115</c:v>
                </c:pt>
                <c:pt idx="6">
                  <c:v>136</c:v>
                </c:pt>
                <c:pt idx="7">
                  <c:v>160</c:v>
                </c:pt>
                <c:pt idx="8">
                  <c:v>180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'310 км'!$H$1</c:f>
              <c:strCache>
                <c:ptCount val="1"/>
                <c:pt idx="0">
                  <c:v>n (отключено 310 км)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00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xVal>
            <c:numRef>
              <c:f>'310 км'!$B$2:$B$10</c:f>
              <c:numCache>
                <c:formatCode>General</c:formatCode>
                <c:ptCount val="9"/>
                <c:pt idx="0">
                  <c:v>534.20000000000005</c:v>
                </c:pt>
                <c:pt idx="1">
                  <c:v>587.20000000000005</c:v>
                </c:pt>
                <c:pt idx="2">
                  <c:v>661.5</c:v>
                </c:pt>
                <c:pt idx="3">
                  <c:v>730.5</c:v>
                </c:pt>
                <c:pt idx="4">
                  <c:v>784.3</c:v>
                </c:pt>
                <c:pt idx="5">
                  <c:v>833.9</c:v>
                </c:pt>
                <c:pt idx="6">
                  <c:v>898.7</c:v>
                </c:pt>
                <c:pt idx="7">
                  <c:v>954.9</c:v>
                </c:pt>
                <c:pt idx="8">
                  <c:v>1016.2</c:v>
                </c:pt>
              </c:numCache>
            </c:numRef>
          </c:xVal>
          <c:yVal>
            <c:numRef>
              <c:f>'310 км'!$H$2:$H$10</c:f>
              <c:numCache>
                <c:formatCode>General</c:formatCode>
                <c:ptCount val="9"/>
                <c:pt idx="0">
                  <c:v>25</c:v>
                </c:pt>
                <c:pt idx="1">
                  <c:v>32</c:v>
                </c:pt>
                <c:pt idx="2">
                  <c:v>49</c:v>
                </c:pt>
                <c:pt idx="3">
                  <c:v>65</c:v>
                </c:pt>
                <c:pt idx="4">
                  <c:v>85</c:v>
                </c:pt>
                <c:pt idx="5">
                  <c:v>103</c:v>
                </c:pt>
                <c:pt idx="6">
                  <c:v>127</c:v>
                </c:pt>
                <c:pt idx="7">
                  <c:v>151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'620 км'!$H$1</c:f>
              <c:strCache>
                <c:ptCount val="1"/>
                <c:pt idx="0">
                  <c:v>n (отключено 620 км)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FF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xVal>
            <c:numRef>
              <c:f>'620 км'!$B$2:$B$10</c:f>
              <c:numCache>
                <c:formatCode>General</c:formatCode>
                <c:ptCount val="9"/>
                <c:pt idx="0">
                  <c:v>501.3</c:v>
                </c:pt>
                <c:pt idx="1">
                  <c:v>560.20000000000005</c:v>
                </c:pt>
                <c:pt idx="2">
                  <c:v>627</c:v>
                </c:pt>
                <c:pt idx="3">
                  <c:v>664.5</c:v>
                </c:pt>
                <c:pt idx="4">
                  <c:v>743.3</c:v>
                </c:pt>
                <c:pt idx="5">
                  <c:v>799.6</c:v>
                </c:pt>
                <c:pt idx="6">
                  <c:v>867</c:v>
                </c:pt>
                <c:pt idx="7">
                  <c:v>916.3</c:v>
                </c:pt>
                <c:pt idx="8">
                  <c:v>982.1</c:v>
                </c:pt>
              </c:numCache>
            </c:numRef>
          </c:xVal>
          <c:yVal>
            <c:numRef>
              <c:f>'620 км'!$H$2:$H$10</c:f>
              <c:numCache>
                <c:formatCode>General</c:formatCode>
                <c:ptCount val="9"/>
                <c:pt idx="0">
                  <c:v>22</c:v>
                </c:pt>
                <c:pt idx="1">
                  <c:v>30</c:v>
                </c:pt>
                <c:pt idx="2">
                  <c:v>45</c:v>
                </c:pt>
                <c:pt idx="3">
                  <c:v>54</c:v>
                </c:pt>
                <c:pt idx="4">
                  <c:v>78</c:v>
                </c:pt>
                <c:pt idx="5">
                  <c:v>95</c:v>
                </c:pt>
                <c:pt idx="6">
                  <c:v>121</c:v>
                </c:pt>
                <c:pt idx="7">
                  <c:v>145</c:v>
                </c:pt>
                <c:pt idx="8">
                  <c:v>164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'930 км'!$H$1</c:f>
              <c:strCache>
                <c:ptCount val="1"/>
                <c:pt idx="0">
                  <c:v>n (отключено 930 км)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FF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xVal>
            <c:numRef>
              <c:f>'930 км'!$B$2:$B$10</c:f>
              <c:numCache>
                <c:formatCode>General</c:formatCode>
                <c:ptCount val="9"/>
                <c:pt idx="0">
                  <c:v>488</c:v>
                </c:pt>
                <c:pt idx="1">
                  <c:v>539.4</c:v>
                </c:pt>
                <c:pt idx="2">
                  <c:v>605.79999999999995</c:v>
                </c:pt>
                <c:pt idx="3">
                  <c:v>635.70000000000005</c:v>
                </c:pt>
                <c:pt idx="4">
                  <c:v>709.6</c:v>
                </c:pt>
                <c:pt idx="5">
                  <c:v>757.7</c:v>
                </c:pt>
                <c:pt idx="6">
                  <c:v>810.9</c:v>
                </c:pt>
                <c:pt idx="7">
                  <c:v>868.1</c:v>
                </c:pt>
                <c:pt idx="8">
                  <c:v>932.2</c:v>
                </c:pt>
              </c:numCache>
            </c:numRef>
          </c:xVal>
          <c:yVal>
            <c:numRef>
              <c:f>'930 км'!$H$2:$H$10</c:f>
              <c:numCache>
                <c:formatCode>General</c:formatCode>
                <c:ptCount val="9"/>
                <c:pt idx="0">
                  <c:v>23</c:v>
                </c:pt>
                <c:pt idx="1">
                  <c:v>29</c:v>
                </c:pt>
                <c:pt idx="2">
                  <c:v>44</c:v>
                </c:pt>
                <c:pt idx="3">
                  <c:v>49</c:v>
                </c:pt>
                <c:pt idx="4">
                  <c:v>75</c:v>
                </c:pt>
                <c:pt idx="5">
                  <c:v>91</c:v>
                </c:pt>
                <c:pt idx="6">
                  <c:v>109</c:v>
                </c:pt>
                <c:pt idx="7">
                  <c:v>136</c:v>
                </c:pt>
                <c:pt idx="8">
                  <c:v>157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'1240 км'!$H$1</c:f>
              <c:strCache>
                <c:ptCount val="1"/>
                <c:pt idx="0">
                  <c:v>n (отключено 1240 км)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00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xVal>
            <c:numRef>
              <c:f>'1240 км'!$B$2:$B$10</c:f>
              <c:numCache>
                <c:formatCode>0.00</c:formatCode>
                <c:ptCount val="9"/>
                <c:pt idx="0">
                  <c:v>470.8</c:v>
                </c:pt>
                <c:pt idx="1">
                  <c:v>523.20000000000005</c:v>
                </c:pt>
                <c:pt idx="2">
                  <c:v>587.20000000000005</c:v>
                </c:pt>
                <c:pt idx="3">
                  <c:v>614.4</c:v>
                </c:pt>
                <c:pt idx="4">
                  <c:v>683</c:v>
                </c:pt>
                <c:pt idx="5">
                  <c:v>720.7</c:v>
                </c:pt>
                <c:pt idx="6">
                  <c:v>774.8</c:v>
                </c:pt>
                <c:pt idx="7">
                  <c:v>838.2</c:v>
                </c:pt>
                <c:pt idx="8">
                  <c:v>895</c:v>
                </c:pt>
              </c:numCache>
            </c:numRef>
          </c:xVal>
          <c:yVal>
            <c:numRef>
              <c:f>'1240 км'!$H$2:$H$10</c:f>
              <c:numCache>
                <c:formatCode>General</c:formatCode>
                <c:ptCount val="9"/>
                <c:pt idx="0">
                  <c:v>21</c:v>
                </c:pt>
                <c:pt idx="1">
                  <c:v>28</c:v>
                </c:pt>
                <c:pt idx="2">
                  <c:v>43</c:v>
                </c:pt>
                <c:pt idx="3">
                  <c:v>48</c:v>
                </c:pt>
                <c:pt idx="4">
                  <c:v>73</c:v>
                </c:pt>
                <c:pt idx="5">
                  <c:v>85</c:v>
                </c:pt>
                <c:pt idx="6">
                  <c:v>104</c:v>
                </c:pt>
                <c:pt idx="7">
                  <c:v>128</c:v>
                </c:pt>
                <c:pt idx="8">
                  <c:v>151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71712"/>
        <c:axId val="115573888"/>
      </c:scatterChart>
      <c:valAx>
        <c:axId val="115571712"/>
        <c:scaling>
          <c:orientation val="minMax"/>
          <c:max val="11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/>
                    <a:cs typeface="Times New Roman"/>
                  </a:defRPr>
                </a:pPr>
                <a:r>
                  <a:rPr lang="ru-RU" sz="1000" dirty="0">
                    <a:latin typeface="Arial Narrow" panose="020B0606020202030204" pitchFamily="34" charset="0"/>
                  </a:rPr>
                  <a:t>Транспорт, млн.м</a:t>
                </a:r>
                <a:r>
                  <a:rPr lang="ru-RU" sz="1000" baseline="30000" dirty="0">
                    <a:latin typeface="Arial Narrow" panose="020B0606020202030204" pitchFamily="34" charset="0"/>
                  </a:rPr>
                  <a:t>3</a:t>
                </a:r>
                <a:r>
                  <a:rPr lang="ru-RU" sz="1000" dirty="0">
                    <a:latin typeface="Arial Narrow" panose="020B0606020202030204" pitchFamily="34" charset="0"/>
                  </a:rPr>
                  <a:t>/ </a:t>
                </a:r>
                <a:r>
                  <a:rPr lang="ru-RU" sz="1000" dirty="0" err="1">
                    <a:latin typeface="Arial Narrow" panose="020B0606020202030204" pitchFamily="34" charset="0"/>
                  </a:rPr>
                  <a:t>сут</a:t>
                </a:r>
                <a:r>
                  <a:rPr lang="ru-RU" sz="1000" dirty="0">
                    <a:latin typeface="Arial Narrow" panose="020B0606020202030204" pitchFamily="34" charset="0"/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0.32187037618681819"/>
              <c:y val="0.950591437299319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defRPr>
            </a:pPr>
            <a:endParaRPr lang="ru-RU"/>
          </a:p>
        </c:txPr>
        <c:crossAx val="115573888"/>
        <c:crosses val="autoZero"/>
        <c:crossBetween val="midCat"/>
        <c:majorUnit val="50"/>
        <c:minorUnit val="10"/>
      </c:valAx>
      <c:valAx>
        <c:axId val="115573888"/>
        <c:scaling>
          <c:orientation val="minMax"/>
          <c:max val="18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/>
                    <a:cs typeface="Times New Roman"/>
                  </a:defRPr>
                </a:pPr>
                <a:r>
                  <a:rPr lang="ru-RU" sz="1050" dirty="0" smtClean="0">
                    <a:latin typeface="Arial Narrow" panose="020B0606020202030204" pitchFamily="34" charset="0"/>
                  </a:rPr>
                  <a:t>Количество</a:t>
                </a:r>
                <a:r>
                  <a:rPr lang="ru-RU" sz="1050" baseline="0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050" dirty="0" smtClean="0">
                    <a:latin typeface="Arial Narrow" panose="020B0606020202030204" pitchFamily="34" charset="0"/>
                  </a:rPr>
                  <a:t>ГПА</a:t>
                </a:r>
                <a:endParaRPr lang="ru-RU" sz="1050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2388311874053094E-3"/>
              <c:y val="0.4067797034205883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defRPr>
            </a:pPr>
            <a:endParaRPr lang="ru-RU"/>
          </a:p>
        </c:txPr>
        <c:crossAx val="115571712"/>
        <c:crosses val="autoZero"/>
        <c:crossBetween val="midCat"/>
        <c:majorUnit val="10"/>
        <c:minorUnit val="1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537258849395497"/>
          <c:y val="0.21170697183061943"/>
          <c:w val="0.34180039529255052"/>
          <c:h val="0.54354024531767964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Narrow" panose="020B0606020202030204" pitchFamily="34" charset="0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6041247098505E-2"/>
          <c:y val="5.702436495593572E-2"/>
          <c:w val="0.86614254710216987"/>
          <c:h val="0.65260038451647662"/>
        </c:manualLayout>
      </c:layout>
      <c:scatterChart>
        <c:scatterStyle val="smoothMarker"/>
        <c:varyColors val="0"/>
        <c:ser>
          <c:idx val="0"/>
          <c:order val="0"/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284</c:v>
                </c:pt>
                <c:pt idx="1">
                  <c:v>298</c:v>
                </c:pt>
                <c:pt idx="2">
                  <c:v>314</c:v>
                </c:pt>
                <c:pt idx="3">
                  <c:v>331</c:v>
                </c:pt>
                <c:pt idx="4">
                  <c:v>350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36000"/>
        <c:axId val="60359808"/>
      </c:scatterChart>
      <c:valAx>
        <c:axId val="60336000"/>
        <c:scaling>
          <c:orientation val="minMax"/>
          <c:max val="20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Протяжённость отключённых участков ЛЧ МГ, км</a:t>
                </a:r>
              </a:p>
            </c:rich>
          </c:tx>
          <c:layout>
            <c:manualLayout>
              <c:xMode val="edge"/>
              <c:yMode val="edge"/>
              <c:x val="0.33998424396148064"/>
              <c:y val="0.864904095386210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359808"/>
        <c:crosses val="autoZero"/>
        <c:crossBetween val="midCat"/>
      </c:valAx>
      <c:valAx>
        <c:axId val="60359808"/>
        <c:scaling>
          <c:orientation val="minMax"/>
          <c:max val="400"/>
          <c:min val="25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Количество агрегатов в работе, шт</a:t>
                </a:r>
              </a:p>
            </c:rich>
          </c:tx>
          <c:layout>
            <c:manualLayout>
              <c:xMode val="edge"/>
              <c:yMode val="edge"/>
              <c:x val="1.8733414658970726E-2"/>
              <c:y val="5.70243649559357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3360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день, уважаемые коллеги.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 представить Вашему вниманию доклад «Проблемы планирования и исполнения программы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ГПА ООО «Газпром трансгаз Югорск».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начать с основных характеристик нашего Общества, которые представлены на слайде, а именно Программы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предстоящий период, которая состоит из более чем 800 мероприятий ежегодно.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представлена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количества работающих агрегатов от протяжённости отключённых участков при поступлении 1,2 млрд/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средней температуре наружного воздуха -20 градусов.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неизменных внешних условиях количество работающих ГПА, необходимых для обеспечения заданного режима работы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за каждые 30 км отключённого газопровода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1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обстоятельства обуславливают необходимость для ежеквартальной корректировки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плана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объёме необходимом и достаточном для нормального функционирования газотранспортной системы, однако существует ряд обстоятельств не позволяющих в достаточной мере оперативно влиять на бизнес-процесс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именно:</a:t>
            </a:r>
          </a:p>
          <a:p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Контролируемые ПАО «Газпром» показатели по хорошо известным всем критериям существенности:</a:t>
            </a:r>
          </a:p>
          <a:p>
            <a:pPr marL="171450" indent="-171450">
              <a:buFontTx/>
              <a:buChar char="-"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квартальных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 капитального ремонта более чем на 20% является грубейшим нарушением;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0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констатировать несовершенство бизнес-процесса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следующим критериям:</a:t>
            </a:r>
          </a:p>
          <a:p>
            <a:pPr font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осуществляется за 1,2-1,5 года, к началу реализации требует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до 20%.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изменения стоимости МТР, СМР, завершения процедур сметных комиссий, план ремонтов подвергается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неоднократному изменению всех объектов 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ремонта и вскрытия ГПА уточнение технического состояния требует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около 10% 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ремонта и вскрытия ГПА выявляется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дополнительной заявке МТР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5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завершаю свою презентацию хочу представить ряд предложений, которые позволят синхронизировать процесс обеспечения транспорта газа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ГПА:</a:t>
            </a:r>
          </a:p>
          <a:p>
            <a:pPr font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ежеквартальной корректировки плана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ГПА в зависимости от изменения плана поступления газа в ГТС Общества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на поставку МТР не позднее начала 4 квартала года, предшествующего планируемому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фактических затрат по восстановлению заданных характеристик ГПА и последующего включения в план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аварийного (неснижаемого) запас МТР на складах Общества с возможностью, при необходимости, его использования и последующего включения в план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Исключить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критериев существенности показатель по корректировке планов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57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4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указанных мероприятий осуществляется на основании требований нормативно-технической документации заводов-изготовителей ГПА, требований СТО Газпром, а также накопленного опыта эксплуатации ГПА.</a:t>
            </a:r>
          </a:p>
          <a:p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мероприятиями являются капитальные ремонты ГПА, выполнение которых, как известно,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направлено на восстановления исправности, полное или близкое к полному восстановление ресурса изделия с заменой или восстановлением любых его частей, включая базовые.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тот факт что капитальные ремонты ГПА проходят 1 раз в 7-8 лет,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уделять пристальное внимание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планированию, так и к исполнению данных мероприятий. При этом сложившаяся система планирования </a:t>
            </a:r>
            <a:r>
              <a:rPr lang="ru-RU" sz="14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ПАО «Газпром» предусматривает формирование перечней объектов ремонта, а также дефектных ведомостей, которые по сути определяют первоначальный объем работ за 1,5…2 года до начала планируемого периода.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2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полного и достоверного планирования Общество формирует модель работы ГТС на предстоящий период основываясь при этом сценарными условиями: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отключаемых участках МГ, проведение ППР КЦ и др. работ;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поступлений газа с разбивкой по кварталам и помесячно от ФЭД ПАО «Газпром»;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Граничные (поступление в систему) давления и расходы газа;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Температуру окружающего воздуха, температуру на выходе из КЦ (за АВО газа) и температуру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грунта.</a:t>
            </a:r>
          </a:p>
          <a:p>
            <a:pPr marL="0" indent="0" algn="just">
              <a:buFontTx/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видно из представленного слайда средняя достоверность планирования наработки составляет 77%, что связано как с изменяющейся стратегией эксплуатации ГТС ПАО «Газпром» в части уменьшения сезонной неравномерности, так и количеством отключаемых участков линейной части (о влиянии которых на количество работающих ГПА я расскажу подробнее).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6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имеющиеся сценарные условия, а именно: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достоверного планирования;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гибкость системы планирования;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Нестационарность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транспорта газа;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Неритмичность поставок МТР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к следующим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издержкам:</a:t>
            </a:r>
          </a:p>
          <a:p>
            <a:pPr marL="342900" indent="-342900" rtl="0" eaLnBrk="1" fontAlgn="ctr" latinLnBrk="0" hangingPunct="1">
              <a:buFont typeface="+mj-lt"/>
              <a:buAutoNum type="arabicPeriod"/>
            </a:pPr>
            <a:r>
              <a:rPr lang="ru-RU" sz="140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эксплуатации ГПА за пределами МРР</a:t>
            </a:r>
            <a:endParaRPr lang="ru-RU" sz="140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 eaLnBrk="1" fontAlgn="auto" latinLnBrk="0" hangingPunct="1">
              <a:buFont typeface="+mj-lt"/>
              <a:buAutoNum type="arabicPeriod"/>
            </a:pPr>
            <a:r>
              <a:rPr lang="ru-RU" sz="140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ГПА с низким КТС</a:t>
            </a:r>
            <a:endParaRPr lang="ru-RU" sz="140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 eaLnBrk="1" fontAlgn="auto" latinLnBrk="0" hangingPunct="1">
              <a:buFont typeface="+mj-lt"/>
              <a:buAutoNum type="arabicPeriod"/>
            </a:pPr>
            <a:r>
              <a:rPr lang="ru-RU" sz="140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Неэффективные режимы работы ГТС</a:t>
            </a:r>
            <a:endParaRPr lang="ru-RU" sz="140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 eaLnBrk="1" fontAlgn="auto" latinLnBrk="0" hangingPunct="1">
              <a:buFont typeface="+mj-lt"/>
              <a:buAutoNum type="arabicPeriod"/>
            </a:pPr>
            <a:r>
              <a:rPr lang="ru-RU" sz="140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Риск срыва транспорта газа</a:t>
            </a:r>
            <a:endParaRPr lang="ru-RU" sz="140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 eaLnBrk="1" fontAlgn="auto" latinLnBrk="0" hangingPunct="1">
              <a:buFont typeface="+mj-lt"/>
              <a:buAutoNum type="arabicPeriod"/>
            </a:pPr>
            <a:r>
              <a:rPr lang="ru-RU" sz="140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страховом урегулировании</a:t>
            </a:r>
            <a:endParaRPr lang="ru-RU" sz="140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 eaLnBrk="1" fontAlgn="auto" latinLnBrk="0" hangingPunct="1">
              <a:buFont typeface="+mj-lt"/>
              <a:buAutoNum type="arabicPeriod"/>
            </a:pPr>
            <a:r>
              <a:rPr lang="ru-RU" sz="140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Неравномерность программ ремонта по годам</a:t>
            </a:r>
            <a:endParaRPr lang="ru-RU" sz="140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5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данных инертных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 является накопление количества отложенных ремонтов ГПА, которое влияет, как на надёжность газотранспортной системы, так и на эффективность её эксплуатации.</a:t>
            </a:r>
          </a:p>
          <a:p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представлен рост количества отложенных ремонтов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ООО «Газпром трансгаз Югорск»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2 года, а также прогноз его изменения на предстоящий период. Н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отметить связь между недостоверными исходными данными на этапе формирования программы ремонтов и сложившимся в настоящее время дефицитом свободных мощностей которые могут участвовать в процессе транспорта газа (так называемые «отложенные ремонты ГПА»).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1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хочется более детально остановиться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причинах столь серьёзных отклонений между планом по наработке ГПА и сложившимся фактом.</a:t>
            </a:r>
          </a:p>
          <a:p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необходимо отметить уменьшение сезонной неравномерности загрузки ГТС, из представленного графика видно существенное увеличение загрузки ГПА в летний период.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основными факторами влияющими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потребность в дополнительной мощности, и как следствие в дополнительном количестве включённых агрегатов в работу, являются:</a:t>
            </a:r>
          </a:p>
          <a:p>
            <a:pPr marL="171450" indent="-171450">
              <a:buFontTx/>
              <a:buChar char="-"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располагаемой мощности при увеличении температуры наружного воздуха и…</a:t>
            </a:r>
          </a:p>
          <a:p>
            <a:pPr marL="171450" indent="-171450">
              <a:buFontTx/>
              <a:buChar char="-"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потребляемой мощности ГПА при увеличении температуры газа в магистральном газопроводе.</a:t>
            </a:r>
          </a:p>
          <a:p>
            <a:pPr marL="0" indent="0">
              <a:buFontTx/>
              <a:buNone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перечисленные обстоятельства нам хорошо известны а на слайде представлены основные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и их влияние на располагаемую мощность.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7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примера нами проведён анализ режимов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ГТС и подобраны режимы при одинаковой средней температуре окружающей среды, одинаковым поступлениям газа в систему, одинаковое количество отключённых участков линейной части МГ. В результате видно что при прочих равных увеличение температуры окружающего воздуха на 10 градусов приводит к увеличению потребляемого моторесурса более чем на 12 процентов!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9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629276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немаловажным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является длина отключённых участков магистрального газопровода.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Обществом проведены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расчеты на примере участка ГТС КС Правохеттинская – КС Таежная. При проведении расчетов уровень давления и температура на входах (выходах) участка ГТС, а также характеристики газотранспортного оборудования  и температура окружающего воздуха были постоянны.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транспортировке газа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объёме 735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млн.м3/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полностью включенной в работу ЛЧ, количество работающих ГПА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агрегатов.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отключении 1240 км для сохранения транспорта газа в объеме 700 млн.м3 необходима дополнительная загрузка ГПА в количестве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агрегатов, что составляет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50.0%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первоначального количества. При включении в работу 1240 км отключенных участков МГ и сохранении количества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работающих ГПА на уровне 90 агрегатов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 потенциал для роста транспортировки газа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12.2%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млн.м3/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2927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5088A-530B-4EF3-A9B8-44FCD35939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0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9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9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1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2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5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2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9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9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75723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4819948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916780"/>
            <a:ext cx="8707437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9" y="481994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2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2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5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916780"/>
            <a:ext cx="2749550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916780"/>
            <a:ext cx="5724525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4819948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9" y="481994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916780"/>
            <a:ext cx="2749550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8" y="916780"/>
            <a:ext cx="2744515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1" y="916780"/>
            <a:ext cx="2744515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4819948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9" y="481994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59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916780"/>
            <a:ext cx="8697912" cy="10025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191551"/>
            <a:ext cx="8697912" cy="243283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4819948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9" y="481994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1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4819948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9" y="481994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2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9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9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9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9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6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400" y="108000"/>
            <a:ext cx="1058400" cy="5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  <p:sldLayoutId id="2147483796" r:id="rId6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" y="2073276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10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6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0" y="108000"/>
            <a:ext cx="1058400" cy="5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386161" y="2079100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0" y="108000"/>
            <a:ext cx="1058400" cy="5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301751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0" y="108000"/>
            <a:ext cx="1058400" cy="5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6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400" y="108000"/>
            <a:ext cx="1058400" cy="5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1" y="979489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00" y="108000"/>
            <a:ext cx="1058400" cy="5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4803300"/>
            <a:ext cx="9144000" cy="3402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4804173"/>
            <a:ext cx="1897200" cy="339328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8096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6" y="0"/>
            <a:ext cx="67976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80248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4798814"/>
            <a:ext cx="0" cy="34468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480417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9" y="481994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80188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02600"/>
            <a:ext cx="1479600" cy="5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1380565" y="1211276"/>
            <a:ext cx="6956821" cy="2460273"/>
          </a:xfrm>
          <a:prstGeom prst="rect">
            <a:avLst/>
          </a:prstGeom>
        </p:spPr>
        <p:txBody>
          <a:bodyPr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43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ПЛАНИРОВАНИЯ И ИСПОЛНЕНИЯ ПРОГРАММЫ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ДТОиР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ГПА </a:t>
            </a:r>
          </a:p>
          <a:p>
            <a:pPr indent="0">
              <a:lnSpc>
                <a:spcPts val="43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«ГАЗПРОМ ТРАНСГАЗ ЮГОРСК»</a:t>
            </a:r>
          </a:p>
          <a:p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2653" y="3281344"/>
            <a:ext cx="6996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Алексей Олегович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Прокопец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Заместитель генерального директора по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эксплуатации КС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Тел.: 8(34675)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22470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mail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AO.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rokopec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@ttg.gazprom.ru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8983" y="-28574"/>
            <a:ext cx="7570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Зависимость количества работающих ГПА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загрузки ГТС и объема проведения ремонтных работ на ЛЧ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56101"/>
              </p:ext>
            </p:extLst>
          </p:nvPr>
        </p:nvGraphicFramePr>
        <p:xfrm>
          <a:off x="109891" y="1108710"/>
          <a:ext cx="8813129" cy="244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9891" y="3479947"/>
            <a:ext cx="890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При неизменных внешних условиях количество работающих ГПА, необходимых для обеспечения заданного режима работы,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увеличивается на 1 за каждые 30 км отключённого газопровода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20" y="1990457"/>
            <a:ext cx="6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+14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4260" y="1845677"/>
            <a:ext cx="6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+16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9260" y="1678037"/>
            <a:ext cx="6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+17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7120" y="1491883"/>
            <a:ext cx="6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+19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7439"/>
              </p:ext>
            </p:extLst>
          </p:nvPr>
        </p:nvGraphicFramePr>
        <p:xfrm>
          <a:off x="120502" y="916171"/>
          <a:ext cx="8895906" cy="36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49"/>
                <a:gridCol w="2197396"/>
                <a:gridCol w="1112874"/>
                <a:gridCol w="1051931"/>
                <a:gridCol w="989520"/>
                <a:gridCol w="1063256"/>
                <a:gridCol w="954725"/>
                <a:gridCol w="1129255"/>
              </a:tblGrid>
              <a:tr h="39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п/п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Контролируемые показатель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Нарушение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Ответственный исполнитель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Контролирующее подразделение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Несущественное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Существенное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Серьёзное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Грубейшее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00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Квартальные </a:t>
                      </a:r>
                      <a:r>
                        <a:rPr lang="ru-RU" altLang="ru-RU" sz="1050" b="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пообъектные</a:t>
                      </a: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планы капитального ремонта (% от общего количества ремонтируемых объектов)</a:t>
                      </a:r>
                      <a:endParaRPr lang="ru-RU" altLang="ru-RU" sz="105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корректировка</a:t>
                      </a: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не более 5%</a:t>
                      </a:r>
                      <a:endParaRPr lang="ru-RU" altLang="ru-RU" sz="105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корректировка</a:t>
                      </a: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не более 10%</a:t>
                      </a:r>
                      <a:endParaRPr lang="ru-RU" altLang="ru-RU" sz="105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корректировка</a:t>
                      </a: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не более 15%</a:t>
                      </a:r>
                      <a:endParaRPr lang="ru-RU" altLang="ru-RU" sz="105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корректировка</a:t>
                      </a:r>
                      <a:r>
                        <a:rPr lang="ru-RU" altLang="ru-RU" sz="1100" b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alt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более 20%</a:t>
                      </a:r>
                      <a:endParaRPr lang="ru-RU" altLang="ru-RU" sz="1600" b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Дочерние общества</a:t>
                      </a: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ПАО «Газпром»</a:t>
                      </a:r>
                      <a:endParaRPr lang="ru-RU" altLang="ru-RU" sz="105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Департамент (С.В. Скрынников)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00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 капитального ремонта ГПА (% от количества ГПА, установленного планом)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невыполнение объёмов свыше 2% без последствий для транспорта газа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невыполнение объёмов свыше 5% без последствий для транспорта газа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невыполнение объёмов свыше 10% без последствий для транспорта газа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невыполнение объёмов свыше 15% или с последствиями для транспорта газа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Дочерние общества</a:t>
                      </a: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ПАО «Газпром»</a:t>
                      </a:r>
                      <a:endParaRPr lang="ru-RU" altLang="ru-RU" sz="105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Департамент (С.В. Скрынников)</a:t>
                      </a:r>
                    </a:p>
                    <a:p>
                      <a:pPr marL="0" algn="ctr" defTabSz="914400" rtl="0" eaLnBrk="1" latinLnBrk="0" hangingPunct="1"/>
                      <a:endParaRPr lang="ru-RU" sz="1050" b="0" kern="1200" baseline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Департамент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(В.А. Михаленко)</a:t>
                      </a:r>
                    </a:p>
                    <a:p>
                      <a:pPr marL="0" algn="ctr" defTabSz="914400" rtl="0" eaLnBrk="1" latinLnBrk="0" hangingPunct="1"/>
                      <a:endParaRPr lang="ru-RU" sz="1050" b="0" kern="1200" baseline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Департамент (С.Н. Панкратов)</a:t>
                      </a:r>
                      <a:endParaRPr lang="ru-RU" sz="105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00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Переработка установленного межремонтного ресурса ГПА более чем на 10%</a:t>
                      </a:r>
                      <a:endParaRPr lang="ru-RU" sz="105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5% парка или 1 ГПА при парке меньше 20 ГПА</a:t>
                      </a:r>
                      <a:endParaRPr lang="ru-RU" sz="105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8% парка</a:t>
                      </a:r>
                      <a:endParaRPr lang="ru-RU" sz="105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свыше 8% парка</a:t>
                      </a:r>
                      <a:endParaRPr lang="ru-RU" sz="1100" b="1" kern="1200" baseline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Дочерние общества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ПАО «Газпром»</a:t>
                      </a:r>
                      <a:endParaRPr lang="ru-RU" altLang="ru-RU" sz="105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Департамент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(В.А. Михаленко)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существенности при рассмотрении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ПХД ДО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5436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Несовершенство бизнес-процесса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ДТОиР</a:t>
            </a:r>
            <a:endParaRPr lang="ru-RU" sz="2400" dirty="0"/>
          </a:p>
        </p:txBody>
      </p:sp>
      <p:sp>
        <p:nvSpPr>
          <p:cNvPr id="27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Group 26"/>
          <p:cNvGrpSpPr/>
          <p:nvPr/>
        </p:nvGrpSpPr>
        <p:grpSpPr>
          <a:xfrm>
            <a:off x="787115" y="1796560"/>
            <a:ext cx="1224000" cy="1224000"/>
            <a:chOff x="2266305" y="2443545"/>
            <a:chExt cx="2689770" cy="2689770"/>
          </a:xfrm>
        </p:grpSpPr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59" name="Group 42"/>
          <p:cNvGrpSpPr/>
          <p:nvPr/>
        </p:nvGrpSpPr>
        <p:grpSpPr>
          <a:xfrm>
            <a:off x="2083620" y="931559"/>
            <a:ext cx="1224000" cy="1224000"/>
            <a:chOff x="2266305" y="2443545"/>
            <a:chExt cx="2689770" cy="2689770"/>
          </a:xfrm>
        </p:grpSpPr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66" name="Group 28"/>
          <p:cNvGrpSpPr/>
          <p:nvPr/>
        </p:nvGrpSpPr>
        <p:grpSpPr>
          <a:xfrm>
            <a:off x="1854864" y="2011506"/>
            <a:ext cx="1224000" cy="1224000"/>
            <a:chOff x="2266305" y="2443545"/>
            <a:chExt cx="2689770" cy="2689770"/>
          </a:xfrm>
        </p:grpSpPr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65046" y="869308"/>
            <a:ext cx="1224000" cy="1224000"/>
            <a:chOff x="373024" y="1357389"/>
            <a:chExt cx="1072306" cy="1055512"/>
          </a:xfrm>
        </p:grpSpPr>
        <p:sp>
          <p:nvSpPr>
            <p:cNvPr id="79" name="Freeform 43"/>
            <p:cNvSpPr>
              <a:spLocks/>
            </p:cNvSpPr>
            <p:nvPr/>
          </p:nvSpPr>
          <p:spPr bwMode="auto">
            <a:xfrm>
              <a:off x="373024" y="1357389"/>
              <a:ext cx="1072306" cy="1055512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673600" y="1653257"/>
              <a:ext cx="470810" cy="463437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791904" y="1769709"/>
              <a:ext cx="234202" cy="230534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33"/>
          <p:cNvGrpSpPr/>
          <p:nvPr/>
        </p:nvGrpSpPr>
        <p:grpSpPr>
          <a:xfrm>
            <a:off x="2995881" y="1530466"/>
            <a:ext cx="1216346" cy="1224000"/>
            <a:chOff x="4129570" y="4262983"/>
            <a:chExt cx="1768451" cy="1768451"/>
          </a:xfrm>
        </p:grpSpPr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4129570" y="4262983"/>
              <a:ext cx="1768451" cy="1768451"/>
            </a:xfrm>
            <a:custGeom>
              <a:avLst/>
              <a:gdLst>
                <a:gd name="T0" fmla="*/ 1110 w 2050"/>
                <a:gd name="T1" fmla="*/ 3 h 2050"/>
                <a:gd name="T2" fmla="*/ 1162 w 2050"/>
                <a:gd name="T3" fmla="*/ 37 h 2050"/>
                <a:gd name="T4" fmla="*/ 1227 w 2050"/>
                <a:gd name="T5" fmla="*/ 308 h 2050"/>
                <a:gd name="T6" fmla="*/ 1391 w 2050"/>
                <a:gd name="T7" fmla="*/ 376 h 2050"/>
                <a:gd name="T8" fmla="*/ 1628 w 2050"/>
                <a:gd name="T9" fmla="*/ 229 h 2050"/>
                <a:gd name="T10" fmla="*/ 1689 w 2050"/>
                <a:gd name="T11" fmla="*/ 243 h 2050"/>
                <a:gd name="T12" fmla="*/ 1808 w 2050"/>
                <a:gd name="T13" fmla="*/ 362 h 2050"/>
                <a:gd name="T14" fmla="*/ 1822 w 2050"/>
                <a:gd name="T15" fmla="*/ 423 h 2050"/>
                <a:gd name="T16" fmla="*/ 1675 w 2050"/>
                <a:gd name="T17" fmla="*/ 660 h 2050"/>
                <a:gd name="T18" fmla="*/ 1743 w 2050"/>
                <a:gd name="T19" fmla="*/ 824 h 2050"/>
                <a:gd name="T20" fmla="*/ 2014 w 2050"/>
                <a:gd name="T21" fmla="*/ 889 h 2050"/>
                <a:gd name="T22" fmla="*/ 2048 w 2050"/>
                <a:gd name="T23" fmla="*/ 941 h 2050"/>
                <a:gd name="T24" fmla="*/ 2048 w 2050"/>
                <a:gd name="T25" fmla="*/ 1110 h 2050"/>
                <a:gd name="T26" fmla="*/ 2014 w 2050"/>
                <a:gd name="T27" fmla="*/ 1162 h 2050"/>
                <a:gd name="T28" fmla="*/ 1743 w 2050"/>
                <a:gd name="T29" fmla="*/ 1227 h 2050"/>
                <a:gd name="T30" fmla="*/ 1675 w 2050"/>
                <a:gd name="T31" fmla="*/ 1391 h 2050"/>
                <a:gd name="T32" fmla="*/ 1822 w 2050"/>
                <a:gd name="T33" fmla="*/ 1628 h 2050"/>
                <a:gd name="T34" fmla="*/ 1808 w 2050"/>
                <a:gd name="T35" fmla="*/ 1689 h 2050"/>
                <a:gd name="T36" fmla="*/ 1689 w 2050"/>
                <a:gd name="T37" fmla="*/ 1808 h 2050"/>
                <a:gd name="T38" fmla="*/ 1628 w 2050"/>
                <a:gd name="T39" fmla="*/ 1822 h 2050"/>
                <a:gd name="T40" fmla="*/ 1391 w 2050"/>
                <a:gd name="T41" fmla="*/ 1675 h 2050"/>
                <a:gd name="T42" fmla="*/ 1227 w 2050"/>
                <a:gd name="T43" fmla="*/ 1743 h 2050"/>
                <a:gd name="T44" fmla="*/ 1162 w 2050"/>
                <a:gd name="T45" fmla="*/ 2014 h 2050"/>
                <a:gd name="T46" fmla="*/ 1110 w 2050"/>
                <a:gd name="T47" fmla="*/ 2048 h 2050"/>
                <a:gd name="T48" fmla="*/ 941 w 2050"/>
                <a:gd name="T49" fmla="*/ 2048 h 2050"/>
                <a:gd name="T50" fmla="*/ 889 w 2050"/>
                <a:gd name="T51" fmla="*/ 2014 h 2050"/>
                <a:gd name="T52" fmla="*/ 824 w 2050"/>
                <a:gd name="T53" fmla="*/ 1743 h 2050"/>
                <a:gd name="T54" fmla="*/ 660 w 2050"/>
                <a:gd name="T55" fmla="*/ 1675 h 2050"/>
                <a:gd name="T56" fmla="*/ 423 w 2050"/>
                <a:gd name="T57" fmla="*/ 1822 h 2050"/>
                <a:gd name="T58" fmla="*/ 362 w 2050"/>
                <a:gd name="T59" fmla="*/ 1808 h 2050"/>
                <a:gd name="T60" fmla="*/ 243 w 2050"/>
                <a:gd name="T61" fmla="*/ 1689 h 2050"/>
                <a:gd name="T62" fmla="*/ 229 w 2050"/>
                <a:gd name="T63" fmla="*/ 1628 h 2050"/>
                <a:gd name="T64" fmla="*/ 376 w 2050"/>
                <a:gd name="T65" fmla="*/ 1391 h 2050"/>
                <a:gd name="T66" fmla="*/ 308 w 2050"/>
                <a:gd name="T67" fmla="*/ 1227 h 2050"/>
                <a:gd name="T68" fmla="*/ 37 w 2050"/>
                <a:gd name="T69" fmla="*/ 1162 h 2050"/>
                <a:gd name="T70" fmla="*/ 3 w 2050"/>
                <a:gd name="T71" fmla="*/ 1110 h 2050"/>
                <a:gd name="T72" fmla="*/ 3 w 2050"/>
                <a:gd name="T73" fmla="*/ 941 h 2050"/>
                <a:gd name="T74" fmla="*/ 37 w 2050"/>
                <a:gd name="T75" fmla="*/ 889 h 2050"/>
                <a:gd name="T76" fmla="*/ 308 w 2050"/>
                <a:gd name="T77" fmla="*/ 824 h 2050"/>
                <a:gd name="T78" fmla="*/ 376 w 2050"/>
                <a:gd name="T79" fmla="*/ 660 h 2050"/>
                <a:gd name="T80" fmla="*/ 229 w 2050"/>
                <a:gd name="T81" fmla="*/ 423 h 2050"/>
                <a:gd name="T82" fmla="*/ 243 w 2050"/>
                <a:gd name="T83" fmla="*/ 362 h 2050"/>
                <a:gd name="T84" fmla="*/ 362 w 2050"/>
                <a:gd name="T85" fmla="*/ 243 h 2050"/>
                <a:gd name="T86" fmla="*/ 423 w 2050"/>
                <a:gd name="T87" fmla="*/ 229 h 2050"/>
                <a:gd name="T88" fmla="*/ 660 w 2050"/>
                <a:gd name="T89" fmla="*/ 376 h 2050"/>
                <a:gd name="T90" fmla="*/ 824 w 2050"/>
                <a:gd name="T91" fmla="*/ 308 h 2050"/>
                <a:gd name="T92" fmla="*/ 889 w 2050"/>
                <a:gd name="T93" fmla="*/ 37 h 2050"/>
                <a:gd name="T94" fmla="*/ 941 w 2050"/>
                <a:gd name="T95" fmla="*/ 3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0" h="2050">
                  <a:moveTo>
                    <a:pt x="962" y="0"/>
                  </a:moveTo>
                  <a:lnTo>
                    <a:pt x="1089" y="0"/>
                  </a:lnTo>
                  <a:lnTo>
                    <a:pt x="1110" y="3"/>
                  </a:lnTo>
                  <a:lnTo>
                    <a:pt x="1130" y="11"/>
                  </a:lnTo>
                  <a:lnTo>
                    <a:pt x="1148" y="22"/>
                  </a:lnTo>
                  <a:lnTo>
                    <a:pt x="1162" y="37"/>
                  </a:lnTo>
                  <a:lnTo>
                    <a:pt x="1173" y="56"/>
                  </a:lnTo>
                  <a:lnTo>
                    <a:pt x="1181" y="76"/>
                  </a:lnTo>
                  <a:lnTo>
                    <a:pt x="1227" y="308"/>
                  </a:lnTo>
                  <a:lnTo>
                    <a:pt x="1284" y="326"/>
                  </a:lnTo>
                  <a:lnTo>
                    <a:pt x="1338" y="349"/>
                  </a:lnTo>
                  <a:lnTo>
                    <a:pt x="1391" y="376"/>
                  </a:lnTo>
                  <a:lnTo>
                    <a:pt x="1588" y="244"/>
                  </a:lnTo>
                  <a:lnTo>
                    <a:pt x="1607" y="234"/>
                  </a:lnTo>
                  <a:lnTo>
                    <a:pt x="1628" y="229"/>
                  </a:lnTo>
                  <a:lnTo>
                    <a:pt x="1649" y="229"/>
                  </a:lnTo>
                  <a:lnTo>
                    <a:pt x="1669" y="233"/>
                  </a:lnTo>
                  <a:lnTo>
                    <a:pt x="1689" y="243"/>
                  </a:lnTo>
                  <a:lnTo>
                    <a:pt x="1705" y="257"/>
                  </a:lnTo>
                  <a:lnTo>
                    <a:pt x="1794" y="346"/>
                  </a:lnTo>
                  <a:lnTo>
                    <a:pt x="1808" y="362"/>
                  </a:lnTo>
                  <a:lnTo>
                    <a:pt x="1818" y="382"/>
                  </a:lnTo>
                  <a:lnTo>
                    <a:pt x="1822" y="402"/>
                  </a:lnTo>
                  <a:lnTo>
                    <a:pt x="1822" y="423"/>
                  </a:lnTo>
                  <a:lnTo>
                    <a:pt x="1817" y="444"/>
                  </a:lnTo>
                  <a:lnTo>
                    <a:pt x="1807" y="463"/>
                  </a:lnTo>
                  <a:lnTo>
                    <a:pt x="1675" y="660"/>
                  </a:lnTo>
                  <a:lnTo>
                    <a:pt x="1702" y="713"/>
                  </a:lnTo>
                  <a:lnTo>
                    <a:pt x="1725" y="767"/>
                  </a:lnTo>
                  <a:lnTo>
                    <a:pt x="1743" y="824"/>
                  </a:lnTo>
                  <a:lnTo>
                    <a:pt x="1975" y="870"/>
                  </a:lnTo>
                  <a:lnTo>
                    <a:pt x="1995" y="878"/>
                  </a:lnTo>
                  <a:lnTo>
                    <a:pt x="2014" y="889"/>
                  </a:lnTo>
                  <a:lnTo>
                    <a:pt x="2029" y="903"/>
                  </a:lnTo>
                  <a:lnTo>
                    <a:pt x="2040" y="921"/>
                  </a:lnTo>
                  <a:lnTo>
                    <a:pt x="2048" y="941"/>
                  </a:lnTo>
                  <a:lnTo>
                    <a:pt x="2050" y="962"/>
                  </a:lnTo>
                  <a:lnTo>
                    <a:pt x="2050" y="1089"/>
                  </a:lnTo>
                  <a:lnTo>
                    <a:pt x="2048" y="1110"/>
                  </a:lnTo>
                  <a:lnTo>
                    <a:pt x="2040" y="1130"/>
                  </a:lnTo>
                  <a:lnTo>
                    <a:pt x="2029" y="1148"/>
                  </a:lnTo>
                  <a:lnTo>
                    <a:pt x="2014" y="1162"/>
                  </a:lnTo>
                  <a:lnTo>
                    <a:pt x="1995" y="1173"/>
                  </a:lnTo>
                  <a:lnTo>
                    <a:pt x="1975" y="1181"/>
                  </a:lnTo>
                  <a:lnTo>
                    <a:pt x="1743" y="1227"/>
                  </a:lnTo>
                  <a:lnTo>
                    <a:pt x="1725" y="1284"/>
                  </a:lnTo>
                  <a:lnTo>
                    <a:pt x="1702" y="1338"/>
                  </a:lnTo>
                  <a:lnTo>
                    <a:pt x="1675" y="1391"/>
                  </a:lnTo>
                  <a:lnTo>
                    <a:pt x="1807" y="1588"/>
                  </a:lnTo>
                  <a:lnTo>
                    <a:pt x="1817" y="1607"/>
                  </a:lnTo>
                  <a:lnTo>
                    <a:pt x="1822" y="1628"/>
                  </a:lnTo>
                  <a:lnTo>
                    <a:pt x="1822" y="1649"/>
                  </a:lnTo>
                  <a:lnTo>
                    <a:pt x="1818" y="1669"/>
                  </a:lnTo>
                  <a:lnTo>
                    <a:pt x="1808" y="1689"/>
                  </a:lnTo>
                  <a:lnTo>
                    <a:pt x="1794" y="1705"/>
                  </a:lnTo>
                  <a:lnTo>
                    <a:pt x="1705" y="1794"/>
                  </a:lnTo>
                  <a:lnTo>
                    <a:pt x="1689" y="1808"/>
                  </a:lnTo>
                  <a:lnTo>
                    <a:pt x="1669" y="1818"/>
                  </a:lnTo>
                  <a:lnTo>
                    <a:pt x="1649" y="1822"/>
                  </a:lnTo>
                  <a:lnTo>
                    <a:pt x="1628" y="1822"/>
                  </a:lnTo>
                  <a:lnTo>
                    <a:pt x="1607" y="1817"/>
                  </a:lnTo>
                  <a:lnTo>
                    <a:pt x="1588" y="1807"/>
                  </a:lnTo>
                  <a:lnTo>
                    <a:pt x="1391" y="1675"/>
                  </a:lnTo>
                  <a:lnTo>
                    <a:pt x="1338" y="1702"/>
                  </a:lnTo>
                  <a:lnTo>
                    <a:pt x="1284" y="1725"/>
                  </a:lnTo>
                  <a:lnTo>
                    <a:pt x="1227" y="1743"/>
                  </a:lnTo>
                  <a:lnTo>
                    <a:pt x="1181" y="1975"/>
                  </a:lnTo>
                  <a:lnTo>
                    <a:pt x="1173" y="1995"/>
                  </a:lnTo>
                  <a:lnTo>
                    <a:pt x="1162" y="2014"/>
                  </a:lnTo>
                  <a:lnTo>
                    <a:pt x="1148" y="2029"/>
                  </a:lnTo>
                  <a:lnTo>
                    <a:pt x="1130" y="2040"/>
                  </a:lnTo>
                  <a:lnTo>
                    <a:pt x="1110" y="2048"/>
                  </a:lnTo>
                  <a:lnTo>
                    <a:pt x="1089" y="2050"/>
                  </a:lnTo>
                  <a:lnTo>
                    <a:pt x="962" y="2050"/>
                  </a:lnTo>
                  <a:lnTo>
                    <a:pt x="941" y="2048"/>
                  </a:lnTo>
                  <a:lnTo>
                    <a:pt x="921" y="2040"/>
                  </a:lnTo>
                  <a:lnTo>
                    <a:pt x="903" y="2029"/>
                  </a:lnTo>
                  <a:lnTo>
                    <a:pt x="889" y="2014"/>
                  </a:lnTo>
                  <a:lnTo>
                    <a:pt x="878" y="1995"/>
                  </a:lnTo>
                  <a:lnTo>
                    <a:pt x="870" y="1975"/>
                  </a:lnTo>
                  <a:lnTo>
                    <a:pt x="824" y="1743"/>
                  </a:lnTo>
                  <a:lnTo>
                    <a:pt x="767" y="1725"/>
                  </a:lnTo>
                  <a:lnTo>
                    <a:pt x="713" y="1702"/>
                  </a:lnTo>
                  <a:lnTo>
                    <a:pt x="660" y="1675"/>
                  </a:lnTo>
                  <a:lnTo>
                    <a:pt x="463" y="1807"/>
                  </a:lnTo>
                  <a:lnTo>
                    <a:pt x="444" y="1817"/>
                  </a:lnTo>
                  <a:lnTo>
                    <a:pt x="423" y="1822"/>
                  </a:lnTo>
                  <a:lnTo>
                    <a:pt x="402" y="1822"/>
                  </a:lnTo>
                  <a:lnTo>
                    <a:pt x="382" y="1818"/>
                  </a:lnTo>
                  <a:lnTo>
                    <a:pt x="362" y="1808"/>
                  </a:lnTo>
                  <a:lnTo>
                    <a:pt x="346" y="1794"/>
                  </a:lnTo>
                  <a:lnTo>
                    <a:pt x="257" y="1705"/>
                  </a:lnTo>
                  <a:lnTo>
                    <a:pt x="243" y="1689"/>
                  </a:lnTo>
                  <a:lnTo>
                    <a:pt x="233" y="1669"/>
                  </a:lnTo>
                  <a:lnTo>
                    <a:pt x="229" y="1649"/>
                  </a:lnTo>
                  <a:lnTo>
                    <a:pt x="229" y="1628"/>
                  </a:lnTo>
                  <a:lnTo>
                    <a:pt x="234" y="1607"/>
                  </a:lnTo>
                  <a:lnTo>
                    <a:pt x="244" y="1588"/>
                  </a:lnTo>
                  <a:lnTo>
                    <a:pt x="376" y="1391"/>
                  </a:lnTo>
                  <a:lnTo>
                    <a:pt x="349" y="1338"/>
                  </a:lnTo>
                  <a:lnTo>
                    <a:pt x="326" y="1284"/>
                  </a:lnTo>
                  <a:lnTo>
                    <a:pt x="308" y="1227"/>
                  </a:lnTo>
                  <a:lnTo>
                    <a:pt x="76" y="1181"/>
                  </a:lnTo>
                  <a:lnTo>
                    <a:pt x="56" y="1173"/>
                  </a:lnTo>
                  <a:lnTo>
                    <a:pt x="37" y="1162"/>
                  </a:lnTo>
                  <a:lnTo>
                    <a:pt x="22" y="1148"/>
                  </a:lnTo>
                  <a:lnTo>
                    <a:pt x="11" y="1130"/>
                  </a:lnTo>
                  <a:lnTo>
                    <a:pt x="3" y="1110"/>
                  </a:lnTo>
                  <a:lnTo>
                    <a:pt x="0" y="1089"/>
                  </a:lnTo>
                  <a:lnTo>
                    <a:pt x="0" y="962"/>
                  </a:lnTo>
                  <a:lnTo>
                    <a:pt x="3" y="941"/>
                  </a:lnTo>
                  <a:lnTo>
                    <a:pt x="11" y="921"/>
                  </a:lnTo>
                  <a:lnTo>
                    <a:pt x="22" y="903"/>
                  </a:lnTo>
                  <a:lnTo>
                    <a:pt x="37" y="889"/>
                  </a:lnTo>
                  <a:lnTo>
                    <a:pt x="56" y="878"/>
                  </a:lnTo>
                  <a:lnTo>
                    <a:pt x="76" y="870"/>
                  </a:lnTo>
                  <a:lnTo>
                    <a:pt x="308" y="824"/>
                  </a:lnTo>
                  <a:lnTo>
                    <a:pt x="326" y="767"/>
                  </a:lnTo>
                  <a:lnTo>
                    <a:pt x="349" y="713"/>
                  </a:lnTo>
                  <a:lnTo>
                    <a:pt x="376" y="660"/>
                  </a:lnTo>
                  <a:lnTo>
                    <a:pt x="244" y="463"/>
                  </a:lnTo>
                  <a:lnTo>
                    <a:pt x="234" y="444"/>
                  </a:lnTo>
                  <a:lnTo>
                    <a:pt x="229" y="423"/>
                  </a:lnTo>
                  <a:lnTo>
                    <a:pt x="229" y="402"/>
                  </a:lnTo>
                  <a:lnTo>
                    <a:pt x="233" y="382"/>
                  </a:lnTo>
                  <a:lnTo>
                    <a:pt x="243" y="362"/>
                  </a:lnTo>
                  <a:lnTo>
                    <a:pt x="257" y="346"/>
                  </a:lnTo>
                  <a:lnTo>
                    <a:pt x="346" y="257"/>
                  </a:lnTo>
                  <a:lnTo>
                    <a:pt x="362" y="243"/>
                  </a:lnTo>
                  <a:lnTo>
                    <a:pt x="382" y="233"/>
                  </a:lnTo>
                  <a:lnTo>
                    <a:pt x="402" y="229"/>
                  </a:lnTo>
                  <a:lnTo>
                    <a:pt x="423" y="229"/>
                  </a:lnTo>
                  <a:lnTo>
                    <a:pt x="444" y="234"/>
                  </a:lnTo>
                  <a:lnTo>
                    <a:pt x="463" y="244"/>
                  </a:lnTo>
                  <a:lnTo>
                    <a:pt x="660" y="376"/>
                  </a:lnTo>
                  <a:lnTo>
                    <a:pt x="713" y="349"/>
                  </a:lnTo>
                  <a:lnTo>
                    <a:pt x="767" y="326"/>
                  </a:lnTo>
                  <a:lnTo>
                    <a:pt x="824" y="308"/>
                  </a:lnTo>
                  <a:lnTo>
                    <a:pt x="870" y="76"/>
                  </a:lnTo>
                  <a:lnTo>
                    <a:pt x="878" y="56"/>
                  </a:lnTo>
                  <a:lnTo>
                    <a:pt x="889" y="37"/>
                  </a:lnTo>
                  <a:lnTo>
                    <a:pt x="903" y="22"/>
                  </a:lnTo>
                  <a:lnTo>
                    <a:pt x="921" y="11"/>
                  </a:lnTo>
                  <a:lnTo>
                    <a:pt x="941" y="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0099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4572113" y="4701823"/>
              <a:ext cx="883363" cy="883363"/>
            </a:xfrm>
            <a:custGeom>
              <a:avLst/>
              <a:gdLst>
                <a:gd name="T0" fmla="*/ 512 w 1024"/>
                <a:gd name="T1" fmla="*/ 0 h 1024"/>
                <a:gd name="T2" fmla="*/ 571 w 1024"/>
                <a:gd name="T3" fmla="*/ 2 h 1024"/>
                <a:gd name="T4" fmla="*/ 629 w 1024"/>
                <a:gd name="T5" fmla="*/ 12 h 1024"/>
                <a:gd name="T6" fmla="*/ 684 w 1024"/>
                <a:gd name="T7" fmla="*/ 30 h 1024"/>
                <a:gd name="T8" fmla="*/ 736 w 1024"/>
                <a:gd name="T9" fmla="*/ 51 h 1024"/>
                <a:gd name="T10" fmla="*/ 786 w 1024"/>
                <a:gd name="T11" fmla="*/ 79 h 1024"/>
                <a:gd name="T12" fmla="*/ 832 w 1024"/>
                <a:gd name="T13" fmla="*/ 112 h 1024"/>
                <a:gd name="T14" fmla="*/ 874 w 1024"/>
                <a:gd name="T15" fmla="*/ 149 h 1024"/>
                <a:gd name="T16" fmla="*/ 911 w 1024"/>
                <a:gd name="T17" fmla="*/ 191 h 1024"/>
                <a:gd name="T18" fmla="*/ 944 w 1024"/>
                <a:gd name="T19" fmla="*/ 237 h 1024"/>
                <a:gd name="T20" fmla="*/ 972 w 1024"/>
                <a:gd name="T21" fmla="*/ 287 h 1024"/>
                <a:gd name="T22" fmla="*/ 993 w 1024"/>
                <a:gd name="T23" fmla="*/ 339 h 1024"/>
                <a:gd name="T24" fmla="*/ 1011 w 1024"/>
                <a:gd name="T25" fmla="*/ 394 h 1024"/>
                <a:gd name="T26" fmla="*/ 1021 w 1024"/>
                <a:gd name="T27" fmla="*/ 452 h 1024"/>
                <a:gd name="T28" fmla="*/ 1024 w 1024"/>
                <a:gd name="T29" fmla="*/ 512 h 1024"/>
                <a:gd name="T30" fmla="*/ 1021 w 1024"/>
                <a:gd name="T31" fmla="*/ 571 h 1024"/>
                <a:gd name="T32" fmla="*/ 1011 w 1024"/>
                <a:gd name="T33" fmla="*/ 629 h 1024"/>
                <a:gd name="T34" fmla="*/ 993 w 1024"/>
                <a:gd name="T35" fmla="*/ 684 h 1024"/>
                <a:gd name="T36" fmla="*/ 972 w 1024"/>
                <a:gd name="T37" fmla="*/ 736 h 1024"/>
                <a:gd name="T38" fmla="*/ 944 w 1024"/>
                <a:gd name="T39" fmla="*/ 786 h 1024"/>
                <a:gd name="T40" fmla="*/ 911 w 1024"/>
                <a:gd name="T41" fmla="*/ 832 h 1024"/>
                <a:gd name="T42" fmla="*/ 874 w 1024"/>
                <a:gd name="T43" fmla="*/ 874 h 1024"/>
                <a:gd name="T44" fmla="*/ 832 w 1024"/>
                <a:gd name="T45" fmla="*/ 911 h 1024"/>
                <a:gd name="T46" fmla="*/ 786 w 1024"/>
                <a:gd name="T47" fmla="*/ 944 h 1024"/>
                <a:gd name="T48" fmla="*/ 736 w 1024"/>
                <a:gd name="T49" fmla="*/ 972 h 1024"/>
                <a:gd name="T50" fmla="*/ 684 w 1024"/>
                <a:gd name="T51" fmla="*/ 993 h 1024"/>
                <a:gd name="T52" fmla="*/ 629 w 1024"/>
                <a:gd name="T53" fmla="*/ 1011 h 1024"/>
                <a:gd name="T54" fmla="*/ 571 w 1024"/>
                <a:gd name="T55" fmla="*/ 1021 h 1024"/>
                <a:gd name="T56" fmla="*/ 512 w 1024"/>
                <a:gd name="T57" fmla="*/ 1024 h 1024"/>
                <a:gd name="T58" fmla="*/ 452 w 1024"/>
                <a:gd name="T59" fmla="*/ 1021 h 1024"/>
                <a:gd name="T60" fmla="*/ 394 w 1024"/>
                <a:gd name="T61" fmla="*/ 1011 h 1024"/>
                <a:gd name="T62" fmla="*/ 339 w 1024"/>
                <a:gd name="T63" fmla="*/ 993 h 1024"/>
                <a:gd name="T64" fmla="*/ 287 w 1024"/>
                <a:gd name="T65" fmla="*/ 972 h 1024"/>
                <a:gd name="T66" fmla="*/ 237 w 1024"/>
                <a:gd name="T67" fmla="*/ 944 h 1024"/>
                <a:gd name="T68" fmla="*/ 191 w 1024"/>
                <a:gd name="T69" fmla="*/ 911 h 1024"/>
                <a:gd name="T70" fmla="*/ 149 w 1024"/>
                <a:gd name="T71" fmla="*/ 874 h 1024"/>
                <a:gd name="T72" fmla="*/ 112 w 1024"/>
                <a:gd name="T73" fmla="*/ 832 h 1024"/>
                <a:gd name="T74" fmla="*/ 79 w 1024"/>
                <a:gd name="T75" fmla="*/ 786 h 1024"/>
                <a:gd name="T76" fmla="*/ 51 w 1024"/>
                <a:gd name="T77" fmla="*/ 736 h 1024"/>
                <a:gd name="T78" fmla="*/ 30 w 1024"/>
                <a:gd name="T79" fmla="*/ 684 h 1024"/>
                <a:gd name="T80" fmla="*/ 12 w 1024"/>
                <a:gd name="T81" fmla="*/ 629 h 1024"/>
                <a:gd name="T82" fmla="*/ 2 w 1024"/>
                <a:gd name="T83" fmla="*/ 571 h 1024"/>
                <a:gd name="T84" fmla="*/ 0 w 1024"/>
                <a:gd name="T85" fmla="*/ 512 h 1024"/>
                <a:gd name="T86" fmla="*/ 2 w 1024"/>
                <a:gd name="T87" fmla="*/ 452 h 1024"/>
                <a:gd name="T88" fmla="*/ 12 w 1024"/>
                <a:gd name="T89" fmla="*/ 394 h 1024"/>
                <a:gd name="T90" fmla="*/ 30 w 1024"/>
                <a:gd name="T91" fmla="*/ 339 h 1024"/>
                <a:gd name="T92" fmla="*/ 51 w 1024"/>
                <a:gd name="T93" fmla="*/ 287 h 1024"/>
                <a:gd name="T94" fmla="*/ 79 w 1024"/>
                <a:gd name="T95" fmla="*/ 237 h 1024"/>
                <a:gd name="T96" fmla="*/ 112 w 1024"/>
                <a:gd name="T97" fmla="*/ 191 h 1024"/>
                <a:gd name="T98" fmla="*/ 149 w 1024"/>
                <a:gd name="T99" fmla="*/ 149 h 1024"/>
                <a:gd name="T100" fmla="*/ 191 w 1024"/>
                <a:gd name="T101" fmla="*/ 112 h 1024"/>
                <a:gd name="T102" fmla="*/ 237 w 1024"/>
                <a:gd name="T103" fmla="*/ 79 h 1024"/>
                <a:gd name="T104" fmla="*/ 287 w 1024"/>
                <a:gd name="T105" fmla="*/ 51 h 1024"/>
                <a:gd name="T106" fmla="*/ 339 w 1024"/>
                <a:gd name="T107" fmla="*/ 30 h 1024"/>
                <a:gd name="T108" fmla="*/ 394 w 1024"/>
                <a:gd name="T109" fmla="*/ 12 h 1024"/>
                <a:gd name="T110" fmla="*/ 452 w 1024"/>
                <a:gd name="T111" fmla="*/ 2 h 1024"/>
                <a:gd name="T112" fmla="*/ 512 w 1024"/>
                <a:gd name="T113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lnTo>
                    <a:pt x="571" y="2"/>
                  </a:lnTo>
                  <a:lnTo>
                    <a:pt x="629" y="12"/>
                  </a:lnTo>
                  <a:lnTo>
                    <a:pt x="684" y="30"/>
                  </a:lnTo>
                  <a:lnTo>
                    <a:pt x="736" y="51"/>
                  </a:lnTo>
                  <a:lnTo>
                    <a:pt x="786" y="79"/>
                  </a:lnTo>
                  <a:lnTo>
                    <a:pt x="832" y="112"/>
                  </a:lnTo>
                  <a:lnTo>
                    <a:pt x="874" y="149"/>
                  </a:lnTo>
                  <a:lnTo>
                    <a:pt x="911" y="191"/>
                  </a:lnTo>
                  <a:lnTo>
                    <a:pt x="944" y="237"/>
                  </a:lnTo>
                  <a:lnTo>
                    <a:pt x="972" y="287"/>
                  </a:lnTo>
                  <a:lnTo>
                    <a:pt x="993" y="339"/>
                  </a:lnTo>
                  <a:lnTo>
                    <a:pt x="1011" y="394"/>
                  </a:lnTo>
                  <a:lnTo>
                    <a:pt x="1021" y="452"/>
                  </a:lnTo>
                  <a:lnTo>
                    <a:pt x="1024" y="512"/>
                  </a:lnTo>
                  <a:lnTo>
                    <a:pt x="1021" y="571"/>
                  </a:lnTo>
                  <a:lnTo>
                    <a:pt x="1011" y="629"/>
                  </a:lnTo>
                  <a:lnTo>
                    <a:pt x="993" y="684"/>
                  </a:lnTo>
                  <a:lnTo>
                    <a:pt x="972" y="736"/>
                  </a:lnTo>
                  <a:lnTo>
                    <a:pt x="944" y="786"/>
                  </a:lnTo>
                  <a:lnTo>
                    <a:pt x="911" y="832"/>
                  </a:lnTo>
                  <a:lnTo>
                    <a:pt x="874" y="874"/>
                  </a:lnTo>
                  <a:lnTo>
                    <a:pt x="832" y="911"/>
                  </a:lnTo>
                  <a:lnTo>
                    <a:pt x="786" y="944"/>
                  </a:lnTo>
                  <a:lnTo>
                    <a:pt x="736" y="972"/>
                  </a:lnTo>
                  <a:lnTo>
                    <a:pt x="684" y="993"/>
                  </a:lnTo>
                  <a:lnTo>
                    <a:pt x="629" y="1011"/>
                  </a:lnTo>
                  <a:lnTo>
                    <a:pt x="571" y="1021"/>
                  </a:lnTo>
                  <a:lnTo>
                    <a:pt x="512" y="1024"/>
                  </a:lnTo>
                  <a:lnTo>
                    <a:pt x="452" y="1021"/>
                  </a:lnTo>
                  <a:lnTo>
                    <a:pt x="394" y="1011"/>
                  </a:lnTo>
                  <a:lnTo>
                    <a:pt x="339" y="993"/>
                  </a:lnTo>
                  <a:lnTo>
                    <a:pt x="287" y="972"/>
                  </a:lnTo>
                  <a:lnTo>
                    <a:pt x="237" y="944"/>
                  </a:lnTo>
                  <a:lnTo>
                    <a:pt x="191" y="911"/>
                  </a:lnTo>
                  <a:lnTo>
                    <a:pt x="149" y="874"/>
                  </a:lnTo>
                  <a:lnTo>
                    <a:pt x="112" y="832"/>
                  </a:lnTo>
                  <a:lnTo>
                    <a:pt x="79" y="786"/>
                  </a:lnTo>
                  <a:lnTo>
                    <a:pt x="51" y="736"/>
                  </a:lnTo>
                  <a:lnTo>
                    <a:pt x="30" y="684"/>
                  </a:lnTo>
                  <a:lnTo>
                    <a:pt x="12" y="629"/>
                  </a:lnTo>
                  <a:lnTo>
                    <a:pt x="2" y="571"/>
                  </a:lnTo>
                  <a:lnTo>
                    <a:pt x="0" y="512"/>
                  </a:lnTo>
                  <a:lnTo>
                    <a:pt x="2" y="452"/>
                  </a:lnTo>
                  <a:lnTo>
                    <a:pt x="12" y="394"/>
                  </a:lnTo>
                  <a:lnTo>
                    <a:pt x="30" y="339"/>
                  </a:lnTo>
                  <a:lnTo>
                    <a:pt x="51" y="287"/>
                  </a:lnTo>
                  <a:lnTo>
                    <a:pt x="79" y="237"/>
                  </a:lnTo>
                  <a:lnTo>
                    <a:pt x="112" y="191"/>
                  </a:lnTo>
                  <a:lnTo>
                    <a:pt x="149" y="149"/>
                  </a:lnTo>
                  <a:lnTo>
                    <a:pt x="191" y="112"/>
                  </a:lnTo>
                  <a:lnTo>
                    <a:pt x="237" y="79"/>
                  </a:lnTo>
                  <a:lnTo>
                    <a:pt x="287" y="51"/>
                  </a:lnTo>
                  <a:lnTo>
                    <a:pt x="339" y="30"/>
                  </a:lnTo>
                  <a:lnTo>
                    <a:pt x="394" y="12"/>
                  </a:lnTo>
                  <a:lnTo>
                    <a:pt x="452" y="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9F9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4748956" y="4890252"/>
              <a:ext cx="529673" cy="529673"/>
            </a:xfrm>
            <a:custGeom>
              <a:avLst/>
              <a:gdLst>
                <a:gd name="T0" fmla="*/ 307 w 614"/>
                <a:gd name="T1" fmla="*/ 0 h 614"/>
                <a:gd name="T2" fmla="*/ 352 w 614"/>
                <a:gd name="T3" fmla="*/ 2 h 614"/>
                <a:gd name="T4" fmla="*/ 395 w 614"/>
                <a:gd name="T5" fmla="*/ 12 h 614"/>
                <a:gd name="T6" fmla="*/ 436 w 614"/>
                <a:gd name="T7" fmla="*/ 28 h 614"/>
                <a:gd name="T8" fmla="*/ 474 w 614"/>
                <a:gd name="T9" fmla="*/ 48 h 614"/>
                <a:gd name="T10" fmla="*/ 508 w 614"/>
                <a:gd name="T11" fmla="*/ 74 h 614"/>
                <a:gd name="T12" fmla="*/ 539 w 614"/>
                <a:gd name="T13" fmla="*/ 105 h 614"/>
                <a:gd name="T14" fmla="*/ 565 w 614"/>
                <a:gd name="T15" fmla="*/ 139 h 614"/>
                <a:gd name="T16" fmla="*/ 585 w 614"/>
                <a:gd name="T17" fmla="*/ 177 h 614"/>
                <a:gd name="T18" fmla="*/ 601 w 614"/>
                <a:gd name="T19" fmla="*/ 218 h 614"/>
                <a:gd name="T20" fmla="*/ 611 w 614"/>
                <a:gd name="T21" fmla="*/ 261 h 614"/>
                <a:gd name="T22" fmla="*/ 614 w 614"/>
                <a:gd name="T23" fmla="*/ 307 h 614"/>
                <a:gd name="T24" fmla="*/ 611 w 614"/>
                <a:gd name="T25" fmla="*/ 352 h 614"/>
                <a:gd name="T26" fmla="*/ 601 w 614"/>
                <a:gd name="T27" fmla="*/ 395 h 614"/>
                <a:gd name="T28" fmla="*/ 585 w 614"/>
                <a:gd name="T29" fmla="*/ 436 h 614"/>
                <a:gd name="T30" fmla="*/ 565 w 614"/>
                <a:gd name="T31" fmla="*/ 474 h 614"/>
                <a:gd name="T32" fmla="*/ 539 w 614"/>
                <a:gd name="T33" fmla="*/ 508 h 614"/>
                <a:gd name="T34" fmla="*/ 508 w 614"/>
                <a:gd name="T35" fmla="*/ 539 h 614"/>
                <a:gd name="T36" fmla="*/ 474 w 614"/>
                <a:gd name="T37" fmla="*/ 565 h 614"/>
                <a:gd name="T38" fmla="*/ 436 w 614"/>
                <a:gd name="T39" fmla="*/ 585 h 614"/>
                <a:gd name="T40" fmla="*/ 395 w 614"/>
                <a:gd name="T41" fmla="*/ 601 h 614"/>
                <a:gd name="T42" fmla="*/ 352 w 614"/>
                <a:gd name="T43" fmla="*/ 611 h 614"/>
                <a:gd name="T44" fmla="*/ 307 w 614"/>
                <a:gd name="T45" fmla="*/ 614 h 614"/>
                <a:gd name="T46" fmla="*/ 261 w 614"/>
                <a:gd name="T47" fmla="*/ 611 h 614"/>
                <a:gd name="T48" fmla="*/ 218 w 614"/>
                <a:gd name="T49" fmla="*/ 601 h 614"/>
                <a:gd name="T50" fmla="*/ 177 w 614"/>
                <a:gd name="T51" fmla="*/ 585 h 614"/>
                <a:gd name="T52" fmla="*/ 139 w 614"/>
                <a:gd name="T53" fmla="*/ 565 h 614"/>
                <a:gd name="T54" fmla="*/ 105 w 614"/>
                <a:gd name="T55" fmla="*/ 539 h 614"/>
                <a:gd name="T56" fmla="*/ 74 w 614"/>
                <a:gd name="T57" fmla="*/ 508 h 614"/>
                <a:gd name="T58" fmla="*/ 48 w 614"/>
                <a:gd name="T59" fmla="*/ 474 h 614"/>
                <a:gd name="T60" fmla="*/ 28 w 614"/>
                <a:gd name="T61" fmla="*/ 436 h 614"/>
                <a:gd name="T62" fmla="*/ 12 w 614"/>
                <a:gd name="T63" fmla="*/ 395 h 614"/>
                <a:gd name="T64" fmla="*/ 2 w 614"/>
                <a:gd name="T65" fmla="*/ 352 h 614"/>
                <a:gd name="T66" fmla="*/ 0 w 614"/>
                <a:gd name="T67" fmla="*/ 307 h 614"/>
                <a:gd name="T68" fmla="*/ 2 w 614"/>
                <a:gd name="T69" fmla="*/ 261 h 614"/>
                <a:gd name="T70" fmla="*/ 12 w 614"/>
                <a:gd name="T71" fmla="*/ 218 h 614"/>
                <a:gd name="T72" fmla="*/ 28 w 614"/>
                <a:gd name="T73" fmla="*/ 177 h 614"/>
                <a:gd name="T74" fmla="*/ 48 w 614"/>
                <a:gd name="T75" fmla="*/ 139 h 614"/>
                <a:gd name="T76" fmla="*/ 74 w 614"/>
                <a:gd name="T77" fmla="*/ 105 h 614"/>
                <a:gd name="T78" fmla="*/ 105 w 614"/>
                <a:gd name="T79" fmla="*/ 74 h 614"/>
                <a:gd name="T80" fmla="*/ 139 w 614"/>
                <a:gd name="T81" fmla="*/ 48 h 614"/>
                <a:gd name="T82" fmla="*/ 177 w 614"/>
                <a:gd name="T83" fmla="*/ 28 h 614"/>
                <a:gd name="T84" fmla="*/ 218 w 614"/>
                <a:gd name="T85" fmla="*/ 12 h 614"/>
                <a:gd name="T86" fmla="*/ 261 w 614"/>
                <a:gd name="T87" fmla="*/ 2 h 614"/>
                <a:gd name="T88" fmla="*/ 307 w 614"/>
                <a:gd name="T8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lnTo>
                    <a:pt x="352" y="2"/>
                  </a:lnTo>
                  <a:lnTo>
                    <a:pt x="395" y="12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8" y="74"/>
                  </a:lnTo>
                  <a:lnTo>
                    <a:pt x="539" y="105"/>
                  </a:lnTo>
                  <a:lnTo>
                    <a:pt x="565" y="139"/>
                  </a:lnTo>
                  <a:lnTo>
                    <a:pt x="585" y="177"/>
                  </a:lnTo>
                  <a:lnTo>
                    <a:pt x="601" y="218"/>
                  </a:lnTo>
                  <a:lnTo>
                    <a:pt x="611" y="261"/>
                  </a:lnTo>
                  <a:lnTo>
                    <a:pt x="614" y="307"/>
                  </a:lnTo>
                  <a:lnTo>
                    <a:pt x="611" y="352"/>
                  </a:lnTo>
                  <a:lnTo>
                    <a:pt x="601" y="395"/>
                  </a:lnTo>
                  <a:lnTo>
                    <a:pt x="585" y="436"/>
                  </a:lnTo>
                  <a:lnTo>
                    <a:pt x="565" y="474"/>
                  </a:lnTo>
                  <a:lnTo>
                    <a:pt x="539" y="508"/>
                  </a:lnTo>
                  <a:lnTo>
                    <a:pt x="508" y="539"/>
                  </a:lnTo>
                  <a:lnTo>
                    <a:pt x="474" y="565"/>
                  </a:lnTo>
                  <a:lnTo>
                    <a:pt x="436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4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39" y="565"/>
                  </a:lnTo>
                  <a:lnTo>
                    <a:pt x="105" y="539"/>
                  </a:lnTo>
                  <a:lnTo>
                    <a:pt x="74" y="508"/>
                  </a:lnTo>
                  <a:lnTo>
                    <a:pt x="48" y="474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7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4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2"/>
                  </a:lnTo>
                  <a:lnTo>
                    <a:pt x="261" y="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 flipV="1">
            <a:off x="1300544" y="1481111"/>
            <a:ext cx="312356" cy="2458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38"/>
          <p:cNvSpPr/>
          <p:nvPr/>
        </p:nvSpPr>
        <p:spPr>
          <a:xfrm>
            <a:off x="1620259" y="1248398"/>
            <a:ext cx="262565" cy="28206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49" name="Oval 54"/>
          <p:cNvSpPr/>
          <p:nvPr/>
        </p:nvSpPr>
        <p:spPr>
          <a:xfrm>
            <a:off x="233020" y="2167866"/>
            <a:ext cx="262565" cy="282068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536664" y="2139657"/>
            <a:ext cx="373852" cy="1214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9"/>
          <p:cNvSpPr/>
          <p:nvPr/>
        </p:nvSpPr>
        <p:spPr>
          <a:xfrm>
            <a:off x="3645466" y="1138927"/>
            <a:ext cx="262565" cy="2820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58" name="Oval 48"/>
          <p:cNvSpPr/>
          <p:nvPr/>
        </p:nvSpPr>
        <p:spPr>
          <a:xfrm>
            <a:off x="1369889" y="3062722"/>
            <a:ext cx="262565" cy="2820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3333020" y="1367102"/>
            <a:ext cx="312356" cy="2458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1631900" y="2852943"/>
            <a:ext cx="318208" cy="2492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18926"/>
              </p:ext>
            </p:extLst>
          </p:nvPr>
        </p:nvGraphicFramePr>
        <p:xfrm>
          <a:off x="405538" y="3502724"/>
          <a:ext cx="3854923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4923"/>
              </a:tblGrid>
              <a:tr h="20356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Формирование перечня объектов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ремонтов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дефектных ведомостей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сводных разделительных ведомостей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плана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ДТОиР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Квартальные корректировки плана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ДТОиР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" name="Oval 38"/>
          <p:cNvSpPr/>
          <p:nvPr/>
        </p:nvSpPr>
        <p:spPr>
          <a:xfrm>
            <a:off x="247364" y="3544292"/>
            <a:ext cx="180000" cy="1800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Oval 39"/>
          <p:cNvSpPr/>
          <p:nvPr/>
        </p:nvSpPr>
        <p:spPr>
          <a:xfrm>
            <a:off x="247364" y="4074871"/>
            <a:ext cx="180000" cy="18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Oval 48"/>
          <p:cNvSpPr/>
          <p:nvPr/>
        </p:nvSpPr>
        <p:spPr>
          <a:xfrm>
            <a:off x="247364" y="4327822"/>
            <a:ext cx="180000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Oval 54"/>
          <p:cNvSpPr/>
          <p:nvPr/>
        </p:nvSpPr>
        <p:spPr>
          <a:xfrm>
            <a:off x="247364" y="3809161"/>
            <a:ext cx="180000" cy="18000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Oval 54"/>
          <p:cNvSpPr/>
          <p:nvPr/>
        </p:nvSpPr>
        <p:spPr>
          <a:xfrm>
            <a:off x="247364" y="4578497"/>
            <a:ext cx="180000" cy="180000"/>
          </a:xfrm>
          <a:prstGeom prst="ellipse">
            <a:avLst/>
          </a:prstGeom>
          <a:solidFill>
            <a:srgbClr val="00A1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Oval 38"/>
          <p:cNvSpPr/>
          <p:nvPr/>
        </p:nvSpPr>
        <p:spPr>
          <a:xfrm>
            <a:off x="4366592" y="1290942"/>
            <a:ext cx="294498" cy="28206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3" name="Oval 39"/>
          <p:cNvSpPr/>
          <p:nvPr/>
        </p:nvSpPr>
        <p:spPr>
          <a:xfrm>
            <a:off x="4366592" y="2962142"/>
            <a:ext cx="294498" cy="2808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64" name="Oval 48"/>
          <p:cNvSpPr/>
          <p:nvPr/>
        </p:nvSpPr>
        <p:spPr>
          <a:xfrm>
            <a:off x="4366592" y="3769026"/>
            <a:ext cx="294498" cy="2820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65" name="Oval 54"/>
          <p:cNvSpPr/>
          <p:nvPr/>
        </p:nvSpPr>
        <p:spPr>
          <a:xfrm>
            <a:off x="4366592" y="2023784"/>
            <a:ext cx="294498" cy="282068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07396"/>
              </p:ext>
            </p:extLst>
          </p:nvPr>
        </p:nvGraphicFramePr>
        <p:xfrm>
          <a:off x="4696027" y="1157536"/>
          <a:ext cx="4447974" cy="3134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7974"/>
              </a:tblGrid>
              <a:tr h="5593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Формирование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осуществляется за 1,2-1,5 года, к началу реализации требует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корректировки до 20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%.</a:t>
                      </a:r>
                      <a:endParaRPr lang="ru-RU" sz="1400" b="1" u="sng" baseline="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1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baseline="0" dirty="0" smtClean="0">
                          <a:latin typeface="Arial Narrow" panose="020B0606020202030204" pitchFamily="34" charset="0"/>
                        </a:rPr>
                        <a:t>После изменения стоимости МТР, СМР, завершения процедур сметных комиссий,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план ремонтов подвергается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неоднократному изменению всех объектов ДТОиР ГПА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1" baseline="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1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осле начала ремонта и вскрытия ГПА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baseline="0" dirty="0" smtClean="0">
                          <a:latin typeface="Arial Narrow" panose="020B0606020202030204" pitchFamily="34" charset="0"/>
                        </a:rPr>
                        <a:t>уточнение технического </a:t>
                      </a:r>
                      <a:r>
                        <a:rPr lang="ru-RU" sz="1400" u="none" baseline="0" dirty="0" smtClean="0">
                          <a:latin typeface="Arial Narrow" panose="020B0606020202030204" pitchFamily="34" charset="0"/>
                        </a:rPr>
                        <a:t>состояния </a:t>
                      </a:r>
                      <a:r>
                        <a:rPr lang="ru-RU" sz="1400" u="none" baseline="0" dirty="0" smtClean="0">
                          <a:latin typeface="Arial Narrow" panose="020B0606020202030204" pitchFamily="34" charset="0"/>
                        </a:rPr>
                        <a:t>требует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корректировки около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10% объемов работ.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1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 начала ремонта и вскрытия ГПА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выявляется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необходимость в дополнительной заявке МТР</a:t>
                      </a:r>
                      <a:r>
                        <a:rPr lang="ru-RU" sz="1400" b="1" u="none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3" name="Oval 38"/>
          <p:cNvSpPr/>
          <p:nvPr/>
        </p:nvSpPr>
        <p:spPr>
          <a:xfrm>
            <a:off x="613685" y="1320966"/>
            <a:ext cx="324000" cy="3240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Oval 54"/>
          <p:cNvSpPr/>
          <p:nvPr/>
        </p:nvSpPr>
        <p:spPr>
          <a:xfrm>
            <a:off x="1242579" y="2246174"/>
            <a:ext cx="324000" cy="32400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Oval 39"/>
          <p:cNvSpPr/>
          <p:nvPr/>
        </p:nvSpPr>
        <p:spPr>
          <a:xfrm>
            <a:off x="2302873" y="2456404"/>
            <a:ext cx="324000" cy="32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Oval 48"/>
          <p:cNvSpPr/>
          <p:nvPr/>
        </p:nvSpPr>
        <p:spPr>
          <a:xfrm>
            <a:off x="2531712" y="1384661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Oval 54"/>
          <p:cNvSpPr/>
          <p:nvPr/>
        </p:nvSpPr>
        <p:spPr>
          <a:xfrm>
            <a:off x="3400157" y="1942878"/>
            <a:ext cx="396000" cy="396000"/>
          </a:xfrm>
          <a:prstGeom prst="ellipse">
            <a:avLst/>
          </a:prstGeom>
          <a:solidFill>
            <a:srgbClr val="00A1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7973" y="3265150"/>
            <a:ext cx="3912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Этапы 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планирования и исполнения </a:t>
            </a:r>
            <a:r>
              <a:rPr lang="ru-RU" sz="16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ДТОиР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Компенсирующие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</a:t>
            </a:r>
            <a:endParaRPr lang="ru-RU" sz="2400" dirty="0"/>
          </a:p>
        </p:txBody>
      </p:sp>
      <p:sp>
        <p:nvSpPr>
          <p:cNvPr id="27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Group 26"/>
          <p:cNvGrpSpPr/>
          <p:nvPr/>
        </p:nvGrpSpPr>
        <p:grpSpPr>
          <a:xfrm>
            <a:off x="787115" y="1796560"/>
            <a:ext cx="1224000" cy="1224000"/>
            <a:chOff x="2266305" y="2443545"/>
            <a:chExt cx="2689770" cy="2689770"/>
          </a:xfrm>
        </p:grpSpPr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59" name="Group 42"/>
          <p:cNvGrpSpPr/>
          <p:nvPr/>
        </p:nvGrpSpPr>
        <p:grpSpPr>
          <a:xfrm>
            <a:off x="2083620" y="931559"/>
            <a:ext cx="1224000" cy="1224000"/>
            <a:chOff x="2266305" y="2443545"/>
            <a:chExt cx="2689770" cy="2689770"/>
          </a:xfrm>
        </p:grpSpPr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66" name="Group 28"/>
          <p:cNvGrpSpPr/>
          <p:nvPr/>
        </p:nvGrpSpPr>
        <p:grpSpPr>
          <a:xfrm>
            <a:off x="1854864" y="2011506"/>
            <a:ext cx="1224000" cy="1224000"/>
            <a:chOff x="2266305" y="2443545"/>
            <a:chExt cx="2689770" cy="2689770"/>
          </a:xfrm>
        </p:grpSpPr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65046" y="869308"/>
            <a:ext cx="1224000" cy="1224000"/>
            <a:chOff x="373024" y="1357389"/>
            <a:chExt cx="1072306" cy="1055512"/>
          </a:xfrm>
        </p:grpSpPr>
        <p:sp>
          <p:nvSpPr>
            <p:cNvPr id="79" name="Freeform 43"/>
            <p:cNvSpPr>
              <a:spLocks/>
            </p:cNvSpPr>
            <p:nvPr/>
          </p:nvSpPr>
          <p:spPr bwMode="auto">
            <a:xfrm>
              <a:off x="373024" y="1357389"/>
              <a:ext cx="1072306" cy="1055512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673600" y="1653257"/>
              <a:ext cx="470810" cy="463437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791904" y="1769709"/>
              <a:ext cx="234202" cy="230534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33"/>
          <p:cNvGrpSpPr/>
          <p:nvPr/>
        </p:nvGrpSpPr>
        <p:grpSpPr>
          <a:xfrm>
            <a:off x="2995881" y="1530466"/>
            <a:ext cx="1216346" cy="1224000"/>
            <a:chOff x="4129570" y="4262983"/>
            <a:chExt cx="1768451" cy="1768451"/>
          </a:xfrm>
        </p:grpSpPr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4129570" y="4262983"/>
              <a:ext cx="1768451" cy="1768451"/>
            </a:xfrm>
            <a:custGeom>
              <a:avLst/>
              <a:gdLst>
                <a:gd name="T0" fmla="*/ 1110 w 2050"/>
                <a:gd name="T1" fmla="*/ 3 h 2050"/>
                <a:gd name="T2" fmla="*/ 1162 w 2050"/>
                <a:gd name="T3" fmla="*/ 37 h 2050"/>
                <a:gd name="T4" fmla="*/ 1227 w 2050"/>
                <a:gd name="T5" fmla="*/ 308 h 2050"/>
                <a:gd name="T6" fmla="*/ 1391 w 2050"/>
                <a:gd name="T7" fmla="*/ 376 h 2050"/>
                <a:gd name="T8" fmla="*/ 1628 w 2050"/>
                <a:gd name="T9" fmla="*/ 229 h 2050"/>
                <a:gd name="T10" fmla="*/ 1689 w 2050"/>
                <a:gd name="T11" fmla="*/ 243 h 2050"/>
                <a:gd name="T12" fmla="*/ 1808 w 2050"/>
                <a:gd name="T13" fmla="*/ 362 h 2050"/>
                <a:gd name="T14" fmla="*/ 1822 w 2050"/>
                <a:gd name="T15" fmla="*/ 423 h 2050"/>
                <a:gd name="T16" fmla="*/ 1675 w 2050"/>
                <a:gd name="T17" fmla="*/ 660 h 2050"/>
                <a:gd name="T18" fmla="*/ 1743 w 2050"/>
                <a:gd name="T19" fmla="*/ 824 h 2050"/>
                <a:gd name="T20" fmla="*/ 2014 w 2050"/>
                <a:gd name="T21" fmla="*/ 889 h 2050"/>
                <a:gd name="T22" fmla="*/ 2048 w 2050"/>
                <a:gd name="T23" fmla="*/ 941 h 2050"/>
                <a:gd name="T24" fmla="*/ 2048 w 2050"/>
                <a:gd name="T25" fmla="*/ 1110 h 2050"/>
                <a:gd name="T26" fmla="*/ 2014 w 2050"/>
                <a:gd name="T27" fmla="*/ 1162 h 2050"/>
                <a:gd name="T28" fmla="*/ 1743 w 2050"/>
                <a:gd name="T29" fmla="*/ 1227 h 2050"/>
                <a:gd name="T30" fmla="*/ 1675 w 2050"/>
                <a:gd name="T31" fmla="*/ 1391 h 2050"/>
                <a:gd name="T32" fmla="*/ 1822 w 2050"/>
                <a:gd name="T33" fmla="*/ 1628 h 2050"/>
                <a:gd name="T34" fmla="*/ 1808 w 2050"/>
                <a:gd name="T35" fmla="*/ 1689 h 2050"/>
                <a:gd name="T36" fmla="*/ 1689 w 2050"/>
                <a:gd name="T37" fmla="*/ 1808 h 2050"/>
                <a:gd name="T38" fmla="*/ 1628 w 2050"/>
                <a:gd name="T39" fmla="*/ 1822 h 2050"/>
                <a:gd name="T40" fmla="*/ 1391 w 2050"/>
                <a:gd name="T41" fmla="*/ 1675 h 2050"/>
                <a:gd name="T42" fmla="*/ 1227 w 2050"/>
                <a:gd name="T43" fmla="*/ 1743 h 2050"/>
                <a:gd name="T44" fmla="*/ 1162 w 2050"/>
                <a:gd name="T45" fmla="*/ 2014 h 2050"/>
                <a:gd name="T46" fmla="*/ 1110 w 2050"/>
                <a:gd name="T47" fmla="*/ 2048 h 2050"/>
                <a:gd name="T48" fmla="*/ 941 w 2050"/>
                <a:gd name="T49" fmla="*/ 2048 h 2050"/>
                <a:gd name="T50" fmla="*/ 889 w 2050"/>
                <a:gd name="T51" fmla="*/ 2014 h 2050"/>
                <a:gd name="T52" fmla="*/ 824 w 2050"/>
                <a:gd name="T53" fmla="*/ 1743 h 2050"/>
                <a:gd name="T54" fmla="*/ 660 w 2050"/>
                <a:gd name="T55" fmla="*/ 1675 h 2050"/>
                <a:gd name="T56" fmla="*/ 423 w 2050"/>
                <a:gd name="T57" fmla="*/ 1822 h 2050"/>
                <a:gd name="T58" fmla="*/ 362 w 2050"/>
                <a:gd name="T59" fmla="*/ 1808 h 2050"/>
                <a:gd name="T60" fmla="*/ 243 w 2050"/>
                <a:gd name="T61" fmla="*/ 1689 h 2050"/>
                <a:gd name="T62" fmla="*/ 229 w 2050"/>
                <a:gd name="T63" fmla="*/ 1628 h 2050"/>
                <a:gd name="T64" fmla="*/ 376 w 2050"/>
                <a:gd name="T65" fmla="*/ 1391 h 2050"/>
                <a:gd name="T66" fmla="*/ 308 w 2050"/>
                <a:gd name="T67" fmla="*/ 1227 h 2050"/>
                <a:gd name="T68" fmla="*/ 37 w 2050"/>
                <a:gd name="T69" fmla="*/ 1162 h 2050"/>
                <a:gd name="T70" fmla="*/ 3 w 2050"/>
                <a:gd name="T71" fmla="*/ 1110 h 2050"/>
                <a:gd name="T72" fmla="*/ 3 w 2050"/>
                <a:gd name="T73" fmla="*/ 941 h 2050"/>
                <a:gd name="T74" fmla="*/ 37 w 2050"/>
                <a:gd name="T75" fmla="*/ 889 h 2050"/>
                <a:gd name="T76" fmla="*/ 308 w 2050"/>
                <a:gd name="T77" fmla="*/ 824 h 2050"/>
                <a:gd name="T78" fmla="*/ 376 w 2050"/>
                <a:gd name="T79" fmla="*/ 660 h 2050"/>
                <a:gd name="T80" fmla="*/ 229 w 2050"/>
                <a:gd name="T81" fmla="*/ 423 h 2050"/>
                <a:gd name="T82" fmla="*/ 243 w 2050"/>
                <a:gd name="T83" fmla="*/ 362 h 2050"/>
                <a:gd name="T84" fmla="*/ 362 w 2050"/>
                <a:gd name="T85" fmla="*/ 243 h 2050"/>
                <a:gd name="T86" fmla="*/ 423 w 2050"/>
                <a:gd name="T87" fmla="*/ 229 h 2050"/>
                <a:gd name="T88" fmla="*/ 660 w 2050"/>
                <a:gd name="T89" fmla="*/ 376 h 2050"/>
                <a:gd name="T90" fmla="*/ 824 w 2050"/>
                <a:gd name="T91" fmla="*/ 308 h 2050"/>
                <a:gd name="T92" fmla="*/ 889 w 2050"/>
                <a:gd name="T93" fmla="*/ 37 h 2050"/>
                <a:gd name="T94" fmla="*/ 941 w 2050"/>
                <a:gd name="T95" fmla="*/ 3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0" h="2050">
                  <a:moveTo>
                    <a:pt x="962" y="0"/>
                  </a:moveTo>
                  <a:lnTo>
                    <a:pt x="1089" y="0"/>
                  </a:lnTo>
                  <a:lnTo>
                    <a:pt x="1110" y="3"/>
                  </a:lnTo>
                  <a:lnTo>
                    <a:pt x="1130" y="11"/>
                  </a:lnTo>
                  <a:lnTo>
                    <a:pt x="1148" y="22"/>
                  </a:lnTo>
                  <a:lnTo>
                    <a:pt x="1162" y="37"/>
                  </a:lnTo>
                  <a:lnTo>
                    <a:pt x="1173" y="56"/>
                  </a:lnTo>
                  <a:lnTo>
                    <a:pt x="1181" y="76"/>
                  </a:lnTo>
                  <a:lnTo>
                    <a:pt x="1227" y="308"/>
                  </a:lnTo>
                  <a:lnTo>
                    <a:pt x="1284" y="326"/>
                  </a:lnTo>
                  <a:lnTo>
                    <a:pt x="1338" y="349"/>
                  </a:lnTo>
                  <a:lnTo>
                    <a:pt x="1391" y="376"/>
                  </a:lnTo>
                  <a:lnTo>
                    <a:pt x="1588" y="244"/>
                  </a:lnTo>
                  <a:lnTo>
                    <a:pt x="1607" y="234"/>
                  </a:lnTo>
                  <a:lnTo>
                    <a:pt x="1628" y="229"/>
                  </a:lnTo>
                  <a:lnTo>
                    <a:pt x="1649" y="229"/>
                  </a:lnTo>
                  <a:lnTo>
                    <a:pt x="1669" y="233"/>
                  </a:lnTo>
                  <a:lnTo>
                    <a:pt x="1689" y="243"/>
                  </a:lnTo>
                  <a:lnTo>
                    <a:pt x="1705" y="257"/>
                  </a:lnTo>
                  <a:lnTo>
                    <a:pt x="1794" y="346"/>
                  </a:lnTo>
                  <a:lnTo>
                    <a:pt x="1808" y="362"/>
                  </a:lnTo>
                  <a:lnTo>
                    <a:pt x="1818" y="382"/>
                  </a:lnTo>
                  <a:lnTo>
                    <a:pt x="1822" y="402"/>
                  </a:lnTo>
                  <a:lnTo>
                    <a:pt x="1822" y="423"/>
                  </a:lnTo>
                  <a:lnTo>
                    <a:pt x="1817" y="444"/>
                  </a:lnTo>
                  <a:lnTo>
                    <a:pt x="1807" y="463"/>
                  </a:lnTo>
                  <a:lnTo>
                    <a:pt x="1675" y="660"/>
                  </a:lnTo>
                  <a:lnTo>
                    <a:pt x="1702" y="713"/>
                  </a:lnTo>
                  <a:lnTo>
                    <a:pt x="1725" y="767"/>
                  </a:lnTo>
                  <a:lnTo>
                    <a:pt x="1743" y="824"/>
                  </a:lnTo>
                  <a:lnTo>
                    <a:pt x="1975" y="870"/>
                  </a:lnTo>
                  <a:lnTo>
                    <a:pt x="1995" y="878"/>
                  </a:lnTo>
                  <a:lnTo>
                    <a:pt x="2014" y="889"/>
                  </a:lnTo>
                  <a:lnTo>
                    <a:pt x="2029" y="903"/>
                  </a:lnTo>
                  <a:lnTo>
                    <a:pt x="2040" y="921"/>
                  </a:lnTo>
                  <a:lnTo>
                    <a:pt x="2048" y="941"/>
                  </a:lnTo>
                  <a:lnTo>
                    <a:pt x="2050" y="962"/>
                  </a:lnTo>
                  <a:lnTo>
                    <a:pt x="2050" y="1089"/>
                  </a:lnTo>
                  <a:lnTo>
                    <a:pt x="2048" y="1110"/>
                  </a:lnTo>
                  <a:lnTo>
                    <a:pt x="2040" y="1130"/>
                  </a:lnTo>
                  <a:lnTo>
                    <a:pt x="2029" y="1148"/>
                  </a:lnTo>
                  <a:lnTo>
                    <a:pt x="2014" y="1162"/>
                  </a:lnTo>
                  <a:lnTo>
                    <a:pt x="1995" y="1173"/>
                  </a:lnTo>
                  <a:lnTo>
                    <a:pt x="1975" y="1181"/>
                  </a:lnTo>
                  <a:lnTo>
                    <a:pt x="1743" y="1227"/>
                  </a:lnTo>
                  <a:lnTo>
                    <a:pt x="1725" y="1284"/>
                  </a:lnTo>
                  <a:lnTo>
                    <a:pt x="1702" y="1338"/>
                  </a:lnTo>
                  <a:lnTo>
                    <a:pt x="1675" y="1391"/>
                  </a:lnTo>
                  <a:lnTo>
                    <a:pt x="1807" y="1588"/>
                  </a:lnTo>
                  <a:lnTo>
                    <a:pt x="1817" y="1607"/>
                  </a:lnTo>
                  <a:lnTo>
                    <a:pt x="1822" y="1628"/>
                  </a:lnTo>
                  <a:lnTo>
                    <a:pt x="1822" y="1649"/>
                  </a:lnTo>
                  <a:lnTo>
                    <a:pt x="1818" y="1669"/>
                  </a:lnTo>
                  <a:lnTo>
                    <a:pt x="1808" y="1689"/>
                  </a:lnTo>
                  <a:lnTo>
                    <a:pt x="1794" y="1705"/>
                  </a:lnTo>
                  <a:lnTo>
                    <a:pt x="1705" y="1794"/>
                  </a:lnTo>
                  <a:lnTo>
                    <a:pt x="1689" y="1808"/>
                  </a:lnTo>
                  <a:lnTo>
                    <a:pt x="1669" y="1818"/>
                  </a:lnTo>
                  <a:lnTo>
                    <a:pt x="1649" y="1822"/>
                  </a:lnTo>
                  <a:lnTo>
                    <a:pt x="1628" y="1822"/>
                  </a:lnTo>
                  <a:lnTo>
                    <a:pt x="1607" y="1817"/>
                  </a:lnTo>
                  <a:lnTo>
                    <a:pt x="1588" y="1807"/>
                  </a:lnTo>
                  <a:lnTo>
                    <a:pt x="1391" y="1675"/>
                  </a:lnTo>
                  <a:lnTo>
                    <a:pt x="1338" y="1702"/>
                  </a:lnTo>
                  <a:lnTo>
                    <a:pt x="1284" y="1725"/>
                  </a:lnTo>
                  <a:lnTo>
                    <a:pt x="1227" y="1743"/>
                  </a:lnTo>
                  <a:lnTo>
                    <a:pt x="1181" y="1975"/>
                  </a:lnTo>
                  <a:lnTo>
                    <a:pt x="1173" y="1995"/>
                  </a:lnTo>
                  <a:lnTo>
                    <a:pt x="1162" y="2014"/>
                  </a:lnTo>
                  <a:lnTo>
                    <a:pt x="1148" y="2029"/>
                  </a:lnTo>
                  <a:lnTo>
                    <a:pt x="1130" y="2040"/>
                  </a:lnTo>
                  <a:lnTo>
                    <a:pt x="1110" y="2048"/>
                  </a:lnTo>
                  <a:lnTo>
                    <a:pt x="1089" y="2050"/>
                  </a:lnTo>
                  <a:lnTo>
                    <a:pt x="962" y="2050"/>
                  </a:lnTo>
                  <a:lnTo>
                    <a:pt x="941" y="2048"/>
                  </a:lnTo>
                  <a:lnTo>
                    <a:pt x="921" y="2040"/>
                  </a:lnTo>
                  <a:lnTo>
                    <a:pt x="903" y="2029"/>
                  </a:lnTo>
                  <a:lnTo>
                    <a:pt x="889" y="2014"/>
                  </a:lnTo>
                  <a:lnTo>
                    <a:pt x="878" y="1995"/>
                  </a:lnTo>
                  <a:lnTo>
                    <a:pt x="870" y="1975"/>
                  </a:lnTo>
                  <a:lnTo>
                    <a:pt x="824" y="1743"/>
                  </a:lnTo>
                  <a:lnTo>
                    <a:pt x="767" y="1725"/>
                  </a:lnTo>
                  <a:lnTo>
                    <a:pt x="713" y="1702"/>
                  </a:lnTo>
                  <a:lnTo>
                    <a:pt x="660" y="1675"/>
                  </a:lnTo>
                  <a:lnTo>
                    <a:pt x="463" y="1807"/>
                  </a:lnTo>
                  <a:lnTo>
                    <a:pt x="444" y="1817"/>
                  </a:lnTo>
                  <a:lnTo>
                    <a:pt x="423" y="1822"/>
                  </a:lnTo>
                  <a:lnTo>
                    <a:pt x="402" y="1822"/>
                  </a:lnTo>
                  <a:lnTo>
                    <a:pt x="382" y="1818"/>
                  </a:lnTo>
                  <a:lnTo>
                    <a:pt x="362" y="1808"/>
                  </a:lnTo>
                  <a:lnTo>
                    <a:pt x="346" y="1794"/>
                  </a:lnTo>
                  <a:lnTo>
                    <a:pt x="257" y="1705"/>
                  </a:lnTo>
                  <a:lnTo>
                    <a:pt x="243" y="1689"/>
                  </a:lnTo>
                  <a:lnTo>
                    <a:pt x="233" y="1669"/>
                  </a:lnTo>
                  <a:lnTo>
                    <a:pt x="229" y="1649"/>
                  </a:lnTo>
                  <a:lnTo>
                    <a:pt x="229" y="1628"/>
                  </a:lnTo>
                  <a:lnTo>
                    <a:pt x="234" y="1607"/>
                  </a:lnTo>
                  <a:lnTo>
                    <a:pt x="244" y="1588"/>
                  </a:lnTo>
                  <a:lnTo>
                    <a:pt x="376" y="1391"/>
                  </a:lnTo>
                  <a:lnTo>
                    <a:pt x="349" y="1338"/>
                  </a:lnTo>
                  <a:lnTo>
                    <a:pt x="326" y="1284"/>
                  </a:lnTo>
                  <a:lnTo>
                    <a:pt x="308" y="1227"/>
                  </a:lnTo>
                  <a:lnTo>
                    <a:pt x="76" y="1181"/>
                  </a:lnTo>
                  <a:lnTo>
                    <a:pt x="56" y="1173"/>
                  </a:lnTo>
                  <a:lnTo>
                    <a:pt x="37" y="1162"/>
                  </a:lnTo>
                  <a:lnTo>
                    <a:pt x="22" y="1148"/>
                  </a:lnTo>
                  <a:lnTo>
                    <a:pt x="11" y="1130"/>
                  </a:lnTo>
                  <a:lnTo>
                    <a:pt x="3" y="1110"/>
                  </a:lnTo>
                  <a:lnTo>
                    <a:pt x="0" y="1089"/>
                  </a:lnTo>
                  <a:lnTo>
                    <a:pt x="0" y="962"/>
                  </a:lnTo>
                  <a:lnTo>
                    <a:pt x="3" y="941"/>
                  </a:lnTo>
                  <a:lnTo>
                    <a:pt x="11" y="921"/>
                  </a:lnTo>
                  <a:lnTo>
                    <a:pt x="22" y="903"/>
                  </a:lnTo>
                  <a:lnTo>
                    <a:pt x="37" y="889"/>
                  </a:lnTo>
                  <a:lnTo>
                    <a:pt x="56" y="878"/>
                  </a:lnTo>
                  <a:lnTo>
                    <a:pt x="76" y="870"/>
                  </a:lnTo>
                  <a:lnTo>
                    <a:pt x="308" y="824"/>
                  </a:lnTo>
                  <a:lnTo>
                    <a:pt x="326" y="767"/>
                  </a:lnTo>
                  <a:lnTo>
                    <a:pt x="349" y="713"/>
                  </a:lnTo>
                  <a:lnTo>
                    <a:pt x="376" y="660"/>
                  </a:lnTo>
                  <a:lnTo>
                    <a:pt x="244" y="463"/>
                  </a:lnTo>
                  <a:lnTo>
                    <a:pt x="234" y="444"/>
                  </a:lnTo>
                  <a:lnTo>
                    <a:pt x="229" y="423"/>
                  </a:lnTo>
                  <a:lnTo>
                    <a:pt x="229" y="402"/>
                  </a:lnTo>
                  <a:lnTo>
                    <a:pt x="233" y="382"/>
                  </a:lnTo>
                  <a:lnTo>
                    <a:pt x="243" y="362"/>
                  </a:lnTo>
                  <a:lnTo>
                    <a:pt x="257" y="346"/>
                  </a:lnTo>
                  <a:lnTo>
                    <a:pt x="346" y="257"/>
                  </a:lnTo>
                  <a:lnTo>
                    <a:pt x="362" y="243"/>
                  </a:lnTo>
                  <a:lnTo>
                    <a:pt x="382" y="233"/>
                  </a:lnTo>
                  <a:lnTo>
                    <a:pt x="402" y="229"/>
                  </a:lnTo>
                  <a:lnTo>
                    <a:pt x="423" y="229"/>
                  </a:lnTo>
                  <a:lnTo>
                    <a:pt x="444" y="234"/>
                  </a:lnTo>
                  <a:lnTo>
                    <a:pt x="463" y="244"/>
                  </a:lnTo>
                  <a:lnTo>
                    <a:pt x="660" y="376"/>
                  </a:lnTo>
                  <a:lnTo>
                    <a:pt x="713" y="349"/>
                  </a:lnTo>
                  <a:lnTo>
                    <a:pt x="767" y="326"/>
                  </a:lnTo>
                  <a:lnTo>
                    <a:pt x="824" y="308"/>
                  </a:lnTo>
                  <a:lnTo>
                    <a:pt x="870" y="76"/>
                  </a:lnTo>
                  <a:lnTo>
                    <a:pt x="878" y="56"/>
                  </a:lnTo>
                  <a:lnTo>
                    <a:pt x="889" y="37"/>
                  </a:lnTo>
                  <a:lnTo>
                    <a:pt x="903" y="22"/>
                  </a:lnTo>
                  <a:lnTo>
                    <a:pt x="921" y="11"/>
                  </a:lnTo>
                  <a:lnTo>
                    <a:pt x="941" y="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0099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4572113" y="4701823"/>
              <a:ext cx="883363" cy="883363"/>
            </a:xfrm>
            <a:custGeom>
              <a:avLst/>
              <a:gdLst>
                <a:gd name="T0" fmla="*/ 512 w 1024"/>
                <a:gd name="T1" fmla="*/ 0 h 1024"/>
                <a:gd name="T2" fmla="*/ 571 w 1024"/>
                <a:gd name="T3" fmla="*/ 2 h 1024"/>
                <a:gd name="T4" fmla="*/ 629 w 1024"/>
                <a:gd name="T5" fmla="*/ 12 h 1024"/>
                <a:gd name="T6" fmla="*/ 684 w 1024"/>
                <a:gd name="T7" fmla="*/ 30 h 1024"/>
                <a:gd name="T8" fmla="*/ 736 w 1024"/>
                <a:gd name="T9" fmla="*/ 51 h 1024"/>
                <a:gd name="T10" fmla="*/ 786 w 1024"/>
                <a:gd name="T11" fmla="*/ 79 h 1024"/>
                <a:gd name="T12" fmla="*/ 832 w 1024"/>
                <a:gd name="T13" fmla="*/ 112 h 1024"/>
                <a:gd name="T14" fmla="*/ 874 w 1024"/>
                <a:gd name="T15" fmla="*/ 149 h 1024"/>
                <a:gd name="T16" fmla="*/ 911 w 1024"/>
                <a:gd name="T17" fmla="*/ 191 h 1024"/>
                <a:gd name="T18" fmla="*/ 944 w 1024"/>
                <a:gd name="T19" fmla="*/ 237 h 1024"/>
                <a:gd name="T20" fmla="*/ 972 w 1024"/>
                <a:gd name="T21" fmla="*/ 287 h 1024"/>
                <a:gd name="T22" fmla="*/ 993 w 1024"/>
                <a:gd name="T23" fmla="*/ 339 h 1024"/>
                <a:gd name="T24" fmla="*/ 1011 w 1024"/>
                <a:gd name="T25" fmla="*/ 394 h 1024"/>
                <a:gd name="T26" fmla="*/ 1021 w 1024"/>
                <a:gd name="T27" fmla="*/ 452 h 1024"/>
                <a:gd name="T28" fmla="*/ 1024 w 1024"/>
                <a:gd name="T29" fmla="*/ 512 h 1024"/>
                <a:gd name="T30" fmla="*/ 1021 w 1024"/>
                <a:gd name="T31" fmla="*/ 571 h 1024"/>
                <a:gd name="T32" fmla="*/ 1011 w 1024"/>
                <a:gd name="T33" fmla="*/ 629 h 1024"/>
                <a:gd name="T34" fmla="*/ 993 w 1024"/>
                <a:gd name="T35" fmla="*/ 684 h 1024"/>
                <a:gd name="T36" fmla="*/ 972 w 1024"/>
                <a:gd name="T37" fmla="*/ 736 h 1024"/>
                <a:gd name="T38" fmla="*/ 944 w 1024"/>
                <a:gd name="T39" fmla="*/ 786 h 1024"/>
                <a:gd name="T40" fmla="*/ 911 w 1024"/>
                <a:gd name="T41" fmla="*/ 832 h 1024"/>
                <a:gd name="T42" fmla="*/ 874 w 1024"/>
                <a:gd name="T43" fmla="*/ 874 h 1024"/>
                <a:gd name="T44" fmla="*/ 832 w 1024"/>
                <a:gd name="T45" fmla="*/ 911 h 1024"/>
                <a:gd name="T46" fmla="*/ 786 w 1024"/>
                <a:gd name="T47" fmla="*/ 944 h 1024"/>
                <a:gd name="T48" fmla="*/ 736 w 1024"/>
                <a:gd name="T49" fmla="*/ 972 h 1024"/>
                <a:gd name="T50" fmla="*/ 684 w 1024"/>
                <a:gd name="T51" fmla="*/ 993 h 1024"/>
                <a:gd name="T52" fmla="*/ 629 w 1024"/>
                <a:gd name="T53" fmla="*/ 1011 h 1024"/>
                <a:gd name="T54" fmla="*/ 571 w 1024"/>
                <a:gd name="T55" fmla="*/ 1021 h 1024"/>
                <a:gd name="T56" fmla="*/ 512 w 1024"/>
                <a:gd name="T57" fmla="*/ 1024 h 1024"/>
                <a:gd name="T58" fmla="*/ 452 w 1024"/>
                <a:gd name="T59" fmla="*/ 1021 h 1024"/>
                <a:gd name="T60" fmla="*/ 394 w 1024"/>
                <a:gd name="T61" fmla="*/ 1011 h 1024"/>
                <a:gd name="T62" fmla="*/ 339 w 1024"/>
                <a:gd name="T63" fmla="*/ 993 h 1024"/>
                <a:gd name="T64" fmla="*/ 287 w 1024"/>
                <a:gd name="T65" fmla="*/ 972 h 1024"/>
                <a:gd name="T66" fmla="*/ 237 w 1024"/>
                <a:gd name="T67" fmla="*/ 944 h 1024"/>
                <a:gd name="T68" fmla="*/ 191 w 1024"/>
                <a:gd name="T69" fmla="*/ 911 h 1024"/>
                <a:gd name="T70" fmla="*/ 149 w 1024"/>
                <a:gd name="T71" fmla="*/ 874 h 1024"/>
                <a:gd name="T72" fmla="*/ 112 w 1024"/>
                <a:gd name="T73" fmla="*/ 832 h 1024"/>
                <a:gd name="T74" fmla="*/ 79 w 1024"/>
                <a:gd name="T75" fmla="*/ 786 h 1024"/>
                <a:gd name="T76" fmla="*/ 51 w 1024"/>
                <a:gd name="T77" fmla="*/ 736 h 1024"/>
                <a:gd name="T78" fmla="*/ 30 w 1024"/>
                <a:gd name="T79" fmla="*/ 684 h 1024"/>
                <a:gd name="T80" fmla="*/ 12 w 1024"/>
                <a:gd name="T81" fmla="*/ 629 h 1024"/>
                <a:gd name="T82" fmla="*/ 2 w 1024"/>
                <a:gd name="T83" fmla="*/ 571 h 1024"/>
                <a:gd name="T84" fmla="*/ 0 w 1024"/>
                <a:gd name="T85" fmla="*/ 512 h 1024"/>
                <a:gd name="T86" fmla="*/ 2 w 1024"/>
                <a:gd name="T87" fmla="*/ 452 h 1024"/>
                <a:gd name="T88" fmla="*/ 12 w 1024"/>
                <a:gd name="T89" fmla="*/ 394 h 1024"/>
                <a:gd name="T90" fmla="*/ 30 w 1024"/>
                <a:gd name="T91" fmla="*/ 339 h 1024"/>
                <a:gd name="T92" fmla="*/ 51 w 1024"/>
                <a:gd name="T93" fmla="*/ 287 h 1024"/>
                <a:gd name="T94" fmla="*/ 79 w 1024"/>
                <a:gd name="T95" fmla="*/ 237 h 1024"/>
                <a:gd name="T96" fmla="*/ 112 w 1024"/>
                <a:gd name="T97" fmla="*/ 191 h 1024"/>
                <a:gd name="T98" fmla="*/ 149 w 1024"/>
                <a:gd name="T99" fmla="*/ 149 h 1024"/>
                <a:gd name="T100" fmla="*/ 191 w 1024"/>
                <a:gd name="T101" fmla="*/ 112 h 1024"/>
                <a:gd name="T102" fmla="*/ 237 w 1024"/>
                <a:gd name="T103" fmla="*/ 79 h 1024"/>
                <a:gd name="T104" fmla="*/ 287 w 1024"/>
                <a:gd name="T105" fmla="*/ 51 h 1024"/>
                <a:gd name="T106" fmla="*/ 339 w 1024"/>
                <a:gd name="T107" fmla="*/ 30 h 1024"/>
                <a:gd name="T108" fmla="*/ 394 w 1024"/>
                <a:gd name="T109" fmla="*/ 12 h 1024"/>
                <a:gd name="T110" fmla="*/ 452 w 1024"/>
                <a:gd name="T111" fmla="*/ 2 h 1024"/>
                <a:gd name="T112" fmla="*/ 512 w 1024"/>
                <a:gd name="T113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lnTo>
                    <a:pt x="571" y="2"/>
                  </a:lnTo>
                  <a:lnTo>
                    <a:pt x="629" y="12"/>
                  </a:lnTo>
                  <a:lnTo>
                    <a:pt x="684" y="30"/>
                  </a:lnTo>
                  <a:lnTo>
                    <a:pt x="736" y="51"/>
                  </a:lnTo>
                  <a:lnTo>
                    <a:pt x="786" y="79"/>
                  </a:lnTo>
                  <a:lnTo>
                    <a:pt x="832" y="112"/>
                  </a:lnTo>
                  <a:lnTo>
                    <a:pt x="874" y="149"/>
                  </a:lnTo>
                  <a:lnTo>
                    <a:pt x="911" y="191"/>
                  </a:lnTo>
                  <a:lnTo>
                    <a:pt x="944" y="237"/>
                  </a:lnTo>
                  <a:lnTo>
                    <a:pt x="972" y="287"/>
                  </a:lnTo>
                  <a:lnTo>
                    <a:pt x="993" y="339"/>
                  </a:lnTo>
                  <a:lnTo>
                    <a:pt x="1011" y="394"/>
                  </a:lnTo>
                  <a:lnTo>
                    <a:pt x="1021" y="452"/>
                  </a:lnTo>
                  <a:lnTo>
                    <a:pt x="1024" y="512"/>
                  </a:lnTo>
                  <a:lnTo>
                    <a:pt x="1021" y="571"/>
                  </a:lnTo>
                  <a:lnTo>
                    <a:pt x="1011" y="629"/>
                  </a:lnTo>
                  <a:lnTo>
                    <a:pt x="993" y="684"/>
                  </a:lnTo>
                  <a:lnTo>
                    <a:pt x="972" y="736"/>
                  </a:lnTo>
                  <a:lnTo>
                    <a:pt x="944" y="786"/>
                  </a:lnTo>
                  <a:lnTo>
                    <a:pt x="911" y="832"/>
                  </a:lnTo>
                  <a:lnTo>
                    <a:pt x="874" y="874"/>
                  </a:lnTo>
                  <a:lnTo>
                    <a:pt x="832" y="911"/>
                  </a:lnTo>
                  <a:lnTo>
                    <a:pt x="786" y="944"/>
                  </a:lnTo>
                  <a:lnTo>
                    <a:pt x="736" y="972"/>
                  </a:lnTo>
                  <a:lnTo>
                    <a:pt x="684" y="993"/>
                  </a:lnTo>
                  <a:lnTo>
                    <a:pt x="629" y="1011"/>
                  </a:lnTo>
                  <a:lnTo>
                    <a:pt x="571" y="1021"/>
                  </a:lnTo>
                  <a:lnTo>
                    <a:pt x="512" y="1024"/>
                  </a:lnTo>
                  <a:lnTo>
                    <a:pt x="452" y="1021"/>
                  </a:lnTo>
                  <a:lnTo>
                    <a:pt x="394" y="1011"/>
                  </a:lnTo>
                  <a:lnTo>
                    <a:pt x="339" y="993"/>
                  </a:lnTo>
                  <a:lnTo>
                    <a:pt x="287" y="972"/>
                  </a:lnTo>
                  <a:lnTo>
                    <a:pt x="237" y="944"/>
                  </a:lnTo>
                  <a:lnTo>
                    <a:pt x="191" y="911"/>
                  </a:lnTo>
                  <a:lnTo>
                    <a:pt x="149" y="874"/>
                  </a:lnTo>
                  <a:lnTo>
                    <a:pt x="112" y="832"/>
                  </a:lnTo>
                  <a:lnTo>
                    <a:pt x="79" y="786"/>
                  </a:lnTo>
                  <a:lnTo>
                    <a:pt x="51" y="736"/>
                  </a:lnTo>
                  <a:lnTo>
                    <a:pt x="30" y="684"/>
                  </a:lnTo>
                  <a:lnTo>
                    <a:pt x="12" y="629"/>
                  </a:lnTo>
                  <a:lnTo>
                    <a:pt x="2" y="571"/>
                  </a:lnTo>
                  <a:lnTo>
                    <a:pt x="0" y="512"/>
                  </a:lnTo>
                  <a:lnTo>
                    <a:pt x="2" y="452"/>
                  </a:lnTo>
                  <a:lnTo>
                    <a:pt x="12" y="394"/>
                  </a:lnTo>
                  <a:lnTo>
                    <a:pt x="30" y="339"/>
                  </a:lnTo>
                  <a:lnTo>
                    <a:pt x="51" y="287"/>
                  </a:lnTo>
                  <a:lnTo>
                    <a:pt x="79" y="237"/>
                  </a:lnTo>
                  <a:lnTo>
                    <a:pt x="112" y="191"/>
                  </a:lnTo>
                  <a:lnTo>
                    <a:pt x="149" y="149"/>
                  </a:lnTo>
                  <a:lnTo>
                    <a:pt x="191" y="112"/>
                  </a:lnTo>
                  <a:lnTo>
                    <a:pt x="237" y="79"/>
                  </a:lnTo>
                  <a:lnTo>
                    <a:pt x="287" y="51"/>
                  </a:lnTo>
                  <a:lnTo>
                    <a:pt x="339" y="30"/>
                  </a:lnTo>
                  <a:lnTo>
                    <a:pt x="394" y="12"/>
                  </a:lnTo>
                  <a:lnTo>
                    <a:pt x="452" y="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9F9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4748956" y="4890252"/>
              <a:ext cx="529673" cy="529673"/>
            </a:xfrm>
            <a:custGeom>
              <a:avLst/>
              <a:gdLst>
                <a:gd name="T0" fmla="*/ 307 w 614"/>
                <a:gd name="T1" fmla="*/ 0 h 614"/>
                <a:gd name="T2" fmla="*/ 352 w 614"/>
                <a:gd name="T3" fmla="*/ 2 h 614"/>
                <a:gd name="T4" fmla="*/ 395 w 614"/>
                <a:gd name="T5" fmla="*/ 12 h 614"/>
                <a:gd name="T6" fmla="*/ 436 w 614"/>
                <a:gd name="T7" fmla="*/ 28 h 614"/>
                <a:gd name="T8" fmla="*/ 474 w 614"/>
                <a:gd name="T9" fmla="*/ 48 h 614"/>
                <a:gd name="T10" fmla="*/ 508 w 614"/>
                <a:gd name="T11" fmla="*/ 74 h 614"/>
                <a:gd name="T12" fmla="*/ 539 w 614"/>
                <a:gd name="T13" fmla="*/ 105 h 614"/>
                <a:gd name="T14" fmla="*/ 565 w 614"/>
                <a:gd name="T15" fmla="*/ 139 h 614"/>
                <a:gd name="T16" fmla="*/ 585 w 614"/>
                <a:gd name="T17" fmla="*/ 177 h 614"/>
                <a:gd name="T18" fmla="*/ 601 w 614"/>
                <a:gd name="T19" fmla="*/ 218 h 614"/>
                <a:gd name="T20" fmla="*/ 611 w 614"/>
                <a:gd name="T21" fmla="*/ 261 h 614"/>
                <a:gd name="T22" fmla="*/ 614 w 614"/>
                <a:gd name="T23" fmla="*/ 307 h 614"/>
                <a:gd name="T24" fmla="*/ 611 w 614"/>
                <a:gd name="T25" fmla="*/ 352 h 614"/>
                <a:gd name="T26" fmla="*/ 601 w 614"/>
                <a:gd name="T27" fmla="*/ 395 h 614"/>
                <a:gd name="T28" fmla="*/ 585 w 614"/>
                <a:gd name="T29" fmla="*/ 436 h 614"/>
                <a:gd name="T30" fmla="*/ 565 w 614"/>
                <a:gd name="T31" fmla="*/ 474 h 614"/>
                <a:gd name="T32" fmla="*/ 539 w 614"/>
                <a:gd name="T33" fmla="*/ 508 h 614"/>
                <a:gd name="T34" fmla="*/ 508 w 614"/>
                <a:gd name="T35" fmla="*/ 539 h 614"/>
                <a:gd name="T36" fmla="*/ 474 w 614"/>
                <a:gd name="T37" fmla="*/ 565 h 614"/>
                <a:gd name="T38" fmla="*/ 436 w 614"/>
                <a:gd name="T39" fmla="*/ 585 h 614"/>
                <a:gd name="T40" fmla="*/ 395 w 614"/>
                <a:gd name="T41" fmla="*/ 601 h 614"/>
                <a:gd name="T42" fmla="*/ 352 w 614"/>
                <a:gd name="T43" fmla="*/ 611 h 614"/>
                <a:gd name="T44" fmla="*/ 307 w 614"/>
                <a:gd name="T45" fmla="*/ 614 h 614"/>
                <a:gd name="T46" fmla="*/ 261 w 614"/>
                <a:gd name="T47" fmla="*/ 611 h 614"/>
                <a:gd name="T48" fmla="*/ 218 w 614"/>
                <a:gd name="T49" fmla="*/ 601 h 614"/>
                <a:gd name="T50" fmla="*/ 177 w 614"/>
                <a:gd name="T51" fmla="*/ 585 h 614"/>
                <a:gd name="T52" fmla="*/ 139 w 614"/>
                <a:gd name="T53" fmla="*/ 565 h 614"/>
                <a:gd name="T54" fmla="*/ 105 w 614"/>
                <a:gd name="T55" fmla="*/ 539 h 614"/>
                <a:gd name="T56" fmla="*/ 74 w 614"/>
                <a:gd name="T57" fmla="*/ 508 h 614"/>
                <a:gd name="T58" fmla="*/ 48 w 614"/>
                <a:gd name="T59" fmla="*/ 474 h 614"/>
                <a:gd name="T60" fmla="*/ 28 w 614"/>
                <a:gd name="T61" fmla="*/ 436 h 614"/>
                <a:gd name="T62" fmla="*/ 12 w 614"/>
                <a:gd name="T63" fmla="*/ 395 h 614"/>
                <a:gd name="T64" fmla="*/ 2 w 614"/>
                <a:gd name="T65" fmla="*/ 352 h 614"/>
                <a:gd name="T66" fmla="*/ 0 w 614"/>
                <a:gd name="T67" fmla="*/ 307 h 614"/>
                <a:gd name="T68" fmla="*/ 2 w 614"/>
                <a:gd name="T69" fmla="*/ 261 h 614"/>
                <a:gd name="T70" fmla="*/ 12 w 614"/>
                <a:gd name="T71" fmla="*/ 218 h 614"/>
                <a:gd name="T72" fmla="*/ 28 w 614"/>
                <a:gd name="T73" fmla="*/ 177 h 614"/>
                <a:gd name="T74" fmla="*/ 48 w 614"/>
                <a:gd name="T75" fmla="*/ 139 h 614"/>
                <a:gd name="T76" fmla="*/ 74 w 614"/>
                <a:gd name="T77" fmla="*/ 105 h 614"/>
                <a:gd name="T78" fmla="*/ 105 w 614"/>
                <a:gd name="T79" fmla="*/ 74 h 614"/>
                <a:gd name="T80" fmla="*/ 139 w 614"/>
                <a:gd name="T81" fmla="*/ 48 h 614"/>
                <a:gd name="T82" fmla="*/ 177 w 614"/>
                <a:gd name="T83" fmla="*/ 28 h 614"/>
                <a:gd name="T84" fmla="*/ 218 w 614"/>
                <a:gd name="T85" fmla="*/ 12 h 614"/>
                <a:gd name="T86" fmla="*/ 261 w 614"/>
                <a:gd name="T87" fmla="*/ 2 h 614"/>
                <a:gd name="T88" fmla="*/ 307 w 614"/>
                <a:gd name="T8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lnTo>
                    <a:pt x="352" y="2"/>
                  </a:lnTo>
                  <a:lnTo>
                    <a:pt x="395" y="12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8" y="74"/>
                  </a:lnTo>
                  <a:lnTo>
                    <a:pt x="539" y="105"/>
                  </a:lnTo>
                  <a:lnTo>
                    <a:pt x="565" y="139"/>
                  </a:lnTo>
                  <a:lnTo>
                    <a:pt x="585" y="177"/>
                  </a:lnTo>
                  <a:lnTo>
                    <a:pt x="601" y="218"/>
                  </a:lnTo>
                  <a:lnTo>
                    <a:pt x="611" y="261"/>
                  </a:lnTo>
                  <a:lnTo>
                    <a:pt x="614" y="307"/>
                  </a:lnTo>
                  <a:lnTo>
                    <a:pt x="611" y="352"/>
                  </a:lnTo>
                  <a:lnTo>
                    <a:pt x="601" y="395"/>
                  </a:lnTo>
                  <a:lnTo>
                    <a:pt x="585" y="436"/>
                  </a:lnTo>
                  <a:lnTo>
                    <a:pt x="565" y="474"/>
                  </a:lnTo>
                  <a:lnTo>
                    <a:pt x="539" y="508"/>
                  </a:lnTo>
                  <a:lnTo>
                    <a:pt x="508" y="539"/>
                  </a:lnTo>
                  <a:lnTo>
                    <a:pt x="474" y="565"/>
                  </a:lnTo>
                  <a:lnTo>
                    <a:pt x="436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4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39" y="565"/>
                  </a:lnTo>
                  <a:lnTo>
                    <a:pt x="105" y="539"/>
                  </a:lnTo>
                  <a:lnTo>
                    <a:pt x="74" y="508"/>
                  </a:lnTo>
                  <a:lnTo>
                    <a:pt x="48" y="474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7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4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2"/>
                  </a:lnTo>
                  <a:lnTo>
                    <a:pt x="261" y="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 flipV="1">
            <a:off x="1300544" y="1481111"/>
            <a:ext cx="312356" cy="2458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38"/>
          <p:cNvSpPr/>
          <p:nvPr/>
        </p:nvSpPr>
        <p:spPr>
          <a:xfrm>
            <a:off x="1620259" y="1248398"/>
            <a:ext cx="262565" cy="28206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49" name="Oval 54"/>
          <p:cNvSpPr/>
          <p:nvPr/>
        </p:nvSpPr>
        <p:spPr>
          <a:xfrm>
            <a:off x="233020" y="2167866"/>
            <a:ext cx="262565" cy="282068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536664" y="2139657"/>
            <a:ext cx="373852" cy="1214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9"/>
          <p:cNvSpPr/>
          <p:nvPr/>
        </p:nvSpPr>
        <p:spPr>
          <a:xfrm>
            <a:off x="3645466" y="1138927"/>
            <a:ext cx="262565" cy="2820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58" name="Oval 48"/>
          <p:cNvSpPr/>
          <p:nvPr/>
        </p:nvSpPr>
        <p:spPr>
          <a:xfrm>
            <a:off x="1369889" y="3062722"/>
            <a:ext cx="262565" cy="2820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3333020" y="1367102"/>
            <a:ext cx="312356" cy="2458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1631900" y="2852943"/>
            <a:ext cx="318208" cy="2492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28637"/>
              </p:ext>
            </p:extLst>
          </p:nvPr>
        </p:nvGraphicFramePr>
        <p:xfrm>
          <a:off x="4722509" y="1102582"/>
          <a:ext cx="4330051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0051"/>
              </a:tblGrid>
              <a:tr h="0"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/>
                          <a:cs typeface="Times New Roman" pitchFamily="18" charset="0"/>
                        </a:rPr>
                        <a:t>Обязательность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 Narrow"/>
                          <a:cs typeface="Times New Roman" pitchFamily="18" charset="0"/>
                        </a:rPr>
                        <a:t> ежеквартальной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/>
                          <a:cs typeface="Times New Roman" pitchFamily="18" charset="0"/>
                        </a:rPr>
                        <a:t> корректировки плана ДТОиР ГПА в зависимости от изменения плана поступления газа в ГТС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 Narrow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 Narrow"/>
                          <a:cs typeface="Times New Roman" pitchFamily="18" charset="0"/>
                        </a:rPr>
                        <a:t>Общества</a:t>
                      </a:r>
                      <a:endParaRPr kumimoji="0" lang="ru-RU" sz="110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Обеспечение заключения договоров на поставку МТР не позднее начала 4 квартала года, предшествующего планируемому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Обеспечение учёта 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фактических затрат по восстановлению заданных характеристик ГПА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 и последующего включения в план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ДТОиР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Создание аварийного (неснижаемого)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запаса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МТР на складах Общества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 с возможностью, при необходимости, его использования и последующего включения в план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ДТОиР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Исключение 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из критериев существенности 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показателя 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по корректировке планов </a:t>
                      </a:r>
                      <a:r>
                        <a:rPr kumimoji="0" lang="ru-RU" sz="140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ДТОиР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cs typeface="Times New Roman" pitchFamily="18" charset="0"/>
                        </a:rPr>
                        <a:t> ГПА</a:t>
                      </a:r>
                      <a:endParaRPr kumimoji="0" lang="ru-RU" sz="140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2" name="Oval 38"/>
          <p:cNvSpPr/>
          <p:nvPr/>
        </p:nvSpPr>
        <p:spPr>
          <a:xfrm>
            <a:off x="613685" y="1320966"/>
            <a:ext cx="324000" cy="3240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Oval 54"/>
          <p:cNvSpPr/>
          <p:nvPr/>
        </p:nvSpPr>
        <p:spPr>
          <a:xfrm>
            <a:off x="1242579" y="2246174"/>
            <a:ext cx="324000" cy="32400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Oval 39"/>
          <p:cNvSpPr/>
          <p:nvPr/>
        </p:nvSpPr>
        <p:spPr>
          <a:xfrm>
            <a:off x="2302968" y="2456404"/>
            <a:ext cx="324000" cy="32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Oval 48"/>
          <p:cNvSpPr/>
          <p:nvPr/>
        </p:nvSpPr>
        <p:spPr>
          <a:xfrm>
            <a:off x="2531712" y="1384661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Oval 54"/>
          <p:cNvSpPr/>
          <p:nvPr/>
        </p:nvSpPr>
        <p:spPr>
          <a:xfrm>
            <a:off x="3400157" y="1942878"/>
            <a:ext cx="396000" cy="396000"/>
          </a:xfrm>
          <a:prstGeom prst="ellipse">
            <a:avLst/>
          </a:prstGeom>
          <a:solidFill>
            <a:srgbClr val="00A1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Oval 38"/>
          <p:cNvSpPr/>
          <p:nvPr/>
        </p:nvSpPr>
        <p:spPr>
          <a:xfrm>
            <a:off x="4366592" y="1279362"/>
            <a:ext cx="294498" cy="28206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83" name="Oval 39"/>
          <p:cNvSpPr/>
          <p:nvPr/>
        </p:nvSpPr>
        <p:spPr>
          <a:xfrm>
            <a:off x="4366592" y="2778854"/>
            <a:ext cx="294498" cy="2820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84" name="Oval 48"/>
          <p:cNvSpPr/>
          <p:nvPr/>
        </p:nvSpPr>
        <p:spPr>
          <a:xfrm>
            <a:off x="4366592" y="3539470"/>
            <a:ext cx="294498" cy="2820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85" name="Oval 54"/>
          <p:cNvSpPr/>
          <p:nvPr/>
        </p:nvSpPr>
        <p:spPr>
          <a:xfrm>
            <a:off x="4366592" y="2026768"/>
            <a:ext cx="294498" cy="282068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14914"/>
              </p:ext>
            </p:extLst>
          </p:nvPr>
        </p:nvGraphicFramePr>
        <p:xfrm>
          <a:off x="405538" y="3502724"/>
          <a:ext cx="3854923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4923"/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Формирование перечня объектов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ремонтов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дефектных ведомостей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сводных разделительных ведомостей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плана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ДТОиР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Квартальные корректировки плана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ДТОиР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7" name="Oval 38"/>
          <p:cNvSpPr/>
          <p:nvPr/>
        </p:nvSpPr>
        <p:spPr>
          <a:xfrm>
            <a:off x="247364" y="3544292"/>
            <a:ext cx="180000" cy="1800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Oval 39"/>
          <p:cNvSpPr/>
          <p:nvPr/>
        </p:nvSpPr>
        <p:spPr>
          <a:xfrm>
            <a:off x="247364" y="4074871"/>
            <a:ext cx="180000" cy="18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Oval 48"/>
          <p:cNvSpPr/>
          <p:nvPr/>
        </p:nvSpPr>
        <p:spPr>
          <a:xfrm>
            <a:off x="247364" y="4327822"/>
            <a:ext cx="180000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Oval 54"/>
          <p:cNvSpPr/>
          <p:nvPr/>
        </p:nvSpPr>
        <p:spPr>
          <a:xfrm>
            <a:off x="247364" y="3809161"/>
            <a:ext cx="180000" cy="18000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Oval 54"/>
          <p:cNvSpPr/>
          <p:nvPr/>
        </p:nvSpPr>
        <p:spPr>
          <a:xfrm>
            <a:off x="247364" y="4578497"/>
            <a:ext cx="180000" cy="180000"/>
          </a:xfrm>
          <a:prstGeom prst="ellipse">
            <a:avLst/>
          </a:prstGeom>
          <a:solidFill>
            <a:srgbClr val="00A1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</a:t>
            </a:r>
            <a:endPara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7973" y="3265150"/>
            <a:ext cx="3912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Этапы 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планирования и исполнения </a:t>
            </a:r>
            <a:r>
              <a:rPr lang="ru-RU" sz="16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ДТОиР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Oval 48"/>
          <p:cNvSpPr/>
          <p:nvPr/>
        </p:nvSpPr>
        <p:spPr>
          <a:xfrm>
            <a:off x="4366592" y="4190578"/>
            <a:ext cx="294498" cy="28206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8" presetClass="emph" presetSubtype="0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5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5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51600" y="2462375"/>
            <a:ext cx="5755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Алексей Олегович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Прокопец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Заместитель генерального директора по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эксплуатации КС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Тел.: 8(34675)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22470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mail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AO.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rokopec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@ttg.gazprom.ru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Основные характеристики</a:t>
            </a:r>
            <a:br>
              <a:rPr lang="ru-RU" sz="2400" dirty="0" smtClean="0"/>
            </a:br>
            <a:r>
              <a:rPr lang="ru-RU" sz="2400" dirty="0" smtClean="0"/>
              <a:t>ООО «Газпром трансгаз Югорск»</a:t>
            </a:r>
            <a:endParaRPr lang="ru-RU" sz="2400" dirty="0"/>
          </a:p>
        </p:txBody>
      </p:sp>
      <p:sp>
        <p:nvSpPr>
          <p:cNvPr id="27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6640" y="1013455"/>
            <a:ext cx="2229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ГЕОГРАФИЯ 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ДЕЯТЕЛЬНОСТИ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72035"/>
              </p:ext>
            </p:extLst>
          </p:nvPr>
        </p:nvGraphicFramePr>
        <p:xfrm>
          <a:off x="241410" y="806729"/>
          <a:ext cx="4635851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1"/>
                <a:gridCol w="1752950"/>
              </a:tblGrid>
              <a:tr h="263071">
                <a:tc>
                  <a:txBody>
                    <a:bodyPr/>
                    <a:lstStyle/>
                    <a:p>
                      <a:r>
                        <a:rPr lang="ru-RU" altLang="ru-RU" sz="14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Протяженность газопроводов 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27 670 км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56705">
                <a:tc>
                  <a:txBody>
                    <a:bodyPr/>
                    <a:lstStyle/>
                    <a:p>
                      <a:r>
                        <a:rPr lang="ru-RU" altLang="ru-RU" sz="14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Количество КЦ 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221 ед.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altLang="ru-RU" sz="14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Количество ГПА 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1171 ед.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3535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Годовой</a:t>
                      </a:r>
                      <a:r>
                        <a:rPr lang="ru-RU" sz="1400" b="0" baseline="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 объем транспорта газа</a:t>
                      </a:r>
                      <a:endParaRPr lang="ru-RU" sz="1400" b="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&gt; 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400 млрд м</a:t>
                      </a:r>
                      <a:r>
                        <a:rPr lang="ru-RU" sz="1400" b="1" baseline="300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b="1" baseline="300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Блок-схема: задержка 25"/>
          <p:cNvSpPr/>
          <p:nvPr/>
        </p:nvSpPr>
        <p:spPr>
          <a:xfrm>
            <a:off x="4571740" y="810207"/>
            <a:ext cx="4525557" cy="395044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/>
          <p:cNvSpPr/>
          <p:nvPr/>
        </p:nvSpPr>
        <p:spPr>
          <a:xfrm>
            <a:off x="4683315" y="810207"/>
            <a:ext cx="4282558" cy="39504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задержка 28"/>
          <p:cNvSpPr/>
          <p:nvPr/>
        </p:nvSpPr>
        <p:spPr>
          <a:xfrm>
            <a:off x="4800951" y="810207"/>
            <a:ext cx="4028252" cy="39504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v.bystrov\Documents\Схемы ГТС\месторожд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22" t="-17315" r="2260" b="-17631"/>
          <a:stretch/>
        </p:blipFill>
        <p:spPr bwMode="auto">
          <a:xfrm>
            <a:off x="4759720" y="954156"/>
            <a:ext cx="4034420" cy="36446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71448" y="957798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ГЕОГРАФИЯ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ДЕЯТЕЛЬНОСТИ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85143"/>
              </p:ext>
            </p:extLst>
          </p:nvPr>
        </p:nvGraphicFramePr>
        <p:xfrm>
          <a:off x="241410" y="2078411"/>
          <a:ext cx="4032000" cy="2646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8000"/>
                <a:gridCol w="1008000"/>
                <a:gridCol w="1008000"/>
                <a:gridCol w="1008000"/>
              </a:tblGrid>
              <a:tr h="31756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ДТОиР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ГПА 2019-2021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756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2019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2020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2021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18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130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111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126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78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96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7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ТО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496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494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485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НРР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90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85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80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856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849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Arial Narrow" panose="020B0606020202030204" pitchFamily="34" charset="0"/>
                        </a:rPr>
                        <a:t>846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340242" y="1077433"/>
            <a:ext cx="4522381" cy="1559441"/>
          </a:xfrm>
          <a:custGeom>
            <a:avLst/>
            <a:gdLst>
              <a:gd name="connsiteX0" fmla="*/ 14177 w 4522381"/>
              <a:gd name="connsiteY0" fmla="*/ 106325 h 1559441"/>
              <a:gd name="connsiteX1" fmla="*/ 382772 w 4522381"/>
              <a:gd name="connsiteY1" fmla="*/ 113414 h 1559441"/>
              <a:gd name="connsiteX2" fmla="*/ 829339 w 4522381"/>
              <a:gd name="connsiteY2" fmla="*/ 0 h 1559441"/>
              <a:gd name="connsiteX3" fmla="*/ 1197935 w 4522381"/>
              <a:gd name="connsiteY3" fmla="*/ 7088 h 1559441"/>
              <a:gd name="connsiteX4" fmla="*/ 1658679 w 4522381"/>
              <a:gd name="connsiteY4" fmla="*/ 120502 h 1559441"/>
              <a:gd name="connsiteX5" fmla="*/ 2027274 w 4522381"/>
              <a:gd name="connsiteY5" fmla="*/ 127590 h 1559441"/>
              <a:gd name="connsiteX6" fmla="*/ 2480930 w 4522381"/>
              <a:gd name="connsiteY6" fmla="*/ 694660 h 1559441"/>
              <a:gd name="connsiteX7" fmla="*/ 2856614 w 4522381"/>
              <a:gd name="connsiteY7" fmla="*/ 701748 h 1559441"/>
              <a:gd name="connsiteX8" fmla="*/ 3267739 w 4522381"/>
              <a:gd name="connsiteY8" fmla="*/ 829339 h 1559441"/>
              <a:gd name="connsiteX9" fmla="*/ 3664688 w 4522381"/>
              <a:gd name="connsiteY9" fmla="*/ 836427 h 1559441"/>
              <a:gd name="connsiteX10" fmla="*/ 4097079 w 4522381"/>
              <a:gd name="connsiteY10" fmla="*/ 531627 h 1559441"/>
              <a:gd name="connsiteX11" fmla="*/ 4515293 w 4522381"/>
              <a:gd name="connsiteY11" fmla="*/ 545804 h 1559441"/>
              <a:gd name="connsiteX12" fmla="*/ 4522381 w 4522381"/>
              <a:gd name="connsiteY12" fmla="*/ 1041990 h 1559441"/>
              <a:gd name="connsiteX13" fmla="*/ 4097079 w 4522381"/>
              <a:gd name="connsiteY13" fmla="*/ 1027814 h 1559441"/>
              <a:gd name="connsiteX14" fmla="*/ 3693042 w 4522381"/>
              <a:gd name="connsiteY14" fmla="*/ 1552353 h 1559441"/>
              <a:gd name="connsiteX15" fmla="*/ 3303181 w 4522381"/>
              <a:gd name="connsiteY15" fmla="*/ 1545265 h 1559441"/>
              <a:gd name="connsiteX16" fmla="*/ 2466753 w 4522381"/>
              <a:gd name="connsiteY16" fmla="*/ 1559441 h 1559441"/>
              <a:gd name="connsiteX17" fmla="*/ 2055628 w 4522381"/>
              <a:gd name="connsiteY17" fmla="*/ 1481469 h 1559441"/>
              <a:gd name="connsiteX18" fmla="*/ 1651591 w 4522381"/>
              <a:gd name="connsiteY18" fmla="*/ 1481469 h 1559441"/>
              <a:gd name="connsiteX19" fmla="*/ 1197935 w 4522381"/>
              <a:gd name="connsiteY19" fmla="*/ 1119962 h 1559441"/>
              <a:gd name="connsiteX20" fmla="*/ 786809 w 4522381"/>
              <a:gd name="connsiteY20" fmla="*/ 1098697 h 1559441"/>
              <a:gd name="connsiteX21" fmla="*/ 375684 w 4522381"/>
              <a:gd name="connsiteY21" fmla="*/ 411125 h 1559441"/>
              <a:gd name="connsiteX22" fmla="*/ 0 w 4522381"/>
              <a:gd name="connsiteY22" fmla="*/ 411125 h 1559441"/>
              <a:gd name="connsiteX23" fmla="*/ 14177 w 4522381"/>
              <a:gd name="connsiteY23" fmla="*/ 106325 h 155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22381" h="1559441">
                <a:moveTo>
                  <a:pt x="14177" y="106325"/>
                </a:moveTo>
                <a:lnTo>
                  <a:pt x="382772" y="113414"/>
                </a:lnTo>
                <a:lnTo>
                  <a:pt x="829339" y="0"/>
                </a:lnTo>
                <a:lnTo>
                  <a:pt x="1197935" y="7088"/>
                </a:lnTo>
                <a:lnTo>
                  <a:pt x="1658679" y="120502"/>
                </a:lnTo>
                <a:lnTo>
                  <a:pt x="2027274" y="127590"/>
                </a:lnTo>
                <a:lnTo>
                  <a:pt x="2480930" y="694660"/>
                </a:lnTo>
                <a:lnTo>
                  <a:pt x="2856614" y="701748"/>
                </a:lnTo>
                <a:lnTo>
                  <a:pt x="3267739" y="829339"/>
                </a:lnTo>
                <a:lnTo>
                  <a:pt x="3664688" y="836427"/>
                </a:lnTo>
                <a:lnTo>
                  <a:pt x="4097079" y="531627"/>
                </a:lnTo>
                <a:lnTo>
                  <a:pt x="4515293" y="545804"/>
                </a:lnTo>
                <a:cubicBezTo>
                  <a:pt x="4517656" y="711199"/>
                  <a:pt x="4520018" y="876595"/>
                  <a:pt x="4522381" y="1041990"/>
                </a:cubicBezTo>
                <a:lnTo>
                  <a:pt x="4097079" y="1027814"/>
                </a:lnTo>
                <a:lnTo>
                  <a:pt x="3693042" y="1552353"/>
                </a:lnTo>
                <a:lnTo>
                  <a:pt x="3303181" y="1545265"/>
                </a:lnTo>
                <a:lnTo>
                  <a:pt x="2466753" y="1559441"/>
                </a:lnTo>
                <a:lnTo>
                  <a:pt x="2055628" y="1481469"/>
                </a:lnTo>
                <a:lnTo>
                  <a:pt x="1651591" y="1481469"/>
                </a:lnTo>
                <a:lnTo>
                  <a:pt x="1197935" y="1119962"/>
                </a:lnTo>
                <a:lnTo>
                  <a:pt x="786809" y="1098697"/>
                </a:lnTo>
                <a:lnTo>
                  <a:pt x="375684" y="411125"/>
                </a:lnTo>
                <a:lnTo>
                  <a:pt x="0" y="411125"/>
                </a:lnTo>
                <a:lnTo>
                  <a:pt x="14177" y="106325"/>
                </a:lnTo>
                <a:close/>
              </a:path>
            </a:pathLst>
          </a:custGeom>
          <a:pattFill prst="ltVert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прогноза и факта поступлений газа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ГТС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"Газпром трансгаз Югорск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321934"/>
              </p:ext>
            </p:extLst>
          </p:nvPr>
        </p:nvGraphicFramePr>
        <p:xfrm>
          <a:off x="0" y="839921"/>
          <a:ext cx="9049110" cy="396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6789419" y="2295291"/>
            <a:ext cx="2330705" cy="276999"/>
            <a:chOff x="6905623" y="2136125"/>
            <a:chExt cx="2148425" cy="27699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05623" y="2241550"/>
              <a:ext cx="163598" cy="1076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723" y="2136125"/>
              <a:ext cx="203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Наработка ГПА (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млн.час</a:t>
              </a:r>
              <a:r>
                <a:rPr lang="ru-RU" sz="1200" dirty="0" smtClean="0">
                  <a:latin typeface="Arial Narrow" panose="020B0606020202030204" pitchFamily="34" charset="0"/>
                </a:rPr>
                <a:t>.) факт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37658" y="2295554"/>
            <a:ext cx="414000" cy="603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35675" y="2312180"/>
            <a:ext cx="58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3,150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9270" y="861063"/>
            <a:ext cx="2579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Средняя достоверность планирования наработки парка ГПА составляет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77%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36713" y="1250114"/>
            <a:ext cx="6626" cy="121948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71074" y="1364974"/>
            <a:ext cx="0" cy="542654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77743" y="1479975"/>
            <a:ext cx="5781" cy="791930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990192" y="1985985"/>
            <a:ext cx="8190" cy="490551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834334" y="2017986"/>
            <a:ext cx="4569" cy="469158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627580" y="1729194"/>
            <a:ext cx="194" cy="256791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86317" y="4004441"/>
            <a:ext cx="17838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786316" y="3463159"/>
            <a:ext cx="178381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624262" y="2933700"/>
            <a:ext cx="406800" cy="858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47262" y="3229418"/>
            <a:ext cx="58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741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788516" y="2956560"/>
            <a:ext cx="178381" cy="0"/>
          </a:xfrm>
          <a:prstGeom prst="line">
            <a:avLst/>
          </a:prstGeom>
          <a:ln w="889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YV.Goltsova\Pictures\kisspng-computer-icons-gemstone-crystal-clip-art-5ae2e375bdfda5_4688198415248188057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" b="100000" l="22000" r="77778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0" r="38607"/>
          <a:stretch/>
        </p:blipFill>
        <p:spPr bwMode="auto">
          <a:xfrm>
            <a:off x="1812166" y="806409"/>
            <a:ext cx="1292086" cy="38168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YV.Goltsova\Pictures\kisspng-computer-icons-gemstone-crystal-clip-art-5ae2e375bdfda5_4688198415248188057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" b="100000" l="22000" r="77778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0" r="38607"/>
          <a:stretch/>
        </p:blipFill>
        <p:spPr bwMode="auto">
          <a:xfrm>
            <a:off x="5183030" y="874100"/>
            <a:ext cx="1292086" cy="38168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Издержки недостоверности прогнозов загрузки ГТС и недостаточной гибкости системы планирования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69539"/>
              </p:ext>
            </p:extLst>
          </p:nvPr>
        </p:nvGraphicFramePr>
        <p:xfrm>
          <a:off x="6826469" y="806406"/>
          <a:ext cx="2271148" cy="4007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1148"/>
              </a:tblGrid>
              <a:tr h="667864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Необходимость эксплуатации </a:t>
                      </a:r>
                    </a:p>
                    <a:p>
                      <a:pPr algn="l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ГПА за пределами МРР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Эксплуатация ГПА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низким КТС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Неэффективные режимы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работы ГТС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Риск срыва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транспорта газа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Отказ в страховом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урегулировании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Неравномерность программ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ремонта по годам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31249"/>
              </p:ext>
            </p:extLst>
          </p:nvPr>
        </p:nvGraphicFramePr>
        <p:xfrm>
          <a:off x="2508715" y="859872"/>
          <a:ext cx="3339548" cy="383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9548"/>
              </a:tblGrid>
              <a:tr h="899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Фактическая наработка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ГПА значительно отличается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плановой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5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Невозможность увеличения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количества ремонтов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1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Обязательность достижения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требуемой наработки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запланированными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ТОиР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объектами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5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Невозможность замены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объектов ремонта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6013515" y="1292087"/>
            <a:ext cx="680525" cy="3914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5980692" y="2320846"/>
            <a:ext cx="713348" cy="1560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 flipV="1">
            <a:off x="5954421" y="1924118"/>
            <a:ext cx="739619" cy="627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V="1">
            <a:off x="5958683" y="3142090"/>
            <a:ext cx="735357" cy="1561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2437289" y="1506472"/>
            <a:ext cx="750478" cy="5810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437289" y="3557843"/>
            <a:ext cx="750478" cy="55033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2450820" y="2323090"/>
            <a:ext cx="831387" cy="23681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V="1">
            <a:off x="5958683" y="3693304"/>
            <a:ext cx="735357" cy="421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5958683" y="4108174"/>
            <a:ext cx="735357" cy="2458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5068380" y="1520564"/>
            <a:ext cx="6704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5020288" y="2330858"/>
            <a:ext cx="718542" cy="3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V="1">
            <a:off x="5044334" y="3304881"/>
            <a:ext cx="694496" cy="4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8885"/>
              </p:ext>
            </p:extLst>
          </p:nvPr>
        </p:nvGraphicFramePr>
        <p:xfrm>
          <a:off x="-28575" y="832313"/>
          <a:ext cx="1852448" cy="3844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2448"/>
              </a:tblGrid>
              <a:tr h="9611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Невозможность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достоверного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прогнозирования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11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Недостаточная гибкость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системы планирования 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ДТОиР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ГПА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11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Нестационарность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процесса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транспорта газа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11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Неритмичность поставки МТР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 bwMode="auto">
          <a:xfrm>
            <a:off x="2533338" y="3019508"/>
            <a:ext cx="748869" cy="3027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5044334" y="4269206"/>
            <a:ext cx="694496" cy="4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1788784" y="1481792"/>
            <a:ext cx="6704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V="1">
            <a:off x="1740692" y="2292086"/>
            <a:ext cx="718542" cy="3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flipV="1">
            <a:off x="1764738" y="3266109"/>
            <a:ext cx="694496" cy="4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1764738" y="4230434"/>
            <a:ext cx="694496" cy="4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324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233738" y="1233488"/>
            <a:ext cx="2705100" cy="1062037"/>
          </a:xfrm>
          <a:custGeom>
            <a:avLst/>
            <a:gdLst>
              <a:gd name="connsiteX0" fmla="*/ 0 w 2705100"/>
              <a:gd name="connsiteY0" fmla="*/ 862012 h 1062037"/>
              <a:gd name="connsiteX1" fmla="*/ 404812 w 2705100"/>
              <a:gd name="connsiteY1" fmla="*/ 842962 h 1062037"/>
              <a:gd name="connsiteX2" fmla="*/ 1166812 w 2705100"/>
              <a:gd name="connsiteY2" fmla="*/ 657225 h 1062037"/>
              <a:gd name="connsiteX3" fmla="*/ 1947862 w 2705100"/>
              <a:gd name="connsiteY3" fmla="*/ 228600 h 1062037"/>
              <a:gd name="connsiteX4" fmla="*/ 2705100 w 2705100"/>
              <a:gd name="connsiteY4" fmla="*/ 0 h 1062037"/>
              <a:gd name="connsiteX5" fmla="*/ 2690812 w 2705100"/>
              <a:gd name="connsiteY5" fmla="*/ 685800 h 1062037"/>
              <a:gd name="connsiteX6" fmla="*/ 1928812 w 2705100"/>
              <a:gd name="connsiteY6" fmla="*/ 790575 h 1062037"/>
              <a:gd name="connsiteX7" fmla="*/ 1162050 w 2705100"/>
              <a:gd name="connsiteY7" fmla="*/ 1062037 h 1062037"/>
              <a:gd name="connsiteX8" fmla="*/ 395287 w 2705100"/>
              <a:gd name="connsiteY8" fmla="*/ 914400 h 1062037"/>
              <a:gd name="connsiteX9" fmla="*/ 0 w 2705100"/>
              <a:gd name="connsiteY9" fmla="*/ 862012 h 10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100" h="1062037">
                <a:moveTo>
                  <a:pt x="0" y="862012"/>
                </a:moveTo>
                <a:lnTo>
                  <a:pt x="404812" y="842962"/>
                </a:lnTo>
                <a:lnTo>
                  <a:pt x="1166812" y="657225"/>
                </a:lnTo>
                <a:lnTo>
                  <a:pt x="1947862" y="228600"/>
                </a:lnTo>
                <a:lnTo>
                  <a:pt x="2705100" y="0"/>
                </a:lnTo>
                <a:lnTo>
                  <a:pt x="2690812" y="685800"/>
                </a:lnTo>
                <a:lnTo>
                  <a:pt x="1928812" y="790575"/>
                </a:lnTo>
                <a:lnTo>
                  <a:pt x="1162050" y="1062037"/>
                </a:lnTo>
                <a:lnTo>
                  <a:pt x="395287" y="914400"/>
                </a:lnTo>
                <a:lnTo>
                  <a:pt x="0" y="862012"/>
                </a:lnTo>
                <a:close/>
              </a:path>
            </a:pathLst>
          </a:custGeom>
          <a:pattFill prst="lt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82473" y="2370027"/>
            <a:ext cx="447750" cy="641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33920968"/>
              </p:ext>
            </p:extLst>
          </p:nvPr>
        </p:nvGraphicFramePr>
        <p:xfrm>
          <a:off x="52628" y="882595"/>
          <a:ext cx="9091372" cy="388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количества отложенных ремонтов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343232" y="2366159"/>
            <a:ext cx="2504659" cy="307777"/>
            <a:chOff x="6788150" y="2136125"/>
            <a:chExt cx="2504659" cy="3077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788150" y="2241550"/>
              <a:ext cx="234950" cy="1076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6531" y="2136125"/>
              <a:ext cx="2326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Arial Narrow" panose="020B0606020202030204" pitchFamily="34" charset="0"/>
                </a:rPr>
                <a:t>Наработка ГПА, </a:t>
              </a:r>
              <a:r>
                <a:rPr lang="ru-RU" sz="1400" dirty="0" err="1" smtClean="0">
                  <a:latin typeface="Arial Narrow" panose="020B0606020202030204" pitchFamily="34" charset="0"/>
                </a:rPr>
                <a:t>млн.час</a:t>
              </a:r>
              <a:r>
                <a:rPr lang="ru-RU" sz="1400" dirty="0" smtClean="0">
                  <a:latin typeface="Arial Narrow" panose="020B0606020202030204" pitchFamily="34" charset="0"/>
                </a:rPr>
                <a:t>., </a:t>
              </a:r>
              <a:r>
                <a:rPr lang="ru-RU" sz="1400" dirty="0">
                  <a:latin typeface="Arial Narrow" panose="020B0606020202030204" pitchFamily="34" charset="0"/>
                </a:rPr>
                <a:t>ф</a:t>
              </a:r>
              <a:r>
                <a:rPr lang="ru-RU" sz="1400" dirty="0" smtClean="0">
                  <a:latin typeface="Arial Narrow" panose="020B0606020202030204" pitchFamily="34" charset="0"/>
                </a:rPr>
                <a:t>акт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08794" y="2458303"/>
            <a:ext cx="58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3,150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0474" y="3027253"/>
            <a:ext cx="447750" cy="944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46795" y="3403183"/>
            <a:ext cx="58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741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3230" y="1488558"/>
            <a:ext cx="1993805" cy="2735834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507054" cy="661039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сезонной неравномерности загрузки ГТС.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Существенный рост наработки ГПА при работе в летнее время.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684136"/>
              </p:ext>
            </p:extLst>
          </p:nvPr>
        </p:nvGraphicFramePr>
        <p:xfrm>
          <a:off x="119270" y="890547"/>
          <a:ext cx="8905460" cy="383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430233" y="2091070"/>
            <a:ext cx="782142" cy="9923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30233" y="2358756"/>
            <a:ext cx="782142" cy="18597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8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48" y="1428753"/>
            <a:ext cx="2804345" cy="251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факторы дополнительной потребности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располагаемой мощности ГПА в летний период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99665"/>
              </p:ext>
            </p:extLst>
          </p:nvPr>
        </p:nvGraphicFramePr>
        <p:xfrm>
          <a:off x="1" y="841513"/>
          <a:ext cx="9144000" cy="3928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8578"/>
                <a:gridCol w="5025422"/>
              </a:tblGrid>
              <a:tr h="8055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Снижение располагаемой мощности при увеличении температуры наружного воздуха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Увеличение потребляемой мощности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ГПА при увеличении температуры газа в магистральном газопроводе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8333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8333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8333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1" baseline="300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83043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8420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Увеличение температуры наружного воздуха на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20 градусов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приводит к снижению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располагаемой мощности на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20%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Увеличение температуры газа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20 градусов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приводит к снижению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фактической пропускной способности МГ на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10%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и, как следствие, к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увеличению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потребляемой мощн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ости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16771" r="13674" b="19108"/>
          <a:stretch/>
        </p:blipFill>
        <p:spPr bwMode="auto">
          <a:xfrm>
            <a:off x="394073" y="1593851"/>
            <a:ext cx="3643554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4827" y="1456267"/>
            <a:ext cx="887306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9981"/>
            <a:ext cx="708236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340196" y="3338373"/>
            <a:ext cx="679451" cy="33855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endParaRPr lang="ru-RU" sz="16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7781965" y="2096034"/>
            <a:ext cx="2299" cy="17092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47167" y="1777648"/>
            <a:ext cx="681597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∆</a:t>
            </a:r>
            <a:r>
              <a:rPr lang="ru-RU" sz="16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0,55</a:t>
            </a:r>
            <a:endParaRPr lang="ru-RU" sz="16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752" y="1859933"/>
            <a:ext cx="906017" cy="33855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∆</a:t>
            </a:r>
            <a:r>
              <a:rPr lang="en-US" sz="16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20% </a:t>
            </a:r>
            <a:r>
              <a:rPr lang="en-US" sz="16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Ne</a:t>
            </a:r>
            <a:endParaRPr lang="ru-RU" sz="16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0196" y="3329671"/>
            <a:ext cx="6799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∆</a:t>
            </a:r>
            <a:r>
              <a:rPr lang="en-US" sz="16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</a:t>
            </a:r>
            <a:r>
              <a:rPr lang="en-US" sz="1600" b="1" i="1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sz="16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endParaRPr lang="ru-RU" sz="16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2486" y="1442315"/>
            <a:ext cx="8739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120% </a:t>
            </a:r>
            <a:r>
              <a:rPr lang="en-US" sz="16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Ne</a:t>
            </a:r>
            <a:endParaRPr lang="ru-RU" sz="16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390617" y="1743075"/>
            <a:ext cx="6774" cy="19478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66788" y="1743075"/>
            <a:ext cx="143060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99457" y="1859522"/>
            <a:ext cx="8739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en-US" sz="16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0</a:t>
            </a:r>
            <a:r>
              <a:rPr lang="ru-RU" sz="16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0% </a:t>
            </a:r>
            <a:r>
              <a:rPr lang="en-US" sz="16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Ne</a:t>
            </a:r>
            <a:endParaRPr lang="ru-RU" sz="16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66788" y="2157413"/>
            <a:ext cx="2000092" cy="95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51767" y="2159794"/>
            <a:ext cx="3386" cy="153590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40838" y="2016023"/>
            <a:ext cx="1298753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∆</a:t>
            </a:r>
            <a:r>
              <a:rPr lang="en-US" sz="16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10% Q</a:t>
            </a:r>
            <a:r>
              <a:rPr lang="ru-RU" sz="16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факт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0914" y="2079709"/>
            <a:ext cx="679994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∆</a:t>
            </a:r>
            <a:r>
              <a:rPr lang="en-US" sz="16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</a:t>
            </a:r>
            <a:r>
              <a:rPr lang="en-US" sz="1600" b="1" i="1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sz="16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endParaRPr lang="ru-RU" sz="16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351588" y="2096034"/>
            <a:ext cx="1435852" cy="47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494339" y="2280184"/>
            <a:ext cx="85407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497514" y="2375434"/>
            <a:ext cx="85645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350794" y="2096034"/>
            <a:ext cx="0" cy="2794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59524" y="1346638"/>
            <a:ext cx="777777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  <a:latin typeface="Arial Narrow" panose="020B0606020202030204" pitchFamily="34" charset="0"/>
              </a:rPr>
              <a:t>Z</a:t>
            </a:r>
            <a:r>
              <a:rPr lang="ru-RU" sz="1600" i="1" baseline="-25000" dirty="0">
                <a:solidFill>
                  <a:schemeClr val="accent2"/>
                </a:solidFill>
                <a:latin typeface="Arial Narrow" panose="020B0606020202030204" pitchFamily="34" charset="0"/>
              </a:rPr>
              <a:t>ср</a:t>
            </a:r>
            <a:r>
              <a:rPr lang="ru-RU" sz="1600" i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0,96</a:t>
            </a:r>
          </a:p>
        </p:txBody>
      </p:sp>
    </p:spTree>
    <p:extLst>
      <p:ext uri="{BB962C8B-B14F-4D97-AF65-F5344CB8AC3E}">
        <p14:creationId xmlns:p14="http://schemas.microsoft.com/office/powerpoint/2010/main" val="24810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51602" y="76200"/>
            <a:ext cx="7321551" cy="661039"/>
          </a:xfrm>
        </p:spPr>
        <p:txBody>
          <a:bodyPr/>
          <a:lstStyle/>
          <a:p>
            <a:r>
              <a:rPr lang="ru-RU" sz="2400" dirty="0" smtClean="0"/>
              <a:t>Сравнение режимов работы ГТС при изменении</a:t>
            </a:r>
            <a:br>
              <a:rPr lang="ru-RU" sz="2400" dirty="0" smtClean="0"/>
            </a:br>
            <a:r>
              <a:rPr lang="ru-RU" sz="2400" dirty="0" smtClean="0"/>
              <a:t>температуры наружного воздуха</a:t>
            </a:r>
            <a:endParaRPr lang="ru-RU" sz="2400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1"/>
          </p:nvPr>
        </p:nvSpPr>
        <p:spPr>
          <a:xfrm>
            <a:off x="1386840" y="4813590"/>
            <a:ext cx="7757160" cy="30777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главных инженеров и начальников ПОЭКС ПАО «Газпром»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03.12.2018 – 06.12.2018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0174" y="906646"/>
          <a:ext cx="8784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733"/>
                <a:gridCol w="1467293"/>
                <a:gridCol w="1506974"/>
                <a:gridCol w="165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Дата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16.11.2017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25.09.2018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Изменение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Средняя</a:t>
                      </a:r>
                      <a:r>
                        <a:rPr lang="ru-RU" sz="1800" baseline="0" dirty="0" smtClean="0">
                          <a:latin typeface="Arial Narrow" panose="020B0606020202030204" pitchFamily="34" charset="0"/>
                        </a:rPr>
                        <a:t> температура наружного воздуха, </a:t>
                      </a:r>
                      <a:r>
                        <a:rPr lang="ru-RU" sz="1800" baseline="300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800" baseline="0" dirty="0" smtClean="0">
                          <a:latin typeface="Arial Narrow" panose="020B0606020202030204" pitchFamily="34" charset="0"/>
                        </a:rPr>
                        <a:t>С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- 6,38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+15,34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+21,72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Фактическое поступление, млн.нм</a:t>
                      </a:r>
                      <a:r>
                        <a:rPr lang="ru-RU" sz="1800" baseline="300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800" baseline="30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1143,343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1153,867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+10,524 (+1,00%)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Средняя температура газа за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АВОг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800" baseline="300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С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Arial Narrow" panose="020B0606020202030204" pitchFamily="34" charset="0"/>
                        </a:rPr>
                        <a:t>15,31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Arial Narrow" panose="020B0606020202030204" pitchFamily="34" charset="0"/>
                        </a:rPr>
                        <a:t>24,54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latin typeface="Arial Narrow" panose="020B0606020202030204" pitchFamily="34" charset="0"/>
                        </a:rPr>
                        <a:t>+9,23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Длина отключённых участков ЛЧ МГ, м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1973,2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+37,2 (+2,00%)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Количество ГПА в работе,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шт</a:t>
                      </a:r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+78 (+24,2%)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891" y="3479947"/>
            <a:ext cx="890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И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зменение температуры наружного воздуха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на 10°С влечет увеличение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потребляемого моторесурса более чем 12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%.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66019"/>
              </p:ext>
            </p:extLst>
          </p:nvPr>
        </p:nvGraphicFramePr>
        <p:xfrm>
          <a:off x="51758" y="780798"/>
          <a:ext cx="8984738" cy="384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36846" y="1457033"/>
            <a:ext cx="222503" cy="120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58983" y="-28574"/>
            <a:ext cx="7570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Зависимость количества работающих ГПА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загрузки ГТС и объема проведения ремонтных работ на ЛЧ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23855" y="2571750"/>
            <a:ext cx="0" cy="1629991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1560" y="3112196"/>
            <a:ext cx="331144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1560" y="2571750"/>
            <a:ext cx="4014627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3568" y="2571750"/>
            <a:ext cx="0" cy="540446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2171" y="2682511"/>
            <a:ext cx="1595925" cy="3189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+ 30 ГПА (50.0%)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4260" y="2281959"/>
            <a:ext cx="703227" cy="257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/>
              <a:t>1240 км</a:t>
            </a:r>
            <a:endParaRPr lang="ru-RU" sz="1200" b="1" dirty="0"/>
          </a:p>
        </p:txBody>
      </p:sp>
      <p:sp>
        <p:nvSpPr>
          <p:cNvPr id="49" name="Овал 48"/>
          <p:cNvSpPr/>
          <p:nvPr/>
        </p:nvSpPr>
        <p:spPr>
          <a:xfrm>
            <a:off x="3880643" y="3080422"/>
            <a:ext cx="84730" cy="6354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03327" y="2568209"/>
            <a:ext cx="0" cy="1641152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3880643" y="4163502"/>
            <a:ext cx="84730" cy="6354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568582" y="4169967"/>
            <a:ext cx="84730" cy="6354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879485" y="2547615"/>
            <a:ext cx="84730" cy="6354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3923855" y="4105625"/>
            <a:ext cx="702333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62086" y="3866283"/>
            <a:ext cx="2265434" cy="3189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+ 90 млн.м</a:t>
            </a:r>
            <a:r>
              <a:rPr lang="ru-RU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сут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(12.2 %)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5586" y="3298698"/>
            <a:ext cx="691483" cy="257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/>
              <a:t>0 км</a:t>
            </a:r>
            <a:endParaRPr lang="ru-RU" sz="1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140112" y="1591953"/>
            <a:ext cx="222503" cy="120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1"/>
          <p:cNvSpPr txBox="1"/>
          <p:nvPr/>
        </p:nvSpPr>
        <p:spPr>
          <a:xfrm>
            <a:off x="3893788" y="3081325"/>
            <a:ext cx="271397" cy="1753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5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60</a:t>
            </a:r>
            <a:endParaRPr lang="ru-RU" sz="95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4645536" y="2472914"/>
            <a:ext cx="317675" cy="1753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5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90</a:t>
            </a:r>
            <a:endParaRPr lang="ru-RU" sz="95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553342" y="2547615"/>
            <a:ext cx="84730" cy="6354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1"/>
          <p:cNvSpPr txBox="1">
            <a:spLocks/>
          </p:cNvSpPr>
          <p:nvPr/>
        </p:nvSpPr>
        <p:spPr>
          <a:xfrm>
            <a:off x="1386840" y="4813590"/>
            <a:ext cx="775716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Совещание главных инженеров и начальников ПОЭКС ПАО «Газпром» г.Москва 03.12.2018 – 06.12.2018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2227</Words>
  <Application>Microsoft Office PowerPoint</Application>
  <PresentationFormat>Экран (16:9)</PresentationFormat>
  <Paragraphs>378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3_Специальное оформление</vt:lpstr>
      <vt:lpstr>Презентация PowerPoint</vt:lpstr>
      <vt:lpstr>Основные характеристики ООО «Газпром трансгаз Югорск»</vt:lpstr>
      <vt:lpstr>Статистика прогноза и факта поступлений газа в ГТС ООО "Газпром трансгаз Югорск"</vt:lpstr>
      <vt:lpstr>Издержки недостоверности прогнозов загрузки ГТС и недостаточной гибкости системы планирования</vt:lpstr>
      <vt:lpstr>Рост количества отложенных ремонтов</vt:lpstr>
      <vt:lpstr>Уменьшение сезонной неравномерности загрузки ГТС. Существенный рост наработки ГПА при работе в летнее время.</vt:lpstr>
      <vt:lpstr>Основные факторы дополнительной потребности  в располагаемой мощности ГПА в летний период</vt:lpstr>
      <vt:lpstr>Сравнение режимов работы ГТС при изменении температуры наружного воздуха</vt:lpstr>
      <vt:lpstr>Презентация PowerPoint</vt:lpstr>
      <vt:lpstr>Презентация PowerPoint</vt:lpstr>
      <vt:lpstr>Критерии существенности при рассмотрении  результатов  ПХД ДО ПАО «Газпром»</vt:lpstr>
      <vt:lpstr>Несовершенство бизнес-процесса ДТОиР</vt:lpstr>
      <vt:lpstr> Компенсирующие мероприятия Предложения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Перевозчиков Алексей Юрьевич</cp:lastModifiedBy>
  <cp:revision>517</cp:revision>
  <cp:lastPrinted>2018-12-03T08:24:59Z</cp:lastPrinted>
  <dcterms:created xsi:type="dcterms:W3CDTF">2016-02-05T10:31:15Z</dcterms:created>
  <dcterms:modified xsi:type="dcterms:W3CDTF">2018-12-03T12:51:08Z</dcterms:modified>
</cp:coreProperties>
</file>