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6" r:id="rId2"/>
    <p:sldMasterId id="2147483688" r:id="rId3"/>
  </p:sldMasterIdLst>
  <p:notesMasterIdLst>
    <p:notesMasterId r:id="rId41"/>
  </p:notesMasterIdLst>
  <p:sldIdLst>
    <p:sldId id="465" r:id="rId4"/>
    <p:sldId id="460" r:id="rId5"/>
    <p:sldId id="518" r:id="rId6"/>
    <p:sldId id="519" r:id="rId7"/>
    <p:sldId id="520" r:id="rId8"/>
    <p:sldId id="521" r:id="rId9"/>
    <p:sldId id="522" r:id="rId10"/>
    <p:sldId id="523" r:id="rId11"/>
    <p:sldId id="524" r:id="rId12"/>
    <p:sldId id="490" r:id="rId13"/>
    <p:sldId id="488" r:id="rId14"/>
    <p:sldId id="489" r:id="rId15"/>
    <p:sldId id="493" r:id="rId16"/>
    <p:sldId id="491" r:id="rId17"/>
    <p:sldId id="492" r:id="rId18"/>
    <p:sldId id="496" r:id="rId19"/>
    <p:sldId id="498" r:id="rId20"/>
    <p:sldId id="517" r:id="rId21"/>
    <p:sldId id="503" r:id="rId22"/>
    <p:sldId id="501" r:id="rId23"/>
    <p:sldId id="502" r:id="rId24"/>
    <p:sldId id="504" r:id="rId25"/>
    <p:sldId id="506" r:id="rId26"/>
    <p:sldId id="507" r:id="rId27"/>
    <p:sldId id="508" r:id="rId28"/>
    <p:sldId id="509" r:id="rId29"/>
    <p:sldId id="513" r:id="rId30"/>
    <p:sldId id="514" r:id="rId31"/>
    <p:sldId id="515" r:id="rId32"/>
    <p:sldId id="516" r:id="rId33"/>
    <p:sldId id="494" r:id="rId34"/>
    <p:sldId id="443" r:id="rId35"/>
    <p:sldId id="445" r:id="rId36"/>
    <p:sldId id="448" r:id="rId37"/>
    <p:sldId id="451" r:id="rId38"/>
    <p:sldId id="457" r:id="rId39"/>
    <p:sldId id="495" r:id="rId40"/>
  </p:sldIdLst>
  <p:sldSz cx="9144000" cy="6858000" type="screen4x3"/>
  <p:notesSz cx="6797675" cy="9928225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  <a:srgbClr val="00558C"/>
    <a:srgbClr val="D9ECFF"/>
    <a:srgbClr val="99CCFF"/>
    <a:srgbClr val="DDDDDD"/>
    <a:srgbClr val="EAEAEA"/>
    <a:srgbClr val="CCFFFF"/>
    <a:srgbClr val="89CFFF"/>
    <a:srgbClr val="0092F6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40" autoAdjust="0"/>
    <p:restoredTop sz="94660"/>
  </p:normalViewPr>
  <p:slideViewPr>
    <p:cSldViewPr>
      <p:cViewPr>
        <p:scale>
          <a:sx n="70" d="100"/>
          <a:sy n="70" d="100"/>
        </p:scale>
        <p:origin x="-1458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IshbaevRR\Desktop\&#1055;&#1086;&#1074;&#1099;&#1096;&#1077;&#1085;&#1080;&#1077;%20&#1091;&#1076;&#1072;&#1088;&#1085;&#1086;&#1081;%20&#1087;&#1088;&#1086;&#1095;&#1085;&#1086;&#1089;&#1090;&#1080;\&#1057;&#1088;&#1072;&#1074;&#1085;&#1080;&#1090;&#1077;&#1083;&#1100;&#1085;&#1099;&#1081;%20&#1072;&#1085;&#1072;&#1083;&#1080;&#1079;.xlsx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ru-RU" dirty="0">
                <a:solidFill>
                  <a:srgbClr val="000078"/>
                </a:solidFill>
              </a:rPr>
              <a:t>Сравнение допустимой ударной нагрузки</a:t>
            </a:r>
          </a:p>
        </c:rich>
      </c:tx>
      <c:layout/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9.3980919340850011E-2"/>
          <c:y val="0.16693558596848421"/>
          <c:w val="0.46012603181727213"/>
          <c:h val="0.76333701940094512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Лист1!$P$19</c:f>
              <c:strCache>
                <c:ptCount val="1"/>
                <c:pt idx="0">
                  <c:v>ПЦТ-1-G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4.6215709702266501E-3"/>
                  <c:y val="-2.87112801419998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Лист1!$Q$19</c:f>
              <c:numCache>
                <c:formatCode>General</c:formatCode>
                <c:ptCount val="1"/>
                <c:pt idx="0">
                  <c:v>1.6659999999999995</c:v>
                </c:pt>
              </c:numCache>
            </c:numRef>
          </c:val>
        </c:ser>
        <c:ser>
          <c:idx val="1"/>
          <c:order val="1"/>
          <c:tx>
            <c:strRef>
              <c:f>Лист1!$P$20</c:f>
              <c:strCache>
                <c:ptCount val="1"/>
                <c:pt idx="0">
                  <c:v>ПЦТ-1-G+0,2% ГЭЦ+0,05% Суперпластификатор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7.7026182837110612E-3"/>
                  <c:y val="-4.10161144885710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Лист1!$Q$20</c:f>
              <c:numCache>
                <c:formatCode>General</c:formatCode>
                <c:ptCount val="1"/>
                <c:pt idx="0">
                  <c:v>1.7209999999999999</c:v>
                </c:pt>
              </c:numCache>
            </c:numRef>
          </c:val>
        </c:ser>
        <c:ser>
          <c:idx val="2"/>
          <c:order val="2"/>
          <c:tx>
            <c:strRef>
              <c:f>Лист1!$P$21</c:f>
              <c:strCache>
                <c:ptCount val="1"/>
                <c:pt idx="0">
                  <c:v>ПЦТ-1-G+1% Спец. Органический полимер</c:v>
                </c:pt>
              </c:strCache>
            </c:strRef>
          </c:tx>
          <c:spPr>
            <a:solidFill>
              <a:srgbClr val="E1561F"/>
            </a:solidFill>
          </c:spPr>
          <c:invertIfNegative val="0"/>
          <c:dLbls>
            <c:dLbl>
              <c:idx val="0"/>
              <c:layout>
                <c:manualLayout>
                  <c:x val="-5.648521489185891E-17"/>
                  <c:y val="-3.69145030397139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Лист1!$Q$21</c:f>
              <c:numCache>
                <c:formatCode>General</c:formatCode>
                <c:ptCount val="1"/>
                <c:pt idx="0">
                  <c:v>2.94</c:v>
                </c:pt>
              </c:numCache>
            </c:numRef>
          </c:val>
        </c:ser>
        <c:ser>
          <c:idx val="3"/>
          <c:order val="3"/>
          <c:tx>
            <c:strRef>
              <c:f>Лист1!$P$22</c:f>
              <c:strCache>
                <c:ptCount val="1"/>
                <c:pt idx="0">
                  <c:v>BIT-Cem-Arm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dLbls>
            <c:dLbl>
              <c:idx val="0"/>
              <c:layout>
                <c:manualLayout>
                  <c:x val="1.5405236567422117E-2"/>
                  <c:y val="-4.10161144885710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Лист1!$Q$22</c:f>
              <c:numCache>
                <c:formatCode>General</c:formatCode>
                <c:ptCount val="1"/>
                <c:pt idx="0">
                  <c:v>3.2159999999999997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2487936"/>
        <c:axId val="102489472"/>
        <c:axId val="0"/>
      </c:bar3DChart>
      <c:catAx>
        <c:axId val="102487936"/>
        <c:scaling>
          <c:orientation val="minMax"/>
        </c:scaling>
        <c:delete val="1"/>
        <c:axPos val="b"/>
        <c:majorTickMark val="none"/>
        <c:minorTickMark val="none"/>
        <c:tickLblPos val="nextTo"/>
        <c:crossAx val="102489472"/>
        <c:crosses val="autoZero"/>
        <c:auto val="1"/>
        <c:lblAlgn val="ctr"/>
        <c:lblOffset val="100"/>
        <c:noMultiLvlLbl val="0"/>
      </c:catAx>
      <c:valAx>
        <c:axId val="102489472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>
                    <a:solidFill>
                      <a:srgbClr val="000078"/>
                    </a:solidFill>
                  </a:defRPr>
                </a:pPr>
                <a:r>
                  <a:rPr lang="ru-RU" sz="1200" dirty="0">
                    <a:solidFill>
                      <a:srgbClr val="000078"/>
                    </a:solidFill>
                  </a:rPr>
                  <a:t>Кинетическая энергия трещинообразования, Дж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>
                <a:solidFill>
                  <a:srgbClr val="000066"/>
                </a:solidFill>
              </a:defRPr>
            </a:pPr>
            <a:endParaRPr lang="ru-RU"/>
          </a:p>
        </c:txPr>
        <c:crossAx val="10248793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5725932350390287"/>
          <c:y val="0.16201526703751271"/>
          <c:w val="0.42740676496097157"/>
          <c:h val="0.769076045814031"/>
        </c:manualLayout>
      </c:layout>
      <c:overlay val="0"/>
      <c:txPr>
        <a:bodyPr/>
        <a:lstStyle/>
        <a:p>
          <a:pPr>
            <a:defRPr sz="1400">
              <a:solidFill>
                <a:srgbClr val="000078"/>
              </a:solidFill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4113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4875"/>
            <a:ext cx="5438775" cy="446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fld id="{94128634-125F-4086-9238-3E58E9290B1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5247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E60D1BA-99A6-4D61-A2DA-A09412EA333E}" type="slidenum">
              <a:rPr lang="ru-RU" altLang="ru-RU"/>
              <a:pPr/>
              <a:t>1</a:t>
            </a:fld>
            <a:endParaRPr lang="ru-RU" altLang="ru-RU"/>
          </a:p>
        </p:txBody>
      </p:sp>
      <p:sp>
        <p:nvSpPr>
          <p:cNvPr id="3276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19163" y="746125"/>
            <a:ext cx="4959350" cy="37211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277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64" y="4715406"/>
            <a:ext cx="5438748" cy="446747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347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552" tIns="47776" rIns="95552" bIns="47776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654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552" tIns="47776" rIns="95552" bIns="47776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757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552" tIns="47776" rIns="95552" bIns="47776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166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552" tIns="47776" rIns="95552" bIns="47776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 smtClean="0">
                <a:latin typeface="Arial" charset="0"/>
              </a:rPr>
              <a:t>Хочется сказать про РУО, в которых в качестве дисперсионной среды может применяться специально подобранное минеральное масло, ДТ или </a:t>
            </a:r>
            <a:r>
              <a:rPr lang="ru-RU" altLang="ru-RU" smtClean="0"/>
              <a:t>на основе сложных эфиров для бурения в условиях повышенных экологических требований.</a:t>
            </a:r>
          </a:p>
          <a:p>
            <a:r>
              <a:rPr lang="ru-RU" altLang="ru-RU" smtClean="0"/>
              <a:t>Особое внимание обращаю Вас на систему бурового раствора Мультибур- это первый в своем роде гелево-эмульсионный буровой раствор, нами он позиционируется как альтернатива РУО для бурения неустойчивых и обвальных пород, интервалов с   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961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552" tIns="47776" rIns="95552" bIns="47776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064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552" tIns="47776" rIns="95552" bIns="47776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269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552" tIns="47776" rIns="95552" bIns="47776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473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552" tIns="47776" rIns="95552" bIns="47776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552" tIns="47776" rIns="95552" bIns="47776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678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552" tIns="47776" rIns="95552" bIns="47776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 smtClean="0">
                <a:latin typeface="Arial" charset="0"/>
              </a:rPr>
              <a:t>Хочется сказать про РУО, в которых в качестве дисперсионной среды может применяться специально подобранное минеральное масло, ДТ или </a:t>
            </a:r>
            <a:r>
              <a:rPr lang="ru-RU" altLang="ru-RU" smtClean="0"/>
              <a:t>на основе сложных эфиров для бурения в условиях повышенных экологических требований.</a:t>
            </a:r>
          </a:p>
          <a:p>
            <a:r>
              <a:rPr lang="ru-RU" altLang="ru-RU" smtClean="0"/>
              <a:t>Особое внимание обращаю Вас на систему бурового раствора Мультибур- это первый в своем роде гелево-эмульсионный буровой раствор, нами он позиционируется как альтернатива РУО для бурения неустойчивых и обвальных пород, интервалов с   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0FCD338-2701-4FB9-A3BF-2DEB771B21BD}" type="slidenum">
              <a:rPr lang="ru-RU" altLang="ru-RU"/>
              <a:pPr/>
              <a:t>3</a:t>
            </a:fld>
            <a:endParaRPr lang="ru-RU" altLang="ru-RU"/>
          </a:p>
        </p:txBody>
      </p:sp>
      <p:sp>
        <p:nvSpPr>
          <p:cNvPr id="4710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19163" y="746125"/>
            <a:ext cx="4959350" cy="37211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710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64" y="4715406"/>
            <a:ext cx="5438748" cy="446747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781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552" tIns="47776" rIns="95552" bIns="47776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 dirty="0" smtClean="0">
                <a:latin typeface="Arial" charset="0"/>
              </a:rPr>
              <a:t>Хочется сказать про РУО, в которых в качестве дисперсионной среды может применяться специально подобранное минеральное масло, ДТ или </a:t>
            </a:r>
            <a:r>
              <a:rPr lang="ru-RU" altLang="ru-RU" dirty="0" smtClean="0"/>
              <a:t>на основе сложных эфиров для бурения в условиях повышенных экологических требований.</a:t>
            </a:r>
          </a:p>
          <a:p>
            <a:r>
              <a:rPr lang="ru-RU" altLang="ru-RU" dirty="0" smtClean="0"/>
              <a:t>Особое внимание обращаю Вас на систему бурового раствора </a:t>
            </a:r>
            <a:r>
              <a:rPr lang="ru-RU" altLang="ru-RU" dirty="0" err="1" smtClean="0"/>
              <a:t>Мультибур</a:t>
            </a:r>
            <a:r>
              <a:rPr lang="ru-RU" altLang="ru-RU" dirty="0" smtClean="0"/>
              <a:t>- это первый в своем роде </a:t>
            </a:r>
            <a:r>
              <a:rPr lang="ru-RU" altLang="ru-RU" dirty="0" err="1" smtClean="0"/>
              <a:t>гелево</a:t>
            </a:r>
            <a:r>
              <a:rPr lang="ru-RU" altLang="ru-RU" dirty="0" smtClean="0"/>
              <a:t>-эмульсионный буровой раствор, нами он позиционируется как альтернатива РУО для бурения неустойчивых и обвальных пород, интервалов с   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190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552" tIns="47776" rIns="95552" bIns="47776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 smtClean="0">
                <a:latin typeface="Arial" charset="0"/>
              </a:rPr>
              <a:t>Хочется сказать про РУО, в которых в качестве дисперсионной среды может применяться специально подобранное минеральное масло, ДТ или </a:t>
            </a:r>
            <a:r>
              <a:rPr lang="ru-RU" altLang="ru-RU" smtClean="0"/>
              <a:t>на основе сложных эфиров для бурения в условиях повышенных экологических требований.</a:t>
            </a:r>
          </a:p>
          <a:p>
            <a:r>
              <a:rPr lang="ru-RU" altLang="ru-RU" smtClean="0"/>
              <a:t>Особое внимание обращаю Вас на систему бурового раствора Мультибур- это первый в своем роде гелево-эмульсионный буровой раствор, нами он позиционируется как альтернатива РУО для бурения неустойчивых и обвальных пород, интервалов с   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293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552" tIns="47776" rIns="95552" bIns="47776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 smtClean="0">
                <a:latin typeface="Arial" charset="0"/>
              </a:rPr>
              <a:t>Хочется сказать про РУО, в которых в качестве дисперсионной среды может применяться специально подобранное минеральное масло, ДТ или </a:t>
            </a:r>
            <a:r>
              <a:rPr lang="ru-RU" altLang="ru-RU" smtClean="0"/>
              <a:t>на основе сложных эфиров для бурения в условиях повышенных экологических требований.</a:t>
            </a:r>
          </a:p>
          <a:p>
            <a:r>
              <a:rPr lang="ru-RU" altLang="ru-RU" smtClean="0"/>
              <a:t>Особое внимание обращаю Вас на систему бурового раствора Мультибур- это первый в своем роде гелево-эмульсионный буровой раствор, нами он позиционируется как альтернатива РУО для бурения неустойчивых и обвальных пород, интервалов с   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552" tIns="47776" rIns="95552" bIns="47776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 smtClean="0">
                <a:latin typeface="Arial" charset="0"/>
              </a:rPr>
              <a:t>Хочется сказать про РУО, в которых в качестве дисперсионной среды может применяться специально подобранное минеральное масло, ДТ или </a:t>
            </a:r>
            <a:r>
              <a:rPr lang="ru-RU" altLang="ru-RU" smtClean="0"/>
              <a:t>на основе сложных эфиров для бурения в условиях повышенных экологических требований.</a:t>
            </a:r>
          </a:p>
          <a:p>
            <a:r>
              <a:rPr lang="ru-RU" altLang="ru-RU" smtClean="0"/>
              <a:t>Особое внимание обращаю Вас на систему бурового раствора Мультибур- это первый в своем роде гелево-эмульсионный буровой раствор, нами он позиционируется как альтернатива РУО для бурения неустойчивых и обвальных пород, интервалов с   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497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552" tIns="47776" rIns="95552" bIns="47776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 smtClean="0">
                <a:latin typeface="Arial" charset="0"/>
              </a:rPr>
              <a:t>Хочется сказать про РУО, в которых в качестве дисперсионной среды может применяться специально подобранное минеральное масло, ДТ или </a:t>
            </a:r>
            <a:r>
              <a:rPr lang="ru-RU" altLang="ru-RU" smtClean="0"/>
              <a:t>на основе сложных эфиров для бурения в условиях повышенных экологических требований.</a:t>
            </a:r>
          </a:p>
          <a:p>
            <a:r>
              <a:rPr lang="ru-RU" altLang="ru-RU" smtClean="0"/>
              <a:t>Особое внимание обращаю Вас на систему бурового раствора Мультибур- это первый в своем роде гелево-эмульсионный буровой раствор, нами он позиционируется как альтернатива РУО для бурения неустойчивых и обвальных пород, интервалов с   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3E90DF4-7C62-4288-9C6E-8DD382C2D047}" type="slidenum">
              <a:rPr lang="ru-RU" altLang="ru-RU"/>
              <a:pPr/>
              <a:t>37</a:t>
            </a:fld>
            <a:endParaRPr lang="ru-RU" altLang="ru-RU"/>
          </a:p>
        </p:txBody>
      </p:sp>
      <p:sp>
        <p:nvSpPr>
          <p:cNvPr id="6144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19163" y="746125"/>
            <a:ext cx="4959350" cy="37211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4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64" y="4715406"/>
            <a:ext cx="5438748" cy="446747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2A9C37D-EBEE-4E60-9EBD-DBA44F4F1C60}" type="slidenum">
              <a:rPr lang="ru-RU" altLang="ru-RU"/>
              <a:pPr/>
              <a:t>4</a:t>
            </a:fld>
            <a:endParaRPr lang="ru-RU" altLang="ru-RU"/>
          </a:p>
        </p:txBody>
      </p:sp>
      <p:sp>
        <p:nvSpPr>
          <p:cNvPr id="4812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19163" y="746125"/>
            <a:ext cx="4959350" cy="37211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813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64" y="4715406"/>
            <a:ext cx="5438748" cy="446747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389A8E8-3481-42BC-BFB5-37932DAE9E6A}" type="slidenum">
              <a:rPr lang="ru-RU" altLang="ru-RU"/>
              <a:pPr/>
              <a:t>5</a:t>
            </a:fld>
            <a:endParaRPr lang="ru-RU" altLang="ru-RU"/>
          </a:p>
        </p:txBody>
      </p:sp>
      <p:sp>
        <p:nvSpPr>
          <p:cNvPr id="4915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19163" y="746125"/>
            <a:ext cx="4959350" cy="37211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915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64" y="4715406"/>
            <a:ext cx="5438748" cy="446747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312C31A-2387-4A17-9D63-4782F2F94144}" type="slidenum">
              <a:rPr lang="ru-RU" altLang="ru-RU"/>
              <a:pPr/>
              <a:t>6</a:t>
            </a:fld>
            <a:endParaRPr lang="ru-RU" altLang="ru-RU"/>
          </a:p>
        </p:txBody>
      </p:sp>
      <p:sp>
        <p:nvSpPr>
          <p:cNvPr id="5017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19163" y="746125"/>
            <a:ext cx="4959350" cy="37211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017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64" y="4715406"/>
            <a:ext cx="5438748" cy="446747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A81CABE-C1F6-4940-844D-3B23605B0B7E}" type="slidenum">
              <a:rPr lang="ru-RU" altLang="ru-RU"/>
              <a:pPr/>
              <a:t>7</a:t>
            </a:fld>
            <a:endParaRPr lang="ru-RU" altLang="ru-RU"/>
          </a:p>
        </p:txBody>
      </p:sp>
      <p:sp>
        <p:nvSpPr>
          <p:cNvPr id="5120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19163" y="746125"/>
            <a:ext cx="4959350" cy="37211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120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64" y="4715406"/>
            <a:ext cx="5438748" cy="446747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34E2F6D-77BC-445C-9D71-677711A64FB9}" type="slidenum">
              <a:rPr lang="ru-RU" altLang="ru-RU"/>
              <a:pPr/>
              <a:t>8</a:t>
            </a:fld>
            <a:endParaRPr lang="ru-RU" altLang="ru-RU"/>
          </a:p>
        </p:txBody>
      </p:sp>
      <p:sp>
        <p:nvSpPr>
          <p:cNvPr id="5222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19163" y="746125"/>
            <a:ext cx="4959350" cy="37211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222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64" y="4715406"/>
            <a:ext cx="5438748" cy="446747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F2F199F-70F6-447F-82AC-D2DA2DCB8D7F}" type="slidenum">
              <a:rPr lang="ru-RU" altLang="ru-RU"/>
              <a:pPr/>
              <a:t>9</a:t>
            </a:fld>
            <a:endParaRPr lang="ru-RU" altLang="ru-RU"/>
          </a:p>
        </p:txBody>
      </p:sp>
      <p:sp>
        <p:nvSpPr>
          <p:cNvPr id="5324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19163" y="746125"/>
            <a:ext cx="4959350" cy="37211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325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64" y="4715406"/>
            <a:ext cx="5438748" cy="446747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552" tIns="47776" rIns="95552" bIns="47776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altLang="ru-RU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54220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6F73BB-B909-4F86-B483-816850701DF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1419DC-B77B-4CAF-88FC-1DC63D57ED8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31FDE3-66B9-406F-81E9-989FAC46CBE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3970D2-99AB-4A13-9603-25ADBC8BAC6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73BA34-A317-45BC-AEF3-44A9D405CD5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A45107-F9B2-4C6B-A835-68E4750DA181}" type="datetime1">
              <a:rPr lang="ru-RU">
                <a:solidFill>
                  <a:srgbClr val="000000"/>
                </a:solidFill>
              </a:rPr>
              <a:pPr>
                <a:defRPr/>
              </a:pPr>
              <a:t>17.10.2017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322AED-C290-452B-971C-09D370FE9AB1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6600241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806FF8-9F8B-4C58-B67A-F1F99E708D1B}" type="datetime1">
              <a:rPr lang="ru-RU">
                <a:solidFill>
                  <a:srgbClr val="000000"/>
                </a:solidFill>
              </a:rPr>
              <a:pPr>
                <a:defRPr/>
              </a:pPr>
              <a:t>17.10.2017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91E23B-C7BE-43AA-B254-1DFBA14C747A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7589525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638642-FEF7-4354-893F-C012FC22E0FC}" type="datetime1">
              <a:rPr lang="ru-RU">
                <a:solidFill>
                  <a:srgbClr val="000000"/>
                </a:solidFill>
              </a:rPr>
              <a:pPr>
                <a:defRPr/>
              </a:pPr>
              <a:t>17.10.2017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98EE88-E725-450F-BF67-99302D79C231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205094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6BA834-04C3-40F5-8160-9F7185211667}" type="datetime1">
              <a:rPr lang="ru-RU">
                <a:solidFill>
                  <a:srgbClr val="000000"/>
                </a:solidFill>
              </a:rPr>
              <a:pPr>
                <a:defRPr/>
              </a:pPr>
              <a:t>17.10.2017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4ECF79-0B58-4E1B-85BC-B452762CBD43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369418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8D69AD-6750-4EB3-9142-FD21EE6877E9}" type="datetime1">
              <a:rPr lang="ru-RU">
                <a:solidFill>
                  <a:srgbClr val="000000"/>
                </a:solidFill>
              </a:rPr>
              <a:pPr>
                <a:defRPr/>
              </a:pPr>
              <a:t>17.10.2017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0E40A8-F69E-446A-96FD-372BA48D8BAA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806970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0F9E58-E834-4530-8038-34CF40AECA47}" type="datetime1">
              <a:rPr lang="ru-RU">
                <a:solidFill>
                  <a:srgbClr val="000000"/>
                </a:solidFill>
              </a:rPr>
              <a:pPr>
                <a:defRPr/>
              </a:pPr>
              <a:t>17.10.2017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F5855D-F433-4A45-A488-18D36E43BCC6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1234114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E37583-E2CC-4EA2-9A7B-B9468E601A8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03233F-B0B4-4900-904E-7C1DF3FA8E5E}" type="datetime1">
              <a:rPr lang="ru-RU">
                <a:solidFill>
                  <a:srgbClr val="000000"/>
                </a:solidFill>
              </a:rPr>
              <a:pPr>
                <a:defRPr/>
              </a:pPr>
              <a:t>17.10.2017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76EF5F-F90A-4D93-A29C-8A3B6468FB47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9341992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ACAE71-36CE-4D21-9EBC-62A52E9C0B67}" type="datetime1">
              <a:rPr lang="ru-RU">
                <a:solidFill>
                  <a:srgbClr val="000000"/>
                </a:solidFill>
              </a:rPr>
              <a:pPr>
                <a:defRPr/>
              </a:pPr>
              <a:t>17.10.2017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5559CB-3BCD-4CE7-9F2F-166FD5A94166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212737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ABF24A-2941-4AAD-8FDA-4662105B4793}" type="datetime1">
              <a:rPr lang="ru-RU">
                <a:solidFill>
                  <a:srgbClr val="000000"/>
                </a:solidFill>
              </a:rPr>
              <a:pPr>
                <a:defRPr/>
              </a:pPr>
              <a:t>17.10.2017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37AD3A-532F-40FF-95BD-3E2E142A87F5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21037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33DD8A-9858-4E55-876C-1627E60110DC}" type="datetime1">
              <a:rPr lang="ru-RU">
                <a:solidFill>
                  <a:srgbClr val="000000"/>
                </a:solidFill>
              </a:rPr>
              <a:pPr>
                <a:defRPr/>
              </a:pPr>
              <a:t>17.10.2017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05A795-BAA5-4A49-8014-46615E363270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3181706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32F9A0-4BFB-417E-8CF0-D8ECB6B87622}" type="datetime1">
              <a:rPr lang="ru-RU">
                <a:solidFill>
                  <a:srgbClr val="000000"/>
                </a:solidFill>
              </a:rPr>
              <a:pPr>
                <a:defRPr/>
              </a:pPr>
              <a:t>17.10.2017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5DB82A-E77B-4302-B460-59957F1D1F08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8905149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A45107-F9B2-4C6B-A835-68E4750DA181}" type="datetime1">
              <a:rPr lang="ru-RU">
                <a:solidFill>
                  <a:srgbClr val="000000"/>
                </a:solidFill>
              </a:rPr>
              <a:pPr>
                <a:defRPr/>
              </a:pPr>
              <a:t>17.10.2017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322AED-C290-452B-971C-09D370FE9AB1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600468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806FF8-9F8B-4C58-B67A-F1F99E708D1B}" type="datetime1">
              <a:rPr lang="ru-RU">
                <a:solidFill>
                  <a:srgbClr val="000000"/>
                </a:solidFill>
              </a:rPr>
              <a:pPr>
                <a:defRPr/>
              </a:pPr>
              <a:t>17.10.2017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91E23B-C7BE-43AA-B254-1DFBA14C747A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052759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638642-FEF7-4354-893F-C012FC22E0FC}" type="datetime1">
              <a:rPr lang="ru-RU">
                <a:solidFill>
                  <a:srgbClr val="000000"/>
                </a:solidFill>
              </a:rPr>
              <a:pPr>
                <a:defRPr/>
              </a:pPr>
              <a:t>17.10.2017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98EE88-E725-450F-BF67-99302D79C231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860912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6BA834-04C3-40F5-8160-9F7185211667}" type="datetime1">
              <a:rPr lang="ru-RU">
                <a:solidFill>
                  <a:srgbClr val="000000"/>
                </a:solidFill>
              </a:rPr>
              <a:pPr>
                <a:defRPr/>
              </a:pPr>
              <a:t>17.10.2017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4ECF79-0B58-4E1B-85BC-B452762CBD43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986661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8D69AD-6750-4EB3-9142-FD21EE6877E9}" type="datetime1">
              <a:rPr lang="ru-RU">
                <a:solidFill>
                  <a:srgbClr val="000000"/>
                </a:solidFill>
              </a:rPr>
              <a:pPr>
                <a:defRPr/>
              </a:pPr>
              <a:t>17.10.2017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0E40A8-F69E-446A-96FD-372BA48D8BAA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13763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0AD50C-F9B2-4E24-B897-EA41B0C7A38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0F9E58-E834-4530-8038-34CF40AECA47}" type="datetime1">
              <a:rPr lang="ru-RU">
                <a:solidFill>
                  <a:srgbClr val="000000"/>
                </a:solidFill>
              </a:rPr>
              <a:pPr>
                <a:defRPr/>
              </a:pPr>
              <a:t>17.10.2017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F5855D-F433-4A45-A488-18D36E43BCC6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320360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03233F-B0B4-4900-904E-7C1DF3FA8E5E}" type="datetime1">
              <a:rPr lang="ru-RU">
                <a:solidFill>
                  <a:srgbClr val="000000"/>
                </a:solidFill>
              </a:rPr>
              <a:pPr>
                <a:defRPr/>
              </a:pPr>
              <a:t>17.10.2017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76EF5F-F90A-4D93-A29C-8A3B6468FB47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2184292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ACAE71-36CE-4D21-9EBC-62A52E9C0B67}" type="datetime1">
              <a:rPr lang="ru-RU">
                <a:solidFill>
                  <a:srgbClr val="000000"/>
                </a:solidFill>
              </a:rPr>
              <a:pPr>
                <a:defRPr/>
              </a:pPr>
              <a:t>17.10.2017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5559CB-3BCD-4CE7-9F2F-166FD5A94166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776826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ABF24A-2941-4AAD-8FDA-4662105B4793}" type="datetime1">
              <a:rPr lang="ru-RU">
                <a:solidFill>
                  <a:srgbClr val="000000"/>
                </a:solidFill>
              </a:rPr>
              <a:pPr>
                <a:defRPr/>
              </a:pPr>
              <a:t>17.10.2017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37AD3A-532F-40FF-95BD-3E2E142A87F5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461142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33DD8A-9858-4E55-876C-1627E60110DC}" type="datetime1">
              <a:rPr lang="ru-RU">
                <a:solidFill>
                  <a:srgbClr val="000000"/>
                </a:solidFill>
              </a:rPr>
              <a:pPr>
                <a:defRPr/>
              </a:pPr>
              <a:t>17.10.2017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05A795-BAA5-4A49-8014-46615E363270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942785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32F9A0-4BFB-417E-8CF0-D8ECB6B87622}" type="datetime1">
              <a:rPr lang="ru-RU">
                <a:solidFill>
                  <a:srgbClr val="000000"/>
                </a:solidFill>
              </a:rPr>
              <a:pPr>
                <a:defRPr/>
              </a:pPr>
              <a:t>17.10.2017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5DB82A-E77B-4302-B460-59957F1D1F08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735128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351967-83BF-4EF5-8F31-F44A90B9259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24EFBF-F643-40E0-8DA8-58846A3FFF8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Образец заголовка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62B8C7-6EB2-4598-90D2-8FDAEA51ABC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C32CB7-EC33-4184-B410-5F082A56387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32DB9D-9454-4FA0-AFA6-064D2069291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2D00AB-7A8F-4C75-ACC7-086077D7824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>
              <a:defRPr/>
            </a:pPr>
            <a:fld id="{652AE034-5387-4276-A5DD-492D2AD1DF4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latin typeface="Arial" charset="0"/>
              </a:defRPr>
            </a:lvl1pPr>
          </a:lstStyle>
          <a:p>
            <a:pPr>
              <a:defRPr/>
            </a:pPr>
            <a:fld id="{C22FB46A-B4B9-4A24-AC6C-A11E46674DDB}" type="datetime1">
              <a:rPr lang="ru-RU">
                <a:solidFill>
                  <a:srgbClr val="000000"/>
                </a:solidFill>
                <a:cs typeface="+mn-cs"/>
              </a:rPr>
              <a:pPr>
                <a:defRPr/>
              </a:pPr>
              <a:t>17.10.2017</a:t>
            </a:fld>
            <a:endParaRPr lang="ru-RU">
              <a:solidFill>
                <a:srgbClr val="000000"/>
              </a:solidFill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latin typeface="Arial" charset="0"/>
              </a:defRPr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latin typeface="Arial" charset="0"/>
              </a:defRPr>
            </a:lvl1pPr>
          </a:lstStyle>
          <a:p>
            <a:pPr>
              <a:defRPr/>
            </a:pPr>
            <a:fld id="{352CC868-8B36-415C-AF1E-30F3D7D86C6E}" type="slidenum">
              <a:rPr lang="ru-RU" altLang="ru-RU">
                <a:solidFill>
                  <a:srgbClr val="000000"/>
                </a:solidFill>
                <a:cs typeface="+mn-cs"/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6901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ransition>
    <p:fade/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latin typeface="Arial" charset="0"/>
              </a:defRPr>
            </a:lvl1pPr>
          </a:lstStyle>
          <a:p>
            <a:pPr>
              <a:defRPr/>
            </a:pPr>
            <a:fld id="{C22FB46A-B4B9-4A24-AC6C-A11E46674DDB}" type="datetime1">
              <a:rPr lang="ru-RU">
                <a:solidFill>
                  <a:srgbClr val="000000"/>
                </a:solidFill>
              </a:rPr>
              <a:pPr>
                <a:defRPr/>
              </a:pPr>
              <a:t>17.10.2017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latin typeface="Arial" charset="0"/>
              </a:defRPr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latin typeface="Arial" charset="0"/>
              </a:defRPr>
            </a:lvl1pPr>
          </a:lstStyle>
          <a:p>
            <a:pPr>
              <a:defRPr/>
            </a:pPr>
            <a:fld id="{352CC868-8B36-415C-AF1E-30F3D7D86C6E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856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ransition>
    <p:fade/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5.jpeg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9.png"/><Relationship Id="rId5" Type="http://schemas.openxmlformats.org/officeDocument/2006/relationships/chart" Target="../charts/chart1.xml"/><Relationship Id="rId4" Type="http://schemas.openxmlformats.org/officeDocument/2006/relationships/image" Target="../media/image48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56.jpeg"/><Relationship Id="rId4" Type="http://schemas.openxmlformats.org/officeDocument/2006/relationships/image" Target="../media/image5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tiff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3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3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4">
            <a:lum bright="66000" contrast="12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" t="65961" r="6708" b="25768"/>
          <a:stretch>
            <a:fillRect/>
          </a:stretch>
        </p:blipFill>
        <p:spPr bwMode="auto">
          <a:xfrm>
            <a:off x="468313" y="2012950"/>
            <a:ext cx="8137525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66000" contrast="12000"/>
                    <a:grayscl/>
                  </a:blip>
                  <a:srcRect l="3125" t="65961" r="6708" b="25768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" t="25768" r="6708" b="65466"/>
          <a:stretch>
            <a:fillRect/>
          </a:stretch>
        </p:blipFill>
        <p:spPr bwMode="auto">
          <a:xfrm>
            <a:off x="468313" y="1243013"/>
            <a:ext cx="813752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3125" t="25768" r="6708" b="6546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0" y="91571"/>
            <a:ext cx="9144000" cy="340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algn="ctr" eaLnBrk="1" hangingPunct="1">
              <a:spcBef>
                <a:spcPts val="1000"/>
              </a:spcBef>
              <a:buClrTx/>
              <a:buFontTx/>
              <a:buNone/>
            </a:pPr>
            <a:r>
              <a:rPr lang="ru-RU" altLang="ru-RU" sz="1600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Н</a:t>
            </a:r>
            <a:r>
              <a:rPr lang="en-US" altLang="ru-RU" sz="1600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 altLang="ru-RU" sz="1600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 altLang="ru-RU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А </a:t>
            </a:r>
            <a:r>
              <a:rPr lang="en-US" altLang="ru-RU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 altLang="ru-RU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У </a:t>
            </a:r>
            <a:r>
              <a:rPr lang="en-US" altLang="ru-RU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 altLang="ru-RU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Ч </a:t>
            </a:r>
            <a:r>
              <a:rPr lang="en-US" altLang="ru-RU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 altLang="ru-RU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Н </a:t>
            </a:r>
            <a:r>
              <a:rPr lang="en-US" altLang="ru-RU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 altLang="ru-RU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О </a:t>
            </a:r>
            <a:r>
              <a:rPr lang="en-US" altLang="ru-RU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 altLang="ru-RU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– </a:t>
            </a:r>
            <a:r>
              <a:rPr lang="en-US" altLang="ru-RU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 altLang="ru-RU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 </a:t>
            </a:r>
            <a:r>
              <a:rPr lang="en-US" altLang="ru-RU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 altLang="ru-RU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Р </a:t>
            </a:r>
            <a:r>
              <a:rPr lang="en-US" altLang="ru-RU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 altLang="ru-RU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О </a:t>
            </a:r>
            <a:r>
              <a:rPr lang="en-US" altLang="ru-RU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 altLang="ru-RU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И </a:t>
            </a:r>
            <a:r>
              <a:rPr lang="en-US" altLang="ru-RU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 altLang="ru-RU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З </a:t>
            </a:r>
            <a:r>
              <a:rPr lang="en-US" altLang="ru-RU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 altLang="ru-RU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В </a:t>
            </a:r>
            <a:r>
              <a:rPr lang="en-US" altLang="ru-RU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 altLang="ru-RU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О </a:t>
            </a:r>
            <a:r>
              <a:rPr lang="en-US" altLang="ru-RU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 altLang="ru-RU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Д </a:t>
            </a:r>
            <a:r>
              <a:rPr lang="en-US" altLang="ru-RU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 altLang="ru-RU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 </a:t>
            </a:r>
            <a:r>
              <a:rPr lang="en-US" altLang="ru-RU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 altLang="ru-RU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Т </a:t>
            </a:r>
            <a:r>
              <a:rPr lang="en-US" altLang="ru-RU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 altLang="ru-RU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В </a:t>
            </a:r>
            <a:r>
              <a:rPr lang="en-US" altLang="ru-RU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 altLang="ru-RU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Е </a:t>
            </a:r>
            <a:r>
              <a:rPr lang="en-US" altLang="ru-RU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 altLang="ru-RU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Н </a:t>
            </a:r>
            <a:r>
              <a:rPr lang="en-US" altLang="ru-RU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 altLang="ru-RU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Н </a:t>
            </a:r>
            <a:r>
              <a:rPr lang="en-US" altLang="ru-RU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 altLang="ru-RU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О </a:t>
            </a:r>
            <a:r>
              <a:rPr lang="en-US" altLang="ru-RU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 altLang="ru-RU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Е  </a:t>
            </a:r>
            <a:r>
              <a:rPr lang="en-US" altLang="ru-RU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 altLang="ru-RU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ru-RU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</a:t>
            </a:r>
            <a:r>
              <a:rPr lang="ru-RU" altLang="ru-RU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 </a:t>
            </a:r>
            <a:r>
              <a:rPr lang="en-US" altLang="ru-RU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 altLang="ru-RU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Р </a:t>
            </a:r>
            <a:r>
              <a:rPr lang="en-US" altLang="ru-RU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 altLang="ru-RU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Е </a:t>
            </a:r>
            <a:r>
              <a:rPr lang="en-US" altLang="ru-RU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 altLang="ru-RU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Д </a:t>
            </a:r>
            <a:r>
              <a:rPr lang="en-US" altLang="ru-RU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 altLang="ru-RU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 </a:t>
            </a:r>
            <a:r>
              <a:rPr lang="en-US" altLang="ru-RU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 altLang="ru-RU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Р </a:t>
            </a:r>
            <a:r>
              <a:rPr lang="en-US" altLang="ru-RU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 altLang="ru-RU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И </a:t>
            </a:r>
            <a:r>
              <a:rPr lang="en-US" altLang="ru-RU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 altLang="ru-RU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Я </a:t>
            </a:r>
            <a:r>
              <a:rPr lang="en-US" altLang="ru-RU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 altLang="ru-RU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Т </a:t>
            </a:r>
            <a:r>
              <a:rPr lang="en-US" altLang="ru-RU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 altLang="ru-RU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И </a:t>
            </a:r>
            <a:r>
              <a:rPr lang="en-US" altLang="ru-RU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 altLang="ru-RU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Е</a:t>
            </a: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0" y="6553200"/>
            <a:ext cx="9144000" cy="309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sz="1400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УФА  </a:t>
            </a:r>
            <a:r>
              <a:rPr lang="ru-RU" altLang="ru-RU" sz="1400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2017</a:t>
            </a:r>
            <a:endParaRPr lang="ru-RU" altLang="ru-RU" sz="1400" dirty="0">
              <a:solidFill>
                <a:srgbClr val="000066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076325"/>
            <a:ext cx="7273925" cy="976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2011363"/>
            <a:ext cx="7272338" cy="28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" name="Rectangle 28"/>
          <p:cNvSpPr>
            <a:spLocks noChangeArrowheads="1"/>
          </p:cNvSpPr>
          <p:nvPr/>
        </p:nvSpPr>
        <p:spPr bwMode="auto">
          <a:xfrm>
            <a:off x="396875" y="2971800"/>
            <a:ext cx="828040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indent="447675"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>
                <a:solidFill>
                  <a:srgbClr val="000066"/>
                </a:solidFill>
              </a:rPr>
              <a:t>РЕАГЕНТЫ ДЛЯ БУРЕНИЯ И КАПИТАЛЬНОГО РЕМОНТА </a:t>
            </a:r>
            <a:r>
              <a:rPr lang="ru-RU" altLang="ru-RU" sz="2400" b="1" dirty="0" smtClean="0">
                <a:solidFill>
                  <a:srgbClr val="000066"/>
                </a:solidFill>
              </a:rPr>
              <a:t>СКВАЖИН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2400" b="1" dirty="0">
              <a:solidFill>
                <a:srgbClr val="000066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 smtClean="0">
                <a:solidFill>
                  <a:srgbClr val="000066"/>
                </a:solidFill>
              </a:rPr>
              <a:t>ТЕХНОЛОГИЯ </a:t>
            </a:r>
            <a:r>
              <a:rPr lang="ru-RU" altLang="ru-RU" sz="2400" b="1" dirty="0">
                <a:solidFill>
                  <a:srgbClr val="000066"/>
                </a:solidFill>
              </a:rPr>
              <a:t>ПРОВЕДЕНИЯ РЕМОНТНО-ИЗОЛЯЦИОННЫХ РАБОТ ПО ЛИКВИДАЦИИ МЕЖПЛАСТОВЫХ </a:t>
            </a:r>
            <a:r>
              <a:rPr lang="ru-RU" altLang="ru-RU" sz="2400" b="1" dirty="0" smtClean="0">
                <a:solidFill>
                  <a:srgbClr val="000066"/>
                </a:solidFill>
              </a:rPr>
              <a:t>ПЕРЕТОКОВ</a:t>
            </a:r>
            <a:endParaRPr lang="ru-RU" altLang="ru-RU" sz="2400" dirty="0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037769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9"/>
          <p:cNvSpPr>
            <a:spLocks noChangeArrowheads="1"/>
          </p:cNvSpPr>
          <p:nvPr/>
        </p:nvSpPr>
        <p:spPr bwMode="auto">
          <a:xfrm>
            <a:off x="228600" y="1412875"/>
            <a:ext cx="56388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just">
              <a:tabLst>
                <a:tab pos="0" algn="l"/>
              </a:tabLst>
            </a:pPr>
            <a:r>
              <a:rPr lang="ru-RU" altLang="ru-RU" sz="2000" dirty="0" smtClean="0">
                <a:solidFill>
                  <a:srgbClr val="000078"/>
                </a:solidFill>
              </a:rPr>
              <a:t>В </a:t>
            </a:r>
            <a:r>
              <a:rPr lang="ru-RU" altLang="ru-RU" sz="2000" dirty="0">
                <a:solidFill>
                  <a:srgbClr val="000078"/>
                </a:solidFill>
              </a:rPr>
              <a:t>2008 </a:t>
            </a:r>
            <a:r>
              <a:rPr lang="ru-RU" altLang="ru-RU" sz="2000" dirty="0" smtClean="0">
                <a:solidFill>
                  <a:srgbClr val="000078"/>
                </a:solidFill>
              </a:rPr>
              <a:t>году </a:t>
            </a:r>
            <a:r>
              <a:rPr lang="ru-RU" altLang="ru-RU" sz="2000" dirty="0">
                <a:solidFill>
                  <a:srgbClr val="000078"/>
                </a:solidFill>
              </a:rPr>
              <a:t>запущен участок по производству химических реагентов.</a:t>
            </a:r>
          </a:p>
          <a:p>
            <a:pPr algn="just">
              <a:tabLst>
                <a:tab pos="0" algn="l"/>
              </a:tabLst>
            </a:pPr>
            <a:endParaRPr lang="ru-RU" altLang="ru-RU" sz="2000" dirty="0">
              <a:solidFill>
                <a:srgbClr val="000078"/>
              </a:solidFill>
            </a:endParaRPr>
          </a:p>
          <a:p>
            <a:pPr algn="just">
              <a:tabLst>
                <a:tab pos="0" algn="l"/>
              </a:tabLst>
            </a:pPr>
            <a:r>
              <a:rPr lang="ru-RU" altLang="ru-RU" sz="2000" dirty="0">
                <a:solidFill>
                  <a:srgbClr val="000078"/>
                </a:solidFill>
              </a:rPr>
              <a:t>Выпускаемая продукция является уникальной по своему назначению и свойствам, ее качество поддерживается на высоком уровне, что позволяет гарантировать высокое качество выполняемых услуг.  </a:t>
            </a:r>
          </a:p>
          <a:p>
            <a:pPr algn="just">
              <a:tabLst>
                <a:tab pos="0" algn="l"/>
              </a:tabLst>
            </a:pPr>
            <a:endParaRPr lang="ru-RU" altLang="ru-RU" sz="2000" dirty="0">
              <a:solidFill>
                <a:srgbClr val="000078"/>
              </a:solidFill>
            </a:endParaRPr>
          </a:p>
          <a:p>
            <a:pPr algn="just">
              <a:tabLst>
                <a:tab pos="0" algn="l"/>
              </a:tabLst>
            </a:pPr>
            <a:endParaRPr lang="ru-RU" altLang="ru-RU" sz="2000" dirty="0">
              <a:solidFill>
                <a:srgbClr val="000078"/>
              </a:solidFill>
            </a:endParaRPr>
          </a:p>
          <a:p>
            <a:pPr algn="just">
              <a:tabLst>
                <a:tab pos="0" algn="l"/>
              </a:tabLst>
            </a:pPr>
            <a:r>
              <a:rPr lang="ru-RU" altLang="ru-RU" sz="2000" dirty="0">
                <a:solidFill>
                  <a:srgbClr val="000078"/>
                </a:solidFill>
              </a:rPr>
              <a:t>Для постоянно растущего и все более взыскательного рынка услуг пополняется линейка выпускаемой продукции новыми конкурентоспособными реагентами. </a:t>
            </a:r>
          </a:p>
        </p:txBody>
      </p:sp>
      <p:sp>
        <p:nvSpPr>
          <p:cNvPr id="20484" name="Rectangle 40"/>
          <p:cNvSpPr>
            <a:spLocks noChangeArrowheads="1"/>
          </p:cNvSpPr>
          <p:nvPr/>
        </p:nvSpPr>
        <p:spPr bwMode="auto">
          <a:xfrm>
            <a:off x="0" y="765175"/>
            <a:ext cx="9144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ru-RU" altLang="ru-RU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Производство реагентов</a:t>
            </a:r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0" y="107950"/>
            <a:ext cx="9144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РЕАГЕНТЫ ДЛЯ БУРЕНИЯ И КАПИТАЛЬНОГО РЕМОНТА СКВАЖИН</a:t>
            </a:r>
          </a:p>
        </p:txBody>
      </p:sp>
      <p:pic>
        <p:nvPicPr>
          <p:cNvPr id="20488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913188"/>
            <a:ext cx="3168650" cy="2108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9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557338"/>
            <a:ext cx="3168650" cy="21113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348725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7" name="Text Box 10"/>
          <p:cNvSpPr txBox="1">
            <a:spLocks noChangeArrowheads="1"/>
          </p:cNvSpPr>
          <p:nvPr/>
        </p:nvSpPr>
        <p:spPr bwMode="auto">
          <a:xfrm>
            <a:off x="-87313" y="771525"/>
            <a:ext cx="9070976" cy="89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defTabSz="26828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542925" indent="-363538" defTabSz="268288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268288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268288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268288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2682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2682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2682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2682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lvl="1" algn="just" eaLnBrk="1" hangingPunct="1">
              <a:spcBef>
                <a:spcPct val="0"/>
              </a:spcBef>
              <a:buClr>
                <a:srgbClr val="FF0000"/>
              </a:buClr>
              <a:buFont typeface="Wingdings" pitchFamily="2" charset="2"/>
              <a:buChar char="ü"/>
            </a:pPr>
            <a:r>
              <a:rPr lang="ru-RU" altLang="ru-RU" sz="2000" b="1" dirty="0">
                <a:solidFill>
                  <a:srgbClr val="000066"/>
                </a:solidFill>
              </a:rPr>
              <a:t>БИО ХХ</a:t>
            </a:r>
            <a:endParaRPr lang="en-US" altLang="ru-RU" sz="2000" b="1" dirty="0">
              <a:solidFill>
                <a:srgbClr val="000066"/>
              </a:solidFill>
            </a:endParaRPr>
          </a:p>
          <a:p>
            <a:pPr lvl="1" algn="just" eaLnBrk="1" hangingPunct="1">
              <a:spcBef>
                <a:spcPct val="0"/>
              </a:spcBef>
              <a:spcAft>
                <a:spcPct val="70000"/>
              </a:spcAft>
              <a:buClr>
                <a:srgbClr val="FF0000"/>
              </a:buClr>
              <a:buFont typeface="Wingdings" pitchFamily="2" charset="2"/>
              <a:buNone/>
            </a:pPr>
            <a:r>
              <a:rPr lang="ru-RU" altLang="ru-RU" sz="1600" dirty="0">
                <a:solidFill>
                  <a:schemeClr val="bg2"/>
                </a:solidFill>
              </a:rPr>
              <a:t>	</a:t>
            </a:r>
            <a:r>
              <a:rPr lang="ru-RU" altLang="ru-RU" sz="1600" i="1" dirty="0">
                <a:solidFill>
                  <a:srgbClr val="000066"/>
                </a:solidFill>
              </a:rPr>
              <a:t>органический ингибитор подавляющая процесс гидратации и набухания глин и глинистых сланцев</a:t>
            </a:r>
            <a:endParaRPr lang="ru-RU" altLang="ru-RU" sz="1600" dirty="0">
              <a:solidFill>
                <a:srgbClr val="000066"/>
              </a:solidFill>
            </a:endParaRPr>
          </a:p>
        </p:txBody>
      </p:sp>
      <p:sp>
        <p:nvSpPr>
          <p:cNvPr id="28679" name="Text Box 10"/>
          <p:cNvSpPr txBox="1">
            <a:spLocks noChangeArrowheads="1"/>
          </p:cNvSpPr>
          <p:nvPr/>
        </p:nvSpPr>
        <p:spPr bwMode="auto">
          <a:xfrm>
            <a:off x="-87313" y="1773238"/>
            <a:ext cx="8902701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defTabSz="26828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542925" indent="-363538" defTabSz="268288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268288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268288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268288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2682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2682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2682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2682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lvl="1" algn="just" eaLnBrk="1" hangingPunct="1">
              <a:spcBef>
                <a:spcPct val="0"/>
              </a:spcBef>
              <a:buClr>
                <a:srgbClr val="FF0000"/>
              </a:buClr>
              <a:buFont typeface="Wingdings" pitchFamily="2" charset="2"/>
              <a:buChar char="ü"/>
            </a:pPr>
            <a:r>
              <a:rPr lang="ru-RU" altLang="ru-RU" sz="2000" b="1" dirty="0">
                <a:solidFill>
                  <a:srgbClr val="000066"/>
                </a:solidFill>
              </a:rPr>
              <a:t>БЛ</a:t>
            </a:r>
            <a:endParaRPr lang="en-US" altLang="ru-RU" sz="2000" b="1" dirty="0">
              <a:solidFill>
                <a:srgbClr val="000066"/>
              </a:solidFill>
            </a:endParaRPr>
          </a:p>
          <a:p>
            <a:pPr lvl="1" algn="just" eaLnBrk="1" hangingPunct="1">
              <a:spcBef>
                <a:spcPct val="0"/>
              </a:spcBef>
              <a:spcAft>
                <a:spcPct val="70000"/>
              </a:spcAft>
              <a:buClr>
                <a:srgbClr val="FF0000"/>
              </a:buClr>
              <a:buFont typeface="Wingdings" pitchFamily="2" charset="2"/>
              <a:buNone/>
            </a:pPr>
            <a:r>
              <a:rPr lang="ru-RU" altLang="ru-RU" sz="1600" dirty="0">
                <a:solidFill>
                  <a:schemeClr val="bg2"/>
                </a:solidFill>
              </a:rPr>
              <a:t>	</a:t>
            </a:r>
            <a:r>
              <a:rPr lang="ru-RU" altLang="ru-RU" sz="1600" i="1" dirty="0">
                <a:solidFill>
                  <a:srgbClr val="000066"/>
                </a:solidFill>
              </a:rPr>
              <a:t>смазочная добавка для обработки пресных и минерализованных буровых растворов</a:t>
            </a:r>
            <a:endParaRPr lang="ru-RU" altLang="ru-RU" sz="1600" dirty="0">
              <a:solidFill>
                <a:srgbClr val="000066"/>
              </a:solidFill>
            </a:endParaRPr>
          </a:p>
        </p:txBody>
      </p:sp>
      <p:sp>
        <p:nvSpPr>
          <p:cNvPr id="28680" name="Text Box 10"/>
          <p:cNvSpPr txBox="1">
            <a:spLocks noChangeArrowheads="1"/>
          </p:cNvSpPr>
          <p:nvPr/>
        </p:nvSpPr>
        <p:spPr bwMode="auto">
          <a:xfrm>
            <a:off x="-85725" y="2636838"/>
            <a:ext cx="8904288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defTabSz="26828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542925" indent="-363538" defTabSz="268288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268288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268288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268288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2682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2682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2682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2682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lvl="1" algn="just" eaLnBrk="1" hangingPunct="1">
              <a:spcBef>
                <a:spcPct val="0"/>
              </a:spcBef>
              <a:buClr>
                <a:srgbClr val="FF0000"/>
              </a:buClr>
              <a:buFont typeface="Wingdings" pitchFamily="2" charset="2"/>
              <a:buChar char="ü"/>
            </a:pPr>
            <a:r>
              <a:rPr lang="ru-RU" altLang="ru-RU" sz="2000" b="1" dirty="0">
                <a:solidFill>
                  <a:srgbClr val="000066"/>
                </a:solidFill>
              </a:rPr>
              <a:t>БЛ САЛТ</a:t>
            </a:r>
            <a:endParaRPr lang="en-US" altLang="ru-RU" sz="2000" b="1" dirty="0">
              <a:solidFill>
                <a:srgbClr val="000066"/>
              </a:solidFill>
            </a:endParaRPr>
          </a:p>
          <a:p>
            <a:pPr lvl="1" algn="just" eaLnBrk="1" hangingPunct="1">
              <a:spcBef>
                <a:spcPct val="0"/>
              </a:spcBef>
              <a:spcAft>
                <a:spcPct val="70000"/>
              </a:spcAft>
              <a:buClr>
                <a:srgbClr val="FF0000"/>
              </a:buClr>
              <a:buFont typeface="Wingdings" pitchFamily="2" charset="2"/>
              <a:buNone/>
            </a:pPr>
            <a:r>
              <a:rPr lang="ru-RU" altLang="ru-RU" sz="1600" dirty="0">
                <a:solidFill>
                  <a:schemeClr val="bg2"/>
                </a:solidFill>
              </a:rPr>
              <a:t>	</a:t>
            </a:r>
            <a:r>
              <a:rPr lang="ru-RU" altLang="ru-RU" sz="1600" i="1" dirty="0">
                <a:solidFill>
                  <a:srgbClr val="000066"/>
                </a:solidFill>
              </a:rPr>
              <a:t>смазочная добавка для обработки соленых и </a:t>
            </a:r>
            <a:r>
              <a:rPr lang="ru-RU" altLang="ru-RU" sz="1600" i="1" dirty="0" err="1">
                <a:solidFill>
                  <a:srgbClr val="000066"/>
                </a:solidFill>
              </a:rPr>
              <a:t>соленасыщенных</a:t>
            </a:r>
            <a:r>
              <a:rPr lang="ru-RU" altLang="ru-RU" sz="1600" i="1" dirty="0">
                <a:solidFill>
                  <a:srgbClr val="000066"/>
                </a:solidFill>
              </a:rPr>
              <a:t> буровых растворов с высоким содержанием солей одно- и двухвалентных металлов</a:t>
            </a:r>
            <a:endParaRPr lang="ru-RU" altLang="ru-RU" sz="1600" dirty="0">
              <a:solidFill>
                <a:srgbClr val="000066"/>
              </a:solidFill>
            </a:endParaRPr>
          </a:p>
        </p:txBody>
      </p:sp>
      <p:sp>
        <p:nvSpPr>
          <p:cNvPr id="28681" name="Text Box 10"/>
          <p:cNvSpPr txBox="1">
            <a:spLocks noChangeArrowheads="1"/>
          </p:cNvSpPr>
          <p:nvPr/>
        </p:nvSpPr>
        <p:spPr bwMode="auto">
          <a:xfrm>
            <a:off x="-106363" y="3644900"/>
            <a:ext cx="8904288" cy="113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defTabSz="26828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542925" indent="-363538" defTabSz="268288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268288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268288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268288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2682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2682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2682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2682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lvl="1" algn="just" eaLnBrk="1" hangingPunct="1">
              <a:spcBef>
                <a:spcPct val="0"/>
              </a:spcBef>
              <a:buClr>
                <a:srgbClr val="FF0000"/>
              </a:buClr>
              <a:buFont typeface="Wingdings" pitchFamily="2" charset="2"/>
              <a:buChar char="ü"/>
            </a:pPr>
            <a:r>
              <a:rPr lang="ru-RU" altLang="ru-RU" sz="2000" b="1" dirty="0" smtClean="0">
                <a:solidFill>
                  <a:srgbClr val="000066"/>
                </a:solidFill>
              </a:rPr>
              <a:t>ДПС</a:t>
            </a:r>
            <a:endParaRPr lang="en-US" altLang="ru-RU" sz="2000" b="1" dirty="0">
              <a:solidFill>
                <a:srgbClr val="000066"/>
              </a:solidFill>
            </a:endParaRPr>
          </a:p>
          <a:p>
            <a:pPr lvl="1" algn="just" eaLnBrk="1" hangingPunct="1">
              <a:spcBef>
                <a:spcPct val="0"/>
              </a:spcBef>
              <a:spcAft>
                <a:spcPct val="70000"/>
              </a:spcAft>
              <a:buClr>
                <a:srgbClr val="FF0000"/>
              </a:buClr>
              <a:buFont typeface="Wingdings" pitchFamily="2" charset="2"/>
              <a:buNone/>
            </a:pPr>
            <a:r>
              <a:rPr lang="ru-RU" altLang="ru-RU" sz="1600" dirty="0">
                <a:solidFill>
                  <a:schemeClr val="bg2"/>
                </a:solidFill>
              </a:rPr>
              <a:t>	</a:t>
            </a:r>
            <a:r>
              <a:rPr lang="ru-RU" altLang="ru-RU" sz="1600" i="1" dirty="0">
                <a:solidFill>
                  <a:srgbClr val="000066"/>
                </a:solidFill>
              </a:rPr>
              <a:t>детергент </a:t>
            </a:r>
            <a:r>
              <a:rPr lang="ru-RU" altLang="ru-RU" sz="1600" i="1" dirty="0" err="1">
                <a:solidFill>
                  <a:srgbClr val="000066"/>
                </a:solidFill>
              </a:rPr>
              <a:t>противосальниковый</a:t>
            </a:r>
            <a:r>
              <a:rPr lang="ru-RU" altLang="ru-RU" sz="1600" i="1" dirty="0">
                <a:solidFill>
                  <a:srgbClr val="000066"/>
                </a:solidFill>
              </a:rPr>
              <a:t> снижает поверхностное натяжение всех буровых растворов на водной основе и уменьшает склонность к налипанию глинистых частиц </a:t>
            </a:r>
            <a:endParaRPr lang="ru-RU" altLang="ru-RU" sz="1600" dirty="0">
              <a:solidFill>
                <a:srgbClr val="000066"/>
              </a:solidFill>
            </a:endParaRPr>
          </a:p>
        </p:txBody>
      </p:sp>
      <p:sp>
        <p:nvSpPr>
          <p:cNvPr id="28682" name="Text Box 10"/>
          <p:cNvSpPr txBox="1">
            <a:spLocks noChangeArrowheads="1"/>
          </p:cNvSpPr>
          <p:nvPr/>
        </p:nvSpPr>
        <p:spPr bwMode="auto">
          <a:xfrm>
            <a:off x="-82550" y="4830763"/>
            <a:ext cx="89042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defTabSz="26828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542925" indent="-363538" defTabSz="268288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268288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268288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268288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2682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2682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2682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2682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lvl="1" algn="just" eaLnBrk="1" hangingPunct="1">
              <a:spcBef>
                <a:spcPct val="0"/>
              </a:spcBef>
              <a:buClr>
                <a:srgbClr val="FF0000"/>
              </a:buClr>
              <a:buFont typeface="Wingdings" pitchFamily="2" charset="2"/>
              <a:buChar char="ü"/>
            </a:pPr>
            <a:r>
              <a:rPr lang="ru-RU" altLang="ru-RU" sz="2000" b="1">
                <a:solidFill>
                  <a:srgbClr val="000066"/>
                </a:solidFill>
              </a:rPr>
              <a:t>БД</a:t>
            </a:r>
            <a:endParaRPr lang="en-US" altLang="ru-RU" sz="2000" b="1">
              <a:solidFill>
                <a:srgbClr val="000066"/>
              </a:solidFill>
            </a:endParaRPr>
          </a:p>
          <a:p>
            <a:pPr lvl="1" algn="just" eaLnBrk="1" hangingPunct="1">
              <a:spcBef>
                <a:spcPct val="0"/>
              </a:spcBef>
              <a:spcAft>
                <a:spcPct val="70000"/>
              </a:spcAft>
              <a:buClr>
                <a:srgbClr val="FF0000"/>
              </a:buClr>
              <a:buFont typeface="Wingdings" pitchFamily="2" charset="2"/>
              <a:buNone/>
            </a:pPr>
            <a:r>
              <a:rPr lang="ru-RU" altLang="ru-RU" sz="1600">
                <a:solidFill>
                  <a:schemeClr val="bg2"/>
                </a:solidFill>
              </a:rPr>
              <a:t>	</a:t>
            </a:r>
            <a:r>
              <a:rPr lang="ru-RU" altLang="ru-RU" sz="1600" i="1">
                <a:solidFill>
                  <a:srgbClr val="000066"/>
                </a:solidFill>
              </a:rPr>
              <a:t>пеногаситель</a:t>
            </a:r>
            <a:endParaRPr lang="ru-RU" altLang="ru-RU" sz="1600">
              <a:solidFill>
                <a:srgbClr val="000066"/>
              </a:solidFill>
            </a:endParaRPr>
          </a:p>
        </p:txBody>
      </p:sp>
      <p:sp>
        <p:nvSpPr>
          <p:cNvPr id="28683" name="Text Box 10"/>
          <p:cNvSpPr txBox="1">
            <a:spLocks noChangeArrowheads="1"/>
          </p:cNvSpPr>
          <p:nvPr/>
        </p:nvSpPr>
        <p:spPr bwMode="auto">
          <a:xfrm>
            <a:off x="-74613" y="5635625"/>
            <a:ext cx="9072563" cy="89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defTabSz="26828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542925" indent="-363538" defTabSz="268288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268288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268288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268288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2682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2682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2682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2682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lvl="1" algn="just" eaLnBrk="1" hangingPunct="1">
              <a:spcBef>
                <a:spcPct val="0"/>
              </a:spcBef>
              <a:buClr>
                <a:srgbClr val="FF0000"/>
              </a:buClr>
              <a:buFont typeface="Wingdings" pitchFamily="2" charset="2"/>
              <a:buChar char="ü"/>
            </a:pPr>
            <a:r>
              <a:rPr lang="ru-RU" altLang="ru-RU" sz="2000" b="1">
                <a:solidFill>
                  <a:srgbClr val="000066"/>
                </a:solidFill>
              </a:rPr>
              <a:t>БАС</a:t>
            </a:r>
            <a:endParaRPr lang="en-US" altLang="ru-RU" sz="2000" b="1">
              <a:solidFill>
                <a:srgbClr val="000066"/>
              </a:solidFill>
            </a:endParaRPr>
          </a:p>
          <a:p>
            <a:pPr lvl="1" algn="just" eaLnBrk="1" hangingPunct="1">
              <a:spcBef>
                <a:spcPct val="0"/>
              </a:spcBef>
              <a:spcAft>
                <a:spcPct val="70000"/>
              </a:spcAft>
              <a:buClr>
                <a:srgbClr val="FF0000"/>
              </a:buClr>
              <a:buFont typeface="Wingdings" pitchFamily="2" charset="2"/>
              <a:buNone/>
            </a:pPr>
            <a:r>
              <a:rPr lang="ru-RU" altLang="ru-RU" sz="1600">
                <a:solidFill>
                  <a:schemeClr val="bg2"/>
                </a:solidFill>
              </a:rPr>
              <a:t>	</a:t>
            </a:r>
            <a:r>
              <a:rPr lang="ru-RU" altLang="ru-RU" sz="1600" i="1">
                <a:solidFill>
                  <a:srgbClr val="000066"/>
                </a:solidFill>
              </a:rPr>
              <a:t>комплексный реагент для установки жидкостных ванн для освобождения дифференциальных прихватов</a:t>
            </a:r>
            <a:endParaRPr lang="ru-RU" altLang="ru-RU" sz="1600">
              <a:solidFill>
                <a:srgbClr val="000066"/>
              </a:solidFill>
            </a:endParaRPr>
          </a:p>
        </p:txBody>
      </p:sp>
      <p:sp>
        <p:nvSpPr>
          <p:cNvPr id="12" name="TextBox 3"/>
          <p:cNvSpPr txBox="1">
            <a:spLocks noChangeArrowheads="1"/>
          </p:cNvSpPr>
          <p:nvPr/>
        </p:nvSpPr>
        <p:spPr bwMode="auto">
          <a:xfrm>
            <a:off x="0" y="107950"/>
            <a:ext cx="9144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РЕАГЕНТЫ ДЛЯ БУРЕНИЯ И КАПИТАЛЬНОГО РЕМОНТА СКВАЖИН</a:t>
            </a:r>
          </a:p>
        </p:txBody>
      </p:sp>
    </p:spTree>
    <p:extLst>
      <p:ext uri="{BB962C8B-B14F-4D97-AF65-F5344CB8AC3E}">
        <p14:creationId xmlns:p14="http://schemas.microsoft.com/office/powerpoint/2010/main" val="418332831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2" name="Text Box 10"/>
          <p:cNvSpPr txBox="1">
            <a:spLocks noChangeArrowheads="1"/>
          </p:cNvSpPr>
          <p:nvPr/>
        </p:nvSpPr>
        <p:spPr bwMode="auto">
          <a:xfrm>
            <a:off x="-122238" y="2670175"/>
            <a:ext cx="8904288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defTabSz="26828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542925" indent="-363538" defTabSz="268288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268288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268288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268288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2682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2682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2682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2682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lvl="1" algn="just" eaLnBrk="1" hangingPunct="1">
              <a:spcBef>
                <a:spcPct val="0"/>
              </a:spcBef>
              <a:buClr>
                <a:srgbClr val="FF0000"/>
              </a:buClr>
              <a:buFont typeface="Wingdings" pitchFamily="2" charset="2"/>
              <a:buChar char="ü"/>
            </a:pPr>
            <a:r>
              <a:rPr lang="ru-RU" altLang="ru-RU" sz="2000" b="1" dirty="0">
                <a:solidFill>
                  <a:srgbClr val="000066"/>
                </a:solidFill>
              </a:rPr>
              <a:t>ОПТИБУР</a:t>
            </a:r>
            <a:endParaRPr lang="en-US" altLang="ru-RU" sz="2000" b="1" dirty="0">
              <a:solidFill>
                <a:srgbClr val="000066"/>
              </a:solidFill>
            </a:endParaRPr>
          </a:p>
          <a:p>
            <a:pPr lvl="1" algn="just" eaLnBrk="1" hangingPunct="1">
              <a:spcBef>
                <a:spcPct val="0"/>
              </a:spcBef>
              <a:spcAft>
                <a:spcPct val="70000"/>
              </a:spcAft>
              <a:buClr>
                <a:srgbClr val="FF0000"/>
              </a:buClr>
              <a:buFont typeface="Wingdings" pitchFamily="2" charset="2"/>
              <a:buNone/>
            </a:pPr>
            <a:r>
              <a:rPr lang="ru-RU" altLang="ru-RU" sz="1600" dirty="0">
                <a:solidFill>
                  <a:schemeClr val="bg2"/>
                </a:solidFill>
              </a:rPr>
              <a:t>	</a:t>
            </a:r>
            <a:r>
              <a:rPr lang="ru-RU" altLang="ru-RU" sz="1600" i="1" dirty="0">
                <a:solidFill>
                  <a:srgbClr val="000066"/>
                </a:solidFill>
              </a:rPr>
              <a:t>смесь предотвращающая прилипание шлама к долоту и элементам КНБК</a:t>
            </a:r>
            <a:endParaRPr lang="ru-RU" altLang="ru-RU" sz="1600" dirty="0">
              <a:solidFill>
                <a:srgbClr val="000066"/>
              </a:solidFill>
            </a:endParaRPr>
          </a:p>
        </p:txBody>
      </p:sp>
      <p:sp>
        <p:nvSpPr>
          <p:cNvPr id="29703" name="Text Box 10"/>
          <p:cNvSpPr txBox="1">
            <a:spLocks noChangeArrowheads="1"/>
          </p:cNvSpPr>
          <p:nvPr/>
        </p:nvSpPr>
        <p:spPr bwMode="auto">
          <a:xfrm>
            <a:off x="-122238" y="3535363"/>
            <a:ext cx="8904288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defTabSz="26828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542925" indent="-363538" defTabSz="268288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268288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268288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268288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2682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2682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2682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2682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lvl="1" algn="just" eaLnBrk="1" hangingPunct="1">
              <a:spcBef>
                <a:spcPct val="0"/>
              </a:spcBef>
              <a:buClr>
                <a:srgbClr val="FF0000"/>
              </a:buClr>
              <a:buFont typeface="Wingdings" pitchFamily="2" charset="2"/>
              <a:buChar char="ü"/>
            </a:pPr>
            <a:r>
              <a:rPr lang="ru-RU" altLang="ru-RU" sz="2000" b="1" dirty="0">
                <a:solidFill>
                  <a:srgbClr val="000066"/>
                </a:solidFill>
              </a:rPr>
              <a:t>ИК-130</a:t>
            </a:r>
            <a:endParaRPr lang="en-US" altLang="ru-RU" sz="2000" b="1" dirty="0">
              <a:solidFill>
                <a:srgbClr val="000066"/>
              </a:solidFill>
            </a:endParaRPr>
          </a:p>
          <a:p>
            <a:pPr lvl="1" algn="just" eaLnBrk="1" hangingPunct="1">
              <a:spcBef>
                <a:spcPct val="0"/>
              </a:spcBef>
              <a:spcAft>
                <a:spcPct val="70000"/>
              </a:spcAft>
              <a:buClr>
                <a:srgbClr val="FF0000"/>
              </a:buClr>
              <a:buFont typeface="Wingdings" pitchFamily="2" charset="2"/>
              <a:buNone/>
            </a:pPr>
            <a:r>
              <a:rPr lang="ru-RU" altLang="ru-RU" sz="1600" dirty="0">
                <a:solidFill>
                  <a:schemeClr val="bg2"/>
                </a:solidFill>
              </a:rPr>
              <a:t>	</a:t>
            </a:r>
            <a:r>
              <a:rPr lang="ru-RU" altLang="ru-RU" sz="1600" i="1" dirty="0">
                <a:solidFill>
                  <a:srgbClr val="000066"/>
                </a:solidFill>
              </a:rPr>
              <a:t>ингибитор коррозии для защиты металла бурового инструмента от коррозии в средах с низким и высоким содержанием солей калия, натрия, кальция и магния</a:t>
            </a:r>
            <a:endParaRPr lang="ru-RU" altLang="ru-RU" sz="1600" dirty="0">
              <a:solidFill>
                <a:srgbClr val="000066"/>
              </a:solidFill>
            </a:endParaRPr>
          </a:p>
        </p:txBody>
      </p:sp>
      <p:sp>
        <p:nvSpPr>
          <p:cNvPr id="29704" name="Text Box 10"/>
          <p:cNvSpPr txBox="1">
            <a:spLocks noChangeArrowheads="1"/>
          </p:cNvSpPr>
          <p:nvPr/>
        </p:nvSpPr>
        <p:spPr bwMode="auto">
          <a:xfrm>
            <a:off x="-107950" y="4614863"/>
            <a:ext cx="89042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defTabSz="26828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542925" indent="-363538" defTabSz="268288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268288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268288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268288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2682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2682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2682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2682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lvl="1" algn="just" eaLnBrk="1" hangingPunct="1">
              <a:spcBef>
                <a:spcPct val="0"/>
              </a:spcBef>
              <a:buClr>
                <a:srgbClr val="FF0000"/>
              </a:buClr>
              <a:buFont typeface="Wingdings" pitchFamily="2" charset="2"/>
              <a:buChar char="ü"/>
            </a:pPr>
            <a:r>
              <a:rPr lang="ru-RU" altLang="ru-RU" sz="2000" b="1" dirty="0">
                <a:solidFill>
                  <a:srgbClr val="000066"/>
                </a:solidFill>
              </a:rPr>
              <a:t>ИЗОКОР</a:t>
            </a:r>
            <a:endParaRPr lang="en-US" altLang="ru-RU" sz="2000" b="1" dirty="0">
              <a:solidFill>
                <a:srgbClr val="000066"/>
              </a:solidFill>
            </a:endParaRPr>
          </a:p>
          <a:p>
            <a:pPr lvl="1" algn="just" eaLnBrk="1" hangingPunct="1">
              <a:spcBef>
                <a:spcPct val="0"/>
              </a:spcBef>
              <a:spcAft>
                <a:spcPct val="70000"/>
              </a:spcAft>
              <a:buClr>
                <a:srgbClr val="FF0000"/>
              </a:buClr>
              <a:buFont typeface="Wingdings" pitchFamily="2" charset="2"/>
              <a:buNone/>
            </a:pPr>
            <a:r>
              <a:rPr lang="ru-RU" altLang="ru-RU" sz="1600" dirty="0">
                <a:solidFill>
                  <a:schemeClr val="bg2"/>
                </a:solidFill>
              </a:rPr>
              <a:t>	</a:t>
            </a:r>
            <a:r>
              <a:rPr lang="ru-RU" altLang="ru-RU" sz="1600" i="1" dirty="0">
                <a:solidFill>
                  <a:srgbClr val="000066"/>
                </a:solidFill>
              </a:rPr>
              <a:t>изолирующая жидкость для </a:t>
            </a:r>
            <a:r>
              <a:rPr lang="ru-RU" altLang="ru-RU" sz="1600" i="1" dirty="0" err="1">
                <a:solidFill>
                  <a:srgbClr val="000066"/>
                </a:solidFill>
              </a:rPr>
              <a:t>керноотборного</a:t>
            </a:r>
            <a:r>
              <a:rPr lang="ru-RU" altLang="ru-RU" sz="1600" i="1" dirty="0">
                <a:solidFill>
                  <a:srgbClr val="000066"/>
                </a:solidFill>
              </a:rPr>
              <a:t> снаряда</a:t>
            </a:r>
            <a:endParaRPr lang="ru-RU" altLang="ru-RU" sz="1600" dirty="0">
              <a:solidFill>
                <a:srgbClr val="000066"/>
              </a:solidFill>
            </a:endParaRPr>
          </a:p>
        </p:txBody>
      </p:sp>
      <p:sp>
        <p:nvSpPr>
          <p:cNvPr id="29705" name="Text Box 10"/>
          <p:cNvSpPr txBox="1">
            <a:spLocks noChangeArrowheads="1"/>
          </p:cNvSpPr>
          <p:nvPr/>
        </p:nvSpPr>
        <p:spPr bwMode="auto">
          <a:xfrm>
            <a:off x="-107950" y="5551488"/>
            <a:ext cx="8904288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defTabSz="26828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542925" indent="-363538" defTabSz="268288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268288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268288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268288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2682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2682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2682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2682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lvl="1" algn="just" eaLnBrk="1" hangingPunct="1">
              <a:spcBef>
                <a:spcPct val="0"/>
              </a:spcBef>
              <a:buClr>
                <a:srgbClr val="FF0000"/>
              </a:buClr>
              <a:buFont typeface="Wingdings" pitchFamily="2" charset="2"/>
              <a:buChar char="ü"/>
            </a:pPr>
            <a:r>
              <a:rPr lang="ru-RU" altLang="ru-RU" sz="2000" b="1" dirty="0">
                <a:solidFill>
                  <a:srgbClr val="000066"/>
                </a:solidFill>
              </a:rPr>
              <a:t>ББС</a:t>
            </a:r>
            <a:endParaRPr lang="en-US" altLang="ru-RU" sz="2000" b="1" dirty="0">
              <a:solidFill>
                <a:srgbClr val="000066"/>
              </a:solidFill>
            </a:endParaRPr>
          </a:p>
          <a:p>
            <a:pPr lvl="1" algn="just" eaLnBrk="1" hangingPunct="1">
              <a:spcBef>
                <a:spcPct val="0"/>
              </a:spcBef>
              <a:spcAft>
                <a:spcPct val="70000"/>
              </a:spcAft>
              <a:buClr>
                <a:srgbClr val="FF0000"/>
              </a:buClr>
              <a:buFont typeface="Wingdings" pitchFamily="2" charset="2"/>
              <a:buNone/>
            </a:pPr>
            <a:r>
              <a:rPr lang="ru-RU" altLang="ru-RU" sz="1600" dirty="0">
                <a:solidFill>
                  <a:schemeClr val="bg2"/>
                </a:solidFill>
              </a:rPr>
              <a:t>	</a:t>
            </a:r>
            <a:r>
              <a:rPr lang="ru-RU" altLang="ru-RU" sz="1600" i="1" dirty="0">
                <a:solidFill>
                  <a:srgbClr val="000066"/>
                </a:solidFill>
              </a:rPr>
              <a:t>состав для временного блокирования продуктивных пластов при проведении РИР и КРС </a:t>
            </a:r>
            <a:endParaRPr lang="ru-RU" altLang="ru-RU" sz="1600" dirty="0">
              <a:solidFill>
                <a:srgbClr val="000066"/>
              </a:solidFill>
            </a:endParaRPr>
          </a:p>
        </p:txBody>
      </p:sp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0" y="107950"/>
            <a:ext cx="9144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РЕАГЕНТЫ ДЛЯ БУРЕНИЯ И КАПИТАЛЬНОГО РЕМОНТА СКВАЖИН</a:t>
            </a: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-107950" y="762000"/>
            <a:ext cx="8904288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defTabSz="26828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542925" indent="-363538" defTabSz="268288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268288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268288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268288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2682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2682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2682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2682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lvl="1" algn="just" eaLnBrk="1" hangingPunct="1">
              <a:spcBef>
                <a:spcPct val="0"/>
              </a:spcBef>
              <a:buClr>
                <a:srgbClr val="FF0000"/>
              </a:buClr>
              <a:buFont typeface="Wingdings" pitchFamily="2" charset="2"/>
              <a:buChar char="ü"/>
            </a:pPr>
            <a:r>
              <a:rPr lang="ru-RU" altLang="ru-RU" sz="2000" b="1" dirty="0" smtClean="0">
                <a:solidFill>
                  <a:srgbClr val="000066"/>
                </a:solidFill>
              </a:rPr>
              <a:t>АНИПОЛ НВ</a:t>
            </a:r>
            <a:endParaRPr lang="en-US" altLang="ru-RU" sz="2000" b="1" dirty="0">
              <a:solidFill>
                <a:srgbClr val="000066"/>
              </a:solidFill>
            </a:endParaRPr>
          </a:p>
          <a:p>
            <a:pPr lvl="1" algn="just" eaLnBrk="1" hangingPunct="1">
              <a:spcBef>
                <a:spcPct val="0"/>
              </a:spcBef>
              <a:spcAft>
                <a:spcPct val="70000"/>
              </a:spcAft>
              <a:buClr>
                <a:srgbClr val="FF0000"/>
              </a:buClr>
              <a:buFont typeface="Wingdings" pitchFamily="2" charset="2"/>
              <a:buNone/>
            </a:pPr>
            <a:r>
              <a:rPr lang="ru-RU" altLang="ru-RU" sz="1600" dirty="0">
                <a:solidFill>
                  <a:schemeClr val="bg2"/>
                </a:solidFill>
              </a:rPr>
              <a:t>	</a:t>
            </a:r>
            <a:r>
              <a:rPr lang="ru-RU" altLang="ru-RU" sz="1600" i="1" dirty="0" smtClean="0">
                <a:solidFill>
                  <a:srgbClr val="000066"/>
                </a:solidFill>
              </a:rPr>
              <a:t>высококачественная модификация </a:t>
            </a:r>
            <a:r>
              <a:rPr lang="ru-RU" altLang="ru-RU" sz="1600" i="1" dirty="0" err="1" smtClean="0">
                <a:solidFill>
                  <a:srgbClr val="000066"/>
                </a:solidFill>
              </a:rPr>
              <a:t>полианионной</a:t>
            </a:r>
            <a:r>
              <a:rPr lang="ru-RU" altLang="ru-RU" sz="1600" i="1" dirty="0" smtClean="0">
                <a:solidFill>
                  <a:srgbClr val="000066"/>
                </a:solidFill>
              </a:rPr>
              <a:t> целлюлозы (ПАЦ) с низкой молекулярной массой</a:t>
            </a:r>
            <a:endParaRPr lang="ru-RU" altLang="ru-RU" sz="1600" dirty="0">
              <a:solidFill>
                <a:srgbClr val="000066"/>
              </a:solidFill>
            </a:endParaRPr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-131763" y="1635502"/>
            <a:ext cx="8904288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defTabSz="26828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542925" indent="-363538" defTabSz="268288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268288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268288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268288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2682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2682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2682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2682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lvl="1" algn="just" eaLnBrk="1" hangingPunct="1">
              <a:spcBef>
                <a:spcPct val="0"/>
              </a:spcBef>
              <a:buClr>
                <a:srgbClr val="FF0000"/>
              </a:buClr>
              <a:buFont typeface="Wingdings" pitchFamily="2" charset="2"/>
              <a:buChar char="ü"/>
            </a:pPr>
            <a:r>
              <a:rPr lang="ru-RU" altLang="ru-RU" sz="2000" b="1" dirty="0" smtClean="0">
                <a:solidFill>
                  <a:srgbClr val="000066"/>
                </a:solidFill>
              </a:rPr>
              <a:t>АНИПОЛ ВВ</a:t>
            </a:r>
            <a:endParaRPr lang="en-US" altLang="ru-RU" sz="2000" b="1" dirty="0">
              <a:solidFill>
                <a:srgbClr val="000066"/>
              </a:solidFill>
            </a:endParaRPr>
          </a:p>
          <a:p>
            <a:pPr lvl="1" algn="just" eaLnBrk="1" hangingPunct="1">
              <a:spcBef>
                <a:spcPct val="0"/>
              </a:spcBef>
              <a:spcAft>
                <a:spcPct val="70000"/>
              </a:spcAft>
              <a:buClr>
                <a:srgbClr val="FF0000"/>
              </a:buClr>
              <a:buFont typeface="Wingdings" pitchFamily="2" charset="2"/>
              <a:buNone/>
            </a:pPr>
            <a:r>
              <a:rPr lang="ru-RU" altLang="ru-RU" sz="1600" dirty="0">
                <a:solidFill>
                  <a:schemeClr val="bg2"/>
                </a:solidFill>
              </a:rPr>
              <a:t>	</a:t>
            </a:r>
            <a:r>
              <a:rPr lang="ru-RU" altLang="ru-RU" sz="1600" i="1" dirty="0" smtClean="0">
                <a:solidFill>
                  <a:srgbClr val="000066"/>
                </a:solidFill>
              </a:rPr>
              <a:t>высококачественная модификация </a:t>
            </a:r>
            <a:r>
              <a:rPr lang="ru-RU" altLang="ru-RU" sz="1600" i="1" dirty="0" err="1" smtClean="0">
                <a:solidFill>
                  <a:srgbClr val="000066"/>
                </a:solidFill>
              </a:rPr>
              <a:t>полианионной</a:t>
            </a:r>
            <a:r>
              <a:rPr lang="ru-RU" altLang="ru-RU" sz="1600" i="1" dirty="0" smtClean="0">
                <a:solidFill>
                  <a:srgbClr val="000066"/>
                </a:solidFill>
              </a:rPr>
              <a:t> целлюлозы (ПАЦ) с высокой молекулярной массой</a:t>
            </a:r>
            <a:endParaRPr lang="ru-RU" altLang="ru-RU" sz="1600" dirty="0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19142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>
            <a:spLocks noChangeArrowheads="1"/>
          </p:cNvSpPr>
          <p:nvPr/>
        </p:nvSpPr>
        <p:spPr bwMode="auto">
          <a:xfrm>
            <a:off x="0" y="107950"/>
            <a:ext cx="9144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РЕАГЕНТЫ ДЛЯ БУРЕНИЯ И КАПИТАЛЬНОГО РЕМОНТА СКВАЖИН</a:t>
            </a:r>
          </a:p>
        </p:txBody>
      </p:sp>
      <p:sp>
        <p:nvSpPr>
          <p:cNvPr id="4" name="Text Box 10"/>
          <p:cNvSpPr txBox="1">
            <a:spLocks noChangeArrowheads="1"/>
          </p:cNvSpPr>
          <p:nvPr/>
        </p:nvSpPr>
        <p:spPr bwMode="auto">
          <a:xfrm>
            <a:off x="-136525" y="685800"/>
            <a:ext cx="89042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defTabSz="26828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542925" indent="-363538" defTabSz="268288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268288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268288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268288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2682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2682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2682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2682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lvl="1" algn="just" eaLnBrk="1" hangingPunct="1">
              <a:spcBef>
                <a:spcPct val="0"/>
              </a:spcBef>
              <a:buClr>
                <a:srgbClr val="FF0000"/>
              </a:buClr>
              <a:buFont typeface="Wingdings" pitchFamily="2" charset="2"/>
              <a:buChar char="ü"/>
            </a:pPr>
            <a:r>
              <a:rPr lang="ru-RU" altLang="ru-RU" sz="2000" b="1" dirty="0" smtClean="0">
                <a:solidFill>
                  <a:srgbClr val="000066"/>
                </a:solidFill>
              </a:rPr>
              <a:t>МУЛЬТИСТАР</a:t>
            </a:r>
            <a:endParaRPr lang="en-US" altLang="ru-RU" sz="2000" b="1" dirty="0">
              <a:solidFill>
                <a:srgbClr val="000066"/>
              </a:solidFill>
            </a:endParaRPr>
          </a:p>
          <a:p>
            <a:pPr lvl="1" algn="just" eaLnBrk="1" hangingPunct="1">
              <a:spcBef>
                <a:spcPct val="0"/>
              </a:spcBef>
              <a:spcAft>
                <a:spcPct val="70000"/>
              </a:spcAft>
              <a:buClr>
                <a:srgbClr val="FF0000"/>
              </a:buClr>
              <a:buFont typeface="Wingdings" pitchFamily="2" charset="2"/>
              <a:buNone/>
            </a:pPr>
            <a:r>
              <a:rPr lang="ru-RU" altLang="ru-RU" sz="1600" dirty="0">
                <a:solidFill>
                  <a:schemeClr val="bg2"/>
                </a:solidFill>
              </a:rPr>
              <a:t>	</a:t>
            </a:r>
            <a:r>
              <a:rPr lang="ru-RU" altLang="ru-RU" sz="1600" i="1" dirty="0" smtClean="0">
                <a:solidFill>
                  <a:srgbClr val="000066"/>
                </a:solidFill>
              </a:rPr>
              <a:t>высококачественный модифицированный крахмал для бурения</a:t>
            </a:r>
            <a:endParaRPr lang="ru-RU" altLang="ru-RU" sz="1600" dirty="0">
              <a:solidFill>
                <a:srgbClr val="000066"/>
              </a:solidFill>
            </a:endParaRPr>
          </a:p>
        </p:txBody>
      </p:sp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-136525" y="1344613"/>
            <a:ext cx="89042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defTabSz="26828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542925" indent="-363538" defTabSz="268288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268288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268288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268288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2682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2682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2682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2682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lvl="1" algn="just" eaLnBrk="1" hangingPunct="1">
              <a:spcBef>
                <a:spcPct val="0"/>
              </a:spcBef>
              <a:buClr>
                <a:srgbClr val="FF0000"/>
              </a:buClr>
              <a:buFont typeface="Wingdings" pitchFamily="2" charset="2"/>
              <a:buChar char="ü"/>
            </a:pPr>
            <a:r>
              <a:rPr lang="ru-RU" altLang="ru-RU" sz="2000" b="1" dirty="0" smtClean="0">
                <a:solidFill>
                  <a:srgbClr val="000066"/>
                </a:solidFill>
              </a:rPr>
              <a:t>БИОПОЛ</a:t>
            </a:r>
            <a:endParaRPr lang="en-US" altLang="ru-RU" sz="2000" b="1" dirty="0">
              <a:solidFill>
                <a:srgbClr val="000066"/>
              </a:solidFill>
            </a:endParaRPr>
          </a:p>
          <a:p>
            <a:pPr lvl="1" algn="just" eaLnBrk="1" hangingPunct="1">
              <a:spcBef>
                <a:spcPct val="0"/>
              </a:spcBef>
              <a:spcAft>
                <a:spcPct val="70000"/>
              </a:spcAft>
              <a:buClr>
                <a:srgbClr val="FF0000"/>
              </a:buClr>
              <a:buFont typeface="Wingdings" pitchFamily="2" charset="2"/>
              <a:buNone/>
            </a:pPr>
            <a:r>
              <a:rPr lang="ru-RU" altLang="ru-RU" sz="1600" dirty="0">
                <a:solidFill>
                  <a:schemeClr val="bg2"/>
                </a:solidFill>
              </a:rPr>
              <a:t>	</a:t>
            </a:r>
            <a:r>
              <a:rPr lang="ru-RU" altLang="ru-RU" sz="1600" i="1" dirty="0" smtClean="0">
                <a:solidFill>
                  <a:srgbClr val="000066"/>
                </a:solidFill>
              </a:rPr>
              <a:t>порошкообразный </a:t>
            </a:r>
            <a:r>
              <a:rPr lang="ru-RU" altLang="ru-RU" sz="1600" i="1" dirty="0" err="1" smtClean="0">
                <a:solidFill>
                  <a:srgbClr val="000066"/>
                </a:solidFill>
              </a:rPr>
              <a:t>диспергирующийся</a:t>
            </a:r>
            <a:r>
              <a:rPr lang="ru-RU" altLang="ru-RU" sz="1600" i="1" dirty="0" smtClean="0">
                <a:solidFill>
                  <a:srgbClr val="000066"/>
                </a:solidFill>
              </a:rPr>
              <a:t> биополимер </a:t>
            </a:r>
            <a:r>
              <a:rPr lang="ru-RU" altLang="ru-RU" sz="1600" i="1" dirty="0" err="1" smtClean="0">
                <a:solidFill>
                  <a:srgbClr val="000066"/>
                </a:solidFill>
              </a:rPr>
              <a:t>ксантанового</a:t>
            </a:r>
            <a:r>
              <a:rPr lang="ru-RU" altLang="ru-RU" sz="1600" i="1" dirty="0" smtClean="0">
                <a:solidFill>
                  <a:srgbClr val="000066"/>
                </a:solidFill>
              </a:rPr>
              <a:t> типа</a:t>
            </a:r>
            <a:endParaRPr lang="ru-RU" altLang="ru-RU" sz="1600" dirty="0">
              <a:solidFill>
                <a:srgbClr val="000066"/>
              </a:solidFill>
            </a:endParaRPr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-127000" y="2057400"/>
            <a:ext cx="89042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defTabSz="26828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542925" indent="-363538" defTabSz="268288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268288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268288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268288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2682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2682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2682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2682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lvl="1" algn="just" eaLnBrk="1" hangingPunct="1">
              <a:spcBef>
                <a:spcPct val="0"/>
              </a:spcBef>
              <a:buClr>
                <a:srgbClr val="FF0000"/>
              </a:buClr>
              <a:buFont typeface="Wingdings" pitchFamily="2" charset="2"/>
              <a:buChar char="ü"/>
            </a:pPr>
            <a:r>
              <a:rPr lang="ru-RU" altLang="ru-RU" sz="2000" b="1" dirty="0" smtClean="0">
                <a:solidFill>
                  <a:srgbClr val="000066"/>
                </a:solidFill>
              </a:rPr>
              <a:t>ФИБРОВОЛОКНО</a:t>
            </a:r>
            <a:endParaRPr lang="en-US" altLang="ru-RU" sz="2000" b="1" dirty="0">
              <a:solidFill>
                <a:srgbClr val="000066"/>
              </a:solidFill>
            </a:endParaRPr>
          </a:p>
          <a:p>
            <a:pPr lvl="1" algn="just" eaLnBrk="1" hangingPunct="1">
              <a:spcBef>
                <a:spcPct val="0"/>
              </a:spcBef>
              <a:spcAft>
                <a:spcPct val="70000"/>
              </a:spcAft>
              <a:buClr>
                <a:srgbClr val="FF0000"/>
              </a:buClr>
              <a:buFont typeface="Wingdings" pitchFamily="2" charset="2"/>
              <a:buNone/>
            </a:pPr>
            <a:r>
              <a:rPr lang="ru-RU" altLang="ru-RU" sz="1600" dirty="0">
                <a:solidFill>
                  <a:schemeClr val="bg2"/>
                </a:solidFill>
              </a:rPr>
              <a:t>	</a:t>
            </a:r>
            <a:r>
              <a:rPr lang="ru-RU" altLang="ru-RU" sz="1600" i="1" dirty="0" smtClean="0">
                <a:solidFill>
                  <a:srgbClr val="000066"/>
                </a:solidFill>
              </a:rPr>
              <a:t>реагент для очистки ствола скважины от шлама</a:t>
            </a:r>
            <a:endParaRPr lang="ru-RU" altLang="ru-RU" sz="1600" dirty="0">
              <a:solidFill>
                <a:srgbClr val="000066"/>
              </a:solidFill>
            </a:endParaRPr>
          </a:p>
        </p:txBody>
      </p:sp>
      <p:pic>
        <p:nvPicPr>
          <p:cNvPr id="7" name="Picture 5" descr="P70104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817" y="3080564"/>
            <a:ext cx="4000734" cy="27868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5" descr="P70104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8674" y="3080564"/>
            <a:ext cx="3715781" cy="27868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771350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24"/>
          <p:cNvSpPr>
            <a:spLocks noChangeArrowheads="1"/>
          </p:cNvSpPr>
          <p:nvPr/>
        </p:nvSpPr>
        <p:spPr bwMode="auto">
          <a:xfrm>
            <a:off x="228600" y="765175"/>
            <a:ext cx="868680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dirty="0">
                <a:solidFill>
                  <a:srgbClr val="000066"/>
                </a:solidFill>
              </a:rPr>
              <a:t>	В 2010 году на базе испытательной лаборатории буровых растворов была создана </a:t>
            </a:r>
            <a:r>
              <a:rPr lang="ru-RU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Лаборатория крепления скважин</a:t>
            </a:r>
            <a:r>
              <a:rPr lang="ru-RU" dirty="0">
                <a:solidFill>
                  <a:srgbClr val="000066"/>
                </a:solidFill>
              </a:rPr>
              <a:t>.</a:t>
            </a:r>
          </a:p>
          <a:p>
            <a:pPr algn="just">
              <a:defRPr/>
            </a:pPr>
            <a:r>
              <a:rPr lang="ru-RU" dirty="0">
                <a:solidFill>
                  <a:srgbClr val="000066"/>
                </a:solidFill>
              </a:rPr>
              <a:t>	Лаборатория крепления скважин ООО НПП «БУРИНТЕХ» представляет собой научно-исследовательскую базу с полным циклом исследований по созданию и внедрению новых перспективных разработок в области </a:t>
            </a:r>
            <a:r>
              <a:rPr lang="ru-RU" b="1" dirty="0">
                <a:solidFill>
                  <a:srgbClr val="000066"/>
                </a:solidFill>
              </a:rPr>
              <a:t>тампонажных материалов</a:t>
            </a:r>
            <a:r>
              <a:rPr lang="ru-RU" dirty="0">
                <a:solidFill>
                  <a:srgbClr val="000066"/>
                </a:solidFill>
              </a:rPr>
              <a:t> и буферных жидкостей. </a:t>
            </a:r>
          </a:p>
        </p:txBody>
      </p:sp>
      <p:pic>
        <p:nvPicPr>
          <p:cNvPr id="2355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7475" y="2708275"/>
            <a:ext cx="2573338" cy="37449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9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2775" y="2708275"/>
            <a:ext cx="3219450" cy="22479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60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708275"/>
            <a:ext cx="2735263" cy="22590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61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049838"/>
            <a:ext cx="1655763" cy="14033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62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5049838"/>
            <a:ext cx="1368425" cy="14033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63" name="Picture 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5049838"/>
            <a:ext cx="1439863" cy="14033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64" name="Picture 1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5049838"/>
            <a:ext cx="1347788" cy="14033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3"/>
          <p:cNvSpPr txBox="1">
            <a:spLocks noChangeArrowheads="1"/>
          </p:cNvSpPr>
          <p:nvPr/>
        </p:nvSpPr>
        <p:spPr bwMode="auto">
          <a:xfrm>
            <a:off x="0" y="107950"/>
            <a:ext cx="9144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ТАМПОНАЖНЫЕ МАТЕРИАЛЫ </a:t>
            </a:r>
            <a:r>
              <a:rPr lang="ru-RU" altLang="ru-RU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ДЛЯ БУРЕНИЯ И КАПИТАЛЬНОГО РЕМОНТА СКВАЖИН</a:t>
            </a:r>
          </a:p>
        </p:txBody>
      </p:sp>
    </p:spTree>
    <p:extLst>
      <p:ext uri="{BB962C8B-B14F-4D97-AF65-F5344CB8AC3E}">
        <p14:creationId xmlns:p14="http://schemas.microsoft.com/office/powerpoint/2010/main" val="281484241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IshbaevRR\Desktop\IMG_172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46"/>
          <a:stretch/>
        </p:blipFill>
        <p:spPr bwMode="auto">
          <a:xfrm>
            <a:off x="179512" y="1961406"/>
            <a:ext cx="4536504" cy="3238058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7" name="Прямоугольник 6"/>
          <p:cNvSpPr/>
          <p:nvPr/>
        </p:nvSpPr>
        <p:spPr>
          <a:xfrm>
            <a:off x="107950" y="5373688"/>
            <a:ext cx="5327650" cy="113823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sz="2000" dirty="0">
                <a:solidFill>
                  <a:srgbClr val="002060"/>
                </a:solidFill>
              </a:rPr>
              <a:t>Мощность завода </a:t>
            </a: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30 000</a:t>
            </a:r>
            <a:r>
              <a:rPr lang="ru-RU" sz="2000" dirty="0">
                <a:solidFill>
                  <a:srgbClr val="002060"/>
                </a:solidFill>
              </a:rPr>
              <a:t> тонн в год.</a:t>
            </a:r>
          </a:p>
          <a:p>
            <a:pPr algn="just">
              <a:defRPr/>
            </a:pPr>
            <a:r>
              <a:rPr lang="ru-RU" sz="2000" dirty="0">
                <a:solidFill>
                  <a:srgbClr val="002060"/>
                </a:solidFill>
              </a:rPr>
              <a:t>В случае увеличения потребности имеется</a:t>
            </a:r>
          </a:p>
          <a:p>
            <a:pPr algn="just">
              <a:defRPr/>
            </a:pPr>
            <a:r>
              <a:rPr lang="ru-RU" sz="2000" dirty="0">
                <a:solidFill>
                  <a:srgbClr val="002060"/>
                </a:solidFill>
              </a:rPr>
              <a:t>возможность расширения производства.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19063" y="954088"/>
            <a:ext cx="4740275" cy="7080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Модульный завод по приготовлению сухих тампонажных</a:t>
            </a:r>
            <a:r>
              <a:rPr lang="en-US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смесей</a:t>
            </a: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4932363" y="1162050"/>
            <a:ext cx="4032250" cy="467995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>
              <a:defRPr/>
            </a:pPr>
            <a:r>
              <a:rPr lang="ru-RU" sz="1800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Линейка тампонажных </a:t>
            </a:r>
            <a:r>
              <a:rPr lang="ru-RU" sz="1800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материалов</a:t>
            </a:r>
            <a:endParaRPr lang="ru-RU" sz="1800" u="sng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  <a:cs typeface="+mn-cs"/>
            </a:endParaRPr>
          </a:p>
          <a:p>
            <a:pPr algn="l">
              <a:defRPr/>
            </a:pPr>
            <a:endParaRPr lang="ru-RU" sz="1800" u="sng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  <a:cs typeface="+mn-cs"/>
            </a:endParaRPr>
          </a:p>
          <a:p>
            <a:pPr marL="285750" indent="-285750" algn="l">
              <a:buFont typeface="Wingdings" pitchFamily="2" charset="2"/>
              <a:buChar char="v"/>
              <a:defRPr/>
            </a:pPr>
            <a:r>
              <a:rPr lang="ru-RU" sz="1400" dirty="0" smtClean="0">
                <a:solidFill>
                  <a:srgbClr val="002060"/>
                </a:solidFill>
                <a:ea typeface="+mn-ea"/>
                <a:cs typeface="+mn-cs"/>
              </a:rPr>
              <a:t>Расширяющиеся </a:t>
            </a:r>
            <a:r>
              <a:rPr lang="ru-RU" sz="1400" dirty="0">
                <a:solidFill>
                  <a:srgbClr val="002060"/>
                </a:solidFill>
                <a:ea typeface="+mn-ea"/>
                <a:cs typeface="+mn-cs"/>
              </a:rPr>
              <a:t>тампонажные </a:t>
            </a:r>
            <a:r>
              <a:rPr lang="ru-RU" sz="1400" dirty="0" smtClean="0">
                <a:solidFill>
                  <a:srgbClr val="002060"/>
                </a:solidFill>
                <a:ea typeface="+mn-ea"/>
                <a:cs typeface="+mn-cs"/>
              </a:rPr>
              <a:t>материалы</a:t>
            </a:r>
          </a:p>
          <a:p>
            <a:pPr algn="l">
              <a:defRPr/>
            </a:pPr>
            <a:r>
              <a:rPr lang="ru-RU" sz="1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</a:t>
            </a:r>
            <a:r>
              <a:rPr lang="en-US" sz="1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BIT-</a:t>
            </a:r>
            <a:r>
              <a:rPr lang="en-US" sz="1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Cem</a:t>
            </a:r>
            <a:r>
              <a:rPr lang="en-US" sz="1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-RTM</a:t>
            </a:r>
            <a:r>
              <a:rPr lang="ru-RU" sz="1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  </a:t>
            </a:r>
          </a:p>
          <a:p>
            <a:pPr algn="l">
              <a:defRPr/>
            </a:pPr>
            <a:r>
              <a:rPr lang="ru-RU" sz="1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  </a:t>
            </a:r>
          </a:p>
          <a:p>
            <a:pPr marL="285750" indent="-285750" algn="l">
              <a:buFont typeface="Wingdings" pitchFamily="2" charset="2"/>
              <a:buChar char="v"/>
              <a:defRPr/>
            </a:pPr>
            <a:r>
              <a:rPr lang="ru-RU" sz="1400" dirty="0" smtClean="0">
                <a:solidFill>
                  <a:srgbClr val="002060"/>
                </a:solidFill>
                <a:ea typeface="+mn-ea"/>
                <a:cs typeface="+mn-cs"/>
              </a:rPr>
              <a:t>Облегченные </a:t>
            </a:r>
            <a:r>
              <a:rPr lang="ru-RU" sz="1400" dirty="0">
                <a:solidFill>
                  <a:srgbClr val="002060"/>
                </a:solidFill>
                <a:ea typeface="+mn-ea"/>
                <a:cs typeface="+mn-cs"/>
              </a:rPr>
              <a:t>тампонажные </a:t>
            </a:r>
            <a:r>
              <a:rPr lang="ru-RU" sz="1400" dirty="0" smtClean="0">
                <a:solidFill>
                  <a:srgbClr val="002060"/>
                </a:solidFill>
                <a:ea typeface="+mn-ea"/>
                <a:cs typeface="+mn-cs"/>
              </a:rPr>
              <a:t>материалы</a:t>
            </a:r>
          </a:p>
          <a:p>
            <a:pPr algn="l">
              <a:defRPr/>
            </a:pPr>
            <a:r>
              <a:rPr lang="ru-RU" sz="1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</a:t>
            </a:r>
            <a:r>
              <a:rPr lang="en-US" sz="1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BIT-</a:t>
            </a:r>
            <a:r>
              <a:rPr lang="en-US" sz="1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Cem</a:t>
            </a:r>
            <a:r>
              <a:rPr lang="en-US" sz="1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-L</a:t>
            </a:r>
            <a:endParaRPr lang="ru-RU" sz="14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>
              <a:defRPr/>
            </a:pPr>
            <a:endParaRPr lang="ru-RU" sz="14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  <a:cs typeface="+mn-cs"/>
            </a:endParaRPr>
          </a:p>
          <a:p>
            <a:pPr marL="285750" indent="-285750" algn="l">
              <a:buFont typeface="Wingdings" pitchFamily="2" charset="2"/>
              <a:buChar char="v"/>
              <a:defRPr/>
            </a:pPr>
            <a:r>
              <a:rPr lang="ru-RU" sz="1400" dirty="0" smtClean="0">
                <a:solidFill>
                  <a:srgbClr val="002060"/>
                </a:solidFill>
                <a:ea typeface="+mn-ea"/>
                <a:cs typeface="+mn-cs"/>
              </a:rPr>
              <a:t>Ударопрочные </a:t>
            </a:r>
            <a:r>
              <a:rPr lang="ru-RU" sz="1400" dirty="0">
                <a:solidFill>
                  <a:srgbClr val="002060"/>
                </a:solidFill>
                <a:ea typeface="+mn-ea"/>
                <a:cs typeface="+mn-cs"/>
              </a:rPr>
              <a:t>армированные тампонажные </a:t>
            </a:r>
            <a:r>
              <a:rPr lang="ru-RU" sz="1400" dirty="0" smtClean="0">
                <a:solidFill>
                  <a:srgbClr val="002060"/>
                </a:solidFill>
                <a:ea typeface="+mn-ea"/>
                <a:cs typeface="+mn-cs"/>
              </a:rPr>
              <a:t>материалы </a:t>
            </a:r>
            <a:r>
              <a:rPr lang="en-US" sz="1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BIT-</a:t>
            </a:r>
            <a:r>
              <a:rPr lang="en-US" sz="1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Cem</a:t>
            </a:r>
            <a:r>
              <a:rPr lang="en-US" sz="1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-Arm</a:t>
            </a:r>
            <a:endParaRPr lang="ru-RU" sz="14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  <a:cs typeface="+mn-cs"/>
            </a:endParaRPr>
          </a:p>
          <a:p>
            <a:pPr marL="285750" indent="-285750" algn="l">
              <a:buFont typeface="Wingdings" pitchFamily="2" charset="2"/>
              <a:buChar char="v"/>
              <a:defRPr/>
            </a:pPr>
            <a:endParaRPr lang="ru-RU" sz="14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  <a:cs typeface="+mn-cs"/>
            </a:endParaRPr>
          </a:p>
          <a:p>
            <a:pPr marL="285750" indent="-285750" algn="l">
              <a:buFont typeface="Wingdings" pitchFamily="2" charset="2"/>
              <a:buChar char="v"/>
              <a:defRPr/>
            </a:pPr>
            <a:r>
              <a:rPr lang="ru-RU" sz="1400" dirty="0" smtClean="0">
                <a:solidFill>
                  <a:srgbClr val="002060"/>
                </a:solidFill>
                <a:ea typeface="+mn-ea"/>
                <a:cs typeface="+mn-cs"/>
              </a:rPr>
              <a:t>Тампонажные </a:t>
            </a:r>
            <a:r>
              <a:rPr lang="ru-RU" sz="1400" dirty="0">
                <a:solidFill>
                  <a:srgbClr val="002060"/>
                </a:solidFill>
                <a:ea typeface="+mn-ea"/>
                <a:cs typeface="+mn-cs"/>
              </a:rPr>
              <a:t>материалы для ликвидации поглощений </a:t>
            </a:r>
            <a:r>
              <a:rPr lang="en-US" sz="1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BIT-</a:t>
            </a:r>
            <a:r>
              <a:rPr lang="en-US" sz="1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Cem</a:t>
            </a:r>
            <a:r>
              <a:rPr lang="en-US" sz="1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-Lock</a:t>
            </a:r>
            <a:endParaRPr lang="ru-RU" sz="14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  <a:cs typeface="+mn-cs"/>
            </a:endParaRPr>
          </a:p>
          <a:p>
            <a:pPr marL="285750" indent="-285750" algn="l">
              <a:buFont typeface="Wingdings" pitchFamily="2" charset="2"/>
              <a:buChar char="v"/>
              <a:defRPr/>
            </a:pPr>
            <a:endParaRPr lang="ru-RU" sz="14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  <a:cs typeface="+mn-cs"/>
            </a:endParaRPr>
          </a:p>
          <a:p>
            <a:pPr marL="285750" indent="-285750" algn="l">
              <a:buFont typeface="Wingdings" pitchFamily="2" charset="2"/>
              <a:buChar char="v"/>
              <a:defRPr/>
            </a:pPr>
            <a:r>
              <a:rPr lang="ru-RU" sz="1400" dirty="0" err="1" smtClean="0">
                <a:solidFill>
                  <a:srgbClr val="002060"/>
                </a:solidFill>
                <a:ea typeface="+mn-ea"/>
                <a:cs typeface="+mn-cs"/>
              </a:rPr>
              <a:t>Кислоторастворимый</a:t>
            </a:r>
            <a:r>
              <a:rPr lang="ru-RU" sz="1400" dirty="0" smtClean="0">
                <a:solidFill>
                  <a:srgbClr val="002060"/>
                </a:solidFill>
                <a:ea typeface="+mn-ea"/>
                <a:cs typeface="+mn-cs"/>
              </a:rPr>
              <a:t> </a:t>
            </a:r>
            <a:r>
              <a:rPr lang="ru-RU" sz="1400" dirty="0" err="1">
                <a:solidFill>
                  <a:srgbClr val="002060"/>
                </a:solidFill>
                <a:ea typeface="+mn-ea"/>
                <a:cs typeface="+mn-cs"/>
              </a:rPr>
              <a:t>тампонажный</a:t>
            </a:r>
            <a:r>
              <a:rPr lang="ru-RU" sz="1400" dirty="0">
                <a:solidFill>
                  <a:srgbClr val="002060"/>
                </a:solidFill>
                <a:ea typeface="+mn-ea"/>
                <a:cs typeface="+mn-cs"/>
              </a:rPr>
              <a:t> материал </a:t>
            </a:r>
            <a:r>
              <a:rPr lang="en-US" sz="1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BIT-Resoluble-</a:t>
            </a:r>
            <a:r>
              <a:rPr lang="en-US" sz="1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Cem</a:t>
            </a:r>
            <a:endParaRPr lang="ru-RU" sz="14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  <a:cs typeface="+mn-cs"/>
            </a:endParaRPr>
          </a:p>
          <a:p>
            <a:pPr marL="285750" indent="-285750" algn="l">
              <a:buFont typeface="Wingdings" pitchFamily="2" charset="2"/>
              <a:buChar char="v"/>
              <a:defRPr/>
            </a:pPr>
            <a:endParaRPr lang="ru-RU" sz="14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  <a:cs typeface="+mn-cs"/>
            </a:endParaRPr>
          </a:p>
          <a:p>
            <a:pPr marL="285750" indent="-285750" algn="l">
              <a:buFont typeface="Wingdings" pitchFamily="2" charset="2"/>
              <a:buChar char="v"/>
              <a:defRPr/>
            </a:pPr>
            <a:r>
              <a:rPr lang="ru-RU" sz="1400" dirty="0" smtClean="0">
                <a:solidFill>
                  <a:srgbClr val="002060"/>
                </a:solidFill>
                <a:ea typeface="+mn-ea"/>
                <a:cs typeface="+mn-cs"/>
              </a:rPr>
              <a:t>Магнезиальный </a:t>
            </a:r>
            <a:r>
              <a:rPr lang="ru-RU" sz="1400" dirty="0" err="1" smtClean="0">
                <a:solidFill>
                  <a:srgbClr val="002060"/>
                </a:solidFill>
                <a:ea typeface="+mn-ea"/>
                <a:cs typeface="+mn-cs"/>
              </a:rPr>
              <a:t>тампонажный</a:t>
            </a:r>
            <a:r>
              <a:rPr lang="ru-RU" sz="1400" dirty="0" smtClean="0">
                <a:solidFill>
                  <a:srgbClr val="002060"/>
                </a:solidFill>
                <a:ea typeface="+mn-ea"/>
                <a:cs typeface="+mn-cs"/>
              </a:rPr>
              <a:t> материал </a:t>
            </a:r>
            <a:r>
              <a:rPr lang="en-US" sz="1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BIT-</a:t>
            </a:r>
            <a:r>
              <a:rPr lang="en-US" sz="1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Cem</a:t>
            </a:r>
            <a:r>
              <a:rPr lang="en-US" sz="1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-M</a:t>
            </a:r>
            <a:endParaRPr lang="ru-RU" sz="1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 algn="l">
              <a:buFont typeface="Wingdings" pitchFamily="2" charset="2"/>
              <a:buChar char="v"/>
              <a:defRPr/>
            </a:pPr>
            <a:endParaRPr lang="ru-RU" sz="1400" dirty="0">
              <a:solidFill>
                <a:srgbClr val="002060"/>
              </a:solidFill>
              <a:ea typeface="+mn-ea"/>
              <a:cs typeface="+mn-cs"/>
            </a:endParaRPr>
          </a:p>
        </p:txBody>
      </p:sp>
      <p:sp>
        <p:nvSpPr>
          <p:cNvPr id="12" name="TextBox 3"/>
          <p:cNvSpPr txBox="1">
            <a:spLocks noChangeArrowheads="1"/>
          </p:cNvSpPr>
          <p:nvPr/>
        </p:nvSpPr>
        <p:spPr bwMode="auto">
          <a:xfrm>
            <a:off x="0" y="107950"/>
            <a:ext cx="9144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ТАМПОНАЖНЫЕ МАТЕРИАЛЫ </a:t>
            </a:r>
            <a:r>
              <a:rPr lang="ru-RU" altLang="ru-RU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ДЛЯ БУРЕНИЯ И КАПИТАЛЬНОГО РЕМОНТА СКВАЖИН</a:t>
            </a:r>
          </a:p>
        </p:txBody>
      </p:sp>
    </p:spTree>
    <p:extLst>
      <p:ext uri="{BB962C8B-B14F-4D97-AF65-F5344CB8AC3E}">
        <p14:creationId xmlns:p14="http://schemas.microsoft.com/office/powerpoint/2010/main" val="154095706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7" name="Заголовок 1"/>
          <p:cNvSpPr txBox="1">
            <a:spLocks/>
          </p:cNvSpPr>
          <p:nvPr/>
        </p:nvSpPr>
        <p:spPr bwMode="auto">
          <a:xfrm>
            <a:off x="611188" y="677863"/>
            <a:ext cx="80645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dirty="0">
                <a:solidFill>
                  <a:srgbClr val="00007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Расширяющиеся </a:t>
            </a:r>
            <a:r>
              <a:rPr lang="ru-RU" altLang="ru-RU" sz="2000" dirty="0" err="1">
                <a:solidFill>
                  <a:srgbClr val="00007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тампонажные</a:t>
            </a:r>
            <a:r>
              <a:rPr lang="ru-RU" altLang="ru-RU" sz="2000" dirty="0">
                <a:solidFill>
                  <a:srgbClr val="00007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материалы для нефтяных и газовых скважин  </a:t>
            </a:r>
            <a:r>
              <a:rPr lang="en-US" altLang="ru-RU" sz="2000" dirty="0">
                <a:solidFill>
                  <a:srgbClr val="00007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BIT-</a:t>
            </a:r>
            <a:r>
              <a:rPr lang="en-US" altLang="ru-RU" sz="2000" dirty="0" err="1">
                <a:solidFill>
                  <a:srgbClr val="00007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Cem</a:t>
            </a:r>
            <a:r>
              <a:rPr lang="en-US" altLang="ru-RU" sz="2000" dirty="0">
                <a:solidFill>
                  <a:srgbClr val="00007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-RTM</a:t>
            </a:r>
            <a:endParaRPr lang="ru-RU" altLang="ru-RU" sz="2000" dirty="0">
              <a:solidFill>
                <a:srgbClr val="00007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graphicFrame>
        <p:nvGraphicFramePr>
          <p:cNvPr id="117834" name="Group 7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9144686"/>
              </p:ext>
            </p:extLst>
          </p:nvPr>
        </p:nvGraphicFramePr>
        <p:xfrm>
          <a:off x="611188" y="1341438"/>
          <a:ext cx="8064500" cy="4979988"/>
        </p:xfrm>
        <a:graphic>
          <a:graphicData uri="http://schemas.openxmlformats.org/drawingml/2006/table">
            <a:tbl>
              <a:tblPr/>
              <a:tblGrid>
                <a:gridCol w="3757612"/>
                <a:gridCol w="1462088"/>
                <a:gridCol w="1392237"/>
                <a:gridCol w="1452563"/>
              </a:tblGrid>
              <a:tr h="292100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</a:rPr>
                        <a:t>Показатели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</a:rPr>
                        <a:t>Результаты испытаний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8258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</a:rPr>
                        <a:t>BIT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</a:rPr>
                        <a:t>-</a:t>
                      </a: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</a:rPr>
                        <a:t>Cem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</a:rPr>
                        <a:t>-</a:t>
                      </a: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</a:rPr>
                        <a:t>RTM-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</a:rPr>
                        <a:t>50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77" marR="6857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</a:rPr>
                        <a:t>BIT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</a:rPr>
                        <a:t>-</a:t>
                      </a: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</a:rPr>
                        <a:t>Cem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</a:rPr>
                        <a:t>-</a:t>
                      </a: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</a:rPr>
                        <a:t>RTM-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</a:rPr>
                        <a:t>75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77" marR="6857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cs typeface="Arial" charset="0"/>
                        </a:rPr>
                        <a:t>BIT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cs typeface="Arial" charset="0"/>
                        </a:rPr>
                        <a:t>-</a:t>
                      </a: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cs typeface="Arial" charset="0"/>
                        </a:rPr>
                        <a:t>Cem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cs typeface="Arial" charset="0"/>
                        </a:rPr>
                        <a:t>-</a:t>
                      </a: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cs typeface="Arial" charset="0"/>
                        </a:rPr>
                        <a:t>RTM-GT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68577" marR="6857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19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</a:rPr>
                        <a:t>Плотность, г/см</a:t>
                      </a:r>
                      <a:r>
                        <a:rPr kumimoji="0" lang="ru-RU" sz="12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</a:rPr>
                        <a:t>3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</a:rPr>
                        <a:t>1,88</a:t>
                      </a: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</a:rPr>
                        <a:t>-</a:t>
                      </a: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</a:rPr>
                        <a:t>1,9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</a:rPr>
                        <a:t>1,88</a:t>
                      </a: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</a:rPr>
                        <a:t>-</a:t>
                      </a: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</a:rPr>
                        <a:t>1,9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cs typeface="Arial" charset="0"/>
                        </a:rPr>
                        <a:t>1,88</a:t>
                      </a: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cs typeface="Arial" charset="0"/>
                        </a:rPr>
                        <a:t>-</a:t>
                      </a: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cs typeface="Arial" charset="0"/>
                        </a:rPr>
                        <a:t>1,9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37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</a:rPr>
                        <a:t>Время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</a:rPr>
                        <a:t>загустевания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</a:rPr>
                        <a:t> до консистенции 30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</a:rPr>
                        <a:t>Вс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</a:rPr>
                        <a:t>, мин при 24°С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</a:rPr>
                        <a:t>100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</a:rPr>
                        <a:t>-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</a:rPr>
                        <a:t>300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</a:rPr>
                        <a:t>100</a:t>
                      </a: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</a:rPr>
                        <a:t>-</a:t>
                      </a: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</a:rPr>
                        <a:t>300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cs typeface="Arial" charset="0"/>
                        </a:rPr>
                        <a:t>100</a:t>
                      </a: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cs typeface="Arial" charset="0"/>
                        </a:rPr>
                        <a:t>-</a:t>
                      </a: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cs typeface="Arial" charset="0"/>
                        </a:rPr>
                        <a:t>300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37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</a:rPr>
                        <a:t>Растекаемость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</a:rPr>
                        <a:t>, мм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</a:rPr>
                        <a:t>&gt;220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</a:rPr>
                        <a:t>&gt;220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cs typeface="Arial" charset="0"/>
                        </a:rPr>
                        <a:t>&gt;220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37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</a:rPr>
                        <a:t>ПФ 30 мин, мл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</a:rPr>
                        <a:t>120-140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</a:rPr>
                        <a:t>120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</a:rPr>
                        <a:t>-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</a:rPr>
                        <a:t>140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cs typeface="Arial" charset="0"/>
                        </a:rPr>
                        <a:t>120-140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37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</a:rPr>
                        <a:t>Коэффициент линейного расширения, %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</a:rPr>
                        <a:t>Не менее 1,5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</a:rPr>
                        <a:t>Не менее 1,5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cs typeface="Arial" charset="0"/>
                        </a:rPr>
                        <a:t>Не менее 1,5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37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</a:rPr>
                        <a:t>Водоотделение, мл за 2 часа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</a:rPr>
                        <a:t>0 - 1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</a:rPr>
                        <a:t>0 - 1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cs typeface="Arial" charset="0"/>
                        </a:rPr>
                        <a:t>0 - 1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37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</a:rPr>
                        <a:t>Прочность на изгиб/сжатие через 1 сутки при 50°С, 75°С, МПа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</a:rPr>
                        <a:t>5-6/17-20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</a:rPr>
                        <a:t>7-8/25-30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2-3/8-10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37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</a:rPr>
                        <a:t>Прочность на изгиб/сжатие через 3 суток при 50°С, 75°С, МПа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</a:rPr>
                        <a:t>6-8/35-40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</a:rPr>
                        <a:t>8-9/35-40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4-5/15-20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37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</a:rPr>
                        <a:t>Прочность на изгиб/сжатие через 7 суток при 50°С, 75°С, МПа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</a:rPr>
                        <a:t>8-9/35-40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</a:rPr>
                        <a:t>8-9/35-40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5-6/25-30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37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</a:rPr>
                        <a:t>Температурный диапазон  применения, °С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</a:rPr>
                        <a:t>20 - 50 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</a:rPr>
                        <a:t>50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</a:rPr>
                        <a:t>-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</a:rPr>
                        <a:t>75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cs typeface="Arial" charset="0"/>
                        </a:rPr>
                        <a:t>20 - 50 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0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</a:rPr>
                        <a:t>Проницаемость, мД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</a:rPr>
                        <a:t>0,0</a:t>
                      </a: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</a:rPr>
                        <a:t>1 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</a:rPr>
                        <a:t>-</a:t>
                      </a: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</a:rPr>
                        <a:t>0,08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</a:rPr>
                        <a:t>0,01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</a:rPr>
                        <a:t>-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</a:rPr>
                        <a:t>0,08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cs typeface="Arial" charset="0"/>
                        </a:rPr>
                        <a:t>0,001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cs typeface="Arial" charset="0"/>
                        </a:rPr>
                        <a:t>-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cs typeface="Arial" charset="0"/>
                        </a:rPr>
                        <a:t>0,01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0" y="107950"/>
            <a:ext cx="9144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ТАМПОНАЖНЫЕ МАТЕРИАЛЫ </a:t>
            </a:r>
            <a:r>
              <a:rPr lang="ru-RU" altLang="ru-RU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ДЛЯ БУРЕНИЯ И КАПИТАЛЬНОГО РЕМОНТА СКВАЖИН</a:t>
            </a:r>
          </a:p>
        </p:txBody>
      </p:sp>
    </p:spTree>
    <p:extLst>
      <p:ext uri="{BB962C8B-B14F-4D97-AF65-F5344CB8AC3E}">
        <p14:creationId xmlns:p14="http://schemas.microsoft.com/office/powerpoint/2010/main" val="236898722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9" name="Заголовок 1"/>
          <p:cNvSpPr txBox="1">
            <a:spLocks/>
          </p:cNvSpPr>
          <p:nvPr/>
        </p:nvSpPr>
        <p:spPr bwMode="auto">
          <a:xfrm>
            <a:off x="457200" y="692150"/>
            <a:ext cx="8229600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000" dirty="0">
                <a:solidFill>
                  <a:srgbClr val="00007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Облегченные </a:t>
            </a:r>
            <a:r>
              <a:rPr lang="ru-RU" altLang="ru-RU" sz="2000" dirty="0" err="1">
                <a:solidFill>
                  <a:srgbClr val="00007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тампонажные</a:t>
            </a:r>
            <a:r>
              <a:rPr lang="ru-RU" altLang="ru-RU" sz="2000" dirty="0">
                <a:solidFill>
                  <a:srgbClr val="00007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материалы</a:t>
            </a:r>
          </a:p>
        </p:txBody>
      </p:sp>
      <p:graphicFrame>
        <p:nvGraphicFramePr>
          <p:cNvPr id="123973" name="Group 6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730044"/>
              </p:ext>
            </p:extLst>
          </p:nvPr>
        </p:nvGraphicFramePr>
        <p:xfrm>
          <a:off x="288925" y="1219200"/>
          <a:ext cx="8566150" cy="4430713"/>
        </p:xfrm>
        <a:graphic>
          <a:graphicData uri="http://schemas.openxmlformats.org/drawingml/2006/table">
            <a:tbl>
              <a:tblPr/>
              <a:tblGrid>
                <a:gridCol w="4176712"/>
                <a:gridCol w="1249363"/>
                <a:gridCol w="1066800"/>
                <a:gridCol w="1143000"/>
                <a:gridCol w="930275"/>
              </a:tblGrid>
              <a:tr h="279440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78"/>
                          </a:solidFill>
                          <a:effectLst/>
                          <a:latin typeface="Arial" charset="0"/>
                        </a:rPr>
                        <a:t>Показатели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78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</a:rPr>
                        <a:t>Результаты испытаний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7944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78"/>
                          </a:solidFill>
                          <a:effectLst/>
                          <a:latin typeface="Arial" charset="0"/>
                        </a:rPr>
                        <a:t>BIT</a:t>
                      </a: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78"/>
                          </a:solidFill>
                          <a:effectLst/>
                          <a:latin typeface="Arial" charset="0"/>
                        </a:rPr>
                        <a:t>-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78"/>
                          </a:solidFill>
                          <a:effectLst/>
                          <a:latin typeface="Arial" charset="0"/>
                        </a:rPr>
                        <a:t>Cem</a:t>
                      </a: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78"/>
                          </a:solidFill>
                          <a:effectLst/>
                          <a:latin typeface="Arial" charset="0"/>
                        </a:rPr>
                        <a:t>-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78"/>
                          </a:solidFill>
                          <a:effectLst/>
                          <a:latin typeface="Arial" charset="0"/>
                        </a:rPr>
                        <a:t>L3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78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68577" marR="6857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78"/>
                          </a:solidFill>
                          <a:effectLst/>
                          <a:latin typeface="Arial" charset="0"/>
                        </a:rPr>
                        <a:t>BIT</a:t>
                      </a: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78"/>
                          </a:solidFill>
                          <a:effectLst/>
                          <a:latin typeface="Arial" charset="0"/>
                        </a:rPr>
                        <a:t>-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78"/>
                          </a:solidFill>
                          <a:effectLst/>
                          <a:latin typeface="Arial" charset="0"/>
                        </a:rPr>
                        <a:t>Cem</a:t>
                      </a: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78"/>
                          </a:solidFill>
                          <a:effectLst/>
                          <a:latin typeface="Arial" charset="0"/>
                        </a:rPr>
                        <a:t>-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78"/>
                          </a:solidFill>
                          <a:effectLst/>
                          <a:latin typeface="Arial" charset="0"/>
                        </a:rPr>
                        <a:t>L4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78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68577" marR="6857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46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78"/>
                          </a:solidFill>
                          <a:effectLst/>
                          <a:latin typeface="Arial" charset="0"/>
                        </a:rPr>
                        <a:t>Плотность, г/см</a:t>
                      </a:r>
                      <a:r>
                        <a:rPr kumimoji="0" lang="ru-RU" sz="16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78"/>
                          </a:solidFill>
                          <a:effectLst/>
                          <a:latin typeface="Arial" charset="0"/>
                        </a:rPr>
                        <a:t>3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78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78"/>
                          </a:solidFill>
                          <a:effectLst/>
                          <a:latin typeface="Arial" charset="0"/>
                        </a:rPr>
                        <a:t>1,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78"/>
                          </a:solidFill>
                          <a:effectLst/>
                          <a:latin typeface="Arial" charset="0"/>
                        </a:rPr>
                        <a:t>3</a:t>
                      </a: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78"/>
                          </a:solidFill>
                          <a:effectLst/>
                          <a:latin typeface="Arial" charset="0"/>
                        </a:rPr>
                        <a:t>0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78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78"/>
                          </a:solidFill>
                          <a:effectLst/>
                          <a:latin typeface="Arial" charset="0"/>
                        </a:rPr>
                        <a:t>-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78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78"/>
                          </a:solidFill>
                          <a:effectLst/>
                          <a:latin typeface="Arial" charset="0"/>
                        </a:rPr>
                        <a:t>1,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78"/>
                          </a:solidFill>
                          <a:effectLst/>
                          <a:latin typeface="Arial" charset="0"/>
                        </a:rPr>
                        <a:t>3</a:t>
                      </a: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78"/>
                          </a:solidFill>
                          <a:effectLst/>
                          <a:latin typeface="Arial" charset="0"/>
                        </a:rPr>
                        <a:t>5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78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78"/>
                          </a:solidFill>
                          <a:effectLst/>
                          <a:latin typeface="Arial" charset="0"/>
                        </a:rPr>
                        <a:t>1,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78"/>
                          </a:solidFill>
                          <a:effectLst/>
                          <a:latin typeface="Arial" charset="0"/>
                        </a:rPr>
                        <a:t>4 </a:t>
                      </a: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78"/>
                          </a:solidFill>
                          <a:effectLst/>
                          <a:latin typeface="Arial" charset="0"/>
                        </a:rPr>
                        <a:t>-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78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78"/>
                          </a:solidFill>
                          <a:effectLst/>
                          <a:latin typeface="Arial" charset="0"/>
                        </a:rPr>
                        <a:t>1,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78"/>
                          </a:solidFill>
                          <a:effectLst/>
                          <a:latin typeface="Arial" charset="0"/>
                        </a:rPr>
                        <a:t>4</a:t>
                      </a: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78"/>
                          </a:solidFill>
                          <a:effectLst/>
                          <a:latin typeface="Arial" charset="0"/>
                        </a:rPr>
                        <a:t>5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78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877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78"/>
                          </a:solidFill>
                          <a:effectLst/>
                          <a:latin typeface="Arial" charset="0"/>
                        </a:rPr>
                        <a:t>Время </a:t>
                      </a:r>
                      <a:r>
                        <a:rPr kumimoji="0" lang="ru-RU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78"/>
                          </a:solidFill>
                          <a:effectLst/>
                          <a:latin typeface="Arial" charset="0"/>
                        </a:rPr>
                        <a:t>загустевания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78"/>
                          </a:solidFill>
                          <a:effectLst/>
                          <a:latin typeface="Arial" charset="0"/>
                        </a:rPr>
                        <a:t> до консистенции 30 </a:t>
                      </a:r>
                      <a:r>
                        <a:rPr kumimoji="0" lang="ru-RU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78"/>
                          </a:solidFill>
                          <a:effectLst/>
                          <a:latin typeface="Arial" charset="0"/>
                        </a:rPr>
                        <a:t>Вс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78"/>
                          </a:solidFill>
                          <a:effectLst/>
                          <a:latin typeface="Arial" charset="0"/>
                        </a:rPr>
                        <a:t>, мин при 24°С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78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78"/>
                          </a:solidFill>
                          <a:effectLst/>
                          <a:latin typeface="Arial" charset="0"/>
                        </a:rPr>
                        <a:t>100 - 300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78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78"/>
                          </a:solidFill>
                          <a:effectLst/>
                          <a:latin typeface="Arial" charset="0"/>
                        </a:rPr>
                        <a:t>100 - 300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78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78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78"/>
                          </a:solidFill>
                          <a:effectLst/>
                          <a:latin typeface="Arial" charset="0"/>
                        </a:rPr>
                        <a:t>Растекаемость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78"/>
                          </a:solidFill>
                          <a:effectLst/>
                          <a:latin typeface="Arial" charset="0"/>
                        </a:rPr>
                        <a:t>, мм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78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78"/>
                          </a:solidFill>
                          <a:effectLst/>
                          <a:latin typeface="Arial" charset="0"/>
                        </a:rPr>
                        <a:t>&gt;220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78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78"/>
                          </a:solidFill>
                          <a:effectLst/>
                          <a:latin typeface="Arial" charset="0"/>
                        </a:rPr>
                        <a:t>&gt;220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78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78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78"/>
                          </a:solidFill>
                          <a:effectLst/>
                          <a:latin typeface="Arial" charset="0"/>
                        </a:rPr>
                        <a:t>ПФ 30 мин, мл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78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78"/>
                          </a:solidFill>
                          <a:effectLst/>
                          <a:latin typeface="Arial" charset="0"/>
                        </a:rPr>
                        <a:t>150- 200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78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78"/>
                          </a:solidFill>
                          <a:effectLst/>
                          <a:latin typeface="Arial" charset="0"/>
                        </a:rPr>
                        <a:t>150- 200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78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78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78"/>
                          </a:solidFill>
                          <a:effectLst/>
                          <a:latin typeface="Arial" charset="0"/>
                        </a:rPr>
                        <a:t>Водоотделение, мл за 2 часа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78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78"/>
                          </a:solidFill>
                          <a:effectLst/>
                          <a:latin typeface="Arial" charset="0"/>
                        </a:rPr>
                        <a:t>0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78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78"/>
                          </a:solidFill>
                          <a:effectLst/>
                          <a:latin typeface="Arial" charset="0"/>
                        </a:rPr>
                        <a:t>- 1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78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78"/>
                          </a:solidFill>
                          <a:effectLst/>
                          <a:latin typeface="Arial" charset="0"/>
                        </a:rPr>
                        <a:t>0 - 1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78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877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78"/>
                          </a:solidFill>
                          <a:effectLst/>
                          <a:latin typeface="Arial" charset="0"/>
                        </a:rPr>
                        <a:t>Прочность на изгиб/сжатие (через 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78"/>
                          </a:solidFill>
                          <a:effectLst/>
                          <a:latin typeface="Arial" charset="0"/>
                        </a:rPr>
                        <a:t>2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78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ru-RU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78"/>
                          </a:solidFill>
                          <a:effectLst/>
                          <a:latin typeface="Arial" charset="0"/>
                        </a:rPr>
                        <a:t>сут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78"/>
                          </a:solidFill>
                          <a:effectLst/>
                          <a:latin typeface="Arial" charset="0"/>
                        </a:rPr>
                        <a:t>) при 24°С, (через 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78"/>
                          </a:solidFill>
                          <a:effectLst/>
                          <a:latin typeface="Arial" charset="0"/>
                        </a:rPr>
                        <a:t>1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78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ru-RU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78"/>
                          </a:solidFill>
                          <a:effectLst/>
                          <a:latin typeface="Arial" charset="0"/>
                        </a:rPr>
                        <a:t>сут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78"/>
                          </a:solidFill>
                          <a:effectLst/>
                          <a:latin typeface="Arial" charset="0"/>
                        </a:rPr>
                        <a:t>) при 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78"/>
                          </a:solidFill>
                          <a:effectLst/>
                          <a:latin typeface="Arial" charset="0"/>
                        </a:rPr>
                        <a:t>60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78"/>
                          </a:solidFill>
                          <a:effectLst/>
                          <a:latin typeface="Arial" charset="0"/>
                        </a:rPr>
                        <a:t>°С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78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78"/>
                          </a:solidFill>
                          <a:effectLst/>
                          <a:latin typeface="Arial" charset="0"/>
                        </a:rPr>
                        <a:t>0,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78"/>
                          </a:solidFill>
                          <a:effectLst/>
                          <a:latin typeface="Arial" charset="0"/>
                        </a:rPr>
                        <a:t>7-1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78"/>
                          </a:solidFill>
                          <a:effectLst/>
                          <a:latin typeface="Arial" charset="0"/>
                        </a:rPr>
                        <a:t>/ 1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78"/>
                          </a:solidFill>
                          <a:effectLst/>
                          <a:latin typeface="Arial" charset="0"/>
                        </a:rPr>
                        <a:t>-1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78"/>
                          </a:solidFill>
                          <a:effectLst/>
                          <a:latin typeface="Arial" charset="0"/>
                        </a:rPr>
                        <a:t>,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78"/>
                          </a:solidFill>
                          <a:effectLst/>
                          <a:latin typeface="Arial" charset="0"/>
                        </a:rPr>
                        <a:t>5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78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78"/>
                          </a:solidFill>
                          <a:effectLst/>
                          <a:latin typeface="Arial" charset="0"/>
                        </a:rPr>
                        <a:t>1-2/5-6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78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78"/>
                          </a:solidFill>
                          <a:effectLst/>
                          <a:latin typeface="Arial" charset="0"/>
                        </a:rPr>
                        <a:t>0,7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78"/>
                          </a:solidFill>
                          <a:effectLst/>
                          <a:latin typeface="Arial" charset="0"/>
                        </a:rPr>
                        <a:t>-1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78"/>
                          </a:solidFill>
                          <a:effectLst/>
                          <a:latin typeface="Arial" charset="0"/>
                        </a:rPr>
                        <a:t>/1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78"/>
                          </a:solidFill>
                          <a:effectLst/>
                          <a:latin typeface="Arial" charset="0"/>
                        </a:rPr>
                        <a:t>-1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78"/>
                          </a:solidFill>
                          <a:effectLst/>
                          <a:latin typeface="Arial" charset="0"/>
                        </a:rPr>
                        <a:t>,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78"/>
                          </a:solidFill>
                          <a:effectLst/>
                          <a:latin typeface="Arial" charset="0"/>
                        </a:rPr>
                        <a:t>5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78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78"/>
                          </a:solidFill>
                          <a:effectLst/>
                          <a:latin typeface="Arial" charset="0"/>
                        </a:rPr>
                        <a:t>1-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78"/>
                          </a:solidFill>
                          <a:effectLst/>
                          <a:latin typeface="Arial" charset="0"/>
                        </a:rPr>
                        <a:t>2</a:t>
                      </a: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78"/>
                          </a:solidFill>
                          <a:effectLst/>
                          <a:latin typeface="Arial" charset="0"/>
                        </a:rPr>
                        <a:t>/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78"/>
                          </a:solidFill>
                          <a:effectLst/>
                          <a:latin typeface="Arial" charset="0"/>
                        </a:rPr>
                        <a:t>6-7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78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5094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78"/>
                          </a:solidFill>
                          <a:effectLst/>
                          <a:latin typeface="Arial" charset="0"/>
                        </a:rPr>
                        <a:t>Прочность на изгиб/сжатие (через 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78"/>
                          </a:solidFill>
                          <a:effectLst/>
                          <a:latin typeface="Arial" charset="0"/>
                        </a:rPr>
                        <a:t>4</a:t>
                      </a: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78"/>
                          </a:solidFill>
                          <a:effectLst/>
                          <a:latin typeface="Arial" charset="0"/>
                        </a:rPr>
                        <a:t> сут) при 24°С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78"/>
                          </a:solidFill>
                          <a:effectLst/>
                          <a:latin typeface="Arial" charset="0"/>
                        </a:rPr>
                        <a:t>, </a:t>
                      </a: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78"/>
                          </a:solidFill>
                          <a:effectLst/>
                          <a:latin typeface="Arial" charset="0"/>
                        </a:rPr>
                        <a:t>(через 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78"/>
                          </a:solidFill>
                          <a:effectLst/>
                          <a:latin typeface="Arial" charset="0"/>
                        </a:rPr>
                        <a:t>3</a:t>
                      </a: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78"/>
                          </a:solidFill>
                          <a:effectLst/>
                          <a:latin typeface="Arial" charset="0"/>
                        </a:rPr>
                        <a:t> сут) при 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78"/>
                          </a:solidFill>
                          <a:effectLst/>
                          <a:latin typeface="Arial" charset="0"/>
                        </a:rPr>
                        <a:t>60</a:t>
                      </a: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78"/>
                          </a:solidFill>
                          <a:effectLst/>
                          <a:latin typeface="Arial" charset="0"/>
                        </a:rPr>
                        <a:t>°С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78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78"/>
                          </a:solidFill>
                          <a:effectLst/>
                          <a:latin typeface="Arial" charset="0"/>
                        </a:rPr>
                        <a:t>0</a:t>
                      </a: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78"/>
                          </a:solidFill>
                          <a:effectLst/>
                          <a:latin typeface="Arial" charset="0"/>
                        </a:rPr>
                        <a:t>,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78"/>
                          </a:solidFill>
                          <a:effectLst/>
                          <a:latin typeface="Arial" charset="0"/>
                        </a:rPr>
                        <a:t>7-1</a:t>
                      </a: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78"/>
                          </a:solidFill>
                          <a:effectLst/>
                          <a:latin typeface="Arial" charset="0"/>
                        </a:rPr>
                        <a:t>/1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78"/>
                          </a:solidFill>
                          <a:effectLst/>
                          <a:latin typeface="Arial" charset="0"/>
                        </a:rPr>
                        <a:t>-1</a:t>
                      </a: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78"/>
                          </a:solidFill>
                          <a:effectLst/>
                          <a:latin typeface="Arial" charset="0"/>
                        </a:rPr>
                        <a:t>,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78"/>
                          </a:solidFill>
                          <a:effectLst/>
                          <a:latin typeface="Arial" charset="0"/>
                        </a:rPr>
                        <a:t>5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78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78"/>
                          </a:solidFill>
                          <a:effectLst/>
                          <a:latin typeface="Arial" charset="0"/>
                        </a:rPr>
                        <a:t>2-2,5/8-9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78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78"/>
                          </a:solidFill>
                          <a:effectLst/>
                          <a:latin typeface="Arial" charset="0"/>
                        </a:rPr>
                        <a:t>1-1,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78"/>
                          </a:solidFill>
                          <a:effectLst/>
                          <a:latin typeface="Arial" charset="0"/>
                        </a:rPr>
                        <a:t>5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78"/>
                          </a:solidFill>
                          <a:effectLst/>
                          <a:latin typeface="Arial" charset="0"/>
                        </a:rPr>
                        <a:t>/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78"/>
                          </a:solidFill>
                          <a:effectLst/>
                          <a:latin typeface="Arial" charset="0"/>
                        </a:rPr>
                        <a:t>1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78"/>
                          </a:solidFill>
                          <a:effectLst/>
                          <a:latin typeface="Arial" charset="0"/>
                        </a:rPr>
                        <a:t>,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78"/>
                          </a:solidFill>
                          <a:effectLst/>
                          <a:latin typeface="Arial" charset="0"/>
                        </a:rPr>
                        <a:t>5-2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78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78"/>
                          </a:solidFill>
                          <a:effectLst/>
                          <a:latin typeface="Arial" charset="0"/>
                        </a:rPr>
                        <a:t>2-3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78"/>
                          </a:solidFill>
                          <a:effectLst/>
                          <a:latin typeface="Arial" charset="0"/>
                        </a:rPr>
                        <a:t>/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78"/>
                          </a:solidFill>
                          <a:effectLst/>
                          <a:latin typeface="Arial" charset="0"/>
                        </a:rPr>
                        <a:t>8-10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78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77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78"/>
                          </a:solidFill>
                          <a:effectLst/>
                          <a:latin typeface="Arial" charset="0"/>
                        </a:rPr>
                        <a:t>Прочность на изгиб/сжатие (через 7 сут) при 24°С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78"/>
                          </a:solidFill>
                          <a:effectLst/>
                          <a:latin typeface="Arial" charset="0"/>
                        </a:rPr>
                        <a:t>, </a:t>
                      </a: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78"/>
                          </a:solidFill>
                          <a:effectLst/>
                          <a:latin typeface="Arial" charset="0"/>
                        </a:rPr>
                        <a:t>при 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78"/>
                          </a:solidFill>
                          <a:effectLst/>
                          <a:latin typeface="Arial" charset="0"/>
                        </a:rPr>
                        <a:t>60</a:t>
                      </a: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78"/>
                          </a:solidFill>
                          <a:effectLst/>
                          <a:latin typeface="Arial" charset="0"/>
                        </a:rPr>
                        <a:t>°С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78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78"/>
                          </a:solidFill>
                          <a:effectLst/>
                          <a:latin typeface="Arial" charset="0"/>
                        </a:rPr>
                        <a:t>1-2/1,5-3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78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78"/>
                          </a:solidFill>
                          <a:effectLst/>
                          <a:latin typeface="Arial" charset="0"/>
                        </a:rPr>
                        <a:t>2-2</a:t>
                      </a: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78"/>
                          </a:solidFill>
                          <a:effectLst/>
                          <a:latin typeface="Arial" charset="0"/>
                        </a:rPr>
                        <a:t>,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78"/>
                          </a:solidFill>
                          <a:effectLst/>
                          <a:latin typeface="Arial" charset="0"/>
                        </a:rPr>
                        <a:t>5</a:t>
                      </a: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78"/>
                          </a:solidFill>
                          <a:effectLst/>
                          <a:latin typeface="Arial" charset="0"/>
                        </a:rPr>
                        <a:t>/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78"/>
                          </a:solidFill>
                          <a:effectLst/>
                          <a:latin typeface="Arial" charset="0"/>
                        </a:rPr>
                        <a:t>8-10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78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78"/>
                          </a:solidFill>
                          <a:effectLst/>
                          <a:latin typeface="Arial" charset="0"/>
                        </a:rPr>
                        <a:t>1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78"/>
                          </a:solidFill>
                          <a:effectLst/>
                          <a:latin typeface="Arial" charset="0"/>
                        </a:rPr>
                        <a:t>-2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78"/>
                          </a:solidFill>
                          <a:effectLst/>
                          <a:latin typeface="Arial" charset="0"/>
                        </a:rPr>
                        <a:t>/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78"/>
                          </a:solidFill>
                          <a:effectLst/>
                          <a:latin typeface="Arial" charset="0"/>
                        </a:rPr>
                        <a:t>3-5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78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78"/>
                          </a:solidFill>
                          <a:effectLst/>
                          <a:latin typeface="Arial" charset="0"/>
                        </a:rPr>
                        <a:t>2-3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78"/>
                          </a:solidFill>
                          <a:effectLst/>
                          <a:latin typeface="Arial" charset="0"/>
                        </a:rPr>
                        <a:t>/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78"/>
                          </a:solidFill>
                          <a:effectLst/>
                          <a:latin typeface="Arial" charset="0"/>
                        </a:rPr>
                        <a:t>9-12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78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78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78"/>
                          </a:solidFill>
                          <a:effectLst/>
                          <a:latin typeface="Arial" charset="0"/>
                        </a:rPr>
                        <a:t>Температурный диапазон  применения, °С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78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78"/>
                          </a:solidFill>
                          <a:effectLst/>
                          <a:latin typeface="Arial" charset="0"/>
                        </a:rPr>
                        <a:t>20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78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78"/>
                          </a:solidFill>
                          <a:effectLst/>
                          <a:latin typeface="Arial" charset="0"/>
                        </a:rPr>
                        <a:t> -  75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78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0" y="107950"/>
            <a:ext cx="9144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ТАМПОНАЖНЫЕ МАТЕРИАЛЫ </a:t>
            </a:r>
            <a:r>
              <a:rPr lang="ru-RU" altLang="ru-RU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ДЛЯ БУРЕНИЯ И КАПИТАЛЬНОГО РЕМОНТА СКВАЖИН</a:t>
            </a:r>
          </a:p>
        </p:txBody>
      </p:sp>
    </p:spTree>
    <p:extLst>
      <p:ext uri="{BB962C8B-B14F-4D97-AF65-F5344CB8AC3E}">
        <p14:creationId xmlns:p14="http://schemas.microsoft.com/office/powerpoint/2010/main" val="80522006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3" name="TextBox 3"/>
          <p:cNvSpPr txBox="1">
            <a:spLocks noChangeArrowheads="1"/>
          </p:cNvSpPr>
          <p:nvPr/>
        </p:nvSpPr>
        <p:spPr bwMode="auto">
          <a:xfrm>
            <a:off x="261938" y="857250"/>
            <a:ext cx="888206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Преимущества использования облегченных </a:t>
            </a:r>
            <a:r>
              <a:rPr lang="ru-RU" altLang="ru-RU" sz="20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тампонажных</a:t>
            </a:r>
            <a:r>
              <a:rPr lang="ru-RU" altLang="ru-RU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материалов </a:t>
            </a:r>
            <a:r>
              <a:rPr lang="en-US" altLang="ru-RU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BIT-</a:t>
            </a:r>
            <a:r>
              <a:rPr lang="en-US" altLang="ru-RU" sz="20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Cem</a:t>
            </a:r>
            <a:r>
              <a:rPr lang="en-US" altLang="ru-RU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-L</a:t>
            </a:r>
            <a:endParaRPr lang="ru-RU" altLang="ru-RU" sz="2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4324" name="TextBox 4"/>
          <p:cNvSpPr txBox="1">
            <a:spLocks noChangeArrowheads="1"/>
          </p:cNvSpPr>
          <p:nvPr/>
        </p:nvSpPr>
        <p:spPr bwMode="auto">
          <a:xfrm>
            <a:off x="284163" y="1752600"/>
            <a:ext cx="8618537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ru-RU" altLang="ru-RU" sz="1800" dirty="0">
                <a:solidFill>
                  <a:srgbClr val="000078"/>
                </a:solidFill>
              </a:rPr>
              <a:t>Высокая </a:t>
            </a:r>
            <a:r>
              <a:rPr lang="ru-RU" altLang="ru-RU" sz="1800" dirty="0" err="1">
                <a:solidFill>
                  <a:srgbClr val="000078"/>
                </a:solidFill>
              </a:rPr>
              <a:t>седиментационная</a:t>
            </a:r>
            <a:r>
              <a:rPr lang="ru-RU" altLang="ru-RU" sz="1800" dirty="0">
                <a:solidFill>
                  <a:srgbClr val="000078"/>
                </a:solidFill>
              </a:rPr>
              <a:t> устойчивость </a:t>
            </a:r>
            <a:r>
              <a:rPr lang="ru-RU" altLang="ru-RU" sz="1800" dirty="0" err="1">
                <a:solidFill>
                  <a:srgbClr val="000078"/>
                </a:solidFill>
              </a:rPr>
              <a:t>тампонажного</a:t>
            </a:r>
            <a:r>
              <a:rPr lang="ru-RU" altLang="ru-RU" sz="1800" dirty="0">
                <a:solidFill>
                  <a:srgbClr val="000078"/>
                </a:solidFill>
              </a:rPr>
              <a:t> раствора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ru-RU" altLang="ru-RU" sz="1800" dirty="0">
                <a:solidFill>
                  <a:srgbClr val="000078"/>
                </a:solidFill>
              </a:rPr>
              <a:t>Оптимальные реологические характеристики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ru-RU" altLang="ru-RU" sz="1800" dirty="0">
                <a:solidFill>
                  <a:srgbClr val="000078"/>
                </a:solidFill>
              </a:rPr>
              <a:t>Отсутствие усадки цементного камня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ru-RU" altLang="ru-RU" sz="1800" dirty="0">
                <a:solidFill>
                  <a:srgbClr val="000078"/>
                </a:solidFill>
              </a:rPr>
              <a:t>Высокая антикоррозионная стойкость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ru-RU" altLang="ru-RU" sz="1800" dirty="0">
                <a:solidFill>
                  <a:srgbClr val="000078"/>
                </a:solidFill>
              </a:rPr>
              <a:t>Хорошая </a:t>
            </a:r>
            <a:r>
              <a:rPr lang="ru-RU" altLang="ru-RU" sz="1800" dirty="0" err="1">
                <a:solidFill>
                  <a:srgbClr val="000078"/>
                </a:solidFill>
              </a:rPr>
              <a:t>кольматирующая</a:t>
            </a:r>
            <a:r>
              <a:rPr lang="ru-RU" altLang="ru-RU" sz="1800" dirty="0">
                <a:solidFill>
                  <a:srgbClr val="000078"/>
                </a:solidFill>
              </a:rPr>
              <a:t> способность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ru-RU" altLang="ru-RU" sz="1800" dirty="0">
                <a:solidFill>
                  <a:srgbClr val="000078"/>
                </a:solidFill>
              </a:rPr>
              <a:t>Возможность осуществлять цементирование колонн в различных геологических условиях без использования муфты ступенчатого цементирования</a:t>
            </a:r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0" y="107950"/>
            <a:ext cx="9144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ТАМПОНАЖНЫЕ МАТЕРИАЛЫ </a:t>
            </a:r>
            <a:r>
              <a:rPr lang="ru-RU" altLang="ru-RU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ДЛЯ БУРЕНИЯ И КАПИТАЛЬНОГО РЕМОНТА СКВАЖИН</a:t>
            </a:r>
          </a:p>
        </p:txBody>
      </p:sp>
    </p:spTree>
    <p:extLst>
      <p:ext uri="{BB962C8B-B14F-4D97-AF65-F5344CB8AC3E}">
        <p14:creationId xmlns:p14="http://schemas.microsoft.com/office/powerpoint/2010/main" val="132091249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9" name="Заголовок 1"/>
          <p:cNvSpPr txBox="1">
            <a:spLocks/>
          </p:cNvSpPr>
          <p:nvPr/>
        </p:nvSpPr>
        <p:spPr bwMode="auto">
          <a:xfrm>
            <a:off x="323850" y="765175"/>
            <a:ext cx="8569325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Ударопрочный армированный </a:t>
            </a:r>
            <a:r>
              <a:rPr lang="ru-RU" altLang="ru-RU" sz="20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тампонажный</a:t>
            </a:r>
            <a:r>
              <a:rPr lang="ru-RU" altLang="ru-RU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материал</a:t>
            </a:r>
          </a:p>
        </p:txBody>
      </p:sp>
      <p:graphicFrame>
        <p:nvGraphicFramePr>
          <p:cNvPr id="134188" name="Group 44"/>
          <p:cNvGraphicFramePr>
            <a:graphicFrameLocks noGrp="1"/>
          </p:cNvGraphicFramePr>
          <p:nvPr/>
        </p:nvGraphicFramePr>
        <p:xfrm>
          <a:off x="323850" y="1773238"/>
          <a:ext cx="8496300" cy="4387850"/>
        </p:xfrm>
        <a:graphic>
          <a:graphicData uri="http://schemas.openxmlformats.org/drawingml/2006/table">
            <a:tbl>
              <a:tblPr/>
              <a:tblGrid>
                <a:gridCol w="5916613"/>
                <a:gridCol w="2579687"/>
              </a:tblGrid>
              <a:tr h="285750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78"/>
                          </a:solidFill>
                          <a:effectLst/>
                          <a:latin typeface="Arial" charset="0"/>
                        </a:rPr>
                        <a:t>Показатели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78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78"/>
                          </a:solidFill>
                          <a:effectLst/>
                          <a:latin typeface="Arial" charset="0"/>
                        </a:rPr>
                        <a:t>Результаты испытаний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78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575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78"/>
                          </a:solidFill>
                          <a:effectLst/>
                          <a:latin typeface="Arial" charset="0"/>
                        </a:rPr>
                        <a:t>BIT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78"/>
                          </a:solidFill>
                          <a:effectLst/>
                          <a:latin typeface="Arial" charset="0"/>
                        </a:rPr>
                        <a:t>-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78"/>
                          </a:solidFill>
                          <a:effectLst/>
                          <a:latin typeface="Arial" charset="0"/>
                        </a:rPr>
                        <a:t>Cem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78"/>
                          </a:solidFill>
                          <a:effectLst/>
                          <a:latin typeface="Arial" charset="0"/>
                        </a:rPr>
                        <a:t>-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78"/>
                          </a:solidFill>
                          <a:effectLst/>
                          <a:latin typeface="Arial" charset="0"/>
                        </a:rPr>
                        <a:t>Arm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78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68577" marR="6857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24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78"/>
                          </a:solidFill>
                          <a:effectLst/>
                          <a:latin typeface="Arial" charset="0"/>
                        </a:rPr>
                        <a:t>Плотность, г/см</a:t>
                      </a:r>
                      <a:r>
                        <a:rPr kumimoji="0" lang="ru-RU" sz="16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78"/>
                          </a:solidFill>
                          <a:effectLst/>
                          <a:latin typeface="Arial" charset="0"/>
                        </a:rPr>
                        <a:t>3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78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78"/>
                          </a:solidFill>
                          <a:effectLst/>
                          <a:latin typeface="Arial" charset="0"/>
                        </a:rPr>
                        <a:t>1,88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78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78"/>
                          </a:solidFill>
                          <a:effectLst/>
                          <a:latin typeface="Arial" charset="0"/>
                        </a:rPr>
                        <a:t>-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78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78"/>
                          </a:solidFill>
                          <a:effectLst/>
                          <a:latin typeface="Arial" charset="0"/>
                        </a:rPr>
                        <a:t>1,9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78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41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78"/>
                          </a:solidFill>
                          <a:effectLst/>
                          <a:latin typeface="Arial" charset="0"/>
                        </a:rPr>
                        <a:t>Время </a:t>
                      </a:r>
                      <a:r>
                        <a:rPr kumimoji="0" lang="ru-RU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78"/>
                          </a:solidFill>
                          <a:effectLst/>
                          <a:latin typeface="Arial" charset="0"/>
                        </a:rPr>
                        <a:t>загустевания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78"/>
                          </a:solidFill>
                          <a:effectLst/>
                          <a:latin typeface="Arial" charset="0"/>
                        </a:rPr>
                        <a:t> до консистенции 30 </a:t>
                      </a:r>
                      <a:r>
                        <a:rPr kumimoji="0" lang="ru-RU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78"/>
                          </a:solidFill>
                          <a:effectLst/>
                          <a:latin typeface="Arial" charset="0"/>
                        </a:rPr>
                        <a:t>Вс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78"/>
                          </a:solidFill>
                          <a:effectLst/>
                          <a:latin typeface="Arial" charset="0"/>
                        </a:rPr>
                        <a:t>, мин при 24°С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78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78"/>
                          </a:solidFill>
                          <a:effectLst/>
                          <a:latin typeface="Arial" charset="0"/>
                        </a:rPr>
                        <a:t>100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78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78"/>
                          </a:solidFill>
                          <a:effectLst/>
                          <a:latin typeface="Arial" charset="0"/>
                        </a:rPr>
                        <a:t>-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78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78"/>
                          </a:solidFill>
                          <a:effectLst/>
                          <a:latin typeface="Arial" charset="0"/>
                        </a:rPr>
                        <a:t>300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78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41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78"/>
                          </a:solidFill>
                          <a:effectLst/>
                          <a:latin typeface="Arial" charset="0"/>
                        </a:rPr>
                        <a:t>Растекаемость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78"/>
                          </a:solidFill>
                          <a:effectLst/>
                          <a:latin typeface="Arial" charset="0"/>
                        </a:rPr>
                        <a:t>, мм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78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78"/>
                          </a:solidFill>
                          <a:effectLst/>
                          <a:latin typeface="Arial" charset="0"/>
                        </a:rPr>
                        <a:t>&gt;220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78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41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78"/>
                          </a:solidFill>
                          <a:effectLst/>
                          <a:latin typeface="Arial" charset="0"/>
                        </a:rPr>
                        <a:t>ПФ 30 мин, мл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78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78"/>
                          </a:solidFill>
                          <a:effectLst/>
                          <a:latin typeface="Arial" charset="0"/>
                        </a:rPr>
                        <a:t>100-150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78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41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78"/>
                          </a:solidFill>
                          <a:effectLst/>
                          <a:latin typeface="Arial" charset="0"/>
                        </a:rPr>
                        <a:t>Водоотделение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78"/>
                          </a:solidFill>
                          <a:effectLst/>
                          <a:latin typeface="Arial" charset="0"/>
                        </a:rPr>
                        <a:t>, мл за 2 часа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78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78"/>
                          </a:solidFill>
                          <a:effectLst/>
                          <a:latin typeface="Arial" charset="0"/>
                        </a:rPr>
                        <a:t>0 - 1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78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41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78"/>
                          </a:solidFill>
                          <a:effectLst/>
                          <a:latin typeface="Arial" charset="0"/>
                        </a:rPr>
                        <a:t>Прочность на изгиб/сжатие через 1 сутки при 75°С, МПа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78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78"/>
                          </a:solidFill>
                          <a:effectLst/>
                          <a:latin typeface="Arial" charset="0"/>
                        </a:rPr>
                        <a:t>7-8/25-30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78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41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78"/>
                          </a:solidFill>
                          <a:effectLst/>
                          <a:latin typeface="Arial" charset="0"/>
                        </a:rPr>
                        <a:t>Прочность на изгиб/сжатие через  3 суток при 75°С, МПа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78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78"/>
                          </a:solidFill>
                          <a:effectLst/>
                          <a:latin typeface="Arial" charset="0"/>
                        </a:rPr>
                        <a:t>8-9/35-40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78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41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78"/>
                          </a:solidFill>
                          <a:effectLst/>
                          <a:latin typeface="Arial" charset="0"/>
                        </a:rPr>
                        <a:t>Прочность на изгиб/сжатие через 7 суток при 75°С, МПа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78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78"/>
                          </a:solidFill>
                          <a:effectLst/>
                          <a:latin typeface="Arial" charset="0"/>
                        </a:rPr>
                        <a:t>8-11/40-50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78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41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78"/>
                          </a:solidFill>
                          <a:effectLst/>
                          <a:latin typeface="Arial" charset="0"/>
                        </a:rPr>
                        <a:t>Температурный диапазон  применения, °С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78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78"/>
                          </a:solidFill>
                          <a:effectLst/>
                          <a:latin typeface="Arial" charset="0"/>
                        </a:rPr>
                        <a:t>20 - 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78"/>
                          </a:solidFill>
                          <a:effectLst/>
                          <a:latin typeface="Arial" charset="0"/>
                        </a:rPr>
                        <a:t>75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78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05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78"/>
                          </a:solidFill>
                          <a:effectLst/>
                          <a:latin typeface="Arial" charset="0"/>
                        </a:rPr>
                        <a:t>Кинетическая энергия 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78"/>
                          </a:solidFill>
                          <a:effectLst/>
                          <a:latin typeface="Arial" charset="0"/>
                        </a:rPr>
                        <a:t>E</a:t>
                      </a: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78"/>
                          </a:solidFill>
                          <a:effectLst/>
                          <a:latin typeface="Arial" charset="0"/>
                        </a:rPr>
                        <a:t>к трещинообразования, Дж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78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78"/>
                          </a:solidFill>
                          <a:effectLst/>
                          <a:latin typeface="Arial" charset="0"/>
                        </a:rPr>
                        <a:t>2,8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78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78"/>
                          </a:solidFill>
                          <a:effectLst/>
                          <a:latin typeface="Arial" charset="0"/>
                        </a:rPr>
                        <a:t>–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78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78"/>
                          </a:solidFill>
                          <a:effectLst/>
                          <a:latin typeface="Arial" charset="0"/>
                        </a:rPr>
                        <a:t>3,1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78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0" y="107950"/>
            <a:ext cx="9144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ТАМПОНАЖНЫЕ МАТЕРИАЛЫ </a:t>
            </a:r>
            <a:r>
              <a:rPr lang="ru-RU" altLang="ru-RU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ДЛЯ БУРЕНИЯ И КАПИТАЛЬНОГО РЕМОНТА СКВАЖИН</a:t>
            </a:r>
          </a:p>
        </p:txBody>
      </p:sp>
    </p:spTree>
    <p:extLst>
      <p:ext uri="{BB962C8B-B14F-4D97-AF65-F5344CB8AC3E}">
        <p14:creationId xmlns:p14="http://schemas.microsoft.com/office/powerpoint/2010/main" val="275530681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0" y="914400"/>
            <a:ext cx="8928100" cy="4511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541338" algn="l"/>
                <a:tab pos="1455738" algn="l"/>
                <a:tab pos="2370138" algn="l"/>
                <a:tab pos="3284538" algn="l"/>
                <a:tab pos="4198938" algn="l"/>
                <a:tab pos="5113338" algn="l"/>
                <a:tab pos="6027738" algn="l"/>
                <a:tab pos="6942138" algn="l"/>
                <a:tab pos="7856538" algn="l"/>
                <a:tab pos="8770938" algn="l"/>
                <a:tab pos="9685338" algn="l"/>
                <a:tab pos="10599738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marL="541338" indent="-363538">
              <a:tabLst>
                <a:tab pos="541338" algn="l"/>
                <a:tab pos="1455738" algn="l"/>
                <a:tab pos="2370138" algn="l"/>
                <a:tab pos="3284538" algn="l"/>
                <a:tab pos="4198938" algn="l"/>
                <a:tab pos="5113338" algn="l"/>
                <a:tab pos="6027738" algn="l"/>
                <a:tab pos="6942138" algn="l"/>
                <a:tab pos="7856538" algn="l"/>
                <a:tab pos="8770938" algn="l"/>
                <a:tab pos="9685338" algn="l"/>
                <a:tab pos="10599738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>
              <a:tabLst>
                <a:tab pos="541338" algn="l"/>
                <a:tab pos="1455738" algn="l"/>
                <a:tab pos="2370138" algn="l"/>
                <a:tab pos="3284538" algn="l"/>
                <a:tab pos="4198938" algn="l"/>
                <a:tab pos="5113338" algn="l"/>
                <a:tab pos="6027738" algn="l"/>
                <a:tab pos="6942138" algn="l"/>
                <a:tab pos="7856538" algn="l"/>
                <a:tab pos="8770938" algn="l"/>
                <a:tab pos="9685338" algn="l"/>
                <a:tab pos="10599738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>
              <a:tabLst>
                <a:tab pos="541338" algn="l"/>
                <a:tab pos="1455738" algn="l"/>
                <a:tab pos="2370138" algn="l"/>
                <a:tab pos="3284538" algn="l"/>
                <a:tab pos="4198938" algn="l"/>
                <a:tab pos="5113338" algn="l"/>
                <a:tab pos="6027738" algn="l"/>
                <a:tab pos="6942138" algn="l"/>
                <a:tab pos="7856538" algn="l"/>
                <a:tab pos="8770938" algn="l"/>
                <a:tab pos="9685338" algn="l"/>
                <a:tab pos="10599738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>
              <a:tabLst>
                <a:tab pos="541338" algn="l"/>
                <a:tab pos="1455738" algn="l"/>
                <a:tab pos="2370138" algn="l"/>
                <a:tab pos="3284538" algn="l"/>
                <a:tab pos="4198938" algn="l"/>
                <a:tab pos="5113338" algn="l"/>
                <a:tab pos="6027738" algn="l"/>
                <a:tab pos="6942138" algn="l"/>
                <a:tab pos="7856538" algn="l"/>
                <a:tab pos="8770938" algn="l"/>
                <a:tab pos="9685338" algn="l"/>
                <a:tab pos="10599738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541338" algn="l"/>
                <a:tab pos="1455738" algn="l"/>
                <a:tab pos="2370138" algn="l"/>
                <a:tab pos="3284538" algn="l"/>
                <a:tab pos="4198938" algn="l"/>
                <a:tab pos="5113338" algn="l"/>
                <a:tab pos="6027738" algn="l"/>
                <a:tab pos="6942138" algn="l"/>
                <a:tab pos="7856538" algn="l"/>
                <a:tab pos="8770938" algn="l"/>
                <a:tab pos="9685338" algn="l"/>
                <a:tab pos="10599738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541338" algn="l"/>
                <a:tab pos="1455738" algn="l"/>
                <a:tab pos="2370138" algn="l"/>
                <a:tab pos="3284538" algn="l"/>
                <a:tab pos="4198938" algn="l"/>
                <a:tab pos="5113338" algn="l"/>
                <a:tab pos="6027738" algn="l"/>
                <a:tab pos="6942138" algn="l"/>
                <a:tab pos="7856538" algn="l"/>
                <a:tab pos="8770938" algn="l"/>
                <a:tab pos="9685338" algn="l"/>
                <a:tab pos="10599738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541338" algn="l"/>
                <a:tab pos="1455738" algn="l"/>
                <a:tab pos="2370138" algn="l"/>
                <a:tab pos="3284538" algn="l"/>
                <a:tab pos="4198938" algn="l"/>
                <a:tab pos="5113338" algn="l"/>
                <a:tab pos="6027738" algn="l"/>
                <a:tab pos="6942138" algn="l"/>
                <a:tab pos="7856538" algn="l"/>
                <a:tab pos="8770938" algn="l"/>
                <a:tab pos="9685338" algn="l"/>
                <a:tab pos="10599738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541338" algn="l"/>
                <a:tab pos="1455738" algn="l"/>
                <a:tab pos="2370138" algn="l"/>
                <a:tab pos="3284538" algn="l"/>
                <a:tab pos="4198938" algn="l"/>
                <a:tab pos="5113338" algn="l"/>
                <a:tab pos="6027738" algn="l"/>
                <a:tab pos="6942138" algn="l"/>
                <a:tab pos="7856538" algn="l"/>
                <a:tab pos="8770938" algn="l"/>
                <a:tab pos="9685338" algn="l"/>
                <a:tab pos="10599738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lvl="1" algn="just" eaLnBrk="1" hangingPunct="1">
              <a:buClr>
                <a:srgbClr val="FF0000"/>
              </a:buClr>
              <a:buFont typeface="Wingdings" charset="2"/>
              <a:buChar char=""/>
            </a:pPr>
            <a:r>
              <a:rPr lang="ru-RU" altLang="ru-RU" sz="2000" b="1" dirty="0">
                <a:solidFill>
                  <a:srgbClr val="000066"/>
                </a:solidFill>
              </a:rPr>
              <a:t>ПОРОДОРАЗРУШАЮЩИЙ ИНСТРУМЕНТ</a:t>
            </a:r>
          </a:p>
          <a:p>
            <a:pPr marL="542925" lvl="1" indent="-361950" algn="just" eaLnBrk="1" hangingPunct="1">
              <a:spcAft>
                <a:spcPts val="1400"/>
              </a:spcAft>
              <a:buClrTx/>
              <a:buFontTx/>
              <a:buNone/>
            </a:pPr>
            <a:r>
              <a:rPr lang="ru-RU" altLang="ru-RU" sz="1600" dirty="0">
                <a:solidFill>
                  <a:srgbClr val="808080"/>
                </a:solidFill>
              </a:rPr>
              <a:t>	</a:t>
            </a:r>
            <a:r>
              <a:rPr lang="en-US" altLang="ru-RU" sz="1600" i="1" dirty="0">
                <a:solidFill>
                  <a:srgbClr val="000066"/>
                </a:solidFill>
              </a:rPr>
              <a:t>PDC, </a:t>
            </a:r>
            <a:r>
              <a:rPr lang="ru-RU" altLang="ru-RU" sz="1600" i="1" dirty="0">
                <a:solidFill>
                  <a:srgbClr val="000066"/>
                </a:solidFill>
              </a:rPr>
              <a:t>шарошечные, алмазные, импрегнированные, специальные, </a:t>
            </a:r>
            <a:r>
              <a:rPr lang="ru-RU" altLang="ru-RU" sz="1600" i="1" dirty="0" err="1">
                <a:solidFill>
                  <a:srgbClr val="000066"/>
                </a:solidFill>
              </a:rPr>
              <a:t>бицентричные</a:t>
            </a:r>
            <a:r>
              <a:rPr lang="ru-RU" altLang="ru-RU" sz="1600" i="1" dirty="0">
                <a:solidFill>
                  <a:srgbClr val="000066"/>
                </a:solidFill>
              </a:rPr>
              <a:t> долота, лопастные раздвижные и нераздвижные расширители</a:t>
            </a:r>
          </a:p>
          <a:p>
            <a:pPr lvl="1" algn="just" eaLnBrk="1" hangingPunct="1">
              <a:buClr>
                <a:srgbClr val="FF0000"/>
              </a:buClr>
              <a:buFont typeface="Wingdings" charset="2"/>
              <a:buChar char=""/>
            </a:pPr>
            <a:r>
              <a:rPr lang="ru-RU" altLang="ru-RU" sz="2000" b="1" dirty="0">
                <a:solidFill>
                  <a:srgbClr val="000066"/>
                </a:solidFill>
              </a:rPr>
              <a:t>ИНСТРУМЕНТ ДЛЯ ОТБОРА КЕРНА</a:t>
            </a:r>
          </a:p>
          <a:p>
            <a:pPr marL="542925" lvl="1" indent="-361950" algn="just" eaLnBrk="1" hangingPunct="1">
              <a:spcAft>
                <a:spcPts val="1400"/>
              </a:spcAft>
              <a:buClrTx/>
              <a:buFontTx/>
              <a:buNone/>
            </a:pPr>
            <a:r>
              <a:rPr lang="en-US" altLang="ru-RU" sz="2000" dirty="0">
                <a:solidFill>
                  <a:srgbClr val="000066"/>
                </a:solidFill>
              </a:rPr>
              <a:t>	</a:t>
            </a:r>
            <a:r>
              <a:rPr lang="en-US" altLang="ru-RU" sz="1600" i="1" dirty="0">
                <a:solidFill>
                  <a:srgbClr val="000066"/>
                </a:solidFill>
              </a:rPr>
              <a:t>PDC</a:t>
            </a:r>
            <a:r>
              <a:rPr lang="ru-RU" altLang="ru-RU" sz="1600" i="1" dirty="0">
                <a:solidFill>
                  <a:srgbClr val="000066"/>
                </a:solidFill>
              </a:rPr>
              <a:t>, </a:t>
            </a:r>
            <a:r>
              <a:rPr lang="en-US" altLang="ru-RU" sz="1600" i="1" dirty="0">
                <a:solidFill>
                  <a:srgbClr val="000066"/>
                </a:solidFill>
              </a:rPr>
              <a:t>TSP, </a:t>
            </a:r>
            <a:r>
              <a:rPr lang="ru-RU" altLang="ru-RU" sz="1600" i="1" dirty="0">
                <a:solidFill>
                  <a:srgbClr val="000066"/>
                </a:solidFill>
              </a:rPr>
              <a:t>алмазные, импрегнированные бурильные головки, </a:t>
            </a:r>
            <a:r>
              <a:rPr lang="ru-RU" altLang="ru-RU" sz="1600" i="1" dirty="0" err="1">
                <a:solidFill>
                  <a:srgbClr val="000066"/>
                </a:solidFill>
              </a:rPr>
              <a:t>керноотборные</a:t>
            </a:r>
            <a:r>
              <a:rPr lang="ru-RU" altLang="ru-RU" sz="1600" i="1" dirty="0">
                <a:solidFill>
                  <a:srgbClr val="000066"/>
                </a:solidFill>
              </a:rPr>
              <a:t> снаряды</a:t>
            </a:r>
          </a:p>
          <a:p>
            <a:pPr lvl="1" algn="just" eaLnBrk="1" hangingPunct="1">
              <a:buClr>
                <a:srgbClr val="FF0000"/>
              </a:buClr>
              <a:buFont typeface="Wingdings" charset="2"/>
              <a:buChar char=""/>
            </a:pPr>
            <a:r>
              <a:rPr lang="ru-RU" altLang="ru-RU" sz="2000" b="1" dirty="0">
                <a:solidFill>
                  <a:srgbClr val="000066"/>
                </a:solidFill>
              </a:rPr>
              <a:t>ИНСТРУМЕНТ ДЛЯ ЗБС И КРС</a:t>
            </a:r>
          </a:p>
          <a:p>
            <a:pPr marL="542925" lvl="1" indent="-361950" algn="just" eaLnBrk="1" hangingPunct="1">
              <a:spcAft>
                <a:spcPts val="1400"/>
              </a:spcAft>
              <a:buClrTx/>
              <a:buFontTx/>
              <a:buNone/>
            </a:pPr>
            <a:r>
              <a:rPr lang="ru-RU" altLang="ru-RU" sz="2000" dirty="0">
                <a:solidFill>
                  <a:srgbClr val="000066"/>
                </a:solidFill>
              </a:rPr>
              <a:t>	</a:t>
            </a:r>
            <a:r>
              <a:rPr lang="ru-RU" altLang="ru-RU" sz="1600" i="1" dirty="0">
                <a:solidFill>
                  <a:srgbClr val="000066"/>
                </a:solidFill>
              </a:rPr>
              <a:t>комплекты технических средств для фрезерования «окна» в обсадной колонне, оборудование для фрезерования участков обсадных колонн, </a:t>
            </a:r>
            <a:r>
              <a:rPr lang="ru-RU" altLang="ru-RU" sz="1600" i="1" dirty="0" err="1">
                <a:solidFill>
                  <a:srgbClr val="000066"/>
                </a:solidFill>
              </a:rPr>
              <a:t>трубоотрезы</a:t>
            </a:r>
            <a:r>
              <a:rPr lang="ru-RU" altLang="ru-RU" sz="1600" i="1" dirty="0">
                <a:solidFill>
                  <a:srgbClr val="000066"/>
                </a:solidFill>
              </a:rPr>
              <a:t>, фрезеры, калибраторы-расширители, пробойники трубные</a:t>
            </a:r>
          </a:p>
          <a:p>
            <a:pPr lvl="1" algn="just" eaLnBrk="1" hangingPunct="1">
              <a:buClr>
                <a:srgbClr val="FF0000"/>
              </a:buClr>
              <a:buFont typeface="Wingdings" charset="2"/>
              <a:buChar char=""/>
            </a:pPr>
            <a:r>
              <a:rPr lang="ru-RU" altLang="ru-RU" sz="2000" b="1" dirty="0" smtClean="0">
                <a:solidFill>
                  <a:srgbClr val="000066"/>
                </a:solidFill>
              </a:rPr>
              <a:t>ЯССЫ, </a:t>
            </a:r>
            <a:r>
              <a:rPr lang="ru-RU" altLang="ru-RU" sz="2000" b="1" dirty="0">
                <a:solidFill>
                  <a:srgbClr val="000066"/>
                </a:solidFill>
              </a:rPr>
              <a:t>ЭЛЕМЕНТЫ </a:t>
            </a:r>
            <a:r>
              <a:rPr lang="ru-RU" altLang="ru-RU" sz="2000" b="1" dirty="0" smtClean="0">
                <a:solidFill>
                  <a:srgbClr val="000066"/>
                </a:solidFill>
              </a:rPr>
              <a:t>КНБК, ОСНАСТКА ОБСАДНЫХ КОЛОНН</a:t>
            </a:r>
            <a:endParaRPr lang="ru-RU" altLang="ru-RU" sz="2000" b="1" dirty="0">
              <a:solidFill>
                <a:srgbClr val="000066"/>
              </a:solidFill>
            </a:endParaRPr>
          </a:p>
          <a:p>
            <a:pPr marL="542925" lvl="1" indent="-361950" algn="just" eaLnBrk="1" hangingPunct="1">
              <a:spcAft>
                <a:spcPts val="1400"/>
              </a:spcAft>
              <a:buClrTx/>
              <a:buFontTx/>
              <a:buNone/>
            </a:pPr>
            <a:r>
              <a:rPr lang="ru-RU" altLang="ru-RU" sz="2000" dirty="0">
                <a:solidFill>
                  <a:srgbClr val="000066"/>
                </a:solidFill>
              </a:rPr>
              <a:t>	</a:t>
            </a:r>
            <a:r>
              <a:rPr lang="ru-RU" altLang="ru-RU" sz="1600" i="1" dirty="0">
                <a:solidFill>
                  <a:srgbClr val="000066"/>
                </a:solidFill>
              </a:rPr>
              <a:t>крутильные и осевые </a:t>
            </a:r>
            <a:r>
              <a:rPr lang="ru-RU" altLang="ru-RU" sz="1600" i="1" dirty="0" err="1">
                <a:solidFill>
                  <a:srgbClr val="000066"/>
                </a:solidFill>
              </a:rPr>
              <a:t>яссы</a:t>
            </a:r>
            <a:r>
              <a:rPr lang="ru-RU" altLang="ru-RU" sz="1600" i="1" dirty="0">
                <a:solidFill>
                  <a:srgbClr val="000066"/>
                </a:solidFill>
              </a:rPr>
              <a:t>, </a:t>
            </a:r>
            <a:r>
              <a:rPr lang="ru-RU" altLang="ru-RU" sz="1600" i="1" dirty="0" err="1">
                <a:solidFill>
                  <a:srgbClr val="000066"/>
                </a:solidFill>
              </a:rPr>
              <a:t>расхаживатели</a:t>
            </a:r>
            <a:r>
              <a:rPr lang="ru-RU" altLang="ru-RU" sz="1600" i="1" dirty="0">
                <a:solidFill>
                  <a:srgbClr val="000066"/>
                </a:solidFill>
              </a:rPr>
              <a:t> колонн, корректоры подачи – демпферы, протекторы забойные, калибраторы, </a:t>
            </a:r>
            <a:r>
              <a:rPr lang="ru-RU" altLang="ru-RU" sz="1600" i="1" dirty="0" err="1" smtClean="0">
                <a:solidFill>
                  <a:srgbClr val="000066"/>
                </a:solidFill>
              </a:rPr>
              <a:t>центраторы</a:t>
            </a:r>
            <a:r>
              <a:rPr lang="ru-RU" altLang="ru-RU" sz="1600" i="1" dirty="0" smtClean="0">
                <a:solidFill>
                  <a:srgbClr val="000066"/>
                </a:solidFill>
              </a:rPr>
              <a:t>, </a:t>
            </a:r>
            <a:r>
              <a:rPr lang="ru-RU" altLang="ru-RU" sz="1600" i="1" dirty="0" err="1" smtClean="0">
                <a:solidFill>
                  <a:srgbClr val="000066"/>
                </a:solidFill>
              </a:rPr>
              <a:t>легкоразбуриваемая</a:t>
            </a:r>
            <a:r>
              <a:rPr lang="ru-RU" altLang="ru-RU" sz="1600" i="1" dirty="0" smtClean="0">
                <a:solidFill>
                  <a:srgbClr val="000066"/>
                </a:solidFill>
              </a:rPr>
              <a:t> оснастка: башмаки, обратные клапаны, пробки</a:t>
            </a:r>
            <a:endParaRPr lang="ru-RU" altLang="ru-RU" sz="1600" i="1" dirty="0">
              <a:solidFill>
                <a:srgbClr val="000066"/>
              </a:solidFill>
            </a:endParaRPr>
          </a:p>
        </p:txBody>
      </p:sp>
      <p:sp>
        <p:nvSpPr>
          <p:cNvPr id="5" name="Text Box 1"/>
          <p:cNvSpPr txBox="1">
            <a:spLocks noChangeArrowheads="1"/>
          </p:cNvSpPr>
          <p:nvPr/>
        </p:nvSpPr>
        <p:spPr bwMode="auto">
          <a:xfrm>
            <a:off x="0" y="76200"/>
            <a:ext cx="91440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algn="ctr" eaLnBrk="1" hangingPunct="1">
              <a:spcBef>
                <a:spcPts val="1125"/>
              </a:spcBef>
              <a:buClrTx/>
              <a:buFontTx/>
              <a:buNone/>
            </a:pPr>
            <a:r>
              <a:rPr lang="ru-RU" altLang="ru-RU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РАЗРАБОТКА И ПРОИЗВОДСТВО</a:t>
            </a:r>
          </a:p>
        </p:txBody>
      </p:sp>
    </p:spTree>
    <p:extLst>
      <p:ext uri="{BB962C8B-B14F-4D97-AF65-F5344CB8AC3E}">
        <p14:creationId xmlns:p14="http://schemas.microsoft.com/office/powerpoint/2010/main" val="262464624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1" name="Заголовок 1"/>
          <p:cNvSpPr txBox="1">
            <a:spLocks/>
          </p:cNvSpPr>
          <p:nvPr/>
        </p:nvSpPr>
        <p:spPr bwMode="auto">
          <a:xfrm>
            <a:off x="250825" y="836613"/>
            <a:ext cx="8642350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000078"/>
                </a:solidFill>
              </a:rPr>
              <a:t>Для повышения ударной прочности используются специальные органические полимеры, для армирования комплекс из фибр волокон</a:t>
            </a:r>
          </a:p>
        </p:txBody>
      </p:sp>
      <p:pic>
        <p:nvPicPr>
          <p:cNvPr id="4" name="Picture 2" descr="C:\Users\IshbaevRR\Desktop\Презентации\Для презентации\IMG_1556.JPG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1691680" y="1700808"/>
            <a:ext cx="2376264" cy="1782198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5" name="Picture 3" descr="C:\Users\IshbaevRR\Desktop\Презентации\Для презентации\IMG_1559.JPG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4788024" y="1700808"/>
            <a:ext cx="2376264" cy="1782198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 cstate="print">
            <a:extLst/>
          </a:blip>
          <a:srcRect/>
          <a:stretch>
            <a:fillRect/>
          </a:stretch>
        </p:blipFill>
        <p:spPr bwMode="auto">
          <a:xfrm>
            <a:off x="5220072" y="3483006"/>
            <a:ext cx="3345093" cy="29986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/>
        </p:spPr>
      </p:pic>
      <p:pic>
        <p:nvPicPr>
          <p:cNvPr id="186375" name="Picture 5" descr="C:\Users\IshbaevRR\Desktop\Презентации\Для презентации\962_182201_96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050" y="4522788"/>
            <a:ext cx="612775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C:\Users\IshbaevRR\Desktop\Презентации\Для презентации\IMG_1567.JPG"/>
          <p:cNvPicPr>
            <a:picLocks noChangeAspect="1" noChangeArrowheads="1"/>
          </p:cNvPicPr>
          <p:nvPr/>
        </p:nvPicPr>
        <p:blipFill>
          <a:blip r:embed="rId7" cstate="print">
            <a:extLst/>
          </a:blip>
          <a:srcRect/>
          <a:stretch>
            <a:fillRect/>
          </a:stretch>
        </p:blipFill>
        <p:spPr bwMode="auto">
          <a:xfrm>
            <a:off x="395536" y="3604466"/>
            <a:ext cx="3816424" cy="2862319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9" name="Скругленный прямоугольник 8"/>
          <p:cNvSpPr/>
          <p:nvPr/>
        </p:nvSpPr>
        <p:spPr>
          <a:xfrm>
            <a:off x="2700338" y="4292600"/>
            <a:ext cx="1008062" cy="865188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" name="Стрелка вправо 9"/>
          <p:cNvSpPr/>
          <p:nvPr/>
        </p:nvSpPr>
        <p:spPr>
          <a:xfrm>
            <a:off x="3708400" y="4365625"/>
            <a:ext cx="1511300" cy="792163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0" y="107950"/>
            <a:ext cx="9144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ТАМПОНАЖНЫЕ МАТЕРИАЛЫ </a:t>
            </a:r>
            <a:r>
              <a:rPr lang="ru-RU" altLang="ru-RU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ДЛЯ БУРЕНИЯ И КАПИТАЛЬНОГО РЕМОНТА СКВАЖИН</a:t>
            </a:r>
          </a:p>
        </p:txBody>
      </p:sp>
    </p:spTree>
    <p:extLst>
      <p:ext uri="{BB962C8B-B14F-4D97-AF65-F5344CB8AC3E}">
        <p14:creationId xmlns:p14="http://schemas.microsoft.com/office/powerpoint/2010/main" val="304072998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C:\Users\IshbaevRR\Desktop\Презентации\Для презентации\IMG_1562.JPG"/>
          <p:cNvPicPr>
            <a:picLocks noChangeAspect="1" noChangeArrowheads="1"/>
          </p:cNvPicPr>
          <p:nvPr/>
        </p:nvPicPr>
        <p:blipFill rotWithShape="1">
          <a:blip r:embed="rId3" cstate="print">
            <a:extLst/>
          </a:blip>
          <a:srcRect l="9062" r="23778" b="9800"/>
          <a:stretch/>
        </p:blipFill>
        <p:spPr bwMode="auto">
          <a:xfrm>
            <a:off x="3131838" y="4656439"/>
            <a:ext cx="1881553" cy="189527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87396" name="Picture 5" descr="C:\Users\IshbaevRR\Desktop\Презентации\Для презентации\962_182201_96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2550" y="5135563"/>
            <a:ext cx="346075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Стрелка вправо 4"/>
          <p:cNvSpPr/>
          <p:nvPr/>
        </p:nvSpPr>
        <p:spPr>
          <a:xfrm>
            <a:off x="4419600" y="4933950"/>
            <a:ext cx="1512888" cy="661988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000078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987800" y="5084763"/>
            <a:ext cx="431800" cy="360362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000078"/>
              </a:solidFill>
            </a:endParaRPr>
          </a:p>
        </p:txBody>
      </p:sp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48638956"/>
              </p:ext>
            </p:extLst>
          </p:nvPr>
        </p:nvGraphicFramePr>
        <p:xfrm>
          <a:off x="342013" y="836712"/>
          <a:ext cx="8243950" cy="3096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87400" name="TextBox 7"/>
          <p:cNvSpPr txBox="1">
            <a:spLocks noChangeArrowheads="1"/>
          </p:cNvSpPr>
          <p:nvPr/>
        </p:nvSpPr>
        <p:spPr bwMode="auto">
          <a:xfrm>
            <a:off x="2700338" y="3851275"/>
            <a:ext cx="34385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000078"/>
                </a:solidFill>
              </a:rPr>
              <a:t>Диски после ударной нагрузки</a:t>
            </a:r>
          </a:p>
        </p:txBody>
      </p:sp>
      <p:pic>
        <p:nvPicPr>
          <p:cNvPr id="18740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763" y="4619625"/>
            <a:ext cx="2163762" cy="196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7402" name="TextBox 9"/>
          <p:cNvSpPr txBox="1">
            <a:spLocks noChangeArrowheads="1"/>
          </p:cNvSpPr>
          <p:nvPr/>
        </p:nvSpPr>
        <p:spPr bwMode="auto">
          <a:xfrm>
            <a:off x="1031875" y="4391025"/>
            <a:ext cx="11255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000078"/>
                </a:solidFill>
              </a:rPr>
              <a:t>ПЦТ-1-</a:t>
            </a:r>
            <a:r>
              <a:rPr lang="en-US" altLang="ru-RU" sz="1800">
                <a:solidFill>
                  <a:srgbClr val="000078"/>
                </a:solidFill>
              </a:rPr>
              <a:t>G</a:t>
            </a:r>
            <a:endParaRPr lang="ru-RU" altLang="ru-RU" sz="1800">
              <a:solidFill>
                <a:srgbClr val="000078"/>
              </a:solidFill>
            </a:endParaRPr>
          </a:p>
        </p:txBody>
      </p:sp>
      <p:sp>
        <p:nvSpPr>
          <p:cNvPr id="187403" name="TextBox 10"/>
          <p:cNvSpPr txBox="1">
            <a:spLocks noChangeArrowheads="1"/>
          </p:cNvSpPr>
          <p:nvPr/>
        </p:nvSpPr>
        <p:spPr bwMode="auto">
          <a:xfrm>
            <a:off x="3275013" y="4391025"/>
            <a:ext cx="15954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ru-RU" sz="1800">
                <a:solidFill>
                  <a:srgbClr val="000078"/>
                </a:solidFill>
              </a:rPr>
              <a:t>BIT-Cem-Arm</a:t>
            </a:r>
            <a:endParaRPr lang="ru-RU" altLang="ru-RU" sz="1800">
              <a:solidFill>
                <a:srgbClr val="000078"/>
              </a:solidFill>
            </a:endParaRPr>
          </a:p>
        </p:txBody>
      </p:sp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7">
            <a:extLst/>
          </a:blip>
          <a:srcRect/>
          <a:stretch>
            <a:fillRect/>
          </a:stretch>
        </p:blipFill>
        <p:spPr bwMode="auto">
          <a:xfrm>
            <a:off x="6114640" y="4035868"/>
            <a:ext cx="2687852" cy="23798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/>
        </p:spPr>
      </p:pic>
      <p:sp>
        <p:nvSpPr>
          <p:cNvPr id="13" name="TextBox 3"/>
          <p:cNvSpPr txBox="1">
            <a:spLocks noChangeArrowheads="1"/>
          </p:cNvSpPr>
          <p:nvPr/>
        </p:nvSpPr>
        <p:spPr bwMode="auto">
          <a:xfrm>
            <a:off x="0" y="107950"/>
            <a:ext cx="9144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ТАМПОНАЖНЫЕ МАТЕРИАЛЫ </a:t>
            </a:r>
            <a:r>
              <a:rPr lang="ru-RU" altLang="ru-RU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ДЛЯ БУРЕНИЯ И КАПИТАЛЬНОГО РЕМОНТА СКВАЖИН</a:t>
            </a:r>
          </a:p>
        </p:txBody>
      </p:sp>
    </p:spTree>
    <p:extLst>
      <p:ext uri="{BB962C8B-B14F-4D97-AF65-F5344CB8AC3E}">
        <p14:creationId xmlns:p14="http://schemas.microsoft.com/office/powerpoint/2010/main" val="367914408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3" name="TextBox 2"/>
          <p:cNvSpPr txBox="1">
            <a:spLocks noChangeArrowheads="1"/>
          </p:cNvSpPr>
          <p:nvPr/>
        </p:nvSpPr>
        <p:spPr bwMode="auto">
          <a:xfrm>
            <a:off x="468313" y="857250"/>
            <a:ext cx="823436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Преимущества использования ударопрочных армированных </a:t>
            </a:r>
            <a:r>
              <a:rPr lang="ru-RU" altLang="ru-RU" sz="20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тампонажных</a:t>
            </a:r>
            <a:r>
              <a:rPr lang="ru-RU" altLang="ru-RU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материалов </a:t>
            </a:r>
            <a:r>
              <a:rPr lang="en-US" altLang="ru-RU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BIT-</a:t>
            </a:r>
            <a:r>
              <a:rPr lang="en-US" altLang="ru-RU" sz="20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Cem</a:t>
            </a:r>
            <a:r>
              <a:rPr lang="en-US" altLang="ru-RU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-Arm</a:t>
            </a:r>
            <a:endParaRPr lang="ru-RU" altLang="ru-RU" sz="2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9444" name="TextBox 3"/>
          <p:cNvSpPr txBox="1">
            <a:spLocks noChangeArrowheads="1"/>
          </p:cNvSpPr>
          <p:nvPr/>
        </p:nvSpPr>
        <p:spPr bwMode="auto">
          <a:xfrm>
            <a:off x="250825" y="2039938"/>
            <a:ext cx="8713788" cy="380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ru-RU" altLang="ru-RU" sz="1800">
                <a:solidFill>
                  <a:srgbClr val="000078"/>
                </a:solidFill>
              </a:rPr>
              <a:t>Высокая седиментационная устойчивость тампонажного раствора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ru-RU" altLang="ru-RU" sz="1800">
                <a:solidFill>
                  <a:srgbClr val="000078"/>
                </a:solidFill>
              </a:rPr>
              <a:t>Оптимальные реологические характеристики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ru-RU" altLang="ru-RU" sz="1800">
                <a:solidFill>
                  <a:srgbClr val="000078"/>
                </a:solidFill>
              </a:rPr>
              <a:t>Отсутствие усадки цементного камня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ru-RU" altLang="ru-RU" sz="1800">
                <a:solidFill>
                  <a:srgbClr val="000078"/>
                </a:solidFill>
              </a:rPr>
              <a:t>Высокая антикоррозионная стойкость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ru-RU" altLang="ru-RU" sz="1800">
                <a:solidFill>
                  <a:srgbClr val="000078"/>
                </a:solidFill>
              </a:rPr>
              <a:t>Высокая ударная прочность цементного камня 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ru-RU" altLang="ru-RU" sz="1800">
                <a:solidFill>
                  <a:srgbClr val="000078"/>
                </a:solidFill>
              </a:rPr>
              <a:t>Армирующие волокна не дают трещинам распространяться по цементному камню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ru-RU" altLang="ru-RU" sz="1800">
                <a:solidFill>
                  <a:srgbClr val="000078"/>
                </a:solidFill>
              </a:rPr>
              <a:t>Позволяет сохранить тампонажный камень после ударных нагрузок в ходе перфорации скважины и ГРП</a:t>
            </a:r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0" y="107950"/>
            <a:ext cx="9144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ТАМПОНАЖНЫЕ МАТЕРИАЛЫ </a:t>
            </a:r>
            <a:r>
              <a:rPr lang="ru-RU" altLang="ru-RU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ДЛЯ БУРЕНИЯ И КАПИТАЛЬНОГО РЕМОНТА СКВАЖИН</a:t>
            </a:r>
          </a:p>
        </p:txBody>
      </p:sp>
    </p:spTree>
    <p:extLst>
      <p:ext uri="{BB962C8B-B14F-4D97-AF65-F5344CB8AC3E}">
        <p14:creationId xmlns:p14="http://schemas.microsoft.com/office/powerpoint/2010/main" val="383015660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1" name="Заголовок 1"/>
          <p:cNvSpPr txBox="1">
            <a:spLocks/>
          </p:cNvSpPr>
          <p:nvPr/>
        </p:nvSpPr>
        <p:spPr bwMode="auto">
          <a:xfrm>
            <a:off x="468313" y="765175"/>
            <a:ext cx="8229600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000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Тампонажный</a:t>
            </a:r>
            <a:r>
              <a:rPr lang="ru-RU" altLang="ru-RU" sz="200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состав для ликвидации поглощении </a:t>
            </a:r>
            <a:r>
              <a:rPr lang="en-US" altLang="ru-RU" sz="200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BIT-</a:t>
            </a:r>
            <a:r>
              <a:rPr lang="en-US" altLang="ru-RU" sz="2000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Cem</a:t>
            </a:r>
            <a:r>
              <a:rPr lang="en-US" altLang="ru-RU" sz="200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-Lock</a:t>
            </a:r>
            <a:endParaRPr lang="ru-RU" altLang="ru-RU" sz="20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graphicFrame>
        <p:nvGraphicFramePr>
          <p:cNvPr id="4" name="Объект 3"/>
          <p:cNvGraphicFramePr>
            <a:graphicFrameLocks/>
          </p:cNvGraphicFramePr>
          <p:nvPr/>
        </p:nvGraphicFramePr>
        <p:xfrm>
          <a:off x="369888" y="1412875"/>
          <a:ext cx="8424862" cy="4752975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5942537"/>
                <a:gridCol w="2482325"/>
              </a:tblGrid>
              <a:tr h="284096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 smtClean="0">
                        <a:solidFill>
                          <a:srgbClr val="000078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78"/>
                          </a:solidFill>
                          <a:effectLst/>
                        </a:rPr>
                        <a:t>Показатели</a:t>
                      </a:r>
                      <a:endParaRPr lang="ru-RU" sz="1400" b="1" dirty="0">
                        <a:solidFill>
                          <a:srgbClr val="000078"/>
                        </a:solidFill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68579" marR="6857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78"/>
                          </a:solidFill>
                          <a:effectLst/>
                        </a:rPr>
                        <a:t>Результаты испытаний</a:t>
                      </a:r>
                      <a:endParaRPr lang="ru-RU" sz="1400" b="1" dirty="0">
                        <a:solidFill>
                          <a:srgbClr val="000078"/>
                        </a:solidFill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68579" marR="68579" marT="0" marB="0"/>
                </a:tc>
              </a:tr>
              <a:tr h="28409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78"/>
                          </a:solidFill>
                          <a:effectLst/>
                        </a:rPr>
                        <a:t>BIT</a:t>
                      </a:r>
                      <a:r>
                        <a:rPr lang="ru-RU" sz="1400" dirty="0">
                          <a:solidFill>
                            <a:srgbClr val="000078"/>
                          </a:solidFill>
                          <a:effectLst/>
                        </a:rPr>
                        <a:t>-</a:t>
                      </a:r>
                      <a:r>
                        <a:rPr lang="en-US" sz="1400" dirty="0" smtClean="0">
                          <a:solidFill>
                            <a:srgbClr val="000078"/>
                          </a:solidFill>
                          <a:effectLst/>
                        </a:rPr>
                        <a:t>Cem-Lock</a:t>
                      </a:r>
                      <a:endParaRPr lang="ru-RU" sz="1400" b="1" dirty="0">
                        <a:solidFill>
                          <a:srgbClr val="000078"/>
                        </a:solidFill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68579" marR="68579" marT="0" marB="0" anchor="ctr"/>
                </a:tc>
              </a:tr>
              <a:tr h="35174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78"/>
                          </a:solidFill>
                          <a:effectLst/>
                        </a:rPr>
                        <a:t>Плотность, г/см</a:t>
                      </a:r>
                      <a:r>
                        <a:rPr lang="ru-RU" sz="1200" baseline="30000" dirty="0">
                          <a:solidFill>
                            <a:srgbClr val="000078"/>
                          </a:solidFill>
                          <a:effectLst/>
                        </a:rPr>
                        <a:t>3</a:t>
                      </a:r>
                      <a:endParaRPr lang="ru-RU" sz="1200" b="0" dirty="0">
                        <a:solidFill>
                          <a:srgbClr val="000078"/>
                        </a:solidFill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68579" marR="6857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000078"/>
                          </a:solidFill>
                          <a:effectLst/>
                        </a:rPr>
                        <a:t>1,5 - 1,9</a:t>
                      </a:r>
                      <a:endParaRPr lang="ru-RU" sz="1200" b="1" dirty="0">
                        <a:solidFill>
                          <a:srgbClr val="000078"/>
                        </a:solidFill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68579" marR="68579" marT="0" marB="0" anchor="ctr"/>
                </a:tc>
              </a:tr>
              <a:tr h="38330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78"/>
                          </a:solidFill>
                          <a:effectLst/>
                        </a:rPr>
                        <a:t>Время загустевания до консистенции 30 Вс, мин при 24°С</a:t>
                      </a:r>
                      <a:endParaRPr lang="ru-RU" sz="1200" b="0" dirty="0">
                        <a:solidFill>
                          <a:srgbClr val="000078"/>
                        </a:solidFill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68579" marR="6857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rgbClr val="000078"/>
                          </a:solidFill>
                          <a:effectLst/>
                        </a:rPr>
                        <a:t>1</a:t>
                      </a:r>
                      <a:r>
                        <a:rPr lang="ru-RU" sz="1200" dirty="0" smtClean="0">
                          <a:solidFill>
                            <a:srgbClr val="000078"/>
                          </a:solidFill>
                          <a:effectLst/>
                        </a:rPr>
                        <a:t>00</a:t>
                      </a:r>
                      <a:r>
                        <a:rPr lang="en-US" sz="1200" dirty="0" smtClean="0">
                          <a:solidFill>
                            <a:srgbClr val="000078"/>
                          </a:solidFill>
                          <a:effectLst/>
                        </a:rPr>
                        <a:t> </a:t>
                      </a:r>
                      <a:r>
                        <a:rPr lang="ru-RU" sz="1200" dirty="0" smtClean="0">
                          <a:solidFill>
                            <a:srgbClr val="000078"/>
                          </a:solidFill>
                          <a:effectLst/>
                        </a:rPr>
                        <a:t>-</a:t>
                      </a:r>
                      <a:r>
                        <a:rPr lang="en-US" sz="1200" dirty="0" smtClean="0">
                          <a:solidFill>
                            <a:srgbClr val="000078"/>
                          </a:solidFill>
                          <a:effectLst/>
                        </a:rPr>
                        <a:t> </a:t>
                      </a:r>
                      <a:r>
                        <a:rPr lang="ru-RU" sz="1200" dirty="0" smtClean="0">
                          <a:solidFill>
                            <a:srgbClr val="000078"/>
                          </a:solidFill>
                          <a:effectLst/>
                        </a:rPr>
                        <a:t>300</a:t>
                      </a:r>
                      <a:endParaRPr lang="ru-RU" sz="1200" b="1" dirty="0">
                        <a:solidFill>
                          <a:srgbClr val="000078"/>
                        </a:solidFill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68579" marR="68579" marT="0" marB="0" anchor="ctr"/>
                </a:tc>
              </a:tr>
              <a:tr h="38330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78"/>
                          </a:solidFill>
                          <a:effectLst/>
                        </a:rPr>
                        <a:t>Растекаемость, мм</a:t>
                      </a:r>
                      <a:endParaRPr lang="ru-RU" sz="1200" b="0" dirty="0">
                        <a:solidFill>
                          <a:srgbClr val="000078"/>
                        </a:solidFill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68579" marR="6857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rgbClr val="000078"/>
                          </a:solidFill>
                          <a:effectLst/>
                        </a:rPr>
                        <a:t>&gt;200</a:t>
                      </a:r>
                      <a:endParaRPr lang="ru-RU" sz="1200" b="1" dirty="0">
                        <a:solidFill>
                          <a:srgbClr val="000078"/>
                        </a:solidFill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68579" marR="68579" marT="0" marB="0" anchor="ctr"/>
                </a:tc>
              </a:tr>
              <a:tr h="38330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78"/>
                          </a:solidFill>
                          <a:effectLst/>
                        </a:rPr>
                        <a:t>ПФ 30 </a:t>
                      </a:r>
                      <a:r>
                        <a:rPr lang="ru-RU" sz="1200" dirty="0" smtClean="0">
                          <a:solidFill>
                            <a:srgbClr val="000078"/>
                          </a:solidFill>
                          <a:effectLst/>
                        </a:rPr>
                        <a:t>мин</a:t>
                      </a:r>
                      <a:r>
                        <a:rPr lang="en-US" sz="1200" baseline="0" dirty="0" smtClean="0">
                          <a:solidFill>
                            <a:srgbClr val="000078"/>
                          </a:solidFill>
                          <a:effectLst/>
                        </a:rPr>
                        <a:t> </a:t>
                      </a:r>
                      <a:r>
                        <a:rPr lang="ru-RU" sz="1200" baseline="0" dirty="0" smtClean="0">
                          <a:solidFill>
                            <a:srgbClr val="000078"/>
                          </a:solidFill>
                          <a:effectLst/>
                        </a:rPr>
                        <a:t>через диск (трещины 3*3мм) </a:t>
                      </a:r>
                      <a:r>
                        <a:rPr lang="el-GR" sz="1200" baseline="0" dirty="0" smtClean="0">
                          <a:solidFill>
                            <a:srgbClr val="000078"/>
                          </a:solidFill>
                          <a:effectLst/>
                        </a:rPr>
                        <a:t>Δ</a:t>
                      </a:r>
                      <a:r>
                        <a:rPr lang="en-US" sz="1200" baseline="0" dirty="0" smtClean="0">
                          <a:solidFill>
                            <a:srgbClr val="000078"/>
                          </a:solidFill>
                          <a:effectLst/>
                        </a:rPr>
                        <a:t>P=0,7</a:t>
                      </a:r>
                      <a:r>
                        <a:rPr lang="ru-RU" sz="1200" baseline="0" dirty="0" smtClean="0">
                          <a:solidFill>
                            <a:srgbClr val="000078"/>
                          </a:solidFill>
                          <a:effectLst/>
                        </a:rPr>
                        <a:t> МПа</a:t>
                      </a:r>
                      <a:r>
                        <a:rPr lang="ru-RU" sz="1200" dirty="0" smtClean="0">
                          <a:solidFill>
                            <a:srgbClr val="000078"/>
                          </a:solidFill>
                          <a:effectLst/>
                        </a:rPr>
                        <a:t>, </a:t>
                      </a:r>
                      <a:r>
                        <a:rPr lang="ru-RU" sz="1200" dirty="0">
                          <a:solidFill>
                            <a:srgbClr val="000078"/>
                          </a:solidFill>
                          <a:effectLst/>
                        </a:rPr>
                        <a:t>мл</a:t>
                      </a:r>
                      <a:endParaRPr lang="ru-RU" sz="1200" b="0" dirty="0">
                        <a:solidFill>
                          <a:srgbClr val="000078"/>
                        </a:solidFill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68579" marR="6857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000078"/>
                          </a:solidFill>
                          <a:effectLst/>
                        </a:rPr>
                        <a:t>80</a:t>
                      </a:r>
                      <a:r>
                        <a:rPr lang="en-US" sz="1200" dirty="0" smtClean="0">
                          <a:solidFill>
                            <a:srgbClr val="000078"/>
                          </a:solidFill>
                          <a:effectLst/>
                        </a:rPr>
                        <a:t> - 1</a:t>
                      </a:r>
                      <a:r>
                        <a:rPr lang="ru-RU" sz="1200" dirty="0" smtClean="0">
                          <a:solidFill>
                            <a:srgbClr val="000078"/>
                          </a:solidFill>
                          <a:effectLst/>
                        </a:rPr>
                        <a:t>00</a:t>
                      </a:r>
                      <a:endParaRPr lang="ru-RU" sz="1200" b="1" dirty="0">
                        <a:solidFill>
                          <a:srgbClr val="000078"/>
                        </a:solidFill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68579" marR="68579" marT="0" marB="0" anchor="ctr"/>
                </a:tc>
              </a:tr>
              <a:tr h="38330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000078"/>
                          </a:solidFill>
                          <a:effectLst/>
                        </a:rPr>
                        <a:t>ПФ 30 мин</a:t>
                      </a:r>
                      <a:r>
                        <a:rPr lang="en-US" sz="1200" baseline="0" dirty="0" smtClean="0">
                          <a:solidFill>
                            <a:srgbClr val="000078"/>
                          </a:solidFill>
                          <a:effectLst/>
                        </a:rPr>
                        <a:t> </a:t>
                      </a:r>
                      <a:r>
                        <a:rPr lang="ru-RU" sz="1200" baseline="0" dirty="0" smtClean="0">
                          <a:solidFill>
                            <a:srgbClr val="000078"/>
                          </a:solidFill>
                          <a:effectLst/>
                        </a:rPr>
                        <a:t>через диск (трещины 3*3мм) </a:t>
                      </a:r>
                      <a:r>
                        <a:rPr lang="el-GR" sz="1200" baseline="0" dirty="0" smtClean="0">
                          <a:solidFill>
                            <a:srgbClr val="000078"/>
                          </a:solidFill>
                          <a:effectLst/>
                        </a:rPr>
                        <a:t>Δ</a:t>
                      </a:r>
                      <a:r>
                        <a:rPr lang="en-US" sz="1200" baseline="0" dirty="0" smtClean="0">
                          <a:solidFill>
                            <a:srgbClr val="000078"/>
                          </a:solidFill>
                          <a:effectLst/>
                        </a:rPr>
                        <a:t>P=7</a:t>
                      </a:r>
                      <a:r>
                        <a:rPr lang="ru-RU" sz="1200" baseline="0" dirty="0" smtClean="0">
                          <a:solidFill>
                            <a:srgbClr val="000078"/>
                          </a:solidFill>
                          <a:effectLst/>
                        </a:rPr>
                        <a:t> МПа</a:t>
                      </a:r>
                      <a:r>
                        <a:rPr lang="ru-RU" sz="1200" dirty="0" smtClean="0">
                          <a:solidFill>
                            <a:srgbClr val="000078"/>
                          </a:solidFill>
                          <a:effectLst/>
                        </a:rPr>
                        <a:t>, мл</a:t>
                      </a:r>
                      <a:endParaRPr lang="ru-RU" sz="1200" b="0" dirty="0">
                        <a:solidFill>
                          <a:srgbClr val="000078"/>
                        </a:solidFill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68579" marR="6857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000078"/>
                          </a:solidFill>
                          <a:effectLst/>
                        </a:rPr>
                        <a:t>150</a:t>
                      </a:r>
                      <a:r>
                        <a:rPr lang="ru-RU" sz="1200" baseline="0" dirty="0" smtClean="0">
                          <a:solidFill>
                            <a:srgbClr val="000078"/>
                          </a:solidFill>
                          <a:effectLst/>
                        </a:rPr>
                        <a:t> - 200</a:t>
                      </a:r>
                      <a:endParaRPr lang="ru-RU" sz="1200" b="1" dirty="0">
                        <a:solidFill>
                          <a:srgbClr val="000078"/>
                        </a:solidFill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68579" marR="68579" marT="0" marB="0" anchor="ctr"/>
                </a:tc>
              </a:tr>
              <a:tr h="38330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000078"/>
                          </a:solidFill>
                          <a:effectLst/>
                        </a:rPr>
                        <a:t>Максимальная</a:t>
                      </a:r>
                      <a:r>
                        <a:rPr lang="ru-RU" sz="1200" baseline="0" dirty="0" smtClean="0">
                          <a:solidFill>
                            <a:srgbClr val="000078"/>
                          </a:solidFill>
                          <a:effectLst/>
                        </a:rPr>
                        <a:t> репрессия </a:t>
                      </a:r>
                      <a:r>
                        <a:rPr lang="el-GR" sz="1200" baseline="0" dirty="0" smtClean="0">
                          <a:solidFill>
                            <a:srgbClr val="000078"/>
                          </a:solidFill>
                          <a:effectLst/>
                        </a:rPr>
                        <a:t>Δ</a:t>
                      </a:r>
                      <a:r>
                        <a:rPr lang="ru-RU" sz="1200" baseline="0" dirty="0" smtClean="0">
                          <a:solidFill>
                            <a:srgbClr val="000078"/>
                          </a:solidFill>
                          <a:effectLst/>
                        </a:rPr>
                        <a:t>Р</a:t>
                      </a:r>
                      <a:r>
                        <a:rPr lang="en-US" sz="1200" baseline="0" dirty="0" smtClean="0">
                          <a:solidFill>
                            <a:srgbClr val="000078"/>
                          </a:solidFill>
                          <a:effectLst/>
                        </a:rPr>
                        <a:t>max</a:t>
                      </a:r>
                      <a:r>
                        <a:rPr lang="ru-RU" sz="1200" baseline="0" dirty="0" smtClean="0">
                          <a:solidFill>
                            <a:srgbClr val="000078"/>
                          </a:solidFill>
                          <a:effectLst/>
                        </a:rPr>
                        <a:t> , МПа</a:t>
                      </a:r>
                      <a:endParaRPr lang="ru-RU" sz="1200" b="0" dirty="0">
                        <a:solidFill>
                          <a:srgbClr val="000078"/>
                        </a:solidFill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68579" marR="6857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000078"/>
                          </a:solidFill>
                          <a:effectLst/>
                        </a:rPr>
                        <a:t>более 15 </a:t>
                      </a:r>
                      <a:endParaRPr lang="ru-RU" sz="1200" b="1" dirty="0">
                        <a:solidFill>
                          <a:srgbClr val="000078"/>
                        </a:solidFill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68579" marR="68579" marT="0" marB="0" anchor="ctr"/>
                </a:tc>
              </a:tr>
              <a:tr h="38330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78"/>
                          </a:solidFill>
                          <a:effectLst/>
                        </a:rPr>
                        <a:t>Водоотделение, мл за 2 часа</a:t>
                      </a:r>
                      <a:endParaRPr lang="ru-RU" sz="1200" b="0" dirty="0">
                        <a:solidFill>
                          <a:srgbClr val="000078"/>
                        </a:solidFill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68579" marR="6857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78"/>
                          </a:solidFill>
                          <a:effectLst/>
                        </a:rPr>
                        <a:t>0 </a:t>
                      </a:r>
                      <a:r>
                        <a:rPr lang="ru-RU" sz="1200" dirty="0" smtClean="0">
                          <a:solidFill>
                            <a:srgbClr val="000078"/>
                          </a:solidFill>
                          <a:effectLst/>
                        </a:rPr>
                        <a:t>- 1</a:t>
                      </a:r>
                      <a:endParaRPr lang="ru-RU" sz="1200" b="1" dirty="0">
                        <a:solidFill>
                          <a:srgbClr val="000078"/>
                        </a:solidFill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68579" marR="68579" marT="0" marB="0" anchor="ctr"/>
                </a:tc>
              </a:tr>
              <a:tr h="38330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78"/>
                          </a:solidFill>
                          <a:effectLst/>
                        </a:rPr>
                        <a:t>Прочность на изгиб/сжатие (через </a:t>
                      </a:r>
                      <a:r>
                        <a:rPr lang="en-US" sz="1200" dirty="0" smtClean="0">
                          <a:solidFill>
                            <a:srgbClr val="000078"/>
                          </a:solidFill>
                          <a:effectLst/>
                        </a:rPr>
                        <a:t>2</a:t>
                      </a:r>
                      <a:r>
                        <a:rPr lang="ru-RU" sz="1200" dirty="0" smtClean="0">
                          <a:solidFill>
                            <a:srgbClr val="000078"/>
                          </a:solidFill>
                          <a:effectLst/>
                        </a:rPr>
                        <a:t> суток) </a:t>
                      </a:r>
                      <a:r>
                        <a:rPr lang="ru-RU" sz="1200" dirty="0">
                          <a:solidFill>
                            <a:srgbClr val="000078"/>
                          </a:solidFill>
                          <a:effectLst/>
                        </a:rPr>
                        <a:t>при </a:t>
                      </a:r>
                      <a:r>
                        <a:rPr lang="ru-RU" sz="1200" dirty="0" smtClean="0">
                          <a:solidFill>
                            <a:srgbClr val="000078"/>
                          </a:solidFill>
                          <a:effectLst/>
                        </a:rPr>
                        <a:t>24°С,</a:t>
                      </a:r>
                      <a:r>
                        <a:rPr lang="ru-RU" sz="1200" baseline="0" dirty="0" smtClean="0">
                          <a:solidFill>
                            <a:srgbClr val="000078"/>
                          </a:solidFill>
                          <a:effectLst/>
                        </a:rPr>
                        <a:t> МПа</a:t>
                      </a:r>
                      <a:endParaRPr lang="ru-RU" sz="1200" b="0" dirty="0">
                        <a:solidFill>
                          <a:srgbClr val="000078"/>
                        </a:solidFill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68579" marR="6857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000078"/>
                          </a:solidFill>
                          <a:effectLst/>
                        </a:rPr>
                        <a:t>1-3/2-4</a:t>
                      </a:r>
                      <a:endParaRPr lang="ru-RU" sz="1200" b="1" dirty="0">
                        <a:solidFill>
                          <a:srgbClr val="000078"/>
                        </a:solidFill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68579" marR="68579" marT="0" marB="0" anchor="ctr"/>
                </a:tc>
              </a:tr>
              <a:tr h="38330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rgbClr val="000078"/>
                          </a:solidFill>
                          <a:effectLst/>
                        </a:rPr>
                        <a:t>Прочность на изгиб/сжатие (через </a:t>
                      </a:r>
                      <a:r>
                        <a:rPr lang="ru-RU" sz="1200" dirty="0" smtClean="0">
                          <a:solidFill>
                            <a:srgbClr val="000078"/>
                          </a:solidFill>
                          <a:effectLst/>
                        </a:rPr>
                        <a:t>4 </a:t>
                      </a:r>
                      <a:r>
                        <a:rPr lang="ru-RU" sz="1200" dirty="0">
                          <a:solidFill>
                            <a:srgbClr val="000078"/>
                          </a:solidFill>
                          <a:effectLst/>
                        </a:rPr>
                        <a:t>суток) при </a:t>
                      </a:r>
                      <a:r>
                        <a:rPr lang="ru-RU" sz="1200" dirty="0" smtClean="0">
                          <a:solidFill>
                            <a:srgbClr val="000078"/>
                          </a:solidFill>
                          <a:effectLst/>
                        </a:rPr>
                        <a:t>24°С, </a:t>
                      </a:r>
                      <a:r>
                        <a:rPr lang="ru-RU" sz="1200" baseline="0" dirty="0" smtClean="0">
                          <a:solidFill>
                            <a:srgbClr val="000078"/>
                          </a:solidFill>
                          <a:effectLst/>
                        </a:rPr>
                        <a:t>МПа</a:t>
                      </a:r>
                      <a:endParaRPr lang="ru-RU" sz="1200" b="0" dirty="0">
                        <a:solidFill>
                          <a:srgbClr val="000078"/>
                        </a:solidFill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68579" marR="6857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000078"/>
                          </a:solidFill>
                          <a:effectLst/>
                        </a:rPr>
                        <a:t>2-4/4-6</a:t>
                      </a:r>
                      <a:endParaRPr lang="ru-RU" sz="1200" b="1" dirty="0">
                        <a:solidFill>
                          <a:srgbClr val="000078"/>
                        </a:solidFill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68579" marR="68579" marT="0" marB="0" anchor="ctr"/>
                </a:tc>
              </a:tr>
              <a:tr h="38330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rgbClr val="000078"/>
                          </a:solidFill>
                          <a:effectLst/>
                        </a:rPr>
                        <a:t>Прочность на изгиб/сжатие (через 7 суток) при </a:t>
                      </a:r>
                      <a:r>
                        <a:rPr lang="ru-RU" sz="1200" dirty="0" smtClean="0">
                          <a:solidFill>
                            <a:srgbClr val="000078"/>
                          </a:solidFill>
                          <a:effectLst/>
                        </a:rPr>
                        <a:t>24°С, </a:t>
                      </a:r>
                      <a:r>
                        <a:rPr lang="ru-RU" sz="1200" baseline="0" dirty="0" smtClean="0">
                          <a:solidFill>
                            <a:srgbClr val="000078"/>
                          </a:solidFill>
                          <a:effectLst/>
                        </a:rPr>
                        <a:t>МПа</a:t>
                      </a:r>
                      <a:endParaRPr lang="ru-RU" sz="1200" b="0" dirty="0">
                        <a:solidFill>
                          <a:srgbClr val="000078"/>
                        </a:solidFill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68579" marR="6857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000078"/>
                          </a:solidFill>
                          <a:effectLst/>
                        </a:rPr>
                        <a:t>2-4/4-6</a:t>
                      </a:r>
                      <a:endParaRPr lang="ru-RU" sz="1200" b="1" dirty="0">
                        <a:solidFill>
                          <a:srgbClr val="000078"/>
                        </a:solidFill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68579" marR="68579" marT="0" marB="0" anchor="ctr"/>
                </a:tc>
              </a:tr>
              <a:tr h="38330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78"/>
                          </a:solidFill>
                          <a:effectLst/>
                        </a:rPr>
                        <a:t>Температурный диапазон  применения, °С</a:t>
                      </a:r>
                      <a:endParaRPr lang="ru-RU" sz="1200" b="0" dirty="0">
                        <a:solidFill>
                          <a:srgbClr val="000078"/>
                        </a:solidFill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68579" marR="6857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78"/>
                          </a:solidFill>
                          <a:effectLst/>
                        </a:rPr>
                        <a:t>20 </a:t>
                      </a:r>
                      <a:r>
                        <a:rPr lang="ru-RU" sz="1200" dirty="0" smtClean="0">
                          <a:solidFill>
                            <a:srgbClr val="000078"/>
                          </a:solidFill>
                          <a:effectLst/>
                        </a:rPr>
                        <a:t>- </a:t>
                      </a:r>
                      <a:r>
                        <a:rPr lang="en-US" sz="1200" dirty="0" smtClean="0">
                          <a:solidFill>
                            <a:srgbClr val="000078"/>
                          </a:solidFill>
                          <a:effectLst/>
                        </a:rPr>
                        <a:t>80</a:t>
                      </a:r>
                      <a:endParaRPr lang="ru-RU" sz="1200" b="1" dirty="0">
                        <a:solidFill>
                          <a:srgbClr val="000078"/>
                        </a:solidFill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68579" marR="68579" marT="0" marB="0" anchor="ctr"/>
                </a:tc>
              </a:tr>
            </a:tbl>
          </a:graphicData>
        </a:graphic>
      </p:graphicFrame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0" y="107950"/>
            <a:ext cx="9144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ТАМПОНАЖНЫЕ МАТЕРИАЛЫ </a:t>
            </a:r>
            <a:r>
              <a:rPr lang="ru-RU" altLang="ru-RU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ДЛЯ БУРЕНИЯ И КАПИТАЛЬНОГО РЕМОНТА СКВАЖИН</a:t>
            </a:r>
          </a:p>
        </p:txBody>
      </p:sp>
    </p:spTree>
    <p:extLst>
      <p:ext uri="{BB962C8B-B14F-4D97-AF65-F5344CB8AC3E}">
        <p14:creationId xmlns:p14="http://schemas.microsoft.com/office/powerpoint/2010/main" val="139733431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5" name="Заголовок 1"/>
          <p:cNvSpPr txBox="1">
            <a:spLocks/>
          </p:cNvSpPr>
          <p:nvPr/>
        </p:nvSpPr>
        <p:spPr bwMode="auto">
          <a:xfrm>
            <a:off x="457200" y="836613"/>
            <a:ext cx="82296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400">
                <a:solidFill>
                  <a:srgbClr val="000078"/>
                </a:solidFill>
                <a:latin typeface="Calibri" pitchFamily="34" charset="0"/>
              </a:rPr>
              <a:t>Ликвидация поглощений</a:t>
            </a:r>
            <a:r>
              <a:rPr lang="en-US" altLang="ru-RU" sz="2400">
                <a:solidFill>
                  <a:srgbClr val="000078"/>
                </a:solidFill>
                <a:latin typeface="Calibri" pitchFamily="34" charset="0"/>
              </a:rPr>
              <a:t> c </a:t>
            </a:r>
            <a:r>
              <a:rPr lang="ru-RU" altLang="ru-RU" sz="2400">
                <a:solidFill>
                  <a:srgbClr val="000078"/>
                </a:solidFill>
                <a:latin typeface="Calibri" pitchFamily="34" charset="0"/>
              </a:rPr>
              <a:t>применением </a:t>
            </a:r>
            <a:r>
              <a:rPr lang="en-US" altLang="ru-RU" sz="2400">
                <a:solidFill>
                  <a:srgbClr val="000078"/>
                </a:solidFill>
                <a:latin typeface="Calibri" pitchFamily="34" charset="0"/>
              </a:rPr>
              <a:t>BIT-Cem-Lock</a:t>
            </a:r>
            <a:endParaRPr lang="ru-RU" altLang="ru-RU" sz="2400">
              <a:solidFill>
                <a:srgbClr val="000078"/>
              </a:solidFill>
              <a:latin typeface="Calibri" pitchFamily="34" charset="0"/>
            </a:endParaRPr>
          </a:p>
        </p:txBody>
      </p:sp>
      <p:pic>
        <p:nvPicPr>
          <p:cNvPr id="19251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673225"/>
            <a:ext cx="2474912" cy="398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251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1673225"/>
            <a:ext cx="2724150" cy="398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251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1673225"/>
            <a:ext cx="2762250" cy="398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0" y="107950"/>
            <a:ext cx="9144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ТАМПОНАЖНЫЕ МАТЕРИАЛЫ </a:t>
            </a:r>
            <a:r>
              <a:rPr lang="ru-RU" altLang="ru-RU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ДЛЯ БУРЕНИЯ И КАПИТАЛЬНОГО РЕМОНТА СКВАЖИН</a:t>
            </a:r>
          </a:p>
        </p:txBody>
      </p:sp>
    </p:spTree>
    <p:extLst>
      <p:ext uri="{BB962C8B-B14F-4D97-AF65-F5344CB8AC3E}">
        <p14:creationId xmlns:p14="http://schemas.microsoft.com/office/powerpoint/2010/main" val="325414826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9" name="TextBox 2"/>
          <p:cNvSpPr txBox="1">
            <a:spLocks noChangeArrowheads="1"/>
          </p:cNvSpPr>
          <p:nvPr/>
        </p:nvSpPr>
        <p:spPr bwMode="auto">
          <a:xfrm>
            <a:off x="395288" y="857250"/>
            <a:ext cx="84248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dirty="0">
                <a:solidFill>
                  <a:srgbClr val="000078"/>
                </a:solidFill>
                <a:latin typeface="Calibri" pitchFamily="34" charset="0"/>
              </a:rPr>
              <a:t>Преимущества использования </a:t>
            </a:r>
            <a:r>
              <a:rPr lang="ru-RU" altLang="ru-RU" sz="2000" dirty="0" err="1">
                <a:solidFill>
                  <a:srgbClr val="000078"/>
                </a:solidFill>
                <a:latin typeface="Calibri" pitchFamily="34" charset="0"/>
              </a:rPr>
              <a:t>тампонажных</a:t>
            </a:r>
            <a:r>
              <a:rPr lang="ru-RU" altLang="ru-RU" sz="2000" dirty="0">
                <a:solidFill>
                  <a:srgbClr val="000078"/>
                </a:solidFill>
                <a:latin typeface="Calibri" pitchFamily="34" charset="0"/>
              </a:rPr>
              <a:t> составов для ликвидации поглощений BIT-</a:t>
            </a:r>
            <a:r>
              <a:rPr lang="ru-RU" altLang="ru-RU" sz="2000" dirty="0" err="1">
                <a:solidFill>
                  <a:srgbClr val="000078"/>
                </a:solidFill>
                <a:latin typeface="Calibri" pitchFamily="34" charset="0"/>
              </a:rPr>
              <a:t>Cem</a:t>
            </a:r>
            <a:r>
              <a:rPr lang="ru-RU" altLang="ru-RU" sz="2000" dirty="0">
                <a:solidFill>
                  <a:srgbClr val="000078"/>
                </a:solidFill>
                <a:latin typeface="Calibri" pitchFamily="34" charset="0"/>
              </a:rPr>
              <a:t>-</a:t>
            </a:r>
            <a:r>
              <a:rPr lang="ru-RU" altLang="ru-RU" sz="2000" dirty="0" err="1">
                <a:solidFill>
                  <a:srgbClr val="000078"/>
                </a:solidFill>
                <a:latin typeface="Calibri" pitchFamily="34" charset="0"/>
              </a:rPr>
              <a:t>Lock</a:t>
            </a:r>
            <a:endParaRPr lang="ru-RU" altLang="ru-RU" sz="2000" dirty="0">
              <a:solidFill>
                <a:srgbClr val="000078"/>
              </a:solidFill>
              <a:latin typeface="Calibri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9400" y="1844675"/>
            <a:ext cx="8353425" cy="25860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 algn="l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dirty="0">
                <a:solidFill>
                  <a:srgbClr val="000078"/>
                </a:solidFill>
                <a:latin typeface="Calibri" pitchFamily="34" charset="0"/>
              </a:rPr>
              <a:t>Позволяет ликвидировать катастрофические поглощения</a:t>
            </a:r>
          </a:p>
          <a:p>
            <a:pPr marL="285750" indent="-285750" algn="l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dirty="0">
                <a:solidFill>
                  <a:srgbClr val="000078"/>
                </a:solidFill>
                <a:latin typeface="Calibri" pitchFamily="34" charset="0"/>
              </a:rPr>
              <a:t>Не требует больших объемов закачки</a:t>
            </a:r>
          </a:p>
          <a:p>
            <a:pPr marL="285750" indent="-285750" algn="l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dirty="0">
                <a:solidFill>
                  <a:srgbClr val="000078"/>
                </a:solidFill>
                <a:latin typeface="Calibri" pitchFamily="34" charset="0"/>
              </a:rPr>
              <a:t>Образует прочный и практически непроницаемый цементный камень в каналах фильтрации </a:t>
            </a:r>
          </a:p>
          <a:p>
            <a:pPr marL="285750" indent="-285750" algn="l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dirty="0">
                <a:solidFill>
                  <a:srgbClr val="000078"/>
                </a:solidFill>
                <a:latin typeface="Calibri" pitchFamily="34" charset="0"/>
              </a:rPr>
              <a:t>Прост в применении</a:t>
            </a:r>
          </a:p>
          <a:p>
            <a:pPr algn="l">
              <a:lnSpc>
                <a:spcPct val="150000"/>
              </a:lnSpc>
              <a:defRPr/>
            </a:pPr>
            <a:endParaRPr lang="ru-RU" dirty="0">
              <a:solidFill>
                <a:srgbClr val="000078"/>
              </a:solidFill>
              <a:latin typeface="Calibri" pitchFamily="34" charset="0"/>
            </a:endParaRPr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0" y="107950"/>
            <a:ext cx="9144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ТАМПОНАЖНЫЕ МАТЕРИАЛЫ </a:t>
            </a:r>
            <a:r>
              <a:rPr lang="ru-RU" altLang="ru-RU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ДЛЯ БУРЕНИЯ И КАПИТАЛЬНОГО РЕМОНТА СКВАЖИН</a:t>
            </a:r>
          </a:p>
        </p:txBody>
      </p:sp>
    </p:spTree>
    <p:extLst>
      <p:ext uri="{BB962C8B-B14F-4D97-AF65-F5344CB8AC3E}">
        <p14:creationId xmlns:p14="http://schemas.microsoft.com/office/powerpoint/2010/main" val="301934980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3" name="Заголовок 1"/>
          <p:cNvSpPr txBox="1">
            <a:spLocks/>
          </p:cNvSpPr>
          <p:nvPr/>
        </p:nvSpPr>
        <p:spPr bwMode="auto">
          <a:xfrm>
            <a:off x="490538" y="692150"/>
            <a:ext cx="82296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>
                <a:solidFill>
                  <a:srgbClr val="000078"/>
                </a:solidFill>
                <a:latin typeface="Cambria" pitchFamily="18" charset="0"/>
              </a:rPr>
              <a:t>Кислоторастворимый тампонажный материал </a:t>
            </a:r>
            <a:r>
              <a:rPr lang="en-US" altLang="ru-RU" sz="2000">
                <a:solidFill>
                  <a:srgbClr val="000078"/>
                </a:solidFill>
                <a:latin typeface="Cambria" pitchFamily="18" charset="0"/>
              </a:rPr>
              <a:t>BIT-Resoluble-Cem</a:t>
            </a:r>
            <a:endParaRPr lang="ru-RU" altLang="ru-RU" sz="2000">
              <a:solidFill>
                <a:srgbClr val="000078"/>
              </a:solidFill>
              <a:latin typeface="Cambria" pitchFamily="18" charset="0"/>
            </a:endParaRPr>
          </a:p>
        </p:txBody>
      </p:sp>
      <p:sp>
        <p:nvSpPr>
          <p:cNvPr id="4" name="Объект 2"/>
          <p:cNvSpPr txBox="1">
            <a:spLocks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ru-RU" sz="1600" dirty="0" smtClean="0">
                <a:solidFill>
                  <a:srgbClr val="000078"/>
                </a:solidFill>
                <a:latin typeface="Calibri" pitchFamily="34" charset="0"/>
              </a:rPr>
              <a:t>Цементирование обсадных колонн, перекрывающих отложения легкорастворимых солей и других горных пород;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ru-RU" sz="1600" dirty="0" smtClean="0">
                <a:solidFill>
                  <a:srgbClr val="000078"/>
                </a:solidFill>
                <a:latin typeface="Calibri" pitchFamily="34" charset="0"/>
              </a:rPr>
              <a:t>Ликвидация поглощений, вплоть до катастрофических;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ru-RU" sz="1600" dirty="0" smtClean="0">
                <a:solidFill>
                  <a:srgbClr val="000078"/>
                </a:solidFill>
                <a:latin typeface="Calibri" pitchFamily="34" charset="0"/>
              </a:rPr>
              <a:t>Установка моста, для зарезки бокового ствола, без спуско-подъемочных работ,  легко прокачивается через долото;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ru-RU" sz="1600" dirty="0" smtClean="0">
                <a:solidFill>
                  <a:srgbClr val="000078"/>
                </a:solidFill>
                <a:latin typeface="Calibri" pitchFamily="34" charset="0"/>
              </a:rPr>
              <a:t>Восстановление разрушенной цементной колонны;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ru-RU" sz="1600" dirty="0" smtClean="0">
                <a:solidFill>
                  <a:srgbClr val="000078"/>
                </a:solidFill>
                <a:latin typeface="Calibri" pitchFamily="34" charset="0"/>
              </a:rPr>
              <a:t>Консолидация слабосцементированных пород;</a:t>
            </a:r>
          </a:p>
          <a:p>
            <a:pPr marL="0" indent="0">
              <a:buFontTx/>
              <a:buNone/>
              <a:defRPr/>
            </a:pPr>
            <a:endParaRPr lang="ru-RU" sz="2000" dirty="0" smtClean="0">
              <a:solidFill>
                <a:srgbClr val="000078"/>
              </a:solidFill>
              <a:latin typeface="Calibri" pitchFamily="34" charset="0"/>
            </a:endParaRPr>
          </a:p>
          <a:p>
            <a:pPr>
              <a:defRPr/>
            </a:pPr>
            <a:endParaRPr lang="ru-RU" sz="2000" dirty="0">
              <a:solidFill>
                <a:srgbClr val="000078"/>
              </a:solidFill>
              <a:latin typeface="Calibri" pitchFamily="34" charset="0"/>
            </a:endParaRPr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0" y="107950"/>
            <a:ext cx="9144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ТАМПОНАЖНЫЕ МАТЕРИАЛЫ </a:t>
            </a:r>
            <a:r>
              <a:rPr lang="ru-RU" altLang="ru-RU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ДЛЯ БУРЕНИЯ И КАПИТАЛЬНОГО РЕМОНТА СКВАЖИН</a:t>
            </a:r>
          </a:p>
        </p:txBody>
      </p:sp>
    </p:spTree>
    <p:extLst>
      <p:ext uri="{BB962C8B-B14F-4D97-AF65-F5344CB8AC3E}">
        <p14:creationId xmlns:p14="http://schemas.microsoft.com/office/powerpoint/2010/main" val="316029901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9" name="Заголовок 1"/>
          <p:cNvSpPr txBox="1">
            <a:spLocks/>
          </p:cNvSpPr>
          <p:nvPr/>
        </p:nvSpPr>
        <p:spPr bwMode="auto">
          <a:xfrm>
            <a:off x="457200" y="692150"/>
            <a:ext cx="8229600" cy="72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400">
                <a:solidFill>
                  <a:srgbClr val="000078"/>
                </a:solidFill>
                <a:latin typeface="Calibri" pitchFamily="34" charset="0"/>
              </a:rPr>
              <a:t>Особенности </a:t>
            </a:r>
            <a:r>
              <a:rPr lang="en-US" altLang="ru-RU" sz="2400">
                <a:solidFill>
                  <a:srgbClr val="000078"/>
                </a:solidFill>
                <a:latin typeface="Calibri" pitchFamily="34" charset="0"/>
              </a:rPr>
              <a:t>BIT-Resoluble-Cem</a:t>
            </a:r>
            <a:endParaRPr lang="ru-RU" altLang="ru-RU" sz="2400">
              <a:solidFill>
                <a:srgbClr val="000078"/>
              </a:solidFill>
              <a:latin typeface="Calibri" pitchFamily="34" charset="0"/>
            </a:endParaRPr>
          </a:p>
        </p:txBody>
      </p:sp>
      <p:sp>
        <p:nvSpPr>
          <p:cNvPr id="198660" name="Объект 2"/>
          <p:cNvSpPr txBox="1">
            <a:spLocks/>
          </p:cNvSpPr>
          <p:nvPr/>
        </p:nvSpPr>
        <p:spPr bwMode="auto">
          <a:xfrm>
            <a:off x="457200" y="1412875"/>
            <a:ext cx="8229600" cy="471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93700" indent="-285750"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14000"/>
              </a:lnSpc>
              <a:spcBef>
                <a:spcPct val="0"/>
              </a:spcBef>
              <a:buFont typeface="Wingdings" pitchFamily="2" charset="2"/>
              <a:buChar char="Ø"/>
            </a:pPr>
            <a:r>
              <a:rPr lang="ru-RU" altLang="ru-RU" sz="1600">
                <a:solidFill>
                  <a:srgbClr val="000078"/>
                </a:solidFill>
                <a:latin typeface="Calibri" pitchFamily="34" charset="0"/>
              </a:rPr>
              <a:t>Полностью растворяется в 15% НС</a:t>
            </a:r>
            <a:r>
              <a:rPr lang="en-US" altLang="ru-RU" sz="1600">
                <a:solidFill>
                  <a:srgbClr val="000078"/>
                </a:solidFill>
                <a:latin typeface="Calibri" pitchFamily="34" charset="0"/>
              </a:rPr>
              <a:t>l</a:t>
            </a:r>
            <a:endParaRPr lang="ru-RU" altLang="ru-RU" sz="1600">
              <a:solidFill>
                <a:srgbClr val="000078"/>
              </a:solidFill>
              <a:latin typeface="Calibri" pitchFamily="34" charset="0"/>
            </a:endParaRPr>
          </a:p>
          <a:p>
            <a:pPr>
              <a:lnSpc>
                <a:spcPct val="114000"/>
              </a:lnSpc>
              <a:spcBef>
                <a:spcPct val="0"/>
              </a:spcBef>
              <a:buFont typeface="Wingdings" pitchFamily="2" charset="2"/>
              <a:buChar char="Ø"/>
            </a:pPr>
            <a:r>
              <a:rPr lang="ru-RU" altLang="ru-RU" sz="1600">
                <a:solidFill>
                  <a:srgbClr val="000078"/>
                </a:solidFill>
                <a:latin typeface="Calibri" pitchFamily="34" charset="0"/>
              </a:rPr>
              <a:t>Сокращенное время ОЗЦ – 90% твердости приобретает за первые 3 ч</a:t>
            </a:r>
          </a:p>
          <a:p>
            <a:pPr>
              <a:lnSpc>
                <a:spcPct val="114000"/>
              </a:lnSpc>
              <a:spcBef>
                <a:spcPct val="0"/>
              </a:spcBef>
              <a:buFont typeface="Wingdings" pitchFamily="2" charset="2"/>
              <a:buChar char="Ø"/>
            </a:pPr>
            <a:r>
              <a:rPr lang="ru-RU" altLang="ru-RU" sz="1600">
                <a:solidFill>
                  <a:srgbClr val="000078"/>
                </a:solidFill>
                <a:latin typeface="Calibri" pitchFamily="34" charset="0"/>
              </a:rPr>
              <a:t>Управляемое расширение цементного камня до 2%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 bwMode="auto">
          <a:xfrm>
            <a:off x="535963" y="4251068"/>
            <a:ext cx="2907901" cy="21860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 bwMode="auto">
          <a:xfrm>
            <a:off x="535963" y="2348880"/>
            <a:ext cx="2987086" cy="18852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/>
          </a:blip>
          <a:srcRect l="1025" t="20274" r="2242" b="10278"/>
          <a:stretch/>
        </p:blipFill>
        <p:spPr>
          <a:xfrm>
            <a:off x="3523049" y="4234172"/>
            <a:ext cx="4091245" cy="22029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0" y="107950"/>
            <a:ext cx="9144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ТАМПОНАЖНЫЕ МАТЕРИАЛЫ </a:t>
            </a:r>
            <a:r>
              <a:rPr lang="ru-RU" altLang="ru-RU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ДЛЯ БУРЕНИЯ И КАПИТАЛЬНОГО РЕМОНТА СКВАЖИН</a:t>
            </a:r>
          </a:p>
        </p:txBody>
      </p:sp>
    </p:spTree>
    <p:extLst>
      <p:ext uri="{BB962C8B-B14F-4D97-AF65-F5344CB8AC3E}">
        <p14:creationId xmlns:p14="http://schemas.microsoft.com/office/powerpoint/2010/main" val="363802396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3" name="Заголовок 1"/>
          <p:cNvSpPr txBox="1">
            <a:spLocks/>
          </p:cNvSpPr>
          <p:nvPr/>
        </p:nvSpPr>
        <p:spPr bwMode="auto">
          <a:xfrm>
            <a:off x="323850" y="836613"/>
            <a:ext cx="836295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400">
                <a:solidFill>
                  <a:srgbClr val="000078"/>
                </a:solidFill>
                <a:latin typeface="Calibri" pitchFamily="34" charset="0"/>
              </a:rPr>
              <a:t>Восстановление цементной колонны с применением</a:t>
            </a:r>
            <a:br>
              <a:rPr lang="ru-RU" altLang="ru-RU" sz="2400">
                <a:solidFill>
                  <a:srgbClr val="000078"/>
                </a:solidFill>
                <a:latin typeface="Calibri" pitchFamily="34" charset="0"/>
              </a:rPr>
            </a:br>
            <a:r>
              <a:rPr lang="ru-RU" altLang="ru-RU" sz="2400">
                <a:solidFill>
                  <a:srgbClr val="000078"/>
                </a:solidFill>
                <a:latin typeface="Calibri" pitchFamily="34" charset="0"/>
              </a:rPr>
              <a:t> щелевого перфоратора и материала </a:t>
            </a:r>
            <a:r>
              <a:rPr lang="en-US" altLang="ru-RU" sz="2400">
                <a:solidFill>
                  <a:srgbClr val="000078"/>
                </a:solidFill>
                <a:latin typeface="Calibri" pitchFamily="34" charset="0"/>
              </a:rPr>
              <a:t>BIT-Resoluble-Cem</a:t>
            </a:r>
            <a:endParaRPr lang="ru-RU" altLang="ru-RU" sz="2400">
              <a:solidFill>
                <a:srgbClr val="000078"/>
              </a:solidFill>
              <a:latin typeface="Calibri" pitchFamily="34" charset="0"/>
            </a:endParaRPr>
          </a:p>
        </p:txBody>
      </p:sp>
      <p:pic>
        <p:nvPicPr>
          <p:cNvPr id="199684" name="Picture 2" descr="C:\Users\IshbaevRR\Desktop\Презентации\Для презентации\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38" y="1758950"/>
            <a:ext cx="2714625" cy="397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685" name="Picture 3" descr="C:\Users\IshbaevRR\Desktop\Презентации\Для презентации\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758950"/>
            <a:ext cx="2714625" cy="397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686" name="Picture 4" descr="C:\Users\IshbaevRR\Desktop\Презентации\Для презентации\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1758950"/>
            <a:ext cx="2714625" cy="397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0" y="107950"/>
            <a:ext cx="9144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ТАМПОНАЖНЫЕ МАТЕРИАЛЫ </a:t>
            </a:r>
            <a:r>
              <a:rPr lang="ru-RU" altLang="ru-RU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ДЛЯ БУРЕНИЯ И КАПИТАЛЬНОГО РЕМОНТА СКВАЖИН</a:t>
            </a:r>
          </a:p>
        </p:txBody>
      </p:sp>
    </p:spTree>
    <p:extLst>
      <p:ext uri="{BB962C8B-B14F-4D97-AF65-F5344CB8AC3E}">
        <p14:creationId xmlns:p14="http://schemas.microsoft.com/office/powerpoint/2010/main" val="392883173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7" name="Заголовок 1"/>
          <p:cNvSpPr txBox="1">
            <a:spLocks/>
          </p:cNvSpPr>
          <p:nvPr/>
        </p:nvSpPr>
        <p:spPr bwMode="auto">
          <a:xfrm>
            <a:off x="457200" y="620713"/>
            <a:ext cx="82296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400">
                <a:solidFill>
                  <a:srgbClr val="000078"/>
                </a:solidFill>
                <a:latin typeface="Calibri" pitchFamily="34" charset="0"/>
              </a:rPr>
              <a:t>Фильтрация </a:t>
            </a:r>
            <a:r>
              <a:rPr lang="en-US" altLang="ru-RU" sz="2400">
                <a:solidFill>
                  <a:srgbClr val="000078"/>
                </a:solidFill>
                <a:latin typeface="Calibri" pitchFamily="34" charset="0"/>
              </a:rPr>
              <a:t>BIT-Resoluble-Cem</a:t>
            </a:r>
            <a:r>
              <a:rPr lang="ru-RU" altLang="ru-RU" sz="2400">
                <a:solidFill>
                  <a:srgbClr val="000078"/>
                </a:solidFill>
                <a:latin typeface="Calibri" pitchFamily="34" charset="0"/>
              </a:rPr>
              <a:t> через песок фракции </a:t>
            </a:r>
            <a:r>
              <a:rPr lang="en-US" altLang="ru-RU" sz="2400">
                <a:solidFill>
                  <a:srgbClr val="000078"/>
                </a:solidFill>
                <a:latin typeface="Calibri" pitchFamily="34" charset="0"/>
              </a:rPr>
              <a:t>&lt;</a:t>
            </a:r>
            <a:r>
              <a:rPr lang="ru-RU" altLang="ru-RU" sz="2400">
                <a:solidFill>
                  <a:srgbClr val="000078"/>
                </a:solidFill>
                <a:latin typeface="Calibri" pitchFamily="34" charset="0"/>
              </a:rPr>
              <a:t>0,85 мм</a:t>
            </a:r>
            <a:endParaRPr lang="ru-RU" altLang="ru-RU" sz="2400">
              <a:solidFill>
                <a:srgbClr val="000078"/>
              </a:solidFill>
            </a:endParaRPr>
          </a:p>
        </p:txBody>
      </p:sp>
      <p:pic>
        <p:nvPicPr>
          <p:cNvPr id="4" name="Picture 2" descr="C:\Users\IshbaevRR\Desktop\Презентации\Для презентации\P_20150325_140420.jpg"/>
          <p:cNvPicPr>
            <a:picLocks noChangeAspect="1" noChangeArrowheads="1"/>
          </p:cNvPicPr>
          <p:nvPr/>
        </p:nvPicPr>
        <p:blipFill rotWithShape="1">
          <a:blip r:embed="rId3" cstate="print">
            <a:extLst/>
          </a:blip>
          <a:srcRect l="14564" r="17849"/>
          <a:stretch/>
        </p:blipFill>
        <p:spPr bwMode="auto">
          <a:xfrm>
            <a:off x="763374" y="1196752"/>
            <a:ext cx="2952328" cy="24570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5" name="Picture 3" descr="C:\Users\IshbaevRR\Desktop\Презентации\Для презентации\P_20150325_145003.jpg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4150172" y="1201247"/>
            <a:ext cx="4368156" cy="24570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6" name="Picture 4" descr="C:\Users\IshbaevRR\Desktop\Презентации\Для презентации\P_20150325_145403.jpg"/>
          <p:cNvPicPr>
            <a:picLocks noChangeAspect="1" noChangeArrowheads="1"/>
          </p:cNvPicPr>
          <p:nvPr/>
        </p:nvPicPr>
        <p:blipFill>
          <a:blip r:embed="rId5" cstate="print">
            <a:extLst/>
          </a:blip>
          <a:srcRect/>
          <a:stretch>
            <a:fillRect/>
          </a:stretch>
        </p:blipFill>
        <p:spPr bwMode="auto">
          <a:xfrm>
            <a:off x="763374" y="3797695"/>
            <a:ext cx="1512168" cy="26882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7" name="Picture 5" descr="C:\Users\IshbaevRR\Desktop\Презентации\Для презентации\IMG_1658.JPG"/>
          <p:cNvPicPr>
            <a:picLocks noChangeAspect="1" noChangeArrowheads="1"/>
          </p:cNvPicPr>
          <p:nvPr/>
        </p:nvPicPr>
        <p:blipFill>
          <a:blip r:embed="rId6" cstate="print">
            <a:extLst/>
          </a:blip>
          <a:srcRect/>
          <a:stretch>
            <a:fillRect/>
          </a:stretch>
        </p:blipFill>
        <p:spPr bwMode="auto">
          <a:xfrm>
            <a:off x="2339751" y="3807936"/>
            <a:ext cx="3575253" cy="26814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8" name="Picture 6" descr="C:\Users\IshbaevRR\Desktop\Презентации\Для презентации\IMG_1660.JPG"/>
          <p:cNvPicPr>
            <a:picLocks noChangeAspect="1" noChangeArrowheads="1"/>
          </p:cNvPicPr>
          <p:nvPr/>
        </p:nvPicPr>
        <p:blipFill rotWithShape="1">
          <a:blip r:embed="rId7" cstate="print">
            <a:extLst/>
          </a:blip>
          <a:srcRect l="7975" r="13498"/>
          <a:stretch/>
        </p:blipFill>
        <p:spPr bwMode="auto">
          <a:xfrm>
            <a:off x="6012160" y="3807936"/>
            <a:ext cx="2838092" cy="27106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0" y="107950"/>
            <a:ext cx="9144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ТАМПОНАЖНЫЕ МАТЕРИАЛЫ </a:t>
            </a:r>
            <a:r>
              <a:rPr lang="ru-RU" altLang="ru-RU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ДЛЯ БУРЕНИЯ И КАПИТАЛЬНОГО РЕМОНТА СКВАЖИН</a:t>
            </a:r>
          </a:p>
        </p:txBody>
      </p:sp>
    </p:spTree>
    <p:extLst>
      <p:ext uri="{BB962C8B-B14F-4D97-AF65-F5344CB8AC3E}">
        <p14:creationId xmlns:p14="http://schemas.microsoft.com/office/powerpoint/2010/main" val="153343595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ext Box 1"/>
          <p:cNvSpPr txBox="1">
            <a:spLocks noChangeArrowheads="1"/>
          </p:cNvSpPr>
          <p:nvPr/>
        </p:nvSpPr>
        <p:spPr bwMode="auto">
          <a:xfrm>
            <a:off x="0" y="76200"/>
            <a:ext cx="91440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algn="ctr" eaLnBrk="1" hangingPunct="1">
              <a:spcBef>
                <a:spcPts val="1125"/>
              </a:spcBef>
              <a:buClrTx/>
              <a:buFontTx/>
              <a:buNone/>
            </a:pPr>
            <a:r>
              <a:rPr lang="ru-RU" altLang="ru-RU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ПОРОДОРАЗРУШАЮЩИЙ ИНСТРУМЕНТ</a:t>
            </a:r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7650" y="908050"/>
            <a:ext cx="1439863" cy="280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-107950" y="1117600"/>
            <a:ext cx="50038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541338" algn="l"/>
                <a:tab pos="1455738" algn="l"/>
                <a:tab pos="2370138" algn="l"/>
                <a:tab pos="3284538" algn="l"/>
                <a:tab pos="4198938" algn="l"/>
                <a:tab pos="5113338" algn="l"/>
                <a:tab pos="6027738" algn="l"/>
                <a:tab pos="6942138" algn="l"/>
                <a:tab pos="7856538" algn="l"/>
                <a:tab pos="8770938" algn="l"/>
                <a:tab pos="9685338" algn="l"/>
                <a:tab pos="10599738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marL="541338" indent="-363538">
              <a:tabLst>
                <a:tab pos="541338" algn="l"/>
                <a:tab pos="1455738" algn="l"/>
                <a:tab pos="2370138" algn="l"/>
                <a:tab pos="3284538" algn="l"/>
                <a:tab pos="4198938" algn="l"/>
                <a:tab pos="5113338" algn="l"/>
                <a:tab pos="6027738" algn="l"/>
                <a:tab pos="6942138" algn="l"/>
                <a:tab pos="7856538" algn="l"/>
                <a:tab pos="8770938" algn="l"/>
                <a:tab pos="9685338" algn="l"/>
                <a:tab pos="10599738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>
              <a:tabLst>
                <a:tab pos="541338" algn="l"/>
                <a:tab pos="1455738" algn="l"/>
                <a:tab pos="2370138" algn="l"/>
                <a:tab pos="3284538" algn="l"/>
                <a:tab pos="4198938" algn="l"/>
                <a:tab pos="5113338" algn="l"/>
                <a:tab pos="6027738" algn="l"/>
                <a:tab pos="6942138" algn="l"/>
                <a:tab pos="7856538" algn="l"/>
                <a:tab pos="8770938" algn="l"/>
                <a:tab pos="9685338" algn="l"/>
                <a:tab pos="10599738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>
              <a:tabLst>
                <a:tab pos="541338" algn="l"/>
                <a:tab pos="1455738" algn="l"/>
                <a:tab pos="2370138" algn="l"/>
                <a:tab pos="3284538" algn="l"/>
                <a:tab pos="4198938" algn="l"/>
                <a:tab pos="5113338" algn="l"/>
                <a:tab pos="6027738" algn="l"/>
                <a:tab pos="6942138" algn="l"/>
                <a:tab pos="7856538" algn="l"/>
                <a:tab pos="8770938" algn="l"/>
                <a:tab pos="9685338" algn="l"/>
                <a:tab pos="10599738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>
              <a:tabLst>
                <a:tab pos="541338" algn="l"/>
                <a:tab pos="1455738" algn="l"/>
                <a:tab pos="2370138" algn="l"/>
                <a:tab pos="3284538" algn="l"/>
                <a:tab pos="4198938" algn="l"/>
                <a:tab pos="5113338" algn="l"/>
                <a:tab pos="6027738" algn="l"/>
                <a:tab pos="6942138" algn="l"/>
                <a:tab pos="7856538" algn="l"/>
                <a:tab pos="8770938" algn="l"/>
                <a:tab pos="9685338" algn="l"/>
                <a:tab pos="10599738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541338" algn="l"/>
                <a:tab pos="1455738" algn="l"/>
                <a:tab pos="2370138" algn="l"/>
                <a:tab pos="3284538" algn="l"/>
                <a:tab pos="4198938" algn="l"/>
                <a:tab pos="5113338" algn="l"/>
                <a:tab pos="6027738" algn="l"/>
                <a:tab pos="6942138" algn="l"/>
                <a:tab pos="7856538" algn="l"/>
                <a:tab pos="8770938" algn="l"/>
                <a:tab pos="9685338" algn="l"/>
                <a:tab pos="10599738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541338" algn="l"/>
                <a:tab pos="1455738" algn="l"/>
                <a:tab pos="2370138" algn="l"/>
                <a:tab pos="3284538" algn="l"/>
                <a:tab pos="4198938" algn="l"/>
                <a:tab pos="5113338" algn="l"/>
                <a:tab pos="6027738" algn="l"/>
                <a:tab pos="6942138" algn="l"/>
                <a:tab pos="7856538" algn="l"/>
                <a:tab pos="8770938" algn="l"/>
                <a:tab pos="9685338" algn="l"/>
                <a:tab pos="10599738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541338" algn="l"/>
                <a:tab pos="1455738" algn="l"/>
                <a:tab pos="2370138" algn="l"/>
                <a:tab pos="3284538" algn="l"/>
                <a:tab pos="4198938" algn="l"/>
                <a:tab pos="5113338" algn="l"/>
                <a:tab pos="6027738" algn="l"/>
                <a:tab pos="6942138" algn="l"/>
                <a:tab pos="7856538" algn="l"/>
                <a:tab pos="8770938" algn="l"/>
                <a:tab pos="9685338" algn="l"/>
                <a:tab pos="10599738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541338" algn="l"/>
                <a:tab pos="1455738" algn="l"/>
                <a:tab pos="2370138" algn="l"/>
                <a:tab pos="3284538" algn="l"/>
                <a:tab pos="4198938" algn="l"/>
                <a:tab pos="5113338" algn="l"/>
                <a:tab pos="6027738" algn="l"/>
                <a:tab pos="6942138" algn="l"/>
                <a:tab pos="7856538" algn="l"/>
                <a:tab pos="8770938" algn="l"/>
                <a:tab pos="9685338" algn="l"/>
                <a:tab pos="10599738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lvl="1" algn="just" eaLnBrk="1" hangingPunct="1">
              <a:buClr>
                <a:srgbClr val="FF0000"/>
              </a:buClr>
              <a:buFont typeface="Wingdings" charset="2"/>
              <a:buChar char=""/>
            </a:pPr>
            <a:r>
              <a:rPr lang="en-US" altLang="ru-RU" sz="2000" b="1" dirty="0">
                <a:solidFill>
                  <a:srgbClr val="000066"/>
                </a:solidFill>
              </a:rPr>
              <a:t>PDC </a:t>
            </a:r>
            <a:r>
              <a:rPr lang="ru-RU" altLang="ru-RU" sz="2000" b="1" dirty="0">
                <a:solidFill>
                  <a:srgbClr val="000066"/>
                </a:solidFill>
              </a:rPr>
              <a:t>ДОЛОТА</a:t>
            </a:r>
          </a:p>
          <a:p>
            <a:pPr marL="542925" lvl="1" indent="-361950" algn="just" eaLnBrk="1" hangingPunct="1">
              <a:spcAft>
                <a:spcPts val="1400"/>
              </a:spcAft>
              <a:buClrTx/>
              <a:buFontTx/>
              <a:buNone/>
            </a:pPr>
            <a:r>
              <a:rPr lang="ru-RU" altLang="ru-RU" sz="1600" dirty="0">
                <a:solidFill>
                  <a:srgbClr val="808080"/>
                </a:solidFill>
              </a:rPr>
              <a:t>	</a:t>
            </a:r>
            <a:r>
              <a:rPr lang="ru-RU" altLang="ru-RU" sz="1600" i="1" dirty="0">
                <a:solidFill>
                  <a:srgbClr val="000066"/>
                </a:solidFill>
              </a:rPr>
              <a:t>в матричном и стальном исполнении для бурения горных пород </a:t>
            </a:r>
            <a:r>
              <a:rPr lang="en-US" altLang="ru-RU" sz="1600" i="1" dirty="0">
                <a:solidFill>
                  <a:srgbClr val="000066"/>
                </a:solidFill>
              </a:rPr>
              <a:t>I-VII </a:t>
            </a:r>
            <a:r>
              <a:rPr lang="ru-RU" altLang="ru-RU" sz="1600" i="1" dirty="0">
                <a:solidFill>
                  <a:srgbClr val="000066"/>
                </a:solidFill>
              </a:rPr>
              <a:t>категории твердости с максимальной скоростью и отличной управляемостью</a:t>
            </a:r>
          </a:p>
        </p:txBody>
      </p:sp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2276475"/>
            <a:ext cx="1709738" cy="259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415" name="Text Box 7"/>
          <p:cNvSpPr txBox="1">
            <a:spLocks noChangeArrowheads="1"/>
          </p:cNvSpPr>
          <p:nvPr/>
        </p:nvSpPr>
        <p:spPr bwMode="auto">
          <a:xfrm>
            <a:off x="468313" y="2917825"/>
            <a:ext cx="4968875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541338" algn="l"/>
                <a:tab pos="1455738" algn="l"/>
                <a:tab pos="2370138" algn="l"/>
                <a:tab pos="3284538" algn="l"/>
                <a:tab pos="4198938" algn="l"/>
                <a:tab pos="5113338" algn="l"/>
                <a:tab pos="6027738" algn="l"/>
                <a:tab pos="6942138" algn="l"/>
                <a:tab pos="7856538" algn="l"/>
                <a:tab pos="8770938" algn="l"/>
                <a:tab pos="9685338" algn="l"/>
                <a:tab pos="10599738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marL="541338" indent="-363538">
              <a:tabLst>
                <a:tab pos="541338" algn="l"/>
                <a:tab pos="1455738" algn="l"/>
                <a:tab pos="2370138" algn="l"/>
                <a:tab pos="3284538" algn="l"/>
                <a:tab pos="4198938" algn="l"/>
                <a:tab pos="5113338" algn="l"/>
                <a:tab pos="6027738" algn="l"/>
                <a:tab pos="6942138" algn="l"/>
                <a:tab pos="7856538" algn="l"/>
                <a:tab pos="8770938" algn="l"/>
                <a:tab pos="9685338" algn="l"/>
                <a:tab pos="10599738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>
              <a:tabLst>
                <a:tab pos="541338" algn="l"/>
                <a:tab pos="1455738" algn="l"/>
                <a:tab pos="2370138" algn="l"/>
                <a:tab pos="3284538" algn="l"/>
                <a:tab pos="4198938" algn="l"/>
                <a:tab pos="5113338" algn="l"/>
                <a:tab pos="6027738" algn="l"/>
                <a:tab pos="6942138" algn="l"/>
                <a:tab pos="7856538" algn="l"/>
                <a:tab pos="8770938" algn="l"/>
                <a:tab pos="9685338" algn="l"/>
                <a:tab pos="10599738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>
              <a:tabLst>
                <a:tab pos="541338" algn="l"/>
                <a:tab pos="1455738" algn="l"/>
                <a:tab pos="2370138" algn="l"/>
                <a:tab pos="3284538" algn="l"/>
                <a:tab pos="4198938" algn="l"/>
                <a:tab pos="5113338" algn="l"/>
                <a:tab pos="6027738" algn="l"/>
                <a:tab pos="6942138" algn="l"/>
                <a:tab pos="7856538" algn="l"/>
                <a:tab pos="8770938" algn="l"/>
                <a:tab pos="9685338" algn="l"/>
                <a:tab pos="10599738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>
              <a:tabLst>
                <a:tab pos="541338" algn="l"/>
                <a:tab pos="1455738" algn="l"/>
                <a:tab pos="2370138" algn="l"/>
                <a:tab pos="3284538" algn="l"/>
                <a:tab pos="4198938" algn="l"/>
                <a:tab pos="5113338" algn="l"/>
                <a:tab pos="6027738" algn="l"/>
                <a:tab pos="6942138" algn="l"/>
                <a:tab pos="7856538" algn="l"/>
                <a:tab pos="8770938" algn="l"/>
                <a:tab pos="9685338" algn="l"/>
                <a:tab pos="10599738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541338" algn="l"/>
                <a:tab pos="1455738" algn="l"/>
                <a:tab pos="2370138" algn="l"/>
                <a:tab pos="3284538" algn="l"/>
                <a:tab pos="4198938" algn="l"/>
                <a:tab pos="5113338" algn="l"/>
                <a:tab pos="6027738" algn="l"/>
                <a:tab pos="6942138" algn="l"/>
                <a:tab pos="7856538" algn="l"/>
                <a:tab pos="8770938" algn="l"/>
                <a:tab pos="9685338" algn="l"/>
                <a:tab pos="10599738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541338" algn="l"/>
                <a:tab pos="1455738" algn="l"/>
                <a:tab pos="2370138" algn="l"/>
                <a:tab pos="3284538" algn="l"/>
                <a:tab pos="4198938" algn="l"/>
                <a:tab pos="5113338" algn="l"/>
                <a:tab pos="6027738" algn="l"/>
                <a:tab pos="6942138" algn="l"/>
                <a:tab pos="7856538" algn="l"/>
                <a:tab pos="8770938" algn="l"/>
                <a:tab pos="9685338" algn="l"/>
                <a:tab pos="10599738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541338" algn="l"/>
                <a:tab pos="1455738" algn="l"/>
                <a:tab pos="2370138" algn="l"/>
                <a:tab pos="3284538" algn="l"/>
                <a:tab pos="4198938" algn="l"/>
                <a:tab pos="5113338" algn="l"/>
                <a:tab pos="6027738" algn="l"/>
                <a:tab pos="6942138" algn="l"/>
                <a:tab pos="7856538" algn="l"/>
                <a:tab pos="8770938" algn="l"/>
                <a:tab pos="9685338" algn="l"/>
                <a:tab pos="10599738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541338" algn="l"/>
                <a:tab pos="1455738" algn="l"/>
                <a:tab pos="2370138" algn="l"/>
                <a:tab pos="3284538" algn="l"/>
                <a:tab pos="4198938" algn="l"/>
                <a:tab pos="5113338" algn="l"/>
                <a:tab pos="6027738" algn="l"/>
                <a:tab pos="6942138" algn="l"/>
                <a:tab pos="7856538" algn="l"/>
                <a:tab pos="8770938" algn="l"/>
                <a:tab pos="9685338" algn="l"/>
                <a:tab pos="10599738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lvl="1" algn="just" eaLnBrk="1" hangingPunct="1">
              <a:buClr>
                <a:srgbClr val="FF0000"/>
              </a:buClr>
              <a:buFont typeface="Wingdings" charset="2"/>
              <a:buChar char=""/>
            </a:pPr>
            <a:r>
              <a:rPr lang="ru-RU" altLang="ru-RU" sz="2000" b="1">
                <a:solidFill>
                  <a:srgbClr val="000066"/>
                </a:solidFill>
              </a:rPr>
              <a:t>ШАРОШЕЧНЫЕ</a:t>
            </a:r>
            <a:r>
              <a:rPr lang="en-US" altLang="ru-RU" sz="2000" b="1">
                <a:solidFill>
                  <a:srgbClr val="000066"/>
                </a:solidFill>
              </a:rPr>
              <a:t> </a:t>
            </a:r>
            <a:r>
              <a:rPr lang="ru-RU" altLang="ru-RU" sz="2000" b="1">
                <a:solidFill>
                  <a:srgbClr val="000066"/>
                </a:solidFill>
              </a:rPr>
              <a:t>ДОЛОТА</a:t>
            </a:r>
          </a:p>
          <a:p>
            <a:pPr marL="542925" lvl="1" indent="-361950" algn="just" eaLnBrk="1" hangingPunct="1">
              <a:spcAft>
                <a:spcPts val="1400"/>
              </a:spcAft>
              <a:buClrTx/>
              <a:buFontTx/>
              <a:buNone/>
            </a:pPr>
            <a:r>
              <a:rPr lang="ru-RU" altLang="ru-RU" sz="1600">
                <a:solidFill>
                  <a:srgbClr val="808080"/>
                </a:solidFill>
              </a:rPr>
              <a:t>	</a:t>
            </a:r>
            <a:r>
              <a:rPr lang="ru-RU" altLang="ru-RU" sz="1600" i="1">
                <a:solidFill>
                  <a:srgbClr val="000066"/>
                </a:solidFill>
              </a:rPr>
              <a:t>с фрезерованным и твердосплавным вооружением в корпусном и секционном исполнениях, эффективно работающие в тяжелых </a:t>
            </a:r>
            <a:r>
              <a:rPr lang="ru-RU" altLang="ru-RU" sz="1600">
                <a:solidFill>
                  <a:srgbClr val="808080"/>
                </a:solidFill>
              </a:rPr>
              <a:t> </a:t>
            </a:r>
            <a:r>
              <a:rPr lang="ru-RU" altLang="ru-RU" sz="1600" i="1">
                <a:solidFill>
                  <a:srgbClr val="000066"/>
                </a:solidFill>
              </a:rPr>
              <a:t>горно-геологических условиях</a:t>
            </a:r>
          </a:p>
        </p:txBody>
      </p:sp>
      <p:pic>
        <p:nvPicPr>
          <p:cNvPr id="17416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7925" y="3284538"/>
            <a:ext cx="1436688" cy="309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417" name="Text Box 9"/>
          <p:cNvSpPr txBox="1">
            <a:spLocks noChangeArrowheads="1"/>
          </p:cNvSpPr>
          <p:nvPr/>
        </p:nvSpPr>
        <p:spPr bwMode="auto">
          <a:xfrm>
            <a:off x="1008063" y="4724400"/>
            <a:ext cx="50038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541338" algn="l"/>
                <a:tab pos="1455738" algn="l"/>
                <a:tab pos="2370138" algn="l"/>
                <a:tab pos="3284538" algn="l"/>
                <a:tab pos="4198938" algn="l"/>
                <a:tab pos="5113338" algn="l"/>
                <a:tab pos="6027738" algn="l"/>
                <a:tab pos="6942138" algn="l"/>
                <a:tab pos="7856538" algn="l"/>
                <a:tab pos="8770938" algn="l"/>
                <a:tab pos="9685338" algn="l"/>
                <a:tab pos="10599738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marL="541338" indent="-363538">
              <a:tabLst>
                <a:tab pos="541338" algn="l"/>
                <a:tab pos="1455738" algn="l"/>
                <a:tab pos="2370138" algn="l"/>
                <a:tab pos="3284538" algn="l"/>
                <a:tab pos="4198938" algn="l"/>
                <a:tab pos="5113338" algn="l"/>
                <a:tab pos="6027738" algn="l"/>
                <a:tab pos="6942138" algn="l"/>
                <a:tab pos="7856538" algn="l"/>
                <a:tab pos="8770938" algn="l"/>
                <a:tab pos="9685338" algn="l"/>
                <a:tab pos="10599738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>
              <a:tabLst>
                <a:tab pos="541338" algn="l"/>
                <a:tab pos="1455738" algn="l"/>
                <a:tab pos="2370138" algn="l"/>
                <a:tab pos="3284538" algn="l"/>
                <a:tab pos="4198938" algn="l"/>
                <a:tab pos="5113338" algn="l"/>
                <a:tab pos="6027738" algn="l"/>
                <a:tab pos="6942138" algn="l"/>
                <a:tab pos="7856538" algn="l"/>
                <a:tab pos="8770938" algn="l"/>
                <a:tab pos="9685338" algn="l"/>
                <a:tab pos="10599738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>
              <a:tabLst>
                <a:tab pos="541338" algn="l"/>
                <a:tab pos="1455738" algn="l"/>
                <a:tab pos="2370138" algn="l"/>
                <a:tab pos="3284538" algn="l"/>
                <a:tab pos="4198938" algn="l"/>
                <a:tab pos="5113338" algn="l"/>
                <a:tab pos="6027738" algn="l"/>
                <a:tab pos="6942138" algn="l"/>
                <a:tab pos="7856538" algn="l"/>
                <a:tab pos="8770938" algn="l"/>
                <a:tab pos="9685338" algn="l"/>
                <a:tab pos="10599738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>
              <a:tabLst>
                <a:tab pos="541338" algn="l"/>
                <a:tab pos="1455738" algn="l"/>
                <a:tab pos="2370138" algn="l"/>
                <a:tab pos="3284538" algn="l"/>
                <a:tab pos="4198938" algn="l"/>
                <a:tab pos="5113338" algn="l"/>
                <a:tab pos="6027738" algn="l"/>
                <a:tab pos="6942138" algn="l"/>
                <a:tab pos="7856538" algn="l"/>
                <a:tab pos="8770938" algn="l"/>
                <a:tab pos="9685338" algn="l"/>
                <a:tab pos="10599738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541338" algn="l"/>
                <a:tab pos="1455738" algn="l"/>
                <a:tab pos="2370138" algn="l"/>
                <a:tab pos="3284538" algn="l"/>
                <a:tab pos="4198938" algn="l"/>
                <a:tab pos="5113338" algn="l"/>
                <a:tab pos="6027738" algn="l"/>
                <a:tab pos="6942138" algn="l"/>
                <a:tab pos="7856538" algn="l"/>
                <a:tab pos="8770938" algn="l"/>
                <a:tab pos="9685338" algn="l"/>
                <a:tab pos="10599738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541338" algn="l"/>
                <a:tab pos="1455738" algn="l"/>
                <a:tab pos="2370138" algn="l"/>
                <a:tab pos="3284538" algn="l"/>
                <a:tab pos="4198938" algn="l"/>
                <a:tab pos="5113338" algn="l"/>
                <a:tab pos="6027738" algn="l"/>
                <a:tab pos="6942138" algn="l"/>
                <a:tab pos="7856538" algn="l"/>
                <a:tab pos="8770938" algn="l"/>
                <a:tab pos="9685338" algn="l"/>
                <a:tab pos="10599738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541338" algn="l"/>
                <a:tab pos="1455738" algn="l"/>
                <a:tab pos="2370138" algn="l"/>
                <a:tab pos="3284538" algn="l"/>
                <a:tab pos="4198938" algn="l"/>
                <a:tab pos="5113338" algn="l"/>
                <a:tab pos="6027738" algn="l"/>
                <a:tab pos="6942138" algn="l"/>
                <a:tab pos="7856538" algn="l"/>
                <a:tab pos="8770938" algn="l"/>
                <a:tab pos="9685338" algn="l"/>
                <a:tab pos="10599738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541338" algn="l"/>
                <a:tab pos="1455738" algn="l"/>
                <a:tab pos="2370138" algn="l"/>
                <a:tab pos="3284538" algn="l"/>
                <a:tab pos="4198938" algn="l"/>
                <a:tab pos="5113338" algn="l"/>
                <a:tab pos="6027738" algn="l"/>
                <a:tab pos="6942138" algn="l"/>
                <a:tab pos="7856538" algn="l"/>
                <a:tab pos="8770938" algn="l"/>
                <a:tab pos="9685338" algn="l"/>
                <a:tab pos="10599738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lvl="1" algn="just" eaLnBrk="1" hangingPunct="1">
              <a:buClr>
                <a:srgbClr val="FF0000"/>
              </a:buClr>
              <a:buFont typeface="Wingdings" charset="2"/>
              <a:buChar char=""/>
            </a:pPr>
            <a:r>
              <a:rPr lang="ru-RU" altLang="ru-RU" sz="2000" b="1">
                <a:solidFill>
                  <a:srgbClr val="000066"/>
                </a:solidFill>
              </a:rPr>
              <a:t>ИМПРЕГНИРОВАННЫЕ</a:t>
            </a:r>
            <a:r>
              <a:rPr lang="en-US" altLang="ru-RU" sz="2000" b="1">
                <a:solidFill>
                  <a:srgbClr val="000066"/>
                </a:solidFill>
              </a:rPr>
              <a:t> </a:t>
            </a:r>
            <a:r>
              <a:rPr lang="ru-RU" altLang="ru-RU" sz="2000" b="1">
                <a:solidFill>
                  <a:srgbClr val="000066"/>
                </a:solidFill>
              </a:rPr>
              <a:t>ДОЛОТА</a:t>
            </a:r>
          </a:p>
          <a:p>
            <a:pPr marL="542925" lvl="1" indent="-361950" algn="just" eaLnBrk="1" hangingPunct="1">
              <a:spcAft>
                <a:spcPts val="1400"/>
              </a:spcAft>
              <a:buClrTx/>
              <a:buFontTx/>
              <a:buNone/>
            </a:pPr>
            <a:r>
              <a:rPr lang="ru-RU" altLang="ru-RU" sz="1600">
                <a:solidFill>
                  <a:srgbClr val="808080"/>
                </a:solidFill>
              </a:rPr>
              <a:t>	</a:t>
            </a:r>
            <a:r>
              <a:rPr lang="ru-RU" altLang="ru-RU" sz="1600" i="1">
                <a:solidFill>
                  <a:srgbClr val="000066"/>
                </a:solidFill>
              </a:rPr>
              <a:t>для бурения с высокими механическими скоростями в твердых и крепких горных породах VII-XI категории твердости до XII категории абразивности</a:t>
            </a:r>
          </a:p>
        </p:txBody>
      </p:sp>
    </p:spTree>
    <p:extLst>
      <p:ext uri="{BB962C8B-B14F-4D97-AF65-F5344CB8AC3E}">
        <p14:creationId xmlns:p14="http://schemas.microsoft.com/office/powerpoint/2010/main" val="32508557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1" name="Заголовок 1"/>
          <p:cNvSpPr txBox="1">
            <a:spLocks/>
          </p:cNvSpPr>
          <p:nvPr/>
        </p:nvSpPr>
        <p:spPr bwMode="auto">
          <a:xfrm>
            <a:off x="468313" y="765175"/>
            <a:ext cx="8229600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400">
                <a:solidFill>
                  <a:srgbClr val="000078"/>
                </a:solidFill>
                <a:latin typeface="Calibri" pitchFamily="34" charset="0"/>
              </a:rPr>
              <a:t>Тампонажный материал </a:t>
            </a:r>
            <a:r>
              <a:rPr lang="en-US" altLang="ru-RU" sz="2400">
                <a:solidFill>
                  <a:srgbClr val="000078"/>
                </a:solidFill>
                <a:latin typeface="Calibri" pitchFamily="34" charset="0"/>
              </a:rPr>
              <a:t>BIT-Resoluble-Cem</a:t>
            </a:r>
            <a:endParaRPr lang="ru-RU" altLang="ru-RU" sz="2400">
              <a:solidFill>
                <a:srgbClr val="000078"/>
              </a:solidFill>
              <a:latin typeface="Calibri" pitchFamily="34" charset="0"/>
            </a:endParaRPr>
          </a:p>
        </p:txBody>
      </p:sp>
      <p:graphicFrame>
        <p:nvGraphicFramePr>
          <p:cNvPr id="4" name="Объект 3"/>
          <p:cNvGraphicFramePr>
            <a:graphicFrameLocks/>
          </p:cNvGraphicFramePr>
          <p:nvPr/>
        </p:nvGraphicFramePr>
        <p:xfrm>
          <a:off x="539750" y="1628775"/>
          <a:ext cx="8064500" cy="374491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5688353"/>
                <a:gridCol w="2376147"/>
              </a:tblGrid>
              <a:tr h="266888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 smtClean="0">
                        <a:solidFill>
                          <a:srgbClr val="000078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78"/>
                          </a:solidFill>
                          <a:effectLst/>
                        </a:rPr>
                        <a:t>Показатели</a:t>
                      </a:r>
                      <a:endParaRPr lang="ru-RU" sz="1400" b="1" dirty="0">
                        <a:solidFill>
                          <a:srgbClr val="000078"/>
                        </a:solidFill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68577" marR="6857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78"/>
                          </a:solidFill>
                          <a:effectLst/>
                        </a:rPr>
                        <a:t>Результаты испытаний</a:t>
                      </a:r>
                      <a:endParaRPr lang="ru-RU" sz="1400" b="1" dirty="0">
                        <a:solidFill>
                          <a:srgbClr val="000078"/>
                        </a:solidFill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68577" marR="68577" marT="0" marB="0" anchor="ctr"/>
                </a:tc>
              </a:tr>
              <a:tr h="26688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rgbClr val="000078"/>
                          </a:solidFill>
                          <a:effectLst/>
                        </a:rPr>
                        <a:t>BIT-Resoluble-Cem</a:t>
                      </a:r>
                      <a:endParaRPr lang="ru-RU" sz="1400" b="1" dirty="0">
                        <a:solidFill>
                          <a:srgbClr val="000078"/>
                        </a:solidFill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68577" marR="68577" marT="0" marB="0" anchor="ctr"/>
                </a:tc>
              </a:tr>
              <a:tr h="33043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78"/>
                          </a:solidFill>
                          <a:effectLst/>
                        </a:rPr>
                        <a:t>Плотность, г/см</a:t>
                      </a:r>
                      <a:r>
                        <a:rPr lang="ru-RU" sz="1200" baseline="30000" dirty="0">
                          <a:solidFill>
                            <a:srgbClr val="000078"/>
                          </a:solidFill>
                          <a:effectLst/>
                        </a:rPr>
                        <a:t>3</a:t>
                      </a:r>
                      <a:endParaRPr lang="ru-RU" sz="1200" b="0" dirty="0">
                        <a:solidFill>
                          <a:srgbClr val="000078"/>
                        </a:solidFill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68577" marR="6857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000078"/>
                          </a:solidFill>
                          <a:effectLst/>
                        </a:rPr>
                        <a:t>1,2</a:t>
                      </a:r>
                      <a:r>
                        <a:rPr lang="en-US" sz="1200" dirty="0" smtClean="0">
                          <a:solidFill>
                            <a:srgbClr val="000078"/>
                          </a:solidFill>
                          <a:effectLst/>
                        </a:rPr>
                        <a:t> </a:t>
                      </a:r>
                      <a:r>
                        <a:rPr lang="ru-RU" sz="1200" dirty="0" smtClean="0">
                          <a:solidFill>
                            <a:srgbClr val="000078"/>
                          </a:solidFill>
                          <a:effectLst/>
                        </a:rPr>
                        <a:t>-</a:t>
                      </a:r>
                      <a:r>
                        <a:rPr lang="en-US" sz="1200" dirty="0" smtClean="0">
                          <a:solidFill>
                            <a:srgbClr val="000078"/>
                          </a:solidFill>
                          <a:effectLst/>
                        </a:rPr>
                        <a:t> </a:t>
                      </a:r>
                      <a:r>
                        <a:rPr lang="ru-RU" sz="1200" dirty="0" smtClean="0">
                          <a:solidFill>
                            <a:srgbClr val="000078"/>
                          </a:solidFill>
                          <a:effectLst/>
                        </a:rPr>
                        <a:t>1,99</a:t>
                      </a:r>
                      <a:endParaRPr lang="ru-RU" sz="1200" b="1" dirty="0">
                        <a:solidFill>
                          <a:srgbClr val="000078"/>
                        </a:solidFill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68577" marR="68577" marT="0" marB="0" anchor="ctr"/>
                </a:tc>
              </a:tr>
              <a:tr h="36008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78"/>
                          </a:solidFill>
                          <a:effectLst/>
                        </a:rPr>
                        <a:t>Время загустевания до консистенции 30 Вс, мин при </a:t>
                      </a:r>
                      <a:r>
                        <a:rPr lang="ru-RU" sz="1200" dirty="0" smtClean="0">
                          <a:solidFill>
                            <a:srgbClr val="000078"/>
                          </a:solidFill>
                          <a:effectLst/>
                        </a:rPr>
                        <a:t>24°С</a:t>
                      </a:r>
                      <a:r>
                        <a:rPr lang="en-US" sz="1200" dirty="0" smtClean="0">
                          <a:solidFill>
                            <a:srgbClr val="000078"/>
                          </a:solidFill>
                          <a:effectLst/>
                        </a:rPr>
                        <a:t> (</a:t>
                      </a:r>
                      <a:r>
                        <a:rPr lang="ru-RU" sz="1200" dirty="0" smtClean="0">
                          <a:solidFill>
                            <a:srgbClr val="000078"/>
                          </a:solidFill>
                          <a:effectLst/>
                        </a:rPr>
                        <a:t>регулируется)</a:t>
                      </a:r>
                      <a:endParaRPr lang="ru-RU" sz="1200" b="0" dirty="0">
                        <a:solidFill>
                          <a:srgbClr val="000078"/>
                        </a:solidFill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68577" marR="6857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000078"/>
                          </a:solidFill>
                          <a:effectLst/>
                        </a:rPr>
                        <a:t>30-</a:t>
                      </a:r>
                      <a:r>
                        <a:rPr lang="en-US" sz="1200" dirty="0" smtClean="0">
                          <a:solidFill>
                            <a:srgbClr val="000078"/>
                          </a:solidFill>
                          <a:effectLst/>
                        </a:rPr>
                        <a:t> </a:t>
                      </a:r>
                      <a:r>
                        <a:rPr lang="ru-RU" sz="1200" dirty="0" smtClean="0">
                          <a:solidFill>
                            <a:srgbClr val="000078"/>
                          </a:solidFill>
                          <a:effectLst/>
                        </a:rPr>
                        <a:t>140</a:t>
                      </a:r>
                      <a:endParaRPr lang="ru-RU" sz="1200" b="1" dirty="0">
                        <a:solidFill>
                          <a:srgbClr val="000078"/>
                        </a:solidFill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68577" marR="68577" marT="0" marB="0" anchor="ctr"/>
                </a:tc>
              </a:tr>
              <a:tr h="36008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78"/>
                          </a:solidFill>
                          <a:effectLst/>
                        </a:rPr>
                        <a:t>Растекаемость, мм</a:t>
                      </a:r>
                      <a:endParaRPr lang="ru-RU" sz="1200" b="0" dirty="0">
                        <a:solidFill>
                          <a:srgbClr val="000078"/>
                        </a:solidFill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68577" marR="6857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rgbClr val="000078"/>
                          </a:solidFill>
                          <a:effectLst/>
                        </a:rPr>
                        <a:t>&gt;240</a:t>
                      </a:r>
                      <a:endParaRPr lang="ru-RU" sz="1200" b="1" dirty="0">
                        <a:solidFill>
                          <a:srgbClr val="000078"/>
                        </a:solidFill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68577" marR="68577" marT="0" marB="0" anchor="ctr"/>
                </a:tc>
              </a:tr>
              <a:tr h="36008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78"/>
                          </a:solidFill>
                          <a:effectLst/>
                        </a:rPr>
                        <a:t>ПФ 30 </a:t>
                      </a:r>
                      <a:r>
                        <a:rPr lang="ru-RU" sz="1200" dirty="0" smtClean="0">
                          <a:solidFill>
                            <a:srgbClr val="000078"/>
                          </a:solidFill>
                          <a:effectLst/>
                        </a:rPr>
                        <a:t>мин, </a:t>
                      </a:r>
                      <a:r>
                        <a:rPr lang="ru-RU" sz="1200" dirty="0">
                          <a:solidFill>
                            <a:srgbClr val="000078"/>
                          </a:solidFill>
                          <a:effectLst/>
                        </a:rPr>
                        <a:t>мл</a:t>
                      </a:r>
                      <a:endParaRPr lang="ru-RU" sz="1200" b="0" dirty="0">
                        <a:solidFill>
                          <a:srgbClr val="000078"/>
                        </a:solidFill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68577" marR="6857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000078"/>
                          </a:solidFill>
                          <a:effectLst/>
                        </a:rPr>
                        <a:t>100</a:t>
                      </a:r>
                      <a:r>
                        <a:rPr lang="en-US" sz="1200" dirty="0" smtClean="0">
                          <a:solidFill>
                            <a:srgbClr val="000078"/>
                          </a:solidFill>
                          <a:effectLst/>
                        </a:rPr>
                        <a:t> - 1</a:t>
                      </a:r>
                      <a:r>
                        <a:rPr lang="ru-RU" sz="1200" dirty="0" smtClean="0">
                          <a:solidFill>
                            <a:srgbClr val="000078"/>
                          </a:solidFill>
                          <a:effectLst/>
                        </a:rPr>
                        <a:t>50</a:t>
                      </a:r>
                      <a:endParaRPr lang="ru-RU" sz="1200" b="1" dirty="0">
                        <a:solidFill>
                          <a:srgbClr val="000078"/>
                        </a:solidFill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68577" marR="68577" marT="0" marB="0" anchor="ctr"/>
                </a:tc>
              </a:tr>
              <a:tr h="36008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78"/>
                          </a:solidFill>
                          <a:effectLst/>
                        </a:rPr>
                        <a:t>Водоотделение, мл за 2 часа</a:t>
                      </a:r>
                      <a:endParaRPr lang="ru-RU" sz="1200" b="0" dirty="0">
                        <a:solidFill>
                          <a:srgbClr val="000078"/>
                        </a:solidFill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68577" marR="6857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78"/>
                          </a:solidFill>
                          <a:effectLst/>
                        </a:rPr>
                        <a:t>0 </a:t>
                      </a:r>
                      <a:r>
                        <a:rPr lang="ru-RU" sz="1200" dirty="0" smtClean="0">
                          <a:solidFill>
                            <a:srgbClr val="000078"/>
                          </a:solidFill>
                          <a:effectLst/>
                        </a:rPr>
                        <a:t>- 1</a:t>
                      </a:r>
                      <a:endParaRPr lang="ru-RU" sz="1200" b="1" dirty="0">
                        <a:solidFill>
                          <a:srgbClr val="000078"/>
                        </a:solidFill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68577" marR="68577" marT="0" marB="0" anchor="ctr"/>
                </a:tc>
              </a:tr>
              <a:tr h="36008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78"/>
                          </a:solidFill>
                          <a:effectLst/>
                        </a:rPr>
                        <a:t>Прочность на изгиб/сжатие (через </a:t>
                      </a:r>
                      <a:r>
                        <a:rPr lang="en-US" sz="1200" dirty="0" smtClean="0">
                          <a:solidFill>
                            <a:srgbClr val="000078"/>
                          </a:solidFill>
                          <a:effectLst/>
                        </a:rPr>
                        <a:t>2</a:t>
                      </a:r>
                      <a:r>
                        <a:rPr lang="ru-RU" sz="1200" dirty="0" smtClean="0">
                          <a:solidFill>
                            <a:srgbClr val="000078"/>
                          </a:solidFill>
                          <a:effectLst/>
                        </a:rPr>
                        <a:t> суток) </a:t>
                      </a:r>
                      <a:r>
                        <a:rPr lang="ru-RU" sz="1200" dirty="0">
                          <a:solidFill>
                            <a:srgbClr val="000078"/>
                          </a:solidFill>
                          <a:effectLst/>
                        </a:rPr>
                        <a:t>при </a:t>
                      </a:r>
                      <a:r>
                        <a:rPr lang="ru-RU" sz="1200" dirty="0" smtClean="0">
                          <a:solidFill>
                            <a:srgbClr val="000078"/>
                          </a:solidFill>
                          <a:effectLst/>
                        </a:rPr>
                        <a:t>24°С,</a:t>
                      </a:r>
                      <a:r>
                        <a:rPr lang="ru-RU" sz="1200" baseline="0" dirty="0" smtClean="0">
                          <a:solidFill>
                            <a:srgbClr val="000078"/>
                          </a:solidFill>
                          <a:effectLst/>
                        </a:rPr>
                        <a:t> МПа</a:t>
                      </a:r>
                      <a:endParaRPr lang="ru-RU" sz="1200" b="0" dirty="0">
                        <a:solidFill>
                          <a:srgbClr val="000078"/>
                        </a:solidFill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68577" marR="6857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000078"/>
                          </a:solidFill>
                          <a:effectLst/>
                        </a:rPr>
                        <a:t>1.5-2/2-4</a:t>
                      </a:r>
                      <a:endParaRPr lang="ru-RU" sz="1200" b="1" dirty="0">
                        <a:solidFill>
                          <a:srgbClr val="000078"/>
                        </a:solidFill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68577" marR="68577" marT="0" marB="0" anchor="ctr"/>
                </a:tc>
              </a:tr>
              <a:tr h="36008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rgbClr val="000078"/>
                          </a:solidFill>
                          <a:effectLst/>
                        </a:rPr>
                        <a:t>Прочность на изгиб/сжатие (через </a:t>
                      </a:r>
                      <a:r>
                        <a:rPr lang="ru-RU" sz="1200" dirty="0" smtClean="0">
                          <a:solidFill>
                            <a:srgbClr val="000078"/>
                          </a:solidFill>
                          <a:effectLst/>
                        </a:rPr>
                        <a:t>4 </a:t>
                      </a:r>
                      <a:r>
                        <a:rPr lang="ru-RU" sz="1200" dirty="0">
                          <a:solidFill>
                            <a:srgbClr val="000078"/>
                          </a:solidFill>
                          <a:effectLst/>
                        </a:rPr>
                        <a:t>суток) при </a:t>
                      </a:r>
                      <a:r>
                        <a:rPr lang="ru-RU" sz="1200" dirty="0" smtClean="0">
                          <a:solidFill>
                            <a:srgbClr val="000078"/>
                          </a:solidFill>
                          <a:effectLst/>
                        </a:rPr>
                        <a:t>24°С, </a:t>
                      </a:r>
                      <a:r>
                        <a:rPr lang="ru-RU" sz="1200" baseline="0" dirty="0" smtClean="0">
                          <a:solidFill>
                            <a:srgbClr val="000078"/>
                          </a:solidFill>
                          <a:effectLst/>
                        </a:rPr>
                        <a:t>МПа</a:t>
                      </a:r>
                      <a:endParaRPr lang="ru-RU" sz="1200" b="0" dirty="0">
                        <a:solidFill>
                          <a:srgbClr val="000078"/>
                        </a:solidFill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68577" marR="6857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000078"/>
                          </a:solidFill>
                          <a:effectLst/>
                        </a:rPr>
                        <a:t>2-4/4-6</a:t>
                      </a:r>
                      <a:endParaRPr lang="ru-RU" sz="1200" b="1" dirty="0">
                        <a:solidFill>
                          <a:srgbClr val="000078"/>
                        </a:solidFill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68577" marR="68577" marT="0" marB="0" anchor="ctr"/>
                </a:tc>
              </a:tr>
              <a:tr h="36008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rgbClr val="000078"/>
                          </a:solidFill>
                          <a:effectLst/>
                        </a:rPr>
                        <a:t>Прочность на изгиб/сжатие (через 7 суток) при </a:t>
                      </a:r>
                      <a:r>
                        <a:rPr lang="ru-RU" sz="1200" dirty="0" smtClean="0">
                          <a:solidFill>
                            <a:srgbClr val="000078"/>
                          </a:solidFill>
                          <a:effectLst/>
                        </a:rPr>
                        <a:t>24°С, </a:t>
                      </a:r>
                      <a:r>
                        <a:rPr lang="ru-RU" sz="1200" baseline="0" dirty="0" smtClean="0">
                          <a:solidFill>
                            <a:srgbClr val="000078"/>
                          </a:solidFill>
                          <a:effectLst/>
                        </a:rPr>
                        <a:t>МПа</a:t>
                      </a:r>
                      <a:endParaRPr lang="ru-RU" sz="1200" b="0" dirty="0">
                        <a:solidFill>
                          <a:srgbClr val="000078"/>
                        </a:solidFill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68577" marR="6857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000078"/>
                          </a:solidFill>
                          <a:effectLst/>
                        </a:rPr>
                        <a:t>2-4/4-6</a:t>
                      </a:r>
                      <a:endParaRPr lang="ru-RU" sz="1200" b="1" dirty="0">
                        <a:solidFill>
                          <a:srgbClr val="000078"/>
                        </a:solidFill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68577" marR="68577" marT="0" marB="0" anchor="ctr"/>
                </a:tc>
              </a:tr>
              <a:tr h="36008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78"/>
                          </a:solidFill>
                          <a:effectLst/>
                        </a:rPr>
                        <a:t>Температурный диапазон  применения, °С</a:t>
                      </a:r>
                      <a:endParaRPr lang="ru-RU" sz="1200" b="0" dirty="0">
                        <a:solidFill>
                          <a:srgbClr val="000078"/>
                        </a:solidFill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68577" marR="6857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78"/>
                          </a:solidFill>
                          <a:effectLst/>
                        </a:rPr>
                        <a:t>20 </a:t>
                      </a:r>
                      <a:r>
                        <a:rPr lang="ru-RU" sz="1200" dirty="0" smtClean="0">
                          <a:solidFill>
                            <a:srgbClr val="000078"/>
                          </a:solidFill>
                          <a:effectLst/>
                        </a:rPr>
                        <a:t>- 60 </a:t>
                      </a:r>
                      <a:endParaRPr lang="ru-RU" sz="1200" b="1" dirty="0">
                        <a:solidFill>
                          <a:srgbClr val="000078"/>
                        </a:solidFill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68577" marR="68577" marT="0" marB="0" anchor="ctr"/>
                </a:tc>
              </a:tr>
            </a:tbl>
          </a:graphicData>
        </a:graphic>
      </p:graphicFrame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0" y="107950"/>
            <a:ext cx="9144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ТАМПОНАЖНЫЕ МАТЕРИАЛЫ </a:t>
            </a:r>
            <a:r>
              <a:rPr lang="ru-RU" altLang="ru-RU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ДЛЯ БУРЕНИЯ И КАПИТАЛЬНОГО РЕМОНТА СКВАЖИН</a:t>
            </a:r>
          </a:p>
        </p:txBody>
      </p:sp>
    </p:spTree>
    <p:extLst>
      <p:ext uri="{BB962C8B-B14F-4D97-AF65-F5344CB8AC3E}">
        <p14:creationId xmlns:p14="http://schemas.microsoft.com/office/powerpoint/2010/main" val="55520859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>
            <a:spLocks noChangeArrowheads="1"/>
          </p:cNvSpPr>
          <p:nvPr/>
        </p:nvSpPr>
        <p:spPr bwMode="auto">
          <a:xfrm>
            <a:off x="0" y="107950"/>
            <a:ext cx="9144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РЕАГЕНТЫ ДЛЯ ТАМПОНАЖНЫХ МАТЕРИАЛОВ</a:t>
            </a:r>
            <a:endParaRPr lang="ru-RU" altLang="ru-RU" dirty="0">
              <a:solidFill>
                <a:srgbClr val="000066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" name="Text Box 10"/>
          <p:cNvSpPr txBox="1">
            <a:spLocks noChangeArrowheads="1"/>
          </p:cNvSpPr>
          <p:nvPr/>
        </p:nvSpPr>
        <p:spPr bwMode="auto">
          <a:xfrm>
            <a:off x="-87313" y="609600"/>
            <a:ext cx="907097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defTabSz="26828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542925" indent="-363538" defTabSz="268288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268288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268288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268288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2682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2682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2682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2682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lvl="1" algn="just" eaLnBrk="1" hangingPunct="1">
              <a:spcBef>
                <a:spcPct val="0"/>
              </a:spcBef>
              <a:buClr>
                <a:srgbClr val="FF0000"/>
              </a:buClr>
              <a:buFont typeface="Wingdings" pitchFamily="2" charset="2"/>
              <a:buChar char="ü"/>
            </a:pPr>
            <a:r>
              <a:rPr lang="ru-RU" sz="2000" b="1" dirty="0" smtClean="0">
                <a:solidFill>
                  <a:srgbClr val="000066"/>
                </a:solidFill>
              </a:rPr>
              <a:t>BIT-</a:t>
            </a:r>
            <a:r>
              <a:rPr lang="ru-RU" sz="2000" b="1" dirty="0" err="1" smtClean="0">
                <a:solidFill>
                  <a:srgbClr val="000066"/>
                </a:solidFill>
              </a:rPr>
              <a:t>Plast</a:t>
            </a:r>
            <a:endParaRPr lang="en-US" altLang="ru-RU" sz="2000" b="1" dirty="0">
              <a:solidFill>
                <a:srgbClr val="000066"/>
              </a:solidFill>
            </a:endParaRPr>
          </a:p>
          <a:p>
            <a:pPr lvl="1" algn="just" eaLnBrk="1" hangingPunct="1">
              <a:spcBef>
                <a:spcPct val="0"/>
              </a:spcBef>
              <a:spcAft>
                <a:spcPct val="70000"/>
              </a:spcAft>
              <a:buClr>
                <a:srgbClr val="FF0000"/>
              </a:buClr>
              <a:buFont typeface="Wingdings" pitchFamily="2" charset="2"/>
              <a:buNone/>
            </a:pPr>
            <a:r>
              <a:rPr lang="ru-RU" altLang="ru-RU" sz="1600" dirty="0" smtClean="0">
                <a:solidFill>
                  <a:schemeClr val="bg2"/>
                </a:solidFill>
              </a:rPr>
              <a:t>	</a:t>
            </a:r>
            <a:r>
              <a:rPr lang="ru-RU" altLang="ru-RU" sz="1600" i="1" dirty="0" smtClean="0">
                <a:solidFill>
                  <a:srgbClr val="000066"/>
                </a:solidFill>
              </a:rPr>
              <a:t>пластификатор </a:t>
            </a:r>
            <a:r>
              <a:rPr lang="ru-RU" altLang="ru-RU" sz="1600" i="1" dirty="0">
                <a:solidFill>
                  <a:srgbClr val="000066"/>
                </a:solidFill>
              </a:rPr>
              <a:t>цементных </a:t>
            </a:r>
            <a:r>
              <a:rPr lang="ru-RU" altLang="ru-RU" sz="1600" i="1" dirty="0" smtClean="0">
                <a:solidFill>
                  <a:srgbClr val="000066"/>
                </a:solidFill>
              </a:rPr>
              <a:t>растворов</a:t>
            </a:r>
            <a:endParaRPr lang="ru-RU" altLang="ru-RU" sz="1600" dirty="0">
              <a:solidFill>
                <a:srgbClr val="000066"/>
              </a:solidFill>
            </a:endParaRPr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-115888" y="1286559"/>
            <a:ext cx="890428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defTabSz="26828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542925" indent="-363538" defTabSz="268288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268288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268288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268288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2682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2682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2682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2682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lvl="1" algn="just" eaLnBrk="1" hangingPunct="1">
              <a:spcBef>
                <a:spcPct val="0"/>
              </a:spcBef>
              <a:buClr>
                <a:srgbClr val="FF0000"/>
              </a:buClr>
              <a:buFont typeface="Wingdings" pitchFamily="2" charset="2"/>
              <a:buChar char="ü"/>
            </a:pPr>
            <a:r>
              <a:rPr lang="en-US" altLang="ru-RU" sz="2000" b="1" dirty="0" smtClean="0">
                <a:solidFill>
                  <a:srgbClr val="000066"/>
                </a:solidFill>
              </a:rPr>
              <a:t>BIT- Floss</a:t>
            </a:r>
            <a:endParaRPr lang="en-US" altLang="ru-RU" sz="2000" b="1" dirty="0">
              <a:solidFill>
                <a:srgbClr val="000066"/>
              </a:solidFill>
            </a:endParaRPr>
          </a:p>
          <a:p>
            <a:pPr lvl="1" algn="just" eaLnBrk="1" hangingPunct="1">
              <a:spcBef>
                <a:spcPct val="0"/>
              </a:spcBef>
              <a:spcAft>
                <a:spcPct val="70000"/>
              </a:spcAft>
              <a:buClr>
                <a:srgbClr val="FF0000"/>
              </a:buClr>
              <a:buFont typeface="Wingdings" pitchFamily="2" charset="2"/>
              <a:buNone/>
            </a:pPr>
            <a:r>
              <a:rPr lang="ru-RU" altLang="ru-RU" sz="1600" dirty="0">
                <a:solidFill>
                  <a:schemeClr val="bg2"/>
                </a:solidFill>
              </a:rPr>
              <a:t>	</a:t>
            </a:r>
            <a:r>
              <a:rPr lang="ru-RU" altLang="ru-RU" sz="1600" i="1" dirty="0" err="1">
                <a:solidFill>
                  <a:srgbClr val="000066"/>
                </a:solidFill>
              </a:rPr>
              <a:t>понизитель</a:t>
            </a:r>
            <a:r>
              <a:rPr lang="ru-RU" altLang="ru-RU" sz="1600" i="1" dirty="0">
                <a:solidFill>
                  <a:srgbClr val="000066"/>
                </a:solidFill>
              </a:rPr>
              <a:t> фильтрации цементных </a:t>
            </a:r>
            <a:r>
              <a:rPr lang="ru-RU" altLang="ru-RU" sz="1600" i="1" dirty="0" smtClean="0">
                <a:solidFill>
                  <a:srgbClr val="000066"/>
                </a:solidFill>
              </a:rPr>
              <a:t>растворов</a:t>
            </a:r>
            <a:endParaRPr lang="ru-RU" altLang="ru-RU" sz="1600" dirty="0">
              <a:solidFill>
                <a:srgbClr val="000066"/>
              </a:solidFill>
            </a:endParaRPr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-115888" y="1951940"/>
            <a:ext cx="890428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defTabSz="26828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542925" indent="-363538" defTabSz="268288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268288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268288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268288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2682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2682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2682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2682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lvl="1" algn="just" eaLnBrk="1" hangingPunct="1">
              <a:spcBef>
                <a:spcPct val="0"/>
              </a:spcBef>
              <a:buClr>
                <a:srgbClr val="FF0000"/>
              </a:buClr>
              <a:buFont typeface="Wingdings" pitchFamily="2" charset="2"/>
              <a:buChar char="ü"/>
            </a:pPr>
            <a:r>
              <a:rPr lang="en-US" altLang="ru-RU" sz="2000" b="1" dirty="0" smtClean="0">
                <a:solidFill>
                  <a:srgbClr val="000066"/>
                </a:solidFill>
              </a:rPr>
              <a:t>BIT- RD</a:t>
            </a:r>
            <a:endParaRPr lang="en-US" altLang="ru-RU" sz="2000" b="1" dirty="0">
              <a:solidFill>
                <a:srgbClr val="000066"/>
              </a:solidFill>
            </a:endParaRPr>
          </a:p>
          <a:p>
            <a:pPr lvl="1" algn="just" eaLnBrk="1" hangingPunct="1">
              <a:spcBef>
                <a:spcPct val="0"/>
              </a:spcBef>
              <a:spcAft>
                <a:spcPct val="70000"/>
              </a:spcAft>
              <a:buClr>
                <a:srgbClr val="FF0000"/>
              </a:buClr>
              <a:buFont typeface="Wingdings" pitchFamily="2" charset="2"/>
              <a:buNone/>
            </a:pPr>
            <a:r>
              <a:rPr lang="ru-RU" altLang="ru-RU" sz="1600" dirty="0">
                <a:solidFill>
                  <a:schemeClr val="bg2"/>
                </a:solidFill>
              </a:rPr>
              <a:t>	</a:t>
            </a:r>
            <a:r>
              <a:rPr lang="ru-RU" altLang="ru-RU" sz="1600" i="1" dirty="0" smtClean="0">
                <a:solidFill>
                  <a:srgbClr val="000066"/>
                </a:solidFill>
              </a:rPr>
              <a:t>замедлитель </a:t>
            </a:r>
            <a:r>
              <a:rPr lang="ru-RU" altLang="ru-RU" sz="1600" i="1" dirty="0" err="1">
                <a:solidFill>
                  <a:srgbClr val="000066"/>
                </a:solidFill>
              </a:rPr>
              <a:t>загустевания</a:t>
            </a:r>
            <a:r>
              <a:rPr lang="ru-RU" altLang="ru-RU" sz="1600" i="1" dirty="0">
                <a:solidFill>
                  <a:srgbClr val="000066"/>
                </a:solidFill>
              </a:rPr>
              <a:t> цементных </a:t>
            </a:r>
            <a:r>
              <a:rPr lang="ru-RU" altLang="ru-RU" sz="1600" i="1" dirty="0" smtClean="0">
                <a:solidFill>
                  <a:srgbClr val="000066"/>
                </a:solidFill>
              </a:rPr>
              <a:t>растворов</a:t>
            </a:r>
            <a:endParaRPr lang="ru-RU" altLang="ru-RU" sz="1600" dirty="0">
              <a:solidFill>
                <a:srgbClr val="000066"/>
              </a:solidFill>
            </a:endParaRP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-115888" y="2607796"/>
            <a:ext cx="89042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defTabSz="26828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542925" indent="-363538" defTabSz="268288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268288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268288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268288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2682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2682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2682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2682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lvl="1" algn="just" eaLnBrk="1" hangingPunct="1">
              <a:spcBef>
                <a:spcPct val="0"/>
              </a:spcBef>
              <a:buClr>
                <a:srgbClr val="FF0000"/>
              </a:buClr>
              <a:buFont typeface="Wingdings" pitchFamily="2" charset="2"/>
              <a:buChar char="ü"/>
            </a:pPr>
            <a:r>
              <a:rPr lang="en-US" altLang="ru-RU" sz="2000" b="1" dirty="0" smtClean="0">
                <a:solidFill>
                  <a:srgbClr val="000066"/>
                </a:solidFill>
              </a:rPr>
              <a:t>BIT-DF</a:t>
            </a:r>
            <a:endParaRPr lang="en-US" altLang="ru-RU" sz="2000" b="1" dirty="0">
              <a:solidFill>
                <a:srgbClr val="000066"/>
              </a:solidFill>
            </a:endParaRPr>
          </a:p>
          <a:p>
            <a:pPr lvl="1" algn="just" eaLnBrk="1" hangingPunct="1">
              <a:spcBef>
                <a:spcPct val="0"/>
              </a:spcBef>
              <a:spcAft>
                <a:spcPct val="70000"/>
              </a:spcAft>
              <a:buClr>
                <a:srgbClr val="FF0000"/>
              </a:buClr>
              <a:buFont typeface="Wingdings" pitchFamily="2" charset="2"/>
              <a:buNone/>
            </a:pPr>
            <a:r>
              <a:rPr lang="ru-RU" altLang="ru-RU" sz="1600" dirty="0">
                <a:solidFill>
                  <a:schemeClr val="bg2"/>
                </a:solidFill>
              </a:rPr>
              <a:t>	</a:t>
            </a:r>
            <a:r>
              <a:rPr lang="ru-RU" altLang="ru-RU" sz="1600" i="1" dirty="0">
                <a:solidFill>
                  <a:srgbClr val="000066"/>
                </a:solidFill>
              </a:rPr>
              <a:t>сухой </a:t>
            </a:r>
            <a:r>
              <a:rPr lang="ru-RU" altLang="ru-RU" sz="1600" i="1" dirty="0" err="1">
                <a:solidFill>
                  <a:srgbClr val="000066"/>
                </a:solidFill>
              </a:rPr>
              <a:t>пеногаситель</a:t>
            </a:r>
            <a:r>
              <a:rPr lang="ru-RU" altLang="ru-RU" sz="1600" i="1" dirty="0">
                <a:solidFill>
                  <a:srgbClr val="000066"/>
                </a:solidFill>
              </a:rPr>
              <a:t> цементных </a:t>
            </a:r>
            <a:r>
              <a:rPr lang="ru-RU" altLang="ru-RU" sz="1600" i="1" dirty="0" smtClean="0">
                <a:solidFill>
                  <a:srgbClr val="000066"/>
                </a:solidFill>
              </a:rPr>
              <a:t>растворов</a:t>
            </a:r>
            <a:endParaRPr lang="ru-RU" altLang="ru-RU" sz="1600" dirty="0">
              <a:solidFill>
                <a:srgbClr val="000066"/>
              </a:solidFill>
            </a:endParaRPr>
          </a:p>
        </p:txBody>
      </p:sp>
      <p:pic>
        <p:nvPicPr>
          <p:cNvPr id="9" name="Picture 2" descr="I:\Презент\2012 03 07 (0) Для каталога\ЕЩЕ ФОТО от 27 03 2012\Фотки\фото\P820024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428206"/>
            <a:ext cx="3781897" cy="3023866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026" name="Picture 2" descr="C:\Users\KrasnovRG1742\AppData\Local\Microsoft\Windows\Temporary Internet Files\Content.Outlook\21W0XZ6S\P8200244 (2).tif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1999" y="3428206"/>
            <a:ext cx="4031822" cy="3023866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732009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0" y="-32831"/>
            <a:ext cx="9144000" cy="5847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ru-RU" b="0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РЕМОНТНО-ИЗОЛЯЦИОННЫЕ РАБОТЫ (РИР</a:t>
            </a:r>
            <a:r>
              <a:rPr lang="ru-RU" b="0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) </a:t>
            </a:r>
            <a:r>
              <a:rPr lang="ru-RU" b="0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ДЛЯ ЛИКВИДАЦИИ НИЖНИХ ВОДОПЕРЕТОКОВ</a:t>
            </a:r>
          </a:p>
        </p:txBody>
      </p:sp>
      <p:grpSp>
        <p:nvGrpSpPr>
          <p:cNvPr id="12" name="Группа 11"/>
          <p:cNvGrpSpPr/>
          <p:nvPr/>
        </p:nvGrpSpPr>
        <p:grpSpPr>
          <a:xfrm>
            <a:off x="380999" y="914400"/>
            <a:ext cx="8610602" cy="5262503"/>
            <a:chOff x="380999" y="1062097"/>
            <a:chExt cx="8610602" cy="5262503"/>
          </a:xfrm>
        </p:grpSpPr>
        <p:sp>
          <p:nvSpPr>
            <p:cNvPr id="2" name="Прямоугольник 1"/>
            <p:cNvSpPr/>
            <p:nvPr/>
          </p:nvSpPr>
          <p:spPr>
            <a:xfrm>
              <a:off x="4876800" y="1062097"/>
              <a:ext cx="4114800" cy="290848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spcAft>
                  <a:spcPts val="600"/>
                </a:spcAft>
              </a:pPr>
              <a:r>
                <a:rPr lang="ru-RU" sz="1800" dirty="0" smtClean="0">
                  <a:solidFill>
                    <a:srgbClr val="00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Причины возникновения </a:t>
              </a:r>
              <a:r>
                <a:rPr lang="ru-RU" sz="1800" dirty="0" err="1" smtClean="0">
                  <a:solidFill>
                    <a:srgbClr val="00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перетоков</a:t>
              </a:r>
              <a:r>
                <a:rPr lang="ru-RU" sz="1800" dirty="0" smtClean="0">
                  <a:solidFill>
                    <a:srgbClr val="00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:</a:t>
              </a:r>
            </a:p>
            <a:p>
              <a:pPr algn="just"/>
              <a:r>
                <a:rPr lang="ru-RU" dirty="0" smtClean="0">
                  <a:solidFill>
                    <a:srgbClr val="000066"/>
                  </a:solidFill>
                </a:rPr>
                <a:t>В </a:t>
              </a:r>
              <a:r>
                <a:rPr lang="ru-RU" dirty="0">
                  <a:solidFill>
                    <a:srgbClr val="000066"/>
                  </a:solidFill>
                </a:rPr>
                <a:t>процессе длительной эксплуатации скважин по причине возникновения трещин при перфорации колонны, корродирования цементного камня возникают заколонные водоперетоки из нижележащего водоносного пласта в продуктивный пласт. </a:t>
              </a:r>
              <a:endParaRPr lang="ru-RU" dirty="0" smtClean="0">
                <a:solidFill>
                  <a:srgbClr val="000066"/>
                </a:solidFill>
              </a:endParaRPr>
            </a:p>
            <a:p>
              <a:endParaRPr lang="ru-RU" dirty="0">
                <a:solidFill>
                  <a:srgbClr val="000066"/>
                </a:solidFill>
              </a:endParaRPr>
            </a:p>
            <a:p>
              <a:pPr algn="just"/>
              <a:r>
                <a:rPr lang="ru-RU" dirty="0" smtClean="0">
                  <a:solidFill>
                    <a:srgbClr val="000066"/>
                  </a:solidFill>
                </a:rPr>
                <a:t>Для </a:t>
              </a:r>
              <a:r>
                <a:rPr lang="ru-RU" dirty="0">
                  <a:solidFill>
                    <a:srgbClr val="000066"/>
                  </a:solidFill>
                </a:rPr>
                <a:t>ликвидации перетока предлагается следующий метод РИР.</a:t>
              </a:r>
            </a:p>
          </p:txBody>
        </p:sp>
        <p:sp>
          <p:nvSpPr>
            <p:cNvPr id="10" name="Text Box 4"/>
            <p:cNvSpPr txBox="1">
              <a:spLocks noChangeArrowheads="1"/>
            </p:cNvSpPr>
            <p:nvPr/>
          </p:nvSpPr>
          <p:spPr bwMode="auto">
            <a:xfrm>
              <a:off x="380999" y="4400996"/>
              <a:ext cx="8610602" cy="1923604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square" anchor="ctr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just">
                <a:spcBef>
                  <a:spcPct val="50000"/>
                </a:spcBef>
                <a:spcAft>
                  <a:spcPts val="600"/>
                </a:spcAft>
                <a:defRPr/>
              </a:pPr>
              <a:r>
                <a:rPr lang="ru-RU" sz="1800" b="0" dirty="0">
                  <a:solidFill>
                    <a:srgbClr val="000066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cs typeface="+mn-cs"/>
                </a:rPr>
                <a:t>Перечень работ проводимых при РИР для ликвидации нижних </a:t>
              </a:r>
              <a:r>
                <a:rPr lang="ru-RU" sz="1800" b="0" dirty="0" smtClean="0">
                  <a:solidFill>
                    <a:srgbClr val="000066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cs typeface="+mn-cs"/>
                </a:rPr>
                <a:t>водоперетоков:</a:t>
              </a:r>
            </a:p>
            <a:p>
              <a:pPr marL="304800" lvl="0" indent="-304800" algn="just">
                <a:buFontTx/>
                <a:buAutoNum type="arabicPeriod"/>
              </a:pPr>
              <a:r>
                <a:rPr lang="ru-RU" b="0" dirty="0" smtClean="0">
                  <a:solidFill>
                    <a:srgbClr val="000066"/>
                  </a:solidFill>
                </a:rPr>
                <a:t>Сплошное </a:t>
              </a:r>
              <a:r>
                <a:rPr lang="ru-RU" b="0" dirty="0">
                  <a:solidFill>
                    <a:srgbClr val="000066"/>
                  </a:solidFill>
                </a:rPr>
                <a:t>вырезание фрезером колонным раздвижным </a:t>
              </a:r>
              <a:r>
                <a:rPr lang="ru-RU" b="0" dirty="0" smtClean="0">
                  <a:solidFill>
                    <a:srgbClr val="000066"/>
                  </a:solidFill>
                </a:rPr>
                <a:t>типа ФКР участка </a:t>
              </a:r>
              <a:r>
                <a:rPr lang="ru-RU" b="0" dirty="0">
                  <a:solidFill>
                    <a:srgbClr val="000066"/>
                  </a:solidFill>
                </a:rPr>
                <a:t>эксплуатационной колонны ниже </a:t>
              </a:r>
              <a:r>
                <a:rPr lang="ru-RU" b="0" dirty="0" smtClean="0">
                  <a:solidFill>
                    <a:srgbClr val="000066"/>
                  </a:solidFill>
                </a:rPr>
                <a:t>продуктивного пласта.</a:t>
              </a:r>
              <a:endParaRPr lang="ru-RU" b="0" dirty="0">
                <a:solidFill>
                  <a:srgbClr val="000066"/>
                </a:solidFill>
              </a:endParaRPr>
            </a:p>
            <a:p>
              <a:pPr marL="304800" lvl="0" indent="-304800" algn="just"/>
              <a:r>
                <a:rPr lang="ru-RU" b="0" dirty="0">
                  <a:solidFill>
                    <a:srgbClr val="000066"/>
                  </a:solidFill>
                </a:rPr>
                <a:t>2.  Расширение вырезанного участка с </a:t>
              </a:r>
              <a:r>
                <a:rPr lang="ru-RU" b="0" dirty="0" smtClean="0">
                  <a:solidFill>
                    <a:srgbClr val="000066"/>
                  </a:solidFill>
                </a:rPr>
                <a:t>применением раздвижного расширителя типа РР</a:t>
              </a:r>
              <a:r>
                <a:rPr lang="ru-RU" b="0" dirty="0">
                  <a:solidFill>
                    <a:srgbClr val="000066"/>
                  </a:solidFill>
                </a:rPr>
                <a:t>.</a:t>
              </a:r>
            </a:p>
            <a:p>
              <a:pPr marL="304800" lvl="0" indent="-304800" algn="just"/>
              <a:r>
                <a:rPr lang="ru-RU" b="0" dirty="0">
                  <a:solidFill>
                    <a:srgbClr val="000066"/>
                  </a:solidFill>
                </a:rPr>
                <a:t>3.  Запись ГК, МЛМ и кавернометрии расширенного участка.</a:t>
              </a:r>
            </a:p>
            <a:p>
              <a:pPr marL="304800" lvl="0" indent="-304800" algn="just"/>
              <a:r>
                <a:rPr lang="ru-RU" b="0" dirty="0">
                  <a:solidFill>
                    <a:srgbClr val="000066"/>
                  </a:solidFill>
                </a:rPr>
                <a:t>4.  Изоляционное цементирование расширенного участка.</a:t>
              </a:r>
            </a:p>
            <a:p>
              <a:pPr marL="304800" lvl="0" indent="-304800" algn="just"/>
              <a:r>
                <a:rPr lang="ru-RU" b="0" dirty="0">
                  <a:solidFill>
                    <a:srgbClr val="000066"/>
                  </a:solidFill>
                </a:rPr>
                <a:t>5.  Подбуривание цементного моста до необходимой глубины.</a:t>
              </a:r>
              <a:endParaRPr lang="ru-RU" sz="1800" b="0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endParaRPr>
            </a:p>
          </p:txBody>
        </p:sp>
        <p:grpSp>
          <p:nvGrpSpPr>
            <p:cNvPr id="11" name="Группа 10"/>
            <p:cNvGrpSpPr/>
            <p:nvPr/>
          </p:nvGrpSpPr>
          <p:grpSpPr>
            <a:xfrm>
              <a:off x="380999" y="1066799"/>
              <a:ext cx="4343401" cy="3237063"/>
              <a:chOff x="380999" y="1066799"/>
              <a:chExt cx="4343401" cy="3237063"/>
            </a:xfrm>
          </p:grpSpPr>
          <p:pic>
            <p:nvPicPr>
              <p:cNvPr id="9" name="Picture 2" descr="2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380999" y="1066799"/>
                <a:ext cx="4343401" cy="32370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7" name="Выноска 1 (без границы) 6"/>
              <p:cNvSpPr/>
              <p:nvPr/>
            </p:nvSpPr>
            <p:spPr bwMode="auto">
              <a:xfrm flipH="1">
                <a:off x="533400" y="1600200"/>
                <a:ext cx="1219200" cy="685800"/>
              </a:xfrm>
              <a:prstGeom prst="callout1">
                <a:avLst>
                  <a:gd name="adj1" fmla="val 70750"/>
                  <a:gd name="adj2" fmla="val -833"/>
                  <a:gd name="adj3" fmla="val 122222"/>
                  <a:gd name="adj4" fmla="val -49271"/>
                </a:avLst>
              </a:prstGeom>
              <a:noFill/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r>
                  <a:rPr lang="ru-RU" sz="800" dirty="0">
                    <a:solidFill>
                      <a:schemeClr val="bg1"/>
                    </a:solidFill>
                  </a:rPr>
                  <a:t>Трещины возникают, как при перфорации, так и при корродировании цементного камня</a:t>
                </a:r>
                <a:endParaRPr kumimoji="0" lang="ru-RU" sz="8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6" name="Выноска 1 (без границы) 15"/>
              <p:cNvSpPr/>
              <p:nvPr/>
            </p:nvSpPr>
            <p:spPr bwMode="auto">
              <a:xfrm>
                <a:off x="3505200" y="1923288"/>
                <a:ext cx="838200" cy="648462"/>
              </a:xfrm>
              <a:prstGeom prst="callout1">
                <a:avLst>
                  <a:gd name="adj1" fmla="val 70750"/>
                  <a:gd name="adj2" fmla="val -833"/>
                  <a:gd name="adj3" fmla="val 20039"/>
                  <a:gd name="adj4" fmla="val -91109"/>
                </a:avLst>
              </a:prstGeom>
              <a:noFill/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r>
                  <a:rPr lang="ru-RU" sz="800" dirty="0" smtClean="0">
                    <a:solidFill>
                      <a:schemeClr val="bg1"/>
                    </a:solidFill>
                  </a:rPr>
                  <a:t>Поступление пластовой  воды в зону перфорации</a:t>
                </a:r>
                <a:endParaRPr kumimoji="0" lang="ru-RU" sz="8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0109860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152400" y="824419"/>
            <a:ext cx="8839200" cy="5529709"/>
            <a:chOff x="152400" y="906602"/>
            <a:chExt cx="8839200" cy="5529709"/>
          </a:xfrm>
        </p:grpSpPr>
        <p:sp>
          <p:nvSpPr>
            <p:cNvPr id="13" name="Text Box 4"/>
            <p:cNvSpPr txBox="1">
              <a:spLocks noChangeArrowheads="1"/>
            </p:cNvSpPr>
            <p:nvPr/>
          </p:nvSpPr>
          <p:spPr bwMode="auto">
            <a:xfrm>
              <a:off x="4724400" y="906602"/>
              <a:ext cx="4267200" cy="3985706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square" anchor="ctr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just">
                <a:spcBef>
                  <a:spcPts val="0"/>
                </a:spcBef>
                <a:spcAft>
                  <a:spcPts val="600"/>
                </a:spcAft>
                <a:defRPr/>
              </a:pPr>
              <a:r>
                <a:rPr lang="ru-RU" sz="1800" b="0" dirty="0" smtClean="0">
                  <a:solidFill>
                    <a:srgbClr val="000066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cs typeface="+mn-cs"/>
                </a:rPr>
                <a:t>1. Сплошное </a:t>
              </a:r>
              <a:r>
                <a:rPr lang="ru-RU" sz="1800" b="0" dirty="0">
                  <a:solidFill>
                    <a:srgbClr val="000066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cs typeface="+mn-cs"/>
                </a:rPr>
                <a:t>вырезание участка эксплуатационной колонны ниже продуктивного  пласта с фрезером </a:t>
              </a:r>
              <a:r>
                <a:rPr lang="ru-RU" sz="1800" b="0" dirty="0" smtClean="0">
                  <a:solidFill>
                    <a:srgbClr val="000066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cs typeface="+mn-cs"/>
                </a:rPr>
                <a:t>колонным </a:t>
              </a:r>
              <a:r>
                <a:rPr lang="ru-RU" sz="1800" b="0" dirty="0">
                  <a:solidFill>
                    <a:srgbClr val="000066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cs typeface="+mn-cs"/>
                </a:rPr>
                <a:t>раздвижным </a:t>
              </a:r>
              <a:r>
                <a:rPr lang="ru-RU" sz="1800" b="0" dirty="0" smtClean="0">
                  <a:solidFill>
                    <a:srgbClr val="000066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cs typeface="+mn-cs"/>
                </a:rPr>
                <a:t>типа ФКР.</a:t>
              </a:r>
            </a:p>
            <a:p>
              <a:pPr lvl="0" algn="just"/>
              <a:r>
                <a:rPr lang="ru-RU" b="0" dirty="0" smtClean="0">
                  <a:solidFill>
                    <a:srgbClr val="000066"/>
                  </a:solidFill>
                </a:rPr>
                <a:t>       Фрезер </a:t>
              </a:r>
              <a:r>
                <a:rPr lang="ru-RU" b="0" dirty="0">
                  <a:solidFill>
                    <a:srgbClr val="000066"/>
                  </a:solidFill>
                </a:rPr>
                <a:t>колонный раздвижной предназначен для вырезания участка обсадной колонны по всему </a:t>
              </a:r>
              <a:r>
                <a:rPr lang="ru-RU" b="0" dirty="0" smtClean="0">
                  <a:solidFill>
                    <a:srgbClr val="000066"/>
                  </a:solidFill>
                </a:rPr>
                <a:t>диаметру в </a:t>
              </a:r>
              <a:r>
                <a:rPr lang="ru-RU" b="0" dirty="0">
                  <a:solidFill>
                    <a:srgbClr val="000066"/>
                  </a:solidFill>
                </a:rPr>
                <a:t>любом интервале ствола </a:t>
              </a:r>
              <a:r>
                <a:rPr lang="ru-RU" b="0" dirty="0" smtClean="0">
                  <a:solidFill>
                    <a:srgbClr val="000066"/>
                  </a:solidFill>
                </a:rPr>
                <a:t>скважины. </a:t>
              </a:r>
            </a:p>
            <a:p>
              <a:pPr lvl="0" algn="just"/>
              <a:r>
                <a:rPr lang="ru-RU" b="0" dirty="0">
                  <a:solidFill>
                    <a:srgbClr val="000066"/>
                  </a:solidFill>
                </a:rPr>
                <a:t> </a:t>
              </a:r>
              <a:r>
                <a:rPr lang="ru-RU" b="0" dirty="0" smtClean="0">
                  <a:solidFill>
                    <a:srgbClr val="000066"/>
                  </a:solidFill>
                </a:rPr>
                <a:t>      В </a:t>
              </a:r>
              <a:r>
                <a:rPr lang="ru-RU" b="0" dirty="0">
                  <a:solidFill>
                    <a:srgbClr val="000066"/>
                  </a:solidFill>
                </a:rPr>
                <a:t>настоящее </a:t>
              </a:r>
              <a:r>
                <a:rPr lang="ru-RU" b="0" dirty="0" smtClean="0">
                  <a:solidFill>
                    <a:srgbClr val="000066"/>
                  </a:solidFill>
                </a:rPr>
                <a:t>время в НПП «БУРИНТЕХ</a:t>
              </a:r>
              <a:r>
                <a:rPr lang="ru-RU" b="0" dirty="0">
                  <a:solidFill>
                    <a:srgbClr val="000066"/>
                  </a:solidFill>
                </a:rPr>
                <a:t>» выпускаются раздвижные фрезеры типа ФКР, обеспечивающие вырезание всех типоразмеров обсадных колонн, используемых при строительстве скважин, начиная от </a:t>
              </a:r>
              <a:r>
                <a:rPr lang="ru-RU" b="0" dirty="0" smtClean="0">
                  <a:solidFill>
                    <a:srgbClr val="000066"/>
                  </a:solidFill>
                </a:rPr>
                <a:t>ø102мм </a:t>
              </a:r>
              <a:r>
                <a:rPr lang="ru-RU" b="0" dirty="0">
                  <a:solidFill>
                    <a:srgbClr val="000066"/>
                  </a:solidFill>
                </a:rPr>
                <a:t>и заканчивая ø245мм. </a:t>
              </a:r>
            </a:p>
          </p:txBody>
        </p:sp>
        <p:grpSp>
          <p:nvGrpSpPr>
            <p:cNvPr id="3" name="Группа 2"/>
            <p:cNvGrpSpPr/>
            <p:nvPr/>
          </p:nvGrpSpPr>
          <p:grpSpPr>
            <a:xfrm>
              <a:off x="304800" y="984504"/>
              <a:ext cx="4257674" cy="3663696"/>
              <a:chOff x="414141" y="762000"/>
              <a:chExt cx="3054712" cy="3663696"/>
            </a:xfrm>
          </p:grpSpPr>
          <p:pic>
            <p:nvPicPr>
              <p:cNvPr id="14" name="Picture 3" descr="3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 l="18187" b="9283"/>
              <a:stretch/>
            </p:blipFill>
            <p:spPr bwMode="auto">
              <a:xfrm>
                <a:off x="414141" y="762000"/>
                <a:ext cx="3054712" cy="36636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7" name="Выноска 1 (без границы) 16"/>
              <p:cNvSpPr/>
              <p:nvPr/>
            </p:nvSpPr>
            <p:spPr bwMode="auto">
              <a:xfrm>
                <a:off x="2362200" y="1524000"/>
                <a:ext cx="1058817" cy="697879"/>
              </a:xfrm>
              <a:prstGeom prst="callout1">
                <a:avLst>
                  <a:gd name="adj1" fmla="val 49596"/>
                  <a:gd name="adj2" fmla="val 833"/>
                  <a:gd name="adj3" fmla="val 15385"/>
                  <a:gd name="adj4" fmla="val -41666"/>
                </a:avLst>
              </a:prstGeom>
              <a:noFill/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r>
                  <a:rPr lang="ru-RU" sz="800" dirty="0" smtClean="0">
                    <a:solidFill>
                      <a:schemeClr val="bg1"/>
                    </a:solidFill>
                  </a:rPr>
                  <a:t>Фрезерование интервала эксплуатационной колонны с применением колонного фрезера типа ФКР</a:t>
                </a:r>
                <a:endParaRPr kumimoji="0" lang="ru-RU" sz="8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4" name="Прямоугольник 3"/>
            <p:cNvSpPr/>
            <p:nvPr/>
          </p:nvSpPr>
          <p:spPr>
            <a:xfrm>
              <a:off x="152400" y="4958983"/>
              <a:ext cx="8839200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>
                <a:spcAft>
                  <a:spcPts val="600"/>
                </a:spcAft>
              </a:pPr>
              <a:r>
                <a:rPr lang="ru-RU" dirty="0" smtClean="0">
                  <a:solidFill>
                    <a:srgbClr val="000066"/>
                  </a:solidFill>
                </a:rPr>
                <a:t>       В </a:t>
              </a:r>
              <a:r>
                <a:rPr lang="ru-RU" dirty="0">
                  <a:solidFill>
                    <a:srgbClr val="000066"/>
                  </a:solidFill>
                </a:rPr>
                <a:t>зависимости от физико-механических свойств материала обсадной колонны (группа прочности стали, толщина стенки</a:t>
              </a:r>
              <a:r>
                <a:rPr lang="ru-RU" dirty="0" smtClean="0">
                  <a:solidFill>
                    <a:srgbClr val="000066"/>
                  </a:solidFill>
                </a:rPr>
                <a:t>) </a:t>
              </a:r>
              <a:r>
                <a:rPr lang="ru-RU" dirty="0">
                  <a:solidFill>
                    <a:srgbClr val="000066"/>
                  </a:solidFill>
                </a:rPr>
                <a:t>раздвижные фрезеры имеют следующие эксплуатационные </a:t>
              </a:r>
              <a:r>
                <a:rPr lang="ru-RU" dirty="0" smtClean="0">
                  <a:solidFill>
                    <a:srgbClr val="000066"/>
                  </a:solidFill>
                </a:rPr>
                <a:t>характеристики:</a:t>
              </a:r>
            </a:p>
            <a:p>
              <a:pPr marL="342900" lvl="0" indent="-342900">
                <a:spcAft>
                  <a:spcPts val="600"/>
                </a:spcAft>
                <a:buFont typeface="+mj-lt"/>
                <a:buAutoNum type="arabicPeriod"/>
              </a:pPr>
              <a:r>
                <a:rPr lang="ru-RU" dirty="0" smtClean="0">
                  <a:solidFill>
                    <a:srgbClr val="000066"/>
                  </a:solidFill>
                </a:rPr>
                <a:t>Средняя </a:t>
              </a:r>
              <a:r>
                <a:rPr lang="ru-RU" dirty="0">
                  <a:solidFill>
                    <a:srgbClr val="000066"/>
                  </a:solidFill>
                </a:rPr>
                <a:t>механическая скорость вырезания составляет </a:t>
              </a:r>
              <a:r>
                <a:rPr lang="ru-RU" dirty="0" smtClean="0">
                  <a:solidFill>
                    <a:srgbClr val="000066"/>
                  </a:solidFill>
                </a:rPr>
                <a:t>0,2…0,45м/час</a:t>
              </a:r>
              <a:r>
                <a:rPr lang="ru-RU" dirty="0">
                  <a:solidFill>
                    <a:srgbClr val="000066"/>
                  </a:solidFill>
                </a:rPr>
                <a:t>.</a:t>
              </a:r>
            </a:p>
            <a:p>
              <a:pPr marL="342900" lvl="0" indent="-342900">
                <a:buFont typeface="+mj-lt"/>
                <a:buAutoNum type="arabicPeriod"/>
              </a:pPr>
              <a:r>
                <a:rPr lang="ru-RU" dirty="0" smtClean="0">
                  <a:solidFill>
                    <a:srgbClr val="000066"/>
                  </a:solidFill>
                </a:rPr>
                <a:t>Средняя </a:t>
              </a:r>
              <a:r>
                <a:rPr lang="ru-RU" dirty="0">
                  <a:solidFill>
                    <a:srgbClr val="000066"/>
                  </a:solidFill>
                </a:rPr>
                <a:t>проходка на один комплект лопастей </a:t>
              </a:r>
              <a:r>
                <a:rPr lang="ru-RU" dirty="0" smtClean="0">
                  <a:solidFill>
                    <a:srgbClr val="000066"/>
                  </a:solidFill>
                </a:rPr>
                <a:t>ФКР составляет </a:t>
              </a:r>
              <a:r>
                <a:rPr lang="ru-RU" dirty="0">
                  <a:solidFill>
                    <a:srgbClr val="000066"/>
                  </a:solidFill>
                </a:rPr>
                <a:t>4…10м.</a:t>
              </a:r>
            </a:p>
          </p:txBody>
        </p:sp>
      </p:grp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0" y="-32831"/>
            <a:ext cx="9144000" cy="5847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ru-RU" b="0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РЕМОНТНО-ИЗОЛЯЦИОННЫЕ РАБОТЫ (РИР</a:t>
            </a:r>
            <a:r>
              <a:rPr lang="ru-RU" b="0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) </a:t>
            </a:r>
            <a:r>
              <a:rPr lang="ru-RU" b="0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ДЛЯ ЛИКВИДАЦИИ НИЖНИХ ВОДОПЕРЕТОКОВ</a:t>
            </a:r>
          </a:p>
        </p:txBody>
      </p:sp>
    </p:spTree>
    <p:extLst>
      <p:ext uri="{BB962C8B-B14F-4D97-AF65-F5344CB8AC3E}">
        <p14:creationId xmlns:p14="http://schemas.microsoft.com/office/powerpoint/2010/main" val="8634363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152400" y="729734"/>
            <a:ext cx="8839200" cy="5618411"/>
            <a:chOff x="152400" y="729734"/>
            <a:chExt cx="8839200" cy="5618411"/>
          </a:xfrm>
        </p:grpSpPr>
        <p:sp>
          <p:nvSpPr>
            <p:cNvPr id="13" name="Text Box 4"/>
            <p:cNvSpPr txBox="1">
              <a:spLocks noChangeArrowheads="1"/>
            </p:cNvSpPr>
            <p:nvPr/>
          </p:nvSpPr>
          <p:spPr bwMode="auto">
            <a:xfrm>
              <a:off x="4800600" y="729734"/>
              <a:ext cx="4191000" cy="3462486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square" anchor="ctr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just">
                <a:spcBef>
                  <a:spcPct val="50000"/>
                </a:spcBef>
                <a:spcAft>
                  <a:spcPts val="600"/>
                </a:spcAft>
                <a:defRPr/>
              </a:pPr>
              <a:r>
                <a:rPr lang="ru-RU" sz="1800" b="0" dirty="0">
                  <a:solidFill>
                    <a:srgbClr val="000066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2. Расширение </a:t>
              </a:r>
              <a:r>
                <a:rPr lang="ru-RU" sz="1800" b="0" dirty="0" smtClean="0">
                  <a:solidFill>
                    <a:srgbClr val="000066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вырезанного участка </a:t>
              </a:r>
              <a:r>
                <a:rPr lang="ru-RU" sz="1800" b="0" dirty="0">
                  <a:solidFill>
                    <a:srgbClr val="000066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с раздвижным расширителем </a:t>
              </a:r>
              <a:r>
                <a:rPr lang="ru-RU" sz="1800" b="0" dirty="0" smtClean="0">
                  <a:solidFill>
                    <a:srgbClr val="000066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типа РР.</a:t>
              </a:r>
            </a:p>
            <a:p>
              <a:pPr algn="just"/>
              <a:r>
                <a:rPr lang="ru-RU" b="0" dirty="0">
                  <a:solidFill>
                    <a:srgbClr val="000000"/>
                  </a:solidFill>
                </a:rPr>
                <a:t> </a:t>
              </a:r>
              <a:r>
                <a:rPr lang="ru-RU" b="0" dirty="0" smtClean="0">
                  <a:solidFill>
                    <a:srgbClr val="000000"/>
                  </a:solidFill>
                </a:rPr>
                <a:t>      </a:t>
              </a:r>
              <a:r>
                <a:rPr lang="ru-RU" b="0" dirty="0" smtClean="0">
                  <a:solidFill>
                    <a:srgbClr val="000066"/>
                  </a:solidFill>
                </a:rPr>
                <a:t>Расширители </a:t>
              </a:r>
              <a:r>
                <a:rPr lang="ru-RU" b="0" dirty="0">
                  <a:solidFill>
                    <a:srgbClr val="000066"/>
                  </a:solidFill>
                </a:rPr>
                <a:t>раздвижные предназначены для </a:t>
              </a:r>
              <a:r>
                <a:rPr lang="ru-RU" b="0" dirty="0" smtClean="0">
                  <a:solidFill>
                    <a:srgbClr val="000066"/>
                  </a:solidFill>
                </a:rPr>
                <a:t>расширения участков</a:t>
              </a:r>
              <a:r>
                <a:rPr lang="ru-RU" b="0" dirty="0">
                  <a:solidFill>
                    <a:srgbClr val="000066"/>
                  </a:solidFill>
                </a:rPr>
                <a:t>, представленных мягкими и средними породами в любых интервалах ствола скважины. Выдвижение лопастей в рабочее положение </a:t>
              </a:r>
              <a:r>
                <a:rPr lang="ru-RU" b="0" dirty="0" smtClean="0">
                  <a:solidFill>
                    <a:srgbClr val="000066"/>
                  </a:solidFill>
                </a:rPr>
                <a:t>осуществляется под </a:t>
              </a:r>
              <a:r>
                <a:rPr lang="ru-RU" b="0" dirty="0">
                  <a:solidFill>
                    <a:srgbClr val="000066"/>
                  </a:solidFill>
                </a:rPr>
                <a:t>действием перепада давления в корпусе расширителя. Лопасти армированы высококачественными резцами PDC.  </a:t>
              </a:r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152400" y="4870817"/>
              <a:ext cx="8839200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>
                <a:spcAft>
                  <a:spcPts val="600"/>
                </a:spcAft>
              </a:pPr>
              <a:r>
                <a:rPr lang="ru-RU" dirty="0" smtClean="0">
                  <a:solidFill>
                    <a:srgbClr val="000000"/>
                  </a:solidFill>
                </a:rPr>
                <a:t>       </a:t>
              </a:r>
              <a:r>
                <a:rPr lang="ru-RU" dirty="0" smtClean="0">
                  <a:solidFill>
                    <a:srgbClr val="000066"/>
                  </a:solidFill>
                </a:rPr>
                <a:t>В </a:t>
              </a:r>
              <a:r>
                <a:rPr lang="ru-RU" dirty="0">
                  <a:solidFill>
                    <a:srgbClr val="000066"/>
                  </a:solidFill>
                </a:rPr>
                <a:t>зависимости от </a:t>
              </a:r>
              <a:r>
                <a:rPr lang="ru-RU" dirty="0" smtClean="0">
                  <a:solidFill>
                    <a:srgbClr val="000066"/>
                  </a:solidFill>
                </a:rPr>
                <a:t>наличия остатков, состояния цементного камня, а также физико-механических </a:t>
              </a:r>
              <a:r>
                <a:rPr lang="ru-RU" dirty="0">
                  <a:solidFill>
                    <a:srgbClr val="000066"/>
                  </a:solidFill>
                </a:rPr>
                <a:t>свойств </a:t>
              </a:r>
              <a:r>
                <a:rPr lang="ru-RU" dirty="0" smtClean="0">
                  <a:solidFill>
                    <a:srgbClr val="000066"/>
                  </a:solidFill>
                </a:rPr>
                <a:t>горных пород при расширении отфрезерованного участка, </a:t>
              </a:r>
              <a:r>
                <a:rPr lang="ru-RU" dirty="0">
                  <a:solidFill>
                    <a:srgbClr val="000066"/>
                  </a:solidFill>
                </a:rPr>
                <a:t>раздвижные </a:t>
              </a:r>
              <a:r>
                <a:rPr lang="ru-RU" dirty="0" smtClean="0">
                  <a:solidFill>
                    <a:srgbClr val="000066"/>
                  </a:solidFill>
                </a:rPr>
                <a:t>расширители имеют </a:t>
              </a:r>
              <a:r>
                <a:rPr lang="ru-RU" dirty="0">
                  <a:solidFill>
                    <a:srgbClr val="000066"/>
                  </a:solidFill>
                </a:rPr>
                <a:t>следующие эксплуатационные </a:t>
              </a:r>
              <a:r>
                <a:rPr lang="ru-RU" dirty="0" smtClean="0">
                  <a:solidFill>
                    <a:srgbClr val="000066"/>
                  </a:solidFill>
                </a:rPr>
                <a:t>характеристики:</a:t>
              </a:r>
            </a:p>
            <a:p>
              <a:pPr marL="342900" lvl="0" indent="-342900">
                <a:spcAft>
                  <a:spcPts val="600"/>
                </a:spcAft>
                <a:buFont typeface="+mj-lt"/>
                <a:buAutoNum type="arabicPeriod"/>
              </a:pPr>
              <a:r>
                <a:rPr lang="ru-RU" dirty="0" smtClean="0">
                  <a:solidFill>
                    <a:srgbClr val="000066"/>
                  </a:solidFill>
                </a:rPr>
                <a:t>Средняя </a:t>
              </a:r>
              <a:r>
                <a:rPr lang="ru-RU" dirty="0">
                  <a:solidFill>
                    <a:srgbClr val="000066"/>
                  </a:solidFill>
                </a:rPr>
                <a:t>механическая скорость </a:t>
              </a:r>
              <a:r>
                <a:rPr lang="ru-RU" dirty="0" smtClean="0">
                  <a:solidFill>
                    <a:srgbClr val="000066"/>
                  </a:solidFill>
                </a:rPr>
                <a:t>расширения </a:t>
              </a:r>
              <a:r>
                <a:rPr lang="ru-RU" dirty="0">
                  <a:solidFill>
                    <a:srgbClr val="000066"/>
                  </a:solidFill>
                </a:rPr>
                <a:t>составляет </a:t>
              </a:r>
              <a:r>
                <a:rPr lang="ru-RU" dirty="0" smtClean="0">
                  <a:solidFill>
                    <a:srgbClr val="000066"/>
                  </a:solidFill>
                </a:rPr>
                <a:t>0,5…2,5м/час</a:t>
              </a:r>
              <a:r>
                <a:rPr lang="ru-RU" dirty="0">
                  <a:solidFill>
                    <a:srgbClr val="000066"/>
                  </a:solidFill>
                </a:rPr>
                <a:t>.</a:t>
              </a:r>
            </a:p>
            <a:p>
              <a:pPr marL="342900" lvl="0" indent="-342900">
                <a:buFont typeface="+mj-lt"/>
                <a:buAutoNum type="arabicPeriod"/>
              </a:pPr>
              <a:r>
                <a:rPr lang="ru-RU" dirty="0" smtClean="0">
                  <a:solidFill>
                    <a:srgbClr val="000066"/>
                  </a:solidFill>
                </a:rPr>
                <a:t>Средняя </a:t>
              </a:r>
              <a:r>
                <a:rPr lang="ru-RU" dirty="0">
                  <a:solidFill>
                    <a:srgbClr val="000066"/>
                  </a:solidFill>
                </a:rPr>
                <a:t>проходка на один комплект лопастей </a:t>
              </a:r>
              <a:r>
                <a:rPr lang="ru-RU" dirty="0" smtClean="0">
                  <a:solidFill>
                    <a:srgbClr val="000066"/>
                  </a:solidFill>
                </a:rPr>
                <a:t>РР составляет 5…11м</a:t>
              </a:r>
              <a:r>
                <a:rPr lang="ru-RU" dirty="0">
                  <a:solidFill>
                    <a:srgbClr val="000066"/>
                  </a:solidFill>
                </a:rPr>
                <a:t>.</a:t>
              </a:r>
            </a:p>
          </p:txBody>
        </p:sp>
        <p:grpSp>
          <p:nvGrpSpPr>
            <p:cNvPr id="2" name="Группа 1"/>
            <p:cNvGrpSpPr/>
            <p:nvPr/>
          </p:nvGrpSpPr>
          <p:grpSpPr>
            <a:xfrm>
              <a:off x="355379" y="934373"/>
              <a:ext cx="4369021" cy="3561427"/>
              <a:chOff x="355379" y="934373"/>
              <a:chExt cx="4369021" cy="3561427"/>
            </a:xfrm>
          </p:grpSpPr>
          <p:pic>
            <p:nvPicPr>
              <p:cNvPr id="12" name="Picture 4" descr="4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355379" y="934373"/>
                <a:ext cx="4369021" cy="35614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9" name="Выноска 1 (без границы) 18"/>
              <p:cNvSpPr/>
              <p:nvPr/>
            </p:nvSpPr>
            <p:spPr bwMode="auto">
              <a:xfrm>
                <a:off x="3200401" y="3048000"/>
                <a:ext cx="1066800" cy="457200"/>
              </a:xfrm>
              <a:prstGeom prst="callout1">
                <a:avLst>
                  <a:gd name="adj1" fmla="val 49596"/>
                  <a:gd name="adj2" fmla="val 833"/>
                  <a:gd name="adj3" fmla="val 157490"/>
                  <a:gd name="adj4" fmla="val -46445"/>
                </a:avLst>
              </a:prstGeom>
              <a:noFill/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r>
                  <a:rPr lang="ru-RU" sz="800" dirty="0">
                    <a:solidFill>
                      <a:schemeClr val="bg1"/>
                    </a:solidFill>
                    <a:latin typeface="Arial" panose="020B0604020202020204" pitchFamily="34" charset="0"/>
                  </a:rPr>
                  <a:t>Зона, проработанная </a:t>
                </a:r>
                <a:r>
                  <a:rPr lang="ru-RU" sz="800" dirty="0" smtClean="0">
                    <a:solidFill>
                      <a:schemeClr val="bg1"/>
                    </a:solidFill>
                  </a:rPr>
                  <a:t>ФКР</a:t>
                </a:r>
                <a:endParaRPr kumimoji="0" lang="ru-RU" sz="8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0" name="Выноска 1 (без границы) 19"/>
              <p:cNvSpPr/>
              <p:nvPr/>
            </p:nvSpPr>
            <p:spPr bwMode="auto">
              <a:xfrm flipH="1">
                <a:off x="914400" y="1524000"/>
                <a:ext cx="1143000" cy="723388"/>
              </a:xfrm>
              <a:prstGeom prst="callout1">
                <a:avLst>
                  <a:gd name="adj1" fmla="val 49596"/>
                  <a:gd name="adj2" fmla="val 833"/>
                  <a:gd name="adj3" fmla="val 15385"/>
                  <a:gd name="adj4" fmla="val -41666"/>
                </a:avLst>
              </a:prstGeom>
              <a:noFill/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r>
                  <a:rPr lang="ru-RU" sz="800" dirty="0" smtClean="0">
                    <a:solidFill>
                      <a:schemeClr val="bg1"/>
                    </a:solidFill>
                  </a:rPr>
                  <a:t>Полная зачистка и расширение вырезанного участка обсадной колонны</a:t>
                </a:r>
                <a:endParaRPr kumimoji="0" lang="ru-RU" sz="8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1" name="Выноска 1 (без границы) 20"/>
              <p:cNvSpPr/>
              <p:nvPr/>
            </p:nvSpPr>
            <p:spPr bwMode="auto">
              <a:xfrm flipH="1">
                <a:off x="609600" y="2400812"/>
                <a:ext cx="1143000" cy="494788"/>
              </a:xfrm>
              <a:prstGeom prst="callout1">
                <a:avLst>
                  <a:gd name="adj1" fmla="val 49596"/>
                  <a:gd name="adj2" fmla="val 833"/>
                  <a:gd name="adj3" fmla="val -25041"/>
                  <a:gd name="adj4" fmla="val -44999"/>
                </a:avLst>
              </a:prstGeom>
              <a:noFill/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r>
                  <a:rPr kumimoji="0" lang="ru-RU" sz="800" b="0" i="0" u="none" strike="noStrike" cap="none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panose="020B0604020202020204" pitchFamily="34" charset="0"/>
                  </a:rPr>
                  <a:t>Зона</a:t>
                </a:r>
                <a:r>
                  <a:rPr lang="ru-RU" sz="800" dirty="0" smtClean="0">
                    <a:solidFill>
                      <a:schemeClr val="bg1"/>
                    </a:solidFill>
                    <a:latin typeface="Arial" panose="020B0604020202020204" pitchFamily="34" charset="0"/>
                  </a:rPr>
                  <a:t>, проработанная расширителем</a:t>
                </a:r>
                <a:endParaRPr kumimoji="0" lang="ru-RU" sz="8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</p:grp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0" y="-32831"/>
            <a:ext cx="9144000" cy="5847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ru-RU" b="0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РЕМОНТНО-ИЗОЛЯЦИОННЫЕ РАБОТЫ (РИР</a:t>
            </a:r>
            <a:r>
              <a:rPr lang="ru-RU" b="0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) </a:t>
            </a:r>
            <a:r>
              <a:rPr lang="ru-RU" b="0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ДЛЯ ЛИКВИДАЦИИ НИЖНИХ ВОДОПЕРЕТОКОВ</a:t>
            </a:r>
          </a:p>
        </p:txBody>
      </p:sp>
    </p:spTree>
    <p:extLst>
      <p:ext uri="{BB962C8B-B14F-4D97-AF65-F5344CB8AC3E}">
        <p14:creationId xmlns:p14="http://schemas.microsoft.com/office/powerpoint/2010/main" val="333481675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Выноска 1 (без границы) 18"/>
          <p:cNvSpPr/>
          <p:nvPr/>
        </p:nvSpPr>
        <p:spPr bwMode="auto">
          <a:xfrm>
            <a:off x="3200401" y="3048000"/>
            <a:ext cx="1066800" cy="370502"/>
          </a:xfrm>
          <a:prstGeom prst="callout1">
            <a:avLst>
              <a:gd name="adj1" fmla="val 49596"/>
              <a:gd name="adj2" fmla="val 833"/>
              <a:gd name="adj3" fmla="val 182490"/>
              <a:gd name="adj4" fmla="val -45552"/>
            </a:avLst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ru-RU" sz="800" dirty="0">
                <a:solidFill>
                  <a:schemeClr val="bg1"/>
                </a:solidFill>
                <a:latin typeface="Arial" panose="020B0604020202020204" pitchFamily="34" charset="0"/>
              </a:rPr>
              <a:t>Зона, проработанная </a:t>
            </a:r>
            <a:r>
              <a:rPr lang="ru-RU" sz="800" dirty="0" smtClean="0">
                <a:solidFill>
                  <a:schemeClr val="bg1"/>
                </a:solidFill>
              </a:rPr>
              <a:t>ФКР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Выноска 1 (без границы) 19"/>
          <p:cNvSpPr/>
          <p:nvPr/>
        </p:nvSpPr>
        <p:spPr bwMode="auto">
          <a:xfrm flipH="1">
            <a:off x="914400" y="1524000"/>
            <a:ext cx="1143000" cy="723388"/>
          </a:xfrm>
          <a:prstGeom prst="callout1">
            <a:avLst>
              <a:gd name="adj1" fmla="val 49596"/>
              <a:gd name="adj2" fmla="val 833"/>
              <a:gd name="adj3" fmla="val 15385"/>
              <a:gd name="adj4" fmla="val -41666"/>
            </a:avLst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ru-RU" sz="800" dirty="0" smtClean="0">
                <a:solidFill>
                  <a:schemeClr val="bg1"/>
                </a:solidFill>
              </a:rPr>
              <a:t>Полная зачистка и расширение отфрезерованного участка обсадной колонны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" name="Выноска 1 (без границы) 20"/>
          <p:cNvSpPr/>
          <p:nvPr/>
        </p:nvSpPr>
        <p:spPr bwMode="auto">
          <a:xfrm flipH="1">
            <a:off x="609600" y="2400812"/>
            <a:ext cx="1143000" cy="494788"/>
          </a:xfrm>
          <a:prstGeom prst="callout1">
            <a:avLst>
              <a:gd name="adj1" fmla="val 49596"/>
              <a:gd name="adj2" fmla="val 833"/>
              <a:gd name="adj3" fmla="val -25041"/>
              <a:gd name="adj4" fmla="val -44999"/>
            </a:avLst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kumimoji="0" lang="ru-RU" sz="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Зона</a:t>
            </a:r>
            <a:r>
              <a:rPr lang="ru-RU" sz="800" dirty="0" smtClean="0">
                <a:solidFill>
                  <a:schemeClr val="bg1"/>
                </a:solidFill>
                <a:latin typeface="Arial" panose="020B0604020202020204" pitchFamily="34" charset="0"/>
              </a:rPr>
              <a:t>, проработанная расширителем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152400" y="627504"/>
            <a:ext cx="8839200" cy="5478423"/>
            <a:chOff x="152400" y="627504"/>
            <a:chExt cx="8839200" cy="5478423"/>
          </a:xfrm>
        </p:grpSpPr>
        <p:sp>
          <p:nvSpPr>
            <p:cNvPr id="13" name="Text Box 4"/>
            <p:cNvSpPr txBox="1">
              <a:spLocks noChangeArrowheads="1"/>
            </p:cNvSpPr>
            <p:nvPr/>
          </p:nvSpPr>
          <p:spPr bwMode="auto">
            <a:xfrm>
              <a:off x="5105400" y="627504"/>
              <a:ext cx="3886200" cy="5478423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square" anchor="ctr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just">
                <a:spcBef>
                  <a:spcPct val="50000"/>
                </a:spcBef>
                <a:spcAft>
                  <a:spcPts val="600"/>
                </a:spcAft>
                <a:defRPr/>
              </a:pPr>
              <a:r>
                <a:rPr lang="ru-RU" sz="1800" b="0" dirty="0" smtClean="0">
                  <a:solidFill>
                    <a:srgbClr val="000066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3</a:t>
              </a:r>
              <a:r>
                <a:rPr lang="ru-RU" sz="1800" b="0" dirty="0">
                  <a:solidFill>
                    <a:srgbClr val="000066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. Запись ГК, МЛМ и кавернометрии  расширенного участка.</a:t>
              </a:r>
              <a:endParaRPr lang="ru-RU" sz="1800" b="0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  <a:p>
              <a:pPr algn="just"/>
              <a:r>
                <a:rPr lang="ru-RU" b="0" dirty="0">
                  <a:solidFill>
                    <a:srgbClr val="000000"/>
                  </a:solidFill>
                </a:rPr>
                <a:t> </a:t>
              </a:r>
              <a:r>
                <a:rPr lang="ru-RU" b="0" dirty="0" smtClean="0">
                  <a:solidFill>
                    <a:srgbClr val="000000"/>
                  </a:solidFill>
                </a:rPr>
                <a:t>      </a:t>
              </a:r>
              <a:r>
                <a:rPr lang="ru-RU" sz="1500" b="0" dirty="0">
                  <a:solidFill>
                    <a:srgbClr val="000066"/>
                  </a:solidFill>
                </a:rPr>
                <a:t>Запись кавернограммы производится с целью определения диаметра расширенного участка и убедиться, что при  расширении цементный </a:t>
              </a:r>
              <a:r>
                <a:rPr lang="ru-RU" sz="1500" b="0" dirty="0" smtClean="0">
                  <a:solidFill>
                    <a:srgbClr val="000066"/>
                  </a:solidFill>
                </a:rPr>
                <a:t>камень удален </a:t>
              </a:r>
              <a:r>
                <a:rPr lang="ru-RU" sz="1500" b="0" dirty="0">
                  <a:solidFill>
                    <a:srgbClr val="000066"/>
                  </a:solidFill>
                </a:rPr>
                <a:t>до </a:t>
              </a:r>
              <a:r>
                <a:rPr lang="ru-RU" sz="1500" b="0" dirty="0" smtClean="0">
                  <a:solidFill>
                    <a:srgbClr val="000066"/>
                  </a:solidFill>
                </a:rPr>
                <a:t>горной породы.</a:t>
              </a:r>
            </a:p>
            <a:p>
              <a:endParaRPr lang="ru-RU" sz="1500" b="0" dirty="0">
                <a:solidFill>
                  <a:srgbClr val="000000"/>
                </a:solidFill>
              </a:endParaRPr>
            </a:p>
            <a:p>
              <a:pPr algn="just">
                <a:spcAft>
                  <a:spcPts val="600"/>
                </a:spcAft>
              </a:pPr>
              <a:r>
                <a:rPr lang="ru-RU" sz="1800" b="0" dirty="0" smtClean="0">
                  <a:solidFill>
                    <a:srgbClr val="000066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4</a:t>
              </a:r>
              <a:r>
                <a:rPr lang="ru-RU" sz="1800" b="0" dirty="0">
                  <a:solidFill>
                    <a:srgbClr val="000066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. Изоляционное цементирование расширенного </a:t>
              </a:r>
              <a:r>
                <a:rPr lang="ru-RU" sz="1800" b="0" dirty="0" smtClean="0">
                  <a:solidFill>
                    <a:srgbClr val="000066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участка.</a:t>
              </a:r>
            </a:p>
            <a:p>
              <a:pPr algn="just"/>
              <a:r>
                <a:rPr lang="ru-RU" b="0" dirty="0">
                  <a:solidFill>
                    <a:srgbClr val="000066"/>
                  </a:solidFill>
                </a:rPr>
                <a:t>Установка цементного моста с расширяющими добавками в </a:t>
              </a:r>
              <a:r>
                <a:rPr lang="ru-RU" b="0" dirty="0" smtClean="0">
                  <a:solidFill>
                    <a:srgbClr val="000066"/>
                  </a:solidFill>
                </a:rPr>
                <a:t>интервале </a:t>
              </a:r>
              <a:r>
                <a:rPr lang="ru-RU" b="0" dirty="0">
                  <a:solidFill>
                    <a:srgbClr val="000066"/>
                  </a:solidFill>
                </a:rPr>
                <a:t>«окна» позволяет получить монолит цементного </a:t>
              </a:r>
              <a:r>
                <a:rPr lang="ru-RU" b="0" dirty="0" smtClean="0">
                  <a:solidFill>
                    <a:srgbClr val="000066"/>
                  </a:solidFill>
                </a:rPr>
                <a:t>камня </a:t>
              </a:r>
              <a:r>
                <a:rPr lang="ru-RU" b="0" dirty="0">
                  <a:solidFill>
                    <a:srgbClr val="000066"/>
                  </a:solidFill>
                </a:rPr>
                <a:t>в контакте </a:t>
              </a:r>
              <a:r>
                <a:rPr lang="ru-RU" b="0" dirty="0" smtClean="0">
                  <a:solidFill>
                    <a:srgbClr val="000066"/>
                  </a:solidFill>
                </a:rPr>
                <a:t>с </a:t>
              </a:r>
              <a:r>
                <a:rPr lang="ru-RU" b="0" dirty="0">
                  <a:solidFill>
                    <a:srgbClr val="000066"/>
                  </a:solidFill>
                </a:rPr>
                <a:t>горной породой, что обеспечивает </a:t>
              </a:r>
              <a:r>
                <a:rPr lang="ru-RU" b="0" dirty="0" smtClean="0">
                  <a:solidFill>
                    <a:srgbClr val="000066"/>
                  </a:solidFill>
                </a:rPr>
                <a:t>создание надежного </a:t>
              </a:r>
              <a:r>
                <a:rPr lang="ru-RU" b="0" dirty="0">
                  <a:solidFill>
                    <a:srgbClr val="000066"/>
                  </a:solidFill>
                </a:rPr>
                <a:t>водоизоляционного экрана и ликвидацию перетока </a:t>
              </a:r>
              <a:r>
                <a:rPr lang="ru-RU" b="0" dirty="0" smtClean="0">
                  <a:solidFill>
                    <a:srgbClr val="000066"/>
                  </a:solidFill>
                </a:rPr>
                <a:t>воды </a:t>
              </a:r>
              <a:r>
                <a:rPr lang="ru-RU" b="0" dirty="0">
                  <a:solidFill>
                    <a:srgbClr val="000066"/>
                  </a:solidFill>
                </a:rPr>
                <a:t>из нижележащего водоносного пласта.</a:t>
              </a:r>
            </a:p>
          </p:txBody>
        </p:sp>
        <p:grpSp>
          <p:nvGrpSpPr>
            <p:cNvPr id="2" name="Группа 1"/>
            <p:cNvGrpSpPr/>
            <p:nvPr/>
          </p:nvGrpSpPr>
          <p:grpSpPr>
            <a:xfrm>
              <a:off x="152400" y="914400"/>
              <a:ext cx="4876800" cy="5105400"/>
              <a:chOff x="152400" y="680551"/>
              <a:chExt cx="4876800" cy="5105400"/>
            </a:xfrm>
          </p:grpSpPr>
          <p:pic>
            <p:nvPicPr>
              <p:cNvPr id="10" name="Picture 3" descr="6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152400" y="680551"/>
                <a:ext cx="4876800" cy="51054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5" name="Выноска 1 (без границы) 14"/>
              <p:cNvSpPr/>
              <p:nvPr/>
            </p:nvSpPr>
            <p:spPr bwMode="auto">
              <a:xfrm>
                <a:off x="3352800" y="3428999"/>
                <a:ext cx="1066800" cy="680551"/>
              </a:xfrm>
              <a:prstGeom prst="callout1">
                <a:avLst>
                  <a:gd name="adj1" fmla="val 49596"/>
                  <a:gd name="adj2" fmla="val 833"/>
                  <a:gd name="adj3" fmla="val 130898"/>
                  <a:gd name="adj4" fmla="val -52695"/>
                </a:avLst>
              </a:prstGeom>
              <a:noFill/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r>
                  <a:rPr lang="ru-RU" sz="800" dirty="0" smtClean="0">
                    <a:solidFill>
                      <a:schemeClr val="bg1"/>
                    </a:solidFill>
                    <a:latin typeface="Arial" panose="020B0604020202020204" pitchFamily="34" charset="0"/>
                  </a:rPr>
                  <a:t>Тампонирование расширенной зоны цементом</a:t>
                </a:r>
              </a:p>
              <a:p>
                <a:r>
                  <a:rPr lang="ru-RU" sz="800" dirty="0">
                    <a:solidFill>
                      <a:schemeClr val="bg1"/>
                    </a:solidFill>
                    <a:latin typeface="Arial" panose="020B0604020202020204" pitchFamily="34" charset="0"/>
                  </a:rPr>
                  <a:t>(установка цем.моста)</a:t>
                </a:r>
                <a:endParaRPr kumimoji="0" lang="ru-RU" sz="8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6" name="Выноска 1 (без границы) 15"/>
              <p:cNvSpPr/>
              <p:nvPr/>
            </p:nvSpPr>
            <p:spPr bwMode="auto">
              <a:xfrm>
                <a:off x="3276600" y="1981200"/>
                <a:ext cx="1371600" cy="419612"/>
              </a:xfrm>
              <a:prstGeom prst="callout1">
                <a:avLst>
                  <a:gd name="adj1" fmla="val 49596"/>
                  <a:gd name="adj2" fmla="val 833"/>
                  <a:gd name="adj3" fmla="val -20183"/>
                  <a:gd name="adj4" fmla="val -46940"/>
                </a:avLst>
              </a:prstGeom>
              <a:noFill/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r>
                  <a:rPr lang="ru-RU" sz="800" dirty="0" smtClean="0">
                    <a:solidFill>
                      <a:schemeClr val="bg1"/>
                    </a:solidFill>
                    <a:latin typeface="Arial" panose="020B0604020202020204" pitchFamily="34" charset="0"/>
                  </a:rPr>
                  <a:t>Труба для закачки тампонирующей смеси (установки цем.моста)</a:t>
                </a:r>
                <a:endParaRPr kumimoji="0" lang="ru-RU" sz="8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</p:grp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0" y="-32831"/>
            <a:ext cx="9144000" cy="5847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ru-RU" b="0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РЕМОНТНО-ИЗОЛЯЦИОННЫЕ РАБОТЫ (РИР</a:t>
            </a:r>
            <a:r>
              <a:rPr lang="ru-RU" b="0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) </a:t>
            </a:r>
            <a:r>
              <a:rPr lang="ru-RU" b="0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ДЛЯ ЛИКВИДАЦИИ НИЖНИХ ВОДОПЕРЕТОКОВ</a:t>
            </a:r>
          </a:p>
        </p:txBody>
      </p:sp>
    </p:spTree>
    <p:extLst>
      <p:ext uri="{BB962C8B-B14F-4D97-AF65-F5344CB8AC3E}">
        <p14:creationId xmlns:p14="http://schemas.microsoft.com/office/powerpoint/2010/main" val="149572987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7816">
            <a:off x="838200" y="614363"/>
            <a:ext cx="7815263" cy="585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Выноска 1 (без границы) 18"/>
          <p:cNvSpPr/>
          <p:nvPr/>
        </p:nvSpPr>
        <p:spPr bwMode="auto">
          <a:xfrm>
            <a:off x="3200401" y="3048000"/>
            <a:ext cx="1066800" cy="370502"/>
          </a:xfrm>
          <a:prstGeom prst="callout1">
            <a:avLst>
              <a:gd name="adj1" fmla="val 49596"/>
              <a:gd name="adj2" fmla="val 833"/>
              <a:gd name="adj3" fmla="val 182490"/>
              <a:gd name="adj4" fmla="val -45552"/>
            </a:avLst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ru-RU" sz="800" dirty="0">
                <a:solidFill>
                  <a:schemeClr val="bg1"/>
                </a:solidFill>
                <a:latin typeface="Arial" panose="020B0604020202020204" pitchFamily="34" charset="0"/>
              </a:rPr>
              <a:t>Зона, проработанная </a:t>
            </a:r>
            <a:r>
              <a:rPr lang="ru-RU" sz="800" dirty="0" smtClean="0">
                <a:solidFill>
                  <a:schemeClr val="bg1"/>
                </a:solidFill>
              </a:rPr>
              <a:t>ФКР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Выноска 1 (без границы) 19"/>
          <p:cNvSpPr/>
          <p:nvPr/>
        </p:nvSpPr>
        <p:spPr bwMode="auto">
          <a:xfrm flipH="1">
            <a:off x="914400" y="1524000"/>
            <a:ext cx="1143000" cy="723388"/>
          </a:xfrm>
          <a:prstGeom prst="callout1">
            <a:avLst>
              <a:gd name="adj1" fmla="val 49596"/>
              <a:gd name="adj2" fmla="val 833"/>
              <a:gd name="adj3" fmla="val 15385"/>
              <a:gd name="adj4" fmla="val -41666"/>
            </a:avLst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ru-RU" sz="800" dirty="0" smtClean="0">
                <a:solidFill>
                  <a:schemeClr val="bg1"/>
                </a:solidFill>
              </a:rPr>
              <a:t>Полная зачистка и расширение отфрезерованного участка обсадной колонны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" name="Выноска 1 (без границы) 20"/>
          <p:cNvSpPr/>
          <p:nvPr/>
        </p:nvSpPr>
        <p:spPr bwMode="auto">
          <a:xfrm flipH="1">
            <a:off x="609600" y="2400812"/>
            <a:ext cx="1143000" cy="494788"/>
          </a:xfrm>
          <a:prstGeom prst="callout1">
            <a:avLst>
              <a:gd name="adj1" fmla="val 49596"/>
              <a:gd name="adj2" fmla="val 833"/>
              <a:gd name="adj3" fmla="val -25041"/>
              <a:gd name="adj4" fmla="val -44999"/>
            </a:avLst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kumimoji="0" lang="ru-RU" sz="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Зона</a:t>
            </a:r>
            <a:r>
              <a:rPr lang="ru-RU" sz="800" dirty="0" smtClean="0">
                <a:solidFill>
                  <a:schemeClr val="bg1"/>
                </a:solidFill>
                <a:latin typeface="Arial" panose="020B0604020202020204" pitchFamily="34" charset="0"/>
              </a:rPr>
              <a:t>, проработанная расширителем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1752600" y="762000"/>
            <a:ext cx="5562600" cy="64633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anchor="ctr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b="0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Опыт работы ООО НПП «БУРИНТЕХ»</a:t>
            </a:r>
          </a:p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b="0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при проведении РИР за период </a:t>
            </a:r>
            <a:r>
              <a:rPr lang="ru-RU" sz="1800" b="0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2005-2016гг.</a:t>
            </a:r>
            <a:r>
              <a:rPr lang="ru-RU" sz="1800" dirty="0" smtClean="0">
                <a:solidFill>
                  <a:srgbClr val="000066"/>
                </a:solidFill>
              </a:rPr>
              <a:t>  </a:t>
            </a:r>
            <a:endParaRPr lang="ru-RU" sz="1800" dirty="0">
              <a:solidFill>
                <a:srgbClr val="000066"/>
              </a:solidFill>
            </a:endParaRPr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304800" y="1524000"/>
            <a:ext cx="8610600" cy="4324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357188">
              <a:tabLst>
                <a:tab pos="182563" algn="l"/>
              </a:tabLst>
              <a:defRPr/>
            </a:pPr>
            <a:r>
              <a:rPr lang="en-US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	</a:t>
            </a:r>
            <a:r>
              <a:rPr lang="ru-RU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  </a:t>
            </a:r>
            <a:r>
              <a:rPr lang="ru-RU" dirty="0">
                <a:solidFill>
                  <a:srgbClr val="000066"/>
                </a:solidFill>
                <a:latin typeface="+mn-lt"/>
                <a:cs typeface="Calibri" pitchFamily="34" charset="0"/>
              </a:rPr>
              <a:t>По данной </a:t>
            </a:r>
            <a:r>
              <a:rPr lang="ru-RU" dirty="0" smtClean="0">
                <a:solidFill>
                  <a:srgbClr val="000066"/>
                </a:solidFill>
                <a:latin typeface="+mn-lt"/>
                <a:cs typeface="Calibri" pitchFamily="34" charset="0"/>
              </a:rPr>
              <a:t>технологии </a:t>
            </a:r>
            <a:r>
              <a:rPr lang="ru-RU" dirty="0">
                <a:solidFill>
                  <a:srgbClr val="000066"/>
                </a:solidFill>
                <a:latin typeface="+mn-lt"/>
                <a:cs typeface="Calibri" pitchFamily="34" charset="0"/>
              </a:rPr>
              <a:t>проводились РИР на объектах </a:t>
            </a:r>
            <a:r>
              <a:rPr lang="ru-RU" dirty="0" smtClean="0">
                <a:solidFill>
                  <a:srgbClr val="000066"/>
                </a:solidFill>
                <a:latin typeface="+mn-lt"/>
                <a:cs typeface="Calibri" pitchFamily="34" charset="0"/>
              </a:rPr>
              <a:t>следующих </a:t>
            </a:r>
            <a:r>
              <a:rPr lang="ru-RU" dirty="0">
                <a:solidFill>
                  <a:srgbClr val="000066"/>
                </a:solidFill>
                <a:latin typeface="+mn-lt"/>
                <a:cs typeface="Calibri" pitchFamily="34" charset="0"/>
              </a:rPr>
              <a:t>Заказчиков:</a:t>
            </a:r>
          </a:p>
          <a:p>
            <a:pPr marL="342900" indent="-342900">
              <a:defRPr/>
            </a:pPr>
            <a:endParaRPr lang="ru-RU" sz="1800" dirty="0">
              <a:solidFill>
                <a:srgbClr val="0070C0"/>
              </a:solidFill>
              <a:latin typeface="Calibri" pitchFamily="34" charset="0"/>
              <a:cs typeface="Calibri" pitchFamily="34" charset="0"/>
            </a:endParaRPr>
          </a:p>
          <a:p>
            <a:pPr marL="342900" indent="-342900">
              <a:spcAft>
                <a:spcPts val="0"/>
              </a:spcAft>
              <a:buFontTx/>
              <a:buAutoNum type="arabicPeriod"/>
              <a:defRPr/>
            </a:pPr>
            <a:r>
              <a:rPr lang="ru-RU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ООО «</a:t>
            </a:r>
            <a:r>
              <a:rPr lang="ru-RU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Газпромподземремонт Уренгой»</a:t>
            </a:r>
          </a:p>
          <a:p>
            <a:pPr>
              <a:spcAft>
                <a:spcPts val="600"/>
              </a:spcAft>
              <a:defRPr/>
            </a:pPr>
            <a:r>
              <a:rPr lang="ru-RU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(ООО </a:t>
            </a:r>
            <a:r>
              <a:rPr lang="ru-RU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Газпромподземремонт </a:t>
            </a:r>
            <a:r>
              <a:rPr lang="ru-RU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Оренбург</a:t>
            </a:r>
            <a:r>
              <a:rPr lang="ru-RU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») </a:t>
            </a:r>
            <a:r>
              <a:rPr lang="ru-RU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(Оренбургская область</a:t>
            </a:r>
            <a:r>
              <a:rPr lang="ru-RU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	- 58 </a:t>
            </a:r>
            <a:r>
              <a:rPr lang="ru-RU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скв.</a:t>
            </a:r>
          </a:p>
          <a:p>
            <a:pPr marL="342900" indent="-342900">
              <a:spcAft>
                <a:spcPts val="600"/>
              </a:spcAft>
              <a:buFontTx/>
              <a:buAutoNum type="arabicPeriod" startAt="2"/>
              <a:defRPr/>
            </a:pPr>
            <a:r>
              <a:rPr lang="ru-RU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ОАО «Подзембургаз» (Удмуртия)					</a:t>
            </a:r>
            <a:r>
              <a:rPr lang="ru-RU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- 40 </a:t>
            </a:r>
            <a:r>
              <a:rPr lang="ru-RU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скв.</a:t>
            </a:r>
          </a:p>
          <a:p>
            <a:pPr marL="342900" indent="-342900">
              <a:spcAft>
                <a:spcPts val="600"/>
              </a:spcAft>
              <a:buFontTx/>
              <a:buAutoNum type="arabicPeriod" startAt="2"/>
              <a:defRPr/>
            </a:pPr>
            <a:r>
              <a:rPr lang="ru-RU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ОАО «</a:t>
            </a:r>
            <a:r>
              <a:rPr lang="ru-RU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Газпромнефть ННГ</a:t>
            </a:r>
            <a:r>
              <a:rPr lang="ru-RU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Муравленковский филиал (</a:t>
            </a:r>
            <a:r>
              <a:rPr lang="ru-RU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Муравленково</a:t>
            </a:r>
            <a:r>
              <a:rPr lang="ru-RU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ru-RU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ru-RU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- 1 </a:t>
            </a:r>
            <a:r>
              <a:rPr lang="ru-RU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скв.</a:t>
            </a:r>
          </a:p>
          <a:p>
            <a:pPr marL="342900" indent="-342900">
              <a:spcAft>
                <a:spcPts val="600"/>
              </a:spcAft>
              <a:buFontTx/>
              <a:buAutoNum type="arabicPeriod" startAt="4"/>
              <a:defRPr/>
            </a:pPr>
            <a:r>
              <a:rPr lang="ru-RU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ООО «Роснефть-Пурнефтегаз» (Губкинский)				</a:t>
            </a:r>
            <a:r>
              <a:rPr lang="ru-RU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- 4 </a:t>
            </a:r>
            <a:r>
              <a:rPr lang="ru-RU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скв.</a:t>
            </a:r>
          </a:p>
          <a:p>
            <a:pPr marL="342900" indent="-342900">
              <a:spcAft>
                <a:spcPts val="600"/>
              </a:spcAft>
              <a:buFontTx/>
              <a:buAutoNum type="arabicPeriod" startAt="4"/>
              <a:defRPr/>
            </a:pPr>
            <a:r>
              <a:rPr lang="ru-RU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ООО «Лукойл-Коми» (Усинск)					</a:t>
            </a:r>
            <a:r>
              <a:rPr lang="ru-RU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- 4 </a:t>
            </a:r>
            <a:r>
              <a:rPr lang="ru-RU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скв.</a:t>
            </a:r>
          </a:p>
          <a:p>
            <a:pPr marL="342900" indent="-342900">
              <a:spcAft>
                <a:spcPts val="600"/>
              </a:spcAft>
              <a:buFontTx/>
              <a:buAutoNum type="arabicPeriod" startAt="4"/>
              <a:defRPr/>
            </a:pPr>
            <a:r>
              <a:rPr lang="ru-RU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ЗАО «Преображенскнефть» (Оренбургская область)			</a:t>
            </a:r>
            <a:r>
              <a:rPr lang="ru-RU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- 3 </a:t>
            </a:r>
            <a:r>
              <a:rPr lang="ru-RU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скв.</a:t>
            </a:r>
          </a:p>
          <a:p>
            <a:pPr marL="342900" indent="-342900">
              <a:spcAft>
                <a:spcPts val="600"/>
              </a:spcAft>
              <a:buFontTx/>
              <a:buAutoNum type="arabicPeriod" startAt="4"/>
              <a:defRPr/>
            </a:pPr>
            <a:r>
              <a:rPr lang="ru-RU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ООО «АРТЭ» (Калужская область)					</a:t>
            </a:r>
            <a:r>
              <a:rPr lang="ru-RU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- 3 </a:t>
            </a:r>
            <a:r>
              <a:rPr lang="ru-RU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скв</a:t>
            </a:r>
            <a:r>
              <a:rPr lang="ru-RU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spcAft>
                <a:spcPts val="600"/>
              </a:spcAft>
              <a:buFontTx/>
              <a:buAutoNum type="arabicPeriod" startAt="4"/>
              <a:defRPr/>
            </a:pPr>
            <a:r>
              <a:rPr lang="ru-RU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ООО «КуРС» (Саратовская область)				- </a:t>
            </a:r>
            <a:r>
              <a:rPr lang="ru-RU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ru-RU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скв</a:t>
            </a:r>
            <a:r>
              <a:rPr lang="ru-RU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spcAft>
                <a:spcPts val="600"/>
              </a:spcAft>
              <a:buFontTx/>
              <a:buAutoNum type="arabicPeriod" startAt="4"/>
              <a:defRPr/>
            </a:pPr>
            <a:r>
              <a:rPr lang="ru-RU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ООО «Технефтесервис» (Оренбург)				- 1 скв</a:t>
            </a:r>
            <a:r>
              <a:rPr lang="ru-RU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defRPr/>
            </a:pPr>
            <a:r>
              <a:rPr lang="ru-RU" sz="18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</a:t>
            </a:r>
          </a:p>
          <a:p>
            <a:pPr marL="342900" indent="-342900">
              <a:defRPr/>
            </a:pPr>
            <a:r>
              <a:rPr lang="ru-RU" sz="18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ru-RU" sz="18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ИТОГО					</a:t>
            </a:r>
            <a:r>
              <a:rPr lang="ru-RU" sz="18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115 </a:t>
            </a:r>
            <a:r>
              <a:rPr lang="ru-RU" sz="18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скв.</a:t>
            </a: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0" y="-32831"/>
            <a:ext cx="9144000" cy="5847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ru-RU" b="0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РЕМОНТНО-ИЗОЛЯЦИОННЫЕ РАБОТЫ (РИР</a:t>
            </a:r>
            <a:r>
              <a:rPr lang="ru-RU" b="0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) </a:t>
            </a:r>
            <a:r>
              <a:rPr lang="ru-RU" b="0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ДЛЯ ЛИКВИДАЦИИ НИЖНИХ ВОДОПЕРЕТОКОВ</a:t>
            </a:r>
          </a:p>
        </p:txBody>
      </p:sp>
    </p:spTree>
    <p:extLst>
      <p:ext uri="{BB962C8B-B14F-4D97-AF65-F5344CB8AC3E}">
        <p14:creationId xmlns:p14="http://schemas.microsoft.com/office/powerpoint/2010/main" val="200929888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ext Box 1"/>
          <p:cNvSpPr txBox="1">
            <a:spLocks noChangeArrowheads="1"/>
          </p:cNvSpPr>
          <p:nvPr/>
        </p:nvSpPr>
        <p:spPr bwMode="auto">
          <a:xfrm>
            <a:off x="0" y="93663"/>
            <a:ext cx="9144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algn="ctr" eaLnBrk="1" hangingPunct="1">
              <a:spcBef>
                <a:spcPts val="1000"/>
              </a:spcBef>
              <a:buClrTx/>
              <a:buFontTx/>
              <a:buNone/>
            </a:pPr>
            <a:r>
              <a:rPr lang="ru-RU" altLang="ru-RU" sz="16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Н</a:t>
            </a:r>
            <a:r>
              <a:rPr lang="en-US" altLang="ru-RU" sz="16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 altLang="ru-RU" sz="16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А </a:t>
            </a:r>
            <a:r>
              <a:rPr lang="en-US" altLang="ru-RU" sz="16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 altLang="ru-RU" sz="16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У </a:t>
            </a:r>
            <a:r>
              <a:rPr lang="en-US" altLang="ru-RU" sz="16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 altLang="ru-RU" sz="16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Ч </a:t>
            </a:r>
            <a:r>
              <a:rPr lang="en-US" altLang="ru-RU" sz="16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 altLang="ru-RU" sz="16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Н </a:t>
            </a:r>
            <a:r>
              <a:rPr lang="en-US" altLang="ru-RU" sz="16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 altLang="ru-RU" sz="16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О </a:t>
            </a:r>
            <a:r>
              <a:rPr lang="en-US" altLang="ru-RU" sz="16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 altLang="ru-RU" sz="16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– </a:t>
            </a:r>
            <a:r>
              <a:rPr lang="en-US" altLang="ru-RU" sz="16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 altLang="ru-RU" sz="16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 </a:t>
            </a:r>
            <a:r>
              <a:rPr lang="en-US" altLang="ru-RU" sz="16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 altLang="ru-RU" sz="16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Р </a:t>
            </a:r>
            <a:r>
              <a:rPr lang="en-US" altLang="ru-RU" sz="16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 altLang="ru-RU" sz="16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О </a:t>
            </a:r>
            <a:r>
              <a:rPr lang="en-US" altLang="ru-RU" sz="16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 altLang="ru-RU" sz="16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И </a:t>
            </a:r>
            <a:r>
              <a:rPr lang="en-US" altLang="ru-RU" sz="16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 altLang="ru-RU" sz="16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З </a:t>
            </a:r>
            <a:r>
              <a:rPr lang="en-US" altLang="ru-RU" sz="16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 altLang="ru-RU" sz="16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В </a:t>
            </a:r>
            <a:r>
              <a:rPr lang="en-US" altLang="ru-RU" sz="16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 altLang="ru-RU" sz="16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О </a:t>
            </a:r>
            <a:r>
              <a:rPr lang="en-US" altLang="ru-RU" sz="16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 altLang="ru-RU" sz="16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Д </a:t>
            </a:r>
            <a:r>
              <a:rPr lang="en-US" altLang="ru-RU" sz="16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 altLang="ru-RU" sz="16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 </a:t>
            </a:r>
            <a:r>
              <a:rPr lang="en-US" altLang="ru-RU" sz="16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 altLang="ru-RU" sz="16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Т </a:t>
            </a:r>
            <a:r>
              <a:rPr lang="en-US" altLang="ru-RU" sz="16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 altLang="ru-RU" sz="16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В </a:t>
            </a:r>
            <a:r>
              <a:rPr lang="en-US" altLang="ru-RU" sz="16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 altLang="ru-RU" sz="16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Е </a:t>
            </a:r>
            <a:r>
              <a:rPr lang="en-US" altLang="ru-RU" sz="16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 altLang="ru-RU" sz="16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Н </a:t>
            </a:r>
            <a:r>
              <a:rPr lang="en-US" altLang="ru-RU" sz="16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 altLang="ru-RU" sz="16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Н </a:t>
            </a:r>
            <a:r>
              <a:rPr lang="en-US" altLang="ru-RU" sz="16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 altLang="ru-RU" sz="16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О </a:t>
            </a:r>
            <a:r>
              <a:rPr lang="en-US" altLang="ru-RU" sz="16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 altLang="ru-RU" sz="16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Е  </a:t>
            </a:r>
            <a:r>
              <a:rPr lang="en-US" altLang="ru-RU" sz="16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 altLang="ru-RU" sz="16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ru-RU" sz="16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</a:t>
            </a:r>
            <a:r>
              <a:rPr lang="ru-RU" altLang="ru-RU" sz="16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 </a:t>
            </a:r>
            <a:r>
              <a:rPr lang="en-US" altLang="ru-RU" sz="16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 altLang="ru-RU" sz="16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Р </a:t>
            </a:r>
            <a:r>
              <a:rPr lang="en-US" altLang="ru-RU" sz="16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 altLang="ru-RU" sz="16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Е </a:t>
            </a:r>
            <a:r>
              <a:rPr lang="en-US" altLang="ru-RU" sz="16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 altLang="ru-RU" sz="16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Д </a:t>
            </a:r>
            <a:r>
              <a:rPr lang="en-US" altLang="ru-RU" sz="16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 altLang="ru-RU" sz="16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 </a:t>
            </a:r>
            <a:r>
              <a:rPr lang="en-US" altLang="ru-RU" sz="16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 altLang="ru-RU" sz="16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Р </a:t>
            </a:r>
            <a:r>
              <a:rPr lang="en-US" altLang="ru-RU" sz="16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 altLang="ru-RU" sz="16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И </a:t>
            </a:r>
            <a:r>
              <a:rPr lang="en-US" altLang="ru-RU" sz="16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 altLang="ru-RU" sz="16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Я </a:t>
            </a:r>
            <a:r>
              <a:rPr lang="en-US" altLang="ru-RU" sz="16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 altLang="ru-RU" sz="16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Т </a:t>
            </a:r>
            <a:r>
              <a:rPr lang="en-US" altLang="ru-RU" sz="16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 altLang="ru-RU" sz="16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И </a:t>
            </a:r>
            <a:r>
              <a:rPr lang="en-US" altLang="ru-RU" sz="16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 altLang="ru-RU" sz="16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Е</a:t>
            </a: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>
            <a:lum bright="66000" contrast="12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" t="65961" r="6708" b="25768"/>
          <a:stretch>
            <a:fillRect/>
          </a:stretch>
        </p:blipFill>
        <p:spPr bwMode="auto">
          <a:xfrm>
            <a:off x="468313" y="2898775"/>
            <a:ext cx="8137525" cy="35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66000" contrast="12000"/>
                    <a:grayscl/>
                  </a:blip>
                  <a:srcRect l="3125" t="65961" r="6708" b="25768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" t="25768" r="6708" b="65466"/>
          <a:stretch>
            <a:fillRect/>
          </a:stretch>
        </p:blipFill>
        <p:spPr bwMode="auto">
          <a:xfrm>
            <a:off x="468313" y="2128838"/>
            <a:ext cx="813752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3125" t="25768" r="6708" b="6546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0" y="6518275"/>
            <a:ext cx="91440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en-US" altLang="ru-RU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www.burintekh.ru</a:t>
            </a:r>
          </a:p>
        </p:txBody>
      </p:sp>
      <p:sp>
        <p:nvSpPr>
          <p:cNvPr id="31749" name="Rectangle 5"/>
          <p:cNvSpPr>
            <a:spLocks noChangeArrowheads="1"/>
          </p:cNvSpPr>
          <p:nvPr/>
        </p:nvSpPr>
        <p:spPr bwMode="auto">
          <a:xfrm>
            <a:off x="3636963" y="6524625"/>
            <a:ext cx="1871662" cy="33337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" name="Rectangle 28"/>
          <p:cNvSpPr>
            <a:spLocks noChangeArrowheads="1"/>
          </p:cNvSpPr>
          <p:nvPr/>
        </p:nvSpPr>
        <p:spPr bwMode="auto">
          <a:xfrm>
            <a:off x="325438" y="4262735"/>
            <a:ext cx="82804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indent="447675"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 smtClean="0">
                <a:solidFill>
                  <a:srgbClr val="000066"/>
                </a:solidFill>
              </a:rPr>
              <a:t>СПАСИБО ЗА ВНИМАНИЕ!</a:t>
            </a:r>
            <a:endParaRPr lang="ru-RU" altLang="ru-RU" sz="2400" dirty="0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5054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ext Box 1"/>
          <p:cNvSpPr txBox="1">
            <a:spLocks noChangeArrowheads="1"/>
          </p:cNvSpPr>
          <p:nvPr/>
        </p:nvSpPr>
        <p:spPr bwMode="auto">
          <a:xfrm>
            <a:off x="0" y="76200"/>
            <a:ext cx="91440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algn="ctr" eaLnBrk="1" hangingPunct="1">
              <a:spcBef>
                <a:spcPts val="1125"/>
              </a:spcBef>
              <a:buClrTx/>
              <a:buFontTx/>
              <a:buNone/>
            </a:pPr>
            <a:r>
              <a:rPr lang="ru-RU" altLang="ru-RU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ПОРОДОРАЗРУШАЮЩИЙ ИНСТРУМЕНТ</a:t>
            </a:r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3140075"/>
            <a:ext cx="1471612" cy="338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2276475"/>
            <a:ext cx="1565275" cy="417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0000">
            <a:off x="6624638" y="763588"/>
            <a:ext cx="1908175" cy="338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43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38" y="908050"/>
            <a:ext cx="1027112" cy="288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440" name="Text Box 8"/>
          <p:cNvSpPr txBox="1">
            <a:spLocks noChangeArrowheads="1"/>
          </p:cNvSpPr>
          <p:nvPr/>
        </p:nvSpPr>
        <p:spPr bwMode="auto">
          <a:xfrm>
            <a:off x="1008063" y="836613"/>
            <a:ext cx="5508625" cy="112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541338" algn="l"/>
                <a:tab pos="1455738" algn="l"/>
                <a:tab pos="2370138" algn="l"/>
                <a:tab pos="3284538" algn="l"/>
                <a:tab pos="4198938" algn="l"/>
                <a:tab pos="5113338" algn="l"/>
                <a:tab pos="6027738" algn="l"/>
                <a:tab pos="6942138" algn="l"/>
                <a:tab pos="7856538" algn="l"/>
                <a:tab pos="8770938" algn="l"/>
                <a:tab pos="9685338" algn="l"/>
                <a:tab pos="10599738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marL="541338" indent="-363538">
              <a:tabLst>
                <a:tab pos="541338" algn="l"/>
                <a:tab pos="1455738" algn="l"/>
                <a:tab pos="2370138" algn="l"/>
                <a:tab pos="3284538" algn="l"/>
                <a:tab pos="4198938" algn="l"/>
                <a:tab pos="5113338" algn="l"/>
                <a:tab pos="6027738" algn="l"/>
                <a:tab pos="6942138" algn="l"/>
                <a:tab pos="7856538" algn="l"/>
                <a:tab pos="8770938" algn="l"/>
                <a:tab pos="9685338" algn="l"/>
                <a:tab pos="10599738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>
              <a:tabLst>
                <a:tab pos="541338" algn="l"/>
                <a:tab pos="1455738" algn="l"/>
                <a:tab pos="2370138" algn="l"/>
                <a:tab pos="3284538" algn="l"/>
                <a:tab pos="4198938" algn="l"/>
                <a:tab pos="5113338" algn="l"/>
                <a:tab pos="6027738" algn="l"/>
                <a:tab pos="6942138" algn="l"/>
                <a:tab pos="7856538" algn="l"/>
                <a:tab pos="8770938" algn="l"/>
                <a:tab pos="9685338" algn="l"/>
                <a:tab pos="10599738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>
              <a:tabLst>
                <a:tab pos="541338" algn="l"/>
                <a:tab pos="1455738" algn="l"/>
                <a:tab pos="2370138" algn="l"/>
                <a:tab pos="3284538" algn="l"/>
                <a:tab pos="4198938" algn="l"/>
                <a:tab pos="5113338" algn="l"/>
                <a:tab pos="6027738" algn="l"/>
                <a:tab pos="6942138" algn="l"/>
                <a:tab pos="7856538" algn="l"/>
                <a:tab pos="8770938" algn="l"/>
                <a:tab pos="9685338" algn="l"/>
                <a:tab pos="10599738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>
              <a:tabLst>
                <a:tab pos="541338" algn="l"/>
                <a:tab pos="1455738" algn="l"/>
                <a:tab pos="2370138" algn="l"/>
                <a:tab pos="3284538" algn="l"/>
                <a:tab pos="4198938" algn="l"/>
                <a:tab pos="5113338" algn="l"/>
                <a:tab pos="6027738" algn="l"/>
                <a:tab pos="6942138" algn="l"/>
                <a:tab pos="7856538" algn="l"/>
                <a:tab pos="8770938" algn="l"/>
                <a:tab pos="9685338" algn="l"/>
                <a:tab pos="10599738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541338" algn="l"/>
                <a:tab pos="1455738" algn="l"/>
                <a:tab pos="2370138" algn="l"/>
                <a:tab pos="3284538" algn="l"/>
                <a:tab pos="4198938" algn="l"/>
                <a:tab pos="5113338" algn="l"/>
                <a:tab pos="6027738" algn="l"/>
                <a:tab pos="6942138" algn="l"/>
                <a:tab pos="7856538" algn="l"/>
                <a:tab pos="8770938" algn="l"/>
                <a:tab pos="9685338" algn="l"/>
                <a:tab pos="10599738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541338" algn="l"/>
                <a:tab pos="1455738" algn="l"/>
                <a:tab pos="2370138" algn="l"/>
                <a:tab pos="3284538" algn="l"/>
                <a:tab pos="4198938" algn="l"/>
                <a:tab pos="5113338" algn="l"/>
                <a:tab pos="6027738" algn="l"/>
                <a:tab pos="6942138" algn="l"/>
                <a:tab pos="7856538" algn="l"/>
                <a:tab pos="8770938" algn="l"/>
                <a:tab pos="9685338" algn="l"/>
                <a:tab pos="10599738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541338" algn="l"/>
                <a:tab pos="1455738" algn="l"/>
                <a:tab pos="2370138" algn="l"/>
                <a:tab pos="3284538" algn="l"/>
                <a:tab pos="4198938" algn="l"/>
                <a:tab pos="5113338" algn="l"/>
                <a:tab pos="6027738" algn="l"/>
                <a:tab pos="6942138" algn="l"/>
                <a:tab pos="7856538" algn="l"/>
                <a:tab pos="8770938" algn="l"/>
                <a:tab pos="9685338" algn="l"/>
                <a:tab pos="10599738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541338" algn="l"/>
                <a:tab pos="1455738" algn="l"/>
                <a:tab pos="2370138" algn="l"/>
                <a:tab pos="3284538" algn="l"/>
                <a:tab pos="4198938" algn="l"/>
                <a:tab pos="5113338" algn="l"/>
                <a:tab pos="6027738" algn="l"/>
                <a:tab pos="6942138" algn="l"/>
                <a:tab pos="7856538" algn="l"/>
                <a:tab pos="8770938" algn="l"/>
                <a:tab pos="9685338" algn="l"/>
                <a:tab pos="10599738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lvl="1" algn="just" eaLnBrk="1" hangingPunct="1">
              <a:buClr>
                <a:srgbClr val="FF0000"/>
              </a:buClr>
              <a:buFont typeface="Wingdings" charset="2"/>
              <a:buChar char=""/>
            </a:pPr>
            <a:r>
              <a:rPr lang="ru-RU" altLang="ru-RU" sz="2000" b="1">
                <a:solidFill>
                  <a:srgbClr val="000066"/>
                </a:solidFill>
              </a:rPr>
              <a:t>СПЕЦИАЛЬНЫЕ</a:t>
            </a:r>
            <a:r>
              <a:rPr lang="en-US" altLang="ru-RU" sz="2000" b="1">
                <a:solidFill>
                  <a:srgbClr val="000066"/>
                </a:solidFill>
              </a:rPr>
              <a:t> </a:t>
            </a:r>
            <a:r>
              <a:rPr lang="ru-RU" altLang="ru-RU" sz="2000" b="1">
                <a:solidFill>
                  <a:srgbClr val="000066"/>
                </a:solidFill>
              </a:rPr>
              <a:t>ДОЛОТА</a:t>
            </a:r>
          </a:p>
          <a:p>
            <a:pPr marL="542925" lvl="1" indent="-361950" algn="just" eaLnBrk="1" hangingPunct="1">
              <a:spcAft>
                <a:spcPts val="1400"/>
              </a:spcAft>
              <a:buClrTx/>
              <a:buFontTx/>
              <a:buNone/>
            </a:pPr>
            <a:r>
              <a:rPr lang="ru-RU" altLang="ru-RU" sz="1600">
                <a:solidFill>
                  <a:srgbClr val="808080"/>
                </a:solidFill>
              </a:rPr>
              <a:t>	</a:t>
            </a:r>
            <a:r>
              <a:rPr lang="ru-RU" altLang="ru-RU" sz="1600" i="1">
                <a:solidFill>
                  <a:srgbClr val="000066"/>
                </a:solidFill>
              </a:rPr>
              <a:t>самое эффективное и доступное решение для бурения верхних интервалов и различных работ в обсаженных и открытых стволах скважин</a:t>
            </a:r>
          </a:p>
        </p:txBody>
      </p:sp>
      <p:sp>
        <p:nvSpPr>
          <p:cNvPr id="18441" name="Text Box 9"/>
          <p:cNvSpPr txBox="1">
            <a:spLocks noChangeArrowheads="1"/>
          </p:cNvSpPr>
          <p:nvPr/>
        </p:nvSpPr>
        <p:spPr bwMode="auto">
          <a:xfrm>
            <a:off x="1800225" y="2227263"/>
            <a:ext cx="5003800" cy="112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541338" algn="l"/>
                <a:tab pos="1455738" algn="l"/>
                <a:tab pos="2370138" algn="l"/>
                <a:tab pos="3284538" algn="l"/>
                <a:tab pos="4198938" algn="l"/>
                <a:tab pos="5113338" algn="l"/>
                <a:tab pos="6027738" algn="l"/>
                <a:tab pos="6942138" algn="l"/>
                <a:tab pos="7856538" algn="l"/>
                <a:tab pos="8770938" algn="l"/>
                <a:tab pos="9685338" algn="l"/>
                <a:tab pos="10599738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marL="541338" indent="-363538">
              <a:tabLst>
                <a:tab pos="541338" algn="l"/>
                <a:tab pos="1455738" algn="l"/>
                <a:tab pos="2370138" algn="l"/>
                <a:tab pos="3284538" algn="l"/>
                <a:tab pos="4198938" algn="l"/>
                <a:tab pos="5113338" algn="l"/>
                <a:tab pos="6027738" algn="l"/>
                <a:tab pos="6942138" algn="l"/>
                <a:tab pos="7856538" algn="l"/>
                <a:tab pos="8770938" algn="l"/>
                <a:tab pos="9685338" algn="l"/>
                <a:tab pos="10599738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>
              <a:tabLst>
                <a:tab pos="541338" algn="l"/>
                <a:tab pos="1455738" algn="l"/>
                <a:tab pos="2370138" algn="l"/>
                <a:tab pos="3284538" algn="l"/>
                <a:tab pos="4198938" algn="l"/>
                <a:tab pos="5113338" algn="l"/>
                <a:tab pos="6027738" algn="l"/>
                <a:tab pos="6942138" algn="l"/>
                <a:tab pos="7856538" algn="l"/>
                <a:tab pos="8770938" algn="l"/>
                <a:tab pos="9685338" algn="l"/>
                <a:tab pos="10599738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>
              <a:tabLst>
                <a:tab pos="541338" algn="l"/>
                <a:tab pos="1455738" algn="l"/>
                <a:tab pos="2370138" algn="l"/>
                <a:tab pos="3284538" algn="l"/>
                <a:tab pos="4198938" algn="l"/>
                <a:tab pos="5113338" algn="l"/>
                <a:tab pos="6027738" algn="l"/>
                <a:tab pos="6942138" algn="l"/>
                <a:tab pos="7856538" algn="l"/>
                <a:tab pos="8770938" algn="l"/>
                <a:tab pos="9685338" algn="l"/>
                <a:tab pos="10599738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>
              <a:tabLst>
                <a:tab pos="541338" algn="l"/>
                <a:tab pos="1455738" algn="l"/>
                <a:tab pos="2370138" algn="l"/>
                <a:tab pos="3284538" algn="l"/>
                <a:tab pos="4198938" algn="l"/>
                <a:tab pos="5113338" algn="l"/>
                <a:tab pos="6027738" algn="l"/>
                <a:tab pos="6942138" algn="l"/>
                <a:tab pos="7856538" algn="l"/>
                <a:tab pos="8770938" algn="l"/>
                <a:tab pos="9685338" algn="l"/>
                <a:tab pos="10599738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541338" algn="l"/>
                <a:tab pos="1455738" algn="l"/>
                <a:tab pos="2370138" algn="l"/>
                <a:tab pos="3284538" algn="l"/>
                <a:tab pos="4198938" algn="l"/>
                <a:tab pos="5113338" algn="l"/>
                <a:tab pos="6027738" algn="l"/>
                <a:tab pos="6942138" algn="l"/>
                <a:tab pos="7856538" algn="l"/>
                <a:tab pos="8770938" algn="l"/>
                <a:tab pos="9685338" algn="l"/>
                <a:tab pos="10599738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541338" algn="l"/>
                <a:tab pos="1455738" algn="l"/>
                <a:tab pos="2370138" algn="l"/>
                <a:tab pos="3284538" algn="l"/>
                <a:tab pos="4198938" algn="l"/>
                <a:tab pos="5113338" algn="l"/>
                <a:tab pos="6027738" algn="l"/>
                <a:tab pos="6942138" algn="l"/>
                <a:tab pos="7856538" algn="l"/>
                <a:tab pos="8770938" algn="l"/>
                <a:tab pos="9685338" algn="l"/>
                <a:tab pos="10599738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541338" algn="l"/>
                <a:tab pos="1455738" algn="l"/>
                <a:tab pos="2370138" algn="l"/>
                <a:tab pos="3284538" algn="l"/>
                <a:tab pos="4198938" algn="l"/>
                <a:tab pos="5113338" algn="l"/>
                <a:tab pos="6027738" algn="l"/>
                <a:tab pos="6942138" algn="l"/>
                <a:tab pos="7856538" algn="l"/>
                <a:tab pos="8770938" algn="l"/>
                <a:tab pos="9685338" algn="l"/>
                <a:tab pos="10599738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541338" algn="l"/>
                <a:tab pos="1455738" algn="l"/>
                <a:tab pos="2370138" algn="l"/>
                <a:tab pos="3284538" algn="l"/>
                <a:tab pos="4198938" algn="l"/>
                <a:tab pos="5113338" algn="l"/>
                <a:tab pos="6027738" algn="l"/>
                <a:tab pos="6942138" algn="l"/>
                <a:tab pos="7856538" algn="l"/>
                <a:tab pos="8770938" algn="l"/>
                <a:tab pos="9685338" algn="l"/>
                <a:tab pos="10599738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lvl="1" algn="just" eaLnBrk="1" hangingPunct="1">
              <a:buClr>
                <a:srgbClr val="FF0000"/>
              </a:buClr>
              <a:buFont typeface="Wingdings" charset="2"/>
              <a:buChar char=""/>
            </a:pPr>
            <a:r>
              <a:rPr lang="ru-RU" altLang="ru-RU" sz="2000" b="1">
                <a:solidFill>
                  <a:srgbClr val="000066"/>
                </a:solidFill>
              </a:rPr>
              <a:t>РАСШИРИТЕЛИ ЛОПАСТНЫЕ</a:t>
            </a:r>
          </a:p>
          <a:p>
            <a:pPr marL="542925" lvl="1" indent="-361950" algn="just" eaLnBrk="1" hangingPunct="1">
              <a:spcAft>
                <a:spcPts val="1400"/>
              </a:spcAft>
              <a:buClrTx/>
              <a:buFontTx/>
              <a:buNone/>
            </a:pPr>
            <a:r>
              <a:rPr lang="ru-RU" altLang="ru-RU" sz="1600">
                <a:solidFill>
                  <a:srgbClr val="808080"/>
                </a:solidFill>
              </a:rPr>
              <a:t>	</a:t>
            </a:r>
            <a:r>
              <a:rPr lang="ru-RU" altLang="ru-RU" sz="1600" i="1">
                <a:solidFill>
                  <a:srgbClr val="000066"/>
                </a:solidFill>
              </a:rPr>
              <a:t>для бурения скважин с пилот-долотом или расширения ранее пробуренных интервалов</a:t>
            </a:r>
          </a:p>
        </p:txBody>
      </p:sp>
      <p:sp>
        <p:nvSpPr>
          <p:cNvPr id="18442" name="Text Box 10"/>
          <p:cNvSpPr txBox="1">
            <a:spLocks noChangeArrowheads="1"/>
          </p:cNvSpPr>
          <p:nvPr/>
        </p:nvSpPr>
        <p:spPr bwMode="auto">
          <a:xfrm>
            <a:off x="1800225" y="3644900"/>
            <a:ext cx="5148263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541338" algn="l"/>
                <a:tab pos="1455738" algn="l"/>
                <a:tab pos="2370138" algn="l"/>
                <a:tab pos="3284538" algn="l"/>
                <a:tab pos="4198938" algn="l"/>
                <a:tab pos="5113338" algn="l"/>
                <a:tab pos="6027738" algn="l"/>
                <a:tab pos="6942138" algn="l"/>
                <a:tab pos="7856538" algn="l"/>
                <a:tab pos="8770938" algn="l"/>
                <a:tab pos="9685338" algn="l"/>
                <a:tab pos="10599738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marL="541338" indent="-363538">
              <a:tabLst>
                <a:tab pos="541338" algn="l"/>
                <a:tab pos="1455738" algn="l"/>
                <a:tab pos="2370138" algn="l"/>
                <a:tab pos="3284538" algn="l"/>
                <a:tab pos="4198938" algn="l"/>
                <a:tab pos="5113338" algn="l"/>
                <a:tab pos="6027738" algn="l"/>
                <a:tab pos="6942138" algn="l"/>
                <a:tab pos="7856538" algn="l"/>
                <a:tab pos="8770938" algn="l"/>
                <a:tab pos="9685338" algn="l"/>
                <a:tab pos="10599738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>
              <a:tabLst>
                <a:tab pos="541338" algn="l"/>
                <a:tab pos="1455738" algn="l"/>
                <a:tab pos="2370138" algn="l"/>
                <a:tab pos="3284538" algn="l"/>
                <a:tab pos="4198938" algn="l"/>
                <a:tab pos="5113338" algn="l"/>
                <a:tab pos="6027738" algn="l"/>
                <a:tab pos="6942138" algn="l"/>
                <a:tab pos="7856538" algn="l"/>
                <a:tab pos="8770938" algn="l"/>
                <a:tab pos="9685338" algn="l"/>
                <a:tab pos="10599738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>
              <a:tabLst>
                <a:tab pos="541338" algn="l"/>
                <a:tab pos="1455738" algn="l"/>
                <a:tab pos="2370138" algn="l"/>
                <a:tab pos="3284538" algn="l"/>
                <a:tab pos="4198938" algn="l"/>
                <a:tab pos="5113338" algn="l"/>
                <a:tab pos="6027738" algn="l"/>
                <a:tab pos="6942138" algn="l"/>
                <a:tab pos="7856538" algn="l"/>
                <a:tab pos="8770938" algn="l"/>
                <a:tab pos="9685338" algn="l"/>
                <a:tab pos="10599738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>
              <a:tabLst>
                <a:tab pos="541338" algn="l"/>
                <a:tab pos="1455738" algn="l"/>
                <a:tab pos="2370138" algn="l"/>
                <a:tab pos="3284538" algn="l"/>
                <a:tab pos="4198938" algn="l"/>
                <a:tab pos="5113338" algn="l"/>
                <a:tab pos="6027738" algn="l"/>
                <a:tab pos="6942138" algn="l"/>
                <a:tab pos="7856538" algn="l"/>
                <a:tab pos="8770938" algn="l"/>
                <a:tab pos="9685338" algn="l"/>
                <a:tab pos="10599738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541338" algn="l"/>
                <a:tab pos="1455738" algn="l"/>
                <a:tab pos="2370138" algn="l"/>
                <a:tab pos="3284538" algn="l"/>
                <a:tab pos="4198938" algn="l"/>
                <a:tab pos="5113338" algn="l"/>
                <a:tab pos="6027738" algn="l"/>
                <a:tab pos="6942138" algn="l"/>
                <a:tab pos="7856538" algn="l"/>
                <a:tab pos="8770938" algn="l"/>
                <a:tab pos="9685338" algn="l"/>
                <a:tab pos="10599738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541338" algn="l"/>
                <a:tab pos="1455738" algn="l"/>
                <a:tab pos="2370138" algn="l"/>
                <a:tab pos="3284538" algn="l"/>
                <a:tab pos="4198938" algn="l"/>
                <a:tab pos="5113338" algn="l"/>
                <a:tab pos="6027738" algn="l"/>
                <a:tab pos="6942138" algn="l"/>
                <a:tab pos="7856538" algn="l"/>
                <a:tab pos="8770938" algn="l"/>
                <a:tab pos="9685338" algn="l"/>
                <a:tab pos="10599738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541338" algn="l"/>
                <a:tab pos="1455738" algn="l"/>
                <a:tab pos="2370138" algn="l"/>
                <a:tab pos="3284538" algn="l"/>
                <a:tab pos="4198938" algn="l"/>
                <a:tab pos="5113338" algn="l"/>
                <a:tab pos="6027738" algn="l"/>
                <a:tab pos="6942138" algn="l"/>
                <a:tab pos="7856538" algn="l"/>
                <a:tab pos="8770938" algn="l"/>
                <a:tab pos="9685338" algn="l"/>
                <a:tab pos="10599738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541338" algn="l"/>
                <a:tab pos="1455738" algn="l"/>
                <a:tab pos="2370138" algn="l"/>
                <a:tab pos="3284538" algn="l"/>
                <a:tab pos="4198938" algn="l"/>
                <a:tab pos="5113338" algn="l"/>
                <a:tab pos="6027738" algn="l"/>
                <a:tab pos="6942138" algn="l"/>
                <a:tab pos="7856538" algn="l"/>
                <a:tab pos="8770938" algn="l"/>
                <a:tab pos="9685338" algn="l"/>
                <a:tab pos="10599738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lvl="1" algn="just" eaLnBrk="1" hangingPunct="1">
              <a:buClr>
                <a:srgbClr val="FF0000"/>
              </a:buClr>
              <a:buFont typeface="Wingdings" charset="2"/>
              <a:buChar char=""/>
            </a:pPr>
            <a:r>
              <a:rPr lang="ru-RU" altLang="ru-RU" sz="2000" b="1">
                <a:solidFill>
                  <a:srgbClr val="000066"/>
                </a:solidFill>
              </a:rPr>
              <a:t>БИЦЕНТРИЧНЫЕ ДОЛОТА</a:t>
            </a:r>
          </a:p>
          <a:p>
            <a:pPr marL="542925" lvl="1" indent="-361950" algn="just" eaLnBrk="1" hangingPunct="1">
              <a:spcAft>
                <a:spcPts val="1400"/>
              </a:spcAft>
              <a:buClrTx/>
              <a:buFontTx/>
              <a:buNone/>
            </a:pPr>
            <a:r>
              <a:rPr lang="ru-RU" altLang="ru-RU" sz="1600">
                <a:solidFill>
                  <a:srgbClr val="808080"/>
                </a:solidFill>
              </a:rPr>
              <a:t>	</a:t>
            </a:r>
            <a:r>
              <a:rPr lang="ru-RU" altLang="ru-RU" sz="1600" i="1">
                <a:solidFill>
                  <a:srgbClr val="000066"/>
                </a:solidFill>
              </a:rPr>
              <a:t>позволяют бурить скважины большего диаметра, чем обычно возможно при диаметре ранее спущенной обсадной колонны</a:t>
            </a:r>
          </a:p>
        </p:txBody>
      </p:sp>
      <p:sp>
        <p:nvSpPr>
          <p:cNvPr id="18443" name="Text Box 11"/>
          <p:cNvSpPr txBox="1">
            <a:spLocks noChangeArrowheads="1"/>
          </p:cNvSpPr>
          <p:nvPr/>
        </p:nvSpPr>
        <p:spPr bwMode="auto">
          <a:xfrm>
            <a:off x="2411413" y="5157788"/>
            <a:ext cx="5256212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541338" algn="l"/>
                <a:tab pos="1455738" algn="l"/>
                <a:tab pos="2370138" algn="l"/>
                <a:tab pos="3284538" algn="l"/>
                <a:tab pos="4198938" algn="l"/>
                <a:tab pos="5113338" algn="l"/>
                <a:tab pos="6027738" algn="l"/>
                <a:tab pos="6942138" algn="l"/>
                <a:tab pos="7856538" algn="l"/>
                <a:tab pos="8770938" algn="l"/>
                <a:tab pos="9685338" algn="l"/>
                <a:tab pos="10599738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marL="541338" indent="-363538">
              <a:tabLst>
                <a:tab pos="541338" algn="l"/>
                <a:tab pos="1455738" algn="l"/>
                <a:tab pos="2370138" algn="l"/>
                <a:tab pos="3284538" algn="l"/>
                <a:tab pos="4198938" algn="l"/>
                <a:tab pos="5113338" algn="l"/>
                <a:tab pos="6027738" algn="l"/>
                <a:tab pos="6942138" algn="l"/>
                <a:tab pos="7856538" algn="l"/>
                <a:tab pos="8770938" algn="l"/>
                <a:tab pos="9685338" algn="l"/>
                <a:tab pos="10599738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>
              <a:tabLst>
                <a:tab pos="541338" algn="l"/>
                <a:tab pos="1455738" algn="l"/>
                <a:tab pos="2370138" algn="l"/>
                <a:tab pos="3284538" algn="l"/>
                <a:tab pos="4198938" algn="l"/>
                <a:tab pos="5113338" algn="l"/>
                <a:tab pos="6027738" algn="l"/>
                <a:tab pos="6942138" algn="l"/>
                <a:tab pos="7856538" algn="l"/>
                <a:tab pos="8770938" algn="l"/>
                <a:tab pos="9685338" algn="l"/>
                <a:tab pos="10599738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>
              <a:tabLst>
                <a:tab pos="541338" algn="l"/>
                <a:tab pos="1455738" algn="l"/>
                <a:tab pos="2370138" algn="l"/>
                <a:tab pos="3284538" algn="l"/>
                <a:tab pos="4198938" algn="l"/>
                <a:tab pos="5113338" algn="l"/>
                <a:tab pos="6027738" algn="l"/>
                <a:tab pos="6942138" algn="l"/>
                <a:tab pos="7856538" algn="l"/>
                <a:tab pos="8770938" algn="l"/>
                <a:tab pos="9685338" algn="l"/>
                <a:tab pos="10599738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>
              <a:tabLst>
                <a:tab pos="541338" algn="l"/>
                <a:tab pos="1455738" algn="l"/>
                <a:tab pos="2370138" algn="l"/>
                <a:tab pos="3284538" algn="l"/>
                <a:tab pos="4198938" algn="l"/>
                <a:tab pos="5113338" algn="l"/>
                <a:tab pos="6027738" algn="l"/>
                <a:tab pos="6942138" algn="l"/>
                <a:tab pos="7856538" algn="l"/>
                <a:tab pos="8770938" algn="l"/>
                <a:tab pos="9685338" algn="l"/>
                <a:tab pos="10599738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541338" algn="l"/>
                <a:tab pos="1455738" algn="l"/>
                <a:tab pos="2370138" algn="l"/>
                <a:tab pos="3284538" algn="l"/>
                <a:tab pos="4198938" algn="l"/>
                <a:tab pos="5113338" algn="l"/>
                <a:tab pos="6027738" algn="l"/>
                <a:tab pos="6942138" algn="l"/>
                <a:tab pos="7856538" algn="l"/>
                <a:tab pos="8770938" algn="l"/>
                <a:tab pos="9685338" algn="l"/>
                <a:tab pos="10599738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541338" algn="l"/>
                <a:tab pos="1455738" algn="l"/>
                <a:tab pos="2370138" algn="l"/>
                <a:tab pos="3284538" algn="l"/>
                <a:tab pos="4198938" algn="l"/>
                <a:tab pos="5113338" algn="l"/>
                <a:tab pos="6027738" algn="l"/>
                <a:tab pos="6942138" algn="l"/>
                <a:tab pos="7856538" algn="l"/>
                <a:tab pos="8770938" algn="l"/>
                <a:tab pos="9685338" algn="l"/>
                <a:tab pos="10599738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541338" algn="l"/>
                <a:tab pos="1455738" algn="l"/>
                <a:tab pos="2370138" algn="l"/>
                <a:tab pos="3284538" algn="l"/>
                <a:tab pos="4198938" algn="l"/>
                <a:tab pos="5113338" algn="l"/>
                <a:tab pos="6027738" algn="l"/>
                <a:tab pos="6942138" algn="l"/>
                <a:tab pos="7856538" algn="l"/>
                <a:tab pos="8770938" algn="l"/>
                <a:tab pos="9685338" algn="l"/>
                <a:tab pos="10599738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541338" algn="l"/>
                <a:tab pos="1455738" algn="l"/>
                <a:tab pos="2370138" algn="l"/>
                <a:tab pos="3284538" algn="l"/>
                <a:tab pos="4198938" algn="l"/>
                <a:tab pos="5113338" algn="l"/>
                <a:tab pos="6027738" algn="l"/>
                <a:tab pos="6942138" algn="l"/>
                <a:tab pos="7856538" algn="l"/>
                <a:tab pos="8770938" algn="l"/>
                <a:tab pos="9685338" algn="l"/>
                <a:tab pos="10599738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lvl="1" algn="just" eaLnBrk="1" hangingPunct="1">
              <a:buClr>
                <a:srgbClr val="FF0000"/>
              </a:buClr>
              <a:buFont typeface="Wingdings" charset="2"/>
              <a:buChar char=""/>
            </a:pPr>
            <a:r>
              <a:rPr lang="ru-RU" altLang="ru-RU" sz="2000" b="1">
                <a:solidFill>
                  <a:srgbClr val="000066"/>
                </a:solidFill>
              </a:rPr>
              <a:t>РАСШИРИТЕЛИ РАЗДВИЖНЫЕ</a:t>
            </a:r>
          </a:p>
          <a:p>
            <a:pPr marL="542925" lvl="1" indent="-361950" algn="just" eaLnBrk="1" hangingPunct="1">
              <a:spcAft>
                <a:spcPts val="1400"/>
              </a:spcAft>
              <a:buClrTx/>
              <a:buFontTx/>
              <a:buNone/>
            </a:pPr>
            <a:r>
              <a:rPr lang="ru-RU" altLang="ru-RU" sz="1600">
                <a:solidFill>
                  <a:srgbClr val="808080"/>
                </a:solidFill>
              </a:rPr>
              <a:t>	</a:t>
            </a:r>
            <a:r>
              <a:rPr lang="ru-RU" altLang="ru-RU" sz="1600" i="1">
                <a:solidFill>
                  <a:srgbClr val="000066"/>
                </a:solidFill>
              </a:rPr>
              <a:t>для расширения любых интервалов ствола скважины и бурения с одновременным расширением в составе КНБК с пилот-долотом</a:t>
            </a:r>
          </a:p>
        </p:txBody>
      </p:sp>
    </p:spTree>
    <p:extLst>
      <p:ext uri="{BB962C8B-B14F-4D97-AF65-F5344CB8AC3E}">
        <p14:creationId xmlns:p14="http://schemas.microsoft.com/office/powerpoint/2010/main" val="33702006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ext Box 1"/>
          <p:cNvSpPr txBox="1">
            <a:spLocks noChangeArrowheads="1"/>
          </p:cNvSpPr>
          <p:nvPr/>
        </p:nvSpPr>
        <p:spPr bwMode="auto">
          <a:xfrm>
            <a:off x="0" y="76200"/>
            <a:ext cx="91440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algn="ctr" eaLnBrk="1" hangingPunct="1">
              <a:spcBef>
                <a:spcPts val="1125"/>
              </a:spcBef>
              <a:buClrTx/>
              <a:buFontTx/>
              <a:buNone/>
            </a:pPr>
            <a:r>
              <a:rPr lang="ru-RU" altLang="ru-RU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ИНСТРУМЕНТ ДЛЯ ОТБОРА КЕРНА</a:t>
            </a:r>
          </a:p>
        </p:txBody>
      </p:sp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-180975" y="908050"/>
            <a:ext cx="9001125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541338" algn="l"/>
                <a:tab pos="1455738" algn="l"/>
                <a:tab pos="2370138" algn="l"/>
                <a:tab pos="3284538" algn="l"/>
                <a:tab pos="4198938" algn="l"/>
                <a:tab pos="5113338" algn="l"/>
                <a:tab pos="6027738" algn="l"/>
                <a:tab pos="6942138" algn="l"/>
                <a:tab pos="7856538" algn="l"/>
                <a:tab pos="8770938" algn="l"/>
                <a:tab pos="9685338" algn="l"/>
                <a:tab pos="10599738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marL="541338" indent="-363538">
              <a:tabLst>
                <a:tab pos="541338" algn="l"/>
                <a:tab pos="1455738" algn="l"/>
                <a:tab pos="2370138" algn="l"/>
                <a:tab pos="3284538" algn="l"/>
                <a:tab pos="4198938" algn="l"/>
                <a:tab pos="5113338" algn="l"/>
                <a:tab pos="6027738" algn="l"/>
                <a:tab pos="6942138" algn="l"/>
                <a:tab pos="7856538" algn="l"/>
                <a:tab pos="8770938" algn="l"/>
                <a:tab pos="9685338" algn="l"/>
                <a:tab pos="10599738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>
              <a:tabLst>
                <a:tab pos="541338" algn="l"/>
                <a:tab pos="1455738" algn="l"/>
                <a:tab pos="2370138" algn="l"/>
                <a:tab pos="3284538" algn="l"/>
                <a:tab pos="4198938" algn="l"/>
                <a:tab pos="5113338" algn="l"/>
                <a:tab pos="6027738" algn="l"/>
                <a:tab pos="6942138" algn="l"/>
                <a:tab pos="7856538" algn="l"/>
                <a:tab pos="8770938" algn="l"/>
                <a:tab pos="9685338" algn="l"/>
                <a:tab pos="10599738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>
              <a:tabLst>
                <a:tab pos="541338" algn="l"/>
                <a:tab pos="1455738" algn="l"/>
                <a:tab pos="2370138" algn="l"/>
                <a:tab pos="3284538" algn="l"/>
                <a:tab pos="4198938" algn="l"/>
                <a:tab pos="5113338" algn="l"/>
                <a:tab pos="6027738" algn="l"/>
                <a:tab pos="6942138" algn="l"/>
                <a:tab pos="7856538" algn="l"/>
                <a:tab pos="8770938" algn="l"/>
                <a:tab pos="9685338" algn="l"/>
                <a:tab pos="10599738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>
              <a:tabLst>
                <a:tab pos="541338" algn="l"/>
                <a:tab pos="1455738" algn="l"/>
                <a:tab pos="2370138" algn="l"/>
                <a:tab pos="3284538" algn="l"/>
                <a:tab pos="4198938" algn="l"/>
                <a:tab pos="5113338" algn="l"/>
                <a:tab pos="6027738" algn="l"/>
                <a:tab pos="6942138" algn="l"/>
                <a:tab pos="7856538" algn="l"/>
                <a:tab pos="8770938" algn="l"/>
                <a:tab pos="9685338" algn="l"/>
                <a:tab pos="10599738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541338" algn="l"/>
                <a:tab pos="1455738" algn="l"/>
                <a:tab pos="2370138" algn="l"/>
                <a:tab pos="3284538" algn="l"/>
                <a:tab pos="4198938" algn="l"/>
                <a:tab pos="5113338" algn="l"/>
                <a:tab pos="6027738" algn="l"/>
                <a:tab pos="6942138" algn="l"/>
                <a:tab pos="7856538" algn="l"/>
                <a:tab pos="8770938" algn="l"/>
                <a:tab pos="9685338" algn="l"/>
                <a:tab pos="10599738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541338" algn="l"/>
                <a:tab pos="1455738" algn="l"/>
                <a:tab pos="2370138" algn="l"/>
                <a:tab pos="3284538" algn="l"/>
                <a:tab pos="4198938" algn="l"/>
                <a:tab pos="5113338" algn="l"/>
                <a:tab pos="6027738" algn="l"/>
                <a:tab pos="6942138" algn="l"/>
                <a:tab pos="7856538" algn="l"/>
                <a:tab pos="8770938" algn="l"/>
                <a:tab pos="9685338" algn="l"/>
                <a:tab pos="10599738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541338" algn="l"/>
                <a:tab pos="1455738" algn="l"/>
                <a:tab pos="2370138" algn="l"/>
                <a:tab pos="3284538" algn="l"/>
                <a:tab pos="4198938" algn="l"/>
                <a:tab pos="5113338" algn="l"/>
                <a:tab pos="6027738" algn="l"/>
                <a:tab pos="6942138" algn="l"/>
                <a:tab pos="7856538" algn="l"/>
                <a:tab pos="8770938" algn="l"/>
                <a:tab pos="9685338" algn="l"/>
                <a:tab pos="10599738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541338" algn="l"/>
                <a:tab pos="1455738" algn="l"/>
                <a:tab pos="2370138" algn="l"/>
                <a:tab pos="3284538" algn="l"/>
                <a:tab pos="4198938" algn="l"/>
                <a:tab pos="5113338" algn="l"/>
                <a:tab pos="6027738" algn="l"/>
                <a:tab pos="6942138" algn="l"/>
                <a:tab pos="7856538" algn="l"/>
                <a:tab pos="8770938" algn="l"/>
                <a:tab pos="9685338" algn="l"/>
                <a:tab pos="10599738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lvl="1" algn="just" eaLnBrk="1" hangingPunct="1">
              <a:buClr>
                <a:srgbClr val="FF0000"/>
              </a:buClr>
              <a:buFont typeface="Wingdings" charset="2"/>
              <a:buChar char=""/>
            </a:pPr>
            <a:r>
              <a:rPr lang="ru-RU" altLang="ru-RU" sz="2000" b="1">
                <a:solidFill>
                  <a:srgbClr val="000066"/>
                </a:solidFill>
              </a:rPr>
              <a:t>БУРИЛЬНЫЕ ГОЛОВКИ</a:t>
            </a:r>
          </a:p>
          <a:p>
            <a:pPr marL="542925" lvl="1" indent="-361950" algn="just" eaLnBrk="1" hangingPunct="1">
              <a:spcAft>
                <a:spcPts val="1400"/>
              </a:spcAft>
              <a:buClrTx/>
              <a:buFontTx/>
              <a:buNone/>
            </a:pPr>
            <a:r>
              <a:rPr lang="ru-RU" altLang="ru-RU" sz="1600">
                <a:solidFill>
                  <a:srgbClr val="808080"/>
                </a:solidFill>
              </a:rPr>
              <a:t>	</a:t>
            </a:r>
            <a:r>
              <a:rPr lang="ru-RU" altLang="ru-RU" sz="1600" i="1">
                <a:solidFill>
                  <a:srgbClr val="000066"/>
                </a:solidFill>
              </a:rPr>
              <a:t>в стальном и матричном исполнении, оснащаемые резцами PDC, термически стойкими поликристаллическими (TSP), импрегнированными алмазами или их комбинацией, предназначенные для отбора керна в горных породах I–X категории твердости, I–XII категории абразивности</a:t>
            </a:r>
          </a:p>
        </p:txBody>
      </p:sp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-180975" y="5035550"/>
            <a:ext cx="9001125" cy="1128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541338" algn="l"/>
                <a:tab pos="1455738" algn="l"/>
                <a:tab pos="2370138" algn="l"/>
                <a:tab pos="3284538" algn="l"/>
                <a:tab pos="4198938" algn="l"/>
                <a:tab pos="5113338" algn="l"/>
                <a:tab pos="6027738" algn="l"/>
                <a:tab pos="6942138" algn="l"/>
                <a:tab pos="7856538" algn="l"/>
                <a:tab pos="8770938" algn="l"/>
                <a:tab pos="9685338" algn="l"/>
                <a:tab pos="10599738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marL="541338" indent="-363538">
              <a:tabLst>
                <a:tab pos="541338" algn="l"/>
                <a:tab pos="1455738" algn="l"/>
                <a:tab pos="2370138" algn="l"/>
                <a:tab pos="3284538" algn="l"/>
                <a:tab pos="4198938" algn="l"/>
                <a:tab pos="5113338" algn="l"/>
                <a:tab pos="6027738" algn="l"/>
                <a:tab pos="6942138" algn="l"/>
                <a:tab pos="7856538" algn="l"/>
                <a:tab pos="8770938" algn="l"/>
                <a:tab pos="9685338" algn="l"/>
                <a:tab pos="10599738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>
              <a:tabLst>
                <a:tab pos="541338" algn="l"/>
                <a:tab pos="1455738" algn="l"/>
                <a:tab pos="2370138" algn="l"/>
                <a:tab pos="3284538" algn="l"/>
                <a:tab pos="4198938" algn="l"/>
                <a:tab pos="5113338" algn="l"/>
                <a:tab pos="6027738" algn="l"/>
                <a:tab pos="6942138" algn="l"/>
                <a:tab pos="7856538" algn="l"/>
                <a:tab pos="8770938" algn="l"/>
                <a:tab pos="9685338" algn="l"/>
                <a:tab pos="10599738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>
              <a:tabLst>
                <a:tab pos="541338" algn="l"/>
                <a:tab pos="1455738" algn="l"/>
                <a:tab pos="2370138" algn="l"/>
                <a:tab pos="3284538" algn="l"/>
                <a:tab pos="4198938" algn="l"/>
                <a:tab pos="5113338" algn="l"/>
                <a:tab pos="6027738" algn="l"/>
                <a:tab pos="6942138" algn="l"/>
                <a:tab pos="7856538" algn="l"/>
                <a:tab pos="8770938" algn="l"/>
                <a:tab pos="9685338" algn="l"/>
                <a:tab pos="10599738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>
              <a:tabLst>
                <a:tab pos="541338" algn="l"/>
                <a:tab pos="1455738" algn="l"/>
                <a:tab pos="2370138" algn="l"/>
                <a:tab pos="3284538" algn="l"/>
                <a:tab pos="4198938" algn="l"/>
                <a:tab pos="5113338" algn="l"/>
                <a:tab pos="6027738" algn="l"/>
                <a:tab pos="6942138" algn="l"/>
                <a:tab pos="7856538" algn="l"/>
                <a:tab pos="8770938" algn="l"/>
                <a:tab pos="9685338" algn="l"/>
                <a:tab pos="10599738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541338" algn="l"/>
                <a:tab pos="1455738" algn="l"/>
                <a:tab pos="2370138" algn="l"/>
                <a:tab pos="3284538" algn="l"/>
                <a:tab pos="4198938" algn="l"/>
                <a:tab pos="5113338" algn="l"/>
                <a:tab pos="6027738" algn="l"/>
                <a:tab pos="6942138" algn="l"/>
                <a:tab pos="7856538" algn="l"/>
                <a:tab pos="8770938" algn="l"/>
                <a:tab pos="9685338" algn="l"/>
                <a:tab pos="10599738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541338" algn="l"/>
                <a:tab pos="1455738" algn="l"/>
                <a:tab pos="2370138" algn="l"/>
                <a:tab pos="3284538" algn="l"/>
                <a:tab pos="4198938" algn="l"/>
                <a:tab pos="5113338" algn="l"/>
                <a:tab pos="6027738" algn="l"/>
                <a:tab pos="6942138" algn="l"/>
                <a:tab pos="7856538" algn="l"/>
                <a:tab pos="8770938" algn="l"/>
                <a:tab pos="9685338" algn="l"/>
                <a:tab pos="10599738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541338" algn="l"/>
                <a:tab pos="1455738" algn="l"/>
                <a:tab pos="2370138" algn="l"/>
                <a:tab pos="3284538" algn="l"/>
                <a:tab pos="4198938" algn="l"/>
                <a:tab pos="5113338" algn="l"/>
                <a:tab pos="6027738" algn="l"/>
                <a:tab pos="6942138" algn="l"/>
                <a:tab pos="7856538" algn="l"/>
                <a:tab pos="8770938" algn="l"/>
                <a:tab pos="9685338" algn="l"/>
                <a:tab pos="10599738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541338" algn="l"/>
                <a:tab pos="1455738" algn="l"/>
                <a:tab pos="2370138" algn="l"/>
                <a:tab pos="3284538" algn="l"/>
                <a:tab pos="4198938" algn="l"/>
                <a:tab pos="5113338" algn="l"/>
                <a:tab pos="6027738" algn="l"/>
                <a:tab pos="6942138" algn="l"/>
                <a:tab pos="7856538" algn="l"/>
                <a:tab pos="8770938" algn="l"/>
                <a:tab pos="9685338" algn="l"/>
                <a:tab pos="10599738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lvl="1" algn="just" eaLnBrk="1" hangingPunct="1">
              <a:buClr>
                <a:srgbClr val="FF0000"/>
              </a:buClr>
              <a:buFont typeface="Wingdings" charset="2"/>
              <a:buChar char=""/>
            </a:pPr>
            <a:r>
              <a:rPr lang="ru-RU" altLang="ru-RU" sz="2000" b="1">
                <a:solidFill>
                  <a:srgbClr val="000066"/>
                </a:solidFill>
              </a:rPr>
              <a:t>КЕРНООТБОРНЫЕ СНАРЯДЫ</a:t>
            </a:r>
          </a:p>
          <a:p>
            <a:pPr marL="542925" lvl="1" indent="-361950" algn="just" eaLnBrk="1" hangingPunct="1">
              <a:spcAft>
                <a:spcPts val="1400"/>
              </a:spcAft>
              <a:buClrTx/>
              <a:buFontTx/>
              <a:buNone/>
            </a:pPr>
            <a:r>
              <a:rPr lang="ru-RU" altLang="ru-RU" sz="1600">
                <a:solidFill>
                  <a:srgbClr val="808080"/>
                </a:solidFill>
              </a:rPr>
              <a:t>	</a:t>
            </a:r>
            <a:r>
              <a:rPr lang="ru-RU" altLang="ru-RU" sz="1600" i="1">
                <a:solidFill>
                  <a:srgbClr val="000066"/>
                </a:solidFill>
              </a:rPr>
              <a:t>конструкция снарядов универсальная и позволяет на буровой применять один снаряд для отбора как неизолированного, так и изолированного керна, благодаря использованию стеклопластиковых керноприемных труб и изолирующей жидкости</a:t>
            </a:r>
          </a:p>
        </p:txBody>
      </p:sp>
      <p:pic>
        <p:nvPicPr>
          <p:cNvPr id="1946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420938"/>
            <a:ext cx="8964612" cy="2338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97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ext Box 1"/>
          <p:cNvSpPr txBox="1">
            <a:spLocks noChangeArrowheads="1"/>
          </p:cNvSpPr>
          <p:nvPr/>
        </p:nvSpPr>
        <p:spPr bwMode="auto">
          <a:xfrm>
            <a:off x="0" y="76200"/>
            <a:ext cx="91440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algn="ctr" eaLnBrk="1" hangingPunct="1">
              <a:spcBef>
                <a:spcPts val="1125"/>
              </a:spcBef>
              <a:buClrTx/>
              <a:buFontTx/>
              <a:buNone/>
            </a:pPr>
            <a:r>
              <a:rPr lang="ru-RU" altLang="ru-RU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ИНСТРУМЕНТ ДЛЯ ЗБС И КРС</a:t>
            </a:r>
          </a:p>
        </p:txBody>
      </p:sp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107950" y="914400"/>
            <a:ext cx="8856663" cy="143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541338" algn="l"/>
                <a:tab pos="1455738" algn="l"/>
                <a:tab pos="2370138" algn="l"/>
                <a:tab pos="3284538" algn="l"/>
                <a:tab pos="4198938" algn="l"/>
                <a:tab pos="5113338" algn="l"/>
                <a:tab pos="6027738" algn="l"/>
                <a:tab pos="6942138" algn="l"/>
                <a:tab pos="7856538" algn="l"/>
                <a:tab pos="8770938" algn="l"/>
                <a:tab pos="9685338" algn="l"/>
                <a:tab pos="10599738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marL="541338" indent="-363538">
              <a:tabLst>
                <a:tab pos="541338" algn="l"/>
                <a:tab pos="1455738" algn="l"/>
                <a:tab pos="2370138" algn="l"/>
                <a:tab pos="3284538" algn="l"/>
                <a:tab pos="4198938" algn="l"/>
                <a:tab pos="5113338" algn="l"/>
                <a:tab pos="6027738" algn="l"/>
                <a:tab pos="6942138" algn="l"/>
                <a:tab pos="7856538" algn="l"/>
                <a:tab pos="8770938" algn="l"/>
                <a:tab pos="9685338" algn="l"/>
                <a:tab pos="10599738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>
              <a:tabLst>
                <a:tab pos="541338" algn="l"/>
                <a:tab pos="1455738" algn="l"/>
                <a:tab pos="2370138" algn="l"/>
                <a:tab pos="3284538" algn="l"/>
                <a:tab pos="4198938" algn="l"/>
                <a:tab pos="5113338" algn="l"/>
                <a:tab pos="6027738" algn="l"/>
                <a:tab pos="6942138" algn="l"/>
                <a:tab pos="7856538" algn="l"/>
                <a:tab pos="8770938" algn="l"/>
                <a:tab pos="9685338" algn="l"/>
                <a:tab pos="10599738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>
              <a:tabLst>
                <a:tab pos="541338" algn="l"/>
                <a:tab pos="1455738" algn="l"/>
                <a:tab pos="2370138" algn="l"/>
                <a:tab pos="3284538" algn="l"/>
                <a:tab pos="4198938" algn="l"/>
                <a:tab pos="5113338" algn="l"/>
                <a:tab pos="6027738" algn="l"/>
                <a:tab pos="6942138" algn="l"/>
                <a:tab pos="7856538" algn="l"/>
                <a:tab pos="8770938" algn="l"/>
                <a:tab pos="9685338" algn="l"/>
                <a:tab pos="10599738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>
              <a:tabLst>
                <a:tab pos="541338" algn="l"/>
                <a:tab pos="1455738" algn="l"/>
                <a:tab pos="2370138" algn="l"/>
                <a:tab pos="3284538" algn="l"/>
                <a:tab pos="4198938" algn="l"/>
                <a:tab pos="5113338" algn="l"/>
                <a:tab pos="6027738" algn="l"/>
                <a:tab pos="6942138" algn="l"/>
                <a:tab pos="7856538" algn="l"/>
                <a:tab pos="8770938" algn="l"/>
                <a:tab pos="9685338" algn="l"/>
                <a:tab pos="10599738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541338" algn="l"/>
                <a:tab pos="1455738" algn="l"/>
                <a:tab pos="2370138" algn="l"/>
                <a:tab pos="3284538" algn="l"/>
                <a:tab pos="4198938" algn="l"/>
                <a:tab pos="5113338" algn="l"/>
                <a:tab pos="6027738" algn="l"/>
                <a:tab pos="6942138" algn="l"/>
                <a:tab pos="7856538" algn="l"/>
                <a:tab pos="8770938" algn="l"/>
                <a:tab pos="9685338" algn="l"/>
                <a:tab pos="10599738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541338" algn="l"/>
                <a:tab pos="1455738" algn="l"/>
                <a:tab pos="2370138" algn="l"/>
                <a:tab pos="3284538" algn="l"/>
                <a:tab pos="4198938" algn="l"/>
                <a:tab pos="5113338" algn="l"/>
                <a:tab pos="6027738" algn="l"/>
                <a:tab pos="6942138" algn="l"/>
                <a:tab pos="7856538" algn="l"/>
                <a:tab pos="8770938" algn="l"/>
                <a:tab pos="9685338" algn="l"/>
                <a:tab pos="10599738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541338" algn="l"/>
                <a:tab pos="1455738" algn="l"/>
                <a:tab pos="2370138" algn="l"/>
                <a:tab pos="3284538" algn="l"/>
                <a:tab pos="4198938" algn="l"/>
                <a:tab pos="5113338" algn="l"/>
                <a:tab pos="6027738" algn="l"/>
                <a:tab pos="6942138" algn="l"/>
                <a:tab pos="7856538" algn="l"/>
                <a:tab pos="8770938" algn="l"/>
                <a:tab pos="9685338" algn="l"/>
                <a:tab pos="10599738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541338" algn="l"/>
                <a:tab pos="1455738" algn="l"/>
                <a:tab pos="2370138" algn="l"/>
                <a:tab pos="3284538" algn="l"/>
                <a:tab pos="4198938" algn="l"/>
                <a:tab pos="5113338" algn="l"/>
                <a:tab pos="6027738" algn="l"/>
                <a:tab pos="6942138" algn="l"/>
                <a:tab pos="7856538" algn="l"/>
                <a:tab pos="8770938" algn="l"/>
                <a:tab pos="9685338" algn="l"/>
                <a:tab pos="10599738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lvl="1" algn="just" eaLnBrk="1" hangingPunct="1">
              <a:buClr>
                <a:srgbClr val="FF0000"/>
              </a:buClr>
              <a:buFont typeface="Wingdings" charset="2"/>
              <a:buChar char=""/>
            </a:pPr>
            <a:r>
              <a:rPr lang="ru-RU" altLang="ru-RU" sz="2000" b="1">
                <a:solidFill>
                  <a:srgbClr val="000066"/>
                </a:solidFill>
              </a:rPr>
              <a:t>КОМПЛЕКТЫ ТЕХНИЧЕСКИХ СРЕДСТВ ДЛЯ ФРЕЗЕРОВАНИЯ «ОКНА» В ОБСАДНОЙ КОЛОННЕ</a:t>
            </a:r>
          </a:p>
          <a:p>
            <a:pPr marL="542925" lvl="1" indent="-361950" algn="just" eaLnBrk="1" hangingPunct="1">
              <a:spcAft>
                <a:spcPts val="1400"/>
              </a:spcAft>
              <a:buClrTx/>
              <a:buFontTx/>
              <a:buNone/>
            </a:pPr>
            <a:r>
              <a:rPr lang="ru-RU" altLang="ru-RU" sz="1600">
                <a:solidFill>
                  <a:srgbClr val="808080"/>
                </a:solidFill>
              </a:rPr>
              <a:t>	</a:t>
            </a:r>
            <a:r>
              <a:rPr lang="ru-RU" altLang="ru-RU" sz="1600" i="1">
                <a:solidFill>
                  <a:srgbClr val="000066"/>
                </a:solidFill>
              </a:rPr>
              <a:t>самые эффективные решения для фрезерования «окон» в обсадных колоннах </a:t>
            </a:r>
            <a:r>
              <a:rPr lang="ru-RU" altLang="ru-RU" sz="1600" b="1" i="1">
                <a:solidFill>
                  <a:srgbClr val="000066"/>
                </a:solidFill>
              </a:rPr>
              <a:t>140</a:t>
            </a:r>
            <a:r>
              <a:rPr lang="ru-RU" altLang="ru-RU" sz="1600" i="1">
                <a:solidFill>
                  <a:srgbClr val="000066"/>
                </a:solidFill>
              </a:rPr>
              <a:t>, </a:t>
            </a:r>
            <a:r>
              <a:rPr lang="ru-RU" altLang="ru-RU" sz="1600" b="1" i="1">
                <a:solidFill>
                  <a:srgbClr val="000066"/>
                </a:solidFill>
              </a:rPr>
              <a:t>146</a:t>
            </a:r>
            <a:r>
              <a:rPr lang="ru-RU" altLang="ru-RU" sz="1600" i="1">
                <a:solidFill>
                  <a:srgbClr val="000066"/>
                </a:solidFill>
              </a:rPr>
              <a:t>, </a:t>
            </a:r>
            <a:r>
              <a:rPr lang="ru-RU" altLang="ru-RU" sz="1600" b="1" i="1">
                <a:solidFill>
                  <a:srgbClr val="000066"/>
                </a:solidFill>
              </a:rPr>
              <a:t>168</a:t>
            </a:r>
            <a:r>
              <a:rPr lang="ru-RU" altLang="ru-RU" sz="1600" i="1">
                <a:solidFill>
                  <a:srgbClr val="000066"/>
                </a:solidFill>
              </a:rPr>
              <a:t>, </a:t>
            </a:r>
            <a:r>
              <a:rPr lang="ru-RU" altLang="ru-RU" sz="1600" b="1" i="1">
                <a:solidFill>
                  <a:srgbClr val="000066"/>
                </a:solidFill>
              </a:rPr>
              <a:t>178</a:t>
            </a:r>
            <a:r>
              <a:rPr lang="ru-RU" altLang="ru-RU" sz="1600" i="1">
                <a:solidFill>
                  <a:srgbClr val="000066"/>
                </a:solidFill>
              </a:rPr>
              <a:t> и </a:t>
            </a:r>
            <a:r>
              <a:rPr lang="ru-RU" altLang="ru-RU" sz="1600" b="1" i="1">
                <a:solidFill>
                  <a:srgbClr val="000066"/>
                </a:solidFill>
              </a:rPr>
              <a:t>245</a:t>
            </a:r>
            <a:r>
              <a:rPr lang="ru-RU" altLang="ru-RU" sz="1600" i="1">
                <a:solidFill>
                  <a:srgbClr val="000066"/>
                </a:solidFill>
              </a:rPr>
              <a:t> </a:t>
            </a:r>
            <a:r>
              <a:rPr lang="ru-RU" altLang="ru-RU" sz="1600" b="1" i="1">
                <a:solidFill>
                  <a:srgbClr val="000066"/>
                </a:solidFill>
              </a:rPr>
              <a:t>мм</a:t>
            </a:r>
            <a:r>
              <a:rPr lang="ru-RU" altLang="ru-RU" sz="1600" i="1">
                <a:solidFill>
                  <a:srgbClr val="000066"/>
                </a:solidFill>
              </a:rPr>
              <a:t> и забуривания бокового ствола за </a:t>
            </a:r>
            <a:r>
              <a:rPr lang="ru-RU" altLang="ru-RU" sz="1600" b="1" i="1">
                <a:solidFill>
                  <a:srgbClr val="000066"/>
                </a:solidFill>
              </a:rPr>
              <a:t>одно СПО</a:t>
            </a:r>
            <a:r>
              <a:rPr lang="ru-RU" altLang="ru-RU" sz="1600" i="1">
                <a:solidFill>
                  <a:srgbClr val="000066"/>
                </a:solidFill>
              </a:rPr>
              <a:t> как с упором, так и без упора на забой</a:t>
            </a:r>
          </a:p>
        </p:txBody>
      </p:sp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1619250" y="2708275"/>
            <a:ext cx="6121400" cy="143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541338" algn="l"/>
                <a:tab pos="1455738" algn="l"/>
                <a:tab pos="2370138" algn="l"/>
                <a:tab pos="3284538" algn="l"/>
                <a:tab pos="4198938" algn="l"/>
                <a:tab pos="5113338" algn="l"/>
                <a:tab pos="6027738" algn="l"/>
                <a:tab pos="6942138" algn="l"/>
                <a:tab pos="7856538" algn="l"/>
                <a:tab pos="8770938" algn="l"/>
                <a:tab pos="9685338" algn="l"/>
                <a:tab pos="10599738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marL="541338" indent="-363538">
              <a:tabLst>
                <a:tab pos="541338" algn="l"/>
                <a:tab pos="1455738" algn="l"/>
                <a:tab pos="2370138" algn="l"/>
                <a:tab pos="3284538" algn="l"/>
                <a:tab pos="4198938" algn="l"/>
                <a:tab pos="5113338" algn="l"/>
                <a:tab pos="6027738" algn="l"/>
                <a:tab pos="6942138" algn="l"/>
                <a:tab pos="7856538" algn="l"/>
                <a:tab pos="8770938" algn="l"/>
                <a:tab pos="9685338" algn="l"/>
                <a:tab pos="10599738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>
              <a:tabLst>
                <a:tab pos="541338" algn="l"/>
                <a:tab pos="1455738" algn="l"/>
                <a:tab pos="2370138" algn="l"/>
                <a:tab pos="3284538" algn="l"/>
                <a:tab pos="4198938" algn="l"/>
                <a:tab pos="5113338" algn="l"/>
                <a:tab pos="6027738" algn="l"/>
                <a:tab pos="6942138" algn="l"/>
                <a:tab pos="7856538" algn="l"/>
                <a:tab pos="8770938" algn="l"/>
                <a:tab pos="9685338" algn="l"/>
                <a:tab pos="10599738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>
              <a:tabLst>
                <a:tab pos="541338" algn="l"/>
                <a:tab pos="1455738" algn="l"/>
                <a:tab pos="2370138" algn="l"/>
                <a:tab pos="3284538" algn="l"/>
                <a:tab pos="4198938" algn="l"/>
                <a:tab pos="5113338" algn="l"/>
                <a:tab pos="6027738" algn="l"/>
                <a:tab pos="6942138" algn="l"/>
                <a:tab pos="7856538" algn="l"/>
                <a:tab pos="8770938" algn="l"/>
                <a:tab pos="9685338" algn="l"/>
                <a:tab pos="10599738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>
              <a:tabLst>
                <a:tab pos="541338" algn="l"/>
                <a:tab pos="1455738" algn="l"/>
                <a:tab pos="2370138" algn="l"/>
                <a:tab pos="3284538" algn="l"/>
                <a:tab pos="4198938" algn="l"/>
                <a:tab pos="5113338" algn="l"/>
                <a:tab pos="6027738" algn="l"/>
                <a:tab pos="6942138" algn="l"/>
                <a:tab pos="7856538" algn="l"/>
                <a:tab pos="8770938" algn="l"/>
                <a:tab pos="9685338" algn="l"/>
                <a:tab pos="10599738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541338" algn="l"/>
                <a:tab pos="1455738" algn="l"/>
                <a:tab pos="2370138" algn="l"/>
                <a:tab pos="3284538" algn="l"/>
                <a:tab pos="4198938" algn="l"/>
                <a:tab pos="5113338" algn="l"/>
                <a:tab pos="6027738" algn="l"/>
                <a:tab pos="6942138" algn="l"/>
                <a:tab pos="7856538" algn="l"/>
                <a:tab pos="8770938" algn="l"/>
                <a:tab pos="9685338" algn="l"/>
                <a:tab pos="10599738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541338" algn="l"/>
                <a:tab pos="1455738" algn="l"/>
                <a:tab pos="2370138" algn="l"/>
                <a:tab pos="3284538" algn="l"/>
                <a:tab pos="4198938" algn="l"/>
                <a:tab pos="5113338" algn="l"/>
                <a:tab pos="6027738" algn="l"/>
                <a:tab pos="6942138" algn="l"/>
                <a:tab pos="7856538" algn="l"/>
                <a:tab pos="8770938" algn="l"/>
                <a:tab pos="9685338" algn="l"/>
                <a:tab pos="10599738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541338" algn="l"/>
                <a:tab pos="1455738" algn="l"/>
                <a:tab pos="2370138" algn="l"/>
                <a:tab pos="3284538" algn="l"/>
                <a:tab pos="4198938" algn="l"/>
                <a:tab pos="5113338" algn="l"/>
                <a:tab pos="6027738" algn="l"/>
                <a:tab pos="6942138" algn="l"/>
                <a:tab pos="7856538" algn="l"/>
                <a:tab pos="8770938" algn="l"/>
                <a:tab pos="9685338" algn="l"/>
                <a:tab pos="10599738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541338" algn="l"/>
                <a:tab pos="1455738" algn="l"/>
                <a:tab pos="2370138" algn="l"/>
                <a:tab pos="3284538" algn="l"/>
                <a:tab pos="4198938" algn="l"/>
                <a:tab pos="5113338" algn="l"/>
                <a:tab pos="6027738" algn="l"/>
                <a:tab pos="6942138" algn="l"/>
                <a:tab pos="7856538" algn="l"/>
                <a:tab pos="8770938" algn="l"/>
                <a:tab pos="9685338" algn="l"/>
                <a:tab pos="10599738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lvl="1" algn="just" eaLnBrk="1" hangingPunct="1">
              <a:buClr>
                <a:srgbClr val="FF0000"/>
              </a:buClr>
              <a:buFont typeface="Wingdings" charset="2"/>
              <a:buChar char=""/>
            </a:pPr>
            <a:r>
              <a:rPr lang="ru-RU" altLang="ru-RU" sz="2000" b="1">
                <a:solidFill>
                  <a:srgbClr val="000066"/>
                </a:solidFill>
              </a:rPr>
              <a:t>ОБОРУДОВАНИЕ ДЛЯ ФРЕЗЕРОВАНИЯ УЧАСТКОВ ОБСАДНЫХ КОЛОНН</a:t>
            </a:r>
          </a:p>
          <a:p>
            <a:pPr marL="542925" lvl="1" indent="-361950" algn="just" eaLnBrk="1" hangingPunct="1">
              <a:spcAft>
                <a:spcPts val="1400"/>
              </a:spcAft>
              <a:buClrTx/>
              <a:buFontTx/>
              <a:buNone/>
            </a:pPr>
            <a:r>
              <a:rPr lang="ru-RU" altLang="ru-RU" sz="1600">
                <a:solidFill>
                  <a:srgbClr val="808080"/>
                </a:solidFill>
              </a:rPr>
              <a:t>	</a:t>
            </a:r>
            <a:r>
              <a:rPr lang="ru-RU" altLang="ru-RU" sz="1600" i="1">
                <a:solidFill>
                  <a:srgbClr val="000066"/>
                </a:solidFill>
              </a:rPr>
              <a:t>раздвижной фрезерный инструмент для сплошного вырезания участка обсадной колонны по всему диаметру в любом интервале ствола скважины</a:t>
            </a:r>
          </a:p>
        </p:txBody>
      </p:sp>
      <p:pic>
        <p:nvPicPr>
          <p:cNvPr id="2048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184525"/>
            <a:ext cx="369887" cy="318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48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765175"/>
            <a:ext cx="244475" cy="561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488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2514600"/>
            <a:ext cx="304800" cy="3865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489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2535238"/>
            <a:ext cx="349250" cy="3846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490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213" y="5084763"/>
            <a:ext cx="350837" cy="1281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491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275" y="2133600"/>
            <a:ext cx="904875" cy="417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492" name="Picture 1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9050" y="4365625"/>
            <a:ext cx="1149350" cy="201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493" name="Text Box 13"/>
          <p:cNvSpPr txBox="1">
            <a:spLocks noChangeArrowheads="1"/>
          </p:cNvSpPr>
          <p:nvPr/>
        </p:nvSpPr>
        <p:spPr bwMode="auto">
          <a:xfrm>
            <a:off x="3636963" y="4646613"/>
            <a:ext cx="4103687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541338" algn="l"/>
                <a:tab pos="1455738" algn="l"/>
                <a:tab pos="2370138" algn="l"/>
                <a:tab pos="3284538" algn="l"/>
                <a:tab pos="4198938" algn="l"/>
                <a:tab pos="5113338" algn="l"/>
                <a:tab pos="6027738" algn="l"/>
                <a:tab pos="6942138" algn="l"/>
                <a:tab pos="7856538" algn="l"/>
                <a:tab pos="8770938" algn="l"/>
                <a:tab pos="9685338" algn="l"/>
                <a:tab pos="10599738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marL="541338" indent="-363538">
              <a:tabLst>
                <a:tab pos="541338" algn="l"/>
                <a:tab pos="1455738" algn="l"/>
                <a:tab pos="2370138" algn="l"/>
                <a:tab pos="3284538" algn="l"/>
                <a:tab pos="4198938" algn="l"/>
                <a:tab pos="5113338" algn="l"/>
                <a:tab pos="6027738" algn="l"/>
                <a:tab pos="6942138" algn="l"/>
                <a:tab pos="7856538" algn="l"/>
                <a:tab pos="8770938" algn="l"/>
                <a:tab pos="9685338" algn="l"/>
                <a:tab pos="10599738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>
              <a:tabLst>
                <a:tab pos="541338" algn="l"/>
                <a:tab pos="1455738" algn="l"/>
                <a:tab pos="2370138" algn="l"/>
                <a:tab pos="3284538" algn="l"/>
                <a:tab pos="4198938" algn="l"/>
                <a:tab pos="5113338" algn="l"/>
                <a:tab pos="6027738" algn="l"/>
                <a:tab pos="6942138" algn="l"/>
                <a:tab pos="7856538" algn="l"/>
                <a:tab pos="8770938" algn="l"/>
                <a:tab pos="9685338" algn="l"/>
                <a:tab pos="10599738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>
              <a:tabLst>
                <a:tab pos="541338" algn="l"/>
                <a:tab pos="1455738" algn="l"/>
                <a:tab pos="2370138" algn="l"/>
                <a:tab pos="3284538" algn="l"/>
                <a:tab pos="4198938" algn="l"/>
                <a:tab pos="5113338" algn="l"/>
                <a:tab pos="6027738" algn="l"/>
                <a:tab pos="6942138" algn="l"/>
                <a:tab pos="7856538" algn="l"/>
                <a:tab pos="8770938" algn="l"/>
                <a:tab pos="9685338" algn="l"/>
                <a:tab pos="10599738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>
              <a:tabLst>
                <a:tab pos="541338" algn="l"/>
                <a:tab pos="1455738" algn="l"/>
                <a:tab pos="2370138" algn="l"/>
                <a:tab pos="3284538" algn="l"/>
                <a:tab pos="4198938" algn="l"/>
                <a:tab pos="5113338" algn="l"/>
                <a:tab pos="6027738" algn="l"/>
                <a:tab pos="6942138" algn="l"/>
                <a:tab pos="7856538" algn="l"/>
                <a:tab pos="8770938" algn="l"/>
                <a:tab pos="9685338" algn="l"/>
                <a:tab pos="10599738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541338" algn="l"/>
                <a:tab pos="1455738" algn="l"/>
                <a:tab pos="2370138" algn="l"/>
                <a:tab pos="3284538" algn="l"/>
                <a:tab pos="4198938" algn="l"/>
                <a:tab pos="5113338" algn="l"/>
                <a:tab pos="6027738" algn="l"/>
                <a:tab pos="6942138" algn="l"/>
                <a:tab pos="7856538" algn="l"/>
                <a:tab pos="8770938" algn="l"/>
                <a:tab pos="9685338" algn="l"/>
                <a:tab pos="10599738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541338" algn="l"/>
                <a:tab pos="1455738" algn="l"/>
                <a:tab pos="2370138" algn="l"/>
                <a:tab pos="3284538" algn="l"/>
                <a:tab pos="4198938" algn="l"/>
                <a:tab pos="5113338" algn="l"/>
                <a:tab pos="6027738" algn="l"/>
                <a:tab pos="6942138" algn="l"/>
                <a:tab pos="7856538" algn="l"/>
                <a:tab pos="8770938" algn="l"/>
                <a:tab pos="9685338" algn="l"/>
                <a:tab pos="10599738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541338" algn="l"/>
                <a:tab pos="1455738" algn="l"/>
                <a:tab pos="2370138" algn="l"/>
                <a:tab pos="3284538" algn="l"/>
                <a:tab pos="4198938" algn="l"/>
                <a:tab pos="5113338" algn="l"/>
                <a:tab pos="6027738" algn="l"/>
                <a:tab pos="6942138" algn="l"/>
                <a:tab pos="7856538" algn="l"/>
                <a:tab pos="8770938" algn="l"/>
                <a:tab pos="9685338" algn="l"/>
                <a:tab pos="10599738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541338" algn="l"/>
                <a:tab pos="1455738" algn="l"/>
                <a:tab pos="2370138" algn="l"/>
                <a:tab pos="3284538" algn="l"/>
                <a:tab pos="4198938" algn="l"/>
                <a:tab pos="5113338" algn="l"/>
                <a:tab pos="6027738" algn="l"/>
                <a:tab pos="6942138" algn="l"/>
                <a:tab pos="7856538" algn="l"/>
                <a:tab pos="8770938" algn="l"/>
                <a:tab pos="9685338" algn="l"/>
                <a:tab pos="10599738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lvl="1" algn="just" eaLnBrk="1" hangingPunct="1">
              <a:buClr>
                <a:srgbClr val="FF0000"/>
              </a:buClr>
              <a:buFont typeface="Wingdings" charset="2"/>
              <a:buChar char=""/>
            </a:pPr>
            <a:r>
              <a:rPr lang="ru-RU" altLang="ru-RU" sz="2000" b="1">
                <a:solidFill>
                  <a:srgbClr val="000066"/>
                </a:solidFill>
              </a:rPr>
              <a:t>ФРЕЗЕРЫ</a:t>
            </a:r>
          </a:p>
          <a:p>
            <a:pPr marL="542925" lvl="1" indent="-361950" algn="just" eaLnBrk="1" hangingPunct="1">
              <a:spcAft>
                <a:spcPts val="1400"/>
              </a:spcAft>
              <a:buClrTx/>
              <a:buFontTx/>
              <a:buNone/>
            </a:pPr>
            <a:r>
              <a:rPr lang="ru-RU" altLang="ru-RU" sz="1600">
                <a:solidFill>
                  <a:srgbClr val="808080"/>
                </a:solidFill>
              </a:rPr>
              <a:t>	</a:t>
            </a:r>
            <a:r>
              <a:rPr lang="ru-RU" altLang="ru-RU" sz="1600" i="1">
                <a:solidFill>
                  <a:srgbClr val="000066"/>
                </a:solidFill>
              </a:rPr>
              <a:t>широкая гамма высокоэффектив-ного фрезерного инструмента для работы в обсаженном и открытом стволах скважин</a:t>
            </a:r>
          </a:p>
        </p:txBody>
      </p:sp>
    </p:spTree>
    <p:extLst>
      <p:ext uri="{BB962C8B-B14F-4D97-AF65-F5344CB8AC3E}">
        <p14:creationId xmlns:p14="http://schemas.microsoft.com/office/powerpoint/2010/main" val="2075833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ext Box 1"/>
          <p:cNvSpPr txBox="1">
            <a:spLocks noChangeArrowheads="1"/>
          </p:cNvSpPr>
          <p:nvPr/>
        </p:nvSpPr>
        <p:spPr bwMode="auto">
          <a:xfrm>
            <a:off x="0" y="76200"/>
            <a:ext cx="91440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algn="ctr" eaLnBrk="1" hangingPunct="1">
              <a:spcBef>
                <a:spcPts val="1125"/>
              </a:spcBef>
              <a:buClrTx/>
              <a:buFontTx/>
              <a:buNone/>
            </a:pPr>
            <a:r>
              <a:rPr lang="ru-RU" altLang="ru-RU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ИНСТРУМЕНТ ДЛЯ ЗБС И КРС</a:t>
            </a:r>
          </a:p>
        </p:txBody>
      </p:sp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-107950" y="4581525"/>
            <a:ext cx="9072563" cy="1128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541338" algn="l"/>
                <a:tab pos="1455738" algn="l"/>
                <a:tab pos="2370138" algn="l"/>
                <a:tab pos="3284538" algn="l"/>
                <a:tab pos="4198938" algn="l"/>
                <a:tab pos="5113338" algn="l"/>
                <a:tab pos="6027738" algn="l"/>
                <a:tab pos="6942138" algn="l"/>
                <a:tab pos="7856538" algn="l"/>
                <a:tab pos="8770938" algn="l"/>
                <a:tab pos="9685338" algn="l"/>
                <a:tab pos="10599738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marL="541338" indent="-363538">
              <a:tabLst>
                <a:tab pos="541338" algn="l"/>
                <a:tab pos="1455738" algn="l"/>
                <a:tab pos="2370138" algn="l"/>
                <a:tab pos="3284538" algn="l"/>
                <a:tab pos="4198938" algn="l"/>
                <a:tab pos="5113338" algn="l"/>
                <a:tab pos="6027738" algn="l"/>
                <a:tab pos="6942138" algn="l"/>
                <a:tab pos="7856538" algn="l"/>
                <a:tab pos="8770938" algn="l"/>
                <a:tab pos="9685338" algn="l"/>
                <a:tab pos="10599738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>
              <a:tabLst>
                <a:tab pos="541338" algn="l"/>
                <a:tab pos="1455738" algn="l"/>
                <a:tab pos="2370138" algn="l"/>
                <a:tab pos="3284538" algn="l"/>
                <a:tab pos="4198938" algn="l"/>
                <a:tab pos="5113338" algn="l"/>
                <a:tab pos="6027738" algn="l"/>
                <a:tab pos="6942138" algn="l"/>
                <a:tab pos="7856538" algn="l"/>
                <a:tab pos="8770938" algn="l"/>
                <a:tab pos="9685338" algn="l"/>
                <a:tab pos="10599738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>
              <a:tabLst>
                <a:tab pos="541338" algn="l"/>
                <a:tab pos="1455738" algn="l"/>
                <a:tab pos="2370138" algn="l"/>
                <a:tab pos="3284538" algn="l"/>
                <a:tab pos="4198938" algn="l"/>
                <a:tab pos="5113338" algn="l"/>
                <a:tab pos="6027738" algn="l"/>
                <a:tab pos="6942138" algn="l"/>
                <a:tab pos="7856538" algn="l"/>
                <a:tab pos="8770938" algn="l"/>
                <a:tab pos="9685338" algn="l"/>
                <a:tab pos="10599738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>
              <a:tabLst>
                <a:tab pos="541338" algn="l"/>
                <a:tab pos="1455738" algn="l"/>
                <a:tab pos="2370138" algn="l"/>
                <a:tab pos="3284538" algn="l"/>
                <a:tab pos="4198938" algn="l"/>
                <a:tab pos="5113338" algn="l"/>
                <a:tab pos="6027738" algn="l"/>
                <a:tab pos="6942138" algn="l"/>
                <a:tab pos="7856538" algn="l"/>
                <a:tab pos="8770938" algn="l"/>
                <a:tab pos="9685338" algn="l"/>
                <a:tab pos="10599738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541338" algn="l"/>
                <a:tab pos="1455738" algn="l"/>
                <a:tab pos="2370138" algn="l"/>
                <a:tab pos="3284538" algn="l"/>
                <a:tab pos="4198938" algn="l"/>
                <a:tab pos="5113338" algn="l"/>
                <a:tab pos="6027738" algn="l"/>
                <a:tab pos="6942138" algn="l"/>
                <a:tab pos="7856538" algn="l"/>
                <a:tab pos="8770938" algn="l"/>
                <a:tab pos="9685338" algn="l"/>
                <a:tab pos="10599738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541338" algn="l"/>
                <a:tab pos="1455738" algn="l"/>
                <a:tab pos="2370138" algn="l"/>
                <a:tab pos="3284538" algn="l"/>
                <a:tab pos="4198938" algn="l"/>
                <a:tab pos="5113338" algn="l"/>
                <a:tab pos="6027738" algn="l"/>
                <a:tab pos="6942138" algn="l"/>
                <a:tab pos="7856538" algn="l"/>
                <a:tab pos="8770938" algn="l"/>
                <a:tab pos="9685338" algn="l"/>
                <a:tab pos="10599738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541338" algn="l"/>
                <a:tab pos="1455738" algn="l"/>
                <a:tab pos="2370138" algn="l"/>
                <a:tab pos="3284538" algn="l"/>
                <a:tab pos="4198938" algn="l"/>
                <a:tab pos="5113338" algn="l"/>
                <a:tab pos="6027738" algn="l"/>
                <a:tab pos="6942138" algn="l"/>
                <a:tab pos="7856538" algn="l"/>
                <a:tab pos="8770938" algn="l"/>
                <a:tab pos="9685338" algn="l"/>
                <a:tab pos="10599738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541338" algn="l"/>
                <a:tab pos="1455738" algn="l"/>
                <a:tab pos="2370138" algn="l"/>
                <a:tab pos="3284538" algn="l"/>
                <a:tab pos="4198938" algn="l"/>
                <a:tab pos="5113338" algn="l"/>
                <a:tab pos="6027738" algn="l"/>
                <a:tab pos="6942138" algn="l"/>
                <a:tab pos="7856538" algn="l"/>
                <a:tab pos="8770938" algn="l"/>
                <a:tab pos="9685338" algn="l"/>
                <a:tab pos="10599738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lvl="1" algn="just" eaLnBrk="1" hangingPunct="1">
              <a:buClr>
                <a:srgbClr val="FF0000"/>
              </a:buClr>
              <a:buFont typeface="Wingdings" charset="2"/>
              <a:buChar char=""/>
            </a:pPr>
            <a:r>
              <a:rPr lang="ru-RU" altLang="ru-RU" sz="2000" b="1">
                <a:solidFill>
                  <a:srgbClr val="000066"/>
                </a:solidFill>
              </a:rPr>
              <a:t>КАЛИБРАТОРЫ-РАСШИРИТЕЛИ</a:t>
            </a:r>
          </a:p>
          <a:p>
            <a:pPr marL="542925" lvl="1" indent="-361950" algn="just" eaLnBrk="1" hangingPunct="1">
              <a:spcAft>
                <a:spcPts val="1400"/>
              </a:spcAft>
              <a:buClrTx/>
              <a:buFontTx/>
              <a:buNone/>
            </a:pPr>
            <a:r>
              <a:rPr lang="ru-RU" altLang="ru-RU" sz="1600">
                <a:solidFill>
                  <a:srgbClr val="808080"/>
                </a:solidFill>
              </a:rPr>
              <a:t>	</a:t>
            </a:r>
            <a:r>
              <a:rPr lang="ru-RU" altLang="ru-RU" sz="1600" i="1">
                <a:solidFill>
                  <a:srgbClr val="000066"/>
                </a:solidFill>
              </a:rPr>
              <a:t>специальные элементы КНБК необходимые для калибрования и расширения горизонтальных участков и участков ствола скважины с высокой интенсивностью искривления</a:t>
            </a:r>
          </a:p>
        </p:txBody>
      </p:sp>
      <p:sp>
        <p:nvSpPr>
          <p:cNvPr id="21509" name="Text Box 5"/>
          <p:cNvSpPr txBox="1">
            <a:spLocks noChangeArrowheads="1"/>
          </p:cNvSpPr>
          <p:nvPr/>
        </p:nvSpPr>
        <p:spPr bwMode="auto">
          <a:xfrm>
            <a:off x="-107950" y="2565400"/>
            <a:ext cx="9072563" cy="88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541338" algn="l"/>
                <a:tab pos="1455738" algn="l"/>
                <a:tab pos="2370138" algn="l"/>
                <a:tab pos="3284538" algn="l"/>
                <a:tab pos="4198938" algn="l"/>
                <a:tab pos="5113338" algn="l"/>
                <a:tab pos="6027738" algn="l"/>
                <a:tab pos="6942138" algn="l"/>
                <a:tab pos="7856538" algn="l"/>
                <a:tab pos="8770938" algn="l"/>
                <a:tab pos="9685338" algn="l"/>
                <a:tab pos="10599738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marL="541338" indent="-363538">
              <a:tabLst>
                <a:tab pos="541338" algn="l"/>
                <a:tab pos="1455738" algn="l"/>
                <a:tab pos="2370138" algn="l"/>
                <a:tab pos="3284538" algn="l"/>
                <a:tab pos="4198938" algn="l"/>
                <a:tab pos="5113338" algn="l"/>
                <a:tab pos="6027738" algn="l"/>
                <a:tab pos="6942138" algn="l"/>
                <a:tab pos="7856538" algn="l"/>
                <a:tab pos="8770938" algn="l"/>
                <a:tab pos="9685338" algn="l"/>
                <a:tab pos="10599738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>
              <a:tabLst>
                <a:tab pos="541338" algn="l"/>
                <a:tab pos="1455738" algn="l"/>
                <a:tab pos="2370138" algn="l"/>
                <a:tab pos="3284538" algn="l"/>
                <a:tab pos="4198938" algn="l"/>
                <a:tab pos="5113338" algn="l"/>
                <a:tab pos="6027738" algn="l"/>
                <a:tab pos="6942138" algn="l"/>
                <a:tab pos="7856538" algn="l"/>
                <a:tab pos="8770938" algn="l"/>
                <a:tab pos="9685338" algn="l"/>
                <a:tab pos="10599738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>
              <a:tabLst>
                <a:tab pos="541338" algn="l"/>
                <a:tab pos="1455738" algn="l"/>
                <a:tab pos="2370138" algn="l"/>
                <a:tab pos="3284538" algn="l"/>
                <a:tab pos="4198938" algn="l"/>
                <a:tab pos="5113338" algn="l"/>
                <a:tab pos="6027738" algn="l"/>
                <a:tab pos="6942138" algn="l"/>
                <a:tab pos="7856538" algn="l"/>
                <a:tab pos="8770938" algn="l"/>
                <a:tab pos="9685338" algn="l"/>
                <a:tab pos="10599738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>
              <a:tabLst>
                <a:tab pos="541338" algn="l"/>
                <a:tab pos="1455738" algn="l"/>
                <a:tab pos="2370138" algn="l"/>
                <a:tab pos="3284538" algn="l"/>
                <a:tab pos="4198938" algn="l"/>
                <a:tab pos="5113338" algn="l"/>
                <a:tab pos="6027738" algn="l"/>
                <a:tab pos="6942138" algn="l"/>
                <a:tab pos="7856538" algn="l"/>
                <a:tab pos="8770938" algn="l"/>
                <a:tab pos="9685338" algn="l"/>
                <a:tab pos="10599738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541338" algn="l"/>
                <a:tab pos="1455738" algn="l"/>
                <a:tab pos="2370138" algn="l"/>
                <a:tab pos="3284538" algn="l"/>
                <a:tab pos="4198938" algn="l"/>
                <a:tab pos="5113338" algn="l"/>
                <a:tab pos="6027738" algn="l"/>
                <a:tab pos="6942138" algn="l"/>
                <a:tab pos="7856538" algn="l"/>
                <a:tab pos="8770938" algn="l"/>
                <a:tab pos="9685338" algn="l"/>
                <a:tab pos="10599738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541338" algn="l"/>
                <a:tab pos="1455738" algn="l"/>
                <a:tab pos="2370138" algn="l"/>
                <a:tab pos="3284538" algn="l"/>
                <a:tab pos="4198938" algn="l"/>
                <a:tab pos="5113338" algn="l"/>
                <a:tab pos="6027738" algn="l"/>
                <a:tab pos="6942138" algn="l"/>
                <a:tab pos="7856538" algn="l"/>
                <a:tab pos="8770938" algn="l"/>
                <a:tab pos="9685338" algn="l"/>
                <a:tab pos="10599738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541338" algn="l"/>
                <a:tab pos="1455738" algn="l"/>
                <a:tab pos="2370138" algn="l"/>
                <a:tab pos="3284538" algn="l"/>
                <a:tab pos="4198938" algn="l"/>
                <a:tab pos="5113338" algn="l"/>
                <a:tab pos="6027738" algn="l"/>
                <a:tab pos="6942138" algn="l"/>
                <a:tab pos="7856538" algn="l"/>
                <a:tab pos="8770938" algn="l"/>
                <a:tab pos="9685338" algn="l"/>
                <a:tab pos="10599738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541338" algn="l"/>
                <a:tab pos="1455738" algn="l"/>
                <a:tab pos="2370138" algn="l"/>
                <a:tab pos="3284538" algn="l"/>
                <a:tab pos="4198938" algn="l"/>
                <a:tab pos="5113338" algn="l"/>
                <a:tab pos="6027738" algn="l"/>
                <a:tab pos="6942138" algn="l"/>
                <a:tab pos="7856538" algn="l"/>
                <a:tab pos="8770938" algn="l"/>
                <a:tab pos="9685338" algn="l"/>
                <a:tab pos="10599738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lvl="1" algn="just" eaLnBrk="1" hangingPunct="1">
              <a:buClr>
                <a:srgbClr val="FF0000"/>
              </a:buClr>
              <a:buFont typeface="Wingdings" charset="2"/>
              <a:buChar char=""/>
            </a:pPr>
            <a:r>
              <a:rPr lang="ru-RU" altLang="ru-RU" sz="2000" b="1">
                <a:solidFill>
                  <a:srgbClr val="000066"/>
                </a:solidFill>
              </a:rPr>
              <a:t>ТРУБООТРЕЗЫ</a:t>
            </a:r>
          </a:p>
          <a:p>
            <a:pPr marL="542925" lvl="1" indent="-361950" algn="just" eaLnBrk="1" hangingPunct="1">
              <a:spcAft>
                <a:spcPts val="1400"/>
              </a:spcAft>
              <a:buClrTx/>
              <a:buFontTx/>
              <a:buNone/>
            </a:pPr>
            <a:r>
              <a:rPr lang="ru-RU" altLang="ru-RU" sz="1600">
                <a:solidFill>
                  <a:srgbClr val="808080"/>
                </a:solidFill>
              </a:rPr>
              <a:t>	</a:t>
            </a:r>
            <a:r>
              <a:rPr lang="ru-RU" altLang="ru-RU" sz="1600" i="1">
                <a:solidFill>
                  <a:srgbClr val="000066"/>
                </a:solidFill>
              </a:rPr>
              <a:t>гидромеханический инструмент для отрезания в скважине части колонны обсадных или насосно-компрессорных труб для последующего извлечения на поверхность</a:t>
            </a:r>
          </a:p>
        </p:txBody>
      </p:sp>
      <p:sp>
        <p:nvSpPr>
          <p:cNvPr id="21510" name="Text Box 6"/>
          <p:cNvSpPr txBox="1">
            <a:spLocks noChangeArrowheads="1"/>
          </p:cNvSpPr>
          <p:nvPr/>
        </p:nvSpPr>
        <p:spPr bwMode="auto">
          <a:xfrm>
            <a:off x="-107950" y="814388"/>
            <a:ext cx="9072563" cy="88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541338" algn="l"/>
                <a:tab pos="1455738" algn="l"/>
                <a:tab pos="2370138" algn="l"/>
                <a:tab pos="3284538" algn="l"/>
                <a:tab pos="4198938" algn="l"/>
                <a:tab pos="5113338" algn="l"/>
                <a:tab pos="6027738" algn="l"/>
                <a:tab pos="6942138" algn="l"/>
                <a:tab pos="7856538" algn="l"/>
                <a:tab pos="8770938" algn="l"/>
                <a:tab pos="9685338" algn="l"/>
                <a:tab pos="10599738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marL="541338" indent="-363538">
              <a:tabLst>
                <a:tab pos="541338" algn="l"/>
                <a:tab pos="1455738" algn="l"/>
                <a:tab pos="2370138" algn="l"/>
                <a:tab pos="3284538" algn="l"/>
                <a:tab pos="4198938" algn="l"/>
                <a:tab pos="5113338" algn="l"/>
                <a:tab pos="6027738" algn="l"/>
                <a:tab pos="6942138" algn="l"/>
                <a:tab pos="7856538" algn="l"/>
                <a:tab pos="8770938" algn="l"/>
                <a:tab pos="9685338" algn="l"/>
                <a:tab pos="10599738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>
              <a:tabLst>
                <a:tab pos="541338" algn="l"/>
                <a:tab pos="1455738" algn="l"/>
                <a:tab pos="2370138" algn="l"/>
                <a:tab pos="3284538" algn="l"/>
                <a:tab pos="4198938" algn="l"/>
                <a:tab pos="5113338" algn="l"/>
                <a:tab pos="6027738" algn="l"/>
                <a:tab pos="6942138" algn="l"/>
                <a:tab pos="7856538" algn="l"/>
                <a:tab pos="8770938" algn="l"/>
                <a:tab pos="9685338" algn="l"/>
                <a:tab pos="10599738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>
              <a:tabLst>
                <a:tab pos="541338" algn="l"/>
                <a:tab pos="1455738" algn="l"/>
                <a:tab pos="2370138" algn="l"/>
                <a:tab pos="3284538" algn="l"/>
                <a:tab pos="4198938" algn="l"/>
                <a:tab pos="5113338" algn="l"/>
                <a:tab pos="6027738" algn="l"/>
                <a:tab pos="6942138" algn="l"/>
                <a:tab pos="7856538" algn="l"/>
                <a:tab pos="8770938" algn="l"/>
                <a:tab pos="9685338" algn="l"/>
                <a:tab pos="10599738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>
              <a:tabLst>
                <a:tab pos="541338" algn="l"/>
                <a:tab pos="1455738" algn="l"/>
                <a:tab pos="2370138" algn="l"/>
                <a:tab pos="3284538" algn="l"/>
                <a:tab pos="4198938" algn="l"/>
                <a:tab pos="5113338" algn="l"/>
                <a:tab pos="6027738" algn="l"/>
                <a:tab pos="6942138" algn="l"/>
                <a:tab pos="7856538" algn="l"/>
                <a:tab pos="8770938" algn="l"/>
                <a:tab pos="9685338" algn="l"/>
                <a:tab pos="10599738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541338" algn="l"/>
                <a:tab pos="1455738" algn="l"/>
                <a:tab pos="2370138" algn="l"/>
                <a:tab pos="3284538" algn="l"/>
                <a:tab pos="4198938" algn="l"/>
                <a:tab pos="5113338" algn="l"/>
                <a:tab pos="6027738" algn="l"/>
                <a:tab pos="6942138" algn="l"/>
                <a:tab pos="7856538" algn="l"/>
                <a:tab pos="8770938" algn="l"/>
                <a:tab pos="9685338" algn="l"/>
                <a:tab pos="10599738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541338" algn="l"/>
                <a:tab pos="1455738" algn="l"/>
                <a:tab pos="2370138" algn="l"/>
                <a:tab pos="3284538" algn="l"/>
                <a:tab pos="4198938" algn="l"/>
                <a:tab pos="5113338" algn="l"/>
                <a:tab pos="6027738" algn="l"/>
                <a:tab pos="6942138" algn="l"/>
                <a:tab pos="7856538" algn="l"/>
                <a:tab pos="8770938" algn="l"/>
                <a:tab pos="9685338" algn="l"/>
                <a:tab pos="10599738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541338" algn="l"/>
                <a:tab pos="1455738" algn="l"/>
                <a:tab pos="2370138" algn="l"/>
                <a:tab pos="3284538" algn="l"/>
                <a:tab pos="4198938" algn="l"/>
                <a:tab pos="5113338" algn="l"/>
                <a:tab pos="6027738" algn="l"/>
                <a:tab pos="6942138" algn="l"/>
                <a:tab pos="7856538" algn="l"/>
                <a:tab pos="8770938" algn="l"/>
                <a:tab pos="9685338" algn="l"/>
                <a:tab pos="10599738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541338" algn="l"/>
                <a:tab pos="1455738" algn="l"/>
                <a:tab pos="2370138" algn="l"/>
                <a:tab pos="3284538" algn="l"/>
                <a:tab pos="4198938" algn="l"/>
                <a:tab pos="5113338" algn="l"/>
                <a:tab pos="6027738" algn="l"/>
                <a:tab pos="6942138" algn="l"/>
                <a:tab pos="7856538" algn="l"/>
                <a:tab pos="8770938" algn="l"/>
                <a:tab pos="9685338" algn="l"/>
                <a:tab pos="10599738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lvl="1" algn="just" eaLnBrk="1" hangingPunct="1">
              <a:buClr>
                <a:srgbClr val="FF0000"/>
              </a:buClr>
              <a:buFont typeface="Wingdings" charset="2"/>
              <a:buChar char=""/>
            </a:pPr>
            <a:r>
              <a:rPr lang="ru-RU" altLang="ru-RU" sz="2000" b="1">
                <a:solidFill>
                  <a:srgbClr val="000066"/>
                </a:solidFill>
              </a:rPr>
              <a:t>ПРОБОЙНИКИ</a:t>
            </a:r>
          </a:p>
          <a:p>
            <a:pPr marL="542925" lvl="1" indent="-361950" algn="just" eaLnBrk="1" hangingPunct="1">
              <a:spcAft>
                <a:spcPts val="1400"/>
              </a:spcAft>
              <a:buClrTx/>
              <a:buFontTx/>
              <a:buNone/>
            </a:pPr>
            <a:r>
              <a:rPr lang="ru-RU" altLang="ru-RU" sz="1600">
                <a:solidFill>
                  <a:srgbClr val="808080"/>
                </a:solidFill>
              </a:rPr>
              <a:t>	</a:t>
            </a:r>
            <a:r>
              <a:rPr lang="ru-RU" altLang="ru-RU" sz="1600" i="1">
                <a:solidFill>
                  <a:srgbClr val="000066"/>
                </a:solidFill>
              </a:rPr>
              <a:t>инструмент</a:t>
            </a:r>
            <a:r>
              <a:rPr lang="ru-RU" altLang="ru-RU" sz="1600">
                <a:solidFill>
                  <a:srgbClr val="808080"/>
                </a:solidFill>
              </a:rPr>
              <a:t> </a:t>
            </a:r>
            <a:r>
              <a:rPr lang="ru-RU" altLang="ru-RU" sz="1600" i="1">
                <a:solidFill>
                  <a:srgbClr val="000066"/>
                </a:solidFill>
              </a:rPr>
              <a:t>для пробивки отверстий в стенках НКТ и обсадных труб, находящихся в скважине, с целью сообщения их полости с затрубным пространством.</a:t>
            </a:r>
          </a:p>
        </p:txBody>
      </p:sp>
      <p:pic>
        <p:nvPicPr>
          <p:cNvPr id="2151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7100" y="5516563"/>
            <a:ext cx="4895850" cy="928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151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440000">
            <a:off x="3988594" y="1639094"/>
            <a:ext cx="1239838" cy="424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1513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60000">
            <a:off x="4448175" y="-1230312"/>
            <a:ext cx="533400" cy="6483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82922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ext Box 1"/>
          <p:cNvSpPr txBox="1">
            <a:spLocks noChangeArrowheads="1"/>
          </p:cNvSpPr>
          <p:nvPr/>
        </p:nvSpPr>
        <p:spPr bwMode="auto">
          <a:xfrm>
            <a:off x="0" y="76200"/>
            <a:ext cx="91440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algn="ctr" eaLnBrk="1" hangingPunct="1">
              <a:spcBef>
                <a:spcPts val="1125"/>
              </a:spcBef>
              <a:buClrTx/>
              <a:buFontTx/>
              <a:buNone/>
            </a:pPr>
            <a:r>
              <a:rPr lang="ru-RU" altLang="ru-RU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ЭЛЕМЕНТЫ КНБК</a:t>
            </a:r>
          </a:p>
        </p:txBody>
      </p:sp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1547813" y="3767138"/>
            <a:ext cx="7272337" cy="88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541338" algn="l"/>
                <a:tab pos="1455738" algn="l"/>
                <a:tab pos="2370138" algn="l"/>
                <a:tab pos="3284538" algn="l"/>
                <a:tab pos="4198938" algn="l"/>
                <a:tab pos="5113338" algn="l"/>
                <a:tab pos="6027738" algn="l"/>
                <a:tab pos="6942138" algn="l"/>
                <a:tab pos="7856538" algn="l"/>
                <a:tab pos="8770938" algn="l"/>
                <a:tab pos="9685338" algn="l"/>
                <a:tab pos="10599738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marL="541338" indent="-363538">
              <a:tabLst>
                <a:tab pos="541338" algn="l"/>
                <a:tab pos="1455738" algn="l"/>
                <a:tab pos="2370138" algn="l"/>
                <a:tab pos="3284538" algn="l"/>
                <a:tab pos="4198938" algn="l"/>
                <a:tab pos="5113338" algn="l"/>
                <a:tab pos="6027738" algn="l"/>
                <a:tab pos="6942138" algn="l"/>
                <a:tab pos="7856538" algn="l"/>
                <a:tab pos="8770938" algn="l"/>
                <a:tab pos="9685338" algn="l"/>
                <a:tab pos="10599738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>
              <a:tabLst>
                <a:tab pos="541338" algn="l"/>
                <a:tab pos="1455738" algn="l"/>
                <a:tab pos="2370138" algn="l"/>
                <a:tab pos="3284538" algn="l"/>
                <a:tab pos="4198938" algn="l"/>
                <a:tab pos="5113338" algn="l"/>
                <a:tab pos="6027738" algn="l"/>
                <a:tab pos="6942138" algn="l"/>
                <a:tab pos="7856538" algn="l"/>
                <a:tab pos="8770938" algn="l"/>
                <a:tab pos="9685338" algn="l"/>
                <a:tab pos="10599738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>
              <a:tabLst>
                <a:tab pos="541338" algn="l"/>
                <a:tab pos="1455738" algn="l"/>
                <a:tab pos="2370138" algn="l"/>
                <a:tab pos="3284538" algn="l"/>
                <a:tab pos="4198938" algn="l"/>
                <a:tab pos="5113338" algn="l"/>
                <a:tab pos="6027738" algn="l"/>
                <a:tab pos="6942138" algn="l"/>
                <a:tab pos="7856538" algn="l"/>
                <a:tab pos="8770938" algn="l"/>
                <a:tab pos="9685338" algn="l"/>
                <a:tab pos="10599738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>
              <a:tabLst>
                <a:tab pos="541338" algn="l"/>
                <a:tab pos="1455738" algn="l"/>
                <a:tab pos="2370138" algn="l"/>
                <a:tab pos="3284538" algn="l"/>
                <a:tab pos="4198938" algn="l"/>
                <a:tab pos="5113338" algn="l"/>
                <a:tab pos="6027738" algn="l"/>
                <a:tab pos="6942138" algn="l"/>
                <a:tab pos="7856538" algn="l"/>
                <a:tab pos="8770938" algn="l"/>
                <a:tab pos="9685338" algn="l"/>
                <a:tab pos="10599738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541338" algn="l"/>
                <a:tab pos="1455738" algn="l"/>
                <a:tab pos="2370138" algn="l"/>
                <a:tab pos="3284538" algn="l"/>
                <a:tab pos="4198938" algn="l"/>
                <a:tab pos="5113338" algn="l"/>
                <a:tab pos="6027738" algn="l"/>
                <a:tab pos="6942138" algn="l"/>
                <a:tab pos="7856538" algn="l"/>
                <a:tab pos="8770938" algn="l"/>
                <a:tab pos="9685338" algn="l"/>
                <a:tab pos="10599738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541338" algn="l"/>
                <a:tab pos="1455738" algn="l"/>
                <a:tab pos="2370138" algn="l"/>
                <a:tab pos="3284538" algn="l"/>
                <a:tab pos="4198938" algn="l"/>
                <a:tab pos="5113338" algn="l"/>
                <a:tab pos="6027738" algn="l"/>
                <a:tab pos="6942138" algn="l"/>
                <a:tab pos="7856538" algn="l"/>
                <a:tab pos="8770938" algn="l"/>
                <a:tab pos="9685338" algn="l"/>
                <a:tab pos="10599738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541338" algn="l"/>
                <a:tab pos="1455738" algn="l"/>
                <a:tab pos="2370138" algn="l"/>
                <a:tab pos="3284538" algn="l"/>
                <a:tab pos="4198938" algn="l"/>
                <a:tab pos="5113338" algn="l"/>
                <a:tab pos="6027738" algn="l"/>
                <a:tab pos="6942138" algn="l"/>
                <a:tab pos="7856538" algn="l"/>
                <a:tab pos="8770938" algn="l"/>
                <a:tab pos="9685338" algn="l"/>
                <a:tab pos="10599738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541338" algn="l"/>
                <a:tab pos="1455738" algn="l"/>
                <a:tab pos="2370138" algn="l"/>
                <a:tab pos="3284538" algn="l"/>
                <a:tab pos="4198938" algn="l"/>
                <a:tab pos="5113338" algn="l"/>
                <a:tab pos="6027738" algn="l"/>
                <a:tab pos="6942138" algn="l"/>
                <a:tab pos="7856538" algn="l"/>
                <a:tab pos="8770938" algn="l"/>
                <a:tab pos="9685338" algn="l"/>
                <a:tab pos="10599738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lvl="1" algn="just" eaLnBrk="1" hangingPunct="1">
              <a:buClr>
                <a:srgbClr val="FF0000"/>
              </a:buClr>
              <a:buFont typeface="Wingdings" charset="2"/>
              <a:buChar char=""/>
            </a:pPr>
            <a:r>
              <a:rPr lang="ru-RU" altLang="ru-RU" sz="2000" b="1">
                <a:solidFill>
                  <a:srgbClr val="000066"/>
                </a:solidFill>
              </a:rPr>
              <a:t>РАСХАЖИВАТЕЛИ КОЛОНН</a:t>
            </a:r>
          </a:p>
          <a:p>
            <a:pPr marL="542925" lvl="1" indent="-361950" algn="just" eaLnBrk="1" hangingPunct="1">
              <a:spcAft>
                <a:spcPts val="1400"/>
              </a:spcAft>
              <a:buClrTx/>
              <a:buFontTx/>
              <a:buNone/>
            </a:pPr>
            <a:r>
              <a:rPr lang="ru-RU" altLang="ru-RU" sz="1600">
                <a:solidFill>
                  <a:srgbClr val="808080"/>
                </a:solidFill>
              </a:rPr>
              <a:t>	</a:t>
            </a:r>
            <a:r>
              <a:rPr lang="ru-RU" altLang="ru-RU" sz="1600" i="1">
                <a:solidFill>
                  <a:srgbClr val="000066"/>
                </a:solidFill>
              </a:rPr>
              <a:t>механический инструмент для освобождения прихваченного внутрискважинного оборудования</a:t>
            </a:r>
          </a:p>
        </p:txBody>
      </p:sp>
      <p:sp>
        <p:nvSpPr>
          <p:cNvPr id="22533" name="Text Box 5"/>
          <p:cNvSpPr txBox="1">
            <a:spLocks noChangeArrowheads="1"/>
          </p:cNvSpPr>
          <p:nvPr/>
        </p:nvSpPr>
        <p:spPr bwMode="auto">
          <a:xfrm>
            <a:off x="0" y="836613"/>
            <a:ext cx="7524750" cy="88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541338" algn="l"/>
                <a:tab pos="1455738" algn="l"/>
                <a:tab pos="2370138" algn="l"/>
                <a:tab pos="3284538" algn="l"/>
                <a:tab pos="4198938" algn="l"/>
                <a:tab pos="5113338" algn="l"/>
                <a:tab pos="6027738" algn="l"/>
                <a:tab pos="6942138" algn="l"/>
                <a:tab pos="7856538" algn="l"/>
                <a:tab pos="8770938" algn="l"/>
                <a:tab pos="9685338" algn="l"/>
                <a:tab pos="10599738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marL="541338" indent="-363538">
              <a:tabLst>
                <a:tab pos="541338" algn="l"/>
                <a:tab pos="1455738" algn="l"/>
                <a:tab pos="2370138" algn="l"/>
                <a:tab pos="3284538" algn="l"/>
                <a:tab pos="4198938" algn="l"/>
                <a:tab pos="5113338" algn="l"/>
                <a:tab pos="6027738" algn="l"/>
                <a:tab pos="6942138" algn="l"/>
                <a:tab pos="7856538" algn="l"/>
                <a:tab pos="8770938" algn="l"/>
                <a:tab pos="9685338" algn="l"/>
                <a:tab pos="10599738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>
              <a:tabLst>
                <a:tab pos="541338" algn="l"/>
                <a:tab pos="1455738" algn="l"/>
                <a:tab pos="2370138" algn="l"/>
                <a:tab pos="3284538" algn="l"/>
                <a:tab pos="4198938" algn="l"/>
                <a:tab pos="5113338" algn="l"/>
                <a:tab pos="6027738" algn="l"/>
                <a:tab pos="6942138" algn="l"/>
                <a:tab pos="7856538" algn="l"/>
                <a:tab pos="8770938" algn="l"/>
                <a:tab pos="9685338" algn="l"/>
                <a:tab pos="10599738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>
              <a:tabLst>
                <a:tab pos="541338" algn="l"/>
                <a:tab pos="1455738" algn="l"/>
                <a:tab pos="2370138" algn="l"/>
                <a:tab pos="3284538" algn="l"/>
                <a:tab pos="4198938" algn="l"/>
                <a:tab pos="5113338" algn="l"/>
                <a:tab pos="6027738" algn="l"/>
                <a:tab pos="6942138" algn="l"/>
                <a:tab pos="7856538" algn="l"/>
                <a:tab pos="8770938" algn="l"/>
                <a:tab pos="9685338" algn="l"/>
                <a:tab pos="10599738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>
              <a:tabLst>
                <a:tab pos="541338" algn="l"/>
                <a:tab pos="1455738" algn="l"/>
                <a:tab pos="2370138" algn="l"/>
                <a:tab pos="3284538" algn="l"/>
                <a:tab pos="4198938" algn="l"/>
                <a:tab pos="5113338" algn="l"/>
                <a:tab pos="6027738" algn="l"/>
                <a:tab pos="6942138" algn="l"/>
                <a:tab pos="7856538" algn="l"/>
                <a:tab pos="8770938" algn="l"/>
                <a:tab pos="9685338" algn="l"/>
                <a:tab pos="10599738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541338" algn="l"/>
                <a:tab pos="1455738" algn="l"/>
                <a:tab pos="2370138" algn="l"/>
                <a:tab pos="3284538" algn="l"/>
                <a:tab pos="4198938" algn="l"/>
                <a:tab pos="5113338" algn="l"/>
                <a:tab pos="6027738" algn="l"/>
                <a:tab pos="6942138" algn="l"/>
                <a:tab pos="7856538" algn="l"/>
                <a:tab pos="8770938" algn="l"/>
                <a:tab pos="9685338" algn="l"/>
                <a:tab pos="10599738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541338" algn="l"/>
                <a:tab pos="1455738" algn="l"/>
                <a:tab pos="2370138" algn="l"/>
                <a:tab pos="3284538" algn="l"/>
                <a:tab pos="4198938" algn="l"/>
                <a:tab pos="5113338" algn="l"/>
                <a:tab pos="6027738" algn="l"/>
                <a:tab pos="6942138" algn="l"/>
                <a:tab pos="7856538" algn="l"/>
                <a:tab pos="8770938" algn="l"/>
                <a:tab pos="9685338" algn="l"/>
                <a:tab pos="10599738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541338" algn="l"/>
                <a:tab pos="1455738" algn="l"/>
                <a:tab pos="2370138" algn="l"/>
                <a:tab pos="3284538" algn="l"/>
                <a:tab pos="4198938" algn="l"/>
                <a:tab pos="5113338" algn="l"/>
                <a:tab pos="6027738" algn="l"/>
                <a:tab pos="6942138" algn="l"/>
                <a:tab pos="7856538" algn="l"/>
                <a:tab pos="8770938" algn="l"/>
                <a:tab pos="9685338" algn="l"/>
                <a:tab pos="10599738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541338" algn="l"/>
                <a:tab pos="1455738" algn="l"/>
                <a:tab pos="2370138" algn="l"/>
                <a:tab pos="3284538" algn="l"/>
                <a:tab pos="4198938" algn="l"/>
                <a:tab pos="5113338" algn="l"/>
                <a:tab pos="6027738" algn="l"/>
                <a:tab pos="6942138" algn="l"/>
                <a:tab pos="7856538" algn="l"/>
                <a:tab pos="8770938" algn="l"/>
                <a:tab pos="9685338" algn="l"/>
                <a:tab pos="10599738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lvl="1" algn="just" eaLnBrk="1" hangingPunct="1">
              <a:buClr>
                <a:srgbClr val="FF0000"/>
              </a:buClr>
              <a:buFont typeface="Wingdings" charset="2"/>
              <a:buChar char=""/>
            </a:pPr>
            <a:r>
              <a:rPr lang="ru-RU" altLang="ru-RU" sz="2000" b="1" dirty="0">
                <a:solidFill>
                  <a:srgbClr val="000066"/>
                </a:solidFill>
              </a:rPr>
              <a:t>КОРРЕКТОРЫ ПОДАЧИ – ДЕМПФЕРЫ</a:t>
            </a:r>
          </a:p>
          <a:p>
            <a:pPr marL="542925" lvl="1" indent="-361950" algn="just" eaLnBrk="1" hangingPunct="1">
              <a:spcAft>
                <a:spcPts val="1400"/>
              </a:spcAft>
              <a:buClrTx/>
              <a:buFontTx/>
              <a:buNone/>
            </a:pPr>
            <a:r>
              <a:rPr lang="ru-RU" altLang="ru-RU" sz="1600" dirty="0">
                <a:solidFill>
                  <a:srgbClr val="808080"/>
                </a:solidFill>
              </a:rPr>
              <a:t>	</a:t>
            </a:r>
            <a:r>
              <a:rPr lang="ru-RU" altLang="ru-RU" sz="1600" i="1" dirty="0">
                <a:solidFill>
                  <a:srgbClr val="000066"/>
                </a:solidFill>
              </a:rPr>
              <a:t>гидравлический инструмент для обеспечения оптимального равномерного </a:t>
            </a:r>
            <a:r>
              <a:rPr lang="ru-RU" altLang="ru-RU" sz="1600" i="1" dirty="0" err="1">
                <a:solidFill>
                  <a:srgbClr val="000066"/>
                </a:solidFill>
              </a:rPr>
              <a:t>нагружения</a:t>
            </a:r>
            <a:r>
              <a:rPr lang="ru-RU" altLang="ru-RU" sz="1600" i="1" dirty="0">
                <a:solidFill>
                  <a:srgbClr val="000066"/>
                </a:solidFill>
              </a:rPr>
              <a:t> долота и демпфирования осевых нагрузок</a:t>
            </a:r>
          </a:p>
        </p:txBody>
      </p:sp>
      <p:sp>
        <p:nvSpPr>
          <p:cNvPr id="22534" name="Text Box 6"/>
          <p:cNvSpPr txBox="1">
            <a:spLocks noChangeArrowheads="1"/>
          </p:cNvSpPr>
          <p:nvPr/>
        </p:nvSpPr>
        <p:spPr bwMode="auto">
          <a:xfrm>
            <a:off x="1512888" y="5495925"/>
            <a:ext cx="7380287" cy="88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541338" algn="l"/>
                <a:tab pos="1455738" algn="l"/>
                <a:tab pos="2370138" algn="l"/>
                <a:tab pos="3284538" algn="l"/>
                <a:tab pos="4198938" algn="l"/>
                <a:tab pos="5113338" algn="l"/>
                <a:tab pos="6027738" algn="l"/>
                <a:tab pos="6942138" algn="l"/>
                <a:tab pos="7856538" algn="l"/>
                <a:tab pos="8770938" algn="l"/>
                <a:tab pos="9685338" algn="l"/>
                <a:tab pos="10599738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marL="541338" indent="-363538">
              <a:tabLst>
                <a:tab pos="541338" algn="l"/>
                <a:tab pos="1455738" algn="l"/>
                <a:tab pos="2370138" algn="l"/>
                <a:tab pos="3284538" algn="l"/>
                <a:tab pos="4198938" algn="l"/>
                <a:tab pos="5113338" algn="l"/>
                <a:tab pos="6027738" algn="l"/>
                <a:tab pos="6942138" algn="l"/>
                <a:tab pos="7856538" algn="l"/>
                <a:tab pos="8770938" algn="l"/>
                <a:tab pos="9685338" algn="l"/>
                <a:tab pos="10599738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>
              <a:tabLst>
                <a:tab pos="541338" algn="l"/>
                <a:tab pos="1455738" algn="l"/>
                <a:tab pos="2370138" algn="l"/>
                <a:tab pos="3284538" algn="l"/>
                <a:tab pos="4198938" algn="l"/>
                <a:tab pos="5113338" algn="l"/>
                <a:tab pos="6027738" algn="l"/>
                <a:tab pos="6942138" algn="l"/>
                <a:tab pos="7856538" algn="l"/>
                <a:tab pos="8770938" algn="l"/>
                <a:tab pos="9685338" algn="l"/>
                <a:tab pos="10599738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>
              <a:tabLst>
                <a:tab pos="541338" algn="l"/>
                <a:tab pos="1455738" algn="l"/>
                <a:tab pos="2370138" algn="l"/>
                <a:tab pos="3284538" algn="l"/>
                <a:tab pos="4198938" algn="l"/>
                <a:tab pos="5113338" algn="l"/>
                <a:tab pos="6027738" algn="l"/>
                <a:tab pos="6942138" algn="l"/>
                <a:tab pos="7856538" algn="l"/>
                <a:tab pos="8770938" algn="l"/>
                <a:tab pos="9685338" algn="l"/>
                <a:tab pos="10599738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>
              <a:tabLst>
                <a:tab pos="541338" algn="l"/>
                <a:tab pos="1455738" algn="l"/>
                <a:tab pos="2370138" algn="l"/>
                <a:tab pos="3284538" algn="l"/>
                <a:tab pos="4198938" algn="l"/>
                <a:tab pos="5113338" algn="l"/>
                <a:tab pos="6027738" algn="l"/>
                <a:tab pos="6942138" algn="l"/>
                <a:tab pos="7856538" algn="l"/>
                <a:tab pos="8770938" algn="l"/>
                <a:tab pos="9685338" algn="l"/>
                <a:tab pos="10599738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541338" algn="l"/>
                <a:tab pos="1455738" algn="l"/>
                <a:tab pos="2370138" algn="l"/>
                <a:tab pos="3284538" algn="l"/>
                <a:tab pos="4198938" algn="l"/>
                <a:tab pos="5113338" algn="l"/>
                <a:tab pos="6027738" algn="l"/>
                <a:tab pos="6942138" algn="l"/>
                <a:tab pos="7856538" algn="l"/>
                <a:tab pos="8770938" algn="l"/>
                <a:tab pos="9685338" algn="l"/>
                <a:tab pos="10599738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541338" algn="l"/>
                <a:tab pos="1455738" algn="l"/>
                <a:tab pos="2370138" algn="l"/>
                <a:tab pos="3284538" algn="l"/>
                <a:tab pos="4198938" algn="l"/>
                <a:tab pos="5113338" algn="l"/>
                <a:tab pos="6027738" algn="l"/>
                <a:tab pos="6942138" algn="l"/>
                <a:tab pos="7856538" algn="l"/>
                <a:tab pos="8770938" algn="l"/>
                <a:tab pos="9685338" algn="l"/>
                <a:tab pos="10599738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541338" algn="l"/>
                <a:tab pos="1455738" algn="l"/>
                <a:tab pos="2370138" algn="l"/>
                <a:tab pos="3284538" algn="l"/>
                <a:tab pos="4198938" algn="l"/>
                <a:tab pos="5113338" algn="l"/>
                <a:tab pos="6027738" algn="l"/>
                <a:tab pos="6942138" algn="l"/>
                <a:tab pos="7856538" algn="l"/>
                <a:tab pos="8770938" algn="l"/>
                <a:tab pos="9685338" algn="l"/>
                <a:tab pos="10599738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541338" algn="l"/>
                <a:tab pos="1455738" algn="l"/>
                <a:tab pos="2370138" algn="l"/>
                <a:tab pos="3284538" algn="l"/>
                <a:tab pos="4198938" algn="l"/>
                <a:tab pos="5113338" algn="l"/>
                <a:tab pos="6027738" algn="l"/>
                <a:tab pos="6942138" algn="l"/>
                <a:tab pos="7856538" algn="l"/>
                <a:tab pos="8770938" algn="l"/>
                <a:tab pos="9685338" algn="l"/>
                <a:tab pos="10599738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lvl="1" algn="just" eaLnBrk="1" hangingPunct="1">
              <a:buClr>
                <a:srgbClr val="FF0000"/>
              </a:buClr>
              <a:buFont typeface="Wingdings" charset="2"/>
              <a:buChar char=""/>
            </a:pPr>
            <a:r>
              <a:rPr lang="ru-RU" altLang="ru-RU" sz="2000" b="1">
                <a:solidFill>
                  <a:srgbClr val="000066"/>
                </a:solidFill>
              </a:rPr>
              <a:t>КАЛИБРАТОРЫ И ЦЕНТРАТОРЫ</a:t>
            </a:r>
          </a:p>
          <a:p>
            <a:pPr marL="542925" lvl="1" indent="-361950" algn="just" eaLnBrk="1" hangingPunct="1">
              <a:spcAft>
                <a:spcPts val="1400"/>
              </a:spcAft>
              <a:buClrTx/>
              <a:buFontTx/>
              <a:buNone/>
            </a:pPr>
            <a:r>
              <a:rPr lang="ru-RU" altLang="ru-RU" sz="1600">
                <a:solidFill>
                  <a:srgbClr val="808080"/>
                </a:solidFill>
              </a:rPr>
              <a:t>	</a:t>
            </a:r>
            <a:r>
              <a:rPr lang="ru-RU" altLang="ru-RU" sz="1600" i="1">
                <a:solidFill>
                  <a:srgbClr val="000066"/>
                </a:solidFill>
              </a:rPr>
              <a:t>для калибрования стенок ствола скважины, стабилизации и центрирования бурильного инструмента</a:t>
            </a:r>
          </a:p>
        </p:txBody>
      </p:sp>
      <p:pic>
        <p:nvPicPr>
          <p:cNvPr id="2253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000">
            <a:off x="163513" y="3716338"/>
            <a:ext cx="1528762" cy="2665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2536" name="Text Box 8"/>
          <p:cNvSpPr txBox="1">
            <a:spLocks noChangeArrowheads="1"/>
          </p:cNvSpPr>
          <p:nvPr/>
        </p:nvSpPr>
        <p:spPr bwMode="auto">
          <a:xfrm>
            <a:off x="0" y="2443163"/>
            <a:ext cx="7524750" cy="112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541338" algn="l"/>
                <a:tab pos="1455738" algn="l"/>
                <a:tab pos="2370138" algn="l"/>
                <a:tab pos="3284538" algn="l"/>
                <a:tab pos="4198938" algn="l"/>
                <a:tab pos="5113338" algn="l"/>
                <a:tab pos="6027738" algn="l"/>
                <a:tab pos="6942138" algn="l"/>
                <a:tab pos="7856538" algn="l"/>
                <a:tab pos="8770938" algn="l"/>
                <a:tab pos="9685338" algn="l"/>
                <a:tab pos="10599738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marL="541338" indent="-363538">
              <a:tabLst>
                <a:tab pos="541338" algn="l"/>
                <a:tab pos="1455738" algn="l"/>
                <a:tab pos="2370138" algn="l"/>
                <a:tab pos="3284538" algn="l"/>
                <a:tab pos="4198938" algn="l"/>
                <a:tab pos="5113338" algn="l"/>
                <a:tab pos="6027738" algn="l"/>
                <a:tab pos="6942138" algn="l"/>
                <a:tab pos="7856538" algn="l"/>
                <a:tab pos="8770938" algn="l"/>
                <a:tab pos="9685338" algn="l"/>
                <a:tab pos="10599738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>
              <a:tabLst>
                <a:tab pos="541338" algn="l"/>
                <a:tab pos="1455738" algn="l"/>
                <a:tab pos="2370138" algn="l"/>
                <a:tab pos="3284538" algn="l"/>
                <a:tab pos="4198938" algn="l"/>
                <a:tab pos="5113338" algn="l"/>
                <a:tab pos="6027738" algn="l"/>
                <a:tab pos="6942138" algn="l"/>
                <a:tab pos="7856538" algn="l"/>
                <a:tab pos="8770938" algn="l"/>
                <a:tab pos="9685338" algn="l"/>
                <a:tab pos="10599738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>
              <a:tabLst>
                <a:tab pos="541338" algn="l"/>
                <a:tab pos="1455738" algn="l"/>
                <a:tab pos="2370138" algn="l"/>
                <a:tab pos="3284538" algn="l"/>
                <a:tab pos="4198938" algn="l"/>
                <a:tab pos="5113338" algn="l"/>
                <a:tab pos="6027738" algn="l"/>
                <a:tab pos="6942138" algn="l"/>
                <a:tab pos="7856538" algn="l"/>
                <a:tab pos="8770938" algn="l"/>
                <a:tab pos="9685338" algn="l"/>
                <a:tab pos="10599738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>
              <a:tabLst>
                <a:tab pos="541338" algn="l"/>
                <a:tab pos="1455738" algn="l"/>
                <a:tab pos="2370138" algn="l"/>
                <a:tab pos="3284538" algn="l"/>
                <a:tab pos="4198938" algn="l"/>
                <a:tab pos="5113338" algn="l"/>
                <a:tab pos="6027738" algn="l"/>
                <a:tab pos="6942138" algn="l"/>
                <a:tab pos="7856538" algn="l"/>
                <a:tab pos="8770938" algn="l"/>
                <a:tab pos="9685338" algn="l"/>
                <a:tab pos="10599738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541338" algn="l"/>
                <a:tab pos="1455738" algn="l"/>
                <a:tab pos="2370138" algn="l"/>
                <a:tab pos="3284538" algn="l"/>
                <a:tab pos="4198938" algn="l"/>
                <a:tab pos="5113338" algn="l"/>
                <a:tab pos="6027738" algn="l"/>
                <a:tab pos="6942138" algn="l"/>
                <a:tab pos="7856538" algn="l"/>
                <a:tab pos="8770938" algn="l"/>
                <a:tab pos="9685338" algn="l"/>
                <a:tab pos="10599738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541338" algn="l"/>
                <a:tab pos="1455738" algn="l"/>
                <a:tab pos="2370138" algn="l"/>
                <a:tab pos="3284538" algn="l"/>
                <a:tab pos="4198938" algn="l"/>
                <a:tab pos="5113338" algn="l"/>
                <a:tab pos="6027738" algn="l"/>
                <a:tab pos="6942138" algn="l"/>
                <a:tab pos="7856538" algn="l"/>
                <a:tab pos="8770938" algn="l"/>
                <a:tab pos="9685338" algn="l"/>
                <a:tab pos="10599738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541338" algn="l"/>
                <a:tab pos="1455738" algn="l"/>
                <a:tab pos="2370138" algn="l"/>
                <a:tab pos="3284538" algn="l"/>
                <a:tab pos="4198938" algn="l"/>
                <a:tab pos="5113338" algn="l"/>
                <a:tab pos="6027738" algn="l"/>
                <a:tab pos="6942138" algn="l"/>
                <a:tab pos="7856538" algn="l"/>
                <a:tab pos="8770938" algn="l"/>
                <a:tab pos="9685338" algn="l"/>
                <a:tab pos="10599738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541338" algn="l"/>
                <a:tab pos="1455738" algn="l"/>
                <a:tab pos="2370138" algn="l"/>
                <a:tab pos="3284538" algn="l"/>
                <a:tab pos="4198938" algn="l"/>
                <a:tab pos="5113338" algn="l"/>
                <a:tab pos="6027738" algn="l"/>
                <a:tab pos="6942138" algn="l"/>
                <a:tab pos="7856538" algn="l"/>
                <a:tab pos="8770938" algn="l"/>
                <a:tab pos="9685338" algn="l"/>
                <a:tab pos="10599738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lvl="1" algn="just" eaLnBrk="1" hangingPunct="1">
              <a:buClr>
                <a:srgbClr val="FF0000"/>
              </a:buClr>
              <a:buFont typeface="Wingdings" charset="2"/>
              <a:buChar char=""/>
            </a:pPr>
            <a:r>
              <a:rPr lang="ru-RU" altLang="ru-RU" sz="2000" b="1">
                <a:solidFill>
                  <a:srgbClr val="000066"/>
                </a:solidFill>
              </a:rPr>
              <a:t>ПРОТЕКТОРЫ ЗАБОЙНЫЕ</a:t>
            </a:r>
          </a:p>
          <a:p>
            <a:pPr marL="542925" lvl="1" indent="-361950" algn="just" eaLnBrk="1" hangingPunct="1">
              <a:spcAft>
                <a:spcPts val="1400"/>
              </a:spcAft>
              <a:buClrTx/>
              <a:buFontTx/>
              <a:buNone/>
            </a:pPr>
            <a:r>
              <a:rPr lang="ru-RU" altLang="ru-RU" sz="1600">
                <a:solidFill>
                  <a:srgbClr val="808080"/>
                </a:solidFill>
              </a:rPr>
              <a:t>	</a:t>
            </a:r>
            <a:r>
              <a:rPr lang="ru-RU" altLang="ru-RU" sz="1600" i="1">
                <a:solidFill>
                  <a:srgbClr val="000066"/>
                </a:solidFill>
              </a:rPr>
              <a:t>для демпфирования крутильной и осевой вибрации, ударов действующих на долото и обеспечения оптимального равномерного нагружения породоразрушающего инструмента</a:t>
            </a:r>
          </a:p>
        </p:txBody>
      </p:sp>
      <p:pic>
        <p:nvPicPr>
          <p:cNvPr id="22537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700213"/>
            <a:ext cx="6769100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538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4463" y="765175"/>
            <a:ext cx="984250" cy="295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539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2638" y="4602163"/>
            <a:ext cx="6840537" cy="842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12697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ext Box 1"/>
          <p:cNvSpPr txBox="1">
            <a:spLocks noChangeArrowheads="1"/>
          </p:cNvSpPr>
          <p:nvPr/>
        </p:nvSpPr>
        <p:spPr bwMode="auto">
          <a:xfrm>
            <a:off x="0" y="76200"/>
            <a:ext cx="91440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algn="ctr" eaLnBrk="1" hangingPunct="1">
              <a:spcBef>
                <a:spcPts val="1125"/>
              </a:spcBef>
              <a:buClrTx/>
              <a:buFontTx/>
              <a:buNone/>
            </a:pPr>
            <a:r>
              <a:rPr lang="ru-RU" altLang="ru-RU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ЯССЫ</a:t>
            </a:r>
          </a:p>
        </p:txBody>
      </p:sp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0" y="908050"/>
            <a:ext cx="8893175" cy="88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541338" algn="l"/>
                <a:tab pos="1455738" algn="l"/>
                <a:tab pos="2370138" algn="l"/>
                <a:tab pos="3284538" algn="l"/>
                <a:tab pos="4198938" algn="l"/>
                <a:tab pos="5113338" algn="l"/>
                <a:tab pos="6027738" algn="l"/>
                <a:tab pos="6942138" algn="l"/>
                <a:tab pos="7856538" algn="l"/>
                <a:tab pos="8770938" algn="l"/>
                <a:tab pos="9685338" algn="l"/>
                <a:tab pos="10599738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marL="541338" indent="-363538">
              <a:tabLst>
                <a:tab pos="541338" algn="l"/>
                <a:tab pos="1455738" algn="l"/>
                <a:tab pos="2370138" algn="l"/>
                <a:tab pos="3284538" algn="l"/>
                <a:tab pos="4198938" algn="l"/>
                <a:tab pos="5113338" algn="l"/>
                <a:tab pos="6027738" algn="l"/>
                <a:tab pos="6942138" algn="l"/>
                <a:tab pos="7856538" algn="l"/>
                <a:tab pos="8770938" algn="l"/>
                <a:tab pos="9685338" algn="l"/>
                <a:tab pos="10599738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>
              <a:tabLst>
                <a:tab pos="541338" algn="l"/>
                <a:tab pos="1455738" algn="l"/>
                <a:tab pos="2370138" algn="l"/>
                <a:tab pos="3284538" algn="l"/>
                <a:tab pos="4198938" algn="l"/>
                <a:tab pos="5113338" algn="l"/>
                <a:tab pos="6027738" algn="l"/>
                <a:tab pos="6942138" algn="l"/>
                <a:tab pos="7856538" algn="l"/>
                <a:tab pos="8770938" algn="l"/>
                <a:tab pos="9685338" algn="l"/>
                <a:tab pos="10599738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>
              <a:tabLst>
                <a:tab pos="541338" algn="l"/>
                <a:tab pos="1455738" algn="l"/>
                <a:tab pos="2370138" algn="l"/>
                <a:tab pos="3284538" algn="l"/>
                <a:tab pos="4198938" algn="l"/>
                <a:tab pos="5113338" algn="l"/>
                <a:tab pos="6027738" algn="l"/>
                <a:tab pos="6942138" algn="l"/>
                <a:tab pos="7856538" algn="l"/>
                <a:tab pos="8770938" algn="l"/>
                <a:tab pos="9685338" algn="l"/>
                <a:tab pos="10599738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>
              <a:tabLst>
                <a:tab pos="541338" algn="l"/>
                <a:tab pos="1455738" algn="l"/>
                <a:tab pos="2370138" algn="l"/>
                <a:tab pos="3284538" algn="l"/>
                <a:tab pos="4198938" algn="l"/>
                <a:tab pos="5113338" algn="l"/>
                <a:tab pos="6027738" algn="l"/>
                <a:tab pos="6942138" algn="l"/>
                <a:tab pos="7856538" algn="l"/>
                <a:tab pos="8770938" algn="l"/>
                <a:tab pos="9685338" algn="l"/>
                <a:tab pos="10599738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541338" algn="l"/>
                <a:tab pos="1455738" algn="l"/>
                <a:tab pos="2370138" algn="l"/>
                <a:tab pos="3284538" algn="l"/>
                <a:tab pos="4198938" algn="l"/>
                <a:tab pos="5113338" algn="l"/>
                <a:tab pos="6027738" algn="l"/>
                <a:tab pos="6942138" algn="l"/>
                <a:tab pos="7856538" algn="l"/>
                <a:tab pos="8770938" algn="l"/>
                <a:tab pos="9685338" algn="l"/>
                <a:tab pos="10599738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541338" algn="l"/>
                <a:tab pos="1455738" algn="l"/>
                <a:tab pos="2370138" algn="l"/>
                <a:tab pos="3284538" algn="l"/>
                <a:tab pos="4198938" algn="l"/>
                <a:tab pos="5113338" algn="l"/>
                <a:tab pos="6027738" algn="l"/>
                <a:tab pos="6942138" algn="l"/>
                <a:tab pos="7856538" algn="l"/>
                <a:tab pos="8770938" algn="l"/>
                <a:tab pos="9685338" algn="l"/>
                <a:tab pos="10599738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541338" algn="l"/>
                <a:tab pos="1455738" algn="l"/>
                <a:tab pos="2370138" algn="l"/>
                <a:tab pos="3284538" algn="l"/>
                <a:tab pos="4198938" algn="l"/>
                <a:tab pos="5113338" algn="l"/>
                <a:tab pos="6027738" algn="l"/>
                <a:tab pos="6942138" algn="l"/>
                <a:tab pos="7856538" algn="l"/>
                <a:tab pos="8770938" algn="l"/>
                <a:tab pos="9685338" algn="l"/>
                <a:tab pos="10599738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541338" algn="l"/>
                <a:tab pos="1455738" algn="l"/>
                <a:tab pos="2370138" algn="l"/>
                <a:tab pos="3284538" algn="l"/>
                <a:tab pos="4198938" algn="l"/>
                <a:tab pos="5113338" algn="l"/>
                <a:tab pos="6027738" algn="l"/>
                <a:tab pos="6942138" algn="l"/>
                <a:tab pos="7856538" algn="l"/>
                <a:tab pos="8770938" algn="l"/>
                <a:tab pos="9685338" algn="l"/>
                <a:tab pos="10599738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lvl="1" algn="just" eaLnBrk="1" hangingPunct="1">
              <a:buClr>
                <a:srgbClr val="FF0000"/>
              </a:buClr>
              <a:buFont typeface="Wingdings" charset="2"/>
              <a:buChar char=""/>
            </a:pPr>
            <a:r>
              <a:rPr lang="ru-RU" altLang="ru-RU" sz="2000" b="1">
                <a:solidFill>
                  <a:srgbClr val="000066"/>
                </a:solidFill>
              </a:rPr>
              <a:t>КРУТИЛЬНЫЕ ЯССЫ «</a:t>
            </a:r>
            <a:r>
              <a:rPr lang="en-US" altLang="ru-RU" sz="2000" b="1">
                <a:solidFill>
                  <a:srgbClr val="000066"/>
                </a:solidFill>
              </a:rPr>
              <a:t>SHOCK TURN</a:t>
            </a:r>
            <a:r>
              <a:rPr lang="ru-RU" altLang="ru-RU" sz="2000" b="1">
                <a:solidFill>
                  <a:srgbClr val="000066"/>
                </a:solidFill>
              </a:rPr>
              <a:t>»</a:t>
            </a:r>
          </a:p>
          <a:p>
            <a:pPr marL="542925" lvl="1" indent="-361950" algn="just" eaLnBrk="1" hangingPunct="1">
              <a:spcAft>
                <a:spcPts val="1400"/>
              </a:spcAft>
              <a:buClrTx/>
              <a:buFontTx/>
              <a:buNone/>
            </a:pPr>
            <a:r>
              <a:rPr lang="ru-RU" altLang="ru-RU" sz="1600">
                <a:solidFill>
                  <a:srgbClr val="808080"/>
                </a:solidFill>
              </a:rPr>
              <a:t>	</a:t>
            </a:r>
            <a:r>
              <a:rPr lang="ru-RU" altLang="ru-RU" sz="1600" i="1">
                <a:solidFill>
                  <a:srgbClr val="000066"/>
                </a:solidFill>
              </a:rPr>
              <a:t>гидравлические яссы правого и левого исполнения, предназначенные для освобождения прихваченного оборудования крутильными ударами вверх и вниз</a:t>
            </a:r>
          </a:p>
        </p:txBody>
      </p:sp>
      <p:sp>
        <p:nvSpPr>
          <p:cNvPr id="23557" name="Text Box 5"/>
          <p:cNvSpPr txBox="1">
            <a:spLocks noChangeArrowheads="1"/>
          </p:cNvSpPr>
          <p:nvPr/>
        </p:nvSpPr>
        <p:spPr bwMode="auto">
          <a:xfrm>
            <a:off x="0" y="5251450"/>
            <a:ext cx="8893175" cy="1128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541338" algn="l"/>
                <a:tab pos="1455738" algn="l"/>
                <a:tab pos="2370138" algn="l"/>
                <a:tab pos="3284538" algn="l"/>
                <a:tab pos="4198938" algn="l"/>
                <a:tab pos="5113338" algn="l"/>
                <a:tab pos="6027738" algn="l"/>
                <a:tab pos="6942138" algn="l"/>
                <a:tab pos="7856538" algn="l"/>
                <a:tab pos="8770938" algn="l"/>
                <a:tab pos="9685338" algn="l"/>
                <a:tab pos="10599738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marL="541338" indent="-363538">
              <a:tabLst>
                <a:tab pos="541338" algn="l"/>
                <a:tab pos="1455738" algn="l"/>
                <a:tab pos="2370138" algn="l"/>
                <a:tab pos="3284538" algn="l"/>
                <a:tab pos="4198938" algn="l"/>
                <a:tab pos="5113338" algn="l"/>
                <a:tab pos="6027738" algn="l"/>
                <a:tab pos="6942138" algn="l"/>
                <a:tab pos="7856538" algn="l"/>
                <a:tab pos="8770938" algn="l"/>
                <a:tab pos="9685338" algn="l"/>
                <a:tab pos="10599738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>
              <a:tabLst>
                <a:tab pos="541338" algn="l"/>
                <a:tab pos="1455738" algn="l"/>
                <a:tab pos="2370138" algn="l"/>
                <a:tab pos="3284538" algn="l"/>
                <a:tab pos="4198938" algn="l"/>
                <a:tab pos="5113338" algn="l"/>
                <a:tab pos="6027738" algn="l"/>
                <a:tab pos="6942138" algn="l"/>
                <a:tab pos="7856538" algn="l"/>
                <a:tab pos="8770938" algn="l"/>
                <a:tab pos="9685338" algn="l"/>
                <a:tab pos="10599738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>
              <a:tabLst>
                <a:tab pos="541338" algn="l"/>
                <a:tab pos="1455738" algn="l"/>
                <a:tab pos="2370138" algn="l"/>
                <a:tab pos="3284538" algn="l"/>
                <a:tab pos="4198938" algn="l"/>
                <a:tab pos="5113338" algn="l"/>
                <a:tab pos="6027738" algn="l"/>
                <a:tab pos="6942138" algn="l"/>
                <a:tab pos="7856538" algn="l"/>
                <a:tab pos="8770938" algn="l"/>
                <a:tab pos="9685338" algn="l"/>
                <a:tab pos="10599738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>
              <a:tabLst>
                <a:tab pos="541338" algn="l"/>
                <a:tab pos="1455738" algn="l"/>
                <a:tab pos="2370138" algn="l"/>
                <a:tab pos="3284538" algn="l"/>
                <a:tab pos="4198938" algn="l"/>
                <a:tab pos="5113338" algn="l"/>
                <a:tab pos="6027738" algn="l"/>
                <a:tab pos="6942138" algn="l"/>
                <a:tab pos="7856538" algn="l"/>
                <a:tab pos="8770938" algn="l"/>
                <a:tab pos="9685338" algn="l"/>
                <a:tab pos="10599738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541338" algn="l"/>
                <a:tab pos="1455738" algn="l"/>
                <a:tab pos="2370138" algn="l"/>
                <a:tab pos="3284538" algn="l"/>
                <a:tab pos="4198938" algn="l"/>
                <a:tab pos="5113338" algn="l"/>
                <a:tab pos="6027738" algn="l"/>
                <a:tab pos="6942138" algn="l"/>
                <a:tab pos="7856538" algn="l"/>
                <a:tab pos="8770938" algn="l"/>
                <a:tab pos="9685338" algn="l"/>
                <a:tab pos="10599738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541338" algn="l"/>
                <a:tab pos="1455738" algn="l"/>
                <a:tab pos="2370138" algn="l"/>
                <a:tab pos="3284538" algn="l"/>
                <a:tab pos="4198938" algn="l"/>
                <a:tab pos="5113338" algn="l"/>
                <a:tab pos="6027738" algn="l"/>
                <a:tab pos="6942138" algn="l"/>
                <a:tab pos="7856538" algn="l"/>
                <a:tab pos="8770938" algn="l"/>
                <a:tab pos="9685338" algn="l"/>
                <a:tab pos="10599738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541338" algn="l"/>
                <a:tab pos="1455738" algn="l"/>
                <a:tab pos="2370138" algn="l"/>
                <a:tab pos="3284538" algn="l"/>
                <a:tab pos="4198938" algn="l"/>
                <a:tab pos="5113338" algn="l"/>
                <a:tab pos="6027738" algn="l"/>
                <a:tab pos="6942138" algn="l"/>
                <a:tab pos="7856538" algn="l"/>
                <a:tab pos="8770938" algn="l"/>
                <a:tab pos="9685338" algn="l"/>
                <a:tab pos="10599738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541338" algn="l"/>
                <a:tab pos="1455738" algn="l"/>
                <a:tab pos="2370138" algn="l"/>
                <a:tab pos="3284538" algn="l"/>
                <a:tab pos="4198938" algn="l"/>
                <a:tab pos="5113338" algn="l"/>
                <a:tab pos="6027738" algn="l"/>
                <a:tab pos="6942138" algn="l"/>
                <a:tab pos="7856538" algn="l"/>
                <a:tab pos="8770938" algn="l"/>
                <a:tab pos="9685338" algn="l"/>
                <a:tab pos="10599738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lvl="1" algn="just" eaLnBrk="1" hangingPunct="1">
              <a:buClr>
                <a:srgbClr val="FF0000"/>
              </a:buClr>
              <a:buFont typeface="Wingdings" charset="2"/>
              <a:buChar char=""/>
            </a:pPr>
            <a:r>
              <a:rPr lang="ru-RU" altLang="ru-RU" sz="2000" b="1">
                <a:solidFill>
                  <a:srgbClr val="000066"/>
                </a:solidFill>
              </a:rPr>
              <a:t>ОСЕВЫЕ ЯССЫ</a:t>
            </a:r>
          </a:p>
          <a:p>
            <a:pPr marL="542925" lvl="1" indent="-361950" algn="just" eaLnBrk="1" hangingPunct="1">
              <a:spcAft>
                <a:spcPts val="1400"/>
              </a:spcAft>
              <a:buClrTx/>
              <a:buFontTx/>
              <a:buNone/>
            </a:pPr>
            <a:r>
              <a:rPr lang="ru-RU" altLang="ru-RU" sz="1600">
                <a:solidFill>
                  <a:srgbClr val="808080"/>
                </a:solidFill>
              </a:rPr>
              <a:t>	</a:t>
            </a:r>
            <a:r>
              <a:rPr lang="ru-RU" altLang="ru-RU" sz="1600" i="1">
                <a:solidFill>
                  <a:srgbClr val="000066"/>
                </a:solidFill>
              </a:rPr>
              <a:t>гидравлические и механические яссы правого и левого исполнения, предназначенные для освобождения прихваченного оборудования ударами вверх и вниз</a:t>
            </a:r>
          </a:p>
        </p:txBody>
      </p:sp>
      <p:pic>
        <p:nvPicPr>
          <p:cNvPr id="2355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60000">
            <a:off x="1258888" y="600075"/>
            <a:ext cx="7416800" cy="5564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86818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Оформление по умолчанию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Оформление по умолчанию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1677</TotalTime>
  <Words>2435</Words>
  <Application>Microsoft Office PowerPoint</Application>
  <PresentationFormat>Экран (4:3)</PresentationFormat>
  <Paragraphs>444</Paragraphs>
  <Slides>37</Slides>
  <Notes>25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37</vt:i4>
      </vt:variant>
    </vt:vector>
  </HeadingPairs>
  <TitlesOfParts>
    <vt:vector size="40" baseType="lpstr">
      <vt:lpstr>Оформление по умолчанию</vt:lpstr>
      <vt:lpstr>2_Оформление по умолчанию</vt:lpstr>
      <vt:lpstr>3_Оформление по умолчанию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Inc.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its-06</dc:creator>
  <cp:lastModifiedBy>sony</cp:lastModifiedBy>
  <cp:revision>278</cp:revision>
  <dcterms:created xsi:type="dcterms:W3CDTF">2010-07-29T03:47:09Z</dcterms:created>
  <dcterms:modified xsi:type="dcterms:W3CDTF">2017-10-17T18:32:19Z</dcterms:modified>
</cp:coreProperties>
</file>