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2" r:id="rId1"/>
  </p:sldMasterIdLst>
  <p:notesMasterIdLst>
    <p:notesMasterId r:id="rId18"/>
  </p:notesMasterIdLst>
  <p:handoutMasterIdLst>
    <p:handoutMasterId r:id="rId19"/>
  </p:handoutMasterIdLst>
  <p:sldIdLst>
    <p:sldId id="889" r:id="rId2"/>
    <p:sldId id="937" r:id="rId3"/>
    <p:sldId id="935" r:id="rId4"/>
    <p:sldId id="926" r:id="rId5"/>
    <p:sldId id="917" r:id="rId6"/>
    <p:sldId id="922" r:id="rId7"/>
    <p:sldId id="925" r:id="rId8"/>
    <p:sldId id="924" r:id="rId9"/>
    <p:sldId id="923" r:id="rId10"/>
    <p:sldId id="927" r:id="rId11"/>
    <p:sldId id="933" r:id="rId12"/>
    <p:sldId id="942" r:id="rId13"/>
    <p:sldId id="919" r:id="rId14"/>
    <p:sldId id="938" r:id="rId15"/>
    <p:sldId id="921" r:id="rId16"/>
    <p:sldId id="271" r:id="rId17"/>
  </p:sldIdLst>
  <p:sldSz cx="9144000" cy="5143500" type="screen16x9"/>
  <p:notesSz cx="9874250" cy="67976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3239">
          <p15:clr>
            <a:srgbClr val="A4A3A4"/>
          </p15:clr>
        </p15:guide>
        <p15:guide id="4" pos="5759">
          <p15:clr>
            <a:srgbClr val="A4A3A4"/>
          </p15:clr>
        </p15:guide>
        <p15:guide id="5" orient="horz" pos="323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28">
          <p15:clr>
            <a:srgbClr val="A4A3A4"/>
          </p15:clr>
        </p15:guide>
        <p15:guide id="2" pos="2142">
          <p15:clr>
            <a:srgbClr val="A4A3A4"/>
          </p15:clr>
        </p15:guide>
        <p15:guide id="3" orient="horz" pos="2142">
          <p15:clr>
            <a:srgbClr val="A4A3A4"/>
          </p15:clr>
        </p15:guide>
        <p15:guide id="4" pos="311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CCECFF"/>
    <a:srgbClr val="6699FF"/>
    <a:srgbClr val="FF6600"/>
    <a:srgbClr val="FFCC00"/>
    <a:srgbClr val="CCFFFF"/>
    <a:srgbClr val="CCFFCC"/>
    <a:srgbClr val="CCFF99"/>
    <a:srgbClr val="66CCFF"/>
    <a:srgbClr val="FAFA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 horzBarState="maximized">
    <p:restoredLeft sz="10867" autoAdjust="0"/>
    <p:restoredTop sz="78693" autoAdjust="0"/>
  </p:normalViewPr>
  <p:slideViewPr>
    <p:cSldViewPr>
      <p:cViewPr varScale="1">
        <p:scale>
          <a:sx n="164" d="100"/>
          <a:sy n="164" d="100"/>
        </p:scale>
        <p:origin x="-114" y="-336"/>
      </p:cViewPr>
      <p:guideLst>
        <p:guide orient="horz" pos="2160"/>
        <p:guide orient="horz" pos="3239"/>
        <p:guide orient="horz" pos="3230"/>
        <p:guide pos="2880"/>
        <p:guide pos="5759"/>
      </p:guideLst>
    </p:cSldViewPr>
  </p:slideViewPr>
  <p:outlineViewPr>
    <p:cViewPr>
      <p:scale>
        <a:sx n="33" d="100"/>
        <a:sy n="33" d="100"/>
      </p:scale>
      <p:origin x="0" y="9150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15" d="100"/>
          <a:sy n="115" d="100"/>
        </p:scale>
        <p:origin x="-2064" y="-102"/>
      </p:cViewPr>
      <p:guideLst>
        <p:guide orient="horz" pos="3128"/>
        <p:guide orient="horz" pos="2142"/>
        <p:guide pos="2142"/>
        <p:guide pos="3111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D:\&#1057;&#1058;&#1054;%20&#1043;&#1072;&#1079;&#1087;&#1088;&#1086;&#1084;\&#1055;&#1077;&#1088;&#1077;&#1095;&#1077;&#1085;&#1100;%20&#1057;&#1058;&#1054;%20&#1043;&#1072;&#1079;&#1087;&#1088;&#1086;&#1084;%20&#1087;&#1086;%20&#1044;&#1054;%2001.06.2015%20-%20&#1089;%20&#1088;&#1072;&#1079;&#1073;&#1080;&#1074;&#1082;&#1086;&#1081;%20&#1087;&#1086;%20&#1044;&#1077;&#1087;&#1072;&#1088;&#1090;&#1072;&#1084;&#1077;&#1085;&#1090;&#1072;&#1084;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17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5277779448576057"/>
          <c:y val="8.8243171492836572E-2"/>
          <c:w val="0.6440351754194199"/>
          <c:h val="0.84745030382311093"/>
        </c:manualLayout>
      </c:layout>
      <c:pie3DChart>
        <c:varyColors val="1"/>
        <c:ser>
          <c:idx val="0"/>
          <c:order val="0"/>
          <c:spPr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04800" h="469900"/>
              <a:bevelB w="304800" h="469900"/>
            </a:sp3d>
          </c:spPr>
          <c:explosion val="25"/>
          <c:dPt>
            <c:idx val="0"/>
            <c:bubble3D val="0"/>
            <c:explosion val="24"/>
            <c:spPr>
              <a:solidFill>
                <a:srgbClr val="00B05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304800" h="469900"/>
                <a:bevelB w="304800" h="4699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5A58-44FC-B413-A1BA1723E4ED}"/>
              </c:ext>
            </c:extLst>
          </c:dPt>
          <c:dPt>
            <c:idx val="1"/>
            <c:bubble3D val="0"/>
            <c:spPr>
              <a:solidFill>
                <a:srgbClr val="C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304800" h="469900"/>
                <a:bevelB w="304800" h="4699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5A58-44FC-B413-A1BA1723E4ED}"/>
              </c:ext>
            </c:extLst>
          </c:dPt>
          <c:dPt>
            <c:idx val="2"/>
            <c:bubble3D val="0"/>
            <c:explosion val="27"/>
            <c:spPr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304800" h="469900"/>
                <a:bevelB w="304800" h="4699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5A58-44FC-B413-A1BA1723E4ED}"/>
              </c:ext>
            </c:extLst>
          </c:dPt>
          <c:dPt>
            <c:idx val="3"/>
            <c:bubble3D val="0"/>
            <c:spPr>
              <a:solidFill>
                <a:srgbClr val="FFC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304800" h="469900"/>
                <a:bevelB w="304800" h="4699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5A58-44FC-B413-A1BA1723E4ED}"/>
              </c:ext>
            </c:extLst>
          </c:dPt>
          <c:dPt>
            <c:idx val="4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304800" h="469900"/>
                <a:bevelB w="304800" h="4699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5A58-44FC-B413-A1BA1723E4ED}"/>
              </c:ext>
            </c:extLst>
          </c:dPt>
          <c:dLbls>
            <c:dLbl>
              <c:idx val="0"/>
              <c:layout>
                <c:manualLayout>
                  <c:x val="0.16858389857654185"/>
                  <c:y val="0.17204650118031106"/>
                </c:manualLayout>
              </c:layout>
              <c:tx>
                <c:rich>
                  <a:bodyPr/>
                  <a:lstStyle/>
                  <a:p>
                    <a:r>
                      <a:rPr lang="ru-RU" sz="2400" b="1" i="1" dirty="0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157 </a:t>
                    </a:r>
                    <a:r>
                      <a:rPr lang="ru-RU" sz="2400" b="1" i="1" cap="none" baseline="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шт.</a:t>
                    </a:r>
                  </a:p>
                  <a:p>
                    <a:r>
                      <a:rPr lang="ru-RU" sz="2400" b="1" i="1" dirty="0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69%</a:t>
                    </a:r>
                    <a:endParaRPr lang="ru-RU" dirty="0"/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A58-44FC-B413-A1BA1723E4ED}"/>
                </c:ext>
              </c:extLst>
            </c:dLbl>
            <c:dLbl>
              <c:idx val="1"/>
              <c:layout>
                <c:manualLayout>
                  <c:x val="-5.1465807660370358E-2"/>
                  <c:y val="5.1839298316704877E-2"/>
                </c:manualLayout>
              </c:layout>
              <c:tx>
                <c:rich>
                  <a:bodyPr/>
                  <a:lstStyle/>
                  <a:p>
                    <a:r>
                      <a:rPr lang="en-US" sz="2400" b="1" i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16</a:t>
                    </a:r>
                    <a:r>
                      <a:rPr lang="ru-RU" sz="2400" b="1" i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 </a:t>
                    </a:r>
                    <a:r>
                      <a:rPr lang="ru-RU" sz="2400" b="1" i="1" u="none" strike="noStrike" cap="none" baseline="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шт.</a:t>
                    </a:r>
                    <a:endParaRPr lang="ru-RU" sz="2400" b="1" i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  <a:p>
                    <a:r>
                      <a:rPr lang="en-US" sz="2400" b="1" i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6%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A58-44FC-B413-A1BA1723E4ED}"/>
                </c:ext>
              </c:extLst>
            </c:dLbl>
            <c:dLbl>
              <c:idx val="2"/>
              <c:layout>
                <c:manualLayout>
                  <c:x val="-0.18299050557638949"/>
                  <c:y val="-0.14392898025724493"/>
                </c:manualLayout>
              </c:layout>
              <c:tx>
                <c:rich>
                  <a:bodyPr/>
                  <a:lstStyle/>
                  <a:p>
                    <a:r>
                      <a:rPr lang="ru-RU" sz="2400" b="1" i="1" dirty="0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71 </a:t>
                    </a:r>
                    <a:r>
                      <a:rPr lang="ru-RU" sz="2400" b="1" i="1" u="none" strike="noStrike" cap="none" baseline="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шт.</a:t>
                    </a:r>
                  </a:p>
                  <a:p>
                    <a:r>
                      <a:rPr lang="ru-RU" sz="2400" b="1" i="1" dirty="0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31%</a:t>
                    </a:r>
                    <a:endParaRPr lang="ru-RU" dirty="0"/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A58-44FC-B413-A1BA1723E4ED}"/>
                </c:ext>
              </c:extLst>
            </c:dLbl>
            <c:dLbl>
              <c:idx val="3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A58-44FC-B413-A1BA1723E4ED}"/>
                </c:ext>
              </c:extLst>
            </c:dLbl>
            <c:dLbl>
              <c:idx val="4"/>
              <c:layout>
                <c:manualLayout>
                  <c:x val="4.585185426025614E-2"/>
                  <c:y val="-0.21957994307708589"/>
                </c:manualLayout>
              </c:layout>
              <c:tx>
                <c:rich>
                  <a:bodyPr/>
                  <a:lstStyle/>
                  <a:p>
                    <a:r>
                      <a:rPr lang="en-US" sz="2400" b="1" i="1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12</a:t>
                    </a:r>
                    <a:r>
                      <a:rPr lang="ru-RU" sz="2400" b="1" i="1" u="none" strike="noStrike" cap="none" baseline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шт.</a:t>
                    </a:r>
                  </a:p>
                  <a:p>
                    <a:r>
                      <a:rPr lang="en-US" sz="2400" b="1" i="1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5%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A58-44FC-B413-A1BA1723E4ED}"/>
                </c:ext>
              </c:extLst>
            </c:dLbl>
            <c:spPr>
              <a:scene3d>
                <a:camera prst="orthographicFront"/>
                <a:lightRig rig="threePt" dir="t"/>
              </a:scene3d>
              <a:sp3d prstMaterial="matte"/>
            </c:spPr>
            <c:txPr>
              <a:bodyPr/>
              <a:lstStyle/>
              <a:p>
                <a:pPr>
                  <a:defRPr sz="2400" b="1" i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Свод!$K$7:$K$9</c:f>
              <c:strCache>
                <c:ptCount val="3"/>
                <c:pt idx="0">
                  <c:v>Действующие</c:v>
                </c:pt>
                <c:pt idx="2">
                  <c:v>В разработке (по программе НИОКР)</c:v>
                </c:pt>
              </c:strCache>
            </c:strRef>
          </c:cat>
          <c:val>
            <c:numRef>
              <c:f>Свод!$L$7:$L$10</c:f>
              <c:numCache>
                <c:formatCode>General</c:formatCode>
                <c:ptCount val="4"/>
                <c:pt idx="0">
                  <c:v>153</c:v>
                </c:pt>
                <c:pt idx="2">
                  <c:v>74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5A58-44FC-B413-A1BA1723E4E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cap="all" baseline="0"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106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5555555555555552E-2"/>
          <c:y val="6.8981117632048991E-2"/>
          <c:w val="0.88749999999999996"/>
          <c:h val="0.84583465169686156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Основные разработчики действующей нормативно-технической документации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469900" h="317500"/>
              <a:bevelB w="469900" h="317500"/>
            </a:sp3d>
          </c:spPr>
          <c:explosion val="18"/>
          <c:dPt>
            <c:idx val="0"/>
            <c:bubble3D val="0"/>
            <c:spPr>
              <a:solidFill>
                <a:srgbClr val="00B050"/>
              </a:solidFill>
              <a:scene3d>
                <a:camera prst="orthographicFront"/>
                <a:lightRig rig="threePt" dir="t"/>
              </a:scene3d>
              <a:sp3d>
                <a:bevelT w="469900" h="317500"/>
                <a:bevelB w="469900" h="3175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FF37-4873-B827-5B63D6A2BA58}"/>
              </c:ext>
            </c:extLst>
          </c:dPt>
          <c:dPt>
            <c:idx val="1"/>
            <c:bubble3D val="0"/>
            <c:explosion val="32"/>
            <c:spPr>
              <a:solidFill>
                <a:srgbClr val="0066FF"/>
              </a:solidFill>
              <a:scene3d>
                <a:camera prst="orthographicFront"/>
                <a:lightRig rig="threePt" dir="t"/>
              </a:scene3d>
              <a:sp3d>
                <a:bevelT w="469900" h="317500"/>
                <a:bevelB w="469900" h="3175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FF37-4873-B827-5B63D6A2BA58}"/>
              </c:ext>
            </c:extLst>
          </c:dPt>
          <c:dPt>
            <c:idx val="2"/>
            <c:bubble3D val="0"/>
            <c:explosion val="28"/>
            <c:spPr>
              <a:solidFill>
                <a:srgbClr val="FF6600"/>
              </a:solidFill>
              <a:scene3d>
                <a:camera prst="orthographicFront"/>
                <a:lightRig rig="threePt" dir="t"/>
              </a:scene3d>
              <a:sp3d>
                <a:bevelT w="469900" h="317500"/>
                <a:bevelB w="469900" h="3175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FF37-4873-B827-5B63D6A2BA58}"/>
              </c:ext>
            </c:extLst>
          </c:dPt>
          <c:dPt>
            <c:idx val="3"/>
            <c:bubble3D val="0"/>
            <c:explosion val="32"/>
            <c:spPr>
              <a:solidFill>
                <a:schemeClr val="accent6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 w="469900" h="317500"/>
                <a:bevelB w="469900" h="3175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FF37-4873-B827-5B63D6A2BA58}"/>
              </c:ext>
            </c:extLst>
          </c:dPt>
          <c:dPt>
            <c:idx val="6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 w="469900" h="317500"/>
                <a:bevelB w="469900" h="3175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86FD-4BB6-AD63-21E21D616478}"/>
              </c:ext>
            </c:extLst>
          </c:dPt>
          <c:dLbls>
            <c:dLbl>
              <c:idx val="0"/>
              <c:layout>
                <c:manualLayout>
                  <c:x val="-9.8434492563429579E-3"/>
                  <c:y val="-0.2705575401888236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F37-4873-B827-5B63D6A2BA58}"/>
                </c:ext>
              </c:extLst>
            </c:dLbl>
            <c:dLbl>
              <c:idx val="1"/>
              <c:layout>
                <c:manualLayout>
                  <c:x val="0.10546330927384077"/>
                  <c:y val="2.36448073488134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F37-4873-B827-5B63D6A2BA58}"/>
                </c:ext>
              </c:extLst>
            </c:dLbl>
            <c:dLbl>
              <c:idx val="2"/>
              <c:layout>
                <c:manualLayout>
                  <c:x val="5.5786909448818894E-2"/>
                  <c:y val="0.1194317427915284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F37-4873-B827-5B63D6A2BA58}"/>
                </c:ext>
              </c:extLst>
            </c:dLbl>
            <c:dLbl>
              <c:idx val="6"/>
              <c:layout>
                <c:manualLayout>
                  <c:x val="-0.12415676946631671"/>
                  <c:y val="5.14524113294207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6FD-4BB6-AD63-21E21D61647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800"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Лист1!$A$2:$A$8</c:f>
              <c:strCache>
                <c:ptCount val="7"/>
                <c:pt idx="0">
                  <c:v>ООО «Газпром ВНИИГАЗ»</c:v>
                </c:pt>
                <c:pt idx="1">
                  <c:v>ОАО «Оргэнергогаз»</c:v>
                </c:pt>
                <c:pt idx="2">
                  <c:v>ООО «Газпромэнергодиагностика»</c:v>
                </c:pt>
                <c:pt idx="6">
                  <c:v>Прочие разработчики</c:v>
                </c:pt>
              </c:strCache>
            </c:strRef>
          </c:cat>
          <c:val>
            <c:numRef>
              <c:f>Лист1!$B$2:$B$8</c:f>
              <c:numCache>
                <c:formatCode>0%</c:formatCode>
                <c:ptCount val="7"/>
                <c:pt idx="0">
                  <c:v>0.42483660130718953</c:v>
                </c:pt>
                <c:pt idx="1">
                  <c:v>0.15686274509803921</c:v>
                </c:pt>
                <c:pt idx="2">
                  <c:v>0.15686274509803921</c:v>
                </c:pt>
                <c:pt idx="6">
                  <c:v>0.26143790849673204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FF37-4873-B827-5B63D6A2BA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0.00782</cdr:x>
      <cdr:y>0.06828</cdr:y>
    </cdr:from>
    <cdr:to>
      <cdr:x>0.22832</cdr:x>
      <cdr:y>0.145</cdr:y>
    </cdr:to>
    <cdr:sp macro="" textlink="">
      <cdr:nvSpPr>
        <cdr:cNvPr id="3" name="Выноска 1 2"/>
        <cdr:cNvSpPr/>
      </cdr:nvSpPr>
      <cdr:spPr bwMode="auto">
        <a:xfrm xmlns:a="http://schemas.openxmlformats.org/drawingml/2006/main">
          <a:off x="71506" y="246523"/>
          <a:ext cx="2016252" cy="276999"/>
        </a:xfrm>
        <a:prstGeom xmlns:a="http://schemas.openxmlformats.org/drawingml/2006/main" prst="borderCallout1">
          <a:avLst>
            <a:gd name="adj1" fmla="val 48672"/>
            <a:gd name="adj2" fmla="val 100133"/>
            <a:gd name="adj3" fmla="val 149292"/>
            <a:gd name="adj4" fmla="val 139951"/>
          </a:avLst>
        </a:prstGeom>
        <a:solidFill xmlns:a="http://schemas.openxmlformats.org/drawingml/2006/main">
          <a:schemeClr val="bg1">
            <a:lumMod val="95000"/>
          </a:schemeClr>
        </a:solidFill>
        <a:ln xmlns:a="http://schemas.openxmlformats.org/drawingml/2006/main" w="3175" cap="flat" cmpd="sng" algn="ctr">
          <a:solidFill>
            <a:srgbClr val="00B050"/>
          </a:solidFill>
          <a:prstDash val="solid"/>
          <a:round/>
          <a:headEnd type="none" w="med" len="med"/>
          <a:tailEnd type="none" w="med" len="med"/>
        </a:ln>
        <a:effectLst xmlns:a="http://schemas.openxmlformats.org/drawingml/2006/main">
          <a:outerShdw blurRad="50800" dist="114300" dir="2700000" algn="tl" rotWithShape="0">
            <a:prstClr val="black">
              <a:alpha val="40000"/>
            </a:prstClr>
          </a:outerShdw>
        </a:effectLst>
      </cdr:spPr>
      <cdr:txBody>
        <a:bodyPr xmlns:a="http://schemas.openxmlformats.org/drawingml/2006/main" vertOverflow="clip" vert="horz" wrap="square" lIns="0" tIns="0" rIns="0" bIns="0" numCol="1" anchor="ctr" anchorCtr="0" compatLnSpc="1">
          <a:prstTxWarp prst="textNoShape">
            <a:avLst/>
          </a:prstTxWarp>
          <a:spAutoFit/>
        </a:bodyPr>
        <a:lstStyle xmlns:a="http://schemas.openxmlformats.org/drawingml/2006/main"/>
        <a:p xmlns:a="http://schemas.openxmlformats.org/drawingml/2006/main">
          <a:pPr algn="ctr"/>
          <a:r>
            <a:rPr lang="ru-RU" sz="1800" b="1" i="1" u="none" strike="noStrike" cap="all" baseline="0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Действующие</a:t>
          </a:r>
          <a:r>
            <a:rPr lang="ru-RU" sz="1800" b="1" i="1" cap="all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800" b="1" i="1" dirty="0">
            <a:solidFill>
              <a:srgbClr val="00B05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cdr:txBody>
    </cdr:sp>
  </cdr:relSizeAnchor>
  <cdr:relSizeAnchor xmlns:cdr="http://schemas.openxmlformats.org/drawingml/2006/chartDrawing">
    <cdr:from>
      <cdr:x>0.7615</cdr:x>
      <cdr:y>0.09802</cdr:y>
    </cdr:from>
    <cdr:to>
      <cdr:x>0.97412</cdr:x>
      <cdr:y>0.22163</cdr:y>
    </cdr:to>
    <cdr:sp macro="" textlink="">
      <cdr:nvSpPr>
        <cdr:cNvPr id="4" name="Выноска 1 3"/>
        <cdr:cNvSpPr/>
      </cdr:nvSpPr>
      <cdr:spPr bwMode="auto">
        <a:xfrm xmlns:a="http://schemas.openxmlformats.org/drawingml/2006/main">
          <a:off x="6963155" y="353908"/>
          <a:ext cx="1944197" cy="446276"/>
        </a:xfrm>
        <a:prstGeom xmlns:a="http://schemas.openxmlformats.org/drawingml/2006/main" prst="borderCallout1">
          <a:avLst>
            <a:gd name="adj1" fmla="val 50083"/>
            <a:gd name="adj2" fmla="val -202"/>
            <a:gd name="adj3" fmla="val 163114"/>
            <a:gd name="adj4" fmla="val -61749"/>
          </a:avLst>
        </a:prstGeom>
        <a:solidFill xmlns:a="http://schemas.openxmlformats.org/drawingml/2006/main">
          <a:schemeClr val="bg1">
            <a:lumMod val="95000"/>
          </a:schemeClr>
        </a:solidFill>
        <a:ln xmlns:a="http://schemas.openxmlformats.org/drawingml/2006/main" w="3175" cap="flat" cmpd="sng" algn="ctr">
          <a:solidFill>
            <a:srgbClr val="FF0000"/>
          </a:solidFill>
          <a:prstDash val="solid"/>
          <a:round/>
          <a:headEnd type="none" w="med" len="med"/>
          <a:tailEnd type="none" w="med" len="med"/>
        </a:ln>
        <a:effectLst xmlns:a="http://schemas.openxmlformats.org/drawingml/2006/main">
          <a:outerShdw blurRad="50800" dist="101600" dir="2700000" algn="tl" rotWithShape="0">
            <a:prstClr val="black">
              <a:alpha val="40000"/>
            </a:prstClr>
          </a:outerShdw>
        </a:effectLst>
        <a:scene3d xmlns:a="http://schemas.openxmlformats.org/drawingml/2006/main">
          <a:camera prst="orthographicFront">
            <a:rot lat="0" lon="0" rev="0"/>
          </a:camera>
          <a:lightRig rig="threePt" dir="t"/>
        </a:scene3d>
      </cdr:spPr>
      <cdr:txBody>
        <a:bodyPr xmlns:a="http://schemas.openxmlformats.org/drawingml/2006/main" vertOverflow="clip" vert="horz" wrap="square" lIns="0" tIns="0" rIns="0" bIns="0" numCol="1" anchor="ctr" anchorCtr="0" compatLnSpc="1">
          <a:prstTxWarp prst="textNoShape">
            <a:avLst/>
          </a:prstTxWarp>
          <a:spAutoFit/>
        </a:bodyPr>
        <a:lstStyle xmlns:a="http://schemas.openxmlformats.org/drawingml/2006/main"/>
        <a:p xmlns:a="http://schemas.openxmlformats.org/drawingml/2006/main">
          <a:pPr algn="ctr"/>
          <a:r>
            <a:rPr lang="ru-RU" sz="1800" b="1" i="1" u="none" strike="noStrike" cap="all" baseline="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В разработке</a:t>
          </a:r>
        </a:p>
        <a:p xmlns:a="http://schemas.openxmlformats.org/drawingml/2006/main">
          <a:pPr algn="ctr"/>
          <a:r>
            <a:rPr lang="ru-RU" b="1" i="1" u="none" strike="noStrike" cap="all" baseline="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(</a:t>
          </a:r>
          <a:r>
            <a:rPr lang="ru-RU" b="1" i="1" u="none" strike="noStrike" cap="all" baseline="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по программе ниокр)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71" y="17"/>
            <a:ext cx="4277822" cy="340212"/>
          </a:xfrm>
          <a:prstGeom prst="rect">
            <a:avLst/>
          </a:prstGeom>
        </p:spPr>
        <p:txBody>
          <a:bodyPr vert="horz" lIns="91028" tIns="45514" rIns="91028" bIns="45514" rtlCol="0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594144" y="17"/>
            <a:ext cx="4277822" cy="340212"/>
          </a:xfrm>
          <a:prstGeom prst="rect">
            <a:avLst/>
          </a:prstGeom>
        </p:spPr>
        <p:txBody>
          <a:bodyPr vert="horz" lIns="91028" tIns="45514" rIns="91028" bIns="45514" rtlCol="0"/>
          <a:lstStyle>
            <a:lvl1pPr algn="r">
              <a:defRPr sz="1100"/>
            </a:lvl1pPr>
          </a:lstStyle>
          <a:p>
            <a:fld id="{277810F4-26D6-4715-BB0E-B7FBE38DF199}" type="datetime1">
              <a:rPr lang="ru-RU" smtClean="0"/>
              <a:pPr/>
              <a:t>26.09.2017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71" y="6456395"/>
            <a:ext cx="4277822" cy="340212"/>
          </a:xfrm>
          <a:prstGeom prst="rect">
            <a:avLst/>
          </a:prstGeom>
        </p:spPr>
        <p:txBody>
          <a:bodyPr vert="horz" lIns="91028" tIns="45514" rIns="91028" bIns="45514" rtlCol="0" anchor="b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594144" y="6456395"/>
            <a:ext cx="4277822" cy="340212"/>
          </a:xfrm>
          <a:prstGeom prst="rect">
            <a:avLst/>
          </a:prstGeom>
        </p:spPr>
        <p:txBody>
          <a:bodyPr vert="horz" lIns="91028" tIns="45514" rIns="91028" bIns="45514" rtlCol="0" anchor="b"/>
          <a:lstStyle>
            <a:lvl1pPr algn="r">
              <a:defRPr sz="1100"/>
            </a:lvl1pPr>
          </a:lstStyle>
          <a:p>
            <a:fld id="{DA993B41-1BF6-4B77-8234-75251E8FF79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2541581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93148" y="22"/>
            <a:ext cx="4278842" cy="339882"/>
          </a:xfrm>
          <a:prstGeom prst="rect">
            <a:avLst/>
          </a:prstGeom>
        </p:spPr>
        <p:txBody>
          <a:bodyPr vert="horz" lIns="91028" tIns="45514" rIns="91028" bIns="45514" rtlCol="0"/>
          <a:lstStyle>
            <a:lvl1pPr algn="r">
              <a:defRPr sz="1100"/>
            </a:lvl1pPr>
          </a:lstStyle>
          <a:p>
            <a:fld id="{90774405-BCE7-406C-923C-383E2D1A8066}" type="datetime1">
              <a:rPr lang="ru-RU" smtClean="0"/>
              <a:pPr/>
              <a:t>26.09.2017</a:t>
            </a:fld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45" y="4658977"/>
            <a:ext cx="9874106" cy="1800200"/>
          </a:xfrm>
          <a:prstGeom prst="rect">
            <a:avLst/>
          </a:prstGeom>
        </p:spPr>
        <p:txBody>
          <a:bodyPr vert="horz" lIns="91028" tIns="45514" rIns="91028" bIns="45514" rtlCol="0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93148" y="6456656"/>
            <a:ext cx="4278842" cy="339882"/>
          </a:xfrm>
          <a:prstGeom prst="rect">
            <a:avLst/>
          </a:prstGeom>
        </p:spPr>
        <p:txBody>
          <a:bodyPr vert="horz" lIns="91028" tIns="45514" rIns="91028" bIns="45514" rtlCol="0" anchor="b"/>
          <a:lstStyle>
            <a:lvl1pPr algn="r">
              <a:defRPr sz="1100"/>
            </a:lvl1pPr>
          </a:lstStyle>
          <a:p>
            <a:fld id="{C8AAA72D-8CA1-43DC-9500-801568ED9F7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Образ слайда 9"/>
          <p:cNvSpPr>
            <a:spLocks noGrp="1" noRot="1" noChangeAspect="1"/>
          </p:cNvSpPr>
          <p:nvPr>
            <p:ph type="sldImg" idx="2"/>
          </p:nvPr>
        </p:nvSpPr>
        <p:spPr>
          <a:xfrm>
            <a:off x="1157288" y="371475"/>
            <a:ext cx="7559675" cy="4252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028" tIns="45514" rIns="91028" bIns="45514" rtlCol="0" anchor="ctr"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0450080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indent="360000" algn="just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355579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AAA72D-8CA1-43DC-9500-801568ED9F70}" type="slidenum">
              <a:rPr lang="ru-RU" smtClean="0"/>
              <a:pPr/>
              <a:t>1</a:t>
            </a:fld>
            <a:endParaRPr lang="ru-RU" dirty="0"/>
          </a:p>
        </p:txBody>
      </p:sp>
      <p:sp>
        <p:nvSpPr>
          <p:cNvPr id="6" name="Образ слайда 5"/>
          <p:cNvSpPr>
            <a:spLocks noGrp="1" noRot="1" noChangeAspect="1"/>
          </p:cNvSpPr>
          <p:nvPr>
            <p:ph type="sldImg"/>
          </p:nvPr>
        </p:nvSpPr>
        <p:spPr>
          <a:xfrm>
            <a:off x="1158875" y="373063"/>
            <a:ext cx="7556500" cy="4251325"/>
          </a:xfrm>
        </p:spPr>
      </p:sp>
    </p:spTree>
    <p:extLst>
      <p:ext uri="{BB962C8B-B14F-4D97-AF65-F5344CB8AC3E}">
        <p14:creationId xmlns:p14="http://schemas.microsoft.com/office/powerpoint/2010/main" val="22507366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3600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 последние два с половиной года на линейной части магистральных газопроводов и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конденсатопроводов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произошло 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23 аварии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Распределение аварий по дочерним обществам в удельных единицах относительно протяженности эксплуатируемых газопроводов представлено на слайде.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 видно, наибольшее количество аварий за рассматриваемый период произошло на линейной части в ГТ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Югорск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- 7 аварий, ГТ Санкт-Петербург – 3 аварии, Газпром переработка  - 3 аварии.</a:t>
            </a:r>
          </a:p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AAA72D-8CA1-43DC-9500-801568ED9F70}" type="slidenum">
              <a:rPr lang="ru-RU" smtClean="0"/>
              <a:pPr/>
              <a:t>10</a:t>
            </a:fld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00D151DB-4EC2-4538-81B0-6D154B2A5B22}" type="datetime1">
              <a:rPr lang="ru-RU" smtClean="0"/>
              <a:pPr/>
              <a:t>26.09.2017</a:t>
            </a:fld>
            <a:endParaRPr lang="ru-RU" dirty="0"/>
          </a:p>
        </p:txBody>
      </p:sp>
      <p:sp>
        <p:nvSpPr>
          <p:cNvPr id="8" name="Образ слайда 7"/>
          <p:cNvSpPr>
            <a:spLocks noGrp="1" noRot="1" noChangeAspect="1"/>
          </p:cNvSpPr>
          <p:nvPr>
            <p:ph type="sldImg"/>
          </p:nvPr>
        </p:nvSpPr>
        <p:spPr>
          <a:xfrm>
            <a:off x="1158875" y="373063"/>
            <a:ext cx="7556500" cy="4251325"/>
          </a:xfrm>
        </p:spPr>
      </p:sp>
    </p:spTree>
    <p:extLst>
      <p:ext uri="{BB962C8B-B14F-4D97-AF65-F5344CB8AC3E}">
        <p14:creationId xmlns:p14="http://schemas.microsoft.com/office/powerpoint/2010/main" val="22406551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3600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 последние два с половиной года на линейной части магистральных газопроводов и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конденсатопроводов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произошло 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23 аварии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Распределение аварий по дочерним обществам в удельных единицах относительно протяженности эксплуатируемых газопроводов представлено на слайде.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 видно, наибольшее количество аварий за рассматриваемый период произошло на линейной части в ГТ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Югорск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- 7 аварий, ГТ Санкт-Петербург – 3 аварии, Газпром переработка  - 3 аварии.</a:t>
            </a:r>
          </a:p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AAA72D-8CA1-43DC-9500-801568ED9F70}" type="slidenum">
              <a:rPr lang="ru-RU" smtClean="0"/>
              <a:pPr/>
              <a:t>11</a:t>
            </a:fld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00D151DB-4EC2-4538-81B0-6D154B2A5B22}" type="datetime1">
              <a:rPr lang="ru-RU" smtClean="0"/>
              <a:pPr/>
              <a:t>26.09.2017</a:t>
            </a:fld>
            <a:endParaRPr lang="ru-RU" dirty="0"/>
          </a:p>
        </p:txBody>
      </p:sp>
      <p:sp>
        <p:nvSpPr>
          <p:cNvPr id="8" name="Образ слайда 7"/>
          <p:cNvSpPr>
            <a:spLocks noGrp="1" noRot="1" noChangeAspect="1"/>
          </p:cNvSpPr>
          <p:nvPr>
            <p:ph type="sldImg"/>
          </p:nvPr>
        </p:nvSpPr>
        <p:spPr>
          <a:xfrm>
            <a:off x="1158875" y="373063"/>
            <a:ext cx="7556500" cy="4251325"/>
          </a:xfrm>
        </p:spPr>
      </p:sp>
    </p:spTree>
    <p:extLst>
      <p:ext uri="{BB962C8B-B14F-4D97-AF65-F5344CB8AC3E}">
        <p14:creationId xmlns:p14="http://schemas.microsoft.com/office/powerpoint/2010/main" val="22406551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3600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 последние два с половиной года на линейной части магистральных газопроводов и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конденсатопроводов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произошло 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23 аварии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Распределение аварий по дочерним обществам в удельных единицах относительно протяженности эксплуатируемых газопроводов представлено на слайде.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 видно, наибольшее количество аварий за рассматриваемый период произошло на линейной части в ГТ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Югорск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- 7 аварий, ГТ Санкт-Петербург – 3 аварии, Газпром переработка  - 3 аварии.</a:t>
            </a:r>
          </a:p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AAA72D-8CA1-43DC-9500-801568ED9F70}" type="slidenum">
              <a:rPr lang="ru-RU" smtClean="0"/>
              <a:pPr/>
              <a:t>12</a:t>
            </a:fld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00D151DB-4EC2-4538-81B0-6D154B2A5B22}" type="datetime1">
              <a:rPr lang="ru-RU" smtClean="0"/>
              <a:pPr/>
              <a:t>26.09.2017</a:t>
            </a:fld>
            <a:endParaRPr lang="ru-RU" dirty="0"/>
          </a:p>
        </p:txBody>
      </p:sp>
      <p:sp>
        <p:nvSpPr>
          <p:cNvPr id="8" name="Образ слайда 7"/>
          <p:cNvSpPr>
            <a:spLocks noGrp="1" noRot="1" noChangeAspect="1"/>
          </p:cNvSpPr>
          <p:nvPr>
            <p:ph type="sldImg"/>
          </p:nvPr>
        </p:nvSpPr>
        <p:spPr>
          <a:xfrm>
            <a:off x="1158875" y="373063"/>
            <a:ext cx="7556500" cy="4251325"/>
          </a:xfrm>
        </p:spPr>
      </p:sp>
    </p:spTree>
    <p:extLst>
      <p:ext uri="{BB962C8B-B14F-4D97-AF65-F5344CB8AC3E}">
        <p14:creationId xmlns:p14="http://schemas.microsoft.com/office/powerpoint/2010/main" val="22406551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3600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 последние два с половиной года на линейной части магистральных газопроводов и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конденсатопроводов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произошло 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23 аварии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Распределение аварий по дочерним обществам в удельных единицах относительно протяженности эксплуатируемых газопроводов представлено на слайде.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 видно, наибольшее количество аварий за рассматриваемый период произошло на линейной части в ГТ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Югорск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- 7 аварий, ГТ Санкт-Петербург – 3 аварии, Газпром переработка  - 3 аварии.</a:t>
            </a:r>
          </a:p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AAA72D-8CA1-43DC-9500-801568ED9F70}" type="slidenum">
              <a:rPr lang="ru-RU" smtClean="0"/>
              <a:pPr/>
              <a:t>13</a:t>
            </a:fld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00D151DB-4EC2-4538-81B0-6D154B2A5B22}" type="datetime1">
              <a:rPr lang="ru-RU" smtClean="0"/>
              <a:pPr/>
              <a:t>26.09.2017</a:t>
            </a:fld>
            <a:endParaRPr lang="ru-RU" dirty="0"/>
          </a:p>
        </p:txBody>
      </p:sp>
      <p:sp>
        <p:nvSpPr>
          <p:cNvPr id="8" name="Образ слайда 7"/>
          <p:cNvSpPr>
            <a:spLocks noGrp="1" noRot="1" noChangeAspect="1"/>
          </p:cNvSpPr>
          <p:nvPr>
            <p:ph type="sldImg"/>
          </p:nvPr>
        </p:nvSpPr>
        <p:spPr>
          <a:xfrm>
            <a:off x="1158875" y="373063"/>
            <a:ext cx="7556500" cy="4251325"/>
          </a:xfrm>
        </p:spPr>
      </p:sp>
    </p:spTree>
    <p:extLst>
      <p:ext uri="{BB962C8B-B14F-4D97-AF65-F5344CB8AC3E}">
        <p14:creationId xmlns:p14="http://schemas.microsoft.com/office/powerpoint/2010/main" val="22406551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3600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 последние два с половиной года на линейной части магистральных газопроводов и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конденсатопроводов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произошло 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23 аварии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Распределение аварий по дочерним обществам в удельных единицах относительно протяженности эксплуатируемых газопроводов представлено на слайде.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 видно, наибольшее количество аварий за рассматриваемый период произошло на линейной части в ГТ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Югорск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- 7 аварий, ГТ Санкт-Петербург – 3 аварии, Газпром переработка  - 3 аварии.</a:t>
            </a:r>
          </a:p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AAA72D-8CA1-43DC-9500-801568ED9F70}" type="slidenum">
              <a:rPr lang="ru-RU" smtClean="0"/>
              <a:pPr/>
              <a:t>14</a:t>
            </a:fld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00D151DB-4EC2-4538-81B0-6D154B2A5B22}" type="datetime1">
              <a:rPr lang="ru-RU" smtClean="0"/>
              <a:pPr/>
              <a:t>26.09.2017</a:t>
            </a:fld>
            <a:endParaRPr lang="ru-RU" dirty="0"/>
          </a:p>
        </p:txBody>
      </p:sp>
      <p:sp>
        <p:nvSpPr>
          <p:cNvPr id="8" name="Образ слайда 7"/>
          <p:cNvSpPr>
            <a:spLocks noGrp="1" noRot="1" noChangeAspect="1"/>
          </p:cNvSpPr>
          <p:nvPr>
            <p:ph type="sldImg"/>
          </p:nvPr>
        </p:nvSpPr>
        <p:spPr>
          <a:xfrm>
            <a:off x="1158875" y="373063"/>
            <a:ext cx="7556500" cy="4251325"/>
          </a:xfrm>
        </p:spPr>
      </p:sp>
    </p:spTree>
    <p:extLst>
      <p:ext uri="{BB962C8B-B14F-4D97-AF65-F5344CB8AC3E}">
        <p14:creationId xmlns:p14="http://schemas.microsoft.com/office/powerpoint/2010/main" val="22406551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3600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 последние два с половиной года на линейной части магистральных газопроводов и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конденсатопроводов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произошло 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23 аварии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Распределение аварий по дочерним обществам в удельных единицах относительно протяженности эксплуатируемых газопроводов представлено на слайде.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 видно, наибольшее количество аварий за рассматриваемый период произошло на линейной части в ГТ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Югорск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- 7 аварий, ГТ Санкт-Петербург – 3 аварии, Газпром переработка  - 3 аварии.</a:t>
            </a:r>
          </a:p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AAA72D-8CA1-43DC-9500-801568ED9F70}" type="slidenum">
              <a:rPr lang="ru-RU" smtClean="0"/>
              <a:pPr/>
              <a:t>15</a:t>
            </a:fld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00D151DB-4EC2-4538-81B0-6D154B2A5B22}" type="datetime1">
              <a:rPr lang="ru-RU" smtClean="0"/>
              <a:pPr/>
              <a:t>26.09.2017</a:t>
            </a:fld>
            <a:endParaRPr lang="ru-RU" dirty="0"/>
          </a:p>
        </p:txBody>
      </p:sp>
      <p:sp>
        <p:nvSpPr>
          <p:cNvPr id="8" name="Образ слайда 7"/>
          <p:cNvSpPr>
            <a:spLocks noGrp="1" noRot="1" noChangeAspect="1"/>
          </p:cNvSpPr>
          <p:nvPr>
            <p:ph type="sldImg"/>
          </p:nvPr>
        </p:nvSpPr>
        <p:spPr>
          <a:xfrm>
            <a:off x="1158875" y="373063"/>
            <a:ext cx="7556500" cy="4251325"/>
          </a:xfrm>
        </p:spPr>
      </p:sp>
    </p:spTree>
    <p:extLst>
      <p:ext uri="{BB962C8B-B14F-4D97-AF65-F5344CB8AC3E}">
        <p14:creationId xmlns:p14="http://schemas.microsoft.com/office/powerpoint/2010/main" val="224065519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AAA72D-8CA1-43DC-9500-801568ED9F70}" type="slidenum">
              <a:rPr lang="ru-RU" smtClean="0"/>
              <a:pPr/>
              <a:t>16</a:t>
            </a:fld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B37D1550-7E2E-49DF-8081-31A5DB25AFA1}" type="datetime1">
              <a:rPr lang="ru-RU" smtClean="0"/>
              <a:pPr/>
              <a:t>26.09.2017</a:t>
            </a:fld>
            <a:endParaRPr lang="ru-RU" dirty="0"/>
          </a:p>
        </p:txBody>
      </p:sp>
      <p:sp>
        <p:nvSpPr>
          <p:cNvPr id="6" name="Образ слайда 5"/>
          <p:cNvSpPr>
            <a:spLocks noGrp="1" noRot="1" noChangeAspect="1"/>
          </p:cNvSpPr>
          <p:nvPr>
            <p:ph type="sldImg"/>
          </p:nvPr>
        </p:nvSpPr>
        <p:spPr>
          <a:xfrm>
            <a:off x="1158875" y="373063"/>
            <a:ext cx="7556500" cy="4251325"/>
          </a:xfrm>
        </p:spPr>
      </p:sp>
      <p:sp>
        <p:nvSpPr>
          <p:cNvPr id="7" name="Заметки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9164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AAA72D-8CA1-43DC-9500-801568ED9F70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00D151DB-4EC2-4538-81B0-6D154B2A5B22}" type="datetime1">
              <a:rPr lang="ru-RU" smtClean="0"/>
              <a:pPr/>
              <a:t>26.09.2017</a:t>
            </a:fld>
            <a:endParaRPr lang="ru-RU" dirty="0"/>
          </a:p>
        </p:txBody>
      </p:sp>
      <p:sp>
        <p:nvSpPr>
          <p:cNvPr id="8" name="Образ слайда 7"/>
          <p:cNvSpPr>
            <a:spLocks noGrp="1" noRot="1" noChangeAspect="1"/>
          </p:cNvSpPr>
          <p:nvPr>
            <p:ph type="sldImg"/>
          </p:nvPr>
        </p:nvSpPr>
        <p:spPr>
          <a:xfrm>
            <a:off x="1158875" y="373063"/>
            <a:ext cx="7556500" cy="4251325"/>
          </a:xfrm>
        </p:spPr>
      </p:sp>
    </p:spTree>
    <p:extLst>
      <p:ext uri="{BB962C8B-B14F-4D97-AF65-F5344CB8AC3E}">
        <p14:creationId xmlns:p14="http://schemas.microsoft.com/office/powerpoint/2010/main" val="22406551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AAA72D-8CA1-43DC-9500-801568ED9F70}" type="slidenum">
              <a:rPr lang="ru-RU" smtClean="0"/>
              <a:pPr/>
              <a:t>3</a:t>
            </a:fld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00D151DB-4EC2-4538-81B0-6D154B2A5B22}" type="datetime1">
              <a:rPr lang="ru-RU" smtClean="0"/>
              <a:pPr/>
              <a:t>26.09.2017</a:t>
            </a:fld>
            <a:endParaRPr lang="ru-RU" dirty="0"/>
          </a:p>
        </p:txBody>
      </p:sp>
      <p:sp>
        <p:nvSpPr>
          <p:cNvPr id="8" name="Образ слайда 7"/>
          <p:cNvSpPr>
            <a:spLocks noGrp="1" noRot="1" noChangeAspect="1"/>
          </p:cNvSpPr>
          <p:nvPr>
            <p:ph type="sldImg"/>
          </p:nvPr>
        </p:nvSpPr>
        <p:spPr>
          <a:xfrm>
            <a:off x="1158875" y="373063"/>
            <a:ext cx="7556500" cy="4251325"/>
          </a:xfrm>
        </p:spPr>
      </p:sp>
    </p:spTree>
    <p:extLst>
      <p:ext uri="{BB962C8B-B14F-4D97-AF65-F5344CB8AC3E}">
        <p14:creationId xmlns:p14="http://schemas.microsoft.com/office/powerpoint/2010/main" val="22406551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3600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 последние два с половиной года на линейной части магистральных газопроводов и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конденсатопроводов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произошло 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23 аварии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Распределение аварий по дочерним обществам в удельных единицах относительно протяженности эксплуатируемых газопроводов представлено на слайде.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 видно, наибольшее количество аварий за рассматриваемый период произошло на линейной части в ГТ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Югорск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- 7 аварий, ГТ Санкт-Петербург – 3 аварии, Газпром переработка  - 3 аварии.</a:t>
            </a:r>
          </a:p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AAA72D-8CA1-43DC-9500-801568ED9F70}" type="slidenum">
              <a:rPr lang="ru-RU" smtClean="0"/>
              <a:pPr/>
              <a:t>4</a:t>
            </a:fld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00D151DB-4EC2-4538-81B0-6D154B2A5B22}" type="datetime1">
              <a:rPr lang="ru-RU" smtClean="0"/>
              <a:pPr/>
              <a:t>26.09.2017</a:t>
            </a:fld>
            <a:endParaRPr lang="ru-RU" dirty="0"/>
          </a:p>
        </p:txBody>
      </p:sp>
      <p:sp>
        <p:nvSpPr>
          <p:cNvPr id="8" name="Образ слайда 7"/>
          <p:cNvSpPr>
            <a:spLocks noGrp="1" noRot="1" noChangeAspect="1"/>
          </p:cNvSpPr>
          <p:nvPr>
            <p:ph type="sldImg"/>
          </p:nvPr>
        </p:nvSpPr>
        <p:spPr>
          <a:xfrm>
            <a:off x="1158875" y="373063"/>
            <a:ext cx="7556500" cy="4251325"/>
          </a:xfrm>
        </p:spPr>
      </p:sp>
    </p:spTree>
    <p:extLst>
      <p:ext uri="{BB962C8B-B14F-4D97-AF65-F5344CB8AC3E}">
        <p14:creationId xmlns:p14="http://schemas.microsoft.com/office/powerpoint/2010/main" val="22406551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3600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 последние два с половиной года на линейной части магистральных газопроводов и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конденсатопроводов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произошло 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23 аварии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Распределение аварий по дочерним обществам в удельных единицах относительно протяженности эксплуатируемых газопроводов представлено на слайде.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 видно, наибольшее количество аварий за рассматриваемый период произошло на линейной части в ГТ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Югорск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- 7 аварий, ГТ Санкт-Петербург – 3 аварии, Газпром переработка  - 3 аварии.</a:t>
            </a:r>
          </a:p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AAA72D-8CA1-43DC-9500-801568ED9F70}" type="slidenum">
              <a:rPr lang="ru-RU" smtClean="0"/>
              <a:pPr/>
              <a:t>5</a:t>
            </a:fld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00D151DB-4EC2-4538-81B0-6D154B2A5B22}" type="datetime1">
              <a:rPr lang="ru-RU" smtClean="0"/>
              <a:pPr/>
              <a:t>26.09.2017</a:t>
            </a:fld>
            <a:endParaRPr lang="ru-RU" dirty="0"/>
          </a:p>
        </p:txBody>
      </p:sp>
      <p:sp>
        <p:nvSpPr>
          <p:cNvPr id="8" name="Образ слайда 7"/>
          <p:cNvSpPr>
            <a:spLocks noGrp="1" noRot="1" noChangeAspect="1"/>
          </p:cNvSpPr>
          <p:nvPr>
            <p:ph type="sldImg"/>
          </p:nvPr>
        </p:nvSpPr>
        <p:spPr>
          <a:xfrm>
            <a:off x="1158875" y="373063"/>
            <a:ext cx="7556500" cy="4251325"/>
          </a:xfrm>
        </p:spPr>
      </p:sp>
    </p:spTree>
    <p:extLst>
      <p:ext uri="{BB962C8B-B14F-4D97-AF65-F5344CB8AC3E}">
        <p14:creationId xmlns:p14="http://schemas.microsoft.com/office/powerpoint/2010/main" val="22406551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3600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 последние два с половиной года на линейной части магистральных газопроводов и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конденсатопроводов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произошло 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23 аварии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Распределение аварий по дочерним обществам в удельных единицах относительно протяженности эксплуатируемых газопроводов представлено на слайде.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 видно, наибольшее количество аварий за рассматриваемый период произошло на линейной части в ГТ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Югорск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- 7 аварий, ГТ Санкт-Петербург – 3 аварии, Газпром переработка  - 3 аварии.</a:t>
            </a:r>
          </a:p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AAA72D-8CA1-43DC-9500-801568ED9F70}" type="slidenum">
              <a:rPr lang="ru-RU" smtClean="0"/>
              <a:pPr/>
              <a:t>6</a:t>
            </a:fld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00D151DB-4EC2-4538-81B0-6D154B2A5B22}" type="datetime1">
              <a:rPr lang="ru-RU" smtClean="0"/>
              <a:pPr/>
              <a:t>26.09.2017</a:t>
            </a:fld>
            <a:endParaRPr lang="ru-RU" dirty="0"/>
          </a:p>
        </p:txBody>
      </p:sp>
      <p:sp>
        <p:nvSpPr>
          <p:cNvPr id="8" name="Образ слайда 7"/>
          <p:cNvSpPr>
            <a:spLocks noGrp="1" noRot="1" noChangeAspect="1"/>
          </p:cNvSpPr>
          <p:nvPr>
            <p:ph type="sldImg"/>
          </p:nvPr>
        </p:nvSpPr>
        <p:spPr>
          <a:xfrm>
            <a:off x="1158875" y="373063"/>
            <a:ext cx="7556500" cy="4251325"/>
          </a:xfrm>
        </p:spPr>
      </p:sp>
    </p:spTree>
    <p:extLst>
      <p:ext uri="{BB962C8B-B14F-4D97-AF65-F5344CB8AC3E}">
        <p14:creationId xmlns:p14="http://schemas.microsoft.com/office/powerpoint/2010/main" val="22406551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3600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 последние два с половиной года на линейной части магистральных газопроводов и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конденсатопроводов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произошло 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23 аварии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Распределение аварий по дочерним обществам в удельных единицах относительно протяженности эксплуатируемых газопроводов представлено на слайде.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 видно, наибольшее количество аварий за рассматриваемый период произошло на линейной части в ГТ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Югорск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- 7 аварий, ГТ Санкт-Петербург – 3 аварии, Газпром переработка  - 3 аварии.</a:t>
            </a:r>
          </a:p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AAA72D-8CA1-43DC-9500-801568ED9F70}" type="slidenum">
              <a:rPr lang="ru-RU" smtClean="0"/>
              <a:pPr/>
              <a:t>7</a:t>
            </a:fld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00D151DB-4EC2-4538-81B0-6D154B2A5B22}" type="datetime1">
              <a:rPr lang="ru-RU" smtClean="0"/>
              <a:pPr/>
              <a:t>26.09.2017</a:t>
            </a:fld>
            <a:endParaRPr lang="ru-RU" dirty="0"/>
          </a:p>
        </p:txBody>
      </p:sp>
      <p:sp>
        <p:nvSpPr>
          <p:cNvPr id="8" name="Образ слайда 7"/>
          <p:cNvSpPr>
            <a:spLocks noGrp="1" noRot="1" noChangeAspect="1"/>
          </p:cNvSpPr>
          <p:nvPr>
            <p:ph type="sldImg"/>
          </p:nvPr>
        </p:nvSpPr>
        <p:spPr>
          <a:xfrm>
            <a:off x="1158875" y="373063"/>
            <a:ext cx="7556500" cy="4251325"/>
          </a:xfrm>
        </p:spPr>
      </p:sp>
    </p:spTree>
    <p:extLst>
      <p:ext uri="{BB962C8B-B14F-4D97-AF65-F5344CB8AC3E}">
        <p14:creationId xmlns:p14="http://schemas.microsoft.com/office/powerpoint/2010/main" val="22406551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3600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 последние два с половиной года на линейной части магистральных газопроводов и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конденсатопроводов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произошло 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23 аварии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Распределение аварий по дочерним обществам в удельных единицах относительно протяженности эксплуатируемых газопроводов представлено на слайде.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 видно, наибольшее количество аварий за рассматриваемый период произошло на линейной части в ГТ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Югорск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- 7 аварий, ГТ Санкт-Петербург – 3 аварии, Газпром переработка  - 3 аварии.</a:t>
            </a:r>
          </a:p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AAA72D-8CA1-43DC-9500-801568ED9F70}" type="slidenum">
              <a:rPr lang="ru-RU" smtClean="0"/>
              <a:pPr/>
              <a:t>8</a:t>
            </a:fld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00D151DB-4EC2-4538-81B0-6D154B2A5B22}" type="datetime1">
              <a:rPr lang="ru-RU" smtClean="0"/>
              <a:pPr/>
              <a:t>26.09.2017</a:t>
            </a:fld>
            <a:endParaRPr lang="ru-RU" dirty="0"/>
          </a:p>
        </p:txBody>
      </p:sp>
      <p:sp>
        <p:nvSpPr>
          <p:cNvPr id="8" name="Образ слайда 7"/>
          <p:cNvSpPr>
            <a:spLocks noGrp="1" noRot="1" noChangeAspect="1"/>
          </p:cNvSpPr>
          <p:nvPr>
            <p:ph type="sldImg"/>
          </p:nvPr>
        </p:nvSpPr>
        <p:spPr>
          <a:xfrm>
            <a:off x="1158875" y="373063"/>
            <a:ext cx="7556500" cy="4251325"/>
          </a:xfrm>
        </p:spPr>
      </p:sp>
    </p:spTree>
    <p:extLst>
      <p:ext uri="{BB962C8B-B14F-4D97-AF65-F5344CB8AC3E}">
        <p14:creationId xmlns:p14="http://schemas.microsoft.com/office/powerpoint/2010/main" val="22406551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3600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 последние два с половиной года на линейной части магистральных газопроводов и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конденсатопроводов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произошло 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23 аварии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Распределение аварий по дочерним обществам в удельных единицах относительно протяженности эксплуатируемых газопроводов представлено на слайде.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 видно, наибольшее количество аварий за рассматриваемый период произошло на линейной части в ГТ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Югорск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- 7 аварий, ГТ Санкт-Петербург – 3 аварии, Газпром переработка  - 3 аварии.</a:t>
            </a:r>
          </a:p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AAA72D-8CA1-43DC-9500-801568ED9F70}" type="slidenum">
              <a:rPr lang="ru-RU" smtClean="0"/>
              <a:pPr/>
              <a:t>9</a:t>
            </a:fld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00D151DB-4EC2-4538-81B0-6D154B2A5B22}" type="datetime1">
              <a:rPr lang="ru-RU" smtClean="0"/>
              <a:pPr/>
              <a:t>26.09.2017</a:t>
            </a:fld>
            <a:endParaRPr lang="ru-RU" dirty="0"/>
          </a:p>
        </p:txBody>
      </p:sp>
      <p:sp>
        <p:nvSpPr>
          <p:cNvPr id="8" name="Образ слайда 7"/>
          <p:cNvSpPr>
            <a:spLocks noGrp="1" noRot="1" noChangeAspect="1"/>
          </p:cNvSpPr>
          <p:nvPr>
            <p:ph type="sldImg"/>
          </p:nvPr>
        </p:nvSpPr>
        <p:spPr>
          <a:xfrm>
            <a:off x="1158875" y="373063"/>
            <a:ext cx="7556500" cy="4251325"/>
          </a:xfrm>
        </p:spPr>
      </p:sp>
    </p:spTree>
    <p:extLst>
      <p:ext uri="{BB962C8B-B14F-4D97-AF65-F5344CB8AC3E}">
        <p14:creationId xmlns:p14="http://schemas.microsoft.com/office/powerpoint/2010/main" val="22406551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­_Титульный лист">
    <p:bg>
      <p:bgPr>
        <a:solidFill>
          <a:srgbClr val="0066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76518"/>
            <a:ext cx="8229600" cy="857250"/>
          </a:xfrm>
          <a:prstGeom prst="rect">
            <a:avLst/>
          </a:prstGeom>
        </p:spPr>
        <p:txBody>
          <a:bodyPr anchor="ctr" anchorCtr="0"/>
          <a:lstStyle>
            <a:lvl1pPr>
              <a:defRPr sz="2800" b="1" i="0" cap="all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6" name="Rectangle 2"/>
          <p:cNvSpPr txBox="1">
            <a:spLocks noChangeArrowheads="1"/>
          </p:cNvSpPr>
          <p:nvPr userDrawn="1"/>
        </p:nvSpPr>
        <p:spPr bwMode="auto">
          <a:xfrm>
            <a:off x="1935128" y="170260"/>
            <a:ext cx="7208875" cy="411956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2800" b="1" kern="0" cap="all" baseline="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212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Чистый лист_серый фо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924051" y="-2846"/>
            <a:ext cx="7219950" cy="702388"/>
          </a:xfrm>
          <a:prstGeom prst="rect">
            <a:avLst/>
          </a:prstGeom>
        </p:spPr>
        <p:txBody>
          <a:bodyPr tIns="36000" bIns="36000" anchor="ctr" anchorCtr="0">
            <a:noAutofit/>
          </a:bodyPr>
          <a:lstStyle>
            <a:lvl1pPr>
              <a:defRPr sz="2000" b="1" i="0" cap="all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-1141" y="4803998"/>
            <a:ext cx="92536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b="1" cap="all" dirty="0" smtClean="0">
                <a:solidFill>
                  <a:schemeClr val="bg1"/>
                </a:solidFill>
                <a:latin typeface="Calibri" panose="020F050202020403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Совершенствование системы нормативного обеспечения </a:t>
            </a:r>
          </a:p>
          <a:p>
            <a:pPr algn="ctr"/>
            <a:r>
              <a:rPr lang="ru-RU" sz="900" b="1" cap="all" dirty="0" smtClean="0">
                <a:solidFill>
                  <a:schemeClr val="bg1"/>
                </a:solidFill>
                <a:latin typeface="Calibri" panose="020F050202020403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технического диагностирования и экспертизы промышленной безопасности</a:t>
            </a:r>
            <a:endParaRPr lang="ru-RU" sz="900" b="1" dirty="0" smtClean="0">
              <a:solidFill>
                <a:schemeClr val="bg1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endParaRPr lang="ru-RU" sz="1400" dirty="0">
              <a:solidFill>
                <a:schemeClr val="bg1"/>
              </a:solidFill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3230452749"/>
      </p:ext>
    </p:extLst>
  </p:cSld>
  <p:clrMapOvr>
    <a:masterClrMapping/>
  </p:clrMapOvr>
  <p:transition spd="med">
    <p:blinds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Чистый лист_синий фон">
    <p:bg>
      <p:bgPr>
        <a:solidFill>
          <a:srgbClr val="0066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924051" y="-2846"/>
            <a:ext cx="7219950" cy="792398"/>
          </a:xfrm>
          <a:prstGeom prst="rect">
            <a:avLst/>
          </a:prstGeom>
        </p:spPr>
        <p:txBody>
          <a:bodyPr tIns="36000" bIns="36000" anchor="ctr" anchorCtr="0">
            <a:noAutofit/>
          </a:bodyPr>
          <a:lstStyle>
            <a:lvl1pPr>
              <a:defRPr sz="2000" b="1" i="0" cap="all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-1141" y="4758702"/>
            <a:ext cx="6127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FA2DF9AF-EA90-451B-A8D5-51C311BC8073}" type="slidenum">
              <a:rPr lang="ru-RU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/>
              <a:t>‹#›</a:t>
            </a:fld>
            <a:endParaRPr lang="ru-RU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6624229" y="4758702"/>
            <a:ext cx="25197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  <a:r>
              <a:rPr lang="ru-RU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 сентября 2016 года</a:t>
            </a:r>
          </a:p>
        </p:txBody>
      </p:sp>
    </p:spTree>
    <p:extLst>
      <p:ext uri="{BB962C8B-B14F-4D97-AF65-F5344CB8AC3E}">
        <p14:creationId xmlns:p14="http://schemas.microsoft.com/office/powerpoint/2010/main" val="3650435223"/>
      </p:ext>
    </p:extLst>
  </p:cSld>
  <p:clrMapOvr>
    <a:masterClrMapping/>
  </p:clrMapOvr>
  <p:transition spd="med">
    <p:blinds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Благодарю за внимание!">
    <p:bg>
      <p:bgPr>
        <a:solidFill>
          <a:srgbClr val="0066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 userDrawn="1"/>
        </p:nvSpPr>
        <p:spPr>
          <a:xfrm>
            <a:off x="586581" y="2156784"/>
            <a:ext cx="7970838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Благодарю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143332916"/>
      </p:ext>
    </p:extLst>
  </p:cSld>
  <p:clrMapOvr>
    <a:masterClrMapping/>
  </p:clrMapOvr>
  <p:transition spd="med">
    <p:blinds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7" name="Rectangle 9"/>
          <p:cNvSpPr>
            <a:spLocks noChangeArrowheads="1"/>
          </p:cNvSpPr>
          <p:nvPr/>
        </p:nvSpPr>
        <p:spPr bwMode="auto">
          <a:xfrm>
            <a:off x="0" y="4803998"/>
            <a:ext cx="9144000" cy="339502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700" dirty="0">
              <a:solidFill>
                <a:srgbClr val="FFFFFF"/>
              </a:solidFill>
              <a:latin typeface="Arial Narrow" pitchFamily="34" charset="0"/>
            </a:endParaRPr>
          </a:p>
        </p:txBody>
      </p:sp>
      <p:sp>
        <p:nvSpPr>
          <p:cNvPr id="171021" name="Rectangle 13"/>
          <p:cNvSpPr>
            <a:spLocks noChangeArrowheads="1"/>
          </p:cNvSpPr>
          <p:nvPr/>
        </p:nvSpPr>
        <p:spPr bwMode="auto">
          <a:xfrm>
            <a:off x="0" y="1"/>
            <a:ext cx="1936750" cy="699541"/>
          </a:xfrm>
          <a:prstGeom prst="rect">
            <a:avLst/>
          </a:prstGeom>
          <a:solidFill>
            <a:srgbClr val="0066CC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700" dirty="0">
              <a:solidFill>
                <a:srgbClr val="FFFFFF"/>
              </a:solidFill>
              <a:latin typeface="Arial Narrow" pitchFamily="34" charset="0"/>
            </a:endParaRPr>
          </a:p>
        </p:txBody>
      </p:sp>
      <p:sp>
        <p:nvSpPr>
          <p:cNvPr id="171022" name="Rectangle 14"/>
          <p:cNvSpPr>
            <a:spLocks noChangeArrowheads="1"/>
          </p:cNvSpPr>
          <p:nvPr/>
        </p:nvSpPr>
        <p:spPr bwMode="auto">
          <a:xfrm>
            <a:off x="1943101" y="1"/>
            <a:ext cx="7200900" cy="699541"/>
          </a:xfrm>
          <a:prstGeom prst="rect">
            <a:avLst/>
          </a:prstGeom>
          <a:solidFill>
            <a:srgbClr val="3399FF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700" dirty="0">
              <a:solidFill>
                <a:srgbClr val="FFFFFF"/>
              </a:solidFill>
              <a:latin typeface="Arial Narrow" pitchFamily="34" charset="0"/>
            </a:endParaRPr>
          </a:p>
        </p:txBody>
      </p:sp>
      <p:sp>
        <p:nvSpPr>
          <p:cNvPr id="171023" name="Line 15"/>
          <p:cNvSpPr>
            <a:spLocks noChangeShapeType="1"/>
          </p:cNvSpPr>
          <p:nvPr/>
        </p:nvSpPr>
        <p:spPr bwMode="auto">
          <a:xfrm>
            <a:off x="1936750" y="1"/>
            <a:ext cx="0" cy="699541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700" dirty="0">
              <a:solidFill>
                <a:srgbClr val="FFFFFF"/>
              </a:solidFill>
              <a:latin typeface="Arial Narrow" pitchFamily="34" charset="0"/>
            </a:endParaRPr>
          </a:p>
        </p:txBody>
      </p:sp>
      <p:sp>
        <p:nvSpPr>
          <p:cNvPr id="171041" name="Line 33"/>
          <p:cNvSpPr>
            <a:spLocks noChangeShapeType="1"/>
          </p:cNvSpPr>
          <p:nvPr/>
        </p:nvSpPr>
        <p:spPr bwMode="auto">
          <a:xfrm>
            <a:off x="0" y="699542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700" dirty="0">
              <a:solidFill>
                <a:srgbClr val="FFFFFF"/>
              </a:solidFill>
              <a:latin typeface="Arial Narrow" pitchFamily="34" charset="0"/>
            </a:endParaRPr>
          </a:p>
        </p:txBody>
      </p:sp>
      <p:sp>
        <p:nvSpPr>
          <p:cNvPr id="171042" name="Line 34"/>
          <p:cNvSpPr>
            <a:spLocks noChangeShapeType="1"/>
          </p:cNvSpPr>
          <p:nvPr/>
        </p:nvSpPr>
        <p:spPr bwMode="auto">
          <a:xfrm>
            <a:off x="0" y="4803998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700" dirty="0">
              <a:solidFill>
                <a:srgbClr val="FFFFFF"/>
              </a:solidFill>
              <a:latin typeface="Arial Narrow" pitchFamily="34" charset="0"/>
            </a:endParaRPr>
          </a:p>
        </p:txBody>
      </p:sp>
      <p:pic>
        <p:nvPicPr>
          <p:cNvPr id="11" name="Picture 4" descr="http://upload.wikimedia.org/wikipedia/ru/thumb/2/2d/Gazprom-Logo-rus.svg/2000px-Gazprom-Logo-rus.svg.png"/>
          <p:cNvPicPr>
            <a:picLocks noChangeAspect="1" noChangeArrowheads="1"/>
          </p:cNvPicPr>
          <p:nvPr/>
        </p:nvPicPr>
        <p:blipFill>
          <a:blip r:embed="rId6" cstate="print">
            <a:lum bright="100000" contrast="100000"/>
          </a:blip>
          <a:srcRect/>
          <a:stretch>
            <a:fillRect/>
          </a:stretch>
        </p:blipFill>
        <p:spPr bwMode="auto">
          <a:xfrm>
            <a:off x="323527" y="46798"/>
            <a:ext cx="1368153" cy="60764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03032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  <p:sldLayoutId id="2147483785" r:id="rId3"/>
    <p:sldLayoutId id="2147483786" r:id="rId4"/>
  </p:sldLayoutIdLst>
  <p:transition spd="med">
    <p:blinds/>
  </p:transition>
  <p:hf sldNum="0"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968044" y="3880668"/>
            <a:ext cx="41759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Заместитель начальника Управления - начальник отдела</a:t>
            </a:r>
          </a:p>
          <a:p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ШИПИЛОВ Александр Валентинович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1491630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cap="all" dirty="0" smtClean="0">
                <a:solidFill>
                  <a:schemeClr val="bg1"/>
                </a:solidFill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Совершенствование </a:t>
            </a:r>
            <a:r>
              <a:rPr lang="ru-RU" sz="2000" b="1" cap="all" dirty="0">
                <a:solidFill>
                  <a:schemeClr val="bg1"/>
                </a:solidFill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системы </a:t>
            </a:r>
            <a:endParaRPr lang="ru-RU" sz="2000" b="1" cap="all" dirty="0" smtClean="0">
              <a:solidFill>
                <a:schemeClr val="bg1"/>
              </a:solidFill>
              <a:latin typeface="Arial" panose="020B0604020202020204" pitchFamily="34" charset="0"/>
              <a:ea typeface="Batang" panose="02030600000101010101" pitchFamily="18" charset="-127"/>
              <a:cs typeface="Arial" panose="020B0604020202020204" pitchFamily="34" charset="0"/>
            </a:endParaRPr>
          </a:p>
          <a:p>
            <a:pPr algn="ctr"/>
            <a:r>
              <a:rPr lang="ru-RU" sz="2000" b="1" cap="all" dirty="0" smtClean="0">
                <a:solidFill>
                  <a:schemeClr val="bg1"/>
                </a:solidFill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нормативного </a:t>
            </a:r>
            <a:r>
              <a:rPr lang="ru-RU" sz="2000" b="1" cap="all" dirty="0">
                <a:solidFill>
                  <a:schemeClr val="bg1"/>
                </a:solidFill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обеспечения </a:t>
            </a:r>
            <a:endParaRPr lang="ru-RU" sz="2000" b="1" cap="all" dirty="0" smtClean="0">
              <a:solidFill>
                <a:schemeClr val="bg1"/>
              </a:solidFill>
              <a:latin typeface="Arial" panose="020B0604020202020204" pitchFamily="34" charset="0"/>
              <a:ea typeface="Batang" panose="02030600000101010101" pitchFamily="18" charset="-127"/>
              <a:cs typeface="Arial" panose="020B0604020202020204" pitchFamily="34" charset="0"/>
            </a:endParaRPr>
          </a:p>
          <a:p>
            <a:pPr algn="ctr"/>
            <a:r>
              <a:rPr lang="ru-RU" sz="2000" b="1" cap="all" dirty="0" smtClean="0">
                <a:solidFill>
                  <a:schemeClr val="bg1"/>
                </a:solidFill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технического </a:t>
            </a:r>
            <a:r>
              <a:rPr lang="ru-RU" sz="2000" b="1" cap="all" dirty="0">
                <a:solidFill>
                  <a:schemeClr val="bg1"/>
                </a:solidFill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диагностирования </a:t>
            </a:r>
            <a:r>
              <a:rPr lang="ru-RU" sz="2000" b="1" cap="all" dirty="0" smtClean="0">
                <a:solidFill>
                  <a:schemeClr val="bg1"/>
                </a:solidFill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и</a:t>
            </a:r>
          </a:p>
          <a:p>
            <a:pPr algn="ctr"/>
            <a:r>
              <a:rPr lang="ru-RU" sz="2000" b="1" cap="all" dirty="0" smtClean="0">
                <a:solidFill>
                  <a:schemeClr val="bg1"/>
                </a:solidFill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экспертизы </a:t>
            </a:r>
            <a:r>
              <a:rPr lang="ru-RU" sz="2000" b="1" cap="all" dirty="0">
                <a:solidFill>
                  <a:schemeClr val="bg1"/>
                </a:solidFill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промышленной безопасности</a:t>
            </a:r>
            <a:endParaRPr lang="ru-RU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471774"/>
      </p:ext>
    </p:extLst>
  </p:cSld>
  <p:clrMapOvr>
    <a:masterClrMapping/>
  </p:clrMapOvr>
  <p:transition spd="med">
    <p:blinds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9"/>
          <p:cNvSpPr>
            <a:spLocks noGrp="1"/>
          </p:cNvSpPr>
          <p:nvPr>
            <p:ph type="title"/>
          </p:nvPr>
        </p:nvSpPr>
        <p:spPr>
          <a:xfrm>
            <a:off x="1924051" y="-20538"/>
            <a:ext cx="7219950" cy="702388"/>
          </a:xfrm>
          <a:prstGeom prst="rect">
            <a:avLst/>
          </a:prstGeom>
        </p:spPr>
        <p:txBody>
          <a:bodyPr wrap="square" anchor="ctr" anchorCtr="0">
            <a:noAutofit/>
          </a:bodyPr>
          <a:lstStyle/>
          <a:p>
            <a:r>
              <a:rPr lang="ru-RU" sz="1800" dirty="0">
                <a:latin typeface="Arial "/>
                <a:cs typeface="Times New Roman" pitchFamily="18" charset="0"/>
              </a:rPr>
              <a:t>Предложения по </a:t>
            </a:r>
            <a:r>
              <a:rPr lang="ru-RU" sz="1800" dirty="0" smtClean="0">
                <a:latin typeface="Arial "/>
                <a:cs typeface="Times New Roman" pitchFamily="18" charset="0"/>
              </a:rPr>
              <a:t>формированию </a:t>
            </a:r>
            <a:r>
              <a:rPr lang="ru-RU" sz="1800" dirty="0">
                <a:latin typeface="Arial "/>
                <a:cs typeface="Times New Roman" pitchFamily="18" charset="0"/>
              </a:rPr>
              <a:t/>
            </a:r>
            <a:br>
              <a:rPr lang="ru-RU" sz="1800" dirty="0">
                <a:latin typeface="Arial "/>
                <a:cs typeface="Times New Roman" pitchFamily="18" charset="0"/>
              </a:rPr>
            </a:br>
            <a:r>
              <a:rPr lang="ru-RU" sz="1800" dirty="0" smtClean="0">
                <a:latin typeface="Arial "/>
                <a:cs typeface="Times New Roman" pitchFamily="18" charset="0"/>
              </a:rPr>
              <a:t>классификации </a:t>
            </a:r>
            <a:r>
              <a:rPr lang="ru-RU" sz="1800" dirty="0">
                <a:latin typeface="Arial "/>
                <a:cs typeface="Times New Roman" pitchFamily="18" charset="0"/>
              </a:rPr>
              <a:t>объектов и видов работ</a:t>
            </a:r>
            <a:endParaRPr lang="ru-RU" sz="18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 bwMode="auto">
          <a:xfrm>
            <a:off x="5763939" y="879561"/>
            <a:ext cx="3309938" cy="3744416"/>
          </a:xfrm>
          <a:prstGeom prst="rect">
            <a:avLst/>
          </a:prstGeom>
          <a:solidFill>
            <a:srgbClr val="00B050"/>
          </a:solidFill>
          <a:ln w="12700" cap="flat" cmpd="sng" algn="ctr">
            <a:solidFill>
              <a:srgbClr val="00B050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cap="all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Согласно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cap="all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СТО Газпром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>
              <a:ln>
                <a:noFill/>
              </a:ln>
              <a:solidFill>
                <a:srgbClr val="0066FF"/>
              </a:soli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 bwMode="auto">
          <a:xfrm>
            <a:off x="2665051" y="879562"/>
            <a:ext cx="2989659" cy="3744416"/>
          </a:xfrm>
          <a:prstGeom prst="rect">
            <a:avLst/>
          </a:prstGeom>
          <a:solidFill>
            <a:srgbClr val="66CCFF"/>
          </a:solidFill>
          <a:ln w="12700" cap="flat" cmpd="sng" algn="ctr">
            <a:solidFill>
              <a:srgbClr val="66CCFF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1600" b="1" cap="all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Согласно </a:t>
            </a:r>
          </a:p>
          <a:p>
            <a:pPr algn="ctr"/>
            <a:r>
              <a:rPr lang="ru-RU" sz="1600" b="1" cap="all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фз-116 </a:t>
            </a: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1600" b="1" cap="all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ГОСТ 20911-89 </a:t>
            </a:r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133350" y="879561"/>
            <a:ext cx="2385061" cy="374441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2700" cap="flat" cmpd="sng" algn="ctr">
            <a:solidFill>
              <a:srgbClr val="FFFF00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cap="all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Согласно Единого перечня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b="1" dirty="0">
              <a:solidFill>
                <a:schemeClr val="bg1"/>
              </a:solidFill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b="1" dirty="0">
              <a:solidFill>
                <a:schemeClr val="bg1"/>
              </a:solidFill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6" name="Скругленный прямоугольник 5"/>
          <p:cNvSpPr/>
          <p:nvPr/>
        </p:nvSpPr>
        <p:spPr bwMode="auto">
          <a:xfrm>
            <a:off x="270194" y="1635646"/>
            <a:ext cx="2161645" cy="469506"/>
          </a:xfrm>
          <a:prstGeom prst="roundRect">
            <a:avLst/>
          </a:prstGeom>
          <a:solidFill>
            <a:schemeClr val="bg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ВИД ОБЪЕКТА</a:t>
            </a:r>
          </a:p>
        </p:txBody>
      </p:sp>
      <p:cxnSp>
        <p:nvCxnSpPr>
          <p:cNvPr id="7" name="Прямая со стрелкой 6"/>
          <p:cNvCxnSpPr>
            <a:stCxn id="6" idx="3"/>
            <a:endCxn id="8" idx="1"/>
          </p:cNvCxnSpPr>
          <p:nvPr/>
        </p:nvCxnSpPr>
        <p:spPr bwMode="auto">
          <a:xfrm>
            <a:off x="2431839" y="1870399"/>
            <a:ext cx="354009" cy="3225"/>
          </a:xfrm>
          <a:prstGeom prst="straightConnector1">
            <a:avLst/>
          </a:prstGeom>
          <a:solidFill>
            <a:srgbClr val="99FFCC"/>
          </a:solidFill>
          <a:ln w="508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8" name="Скругленный прямоугольник 7"/>
          <p:cNvSpPr/>
          <p:nvPr/>
        </p:nvSpPr>
        <p:spPr bwMode="auto">
          <a:xfrm>
            <a:off x="2785848" y="1635645"/>
            <a:ext cx="2723412" cy="475958"/>
          </a:xfrm>
          <a:prstGeom prst="roundRect">
            <a:avLst/>
          </a:prstGeom>
          <a:solidFill>
            <a:schemeClr val="bg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1600" b="1" dirty="0">
                <a:solidFill>
                  <a:srgbClr val="3399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ВИД РАБОТ</a:t>
            </a:r>
          </a:p>
        </p:txBody>
      </p:sp>
      <p:cxnSp>
        <p:nvCxnSpPr>
          <p:cNvPr id="9" name="Прямая со стрелкой 8"/>
          <p:cNvCxnSpPr>
            <a:stCxn id="8" idx="3"/>
            <a:endCxn id="10" idx="1"/>
          </p:cNvCxnSpPr>
          <p:nvPr/>
        </p:nvCxnSpPr>
        <p:spPr bwMode="auto">
          <a:xfrm>
            <a:off x="5509260" y="1873624"/>
            <a:ext cx="380797" cy="0"/>
          </a:xfrm>
          <a:prstGeom prst="straightConnector1">
            <a:avLst/>
          </a:prstGeom>
          <a:solidFill>
            <a:srgbClr val="99FFCC"/>
          </a:solidFill>
          <a:ln w="508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0" name="Скругленный прямоугольник 9"/>
          <p:cNvSpPr/>
          <p:nvPr/>
        </p:nvSpPr>
        <p:spPr bwMode="auto">
          <a:xfrm>
            <a:off x="5890057" y="1635645"/>
            <a:ext cx="3061273" cy="475958"/>
          </a:xfrm>
          <a:prstGeom prst="roundRect">
            <a:avLst/>
          </a:prstGeom>
          <a:solidFill>
            <a:schemeClr val="bg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16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СОДЕРЖАНИЕ РАБОТ</a:t>
            </a:r>
          </a:p>
        </p:txBody>
      </p:sp>
      <p:cxnSp>
        <p:nvCxnSpPr>
          <p:cNvPr id="11" name="Прямая соединительная линия 10"/>
          <p:cNvCxnSpPr/>
          <p:nvPr/>
        </p:nvCxnSpPr>
        <p:spPr bwMode="auto">
          <a:xfrm>
            <a:off x="500711" y="2111603"/>
            <a:ext cx="0" cy="2322248"/>
          </a:xfrm>
          <a:prstGeom prst="line">
            <a:avLst/>
          </a:prstGeom>
          <a:solidFill>
            <a:srgbClr val="99FFCC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Прямая соединительная линия 11"/>
          <p:cNvCxnSpPr/>
          <p:nvPr/>
        </p:nvCxnSpPr>
        <p:spPr bwMode="auto">
          <a:xfrm>
            <a:off x="2955044" y="2111663"/>
            <a:ext cx="5110" cy="2124104"/>
          </a:xfrm>
          <a:prstGeom prst="line">
            <a:avLst/>
          </a:prstGeom>
          <a:solidFill>
            <a:srgbClr val="99FFCC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Прямая со стрелкой 12"/>
          <p:cNvCxnSpPr/>
          <p:nvPr/>
        </p:nvCxnSpPr>
        <p:spPr bwMode="auto">
          <a:xfrm>
            <a:off x="500710" y="2311830"/>
            <a:ext cx="367138" cy="0"/>
          </a:xfrm>
          <a:prstGeom prst="straightConnector1">
            <a:avLst/>
          </a:prstGeom>
          <a:solidFill>
            <a:srgbClr val="99FFCC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4" name="Скругленный прямоугольник 13"/>
          <p:cNvSpPr/>
          <p:nvPr/>
        </p:nvSpPr>
        <p:spPr bwMode="auto">
          <a:xfrm>
            <a:off x="867848" y="2219615"/>
            <a:ext cx="1196339" cy="180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СКВАЖИНА</a:t>
            </a:r>
          </a:p>
        </p:txBody>
      </p:sp>
      <p:cxnSp>
        <p:nvCxnSpPr>
          <p:cNvPr id="15" name="Прямая со стрелкой 14"/>
          <p:cNvCxnSpPr/>
          <p:nvPr/>
        </p:nvCxnSpPr>
        <p:spPr bwMode="auto">
          <a:xfrm>
            <a:off x="500710" y="2616872"/>
            <a:ext cx="367138" cy="0"/>
          </a:xfrm>
          <a:prstGeom prst="straightConnector1">
            <a:avLst/>
          </a:prstGeom>
          <a:solidFill>
            <a:srgbClr val="99FFCC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6" name="Скругленный прямоугольник 15"/>
          <p:cNvSpPr/>
          <p:nvPr/>
        </p:nvSpPr>
        <p:spPr bwMode="auto">
          <a:xfrm>
            <a:off x="867848" y="2507647"/>
            <a:ext cx="1196339" cy="180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СОСУД</a:t>
            </a:r>
            <a:endParaRPr kumimoji="0" lang="ru-RU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Прямая со стрелкой 16"/>
          <p:cNvCxnSpPr/>
          <p:nvPr/>
        </p:nvCxnSpPr>
        <p:spPr bwMode="auto">
          <a:xfrm>
            <a:off x="500709" y="2919364"/>
            <a:ext cx="367138" cy="0"/>
          </a:xfrm>
          <a:prstGeom prst="straightConnector1">
            <a:avLst/>
          </a:prstGeom>
          <a:solidFill>
            <a:srgbClr val="99FFCC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8" name="Скругленный прямоугольник 17"/>
          <p:cNvSpPr/>
          <p:nvPr/>
        </p:nvSpPr>
        <p:spPr bwMode="auto">
          <a:xfrm>
            <a:off x="867847" y="2821410"/>
            <a:ext cx="1196339" cy="180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ТРУБОПРОВОД</a:t>
            </a:r>
          </a:p>
        </p:txBody>
      </p:sp>
      <p:cxnSp>
        <p:nvCxnSpPr>
          <p:cNvPr id="19" name="Прямая со стрелкой 18"/>
          <p:cNvCxnSpPr/>
          <p:nvPr/>
        </p:nvCxnSpPr>
        <p:spPr bwMode="auto">
          <a:xfrm>
            <a:off x="500710" y="3194532"/>
            <a:ext cx="367138" cy="0"/>
          </a:xfrm>
          <a:prstGeom prst="straightConnector1">
            <a:avLst/>
          </a:prstGeom>
          <a:solidFill>
            <a:srgbClr val="99FFCC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0" name="Скругленный прямоугольник 19"/>
          <p:cNvSpPr/>
          <p:nvPr/>
        </p:nvSpPr>
        <p:spPr bwMode="auto">
          <a:xfrm>
            <a:off x="867848" y="3119715"/>
            <a:ext cx="1196339" cy="180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ЗДАНИЕ</a:t>
            </a:r>
            <a:endParaRPr kumimoji="0" lang="ru-RU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1" name="Прямая со стрелкой 20"/>
          <p:cNvCxnSpPr/>
          <p:nvPr/>
        </p:nvCxnSpPr>
        <p:spPr bwMode="auto">
          <a:xfrm>
            <a:off x="500710" y="3488105"/>
            <a:ext cx="367138" cy="0"/>
          </a:xfrm>
          <a:prstGeom prst="straightConnector1">
            <a:avLst/>
          </a:prstGeom>
          <a:solidFill>
            <a:srgbClr val="99FFCC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2" name="Скругленный прямоугольник 21"/>
          <p:cNvSpPr/>
          <p:nvPr/>
        </p:nvSpPr>
        <p:spPr bwMode="auto">
          <a:xfrm>
            <a:off x="867848" y="3407747"/>
            <a:ext cx="1196339" cy="180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ТПА</a:t>
            </a:r>
            <a:endParaRPr kumimoji="0" lang="ru-RU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3" name="Прямая со стрелкой 22"/>
          <p:cNvCxnSpPr/>
          <p:nvPr/>
        </p:nvCxnSpPr>
        <p:spPr bwMode="auto">
          <a:xfrm>
            <a:off x="500710" y="3819464"/>
            <a:ext cx="367138" cy="0"/>
          </a:xfrm>
          <a:prstGeom prst="straightConnector1">
            <a:avLst/>
          </a:prstGeom>
          <a:solidFill>
            <a:srgbClr val="99FFCC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4" name="Скругленный прямоугольник 23"/>
          <p:cNvSpPr/>
          <p:nvPr/>
        </p:nvSpPr>
        <p:spPr bwMode="auto">
          <a:xfrm>
            <a:off x="867848" y="3731783"/>
            <a:ext cx="1196339" cy="180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ГПМ</a:t>
            </a:r>
          </a:p>
        </p:txBody>
      </p:sp>
      <p:cxnSp>
        <p:nvCxnSpPr>
          <p:cNvPr id="25" name="Прямая со стрелкой 24"/>
          <p:cNvCxnSpPr/>
          <p:nvPr/>
        </p:nvCxnSpPr>
        <p:spPr bwMode="auto">
          <a:xfrm>
            <a:off x="500710" y="4117043"/>
            <a:ext cx="367138" cy="0"/>
          </a:xfrm>
          <a:prstGeom prst="straightConnector1">
            <a:avLst/>
          </a:prstGeom>
          <a:solidFill>
            <a:srgbClr val="99FFCC"/>
          </a:solidFill>
          <a:ln w="12700" cap="flat" cmpd="sng" algn="ctr">
            <a:solidFill>
              <a:schemeClr val="tx1"/>
            </a:solidFill>
            <a:prstDash val="dash"/>
            <a:round/>
            <a:headEnd type="none" w="med" len="med"/>
            <a:tailEnd type="triangle"/>
          </a:ln>
          <a:effectLst/>
        </p:spPr>
      </p:cxnSp>
      <p:sp>
        <p:nvSpPr>
          <p:cNvPr id="26" name="Скругленный прямоугольник 25"/>
          <p:cNvSpPr/>
          <p:nvPr/>
        </p:nvSpPr>
        <p:spPr bwMode="auto">
          <a:xfrm>
            <a:off x="867848" y="4019815"/>
            <a:ext cx="1196339" cy="180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900" cap="all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так далее</a:t>
            </a:r>
            <a:endParaRPr kumimoji="0" lang="ru-RU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7" name="Прямая со стрелкой 26"/>
          <p:cNvCxnSpPr/>
          <p:nvPr/>
        </p:nvCxnSpPr>
        <p:spPr bwMode="auto">
          <a:xfrm>
            <a:off x="500710" y="4431512"/>
            <a:ext cx="367138" cy="0"/>
          </a:xfrm>
          <a:prstGeom prst="straightConnector1">
            <a:avLst/>
          </a:prstGeom>
          <a:solidFill>
            <a:srgbClr val="99FFCC"/>
          </a:solidFill>
          <a:ln w="12700" cap="flat" cmpd="sng" algn="ctr">
            <a:solidFill>
              <a:schemeClr val="tx1"/>
            </a:solidFill>
            <a:prstDash val="dash"/>
            <a:round/>
            <a:headEnd type="none" w="med" len="med"/>
            <a:tailEnd type="triangle"/>
          </a:ln>
          <a:effectLst/>
        </p:spPr>
      </p:cxnSp>
      <p:sp>
        <p:nvSpPr>
          <p:cNvPr id="28" name="Скругленный прямоугольник 27"/>
          <p:cNvSpPr/>
          <p:nvPr/>
        </p:nvSpPr>
        <p:spPr bwMode="auto">
          <a:xfrm>
            <a:off x="867848" y="4343851"/>
            <a:ext cx="1196339" cy="180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1200" cap="all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………</a:t>
            </a:r>
            <a:endParaRPr kumimoji="0" lang="ru-RU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9" name="Прямая со стрелкой 28"/>
          <p:cNvCxnSpPr>
            <a:endCxn id="30" idx="1"/>
          </p:cNvCxnSpPr>
          <p:nvPr/>
        </p:nvCxnSpPr>
        <p:spPr bwMode="auto">
          <a:xfrm>
            <a:off x="2955044" y="2453664"/>
            <a:ext cx="379868" cy="0"/>
          </a:xfrm>
          <a:prstGeom prst="straightConnector1">
            <a:avLst/>
          </a:prstGeom>
          <a:solidFill>
            <a:srgbClr val="99FFCC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1" name="Прямая со стрелкой 30"/>
          <p:cNvCxnSpPr>
            <a:endCxn id="32" idx="1"/>
          </p:cNvCxnSpPr>
          <p:nvPr/>
        </p:nvCxnSpPr>
        <p:spPr bwMode="auto">
          <a:xfrm flipV="1">
            <a:off x="2960154" y="4235767"/>
            <a:ext cx="343589" cy="124"/>
          </a:xfrm>
          <a:prstGeom prst="straightConnector1">
            <a:avLst/>
          </a:prstGeom>
          <a:solidFill>
            <a:srgbClr val="99FFCC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2" name="Скругленный прямоугольник 31"/>
          <p:cNvSpPr/>
          <p:nvPr/>
        </p:nvSpPr>
        <p:spPr bwMode="auto">
          <a:xfrm>
            <a:off x="3303743" y="3947807"/>
            <a:ext cx="2148902" cy="57592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all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kumimoji="0" lang="ru-RU" sz="1200" b="1" i="0" u="none" strike="noStrike" cap="all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Экспертиза </a:t>
            </a:r>
            <a:r>
              <a:rPr kumimoji="0" lang="ru-RU" sz="1200" b="1" i="0" u="none" strike="noStrike" cap="all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промышленной безопасности</a:t>
            </a:r>
          </a:p>
        </p:txBody>
      </p:sp>
      <p:cxnSp>
        <p:nvCxnSpPr>
          <p:cNvPr id="33" name="Прямая со стрелкой 32"/>
          <p:cNvCxnSpPr>
            <a:stCxn id="32" idx="3"/>
            <a:endCxn id="34" idx="1"/>
          </p:cNvCxnSpPr>
          <p:nvPr/>
        </p:nvCxnSpPr>
        <p:spPr bwMode="auto">
          <a:xfrm>
            <a:off x="5452645" y="4235767"/>
            <a:ext cx="437415" cy="124"/>
          </a:xfrm>
          <a:prstGeom prst="straightConnector1">
            <a:avLst/>
          </a:prstGeom>
          <a:solidFill>
            <a:srgbClr val="99FFCC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4" name="Скругленный прямоугольник 33"/>
          <p:cNvSpPr/>
          <p:nvPr/>
        </p:nvSpPr>
        <p:spPr bwMode="auto">
          <a:xfrm>
            <a:off x="5890060" y="3947931"/>
            <a:ext cx="3030102" cy="57592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b="0" i="0" u="none" strike="noStrike" cap="all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Экспертиза промышленной безопасности </a:t>
            </a:r>
          </a:p>
          <a:p>
            <a:pPr algn="ctr"/>
            <a:r>
              <a:rPr kumimoji="0" lang="ru-RU" sz="900" b="0" i="0" u="none" strike="noStrike" cap="all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900" cap="all" dirty="0">
                <a:latin typeface="Arial" panose="020B0604020202020204" pitchFamily="34" charset="0"/>
                <a:cs typeface="Arial" panose="020B0604020202020204" pitchFamily="34" charset="0"/>
              </a:rPr>
              <a:t>порядок и организация проведения ЭПБ)</a:t>
            </a:r>
          </a:p>
        </p:txBody>
      </p:sp>
      <p:cxnSp>
        <p:nvCxnSpPr>
          <p:cNvPr id="35" name="Прямая соединительная линия 34"/>
          <p:cNvCxnSpPr/>
          <p:nvPr/>
        </p:nvCxnSpPr>
        <p:spPr bwMode="auto">
          <a:xfrm>
            <a:off x="3595275" y="2673865"/>
            <a:ext cx="0" cy="1076034"/>
          </a:xfrm>
          <a:prstGeom prst="line">
            <a:avLst/>
          </a:prstGeom>
          <a:solidFill>
            <a:srgbClr val="99FFCC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6" name="Прямая со стрелкой 35"/>
          <p:cNvCxnSpPr>
            <a:endCxn id="37" idx="1"/>
          </p:cNvCxnSpPr>
          <p:nvPr/>
        </p:nvCxnSpPr>
        <p:spPr bwMode="auto">
          <a:xfrm>
            <a:off x="3595275" y="2741663"/>
            <a:ext cx="2330805" cy="0"/>
          </a:xfrm>
          <a:prstGeom prst="straightConnector1">
            <a:avLst/>
          </a:prstGeom>
          <a:solidFill>
            <a:srgbClr val="99FFCC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7" name="Скругленный прямоугольник 36"/>
          <p:cNvSpPr/>
          <p:nvPr/>
        </p:nvSpPr>
        <p:spPr bwMode="auto">
          <a:xfrm>
            <a:off x="5926080" y="2651663"/>
            <a:ext cx="2994082" cy="180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1050" cap="all" dirty="0">
                <a:latin typeface="Arial" panose="020B0604020202020204" pitchFamily="34" charset="0"/>
                <a:cs typeface="Arial" panose="020B0604020202020204" pitchFamily="34" charset="0"/>
              </a:rPr>
              <a:t>Базовое обследование</a:t>
            </a:r>
          </a:p>
        </p:txBody>
      </p:sp>
      <p:cxnSp>
        <p:nvCxnSpPr>
          <p:cNvPr id="38" name="Прямая со стрелкой 37"/>
          <p:cNvCxnSpPr/>
          <p:nvPr/>
        </p:nvCxnSpPr>
        <p:spPr bwMode="auto">
          <a:xfrm>
            <a:off x="3595275" y="3020794"/>
            <a:ext cx="2323063" cy="0"/>
          </a:xfrm>
          <a:prstGeom prst="straightConnector1">
            <a:avLst/>
          </a:prstGeom>
          <a:solidFill>
            <a:srgbClr val="99FFCC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9" name="Скругленный прямоугольник 38"/>
          <p:cNvSpPr/>
          <p:nvPr/>
        </p:nvSpPr>
        <p:spPr bwMode="auto">
          <a:xfrm>
            <a:off x="5921227" y="2903815"/>
            <a:ext cx="2998935" cy="180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1050" cap="all" dirty="0">
                <a:latin typeface="Arial" panose="020B0604020202020204" pitchFamily="34" charset="0"/>
                <a:cs typeface="Arial" panose="020B0604020202020204" pitchFamily="34" charset="0"/>
              </a:rPr>
              <a:t>Периодическое обследование</a:t>
            </a:r>
          </a:p>
        </p:txBody>
      </p:sp>
      <p:cxnSp>
        <p:nvCxnSpPr>
          <p:cNvPr id="40" name="Прямая со стрелкой 39"/>
          <p:cNvCxnSpPr>
            <a:endCxn id="41" idx="1"/>
          </p:cNvCxnSpPr>
          <p:nvPr/>
        </p:nvCxnSpPr>
        <p:spPr bwMode="auto">
          <a:xfrm>
            <a:off x="3595275" y="3245843"/>
            <a:ext cx="2330806" cy="0"/>
          </a:xfrm>
          <a:prstGeom prst="straightConnector1">
            <a:avLst/>
          </a:prstGeom>
          <a:solidFill>
            <a:srgbClr val="99FFCC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41" name="Скругленный прямоугольник 40"/>
          <p:cNvSpPr/>
          <p:nvPr/>
        </p:nvSpPr>
        <p:spPr bwMode="auto">
          <a:xfrm>
            <a:off x="5926081" y="3155843"/>
            <a:ext cx="2994081" cy="180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1050" cap="all" dirty="0">
                <a:latin typeface="Arial" panose="020B0604020202020204" pitchFamily="34" charset="0"/>
                <a:cs typeface="Arial" panose="020B0604020202020204" pitchFamily="34" charset="0"/>
              </a:rPr>
              <a:t>Расширенное обследование</a:t>
            </a:r>
          </a:p>
        </p:txBody>
      </p:sp>
      <p:cxnSp>
        <p:nvCxnSpPr>
          <p:cNvPr id="42" name="Прямая со стрелкой 41"/>
          <p:cNvCxnSpPr>
            <a:endCxn id="43" idx="1"/>
          </p:cNvCxnSpPr>
          <p:nvPr/>
        </p:nvCxnSpPr>
        <p:spPr bwMode="auto">
          <a:xfrm>
            <a:off x="3595275" y="3497747"/>
            <a:ext cx="2330806" cy="124"/>
          </a:xfrm>
          <a:prstGeom prst="straightConnector1">
            <a:avLst/>
          </a:prstGeom>
          <a:solidFill>
            <a:srgbClr val="99FFCC"/>
          </a:solidFill>
          <a:ln w="12700" cap="flat" cmpd="sng" algn="ctr">
            <a:solidFill>
              <a:schemeClr val="tx1"/>
            </a:solidFill>
            <a:prstDash val="dash"/>
            <a:round/>
            <a:headEnd type="none" w="med" len="med"/>
            <a:tailEnd type="triangle"/>
          </a:ln>
          <a:effectLst/>
        </p:spPr>
      </p:cxnSp>
      <p:sp>
        <p:nvSpPr>
          <p:cNvPr id="43" name="Скругленный прямоугольник 42"/>
          <p:cNvSpPr/>
          <p:nvPr/>
        </p:nvSpPr>
        <p:spPr bwMode="auto">
          <a:xfrm>
            <a:off x="5926081" y="3407871"/>
            <a:ext cx="2994081" cy="180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1050" cap="all" dirty="0">
                <a:latin typeface="Arial" panose="020B0604020202020204" pitchFamily="34" charset="0"/>
                <a:cs typeface="Arial" panose="020B0604020202020204" pitchFamily="34" charset="0"/>
              </a:rPr>
              <a:t>И так далее</a:t>
            </a:r>
          </a:p>
        </p:txBody>
      </p:sp>
      <p:cxnSp>
        <p:nvCxnSpPr>
          <p:cNvPr id="47" name="Прямая со стрелкой 46"/>
          <p:cNvCxnSpPr>
            <a:endCxn id="48" idx="1"/>
          </p:cNvCxnSpPr>
          <p:nvPr/>
        </p:nvCxnSpPr>
        <p:spPr bwMode="auto">
          <a:xfrm>
            <a:off x="3595275" y="3749899"/>
            <a:ext cx="2330806" cy="0"/>
          </a:xfrm>
          <a:prstGeom prst="straightConnector1">
            <a:avLst/>
          </a:prstGeom>
          <a:solidFill>
            <a:srgbClr val="99FFCC"/>
          </a:solidFill>
          <a:ln w="12700" cap="flat" cmpd="sng" algn="ctr">
            <a:solidFill>
              <a:schemeClr val="tx1"/>
            </a:solidFill>
            <a:prstDash val="dash"/>
            <a:round/>
            <a:headEnd type="none" w="med" len="med"/>
            <a:tailEnd type="triangle"/>
          </a:ln>
          <a:effectLst/>
        </p:spPr>
      </p:cxnSp>
      <p:sp>
        <p:nvSpPr>
          <p:cNvPr id="48" name="Скругленный прямоугольник 47"/>
          <p:cNvSpPr/>
          <p:nvPr/>
        </p:nvSpPr>
        <p:spPr bwMode="auto">
          <a:xfrm>
            <a:off x="5926081" y="3659899"/>
            <a:ext cx="2994081" cy="180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1050" cap="all" dirty="0">
                <a:latin typeface="Arial" panose="020B0604020202020204" pitchFamily="34" charset="0"/>
                <a:cs typeface="Arial" panose="020B0604020202020204" pitchFamily="34" charset="0"/>
              </a:rPr>
              <a:t>…………………….</a:t>
            </a:r>
          </a:p>
        </p:txBody>
      </p:sp>
      <p:sp>
        <p:nvSpPr>
          <p:cNvPr id="30" name="Скругленный прямоугольник 29"/>
          <p:cNvSpPr/>
          <p:nvPr/>
        </p:nvSpPr>
        <p:spPr bwMode="auto">
          <a:xfrm>
            <a:off x="3334912" y="2219681"/>
            <a:ext cx="2117733" cy="467966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200" b="1" cap="all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kumimoji="0" lang="ru-RU" sz="1200" b="1" i="0" u="none" strike="noStrike" cap="all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Техническое </a:t>
            </a:r>
            <a:r>
              <a:rPr kumimoji="0" lang="ru-RU" sz="1200" b="1" i="0" u="none" strike="noStrike" cap="all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диагностирование</a:t>
            </a:r>
          </a:p>
        </p:txBody>
      </p:sp>
    </p:spTree>
    <p:extLst>
      <p:ext uri="{BB962C8B-B14F-4D97-AF65-F5344CB8AC3E}">
        <p14:creationId xmlns:p14="http://schemas.microsoft.com/office/powerpoint/2010/main" val="1467935502"/>
      </p:ext>
    </p:extLst>
  </p:cSld>
  <p:clrMapOvr>
    <a:masterClrMapping/>
  </p:clrMapOvr>
  <p:transition spd="med">
    <p:blinds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9"/>
          <p:cNvSpPr>
            <a:spLocks noGrp="1"/>
          </p:cNvSpPr>
          <p:nvPr>
            <p:ph type="title"/>
          </p:nvPr>
        </p:nvSpPr>
        <p:spPr>
          <a:xfrm>
            <a:off x="1924051" y="-20538"/>
            <a:ext cx="7219950" cy="702388"/>
          </a:xfrm>
          <a:prstGeom prst="rect">
            <a:avLst/>
          </a:prstGeom>
        </p:spPr>
        <p:txBody>
          <a:bodyPr wrap="square" anchor="ctr" anchorCtr="0">
            <a:noAutofit/>
          </a:bodyPr>
          <a:lstStyle/>
          <a:p>
            <a:r>
              <a:rPr lang="ru-RU" sz="1800" dirty="0" smtClean="0">
                <a:latin typeface="Arial "/>
                <a:cs typeface="Times New Roman" pitchFamily="18" charset="0"/>
              </a:rPr>
              <a:t>Пример Работы Ростехнадзора </a:t>
            </a:r>
            <a:r>
              <a:rPr lang="ru-RU" sz="1800" dirty="0">
                <a:latin typeface="Arial "/>
                <a:cs typeface="Times New Roman" pitchFamily="18" charset="0"/>
              </a:rPr>
              <a:t>и </a:t>
            </a:r>
            <a:r>
              <a:rPr lang="ru-RU" sz="1800" dirty="0" err="1">
                <a:latin typeface="Arial "/>
                <a:cs typeface="Times New Roman" pitchFamily="18" charset="0"/>
              </a:rPr>
              <a:t>пхг</a:t>
            </a:r>
            <a:r>
              <a:rPr lang="ru-RU" sz="1800" dirty="0">
                <a:latin typeface="Arial "/>
                <a:cs typeface="Times New Roman" pitchFamily="18" charset="0"/>
              </a:rPr>
              <a:t/>
            </a:r>
            <a:br>
              <a:rPr lang="ru-RU" sz="1800" dirty="0">
                <a:latin typeface="Arial "/>
                <a:cs typeface="Times New Roman" pitchFamily="18" charset="0"/>
              </a:rPr>
            </a:br>
            <a:r>
              <a:rPr lang="ru-RU" sz="1800" dirty="0">
                <a:latin typeface="Arial "/>
                <a:cs typeface="Times New Roman" pitchFamily="18" charset="0"/>
              </a:rPr>
              <a:t>по созданию классификации объектов</a:t>
            </a:r>
            <a:endParaRPr lang="ru-RU" sz="1800" dirty="0">
              <a:solidFill>
                <a:schemeClr val="bg1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1620" y="951570"/>
            <a:ext cx="1729229" cy="2445818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sx="102000" sy="102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43558"/>
            <a:ext cx="1584176" cy="2240656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sx="102000" sy="102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4" name="Прямоугольник 43"/>
          <p:cNvSpPr/>
          <p:nvPr/>
        </p:nvSpPr>
        <p:spPr>
          <a:xfrm>
            <a:off x="4427984" y="84355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/>
              <a:t>Перечень объектов ОПО ПХГ, подлежащих ЭПБ</a:t>
            </a:r>
            <a:endParaRPr lang="ru-RU" dirty="0"/>
          </a:p>
        </p:txBody>
      </p:sp>
      <p:graphicFrame>
        <p:nvGraphicFramePr>
          <p:cNvPr id="45" name="Таблица 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384758"/>
              </p:ext>
            </p:extLst>
          </p:nvPr>
        </p:nvGraphicFramePr>
        <p:xfrm>
          <a:off x="3131840" y="699542"/>
          <a:ext cx="5976156" cy="414560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3214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5608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6014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62778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73112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chemeClr val="tx1"/>
                          </a:solidFill>
                          <a:effectLst/>
                        </a:rPr>
                        <a:t>Наименование объекта подлежащего ЭПБ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219" marR="11219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6699FF"/>
                        </a:gs>
                        <a:gs pos="50000">
                          <a:srgbClr val="99CCFF"/>
                        </a:gs>
                        <a:gs pos="100000">
                          <a:srgbClr val="CCECFF"/>
                        </a:gs>
                      </a:gsLst>
                      <a:lin ang="5400000" scaled="0"/>
                    </a:gra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chemeClr val="tx1"/>
                          </a:solidFill>
                          <a:effectLst/>
                        </a:rPr>
                        <a:t>Наименование части объекта подлежащего ЭПБ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219" marR="11219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6699FF"/>
                        </a:gs>
                        <a:gs pos="50000">
                          <a:srgbClr val="99CCFF"/>
                        </a:gs>
                        <a:gs pos="100000">
                          <a:srgbClr val="CCECFF"/>
                        </a:gs>
                      </a:gsLst>
                      <a:lin ang="5400000" scaled="0"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57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solidFill>
                            <a:schemeClr val="tx1"/>
                          </a:solidFill>
                          <a:effectLst/>
                        </a:rPr>
                        <a:t>уровень №1</a:t>
                      </a:r>
                      <a:endParaRPr lang="ru-RU" sz="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219" marR="11219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6699FF"/>
                        </a:gs>
                        <a:gs pos="50000">
                          <a:srgbClr val="99CCFF"/>
                        </a:gs>
                        <a:gs pos="100000">
                          <a:srgbClr val="CCECFF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FF0000"/>
                          </a:solidFill>
                          <a:effectLst/>
                        </a:rPr>
                        <a:t>уровень №2</a:t>
                      </a:r>
                      <a:endParaRPr lang="ru-RU" sz="9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219" marR="11219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6699FF"/>
                        </a:gs>
                        <a:gs pos="50000">
                          <a:srgbClr val="99CCFF"/>
                        </a:gs>
                        <a:gs pos="100000">
                          <a:srgbClr val="CCECFF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solidFill>
                            <a:schemeClr val="tx1"/>
                          </a:solidFill>
                          <a:effectLst/>
                        </a:rPr>
                        <a:t>уровень №3</a:t>
                      </a:r>
                      <a:endParaRPr lang="ru-RU" sz="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219" marR="11219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6699FF"/>
                        </a:gs>
                        <a:gs pos="50000">
                          <a:srgbClr val="99CCFF"/>
                        </a:gs>
                        <a:gs pos="100000">
                          <a:srgbClr val="CCECFF"/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14418">
                <a:tc rowSpan="20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solidFill>
                            <a:schemeClr val="tx1"/>
                          </a:solidFill>
                          <a:effectLst/>
                        </a:rPr>
                        <a:t> Компрессорная станция</a:t>
                      </a:r>
                      <a:endParaRPr lang="ru-RU" sz="7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219" marR="11219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solidFill>
                            <a:schemeClr val="tx1"/>
                          </a:solidFill>
                          <a:effectLst/>
                        </a:rPr>
                        <a:t>Подводящий трубопровод</a:t>
                      </a:r>
                      <a:endParaRPr lang="ru-RU" sz="7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219" marR="11219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solidFill>
                            <a:schemeClr val="tx1"/>
                          </a:solidFill>
                          <a:effectLst/>
                        </a:rPr>
                        <a:t>Узел охранных кранов</a:t>
                      </a:r>
                      <a:endParaRPr lang="ru-RU" sz="7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219" marR="11219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90" dirty="0">
                          <a:solidFill>
                            <a:schemeClr val="tx1"/>
                          </a:solidFill>
                          <a:effectLst/>
                        </a:rPr>
                        <a:t>Трубопроводная обвязка узла охранных кранов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90" dirty="0">
                          <a:solidFill>
                            <a:schemeClr val="tx1"/>
                          </a:solidFill>
                          <a:effectLst/>
                        </a:rPr>
                        <a:t>(</a:t>
                      </a:r>
                      <a:r>
                        <a:rPr lang="ru-RU" sz="690" dirty="0" err="1">
                          <a:solidFill>
                            <a:schemeClr val="tx1"/>
                          </a:solidFill>
                          <a:effectLst/>
                        </a:rPr>
                        <a:t>Ду</a:t>
                      </a:r>
                      <a:r>
                        <a:rPr lang="ru-RU" sz="690" dirty="0">
                          <a:solidFill>
                            <a:schemeClr val="tx1"/>
                          </a:solidFill>
                          <a:effectLst/>
                        </a:rPr>
                        <a:t> 100 мм и более)</a:t>
                      </a:r>
                      <a:endParaRPr lang="ru-RU" sz="69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219" marR="11219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144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90" dirty="0">
                          <a:solidFill>
                            <a:schemeClr val="tx1"/>
                          </a:solidFill>
                          <a:effectLst/>
                        </a:rPr>
                        <a:t>ТПА Трубопроводной обвязки узла охранных кранов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90" dirty="0">
                          <a:solidFill>
                            <a:schemeClr val="tx1"/>
                          </a:solidFill>
                          <a:effectLst/>
                        </a:rPr>
                        <a:t>(</a:t>
                      </a:r>
                      <a:r>
                        <a:rPr lang="ru-RU" sz="690" dirty="0" err="1">
                          <a:solidFill>
                            <a:schemeClr val="tx1"/>
                          </a:solidFill>
                          <a:effectLst/>
                        </a:rPr>
                        <a:t>Ду</a:t>
                      </a:r>
                      <a:r>
                        <a:rPr lang="ru-RU" sz="690" dirty="0">
                          <a:solidFill>
                            <a:schemeClr val="tx1"/>
                          </a:solidFill>
                          <a:effectLst/>
                        </a:rPr>
                        <a:t> 100 мм и более)</a:t>
                      </a:r>
                      <a:endParaRPr lang="ru-RU" sz="69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219" marR="11219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144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effectLst/>
                        </a:rPr>
                        <a:t>Трубопровод</a:t>
                      </a:r>
                      <a:endParaRPr lang="ru-RU" sz="7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219" marR="11219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90" dirty="0">
                          <a:solidFill>
                            <a:schemeClr val="tx1"/>
                          </a:solidFill>
                          <a:effectLst/>
                        </a:rPr>
                        <a:t>Входной трубопровод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90" dirty="0">
                          <a:solidFill>
                            <a:schemeClr val="tx1"/>
                          </a:solidFill>
                          <a:effectLst/>
                        </a:rPr>
                        <a:t>(</a:t>
                      </a:r>
                      <a:r>
                        <a:rPr lang="ru-RU" sz="690" dirty="0" err="1">
                          <a:solidFill>
                            <a:schemeClr val="tx1"/>
                          </a:solidFill>
                          <a:effectLst/>
                        </a:rPr>
                        <a:t>Ду</a:t>
                      </a:r>
                      <a:r>
                        <a:rPr lang="ru-RU" sz="690" dirty="0">
                          <a:solidFill>
                            <a:schemeClr val="tx1"/>
                          </a:solidFill>
                          <a:effectLst/>
                        </a:rPr>
                        <a:t> 100 мм и более)</a:t>
                      </a:r>
                      <a:endParaRPr lang="ru-RU" sz="69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219" marR="11219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144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effectLst/>
                        </a:rPr>
                        <a:t>ТПА</a:t>
                      </a:r>
                      <a:endParaRPr lang="ru-RU" sz="7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219" marR="11219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90" dirty="0">
                          <a:solidFill>
                            <a:schemeClr val="tx1"/>
                          </a:solidFill>
                          <a:effectLst/>
                        </a:rPr>
                        <a:t>ТПА входного трубопровода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90" dirty="0">
                          <a:solidFill>
                            <a:schemeClr val="tx1"/>
                          </a:solidFill>
                          <a:effectLst/>
                        </a:rPr>
                        <a:t>(</a:t>
                      </a:r>
                      <a:r>
                        <a:rPr lang="ru-RU" sz="690" dirty="0" err="1">
                          <a:solidFill>
                            <a:schemeClr val="tx1"/>
                          </a:solidFill>
                          <a:effectLst/>
                        </a:rPr>
                        <a:t>Ду</a:t>
                      </a:r>
                      <a:r>
                        <a:rPr lang="ru-RU" sz="690" dirty="0">
                          <a:solidFill>
                            <a:schemeClr val="tx1"/>
                          </a:solidFill>
                          <a:effectLst/>
                        </a:rPr>
                        <a:t> 100 мм и более)</a:t>
                      </a:r>
                      <a:endParaRPr lang="ru-RU" sz="69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219" marR="11219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557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1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solidFill>
                            <a:schemeClr val="tx1"/>
                          </a:solidFill>
                          <a:effectLst/>
                        </a:rPr>
                        <a:t>Установка очистки газа КС</a:t>
                      </a:r>
                      <a:endParaRPr lang="ru-RU" sz="7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219" marR="11219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solidFill>
                            <a:schemeClr val="tx1"/>
                          </a:solidFill>
                          <a:effectLst/>
                        </a:rPr>
                        <a:t>Пылеуловитель</a:t>
                      </a:r>
                      <a:endParaRPr lang="ru-RU" sz="7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219" marR="11219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90" dirty="0">
                          <a:solidFill>
                            <a:schemeClr val="tx1"/>
                          </a:solidFill>
                          <a:effectLst/>
                        </a:rPr>
                        <a:t>СРПД</a:t>
                      </a:r>
                      <a:endParaRPr lang="ru-RU" sz="69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219" marR="11219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144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90" dirty="0">
                          <a:solidFill>
                            <a:schemeClr val="tx1"/>
                          </a:solidFill>
                          <a:effectLst/>
                        </a:rPr>
                        <a:t>Трубопроводная обвязка пылеуловителя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90" dirty="0">
                          <a:solidFill>
                            <a:schemeClr val="tx1"/>
                          </a:solidFill>
                          <a:effectLst/>
                        </a:rPr>
                        <a:t>(</a:t>
                      </a:r>
                      <a:r>
                        <a:rPr lang="ru-RU" sz="690" dirty="0" err="1">
                          <a:solidFill>
                            <a:schemeClr val="tx1"/>
                          </a:solidFill>
                          <a:effectLst/>
                        </a:rPr>
                        <a:t>Ду</a:t>
                      </a:r>
                      <a:r>
                        <a:rPr lang="ru-RU" sz="690" dirty="0">
                          <a:solidFill>
                            <a:schemeClr val="tx1"/>
                          </a:solidFill>
                          <a:effectLst/>
                        </a:rPr>
                        <a:t> 100 мм и более)</a:t>
                      </a:r>
                      <a:endParaRPr lang="ru-RU" sz="69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219" marR="11219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144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90" dirty="0">
                          <a:solidFill>
                            <a:schemeClr val="tx1"/>
                          </a:solidFill>
                          <a:effectLst/>
                        </a:rPr>
                        <a:t>ТПА трубопроводной обвязки пылеуловителя</a:t>
                      </a:r>
                      <a:br>
                        <a:rPr lang="ru-RU" sz="690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ru-RU" sz="690" dirty="0">
                          <a:solidFill>
                            <a:schemeClr val="tx1"/>
                          </a:solidFill>
                          <a:effectLst/>
                        </a:rPr>
                        <a:t>(</a:t>
                      </a:r>
                      <a:r>
                        <a:rPr lang="ru-RU" sz="690" dirty="0" err="1">
                          <a:solidFill>
                            <a:schemeClr val="tx1"/>
                          </a:solidFill>
                          <a:effectLst/>
                        </a:rPr>
                        <a:t>Ду</a:t>
                      </a:r>
                      <a:r>
                        <a:rPr lang="ru-RU" sz="690" dirty="0">
                          <a:solidFill>
                            <a:schemeClr val="tx1"/>
                          </a:solidFill>
                          <a:effectLst/>
                        </a:rPr>
                        <a:t> 100 мм и более)</a:t>
                      </a:r>
                      <a:endParaRPr lang="ru-RU" sz="69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219" marR="11219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557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solidFill>
                            <a:schemeClr val="tx1"/>
                          </a:solidFill>
                          <a:effectLst/>
                        </a:rPr>
                        <a:t>Фильтр-сепаратор</a:t>
                      </a:r>
                      <a:endParaRPr lang="ru-RU" sz="7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219" marR="11219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90" dirty="0">
                          <a:solidFill>
                            <a:schemeClr val="tx1"/>
                          </a:solidFill>
                          <a:effectLst/>
                        </a:rPr>
                        <a:t>СРПД</a:t>
                      </a:r>
                      <a:endParaRPr lang="ru-RU" sz="69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219" marR="11219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1144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90" dirty="0">
                          <a:solidFill>
                            <a:schemeClr val="tx1"/>
                          </a:solidFill>
                          <a:effectLst/>
                        </a:rPr>
                        <a:t>Трубопроводная обвязка фильтра-сепаратора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90" dirty="0">
                          <a:solidFill>
                            <a:schemeClr val="tx1"/>
                          </a:solidFill>
                          <a:effectLst/>
                        </a:rPr>
                        <a:t>(</a:t>
                      </a:r>
                      <a:r>
                        <a:rPr lang="ru-RU" sz="690" dirty="0" err="1">
                          <a:solidFill>
                            <a:schemeClr val="tx1"/>
                          </a:solidFill>
                          <a:effectLst/>
                        </a:rPr>
                        <a:t>Ду</a:t>
                      </a:r>
                      <a:r>
                        <a:rPr lang="ru-RU" sz="690" dirty="0">
                          <a:solidFill>
                            <a:schemeClr val="tx1"/>
                          </a:solidFill>
                          <a:effectLst/>
                        </a:rPr>
                        <a:t> 100 мм и более)</a:t>
                      </a:r>
                      <a:endParaRPr lang="ru-RU" sz="69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219" marR="11219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1144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90" dirty="0">
                          <a:solidFill>
                            <a:schemeClr val="tx1"/>
                          </a:solidFill>
                          <a:effectLst/>
                        </a:rPr>
                        <a:t>ТПА трубопроводной обвязки фильтра-сепаратора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90" dirty="0">
                          <a:solidFill>
                            <a:schemeClr val="tx1"/>
                          </a:solidFill>
                          <a:effectLst/>
                        </a:rPr>
                        <a:t>(</a:t>
                      </a:r>
                      <a:r>
                        <a:rPr lang="ru-RU" sz="690" dirty="0" err="1">
                          <a:solidFill>
                            <a:schemeClr val="tx1"/>
                          </a:solidFill>
                          <a:effectLst/>
                        </a:rPr>
                        <a:t>Ду</a:t>
                      </a:r>
                      <a:r>
                        <a:rPr lang="ru-RU" sz="690" dirty="0">
                          <a:solidFill>
                            <a:schemeClr val="tx1"/>
                          </a:solidFill>
                          <a:effectLst/>
                        </a:rPr>
                        <a:t> 100 мм и более)</a:t>
                      </a:r>
                      <a:endParaRPr lang="ru-RU" sz="69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219" marR="11219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557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solidFill>
                            <a:schemeClr val="tx1"/>
                          </a:solidFill>
                          <a:effectLst/>
                        </a:rPr>
                        <a:t>Ёмкость дренажная</a:t>
                      </a:r>
                      <a:endParaRPr lang="ru-RU" sz="7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219" marR="11219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90" dirty="0" err="1">
                          <a:solidFill>
                            <a:schemeClr val="tx1"/>
                          </a:solidFill>
                          <a:effectLst/>
                        </a:rPr>
                        <a:t>Емкость</a:t>
                      </a:r>
                      <a:endParaRPr lang="ru-RU" sz="69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219" marR="11219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1144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90" dirty="0">
                          <a:solidFill>
                            <a:schemeClr val="tx1"/>
                          </a:solidFill>
                          <a:effectLst/>
                        </a:rPr>
                        <a:t>Трубопроводная обвязка ёмкости дренажной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90" dirty="0">
                          <a:solidFill>
                            <a:schemeClr val="tx1"/>
                          </a:solidFill>
                          <a:effectLst/>
                        </a:rPr>
                        <a:t>(</a:t>
                      </a:r>
                      <a:r>
                        <a:rPr lang="ru-RU" sz="690" dirty="0" err="1">
                          <a:solidFill>
                            <a:schemeClr val="tx1"/>
                          </a:solidFill>
                          <a:effectLst/>
                        </a:rPr>
                        <a:t>Ду</a:t>
                      </a:r>
                      <a:r>
                        <a:rPr lang="ru-RU" sz="690" dirty="0">
                          <a:solidFill>
                            <a:schemeClr val="tx1"/>
                          </a:solidFill>
                          <a:effectLst/>
                        </a:rPr>
                        <a:t> 100 мм и более)</a:t>
                      </a:r>
                      <a:endParaRPr lang="ru-RU" sz="69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219" marR="11219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1144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90" dirty="0">
                          <a:solidFill>
                            <a:schemeClr val="tx1"/>
                          </a:solidFill>
                          <a:effectLst/>
                        </a:rPr>
                        <a:t>ТПА трубопроводной обвязки ёмкости дренажной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90" dirty="0">
                          <a:solidFill>
                            <a:schemeClr val="tx1"/>
                          </a:solidFill>
                          <a:effectLst/>
                        </a:rPr>
                        <a:t>(</a:t>
                      </a:r>
                      <a:r>
                        <a:rPr lang="ru-RU" sz="690" dirty="0" err="1">
                          <a:solidFill>
                            <a:schemeClr val="tx1"/>
                          </a:solidFill>
                          <a:effectLst/>
                        </a:rPr>
                        <a:t>Ду</a:t>
                      </a:r>
                      <a:r>
                        <a:rPr lang="ru-RU" sz="690" dirty="0">
                          <a:solidFill>
                            <a:schemeClr val="tx1"/>
                          </a:solidFill>
                          <a:effectLst/>
                        </a:rPr>
                        <a:t> 100 мм и более)</a:t>
                      </a:r>
                      <a:endParaRPr lang="ru-RU" sz="69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219" marR="11219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557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solidFill>
                            <a:schemeClr val="tx1"/>
                          </a:solidFill>
                          <a:effectLst/>
                        </a:rPr>
                        <a:t>Ёмкость сбора </a:t>
                      </a:r>
                      <a:r>
                        <a:rPr lang="ru-RU" sz="700" dirty="0" err="1">
                          <a:solidFill>
                            <a:schemeClr val="tx1"/>
                          </a:solidFill>
                          <a:effectLst/>
                        </a:rPr>
                        <a:t>мехпримесей</a:t>
                      </a:r>
                      <a:endParaRPr lang="ru-RU" sz="7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219" marR="11219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90" dirty="0">
                          <a:solidFill>
                            <a:schemeClr val="tx1"/>
                          </a:solidFill>
                          <a:effectLst/>
                        </a:rPr>
                        <a:t>СРПД</a:t>
                      </a:r>
                      <a:endParaRPr lang="ru-RU" sz="69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219" marR="11219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1144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90" dirty="0">
                          <a:solidFill>
                            <a:schemeClr val="tx1"/>
                          </a:solidFill>
                          <a:effectLst/>
                        </a:rPr>
                        <a:t>Трубопроводная обвязка ёмкости сбора </a:t>
                      </a:r>
                      <a:r>
                        <a:rPr lang="ru-RU" sz="690" dirty="0" err="1">
                          <a:solidFill>
                            <a:schemeClr val="tx1"/>
                          </a:solidFill>
                          <a:effectLst/>
                        </a:rPr>
                        <a:t>мехпримесей</a:t>
                      </a:r>
                      <a:endParaRPr lang="ru-RU" sz="69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90" dirty="0">
                          <a:solidFill>
                            <a:schemeClr val="tx1"/>
                          </a:solidFill>
                          <a:effectLst/>
                        </a:rPr>
                        <a:t>(</a:t>
                      </a:r>
                      <a:r>
                        <a:rPr lang="ru-RU" sz="690" dirty="0" err="1">
                          <a:solidFill>
                            <a:schemeClr val="tx1"/>
                          </a:solidFill>
                          <a:effectLst/>
                        </a:rPr>
                        <a:t>Ду</a:t>
                      </a:r>
                      <a:r>
                        <a:rPr lang="ru-RU" sz="690" dirty="0">
                          <a:solidFill>
                            <a:schemeClr val="tx1"/>
                          </a:solidFill>
                          <a:effectLst/>
                        </a:rPr>
                        <a:t> 100 мм и более)</a:t>
                      </a:r>
                      <a:endParaRPr lang="ru-RU" sz="69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219" marR="11219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20579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90" dirty="0">
                          <a:solidFill>
                            <a:schemeClr val="tx1"/>
                          </a:solidFill>
                          <a:effectLst/>
                        </a:rPr>
                        <a:t> ТПА трубопроводной обвязки ёмкости сбора </a:t>
                      </a:r>
                      <a:r>
                        <a:rPr lang="ru-RU" sz="690" dirty="0" err="1">
                          <a:solidFill>
                            <a:schemeClr val="tx1"/>
                          </a:solidFill>
                          <a:effectLst/>
                        </a:rPr>
                        <a:t>мехпримесей</a:t>
                      </a:r>
                      <a:r>
                        <a:rPr lang="ru-RU" sz="69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90" dirty="0">
                          <a:solidFill>
                            <a:schemeClr val="tx1"/>
                          </a:solidFill>
                          <a:effectLst/>
                        </a:rPr>
                        <a:t>(</a:t>
                      </a:r>
                      <a:r>
                        <a:rPr lang="ru-RU" sz="690" dirty="0" err="1">
                          <a:solidFill>
                            <a:schemeClr val="tx1"/>
                          </a:solidFill>
                          <a:effectLst/>
                        </a:rPr>
                        <a:t>Ду</a:t>
                      </a:r>
                      <a:r>
                        <a:rPr lang="ru-RU" sz="690" dirty="0">
                          <a:solidFill>
                            <a:schemeClr val="tx1"/>
                          </a:solidFill>
                          <a:effectLst/>
                        </a:rPr>
                        <a:t> 100 мм и более)</a:t>
                      </a:r>
                      <a:endParaRPr lang="ru-RU" sz="69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219" marR="11219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557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solidFill>
                            <a:schemeClr val="tx1"/>
                          </a:solidFill>
                          <a:effectLst/>
                        </a:rPr>
                        <a:t>ГПА</a:t>
                      </a:r>
                      <a:endParaRPr lang="ru-RU" sz="7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219" marR="11219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solidFill>
                            <a:schemeClr val="tx1"/>
                          </a:solidFill>
                          <a:effectLst/>
                        </a:rPr>
                        <a:t>ГПА</a:t>
                      </a:r>
                      <a:endParaRPr lang="ru-RU" sz="7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219" marR="11219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90" dirty="0">
                          <a:solidFill>
                            <a:schemeClr val="tx1"/>
                          </a:solidFill>
                          <a:effectLst/>
                        </a:rPr>
                        <a:t>Двигатель ГПА</a:t>
                      </a:r>
                      <a:endParaRPr lang="ru-RU" sz="69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219" marR="11219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  <a:tr h="557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90" dirty="0">
                          <a:solidFill>
                            <a:schemeClr val="tx1"/>
                          </a:solidFill>
                          <a:effectLst/>
                        </a:rPr>
                        <a:t>Нагнетатель ГПА</a:t>
                      </a:r>
                      <a:endParaRPr lang="ru-RU" sz="69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219" marR="11219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9"/>
                  </a:ext>
                </a:extLst>
              </a:tr>
              <a:tr h="1144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solidFill>
                            <a:schemeClr val="tx1"/>
                          </a:solidFill>
                          <a:effectLst/>
                        </a:rPr>
                        <a:t>Обвязка ГПА</a:t>
                      </a:r>
                      <a:endParaRPr lang="ru-RU" sz="7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219" marR="11219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90" dirty="0">
                          <a:solidFill>
                            <a:schemeClr val="tx1"/>
                          </a:solidFill>
                          <a:effectLst/>
                        </a:rPr>
                        <a:t>Трубопроводная обвязка ГПА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90" dirty="0">
                          <a:solidFill>
                            <a:schemeClr val="tx1"/>
                          </a:solidFill>
                          <a:effectLst/>
                        </a:rPr>
                        <a:t>(</a:t>
                      </a:r>
                      <a:r>
                        <a:rPr lang="ru-RU" sz="690" dirty="0" err="1">
                          <a:solidFill>
                            <a:schemeClr val="tx1"/>
                          </a:solidFill>
                          <a:effectLst/>
                        </a:rPr>
                        <a:t>Ду</a:t>
                      </a:r>
                      <a:r>
                        <a:rPr lang="ru-RU" sz="690" dirty="0">
                          <a:solidFill>
                            <a:schemeClr val="tx1"/>
                          </a:solidFill>
                          <a:effectLst/>
                        </a:rPr>
                        <a:t> 100 мм и более)</a:t>
                      </a:r>
                      <a:endParaRPr lang="ru-RU" sz="69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219" marR="11219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0"/>
                  </a:ext>
                </a:extLst>
              </a:tr>
              <a:tr h="1144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90" dirty="0">
                          <a:solidFill>
                            <a:schemeClr val="tx1"/>
                          </a:solidFill>
                          <a:effectLst/>
                        </a:rPr>
                        <a:t>ТПА трубопроводной обвязки ГПА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90" dirty="0">
                          <a:solidFill>
                            <a:schemeClr val="tx1"/>
                          </a:solidFill>
                          <a:effectLst/>
                        </a:rPr>
                        <a:t>(</a:t>
                      </a:r>
                      <a:r>
                        <a:rPr lang="ru-RU" sz="690" dirty="0" err="1">
                          <a:solidFill>
                            <a:schemeClr val="tx1"/>
                          </a:solidFill>
                          <a:effectLst/>
                        </a:rPr>
                        <a:t>Ду</a:t>
                      </a:r>
                      <a:r>
                        <a:rPr lang="ru-RU" sz="690" dirty="0">
                          <a:solidFill>
                            <a:schemeClr val="tx1"/>
                          </a:solidFill>
                          <a:effectLst/>
                        </a:rPr>
                        <a:t> 100 мм и более)</a:t>
                      </a:r>
                      <a:endParaRPr lang="ru-RU" sz="69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219" marR="11219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1"/>
                  </a:ext>
                </a:extLst>
              </a:tr>
            </a:tbl>
          </a:graphicData>
        </a:graphic>
      </p:graphicFrame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888518"/>
            <a:ext cx="2129408" cy="2782218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sx="102000" sy="102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49" name="Прямая соединительная линия 48"/>
          <p:cNvCxnSpPr/>
          <p:nvPr/>
        </p:nvCxnSpPr>
        <p:spPr bwMode="auto">
          <a:xfrm>
            <a:off x="1223628" y="2463738"/>
            <a:ext cx="1440159" cy="0"/>
          </a:xfrm>
          <a:prstGeom prst="line">
            <a:avLst/>
          </a:prstGeom>
          <a:noFill/>
          <a:ln w="222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0" name="Прямоугольник 49"/>
          <p:cNvSpPr/>
          <p:nvPr/>
        </p:nvSpPr>
        <p:spPr bwMode="auto">
          <a:xfrm flipH="1">
            <a:off x="5220072" y="879562"/>
            <a:ext cx="1260140" cy="3924436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6778255"/>
      </p:ext>
    </p:extLst>
  </p:cSld>
  <p:clrMapOvr>
    <a:masterClrMapping/>
  </p:clrMapOvr>
  <p:transition spd="med">
    <p:blinds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Заголовок 1"/>
          <p:cNvSpPr>
            <a:spLocks noGrp="1"/>
          </p:cNvSpPr>
          <p:nvPr>
            <p:ph type="title"/>
          </p:nvPr>
        </p:nvSpPr>
        <p:spPr>
          <a:xfrm>
            <a:off x="1924051" y="51470"/>
            <a:ext cx="7219950" cy="590551"/>
          </a:xfrm>
        </p:spPr>
        <p:txBody>
          <a:bodyPr wrap="square" tIns="36000" bIns="36000" anchor="ctr" anchorCtr="0">
            <a:noAutofit/>
          </a:bodyPr>
          <a:lstStyle/>
          <a:p>
            <a:r>
              <a:rPr lang="ru-RU" sz="1800" b="1" cap="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"/>
                <a:cs typeface="Times New Roman" pitchFamily="18" charset="0"/>
              </a:rPr>
              <a:t>Корректировка в соответствии с требованиями федерального </a:t>
            </a:r>
            <a:r>
              <a:rPr lang="ru-RU" sz="1800" b="1" cap="all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"/>
                <a:cs typeface="Times New Roman" pitchFamily="18" charset="0"/>
              </a:rPr>
              <a:t>законодательства</a:t>
            </a:r>
            <a:endParaRPr lang="ru-RU" sz="1800" b="1" cap="all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"/>
              <a:cs typeface="Times New Roman" pitchFamily="18" charset="0"/>
            </a:endParaRPr>
          </a:p>
        </p:txBody>
      </p:sp>
      <p:pic>
        <p:nvPicPr>
          <p:cNvPr id="25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295" y="718623"/>
            <a:ext cx="1594654" cy="167400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sx="102000" sy="102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6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706" y="954777"/>
            <a:ext cx="1787090" cy="1848941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sx="102000" sy="102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7" name="Скругленная прямоугольная выноска 26"/>
          <p:cNvSpPr/>
          <p:nvPr/>
        </p:nvSpPr>
        <p:spPr bwMode="auto">
          <a:xfrm flipH="1">
            <a:off x="53338" y="1938443"/>
            <a:ext cx="1935481" cy="589535"/>
          </a:xfrm>
          <a:prstGeom prst="wedgeRoundRectCallout">
            <a:avLst>
              <a:gd name="adj1" fmla="val 8023"/>
              <a:gd name="adj2" fmla="val -93940"/>
              <a:gd name="adj3" fmla="val 16667"/>
            </a:avLst>
          </a:prstGeom>
          <a:solidFill>
            <a:schemeClr val="bg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1" i="0" u="none" strike="noStrike" cap="all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СТО Газпром 2-2.3-095-2007</a:t>
            </a:r>
          </a:p>
          <a:p>
            <a:pPr marL="0" marR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900" cap="all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«Методические указания по диагностическому обследованию ЛЧ МГ»</a:t>
            </a:r>
            <a:endParaRPr kumimoji="0" lang="ru-RU" sz="900" i="0" u="none" strike="noStrike" cap="all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8764" y="718623"/>
            <a:ext cx="1608016" cy="170237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sx="102000" sy="102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9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8761" y="968068"/>
            <a:ext cx="1839062" cy="1848941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sx="102000" sy="102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0" name="Скругленная прямоугольная выноска 29"/>
          <p:cNvSpPr/>
          <p:nvPr/>
        </p:nvSpPr>
        <p:spPr bwMode="auto">
          <a:xfrm flipH="1">
            <a:off x="3324667" y="1800927"/>
            <a:ext cx="2010903" cy="1169858"/>
          </a:xfrm>
          <a:prstGeom prst="wedgeRoundRectCallout">
            <a:avLst>
              <a:gd name="adj1" fmla="val 14255"/>
              <a:gd name="adj2" fmla="val -91988"/>
              <a:gd name="adj3" fmla="val 16667"/>
            </a:avLst>
          </a:prstGeom>
          <a:solidFill>
            <a:schemeClr val="bg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1" i="0" u="none" strike="noStrike" cap="all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СТО Газпром 2-2.3-084-2006</a:t>
            </a:r>
          </a:p>
          <a:p>
            <a:r>
              <a:rPr lang="ru-RU" sz="800" cap="all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МЕТОДИКА </a:t>
            </a:r>
            <a:r>
              <a:rPr lang="ru-RU" sz="800" cap="all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ПРОВЕДЕНИЯ БАЗОВОГО </a:t>
            </a:r>
            <a:r>
              <a:rPr lang="ru-RU" sz="800" cap="all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ДИАГНОСТИЧЕСКОГО </a:t>
            </a:r>
            <a:r>
              <a:rPr lang="ru-RU" sz="800" cap="all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ОБСЛЕДОВАНИЯ  НАДЗЕМНЫХ </a:t>
            </a:r>
            <a:r>
              <a:rPr lang="ru-RU" sz="800" cap="all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ТЕХНОЛОГИЧЕСКИХ </a:t>
            </a:r>
            <a:r>
              <a:rPr lang="ru-RU" sz="800" cap="all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трубопроводов ПОДЗЕМНЫХ </a:t>
            </a:r>
            <a:r>
              <a:rPr lang="ru-RU" sz="800" cap="all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ХРАНИЛИЩ ГАЗА ОАО «ГАЗПРОМ»</a:t>
            </a:r>
            <a:endParaRPr kumimoji="0" lang="ru-RU" sz="800" i="0" u="none" strike="noStrike" cap="all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Скругленная прямоугольная выноска 30"/>
          <p:cNvSpPr/>
          <p:nvPr/>
        </p:nvSpPr>
        <p:spPr bwMode="auto">
          <a:xfrm flipH="1">
            <a:off x="129294" y="2848470"/>
            <a:ext cx="3015501" cy="1286055"/>
          </a:xfrm>
          <a:prstGeom prst="wedgeRoundRectCallout">
            <a:avLst>
              <a:gd name="adj1" fmla="val -37613"/>
              <a:gd name="adj2" fmla="val -172987"/>
              <a:gd name="adj3" fmla="val 16667"/>
            </a:avLst>
          </a:prstGeom>
          <a:solidFill>
            <a:schemeClr val="bg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171450" marR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700" b="1" i="0" u="none" strike="noStrike" cap="all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Пб 08-624-03;</a:t>
            </a:r>
          </a:p>
          <a:p>
            <a:pPr marL="171450" marR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ru-RU" sz="700" b="1" cap="all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Рд</a:t>
            </a:r>
            <a:r>
              <a:rPr lang="ru-RU" sz="700" b="1" cap="all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09-102-95</a:t>
            </a:r>
            <a:r>
              <a:rPr lang="ru-RU" sz="700" cap="all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171450" algn="l">
              <a:buFontTx/>
              <a:buChar char="-"/>
            </a:pPr>
            <a:r>
              <a:rPr lang="ru-RU" sz="700" b="1" cap="all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Положение </a:t>
            </a:r>
            <a:r>
              <a:rPr lang="ru-RU" sz="700" b="1" cap="all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порядке продления срока безопасной эксплуатации </a:t>
            </a:r>
            <a:r>
              <a:rPr lang="ru-RU" sz="700" cap="all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технических устройств, оборудования и сооружений на опасных производственных объектах (утв. </a:t>
            </a:r>
            <a:r>
              <a:rPr lang="ru-RU" sz="700" cap="all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Постановлением </a:t>
            </a:r>
            <a:r>
              <a:rPr lang="ru-RU" sz="700" cap="all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Госгортехнадзора России от 09.07.2002 № 43);</a:t>
            </a:r>
          </a:p>
          <a:p>
            <a:pPr marL="171450" algn="l">
              <a:buFontTx/>
              <a:buChar char="-"/>
            </a:pPr>
            <a:r>
              <a:rPr lang="ru-RU" sz="700" b="1" cap="all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Правила безопасности </a:t>
            </a:r>
            <a:r>
              <a:rPr lang="ru-RU" sz="700" cap="all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эксплуатации магистральных газопроводов (утв. Министром газовой </a:t>
            </a:r>
            <a:r>
              <a:rPr lang="ru-RU" sz="700" cap="all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промышленности 16.03.84)</a:t>
            </a:r>
            <a:endParaRPr kumimoji="0" lang="ru-RU" sz="700" i="0" u="none" strike="noStrike" cap="all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Скругленная прямоугольная выноска 31"/>
          <p:cNvSpPr/>
          <p:nvPr/>
        </p:nvSpPr>
        <p:spPr bwMode="auto">
          <a:xfrm flipH="1">
            <a:off x="3324665" y="3266334"/>
            <a:ext cx="2853636" cy="925596"/>
          </a:xfrm>
          <a:prstGeom prst="wedgeRoundRectCallout">
            <a:avLst>
              <a:gd name="adj1" fmla="val -39410"/>
              <a:gd name="adj2" fmla="val -148080"/>
              <a:gd name="adj3" fmla="val 16667"/>
            </a:avLst>
          </a:prstGeom>
          <a:solidFill>
            <a:schemeClr val="bg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171450" algn="l">
              <a:buFontTx/>
              <a:buChar char="-"/>
            </a:pPr>
            <a:endParaRPr lang="ru-RU" sz="900" cap="all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algn="l">
              <a:buFontTx/>
              <a:buChar char="-"/>
            </a:pPr>
            <a:r>
              <a:rPr lang="ru-RU" sz="900" b="1" cap="all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ПБ 08-624-03;</a:t>
            </a:r>
          </a:p>
          <a:p>
            <a:pPr marL="171450" algn="l">
              <a:buFontTx/>
              <a:buChar char="-"/>
            </a:pPr>
            <a:endParaRPr lang="ru-RU" sz="900" b="1" cap="all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algn="l">
              <a:buFontTx/>
              <a:buChar char="-"/>
            </a:pPr>
            <a:r>
              <a:rPr lang="ru-RU" sz="900" b="1" cap="all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ПБ </a:t>
            </a:r>
            <a:r>
              <a:rPr lang="ru-RU" sz="900" b="1" cap="all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03-585-03;</a:t>
            </a:r>
          </a:p>
          <a:p>
            <a:pPr marL="171450" algn="l">
              <a:buFontTx/>
              <a:buChar char="-"/>
            </a:pPr>
            <a:endParaRPr lang="ru-RU" sz="900" b="1" cap="all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algn="l">
              <a:buFontTx/>
              <a:buChar char="-"/>
            </a:pPr>
            <a:r>
              <a:rPr lang="ru-RU" sz="900" b="1" cap="all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РД 558-97 </a:t>
            </a:r>
            <a:r>
              <a:rPr lang="ru-RU" sz="900" b="1" cap="all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РАО </a:t>
            </a:r>
            <a:r>
              <a:rPr lang="ru-RU" sz="900" b="1" cap="all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«Газпром</a:t>
            </a:r>
            <a:r>
              <a:rPr lang="ru-RU" sz="900" b="1" cap="all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»;</a:t>
            </a:r>
            <a:endParaRPr kumimoji="0" lang="ru-RU" sz="900" b="1" i="0" u="none" strike="noStrike" cap="all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0" y="4280778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cap="all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Более </a:t>
            </a:r>
            <a:r>
              <a:rPr lang="ru-RU" sz="1400" b="1" cap="all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37%</a:t>
            </a:r>
            <a:r>
              <a:rPr lang="ru-RU" sz="1400" b="1" cap="all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документов </a:t>
            </a:r>
            <a:r>
              <a:rPr lang="ru-RU" sz="1400" b="1" cap="all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требует актуализации </a:t>
            </a:r>
            <a:r>
              <a:rPr lang="ru-RU" sz="1400" b="1" cap="all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после введения с 2012 года в  России технических регламентов таможенного союза</a:t>
            </a:r>
            <a:endParaRPr lang="ru-RU" sz="1400" cap="all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 rot="1405816">
            <a:off x="766275" y="3354292"/>
            <a:ext cx="284011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cap="all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отменены</a:t>
            </a:r>
            <a:endParaRPr lang="ru-RU" sz="2400" cap="all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 rot="1405816">
            <a:off x="3808233" y="3535095"/>
            <a:ext cx="284011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cap="all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отменены</a:t>
            </a:r>
            <a:endParaRPr lang="ru-RU" sz="2400" cap="all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6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3391" y="1078149"/>
            <a:ext cx="1773234" cy="1822781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sx="102000" sy="102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7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8621" y="709147"/>
            <a:ext cx="1719744" cy="1818831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sx="102000" sy="102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8" name="Скругленная прямоугольная выноска 37"/>
          <p:cNvSpPr/>
          <p:nvPr/>
        </p:nvSpPr>
        <p:spPr bwMode="auto">
          <a:xfrm flipH="1">
            <a:off x="6246703" y="2848470"/>
            <a:ext cx="2793602" cy="1371725"/>
          </a:xfrm>
          <a:prstGeom prst="wedgeRoundRectCallout">
            <a:avLst>
              <a:gd name="adj1" fmla="val -32571"/>
              <a:gd name="adj2" fmla="val -88705"/>
              <a:gd name="adj3" fmla="val 16667"/>
            </a:avLst>
          </a:prstGeom>
          <a:solidFill>
            <a:schemeClr val="bg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endParaRPr lang="ru-RU" sz="700" b="1" cap="all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700" cap="all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П.3.2 </a:t>
            </a:r>
            <a:r>
              <a:rPr lang="ru-RU" sz="700" cap="all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каждого временного узла пуска и </a:t>
            </a:r>
            <a:r>
              <a:rPr lang="ru-RU" sz="700" cap="all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приёма разрабатывается </a:t>
            </a:r>
            <a:r>
              <a:rPr lang="ru-RU" sz="700" cap="all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 </a:t>
            </a:r>
            <a:r>
              <a:rPr lang="ru-RU" sz="700" cap="all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привязки УПП </a:t>
            </a:r>
            <a:r>
              <a:rPr lang="ru-RU" sz="700" cap="all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конкретному участку газопровода</a:t>
            </a:r>
            <a:r>
              <a:rPr lang="ru-RU" sz="700" cap="all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Проект </a:t>
            </a:r>
            <a:r>
              <a:rPr lang="ru-RU" sz="700" cap="all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разрабатывает организация, имеющая </a:t>
            </a:r>
            <a:r>
              <a:rPr lang="ru-RU" sz="700" cap="all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соответствующую </a:t>
            </a:r>
            <a:r>
              <a:rPr lang="ru-RU" sz="700" cap="all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лицензию</a:t>
            </a:r>
            <a:r>
              <a:rPr lang="ru-RU" sz="700" b="1" cap="all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и </a:t>
            </a:r>
            <a:r>
              <a:rPr lang="ru-RU" sz="700" b="1" cap="all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согласовывает</a:t>
            </a:r>
            <a:r>
              <a:rPr lang="ru-RU" sz="700" b="1" cap="all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его </a:t>
            </a:r>
            <a:r>
              <a:rPr lang="ru-RU" sz="700" b="1" cap="all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местными </a:t>
            </a:r>
            <a:r>
              <a:rPr lang="ru-RU" sz="700" b="1" cap="all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органами Федеральной службы </a:t>
            </a:r>
            <a:r>
              <a:rPr lang="ru-RU" sz="700" b="1" cap="all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экологическому</a:t>
            </a:r>
            <a:r>
              <a:rPr lang="ru-RU" sz="700" b="1" cap="all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технологическому и атомному надзору.</a:t>
            </a:r>
            <a:endParaRPr kumimoji="0" lang="ru-RU" sz="700" i="0" u="none" strike="noStrike" cap="all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Скругленная прямоугольная выноска 38"/>
          <p:cNvSpPr/>
          <p:nvPr/>
        </p:nvSpPr>
        <p:spPr bwMode="auto">
          <a:xfrm flipH="1">
            <a:off x="6246703" y="1449590"/>
            <a:ext cx="2407103" cy="783620"/>
          </a:xfrm>
          <a:prstGeom prst="wedgeRoundRectCallout">
            <a:avLst>
              <a:gd name="adj1" fmla="val 12292"/>
              <a:gd name="adj2" fmla="val -62806"/>
              <a:gd name="adj3" fmla="val 16667"/>
            </a:avLst>
          </a:prstGeom>
          <a:solidFill>
            <a:schemeClr val="bg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ru-RU" sz="700" b="1" cap="all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СТО Газпром 2-3.5-034-2005</a:t>
            </a:r>
          </a:p>
          <a:p>
            <a:r>
              <a:rPr lang="ru-RU" sz="700" cap="all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ТИПОВАЯ </a:t>
            </a:r>
            <a:r>
              <a:rPr lang="ru-RU" sz="700" cap="all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ИНСТРУКЦИЯ ВЫПОЛНЕНИЯ </a:t>
            </a:r>
            <a:r>
              <a:rPr lang="ru-RU" sz="700" cap="all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 ПО ПРОПУСКУ </a:t>
            </a:r>
            <a:r>
              <a:rPr lang="ru-RU" sz="700" cap="all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ОЧИСТНЫХ УСТРОЙСТВ </a:t>
            </a:r>
            <a:r>
              <a:rPr lang="ru-RU" sz="700" cap="all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СРЕДСТВ </a:t>
            </a:r>
            <a:r>
              <a:rPr lang="ru-RU" sz="700" cap="all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ВНУТРИТРУБНОЙ ДЕФЕКТОСКОПИИ </a:t>
            </a:r>
            <a:r>
              <a:rPr lang="ru-RU" sz="700" cap="all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700" cap="all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ИСПОЛЬЗОВАНИЕМ ВРЕМЕННЫХ </a:t>
            </a:r>
            <a:r>
              <a:rPr lang="ru-RU" sz="700" cap="all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УЗЛОВ ПУСКА И ПРИЕМА</a:t>
            </a:r>
          </a:p>
        </p:txBody>
      </p:sp>
      <p:sp>
        <p:nvSpPr>
          <p:cNvPr id="40" name="Прямоугольник 39"/>
          <p:cNvSpPr/>
          <p:nvPr/>
        </p:nvSpPr>
        <p:spPr>
          <a:xfrm rot="759279">
            <a:off x="6488652" y="3265411"/>
            <a:ext cx="257037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cap="all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требуется</a:t>
            </a:r>
            <a:endParaRPr lang="ru-RU" sz="2400" cap="all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8595026"/>
      </p:ext>
    </p:extLst>
  </p:cSld>
  <p:clrMapOvr>
    <a:masterClrMapping/>
  </p:clrMapOvr>
  <p:transition spd="med">
    <p:blinds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9"/>
          <p:cNvSpPr>
            <a:spLocks noGrp="1"/>
          </p:cNvSpPr>
          <p:nvPr>
            <p:ph type="title"/>
          </p:nvPr>
        </p:nvSpPr>
        <p:spPr>
          <a:xfrm>
            <a:off x="1924051" y="-20538"/>
            <a:ext cx="7219950" cy="702388"/>
          </a:xfrm>
          <a:prstGeom prst="rect">
            <a:avLst/>
          </a:prstGeom>
        </p:spPr>
        <p:txBody>
          <a:bodyPr wrap="square" anchor="ctr" anchorCtr="0">
            <a:noAutofit/>
          </a:bodyPr>
          <a:lstStyle/>
          <a:p>
            <a:r>
              <a:rPr lang="ru-RU" sz="1800" dirty="0" smtClean="0">
                <a:latin typeface="Arial "/>
                <a:cs typeface="Times New Roman" pitchFamily="18" charset="0"/>
              </a:rPr>
              <a:t>Корректировка Периодичности </a:t>
            </a:r>
            <a:r>
              <a:rPr lang="ru-RU" sz="1800" dirty="0">
                <a:latin typeface="Arial "/>
                <a:cs typeface="Times New Roman" pitchFamily="18" charset="0"/>
              </a:rPr>
              <a:t>проведения работ</a:t>
            </a:r>
            <a:br>
              <a:rPr lang="ru-RU" sz="1800" dirty="0">
                <a:latin typeface="Arial "/>
                <a:cs typeface="Times New Roman" pitchFamily="18" charset="0"/>
              </a:rPr>
            </a:br>
            <a:r>
              <a:rPr lang="ru-RU" sz="1800" dirty="0">
                <a:latin typeface="Arial "/>
                <a:cs typeface="Times New Roman" pitchFamily="18" charset="0"/>
              </a:rPr>
              <a:t>по экспертизе промышленной безопасности</a:t>
            </a:r>
            <a:endParaRPr lang="ru-RU" sz="1800" dirty="0">
              <a:solidFill>
                <a:schemeClr val="bg1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8805306"/>
              </p:ext>
            </p:extLst>
          </p:nvPr>
        </p:nvGraphicFramePr>
        <p:xfrm>
          <a:off x="0" y="699542"/>
          <a:ext cx="9156787" cy="41044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681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6693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72819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69218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548172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884487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1468039"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cap="all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№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6699FF"/>
                        </a:gs>
                        <a:gs pos="50000">
                          <a:srgbClr val="99CCFF"/>
                        </a:gs>
                        <a:gs pos="100000">
                          <a:srgbClr val="CCECFF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cap="all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Пример </a:t>
                      </a:r>
                    </a:p>
                    <a:p>
                      <a:pPr algn="ctr"/>
                      <a:r>
                        <a:rPr lang="ru-RU" sz="1100" b="1" kern="1200" cap="all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Объекта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6699FF"/>
                        </a:gs>
                        <a:gs pos="50000">
                          <a:srgbClr val="99CCFF"/>
                        </a:gs>
                        <a:gs pos="100000">
                          <a:srgbClr val="CCECFF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cap="all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Срок</a:t>
                      </a:r>
                      <a:r>
                        <a:rPr lang="ru-RU" sz="1100" b="1" kern="1200" cap="all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1" kern="1200" cap="all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безопасной эксплуатации,</a:t>
                      </a:r>
                      <a:endParaRPr lang="en-US" sz="1100" b="1" kern="1200" cap="all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1100" b="1" kern="1200" cap="all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согласно Нормативного документа</a:t>
                      </a:r>
                    </a:p>
                    <a:p>
                      <a:pPr algn="ctr"/>
                      <a:r>
                        <a:rPr lang="ru-RU" sz="1100" b="1" kern="1200" cap="all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ПАО «Газпром», </a:t>
                      </a:r>
                    </a:p>
                    <a:p>
                      <a:pPr algn="ctr"/>
                      <a:r>
                        <a:rPr lang="ru-RU" sz="1100" b="1" kern="1200" cap="all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Лет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6699FF"/>
                        </a:gs>
                        <a:gs pos="50000">
                          <a:srgbClr val="99CCFF"/>
                        </a:gs>
                        <a:gs pos="100000">
                          <a:srgbClr val="CCECFF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cap="all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Срок </a:t>
                      </a:r>
                      <a:endParaRPr lang="en-US" sz="1100" b="1" kern="1200" cap="all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1100" b="1" kern="1200" cap="all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безопасной эксплуатации, назначенный экспертом (Продление),</a:t>
                      </a:r>
                      <a:r>
                        <a:rPr lang="ru-RU" sz="1100" b="1" kern="1200" cap="all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100" b="1" kern="1200" cap="all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Лет</a:t>
                      </a:r>
                      <a:endParaRPr lang="ru-RU" sz="1100" b="1" kern="1200" cap="all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6699FF"/>
                        </a:gs>
                        <a:gs pos="50000">
                          <a:srgbClr val="99CCFF"/>
                        </a:gs>
                        <a:gs pos="100000">
                          <a:srgbClr val="CCECFF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cap="all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Расчётный срок остаточного ресурса, рассчитанный экспертом, </a:t>
                      </a:r>
                    </a:p>
                    <a:p>
                      <a:pPr algn="ctr"/>
                      <a:r>
                        <a:rPr lang="ru-RU" sz="1100" b="1" kern="1200" cap="all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Лет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6699FF"/>
                        </a:gs>
                        <a:gs pos="50000">
                          <a:srgbClr val="99CCFF"/>
                        </a:gs>
                        <a:gs pos="100000">
                          <a:srgbClr val="CCECFF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cap="all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Превышение расчётного срока над сроком, согласно Нормативного документа</a:t>
                      </a:r>
                    </a:p>
                    <a:p>
                      <a:pPr algn="ctr"/>
                      <a:r>
                        <a:rPr lang="ru-RU" sz="1100" b="1" kern="1200" cap="all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ПАО «Газпром»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6699FF"/>
                        </a:gs>
                        <a:gs pos="50000">
                          <a:srgbClr val="99CCFF"/>
                        </a:gs>
                        <a:gs pos="100000">
                          <a:srgbClr val="CCECFF"/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99927"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cap="all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cap="all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Фонтанная арматура и колонные головки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kern="1200" cap="all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kern="1200" cap="all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cap="all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20,1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kern="1200" cap="all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</a:t>
                      </a:r>
                      <a:r>
                        <a:rPr lang="ru-RU" sz="1600" b="1" kern="1200" cap="all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1" kern="1200" cap="all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4,0</a:t>
                      </a:r>
                      <a:r>
                        <a:rPr lang="ru-RU" sz="1600" b="1" kern="1200" cap="all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0" kern="1200" cap="all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раза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3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09080"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cap="all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cap="all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Трубопроводы (технологические</a:t>
                      </a:r>
                      <a:r>
                        <a:rPr lang="ru-RU" sz="1100" b="1" kern="1200" cap="all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и магистральные)</a:t>
                      </a:r>
                      <a:endParaRPr lang="ru-RU" sz="1100" b="1" kern="1200" cap="all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kern="1200" cap="all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kern="1200" cap="all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kern="1200" cap="all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26,1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kern="1200" cap="all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 </a:t>
                      </a:r>
                      <a:r>
                        <a:rPr lang="ru-RU" sz="1600" b="1" kern="1200" cap="all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5,2</a:t>
                      </a:r>
                      <a:r>
                        <a:rPr lang="ru-RU" sz="1600" b="1" kern="1200" cap="all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0" kern="1200" cap="all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раза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08478"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cap="all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cap="all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Трубопроводная арматура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kern="1200" cap="all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kern="1200" cap="all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kern="1200" cap="all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241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kern="1200" cap="all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</a:t>
                      </a:r>
                      <a:r>
                        <a:rPr lang="ru-RU" sz="1600" b="1" kern="1200" cap="all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1" kern="1200" cap="all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34,4</a:t>
                      </a:r>
                      <a:r>
                        <a:rPr lang="ru-RU" sz="1600" b="1" kern="1200" cap="all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0" kern="1200" cap="all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раза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53435"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cap="all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cap="all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Сосуды, работающие под давлением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kern="1200" cap="all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kern="1200" cap="all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kern="1200" cap="all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225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kern="1200" cap="all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</a:t>
                      </a:r>
                      <a:r>
                        <a:rPr lang="ru-RU" sz="1600" b="1" kern="1200" cap="all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1" kern="1200" cap="all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28,1</a:t>
                      </a:r>
                      <a:r>
                        <a:rPr lang="ru-RU" sz="1600" b="1" kern="1200" cap="all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0" kern="1200" cap="all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раза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65496">
                <a:tc gridSpan="6">
                  <a:txBody>
                    <a:bodyPr/>
                    <a:lstStyle/>
                    <a:p>
                      <a:pPr algn="l"/>
                      <a:r>
                        <a:rPr lang="ru-RU" sz="1100" b="1" kern="1200" cap="all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    и так далее….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b="1" kern="1200" cap="all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b="1" kern="1200" cap="all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b="1" kern="1200" cap="all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kern="1200" cap="all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1524349"/>
      </p:ext>
    </p:extLst>
  </p:cSld>
  <p:clrMapOvr>
    <a:masterClrMapping/>
  </p:clrMapOvr>
  <p:transition spd="med">
    <p:blinds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 bwMode="auto">
          <a:xfrm>
            <a:off x="62754" y="4191990"/>
            <a:ext cx="9000000" cy="540000"/>
          </a:xfrm>
          <a:prstGeom prst="roundRect">
            <a:avLst/>
          </a:prstGeom>
          <a:gradFill flip="none" rotWithShape="1">
            <a:gsLst>
              <a:gs pos="0">
                <a:srgbClr val="6699FF"/>
              </a:gs>
              <a:gs pos="50000">
                <a:srgbClr val="99CCFF"/>
              </a:gs>
              <a:gs pos="100000">
                <a:srgbClr val="CCECFF"/>
              </a:gs>
            </a:gsLst>
            <a:lin ang="5400000" scaled="0"/>
            <a:tileRect/>
          </a:gradFill>
          <a:ln w="3175" cap="flat" cmpd="sng" algn="ctr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just"/>
            <a:r>
              <a:rPr lang="en-US" sz="1600" b="1" i="1" cap="all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"/>
              </a:rPr>
              <a:t>   </a:t>
            </a:r>
            <a:r>
              <a:rPr lang="ru-RU" sz="1600" b="1" i="1" cap="all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"/>
              </a:rPr>
              <a:t>Выполняет </a:t>
            </a:r>
            <a:r>
              <a:rPr lang="ru-RU" sz="1600" b="1" i="1" cap="all" dirty="0">
                <a:latin typeface="Arial "/>
              </a:rPr>
              <a:t>функции</a:t>
            </a:r>
            <a:r>
              <a:rPr lang="ru-RU" sz="1600" b="1" i="1" cap="all" dirty="0">
                <a:solidFill>
                  <a:srgbClr val="00B050"/>
                </a:solidFill>
                <a:latin typeface="Arial "/>
              </a:rPr>
              <a:t> </a:t>
            </a:r>
            <a:r>
              <a:rPr lang="ru-RU" sz="1600" b="1" i="1" cap="all" dirty="0" smtClean="0">
                <a:latin typeface="Arial "/>
              </a:rPr>
              <a:t>Оператора СУТС</a:t>
            </a:r>
            <a:r>
              <a:rPr lang="ru-RU" sz="1600" b="1" i="1" dirty="0" smtClean="0">
                <a:latin typeface="Arial "/>
              </a:rPr>
              <a:t>и</a:t>
            </a:r>
            <a:r>
              <a:rPr lang="ru-RU" sz="1600" b="1" i="1" cap="all" dirty="0" smtClean="0">
                <a:latin typeface="Arial "/>
              </a:rPr>
              <a:t>Ц</a:t>
            </a:r>
            <a:endParaRPr lang="ru-RU" sz="1050" b="1" cap="all" dirty="0">
              <a:latin typeface="Arial 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 bwMode="auto">
          <a:xfrm>
            <a:off x="62754" y="3507914"/>
            <a:ext cx="9000000" cy="540000"/>
          </a:xfrm>
          <a:prstGeom prst="roundRect">
            <a:avLst/>
          </a:prstGeom>
          <a:gradFill flip="none" rotWithShape="1">
            <a:gsLst>
              <a:gs pos="0">
                <a:srgbClr val="6699FF"/>
              </a:gs>
              <a:gs pos="50000">
                <a:srgbClr val="99CCFF"/>
              </a:gs>
              <a:gs pos="100000">
                <a:srgbClr val="CCECFF"/>
              </a:gs>
            </a:gsLst>
            <a:lin ang="5400000" scaled="0"/>
            <a:tileRect/>
          </a:gradFill>
          <a:ln w="3175" cap="flat" cmpd="sng" algn="ctr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r>
              <a:rPr lang="en-US" sz="1600" b="1" i="1" cap="all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"/>
              </a:rPr>
              <a:t>   </a:t>
            </a:r>
            <a:r>
              <a:rPr lang="ru-RU" sz="1600" b="1" i="1" cap="all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"/>
              </a:rPr>
              <a:t>Разрабатывает </a:t>
            </a:r>
            <a:r>
              <a:rPr lang="ru-RU" sz="1600" b="1" i="1" cap="all" dirty="0">
                <a:latin typeface="Arial "/>
              </a:rPr>
              <a:t>Основные нормативные документы</a:t>
            </a:r>
            <a:endParaRPr lang="ru-RU" sz="1050" b="1" cap="all" dirty="0">
              <a:latin typeface="Arial 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 bwMode="auto">
          <a:xfrm>
            <a:off x="67796" y="2823838"/>
            <a:ext cx="9000000" cy="540000"/>
          </a:xfrm>
          <a:prstGeom prst="roundRect">
            <a:avLst/>
          </a:prstGeom>
          <a:gradFill flip="none" rotWithShape="1">
            <a:gsLst>
              <a:gs pos="0">
                <a:srgbClr val="6699FF"/>
              </a:gs>
              <a:gs pos="50000">
                <a:srgbClr val="99CCFF"/>
              </a:gs>
              <a:gs pos="100000">
                <a:srgbClr val="CCECFF"/>
              </a:gs>
            </a:gsLst>
            <a:lin ang="5400000" scaled="0"/>
            <a:tileRect/>
          </a:gradFill>
          <a:ln w="3175" cap="flat" cmpd="sng" algn="ctr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r>
              <a:rPr lang="en-US" sz="1600" b="1" i="1" cap="all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"/>
              </a:rPr>
              <a:t>   </a:t>
            </a:r>
            <a:r>
              <a:rPr lang="ru-RU" sz="1600" b="1" i="1" cap="all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"/>
              </a:rPr>
              <a:t>анализирует </a:t>
            </a:r>
            <a:r>
              <a:rPr lang="ru-RU" sz="1600" b="1" i="1" cap="all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"/>
              </a:rPr>
              <a:t>и оценивает </a:t>
            </a:r>
            <a:r>
              <a:rPr lang="ru-RU" sz="1600" b="1" i="1" cap="all" dirty="0">
                <a:latin typeface="Arial "/>
              </a:rPr>
              <a:t>применимость мировых практик</a:t>
            </a:r>
            <a:endParaRPr lang="ru-RU" sz="1050" b="1" cap="all" dirty="0">
              <a:latin typeface="Arial 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 bwMode="auto">
          <a:xfrm>
            <a:off x="85690" y="1455618"/>
            <a:ext cx="9000000" cy="540000"/>
          </a:xfrm>
          <a:prstGeom prst="roundRect">
            <a:avLst/>
          </a:prstGeom>
          <a:gradFill flip="none" rotWithShape="1">
            <a:gsLst>
              <a:gs pos="0">
                <a:srgbClr val="6699FF"/>
              </a:gs>
              <a:gs pos="50000">
                <a:srgbClr val="99CCFF"/>
              </a:gs>
              <a:gs pos="100000">
                <a:srgbClr val="CCECFF"/>
              </a:gs>
            </a:gsLst>
            <a:lin ang="5400000" scaled="0"/>
            <a:tileRect/>
          </a:gradFill>
          <a:ln w="3175" cap="flat" cmpd="sng" algn="ctr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r>
              <a:rPr lang="en-US" sz="1600" b="1" i="1" cap="all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"/>
              </a:rPr>
              <a:t>   </a:t>
            </a:r>
            <a:r>
              <a:rPr lang="ru-RU" sz="1600" b="1" i="1" cap="all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"/>
              </a:rPr>
              <a:t>осуществляет</a:t>
            </a:r>
            <a:r>
              <a:rPr lang="ru-RU" sz="1600" b="1" i="1" cap="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"/>
              </a:rPr>
              <a:t> </a:t>
            </a:r>
            <a:r>
              <a:rPr lang="ru-RU" sz="1600" b="1" i="1" cap="all" dirty="0">
                <a:latin typeface="Arial "/>
              </a:rPr>
              <a:t>научную деятельность </a:t>
            </a:r>
            <a:endParaRPr lang="ru-RU" sz="1050" b="1" cap="all" dirty="0">
              <a:latin typeface="Arial 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 bwMode="auto">
          <a:xfrm>
            <a:off x="67796" y="2139694"/>
            <a:ext cx="9000000" cy="540000"/>
          </a:xfrm>
          <a:prstGeom prst="roundRect">
            <a:avLst/>
          </a:prstGeom>
          <a:gradFill flip="none" rotWithShape="1">
            <a:gsLst>
              <a:gs pos="0">
                <a:srgbClr val="6699FF"/>
              </a:gs>
              <a:gs pos="50000">
                <a:srgbClr val="99CCFF"/>
              </a:gs>
              <a:gs pos="100000">
                <a:srgbClr val="CCECFF"/>
              </a:gs>
            </a:gsLst>
            <a:lin ang="5400000" scaled="0"/>
            <a:tileRect/>
          </a:gradFill>
          <a:ln w="3175" cap="flat" cmpd="sng" algn="ctr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r>
              <a:rPr lang="ru-RU" sz="1600" b="1" i="1" cap="all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"/>
              </a:rPr>
              <a:t> </a:t>
            </a:r>
            <a:r>
              <a:rPr lang="en-US" sz="1600" b="1" i="1" cap="all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"/>
              </a:rPr>
              <a:t>   </a:t>
            </a:r>
            <a:r>
              <a:rPr lang="ru-RU" sz="1600" b="1" i="1" cap="all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"/>
              </a:rPr>
              <a:t>координирует</a:t>
            </a:r>
            <a:r>
              <a:rPr lang="ru-RU" sz="1600" b="1" i="1" cap="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"/>
              </a:rPr>
              <a:t> </a:t>
            </a:r>
            <a:r>
              <a:rPr lang="ru-RU" sz="1600" b="1" i="1" cap="all" dirty="0">
                <a:latin typeface="Arial "/>
              </a:rPr>
              <a:t>исследования, проводимые в рамках комплексных </a:t>
            </a:r>
            <a:r>
              <a:rPr lang="ru-RU" sz="1600" b="1" i="1" cap="all" dirty="0" smtClean="0">
                <a:latin typeface="Arial "/>
              </a:rPr>
              <a:t>программ  ПАО </a:t>
            </a:r>
            <a:r>
              <a:rPr lang="ru-RU" sz="1600" b="1" i="1" cap="all" dirty="0">
                <a:latin typeface="Arial "/>
              </a:rPr>
              <a:t>«Газпром»</a:t>
            </a:r>
            <a:endParaRPr lang="ru-RU" sz="1050" b="1" cap="all" dirty="0">
              <a:latin typeface="Arial "/>
            </a:endParaRPr>
          </a:p>
        </p:txBody>
      </p:sp>
      <p:sp>
        <p:nvSpPr>
          <p:cNvPr id="2" name="Заголовок 9"/>
          <p:cNvSpPr>
            <a:spLocks noGrp="1"/>
          </p:cNvSpPr>
          <p:nvPr>
            <p:ph type="title"/>
          </p:nvPr>
        </p:nvSpPr>
        <p:spPr>
          <a:xfrm>
            <a:off x="1924051" y="-2846"/>
            <a:ext cx="7219950" cy="702388"/>
          </a:xfrm>
          <a:prstGeom prst="rect">
            <a:avLst/>
          </a:prstGeom>
        </p:spPr>
        <p:txBody>
          <a:bodyPr wrap="square" anchor="ctr" anchorCtr="0">
            <a:noAutofit/>
          </a:bodyPr>
          <a:lstStyle/>
          <a:p>
            <a:r>
              <a:rPr lang="ru-RU" sz="1600" dirty="0">
                <a:latin typeface="Arial "/>
                <a:cs typeface="Times New Roman" pitchFamily="18" charset="0"/>
              </a:rPr>
              <a:t>Деятельность </a:t>
            </a:r>
            <a:br>
              <a:rPr lang="ru-RU" sz="1600" dirty="0">
                <a:latin typeface="Arial "/>
                <a:cs typeface="Times New Roman" pitchFamily="18" charset="0"/>
              </a:rPr>
            </a:br>
            <a:r>
              <a:rPr lang="ru-RU" sz="1600" dirty="0">
                <a:latin typeface="Arial "/>
                <a:cs typeface="Times New Roman" pitchFamily="18" charset="0"/>
              </a:rPr>
              <a:t>Корпоративного научно-технического центра</a:t>
            </a:r>
            <a:br>
              <a:rPr lang="ru-RU" sz="1600" dirty="0">
                <a:latin typeface="Arial "/>
                <a:cs typeface="Times New Roman" pitchFamily="18" charset="0"/>
              </a:rPr>
            </a:br>
            <a:r>
              <a:rPr lang="ru-RU" sz="1600" dirty="0">
                <a:latin typeface="Arial "/>
                <a:cs typeface="Times New Roman" pitchFamily="18" charset="0"/>
              </a:rPr>
              <a:t>ООО «Газпром ВНИИГАЗ»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 bwMode="auto">
          <a:xfrm>
            <a:off x="85690" y="771542"/>
            <a:ext cx="9000000" cy="540000"/>
          </a:xfrm>
          <a:prstGeom prst="roundRect">
            <a:avLst/>
          </a:prstGeom>
          <a:gradFill flip="none" rotWithShape="1">
            <a:gsLst>
              <a:gs pos="0">
                <a:srgbClr val="6699FF"/>
              </a:gs>
              <a:gs pos="50000">
                <a:srgbClr val="99CCFF"/>
              </a:gs>
              <a:gs pos="100000">
                <a:srgbClr val="CCECFF"/>
              </a:gs>
            </a:gsLst>
            <a:lin ang="5400000" scaled="0"/>
            <a:tileRect/>
          </a:gradFill>
          <a:ln w="3175" cap="flat" cmpd="sng" algn="ctr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just"/>
            <a:r>
              <a:rPr lang="en-US" sz="1600" b="1" i="1" cap="all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"/>
              </a:rPr>
              <a:t> </a:t>
            </a:r>
            <a:r>
              <a:rPr lang="ru-RU" sz="1600" b="1" i="1" cap="all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"/>
              </a:rPr>
              <a:t> </a:t>
            </a:r>
            <a:r>
              <a:rPr lang="en-US" sz="1600" b="1" i="1" cap="all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"/>
              </a:rPr>
              <a:t> </a:t>
            </a:r>
            <a:r>
              <a:rPr lang="ru-RU" sz="1600" b="1" i="1" cap="all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"/>
              </a:rPr>
              <a:t>является </a:t>
            </a:r>
            <a:r>
              <a:rPr lang="ru-RU" sz="1600" b="1" i="1" cap="all" dirty="0">
                <a:latin typeface="Arial "/>
              </a:rPr>
              <a:t>головным научным центром ПАО «Газпром»</a:t>
            </a:r>
            <a:endParaRPr lang="ru-RU" sz="1050" b="1" cap="all" dirty="0">
              <a:latin typeface="Arial "/>
            </a:endParaRPr>
          </a:p>
        </p:txBody>
      </p:sp>
    </p:spTree>
    <p:extLst>
      <p:ext uri="{BB962C8B-B14F-4D97-AF65-F5344CB8AC3E}">
        <p14:creationId xmlns:p14="http://schemas.microsoft.com/office/powerpoint/2010/main" val="1500099727"/>
      </p:ext>
    </p:extLst>
  </p:cSld>
  <p:clrMapOvr>
    <a:masterClrMapping/>
  </p:clrMapOvr>
  <p:transition spd="med">
    <p:blinds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9"/>
          <p:cNvSpPr>
            <a:spLocks noGrp="1"/>
          </p:cNvSpPr>
          <p:nvPr>
            <p:ph type="title"/>
          </p:nvPr>
        </p:nvSpPr>
        <p:spPr>
          <a:xfrm>
            <a:off x="1924051" y="-20538"/>
            <a:ext cx="7219950" cy="702388"/>
          </a:xfrm>
          <a:prstGeom prst="rect">
            <a:avLst/>
          </a:prstGeom>
        </p:spPr>
        <p:txBody>
          <a:bodyPr wrap="square" anchor="ctr" anchorCtr="0">
            <a:noAutofit/>
          </a:bodyPr>
          <a:lstStyle/>
          <a:p>
            <a:r>
              <a:rPr lang="ru-RU" sz="1800" dirty="0" smtClean="0">
                <a:solidFill>
                  <a:schemeClr val="bg1"/>
                </a:solidFill>
              </a:rPr>
              <a:t>Реализация программы в части </a:t>
            </a:r>
            <a:br>
              <a:rPr lang="ru-RU" sz="1800" dirty="0" smtClean="0">
                <a:solidFill>
                  <a:schemeClr val="bg1"/>
                </a:solidFill>
              </a:rPr>
            </a:br>
            <a:r>
              <a:rPr lang="ru-RU" sz="1800" dirty="0" smtClean="0">
                <a:solidFill>
                  <a:schemeClr val="bg1"/>
                </a:solidFill>
              </a:rPr>
              <a:t>актуализации нормативно-технических документов</a:t>
            </a:r>
            <a:endParaRPr lang="ru-RU" sz="18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3508" y="915566"/>
            <a:ext cx="8712968" cy="3539430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chemeClr val="tx1"/>
                </a:solidFill>
              </a:rPr>
              <a:t>1. </a:t>
            </a:r>
            <a:r>
              <a:rPr lang="ru-RU" sz="1400" b="1" dirty="0"/>
              <a:t>ООО «Газпром ВНИИГАЗ</a:t>
            </a:r>
            <a:r>
              <a:rPr lang="ru-RU" sz="1400" b="1" dirty="0" smtClean="0"/>
              <a:t>» - центр ответственности по </a:t>
            </a:r>
            <a:r>
              <a:rPr lang="ru-RU" sz="1400" b="1" dirty="0"/>
              <a:t>разработке и актуализации нормативных </a:t>
            </a:r>
            <a:r>
              <a:rPr lang="ru-RU" sz="1400" b="1" dirty="0" smtClean="0"/>
              <a:t>документов в </a:t>
            </a:r>
            <a:r>
              <a:rPr lang="ru-RU" sz="1400" b="1" dirty="0"/>
              <a:t>области технического диагностирования, экспертизы промышленной </a:t>
            </a:r>
            <a:r>
              <a:rPr lang="ru-RU" sz="1400" b="1" dirty="0" smtClean="0"/>
              <a:t>безопасности и </a:t>
            </a:r>
            <a:r>
              <a:rPr lang="ru-RU" sz="1400" b="1" dirty="0"/>
              <a:t>оценки технического состояния объектов ПАО «Газпром</a:t>
            </a:r>
            <a:r>
              <a:rPr lang="ru-RU" sz="1400" b="1" dirty="0" smtClean="0"/>
              <a:t>»;</a:t>
            </a:r>
            <a:endParaRPr lang="ru-RU" sz="1400" b="1" dirty="0"/>
          </a:p>
          <a:p>
            <a:pPr algn="just"/>
            <a:endParaRPr lang="ru-RU" sz="1400" b="1" dirty="0">
              <a:solidFill>
                <a:schemeClr val="tx1"/>
              </a:solidFill>
            </a:endParaRPr>
          </a:p>
          <a:p>
            <a:pPr algn="just"/>
            <a:r>
              <a:rPr lang="ru-RU" sz="1400" b="1" dirty="0">
                <a:solidFill>
                  <a:schemeClr val="tx1"/>
                </a:solidFill>
              </a:rPr>
              <a:t>2. </a:t>
            </a:r>
            <a:r>
              <a:rPr lang="ru-RU" sz="1400" b="1" dirty="0" smtClean="0">
                <a:solidFill>
                  <a:schemeClr val="tx1"/>
                </a:solidFill>
              </a:rPr>
              <a:t>А</a:t>
            </a:r>
            <a:r>
              <a:rPr lang="ru-RU" sz="1400" b="1" dirty="0" smtClean="0"/>
              <a:t>нализ </a:t>
            </a:r>
            <a:r>
              <a:rPr lang="ru-RU" sz="1400" b="1" dirty="0"/>
              <a:t>действующих нормативных документов в области технического диагностирования, экспертизы промышленной безопасности, оценки технического состояния </a:t>
            </a:r>
            <a:r>
              <a:rPr lang="ru-RU" sz="1400" b="1" dirty="0" smtClean="0"/>
              <a:t>объектов</a:t>
            </a:r>
            <a:br>
              <a:rPr lang="ru-RU" sz="1400" b="1" dirty="0" smtClean="0"/>
            </a:br>
            <a:r>
              <a:rPr lang="ru-RU" sz="1400" b="1" dirty="0" smtClean="0"/>
              <a:t>ПАО </a:t>
            </a:r>
            <a:r>
              <a:rPr lang="ru-RU" sz="1400" b="1" dirty="0"/>
              <a:t>«Газпром</a:t>
            </a:r>
            <a:r>
              <a:rPr lang="ru-RU" sz="1400" b="1" dirty="0" smtClean="0"/>
              <a:t>»;</a:t>
            </a:r>
          </a:p>
          <a:p>
            <a:pPr algn="just"/>
            <a:endParaRPr lang="ru-RU" sz="1400" b="1" dirty="0" smtClean="0"/>
          </a:p>
          <a:p>
            <a:pPr algn="just"/>
            <a:r>
              <a:rPr lang="ru-RU" sz="1400" b="1" dirty="0"/>
              <a:t>3. Разработка перечня требующих актуализации и разработки нормативных </a:t>
            </a:r>
            <a:r>
              <a:rPr lang="ru-RU" sz="1400" b="1" dirty="0" smtClean="0"/>
              <a:t>документов</a:t>
            </a:r>
            <a:br>
              <a:rPr lang="ru-RU" sz="1400" b="1" dirty="0" smtClean="0"/>
            </a:br>
            <a:r>
              <a:rPr lang="ru-RU" sz="1400" b="1" dirty="0" smtClean="0"/>
              <a:t>в </a:t>
            </a:r>
            <a:r>
              <a:rPr lang="ru-RU" sz="1400" b="1" dirty="0"/>
              <a:t>области технического диагностирования, экспертизы промышленной безопасности и оценки технического состояния объектов ПАО «Газпром</a:t>
            </a:r>
            <a:r>
              <a:rPr lang="ru-RU" sz="1400" b="1" dirty="0" smtClean="0"/>
              <a:t>»;</a:t>
            </a:r>
          </a:p>
          <a:p>
            <a:pPr algn="just"/>
            <a:endParaRPr lang="ru-RU" sz="1400" b="1" dirty="0">
              <a:solidFill>
                <a:schemeClr val="tx1"/>
              </a:solidFill>
            </a:endParaRPr>
          </a:p>
          <a:p>
            <a:pPr algn="just"/>
            <a:r>
              <a:rPr lang="ru-RU" sz="1400" b="1" dirty="0"/>
              <a:t>4. Организация </a:t>
            </a:r>
            <a:r>
              <a:rPr lang="ru-RU" sz="1400" b="1" dirty="0" smtClean="0"/>
              <a:t>разработки и </a:t>
            </a:r>
            <a:r>
              <a:rPr lang="ru-RU" sz="1400" b="1" dirty="0"/>
              <a:t>актуализации в установленном порядке нормативных </a:t>
            </a:r>
            <a:r>
              <a:rPr lang="ru-RU" sz="1400" b="1" dirty="0" smtClean="0"/>
              <a:t>документов </a:t>
            </a:r>
            <a:br>
              <a:rPr lang="ru-RU" sz="1400" b="1" dirty="0" smtClean="0"/>
            </a:br>
            <a:r>
              <a:rPr lang="ru-RU" sz="1400" b="1" dirty="0" smtClean="0"/>
              <a:t>в </a:t>
            </a:r>
            <a:r>
              <a:rPr lang="ru-RU" sz="1400" b="1" dirty="0"/>
              <a:t>соответствии с перечнем требующих актуализации и разработки нормативных </a:t>
            </a:r>
            <a:r>
              <a:rPr lang="ru-RU" sz="1400" b="1" dirty="0" smtClean="0"/>
              <a:t>документов</a:t>
            </a:r>
            <a:br>
              <a:rPr lang="ru-RU" sz="1400" b="1" dirty="0" smtClean="0"/>
            </a:br>
            <a:r>
              <a:rPr lang="ru-RU" sz="1400" b="1" dirty="0" smtClean="0"/>
              <a:t>в </a:t>
            </a:r>
            <a:r>
              <a:rPr lang="ru-RU" sz="1400" b="1" dirty="0"/>
              <a:t>области технического диагностирования, экспертизы промышленной безопасности и оценки технического </a:t>
            </a:r>
            <a:r>
              <a:rPr lang="ru-RU" sz="1400" b="1" dirty="0" smtClean="0"/>
              <a:t>состояния  </a:t>
            </a:r>
            <a:r>
              <a:rPr lang="ru-RU" sz="1400" b="1" dirty="0"/>
              <a:t>объектов ПАО «Газпром</a:t>
            </a:r>
            <a:r>
              <a:rPr lang="ru-RU" sz="1400" b="1" dirty="0" smtClean="0"/>
              <a:t>».</a:t>
            </a:r>
            <a:endParaRPr lang="ru-RU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7935502"/>
      </p:ext>
    </p:extLst>
  </p:cSld>
  <p:clrMapOvr>
    <a:masterClrMapping/>
  </p:clrMapOvr>
  <p:transition spd="med">
    <p:blinds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68044" y="3880668"/>
            <a:ext cx="41759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Заместитель начальника Управления - начальник отдела</a:t>
            </a:r>
          </a:p>
          <a:p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ШИПИЛОВ Александр Валентинович</a:t>
            </a:r>
          </a:p>
        </p:txBody>
      </p:sp>
    </p:spTree>
    <p:extLst>
      <p:ext uri="{BB962C8B-B14F-4D97-AF65-F5344CB8AC3E}">
        <p14:creationId xmlns:p14="http://schemas.microsoft.com/office/powerpoint/2010/main" val="2560394538"/>
      </p:ext>
    </p:extLst>
  </p:cSld>
  <p:clrMapOvr>
    <a:masterClrMapping/>
  </p:clrMapOvr>
  <p:transition spd="med">
    <p:blinds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" name="Прямоугольник 1053"/>
          <p:cNvSpPr/>
          <p:nvPr/>
        </p:nvSpPr>
        <p:spPr>
          <a:xfrm>
            <a:off x="1943708" y="8304"/>
            <a:ext cx="7200292" cy="691237"/>
          </a:xfrm>
          <a:prstGeom prst="rect">
            <a:avLst/>
          </a:prstGeom>
        </p:spPr>
        <p:txBody>
          <a:bodyPr wrap="square" anchor="ctr" anchorCtr="0">
            <a:no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"/>
                <a:cs typeface="Times New Roman" pitchFamily="18" charset="0"/>
              </a:rPr>
              <a:t>Гармонизация Программ ТД, ЭПБ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"/>
                <a:cs typeface="Times New Roman" pitchFamily="18" charset="0"/>
              </a:rPr>
              <a:t>и</a:t>
            </a:r>
            <a:r>
              <a:rPr lang="ru-RU" b="1" cap="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"/>
                <a:cs typeface="Times New Roman" pitchFamily="18" charset="0"/>
              </a:rPr>
              <a:t> КР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Стрелка вниз 16"/>
          <p:cNvSpPr/>
          <p:nvPr/>
        </p:nvSpPr>
        <p:spPr bwMode="auto">
          <a:xfrm rot="16200000">
            <a:off x="4596523" y="1862853"/>
            <a:ext cx="440527" cy="4175719"/>
          </a:xfrm>
          <a:prstGeom prst="downArrow">
            <a:avLst>
              <a:gd name="adj1" fmla="val 51623"/>
              <a:gd name="adj2" fmla="val 96393"/>
            </a:avLst>
          </a:prstGeom>
          <a:gradFill flip="none" rotWithShape="1">
            <a:gsLst>
              <a:gs pos="0">
                <a:srgbClr val="6699FF"/>
              </a:gs>
              <a:gs pos="50000">
                <a:srgbClr val="99CCFF"/>
              </a:gs>
              <a:gs pos="100000">
                <a:srgbClr val="CCECFF"/>
              </a:gs>
            </a:gsLst>
            <a:lin ang="5400000" scaled="0"/>
            <a:tileRect/>
          </a:gradFill>
          <a:ln w="3175" cap="flat" cmpd="sng" algn="ctr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ru-RU" sz="1600" b="1" cap="all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"/>
            </a:endParaRPr>
          </a:p>
        </p:txBody>
      </p:sp>
      <p:sp>
        <p:nvSpPr>
          <p:cNvPr id="19" name="Стрелка вниз 18"/>
          <p:cNvSpPr/>
          <p:nvPr/>
        </p:nvSpPr>
        <p:spPr bwMode="auto">
          <a:xfrm>
            <a:off x="1672907" y="1290641"/>
            <a:ext cx="440527" cy="2084257"/>
          </a:xfrm>
          <a:prstGeom prst="downArrow">
            <a:avLst>
              <a:gd name="adj1" fmla="val 45897"/>
              <a:gd name="adj2" fmla="val 96393"/>
            </a:avLst>
          </a:prstGeom>
          <a:gradFill flip="none" rotWithShape="1">
            <a:gsLst>
              <a:gs pos="0">
                <a:srgbClr val="6699FF"/>
              </a:gs>
              <a:gs pos="50000">
                <a:srgbClr val="99CCFF"/>
              </a:gs>
              <a:gs pos="100000">
                <a:srgbClr val="CCECFF"/>
              </a:gs>
            </a:gsLst>
            <a:lin ang="5400000" scaled="0"/>
            <a:tileRect/>
          </a:gradFill>
          <a:ln w="3175" cap="flat" cmpd="sng" algn="ctr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ru-RU" sz="1600" b="1" cap="all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"/>
            </a:endParaRPr>
          </a:p>
        </p:txBody>
      </p:sp>
      <p:sp>
        <p:nvSpPr>
          <p:cNvPr id="20" name="Стрелка вниз 19"/>
          <p:cNvSpPr/>
          <p:nvPr/>
        </p:nvSpPr>
        <p:spPr bwMode="auto">
          <a:xfrm rot="16200000">
            <a:off x="3049222" y="677170"/>
            <a:ext cx="440527" cy="1004917"/>
          </a:xfrm>
          <a:prstGeom prst="downArrow">
            <a:avLst>
              <a:gd name="adj1" fmla="val 50000"/>
              <a:gd name="adj2" fmla="val 80228"/>
            </a:avLst>
          </a:prstGeom>
          <a:gradFill flip="none" rotWithShape="1">
            <a:gsLst>
              <a:gs pos="0">
                <a:srgbClr val="6699FF"/>
              </a:gs>
              <a:gs pos="50000">
                <a:srgbClr val="99CCFF"/>
              </a:gs>
              <a:gs pos="100000">
                <a:srgbClr val="CCECFF"/>
              </a:gs>
            </a:gsLst>
            <a:lin ang="5400000" scaled="0"/>
            <a:tileRect/>
          </a:gradFill>
          <a:ln w="3175" cap="flat" cmpd="sng" algn="ctr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ru-RU" sz="1600" b="1" cap="all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"/>
            </a:endParaRPr>
          </a:p>
        </p:txBody>
      </p:sp>
      <p:sp>
        <p:nvSpPr>
          <p:cNvPr id="21" name="Rectangle 8"/>
          <p:cNvSpPr>
            <a:spLocks noChangeArrowheads="1"/>
          </p:cNvSpPr>
          <p:nvPr/>
        </p:nvSpPr>
        <p:spPr bwMode="auto">
          <a:xfrm>
            <a:off x="684227" y="768757"/>
            <a:ext cx="2417888" cy="881532"/>
          </a:xfrm>
          <a:prstGeom prst="rect">
            <a:avLst/>
          </a:prstGeom>
          <a:gradFill flip="none" rotWithShape="1">
            <a:gsLst>
              <a:gs pos="0">
                <a:srgbClr val="6699FF"/>
              </a:gs>
              <a:gs pos="50000">
                <a:srgbClr val="99CCFF"/>
              </a:gs>
              <a:gs pos="100000">
                <a:srgbClr val="CCECFF"/>
              </a:gs>
            </a:gsLst>
            <a:lin ang="5400000" scaled="0"/>
            <a:tileRect/>
          </a:gradFill>
          <a:ln w="3175" cap="flat" cmpd="sng" algn="ctr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1600" b="1" cap="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"/>
              </a:rPr>
              <a:t>ПРОГРАММА </a:t>
            </a:r>
            <a:r>
              <a:rPr lang="ru-RU" sz="1600" b="1" cap="all" dirty="0">
                <a:latin typeface="Arial "/>
              </a:rPr>
              <a:t>ТЕХНИЧЕСКОГО ДИАГНОСТИРОВАНИЯ</a:t>
            </a:r>
          </a:p>
        </p:txBody>
      </p:sp>
      <p:cxnSp>
        <p:nvCxnSpPr>
          <p:cNvPr id="22" name="Прямая соединительная линия 21"/>
          <p:cNvCxnSpPr/>
          <p:nvPr/>
        </p:nvCxnSpPr>
        <p:spPr bwMode="auto">
          <a:xfrm>
            <a:off x="4893852" y="1179629"/>
            <a:ext cx="0" cy="452211"/>
          </a:xfrm>
          <a:prstGeom prst="line">
            <a:avLst/>
          </a:prstGeom>
          <a:solidFill>
            <a:srgbClr val="99FFCC"/>
          </a:solidFill>
          <a:ln w="57150" cap="flat" cmpd="sng" algn="ctr">
            <a:solidFill>
              <a:srgbClr val="3333F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3" name="Стрелка вниз 22"/>
          <p:cNvSpPr/>
          <p:nvPr/>
        </p:nvSpPr>
        <p:spPr bwMode="auto">
          <a:xfrm rot="16200000">
            <a:off x="6181924" y="707064"/>
            <a:ext cx="440527" cy="1004917"/>
          </a:xfrm>
          <a:prstGeom prst="downArrow">
            <a:avLst>
              <a:gd name="adj1" fmla="val 50000"/>
              <a:gd name="adj2" fmla="val 80228"/>
            </a:avLst>
          </a:prstGeom>
          <a:gradFill flip="none" rotWithShape="1">
            <a:gsLst>
              <a:gs pos="0">
                <a:srgbClr val="6699FF"/>
              </a:gs>
              <a:gs pos="50000">
                <a:srgbClr val="99CCFF"/>
              </a:gs>
              <a:gs pos="100000">
                <a:srgbClr val="CCECFF"/>
              </a:gs>
            </a:gsLst>
            <a:lin ang="5400000" scaled="0"/>
            <a:tileRect/>
          </a:gradFill>
          <a:ln w="3175" cap="flat" cmpd="sng" algn="ctr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ru-RU" sz="1600" b="1" cap="all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"/>
            </a:endParaRPr>
          </a:p>
        </p:txBody>
      </p:sp>
      <p:sp>
        <p:nvSpPr>
          <p:cNvPr id="24" name="Rectangle 8"/>
          <p:cNvSpPr>
            <a:spLocks noChangeArrowheads="1"/>
          </p:cNvSpPr>
          <p:nvPr/>
        </p:nvSpPr>
        <p:spPr bwMode="auto">
          <a:xfrm>
            <a:off x="3771944" y="768757"/>
            <a:ext cx="2417888" cy="881532"/>
          </a:xfrm>
          <a:prstGeom prst="rect">
            <a:avLst/>
          </a:prstGeom>
          <a:gradFill flip="none" rotWithShape="1">
            <a:gsLst>
              <a:gs pos="0">
                <a:srgbClr val="6699FF"/>
              </a:gs>
              <a:gs pos="50000">
                <a:srgbClr val="99CCFF"/>
              </a:gs>
              <a:gs pos="100000">
                <a:srgbClr val="CCECFF"/>
              </a:gs>
            </a:gsLst>
            <a:lin ang="5400000" scaled="0"/>
            <a:tileRect/>
          </a:gradFill>
          <a:ln w="3175" cap="flat" cmpd="sng" algn="ctr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1600" b="1" cap="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"/>
              </a:rPr>
              <a:t>ПРОГРАММА </a:t>
            </a:r>
            <a:r>
              <a:rPr lang="ru-RU" sz="1600" b="1" cap="all" dirty="0">
                <a:latin typeface="Arial "/>
              </a:rPr>
              <a:t>КАПИТАЛЬНОГО РЕМОНТА</a:t>
            </a:r>
          </a:p>
        </p:txBody>
      </p:sp>
      <p:sp>
        <p:nvSpPr>
          <p:cNvPr id="25" name="Rectangle 8"/>
          <p:cNvSpPr>
            <a:spLocks noChangeArrowheads="1"/>
          </p:cNvSpPr>
          <p:nvPr/>
        </p:nvSpPr>
        <p:spPr bwMode="auto">
          <a:xfrm>
            <a:off x="6904646" y="768756"/>
            <a:ext cx="1881868" cy="3659595"/>
          </a:xfrm>
          <a:prstGeom prst="rect">
            <a:avLst/>
          </a:prstGeom>
          <a:gradFill flip="none" rotWithShape="1">
            <a:gsLst>
              <a:gs pos="0">
                <a:srgbClr val="6699FF"/>
              </a:gs>
              <a:gs pos="50000">
                <a:srgbClr val="99CCFF"/>
              </a:gs>
              <a:gs pos="100000">
                <a:srgbClr val="CCECFF"/>
              </a:gs>
            </a:gsLst>
            <a:lin ang="5400000" scaled="0"/>
            <a:tileRect/>
          </a:gradFill>
          <a:ln w="3175" cap="flat" cmpd="sng" algn="ctr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1600" b="1" cap="all" dirty="0">
                <a:latin typeface="Arial "/>
              </a:rPr>
              <a:t>ТЕКУЩАЯ ЭКСПЛУАТАЦИЯ</a:t>
            </a:r>
          </a:p>
        </p:txBody>
      </p:sp>
      <p:sp>
        <p:nvSpPr>
          <p:cNvPr id="26" name="Rectangle 8"/>
          <p:cNvSpPr>
            <a:spLocks noChangeArrowheads="1"/>
          </p:cNvSpPr>
          <p:nvPr/>
        </p:nvSpPr>
        <p:spPr bwMode="auto">
          <a:xfrm>
            <a:off x="758244" y="3385460"/>
            <a:ext cx="2343871" cy="1130506"/>
          </a:xfrm>
          <a:prstGeom prst="rect">
            <a:avLst/>
          </a:prstGeom>
          <a:gradFill flip="none" rotWithShape="1">
            <a:gsLst>
              <a:gs pos="0">
                <a:srgbClr val="6699FF"/>
              </a:gs>
              <a:gs pos="50000">
                <a:srgbClr val="99CCFF"/>
              </a:gs>
              <a:gs pos="100000">
                <a:srgbClr val="CCECFF"/>
              </a:gs>
            </a:gsLst>
            <a:lin ang="5400000" scaled="0"/>
            <a:tileRect/>
          </a:gradFill>
          <a:ln w="3175" cap="flat" cmpd="sng" algn="ctr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1600" b="1" cap="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"/>
              </a:rPr>
              <a:t>ПРОГРАММА </a:t>
            </a:r>
            <a:r>
              <a:rPr lang="ru-RU" sz="1600" b="1" cap="all" dirty="0">
                <a:latin typeface="Arial "/>
              </a:rPr>
              <a:t>ЭКСПЕРТИЗЫ ПРОМЫШЛЕННОЙ БЕЗОПАСНОСТИ</a:t>
            </a:r>
          </a:p>
        </p:txBody>
      </p:sp>
      <p:sp>
        <p:nvSpPr>
          <p:cNvPr id="27" name="Rectangle 8"/>
          <p:cNvSpPr>
            <a:spLocks noChangeArrowheads="1"/>
          </p:cNvSpPr>
          <p:nvPr/>
        </p:nvSpPr>
        <p:spPr bwMode="auto">
          <a:xfrm>
            <a:off x="684227" y="2052905"/>
            <a:ext cx="2417888" cy="592660"/>
          </a:xfrm>
          <a:prstGeom prst="rect">
            <a:avLst/>
          </a:prstGeom>
          <a:solidFill>
            <a:schemeClr val="bg1"/>
          </a:solidFill>
          <a:ln w="12700" algn="ctr">
            <a:solidFill>
              <a:srgbClr val="FF0000"/>
            </a:solidFill>
            <a:prstDash val="dash"/>
            <a:round/>
            <a:headEnd/>
            <a:tailEnd/>
          </a:ln>
          <a:effectLst>
            <a:outerShdw blurRad="50800" dist="101600" dir="2700000" algn="tl" rotWithShape="0">
              <a:prstClr val="black">
                <a:alpha val="36000"/>
              </a:prstClr>
            </a:outerShdw>
          </a:effectLst>
        </p:spPr>
        <p:txBody>
          <a:bodyPr lIns="0" tIns="0" rIns="0" bIns="0" anchor="ctr"/>
          <a:lstStyle/>
          <a:p>
            <a:pPr algn="ctr" defTabSz="449263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600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ТЕКУЩИЙ РЕМОНТ</a:t>
            </a:r>
          </a:p>
          <a:p>
            <a:pPr algn="ctr" defTabSz="449263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600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(при необходимости)</a:t>
            </a:r>
          </a:p>
        </p:txBody>
      </p:sp>
      <p:sp>
        <p:nvSpPr>
          <p:cNvPr id="28" name="Rectangle 8"/>
          <p:cNvSpPr>
            <a:spLocks noChangeArrowheads="1"/>
          </p:cNvSpPr>
          <p:nvPr/>
        </p:nvSpPr>
        <p:spPr bwMode="auto">
          <a:xfrm>
            <a:off x="3751782" y="3509946"/>
            <a:ext cx="2267277" cy="881532"/>
          </a:xfrm>
          <a:prstGeom prst="rect">
            <a:avLst/>
          </a:prstGeom>
          <a:solidFill>
            <a:schemeClr val="bg1"/>
          </a:solidFill>
          <a:ln w="12700" algn="ctr">
            <a:solidFill>
              <a:srgbClr val="FF0000"/>
            </a:solidFill>
            <a:prstDash val="dash"/>
            <a:round/>
            <a:headEnd/>
            <a:tailEnd/>
          </a:ln>
          <a:effectLst>
            <a:outerShdw blurRad="50800" dist="101600" dir="2700000" algn="tl" rotWithShape="0">
              <a:prstClr val="black">
                <a:alpha val="36000"/>
              </a:prstClr>
            </a:outerShdw>
          </a:effectLst>
        </p:spPr>
        <p:txBody>
          <a:bodyPr lIns="0" tIns="0" rIns="0" bIns="0" anchor="ctr"/>
          <a:lstStyle/>
          <a:p>
            <a:pPr algn="ctr" defTabSz="449263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600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КОМПЕНСИРУЮЩИЕ МЕРОПРИЯТИЯ</a:t>
            </a:r>
          </a:p>
          <a:p>
            <a:pPr algn="ctr" defTabSz="449263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600" dirty="0">
                <a:solidFill>
                  <a:srgbClr val="FF0000"/>
                </a:solidFill>
                <a:cs typeface="Arial" panose="020B0604020202020204" pitchFamily="34" charset="0"/>
              </a:rPr>
              <a:t>(при необходимости)</a:t>
            </a:r>
          </a:p>
        </p:txBody>
      </p:sp>
      <p:cxnSp>
        <p:nvCxnSpPr>
          <p:cNvPr id="29" name="Соединительная линия уступом 28"/>
          <p:cNvCxnSpPr>
            <a:stCxn id="25" idx="3"/>
            <a:endCxn id="21" idx="1"/>
          </p:cNvCxnSpPr>
          <p:nvPr/>
        </p:nvCxnSpPr>
        <p:spPr bwMode="auto">
          <a:xfrm flipH="1" flipV="1">
            <a:off x="684227" y="1209523"/>
            <a:ext cx="8102287" cy="1389031"/>
          </a:xfrm>
          <a:prstGeom prst="bentConnector5">
            <a:avLst>
              <a:gd name="adj1" fmla="val -2821"/>
              <a:gd name="adj2" fmla="val -152454"/>
              <a:gd name="adj3" fmla="val 104796"/>
            </a:avLst>
          </a:prstGeom>
          <a:solidFill>
            <a:srgbClr val="99FFCC"/>
          </a:solidFill>
          <a:ln w="31750" cap="flat" cmpd="sng" algn="ctr">
            <a:solidFill>
              <a:srgbClr val="FF0000"/>
            </a:solidFill>
            <a:prstDash val="dash"/>
            <a:round/>
            <a:headEnd type="none" w="med" len="med"/>
            <a:tailEnd type="triangle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2707576490"/>
      </p:ext>
    </p:extLst>
  </p:cSld>
  <p:clrMapOvr>
    <a:masterClrMapping/>
  </p:clrMapOvr>
  <p:transition spd="med">
    <p:blinds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42862125"/>
              </p:ext>
            </p:extLst>
          </p:nvPr>
        </p:nvGraphicFramePr>
        <p:xfrm>
          <a:off x="0" y="735546"/>
          <a:ext cx="9143999" cy="36104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0" y="4191930"/>
            <a:ext cx="9144000" cy="4693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ru-RU" sz="1400" b="1" cap="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Общие затраты на </a:t>
            </a:r>
            <a:r>
              <a:rPr lang="ru-RU" sz="1400" b="1" cap="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разработку за 2005-2016 годы </a:t>
            </a:r>
            <a:r>
              <a:rPr lang="ru-RU" sz="1400" b="1" cap="all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1400" b="1" cap="all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1400" b="1" cap="all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31* </a:t>
            </a:r>
            <a:r>
              <a:rPr lang="ru-RU" sz="1400" b="1" cap="all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млрд. руб.</a:t>
            </a:r>
          </a:p>
          <a:p>
            <a:pPr fontAlgn="ctr"/>
            <a:r>
              <a:rPr lang="ru-RU" sz="1050" b="1" cap="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* - экспертная оценка</a:t>
            </a: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anchor="ctr" anchorCtr="0">
            <a:noAutofit/>
          </a:bodyPr>
          <a:lstStyle/>
          <a:p>
            <a:r>
              <a:rPr lang="ru-RU" sz="1800" dirty="0" smtClean="0">
                <a:latin typeface="Arial "/>
                <a:cs typeface="Times New Roman" pitchFamily="18" charset="0"/>
              </a:rPr>
              <a:t>КОЛИЧЕСТВО </a:t>
            </a:r>
            <a:r>
              <a:rPr lang="ru-RU" sz="1800" dirty="0">
                <a:latin typeface="Arial "/>
                <a:cs typeface="Times New Roman" pitchFamily="18" charset="0"/>
              </a:rPr>
              <a:t/>
            </a:r>
            <a:br>
              <a:rPr lang="ru-RU" sz="1800" dirty="0">
                <a:latin typeface="Arial "/>
                <a:cs typeface="Times New Roman" pitchFamily="18" charset="0"/>
              </a:rPr>
            </a:br>
            <a:r>
              <a:rPr lang="ru-RU" sz="1800" dirty="0">
                <a:latin typeface="Arial "/>
                <a:cs typeface="Times New Roman" pitchFamily="18" charset="0"/>
              </a:rPr>
              <a:t>нормативно-технических документов</a:t>
            </a:r>
            <a:endParaRPr lang="ru-RU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8653757"/>
      </p:ext>
    </p:extLst>
  </p:cSld>
  <p:clrMapOvr>
    <a:masterClrMapping/>
  </p:clrMapOvr>
  <p:transition spd="med">
    <p:blinds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9"/>
          <p:cNvSpPr>
            <a:spLocks noGrp="1"/>
          </p:cNvSpPr>
          <p:nvPr>
            <p:ph type="title"/>
          </p:nvPr>
        </p:nvSpPr>
        <p:spPr>
          <a:xfrm>
            <a:off x="1924051" y="-20538"/>
            <a:ext cx="7219950" cy="702388"/>
          </a:xfrm>
          <a:prstGeom prst="rect">
            <a:avLst/>
          </a:prstGeom>
        </p:spPr>
        <p:txBody>
          <a:bodyPr wrap="square" anchor="ctr" anchorCtr="0">
            <a:noAutofit/>
          </a:bodyPr>
          <a:lstStyle/>
          <a:p>
            <a:r>
              <a:rPr lang="ru-RU" sz="1800" dirty="0">
                <a:latin typeface="Arial "/>
                <a:cs typeface="Times New Roman" pitchFamily="18" charset="0"/>
              </a:rPr>
              <a:t>Разработчики нормативной документации</a:t>
            </a:r>
            <a:endParaRPr lang="ru-RU" sz="1800" dirty="0">
              <a:solidFill>
                <a:schemeClr val="bg1"/>
              </a:solidFill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1352234378"/>
              </p:ext>
            </p:extLst>
          </p:nvPr>
        </p:nvGraphicFramePr>
        <p:xfrm>
          <a:off x="1" y="848994"/>
          <a:ext cx="9144000" cy="3919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Выноска 1 4"/>
          <p:cNvSpPr/>
          <p:nvPr/>
        </p:nvSpPr>
        <p:spPr bwMode="auto">
          <a:xfrm>
            <a:off x="6264188" y="4207899"/>
            <a:ext cx="2734209" cy="215444"/>
          </a:xfrm>
          <a:prstGeom prst="borderCallout1">
            <a:avLst>
              <a:gd name="adj1" fmla="val 50083"/>
              <a:gd name="adj2" fmla="val -202"/>
              <a:gd name="adj3" fmla="val -387989"/>
              <a:gd name="adj4" fmla="val -45685"/>
            </a:avLst>
          </a:prstGeom>
          <a:solidFill>
            <a:schemeClr val="bg1">
              <a:lumMod val="95000"/>
            </a:schemeClr>
          </a:solidFill>
          <a:ln w="317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/>
          </a:scene3d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i="1" cap="all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ООО «ГАЗПРОМ ВНИИГАЗ»</a:t>
            </a:r>
          </a:p>
        </p:txBody>
      </p:sp>
      <p:sp>
        <p:nvSpPr>
          <p:cNvPr id="6" name="Выноска 1 5"/>
          <p:cNvSpPr/>
          <p:nvPr/>
        </p:nvSpPr>
        <p:spPr bwMode="auto">
          <a:xfrm>
            <a:off x="107504" y="4207899"/>
            <a:ext cx="2268252" cy="215444"/>
          </a:xfrm>
          <a:prstGeom prst="borderCallout1">
            <a:avLst>
              <a:gd name="adj1" fmla="val 50083"/>
              <a:gd name="adj2" fmla="val 100029"/>
              <a:gd name="adj3" fmla="val -995057"/>
              <a:gd name="adj4" fmla="val 89090"/>
            </a:avLst>
          </a:prstGeom>
          <a:solidFill>
            <a:schemeClr val="bg1">
              <a:lumMod val="95000"/>
            </a:schemeClr>
          </a:solidFill>
          <a:ln w="3175" cap="flat" cmpd="sng" algn="ctr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/>
          </a:scene3d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i="1" cap="all" dirty="0">
                <a:solidFill>
                  <a:srgbClr val="0066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ОАО «ОРГЭНЕРГОГАЗ»</a:t>
            </a:r>
          </a:p>
        </p:txBody>
      </p:sp>
      <p:sp>
        <p:nvSpPr>
          <p:cNvPr id="7" name="Выноска 1 6"/>
          <p:cNvSpPr/>
          <p:nvPr/>
        </p:nvSpPr>
        <p:spPr bwMode="auto">
          <a:xfrm>
            <a:off x="107504" y="794688"/>
            <a:ext cx="3672408" cy="215444"/>
          </a:xfrm>
          <a:prstGeom prst="borderCallout1">
            <a:avLst>
              <a:gd name="adj1" fmla="val 47332"/>
              <a:gd name="adj2" fmla="val 99741"/>
              <a:gd name="adj3" fmla="val 283416"/>
              <a:gd name="adj4" fmla="val 111162"/>
            </a:avLst>
          </a:prstGeom>
          <a:solidFill>
            <a:schemeClr val="bg1">
              <a:lumMod val="95000"/>
            </a:schemeClr>
          </a:solidFill>
          <a:ln w="3175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/>
          </a:scene3d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i="1" cap="all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ООО</a:t>
            </a:r>
            <a:r>
              <a:rPr lang="en-US" sz="1400" b="1" i="1" cap="all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i="1" cap="all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«ГАЗПРОМЭНЕРГОДИАГНОСТИКА»</a:t>
            </a:r>
          </a:p>
        </p:txBody>
      </p:sp>
      <p:sp>
        <p:nvSpPr>
          <p:cNvPr id="8" name="Выноска 1 7"/>
          <p:cNvSpPr/>
          <p:nvPr/>
        </p:nvSpPr>
        <p:spPr bwMode="auto">
          <a:xfrm>
            <a:off x="6120172" y="793425"/>
            <a:ext cx="2878225" cy="215444"/>
          </a:xfrm>
          <a:prstGeom prst="borderCallout1">
            <a:avLst>
              <a:gd name="adj1" fmla="val 54561"/>
              <a:gd name="adj2" fmla="val -104"/>
              <a:gd name="adj3" fmla="val 373647"/>
              <a:gd name="adj4" fmla="val -15312"/>
            </a:avLst>
          </a:prstGeom>
          <a:solidFill>
            <a:schemeClr val="bg1">
              <a:lumMod val="95000"/>
            </a:schemeClr>
          </a:solidFill>
          <a:ln w="3175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/>
          </a:scene3d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i="1" cap="all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ПРОЧИЕ РАЗРАБОТЧИКИ</a:t>
            </a:r>
          </a:p>
        </p:txBody>
      </p:sp>
    </p:spTree>
    <p:extLst>
      <p:ext uri="{BB962C8B-B14F-4D97-AF65-F5344CB8AC3E}">
        <p14:creationId xmlns:p14="http://schemas.microsoft.com/office/powerpoint/2010/main" val="3258787504"/>
      </p:ext>
    </p:extLst>
  </p:cSld>
  <p:clrMapOvr>
    <a:masterClrMapping/>
  </p:clrMapOvr>
  <p:transition spd="med">
    <p:blinds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Скругленный прямоугольник 164"/>
          <p:cNvSpPr/>
          <p:nvPr/>
        </p:nvSpPr>
        <p:spPr bwMode="auto">
          <a:xfrm>
            <a:off x="69796" y="3921338"/>
            <a:ext cx="9000000" cy="756000"/>
          </a:xfrm>
          <a:prstGeom prst="roundRect">
            <a:avLst/>
          </a:prstGeom>
          <a:gradFill flip="none" rotWithShape="1">
            <a:gsLst>
              <a:gs pos="0">
                <a:srgbClr val="6699FF"/>
              </a:gs>
              <a:gs pos="50000">
                <a:srgbClr val="99CCFF"/>
              </a:gs>
              <a:gs pos="100000">
                <a:srgbClr val="CCECFF"/>
              </a:gs>
            </a:gsLst>
            <a:lin ang="5400000" scaled="0"/>
            <a:tileRect/>
          </a:gradFill>
          <a:ln w="3175" cap="flat" cmpd="sng" algn="ctr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b="1" i="1" cap="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"/>
              </a:rPr>
              <a:t>Объекты </a:t>
            </a:r>
            <a:r>
              <a:rPr lang="ru-RU" b="1" i="1" cap="all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"/>
              </a:rPr>
              <a:t>тд</a:t>
            </a:r>
            <a:r>
              <a:rPr lang="ru-RU" b="1" i="1" cap="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"/>
              </a:rPr>
              <a:t> и ЭПБ</a:t>
            </a:r>
          </a:p>
          <a:p>
            <a:pPr algn="ctr"/>
            <a:endParaRPr lang="ru-RU" sz="1400" b="1" i="1" cap="al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"/>
            </a:endParaRPr>
          </a:p>
          <a:p>
            <a:pPr algn="ctr"/>
            <a:endParaRPr lang="ru-RU" sz="2000" b="1" i="1" cap="al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"/>
            </a:endParaRPr>
          </a:p>
        </p:txBody>
      </p:sp>
      <p:sp>
        <p:nvSpPr>
          <p:cNvPr id="164" name="Скругленный прямоугольник 163"/>
          <p:cNvSpPr/>
          <p:nvPr/>
        </p:nvSpPr>
        <p:spPr bwMode="auto">
          <a:xfrm>
            <a:off x="89964" y="2877390"/>
            <a:ext cx="9000000" cy="756000"/>
          </a:xfrm>
          <a:prstGeom prst="roundRect">
            <a:avLst/>
          </a:prstGeom>
          <a:gradFill flip="none" rotWithShape="1">
            <a:gsLst>
              <a:gs pos="0">
                <a:srgbClr val="6699FF"/>
              </a:gs>
              <a:gs pos="50000">
                <a:srgbClr val="99CCFF"/>
              </a:gs>
              <a:gs pos="100000">
                <a:srgbClr val="CCECFF"/>
              </a:gs>
            </a:gsLst>
            <a:lin ang="5400000" scaled="0"/>
            <a:tileRect/>
          </a:gradFill>
          <a:ln w="3175" cap="flat" cmpd="sng" algn="ctr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b="1" i="1" cap="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"/>
              </a:rPr>
              <a:t>Направления </a:t>
            </a:r>
            <a:r>
              <a:rPr lang="ru-RU" b="1" i="1" cap="all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"/>
              </a:rPr>
              <a:t>тд</a:t>
            </a:r>
            <a:r>
              <a:rPr lang="ru-RU" b="1" i="1" cap="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"/>
              </a:rPr>
              <a:t> и ЭПБ</a:t>
            </a:r>
          </a:p>
          <a:p>
            <a:pPr algn="ctr"/>
            <a:endParaRPr lang="ru-RU" sz="1400" b="1" i="1" cap="al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"/>
            </a:endParaRPr>
          </a:p>
          <a:p>
            <a:pPr algn="ctr"/>
            <a:endParaRPr lang="ru-RU" sz="2000" b="1" i="1" cap="al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"/>
            </a:endParaRPr>
          </a:p>
        </p:txBody>
      </p:sp>
      <p:sp>
        <p:nvSpPr>
          <p:cNvPr id="163" name="Скругленный прямоугольник 162"/>
          <p:cNvSpPr/>
          <p:nvPr/>
        </p:nvSpPr>
        <p:spPr bwMode="auto">
          <a:xfrm>
            <a:off x="72000" y="1834564"/>
            <a:ext cx="9000000" cy="756000"/>
          </a:xfrm>
          <a:prstGeom prst="roundRect">
            <a:avLst/>
          </a:prstGeom>
          <a:gradFill flip="none" rotWithShape="1">
            <a:gsLst>
              <a:gs pos="0">
                <a:srgbClr val="6699FF"/>
              </a:gs>
              <a:gs pos="50000">
                <a:srgbClr val="99CCFF"/>
              </a:gs>
              <a:gs pos="100000">
                <a:srgbClr val="CCECFF"/>
              </a:gs>
            </a:gsLst>
            <a:lin ang="5400000" scaled="0"/>
            <a:tileRect/>
          </a:gradFill>
          <a:ln w="3175" cap="flat" cmpd="sng" algn="ctr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b="1" i="1" cap="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"/>
              </a:rPr>
              <a:t>Техническая политика</a:t>
            </a:r>
          </a:p>
          <a:p>
            <a:pPr algn="ctr"/>
            <a:endParaRPr lang="ru-RU" sz="1200" b="1" i="1" cap="al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"/>
            </a:endParaRPr>
          </a:p>
          <a:p>
            <a:pPr algn="ctr"/>
            <a:endParaRPr lang="ru-RU" sz="2000" b="1" i="1" cap="al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"/>
            </a:endParaRPr>
          </a:p>
        </p:txBody>
      </p:sp>
      <p:sp>
        <p:nvSpPr>
          <p:cNvPr id="162" name="Скругленный прямоугольник 161"/>
          <p:cNvSpPr/>
          <p:nvPr/>
        </p:nvSpPr>
        <p:spPr bwMode="auto">
          <a:xfrm>
            <a:off x="69796" y="807554"/>
            <a:ext cx="9000000" cy="756000"/>
          </a:xfrm>
          <a:prstGeom prst="roundRect">
            <a:avLst/>
          </a:prstGeom>
          <a:gradFill flip="none" rotWithShape="1">
            <a:gsLst>
              <a:gs pos="0">
                <a:srgbClr val="6699FF"/>
              </a:gs>
              <a:gs pos="50000">
                <a:srgbClr val="99CCFF"/>
              </a:gs>
              <a:gs pos="100000">
                <a:srgbClr val="CCECFF"/>
              </a:gs>
            </a:gsLst>
            <a:lin ang="5400000" scaled="0"/>
            <a:tileRect/>
          </a:gradFill>
          <a:ln w="3175" cap="flat" cmpd="sng" algn="ctr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b="1" i="1" cap="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"/>
              </a:rPr>
              <a:t>Функциональные заказчики</a:t>
            </a:r>
          </a:p>
          <a:p>
            <a:pPr algn="ctr"/>
            <a:endParaRPr lang="ru-RU" b="1" i="1" cap="al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"/>
            </a:endParaRPr>
          </a:p>
          <a:p>
            <a:pPr algn="ctr"/>
            <a:endParaRPr lang="ru-RU" sz="1600" b="1" i="1" cap="al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"/>
            </a:endParaRPr>
          </a:p>
        </p:txBody>
      </p:sp>
      <p:sp>
        <p:nvSpPr>
          <p:cNvPr id="3" name="Заголовок 9"/>
          <p:cNvSpPr>
            <a:spLocks noGrp="1"/>
          </p:cNvSpPr>
          <p:nvPr>
            <p:ph type="title"/>
          </p:nvPr>
        </p:nvSpPr>
        <p:spPr>
          <a:xfrm>
            <a:off x="1924051" y="-20538"/>
            <a:ext cx="7219950" cy="702388"/>
          </a:xfrm>
          <a:prstGeom prst="rect">
            <a:avLst/>
          </a:prstGeom>
        </p:spPr>
        <p:txBody>
          <a:bodyPr wrap="square" anchor="ctr" anchorCtr="0">
            <a:noAutofit/>
          </a:bodyPr>
          <a:lstStyle/>
          <a:p>
            <a:r>
              <a:rPr lang="ru-RU" sz="1800" dirty="0">
                <a:solidFill>
                  <a:srgbClr val="FF0000"/>
                </a:solidFill>
                <a:latin typeface="Arial "/>
                <a:cs typeface="Times New Roman" pitchFamily="18" charset="0"/>
              </a:rPr>
              <a:t>Действующая </a:t>
            </a:r>
            <a:r>
              <a:rPr lang="ru-RU" sz="1800" dirty="0">
                <a:latin typeface="Arial "/>
                <a:cs typeface="Times New Roman" pitchFamily="18" charset="0"/>
              </a:rPr>
              <a:t>Схема разработки</a:t>
            </a:r>
            <a:br>
              <a:rPr lang="ru-RU" sz="1800" dirty="0">
                <a:latin typeface="Arial "/>
                <a:cs typeface="Times New Roman" pitchFamily="18" charset="0"/>
              </a:rPr>
            </a:br>
            <a:r>
              <a:rPr lang="ru-RU" sz="1800" dirty="0">
                <a:latin typeface="Arial "/>
                <a:cs typeface="Times New Roman" pitchFamily="18" charset="0"/>
              </a:rPr>
              <a:t>нормативно-технической  документации</a:t>
            </a:r>
            <a:endParaRPr lang="ru-RU" sz="1800" dirty="0">
              <a:solidFill>
                <a:schemeClr val="bg1"/>
              </a:solidFill>
            </a:endParaRPr>
          </a:p>
        </p:txBody>
      </p:sp>
      <p:cxnSp>
        <p:nvCxnSpPr>
          <p:cNvPr id="117" name="Прямая со стрелкой 116"/>
          <p:cNvCxnSpPr>
            <a:stCxn id="67" idx="2"/>
            <a:endCxn id="79" idx="0"/>
          </p:cNvCxnSpPr>
          <p:nvPr/>
        </p:nvCxnSpPr>
        <p:spPr bwMode="auto">
          <a:xfrm flipH="1">
            <a:off x="845512" y="1491582"/>
            <a:ext cx="25147" cy="602124"/>
          </a:xfrm>
          <a:prstGeom prst="straightConnector1">
            <a:avLst/>
          </a:prstGeom>
          <a:noFill/>
          <a:ln w="38100" cap="rnd" cmpd="sng" algn="ctr">
            <a:solidFill>
              <a:srgbClr val="FF0000"/>
            </a:solidFill>
            <a:prstDash val="sysDash"/>
            <a:round/>
            <a:headEnd type="none" w="sm" len="med"/>
            <a:tailEnd type="triangle"/>
          </a:ln>
          <a:effectLst/>
          <a:scene3d>
            <a:camera prst="orthographicFront"/>
            <a:lightRig rig="flat" dir="t"/>
          </a:scene3d>
          <a:sp3d extrusionH="38100" prstMaterial="softEdge">
            <a:bevelB/>
          </a:sp3d>
        </p:spPr>
      </p:cxnSp>
      <p:cxnSp>
        <p:nvCxnSpPr>
          <p:cNvPr id="120" name="Прямая со стрелкой 119"/>
          <p:cNvCxnSpPr>
            <a:stCxn id="68" idx="2"/>
            <a:endCxn id="80" idx="0"/>
          </p:cNvCxnSpPr>
          <p:nvPr/>
        </p:nvCxnSpPr>
        <p:spPr bwMode="auto">
          <a:xfrm flipH="1">
            <a:off x="2321676" y="1491582"/>
            <a:ext cx="10308" cy="593805"/>
          </a:xfrm>
          <a:prstGeom prst="straightConnector1">
            <a:avLst/>
          </a:prstGeom>
          <a:noFill/>
          <a:ln w="38100" cap="rnd" cmpd="sng" algn="ctr">
            <a:solidFill>
              <a:srgbClr val="FF0000"/>
            </a:solidFill>
            <a:prstDash val="sysDash"/>
            <a:round/>
            <a:headEnd type="none" w="sm" len="med"/>
            <a:tailEnd type="triangle"/>
          </a:ln>
          <a:effectLst/>
          <a:scene3d>
            <a:camera prst="orthographicFront"/>
            <a:lightRig rig="flat" dir="t"/>
          </a:scene3d>
          <a:sp3d extrusionH="38100" prstMaterial="softEdge">
            <a:bevelB/>
          </a:sp3d>
        </p:spPr>
      </p:cxnSp>
      <p:cxnSp>
        <p:nvCxnSpPr>
          <p:cNvPr id="123" name="Прямая со стрелкой 122"/>
          <p:cNvCxnSpPr>
            <a:endCxn id="81" idx="0"/>
          </p:cNvCxnSpPr>
          <p:nvPr/>
        </p:nvCxnSpPr>
        <p:spPr bwMode="auto">
          <a:xfrm>
            <a:off x="3797840" y="1437183"/>
            <a:ext cx="0" cy="648203"/>
          </a:xfrm>
          <a:prstGeom prst="straightConnector1">
            <a:avLst/>
          </a:prstGeom>
          <a:noFill/>
          <a:ln w="38100" cap="rnd" cmpd="sng" algn="ctr">
            <a:solidFill>
              <a:srgbClr val="FF0000"/>
            </a:solidFill>
            <a:prstDash val="sysDash"/>
            <a:round/>
            <a:headEnd type="none" w="sm" len="med"/>
            <a:tailEnd type="triangle"/>
          </a:ln>
          <a:effectLst/>
          <a:scene3d>
            <a:camera prst="orthographicFront"/>
            <a:lightRig rig="flat" dir="t"/>
          </a:scene3d>
          <a:sp3d extrusionH="38100" prstMaterial="softEdge">
            <a:bevelB/>
          </a:sp3d>
        </p:spPr>
      </p:cxnSp>
      <p:cxnSp>
        <p:nvCxnSpPr>
          <p:cNvPr id="126" name="Прямая со стрелкой 125"/>
          <p:cNvCxnSpPr>
            <a:stCxn id="70" idx="2"/>
            <a:endCxn id="82" idx="0"/>
          </p:cNvCxnSpPr>
          <p:nvPr/>
        </p:nvCxnSpPr>
        <p:spPr bwMode="auto">
          <a:xfrm>
            <a:off x="5305390" y="1491582"/>
            <a:ext cx="12140" cy="593805"/>
          </a:xfrm>
          <a:prstGeom prst="straightConnector1">
            <a:avLst/>
          </a:prstGeom>
          <a:noFill/>
          <a:ln w="38100" cap="rnd" cmpd="sng" algn="ctr">
            <a:solidFill>
              <a:srgbClr val="FF0000"/>
            </a:solidFill>
            <a:prstDash val="sysDash"/>
            <a:round/>
            <a:headEnd type="none" w="sm" len="med"/>
            <a:tailEnd type="triangle"/>
          </a:ln>
          <a:effectLst/>
          <a:scene3d>
            <a:camera prst="orthographicFront"/>
            <a:lightRig rig="flat" dir="t"/>
          </a:scene3d>
          <a:sp3d extrusionH="38100" prstMaterial="softEdge">
            <a:bevelB/>
          </a:sp3d>
        </p:spPr>
      </p:cxnSp>
      <p:cxnSp>
        <p:nvCxnSpPr>
          <p:cNvPr id="129" name="Прямая со стрелкой 128"/>
          <p:cNvCxnSpPr>
            <a:stCxn id="71" idx="2"/>
          </p:cNvCxnSpPr>
          <p:nvPr/>
        </p:nvCxnSpPr>
        <p:spPr bwMode="auto">
          <a:xfrm>
            <a:off x="6825665" y="1491582"/>
            <a:ext cx="0" cy="593804"/>
          </a:xfrm>
          <a:prstGeom prst="straightConnector1">
            <a:avLst/>
          </a:prstGeom>
          <a:noFill/>
          <a:ln w="38100" cap="rnd" cmpd="sng" algn="ctr">
            <a:solidFill>
              <a:srgbClr val="FF0000"/>
            </a:solidFill>
            <a:prstDash val="sysDash"/>
            <a:round/>
            <a:headEnd type="none" w="sm" len="med"/>
            <a:tailEnd type="triangle"/>
          </a:ln>
          <a:effectLst/>
          <a:scene3d>
            <a:camera prst="orthographicFront"/>
            <a:lightRig rig="flat" dir="t"/>
          </a:scene3d>
          <a:sp3d extrusionH="38100" prstMaterial="softEdge">
            <a:bevelB/>
          </a:sp3d>
        </p:spPr>
      </p:cxnSp>
      <p:cxnSp>
        <p:nvCxnSpPr>
          <p:cNvPr id="130" name="Прямая со стрелкой 129"/>
          <p:cNvCxnSpPr/>
          <p:nvPr/>
        </p:nvCxnSpPr>
        <p:spPr bwMode="auto">
          <a:xfrm>
            <a:off x="8289956" y="1437183"/>
            <a:ext cx="8532" cy="648203"/>
          </a:xfrm>
          <a:prstGeom prst="straightConnector1">
            <a:avLst/>
          </a:prstGeom>
          <a:noFill/>
          <a:ln w="38100" cap="rnd" cmpd="sng" algn="ctr">
            <a:solidFill>
              <a:srgbClr val="FF0000"/>
            </a:solidFill>
            <a:prstDash val="sysDash"/>
            <a:round/>
            <a:headEnd type="none" w="sm" len="med"/>
            <a:tailEnd type="triangle"/>
          </a:ln>
          <a:effectLst/>
          <a:scene3d>
            <a:camera prst="orthographicFront"/>
            <a:lightRig rig="flat" dir="t"/>
          </a:scene3d>
          <a:sp3d extrusionH="38100" prstMaterial="softEdge">
            <a:bevelB/>
          </a:sp3d>
        </p:spPr>
      </p:cxnSp>
      <p:sp>
        <p:nvSpPr>
          <p:cNvPr id="68" name="Rectangle 8"/>
          <p:cNvSpPr>
            <a:spLocks noChangeArrowheads="1"/>
          </p:cNvSpPr>
          <p:nvPr/>
        </p:nvSpPr>
        <p:spPr bwMode="auto">
          <a:xfrm>
            <a:off x="1665984" y="1059582"/>
            <a:ext cx="1332000" cy="432000"/>
          </a:xfrm>
          <a:prstGeom prst="rect">
            <a:avLst/>
          </a:prstGeom>
          <a:solidFill>
            <a:schemeClr val="bg1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900" b="1" kern="0" cap="all" dirty="0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Департамент </a:t>
            </a:r>
          </a:p>
        </p:txBody>
      </p:sp>
      <p:sp>
        <p:nvSpPr>
          <p:cNvPr id="69" name="Rectangle 8"/>
          <p:cNvSpPr>
            <a:spLocks noChangeArrowheads="1"/>
          </p:cNvSpPr>
          <p:nvPr/>
        </p:nvSpPr>
        <p:spPr bwMode="auto">
          <a:xfrm>
            <a:off x="3142148" y="1059583"/>
            <a:ext cx="1332000" cy="432000"/>
          </a:xfrm>
          <a:prstGeom prst="rect">
            <a:avLst/>
          </a:prstGeom>
          <a:solidFill>
            <a:schemeClr val="bg1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900" b="1" kern="0" cap="all" dirty="0" smtClean="0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Департамент</a:t>
            </a:r>
            <a:endParaRPr lang="ru-RU" sz="900" b="1" kern="0" cap="all" dirty="0">
              <a:latin typeface="Arial" panose="020B0604020202020204" pitchFamily="34" charset="0"/>
              <a:ea typeface="Batang" panose="02030600000101010101" pitchFamily="18" charset="-127"/>
              <a:cs typeface="Arial" panose="020B0604020202020204" pitchFamily="34" charset="0"/>
            </a:endParaRPr>
          </a:p>
        </p:txBody>
      </p:sp>
      <p:sp>
        <p:nvSpPr>
          <p:cNvPr id="70" name="Rectangle 8"/>
          <p:cNvSpPr>
            <a:spLocks noChangeArrowheads="1"/>
          </p:cNvSpPr>
          <p:nvPr/>
        </p:nvSpPr>
        <p:spPr bwMode="auto">
          <a:xfrm>
            <a:off x="4639390" y="1059582"/>
            <a:ext cx="1332000" cy="432000"/>
          </a:xfrm>
          <a:prstGeom prst="rect">
            <a:avLst/>
          </a:prstGeom>
          <a:solidFill>
            <a:schemeClr val="bg1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900" b="1" kern="0" cap="all" dirty="0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Департамент </a:t>
            </a:r>
          </a:p>
        </p:txBody>
      </p:sp>
      <p:sp>
        <p:nvSpPr>
          <p:cNvPr id="71" name="Rectangle 8"/>
          <p:cNvSpPr>
            <a:spLocks noChangeArrowheads="1"/>
          </p:cNvSpPr>
          <p:nvPr/>
        </p:nvSpPr>
        <p:spPr bwMode="auto">
          <a:xfrm>
            <a:off x="6127002" y="1059582"/>
            <a:ext cx="1397325" cy="432000"/>
          </a:xfrm>
          <a:prstGeom prst="rect">
            <a:avLst/>
          </a:prstGeom>
          <a:solidFill>
            <a:schemeClr val="bg1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900" b="1" kern="0" cap="all" dirty="0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Департамент </a:t>
            </a:r>
          </a:p>
        </p:txBody>
      </p:sp>
      <p:sp>
        <p:nvSpPr>
          <p:cNvPr id="72" name="Rectangle 8"/>
          <p:cNvSpPr>
            <a:spLocks noChangeArrowheads="1"/>
          </p:cNvSpPr>
          <p:nvPr/>
        </p:nvSpPr>
        <p:spPr bwMode="auto">
          <a:xfrm>
            <a:off x="7623955" y="1059582"/>
            <a:ext cx="1332000" cy="432000"/>
          </a:xfrm>
          <a:prstGeom prst="rect">
            <a:avLst/>
          </a:prstGeom>
          <a:solidFill>
            <a:schemeClr val="bg1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900" b="1" kern="0" cap="all" dirty="0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Департамент </a:t>
            </a:r>
          </a:p>
        </p:txBody>
      </p:sp>
      <p:sp>
        <p:nvSpPr>
          <p:cNvPr id="67" name="Rectangle 8"/>
          <p:cNvSpPr>
            <a:spLocks noChangeArrowheads="1"/>
          </p:cNvSpPr>
          <p:nvPr/>
        </p:nvSpPr>
        <p:spPr bwMode="auto">
          <a:xfrm>
            <a:off x="204659" y="1059582"/>
            <a:ext cx="1332000" cy="432000"/>
          </a:xfrm>
          <a:prstGeom prst="rect">
            <a:avLst/>
          </a:prstGeom>
          <a:solidFill>
            <a:schemeClr val="bg1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900" b="1" kern="0" cap="all" dirty="0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Департамент </a:t>
            </a:r>
          </a:p>
        </p:txBody>
      </p:sp>
      <p:cxnSp>
        <p:nvCxnSpPr>
          <p:cNvPr id="135" name="Прямая со стрелкой 134"/>
          <p:cNvCxnSpPr/>
          <p:nvPr/>
        </p:nvCxnSpPr>
        <p:spPr bwMode="auto">
          <a:xfrm flipH="1">
            <a:off x="860351" y="2499413"/>
            <a:ext cx="10308" cy="648204"/>
          </a:xfrm>
          <a:prstGeom prst="straightConnector1">
            <a:avLst/>
          </a:prstGeom>
          <a:noFill/>
          <a:ln w="38100" cap="rnd" cmpd="sng" algn="ctr">
            <a:solidFill>
              <a:srgbClr val="FF0000"/>
            </a:solidFill>
            <a:prstDash val="sysDash"/>
            <a:round/>
            <a:headEnd type="none" w="sm" len="med"/>
            <a:tailEnd type="triangle"/>
          </a:ln>
          <a:effectLst/>
          <a:scene3d>
            <a:camera prst="orthographicFront"/>
            <a:lightRig rig="flat" dir="t"/>
          </a:scene3d>
          <a:sp3d extrusionH="38100" prstMaterial="softEdge">
            <a:bevelB/>
          </a:sp3d>
        </p:spPr>
      </p:cxnSp>
      <p:cxnSp>
        <p:nvCxnSpPr>
          <p:cNvPr id="136" name="Прямая со стрелкой 135"/>
          <p:cNvCxnSpPr/>
          <p:nvPr/>
        </p:nvCxnSpPr>
        <p:spPr bwMode="auto">
          <a:xfrm flipH="1">
            <a:off x="2336515" y="2499413"/>
            <a:ext cx="10308" cy="648205"/>
          </a:xfrm>
          <a:prstGeom prst="straightConnector1">
            <a:avLst/>
          </a:prstGeom>
          <a:noFill/>
          <a:ln w="38100" cap="rnd" cmpd="sng" algn="ctr">
            <a:solidFill>
              <a:srgbClr val="FF0000"/>
            </a:solidFill>
            <a:prstDash val="sysDash"/>
            <a:round/>
            <a:headEnd type="none" w="sm" len="med"/>
            <a:tailEnd type="triangle"/>
          </a:ln>
          <a:effectLst/>
          <a:scene3d>
            <a:camera prst="orthographicFront"/>
            <a:lightRig rig="flat" dir="t"/>
          </a:scene3d>
          <a:sp3d extrusionH="38100" prstMaterial="softEdge">
            <a:bevelB/>
          </a:sp3d>
        </p:spPr>
      </p:cxnSp>
      <p:cxnSp>
        <p:nvCxnSpPr>
          <p:cNvPr id="137" name="Прямая со стрелкой 136"/>
          <p:cNvCxnSpPr/>
          <p:nvPr/>
        </p:nvCxnSpPr>
        <p:spPr bwMode="auto">
          <a:xfrm>
            <a:off x="3812679" y="2499414"/>
            <a:ext cx="0" cy="648203"/>
          </a:xfrm>
          <a:prstGeom prst="straightConnector1">
            <a:avLst/>
          </a:prstGeom>
          <a:noFill/>
          <a:ln w="38100" cap="rnd" cmpd="sng" algn="ctr">
            <a:solidFill>
              <a:srgbClr val="FF0000"/>
            </a:solidFill>
            <a:prstDash val="sysDash"/>
            <a:round/>
            <a:headEnd type="none" w="sm" len="med"/>
            <a:tailEnd type="triangle"/>
          </a:ln>
          <a:effectLst/>
          <a:scene3d>
            <a:camera prst="orthographicFront"/>
            <a:lightRig rig="flat" dir="t"/>
          </a:scene3d>
          <a:sp3d extrusionH="38100" prstMaterial="softEdge">
            <a:bevelB/>
          </a:sp3d>
        </p:spPr>
      </p:cxnSp>
      <p:cxnSp>
        <p:nvCxnSpPr>
          <p:cNvPr id="138" name="Прямая со стрелкой 137"/>
          <p:cNvCxnSpPr>
            <a:stCxn id="82" idx="2"/>
            <a:endCxn id="64" idx="0"/>
          </p:cNvCxnSpPr>
          <p:nvPr/>
        </p:nvCxnSpPr>
        <p:spPr bwMode="auto">
          <a:xfrm flipH="1">
            <a:off x="5305390" y="2517387"/>
            <a:ext cx="12140" cy="612031"/>
          </a:xfrm>
          <a:prstGeom prst="straightConnector1">
            <a:avLst/>
          </a:prstGeom>
          <a:noFill/>
          <a:ln w="38100" cap="rnd" cmpd="sng" algn="ctr">
            <a:solidFill>
              <a:srgbClr val="FF0000"/>
            </a:solidFill>
            <a:prstDash val="sysDash"/>
            <a:round/>
            <a:headEnd type="none" w="sm" len="med"/>
            <a:tailEnd type="triangle"/>
          </a:ln>
          <a:effectLst/>
          <a:scene3d>
            <a:camera prst="orthographicFront"/>
            <a:lightRig rig="flat" dir="t"/>
          </a:scene3d>
          <a:sp3d extrusionH="38100" prstMaterial="softEdge">
            <a:bevelB/>
          </a:sp3d>
        </p:spPr>
      </p:cxnSp>
      <p:cxnSp>
        <p:nvCxnSpPr>
          <p:cNvPr id="139" name="Прямая со стрелкой 138"/>
          <p:cNvCxnSpPr/>
          <p:nvPr/>
        </p:nvCxnSpPr>
        <p:spPr bwMode="auto">
          <a:xfrm>
            <a:off x="6807842" y="2499413"/>
            <a:ext cx="9026" cy="648205"/>
          </a:xfrm>
          <a:prstGeom prst="straightConnector1">
            <a:avLst/>
          </a:prstGeom>
          <a:noFill/>
          <a:ln w="38100" cap="rnd" cmpd="sng" algn="ctr">
            <a:solidFill>
              <a:srgbClr val="FF0000"/>
            </a:solidFill>
            <a:prstDash val="sysDash"/>
            <a:round/>
            <a:headEnd type="none" w="sm" len="med"/>
            <a:tailEnd type="triangle"/>
          </a:ln>
          <a:effectLst/>
          <a:scene3d>
            <a:camera prst="orthographicFront"/>
            <a:lightRig rig="flat" dir="t"/>
          </a:scene3d>
          <a:sp3d extrusionH="38100" prstMaterial="softEdge">
            <a:bevelB/>
          </a:sp3d>
        </p:spPr>
      </p:cxnSp>
      <p:cxnSp>
        <p:nvCxnSpPr>
          <p:cNvPr id="140" name="Прямая со стрелкой 139"/>
          <p:cNvCxnSpPr>
            <a:endCxn id="66" idx="0"/>
          </p:cNvCxnSpPr>
          <p:nvPr/>
        </p:nvCxnSpPr>
        <p:spPr bwMode="auto">
          <a:xfrm flipH="1">
            <a:off x="8296305" y="2499414"/>
            <a:ext cx="8490" cy="630004"/>
          </a:xfrm>
          <a:prstGeom prst="straightConnector1">
            <a:avLst/>
          </a:prstGeom>
          <a:noFill/>
          <a:ln w="38100" cap="rnd" cmpd="sng" algn="ctr">
            <a:solidFill>
              <a:srgbClr val="FF0000"/>
            </a:solidFill>
            <a:prstDash val="sysDash"/>
            <a:round/>
            <a:headEnd type="none" w="sm" len="med"/>
            <a:tailEnd type="triangle"/>
          </a:ln>
          <a:effectLst/>
          <a:scene3d>
            <a:camera prst="orthographicFront"/>
            <a:lightRig rig="flat" dir="t"/>
          </a:scene3d>
          <a:sp3d extrusionH="38100" prstMaterial="softEdge">
            <a:bevelB/>
          </a:sp3d>
        </p:spPr>
      </p:cxnSp>
      <p:cxnSp>
        <p:nvCxnSpPr>
          <p:cNvPr id="141" name="Прямая со стрелкой 140"/>
          <p:cNvCxnSpPr/>
          <p:nvPr/>
        </p:nvCxnSpPr>
        <p:spPr bwMode="auto">
          <a:xfrm flipH="1">
            <a:off x="835204" y="3525330"/>
            <a:ext cx="10308" cy="648204"/>
          </a:xfrm>
          <a:prstGeom prst="straightConnector1">
            <a:avLst/>
          </a:prstGeom>
          <a:noFill/>
          <a:ln w="38100" cap="rnd" cmpd="sng" algn="ctr">
            <a:solidFill>
              <a:srgbClr val="FF0000"/>
            </a:solidFill>
            <a:prstDash val="sysDash"/>
            <a:round/>
            <a:headEnd type="none" w="sm" len="med"/>
            <a:tailEnd type="triangle"/>
          </a:ln>
          <a:effectLst/>
          <a:scene3d>
            <a:camera prst="orthographicFront"/>
            <a:lightRig rig="flat" dir="t"/>
          </a:scene3d>
          <a:sp3d extrusionH="38100" prstMaterial="softEdge">
            <a:bevelB/>
          </a:sp3d>
        </p:spPr>
      </p:cxnSp>
      <p:cxnSp>
        <p:nvCxnSpPr>
          <p:cNvPr id="142" name="Прямая со стрелкой 141"/>
          <p:cNvCxnSpPr/>
          <p:nvPr/>
        </p:nvCxnSpPr>
        <p:spPr bwMode="auto">
          <a:xfrm flipH="1">
            <a:off x="2311368" y="3525330"/>
            <a:ext cx="10308" cy="648205"/>
          </a:xfrm>
          <a:prstGeom prst="straightConnector1">
            <a:avLst/>
          </a:prstGeom>
          <a:noFill/>
          <a:ln w="38100" cap="rnd" cmpd="sng" algn="ctr">
            <a:solidFill>
              <a:srgbClr val="FF0000"/>
            </a:solidFill>
            <a:prstDash val="sysDash"/>
            <a:round/>
            <a:headEnd type="none" w="sm" len="med"/>
            <a:tailEnd type="triangle"/>
          </a:ln>
          <a:effectLst/>
          <a:scene3d>
            <a:camera prst="orthographicFront"/>
            <a:lightRig rig="flat" dir="t"/>
          </a:scene3d>
          <a:sp3d extrusionH="38100" prstMaterial="softEdge">
            <a:bevelB/>
          </a:sp3d>
        </p:spPr>
      </p:cxnSp>
      <p:cxnSp>
        <p:nvCxnSpPr>
          <p:cNvPr id="143" name="Прямая со стрелкой 142"/>
          <p:cNvCxnSpPr/>
          <p:nvPr/>
        </p:nvCxnSpPr>
        <p:spPr bwMode="auto">
          <a:xfrm>
            <a:off x="3787532" y="3525331"/>
            <a:ext cx="0" cy="648203"/>
          </a:xfrm>
          <a:prstGeom prst="straightConnector1">
            <a:avLst/>
          </a:prstGeom>
          <a:noFill/>
          <a:ln w="38100" cap="rnd" cmpd="sng" algn="ctr">
            <a:solidFill>
              <a:srgbClr val="FF0000"/>
            </a:solidFill>
            <a:prstDash val="sysDash"/>
            <a:round/>
            <a:headEnd type="none" w="sm" len="med"/>
            <a:tailEnd type="triangle"/>
          </a:ln>
          <a:effectLst/>
          <a:scene3d>
            <a:camera prst="orthographicFront"/>
            <a:lightRig rig="flat" dir="t"/>
          </a:scene3d>
          <a:sp3d extrusionH="38100" prstMaterial="softEdge">
            <a:bevelB/>
          </a:sp3d>
        </p:spPr>
      </p:cxnSp>
      <p:cxnSp>
        <p:nvCxnSpPr>
          <p:cNvPr id="144" name="Прямая со стрелкой 143"/>
          <p:cNvCxnSpPr>
            <a:stCxn id="64" idx="2"/>
            <a:endCxn id="57" idx="0"/>
          </p:cNvCxnSpPr>
          <p:nvPr/>
        </p:nvCxnSpPr>
        <p:spPr bwMode="auto">
          <a:xfrm>
            <a:off x="5305390" y="3561418"/>
            <a:ext cx="4766" cy="611949"/>
          </a:xfrm>
          <a:prstGeom prst="straightConnector1">
            <a:avLst/>
          </a:prstGeom>
          <a:noFill/>
          <a:ln w="38100" cap="rnd" cmpd="sng" algn="ctr">
            <a:solidFill>
              <a:srgbClr val="FF0000"/>
            </a:solidFill>
            <a:prstDash val="sysDash"/>
            <a:round/>
            <a:headEnd type="none" w="sm" len="med"/>
            <a:tailEnd type="triangle"/>
          </a:ln>
          <a:effectLst/>
          <a:scene3d>
            <a:camera prst="orthographicFront"/>
            <a:lightRig rig="flat" dir="t"/>
          </a:scene3d>
          <a:sp3d extrusionH="38100" prstMaterial="softEdge">
            <a:bevelB/>
          </a:sp3d>
        </p:spPr>
      </p:cxnSp>
      <p:cxnSp>
        <p:nvCxnSpPr>
          <p:cNvPr id="145" name="Прямая со стрелкой 144"/>
          <p:cNvCxnSpPr/>
          <p:nvPr/>
        </p:nvCxnSpPr>
        <p:spPr bwMode="auto">
          <a:xfrm>
            <a:off x="6782695" y="3525330"/>
            <a:ext cx="9026" cy="648205"/>
          </a:xfrm>
          <a:prstGeom prst="straightConnector1">
            <a:avLst/>
          </a:prstGeom>
          <a:noFill/>
          <a:ln w="38100" cap="rnd" cmpd="sng" algn="ctr">
            <a:solidFill>
              <a:srgbClr val="FF0000"/>
            </a:solidFill>
            <a:prstDash val="sysDash"/>
            <a:round/>
            <a:headEnd type="none" w="sm" len="med"/>
            <a:tailEnd type="triangle"/>
          </a:ln>
          <a:effectLst/>
          <a:scene3d>
            <a:camera prst="orthographicFront"/>
            <a:lightRig rig="flat" dir="t"/>
          </a:scene3d>
          <a:sp3d extrusionH="38100" prstMaterial="softEdge">
            <a:bevelB/>
          </a:sp3d>
        </p:spPr>
      </p:cxnSp>
      <p:cxnSp>
        <p:nvCxnSpPr>
          <p:cNvPr id="146" name="Прямая со стрелкой 145"/>
          <p:cNvCxnSpPr/>
          <p:nvPr/>
        </p:nvCxnSpPr>
        <p:spPr bwMode="auto">
          <a:xfrm>
            <a:off x="8279648" y="3525331"/>
            <a:ext cx="8532" cy="648203"/>
          </a:xfrm>
          <a:prstGeom prst="straightConnector1">
            <a:avLst/>
          </a:prstGeom>
          <a:noFill/>
          <a:ln w="38100" cap="rnd" cmpd="sng" algn="ctr">
            <a:solidFill>
              <a:srgbClr val="FF0000"/>
            </a:solidFill>
            <a:prstDash val="sysDash"/>
            <a:round/>
            <a:headEnd type="none" w="sm" len="med"/>
            <a:tailEnd type="triangle"/>
          </a:ln>
          <a:effectLst/>
          <a:scene3d>
            <a:camera prst="orthographicFront"/>
            <a:lightRig rig="flat" dir="t"/>
          </a:scene3d>
          <a:sp3d extrusionH="38100" prstMaterial="softEdge">
            <a:bevelB/>
          </a:sp3d>
        </p:spPr>
      </p:cxnSp>
      <p:sp>
        <p:nvSpPr>
          <p:cNvPr id="54" name="Rectangle 8"/>
          <p:cNvSpPr>
            <a:spLocks noChangeArrowheads="1"/>
          </p:cNvSpPr>
          <p:nvPr/>
        </p:nvSpPr>
        <p:spPr bwMode="auto">
          <a:xfrm>
            <a:off x="189820" y="4181686"/>
            <a:ext cx="1332000" cy="432000"/>
          </a:xfrm>
          <a:prstGeom prst="rect">
            <a:avLst/>
          </a:prstGeom>
          <a:solidFill>
            <a:schemeClr val="bg1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700" b="1" kern="0" cap="all" dirty="0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трубопроводы</a:t>
            </a:r>
          </a:p>
        </p:txBody>
      </p:sp>
      <p:sp>
        <p:nvSpPr>
          <p:cNvPr id="55" name="Rectangle 8"/>
          <p:cNvSpPr>
            <a:spLocks noChangeArrowheads="1"/>
          </p:cNvSpPr>
          <p:nvPr/>
        </p:nvSpPr>
        <p:spPr bwMode="auto">
          <a:xfrm>
            <a:off x="1665984" y="4173367"/>
            <a:ext cx="1332000" cy="432000"/>
          </a:xfrm>
          <a:prstGeom prst="rect">
            <a:avLst/>
          </a:prstGeom>
          <a:solidFill>
            <a:schemeClr val="bg1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700" b="1" kern="0" cap="all" dirty="0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Оборудование добычи, трубопроводы</a:t>
            </a:r>
          </a:p>
        </p:txBody>
      </p:sp>
      <p:sp>
        <p:nvSpPr>
          <p:cNvPr id="56" name="Rectangle 8"/>
          <p:cNvSpPr>
            <a:spLocks noChangeArrowheads="1"/>
          </p:cNvSpPr>
          <p:nvPr/>
        </p:nvSpPr>
        <p:spPr bwMode="auto">
          <a:xfrm>
            <a:off x="3142148" y="4173366"/>
            <a:ext cx="1332000" cy="432000"/>
          </a:xfrm>
          <a:prstGeom prst="rect">
            <a:avLst/>
          </a:prstGeom>
          <a:solidFill>
            <a:schemeClr val="bg1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700" b="1" kern="0" cap="all" dirty="0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Оборудование кс, трубопроводы, энергетическое оборудование</a:t>
            </a:r>
          </a:p>
        </p:txBody>
      </p:sp>
      <p:sp>
        <p:nvSpPr>
          <p:cNvPr id="57" name="Rectangle 8"/>
          <p:cNvSpPr>
            <a:spLocks noChangeArrowheads="1"/>
          </p:cNvSpPr>
          <p:nvPr/>
        </p:nvSpPr>
        <p:spPr bwMode="auto">
          <a:xfrm>
            <a:off x="4644156" y="4173367"/>
            <a:ext cx="1332000" cy="432000"/>
          </a:xfrm>
          <a:prstGeom prst="rect">
            <a:avLst/>
          </a:prstGeom>
          <a:solidFill>
            <a:schemeClr val="bg1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700" b="1" kern="0" cap="all" dirty="0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Грузоподъемные  механизмы</a:t>
            </a:r>
            <a:endParaRPr lang="ru-RU" sz="700" b="1" kern="0" cap="all" dirty="0">
              <a:latin typeface="Arial" panose="020B0604020202020204" pitchFamily="34" charset="0"/>
              <a:ea typeface="Batang" panose="02030600000101010101" pitchFamily="18" charset="-127"/>
              <a:cs typeface="Arial" panose="020B0604020202020204" pitchFamily="34" charset="0"/>
            </a:endParaRPr>
          </a:p>
        </p:txBody>
      </p:sp>
      <p:sp>
        <p:nvSpPr>
          <p:cNvPr id="58" name="Rectangle 8"/>
          <p:cNvSpPr>
            <a:spLocks noChangeArrowheads="1"/>
          </p:cNvSpPr>
          <p:nvPr/>
        </p:nvSpPr>
        <p:spPr bwMode="auto">
          <a:xfrm>
            <a:off x="6137791" y="4173367"/>
            <a:ext cx="1332000" cy="432000"/>
          </a:xfrm>
          <a:prstGeom prst="rect">
            <a:avLst/>
          </a:prstGeom>
          <a:solidFill>
            <a:schemeClr val="bg1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700" b="1" kern="0" cap="all" dirty="0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Оборудование неразрушающего контроля</a:t>
            </a:r>
          </a:p>
        </p:txBody>
      </p:sp>
      <p:sp>
        <p:nvSpPr>
          <p:cNvPr id="59" name="Rectangle 8"/>
          <p:cNvSpPr>
            <a:spLocks noChangeArrowheads="1"/>
          </p:cNvSpPr>
          <p:nvPr/>
        </p:nvSpPr>
        <p:spPr bwMode="auto">
          <a:xfrm>
            <a:off x="7632488" y="4173367"/>
            <a:ext cx="1332000" cy="432000"/>
          </a:xfrm>
          <a:prstGeom prst="rect">
            <a:avLst/>
          </a:prstGeom>
          <a:solidFill>
            <a:schemeClr val="bg1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700" b="1" kern="0" cap="all" dirty="0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 Объекты АСУТП</a:t>
            </a:r>
          </a:p>
        </p:txBody>
      </p:sp>
      <p:sp>
        <p:nvSpPr>
          <p:cNvPr id="61" name="Rectangle 8"/>
          <p:cNvSpPr>
            <a:spLocks noChangeArrowheads="1"/>
          </p:cNvSpPr>
          <p:nvPr/>
        </p:nvSpPr>
        <p:spPr bwMode="auto">
          <a:xfrm>
            <a:off x="189820" y="3129418"/>
            <a:ext cx="1332000" cy="432000"/>
          </a:xfrm>
          <a:prstGeom prst="rect">
            <a:avLst/>
          </a:prstGeom>
          <a:solidFill>
            <a:schemeClr val="bg1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800" b="1" kern="0" cap="all" dirty="0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ЛЧ МГ</a:t>
            </a:r>
            <a:r>
              <a:rPr lang="en-US" sz="800" b="1" kern="0" cap="all" dirty="0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 </a:t>
            </a:r>
            <a:endParaRPr lang="ru-RU" sz="800" b="1" kern="0" cap="all" dirty="0">
              <a:latin typeface="Arial" panose="020B0604020202020204" pitchFamily="34" charset="0"/>
              <a:ea typeface="Batang" panose="02030600000101010101" pitchFamily="18" charset="-127"/>
              <a:cs typeface="Arial" panose="020B0604020202020204" pitchFamily="34" charset="0"/>
            </a:endParaRPr>
          </a:p>
          <a:p>
            <a:pPr algn="ctr"/>
            <a:r>
              <a:rPr lang="en-US" sz="800" b="1" kern="0" cap="all" dirty="0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(</a:t>
            </a:r>
            <a:r>
              <a:rPr lang="ru-RU" sz="800" b="1" kern="0" cap="all" dirty="0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КРН</a:t>
            </a:r>
            <a:r>
              <a:rPr lang="en-US" sz="800" b="1" kern="0" cap="all" dirty="0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)</a:t>
            </a:r>
            <a:endParaRPr lang="ru-RU" sz="800" b="1" kern="0" cap="all" dirty="0">
              <a:latin typeface="Arial" panose="020B0604020202020204" pitchFamily="34" charset="0"/>
              <a:ea typeface="Batang" panose="02030600000101010101" pitchFamily="18" charset="-127"/>
              <a:cs typeface="Arial" panose="020B0604020202020204" pitchFamily="34" charset="0"/>
            </a:endParaRPr>
          </a:p>
        </p:txBody>
      </p:sp>
      <p:sp>
        <p:nvSpPr>
          <p:cNvPr id="62" name="Rectangle 8"/>
          <p:cNvSpPr>
            <a:spLocks noChangeArrowheads="1"/>
          </p:cNvSpPr>
          <p:nvPr/>
        </p:nvSpPr>
        <p:spPr bwMode="auto">
          <a:xfrm>
            <a:off x="1665984" y="3129418"/>
            <a:ext cx="1332000" cy="432000"/>
          </a:xfrm>
          <a:prstGeom prst="rect">
            <a:avLst/>
          </a:prstGeom>
          <a:solidFill>
            <a:schemeClr val="bg1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800" b="1" kern="0" cap="all" dirty="0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Добыча</a:t>
            </a:r>
          </a:p>
        </p:txBody>
      </p:sp>
      <p:sp>
        <p:nvSpPr>
          <p:cNvPr id="63" name="Rectangle 8"/>
          <p:cNvSpPr>
            <a:spLocks noChangeArrowheads="1"/>
          </p:cNvSpPr>
          <p:nvPr/>
        </p:nvSpPr>
        <p:spPr bwMode="auto">
          <a:xfrm>
            <a:off x="3142148" y="3129418"/>
            <a:ext cx="1332000" cy="432000"/>
          </a:xfrm>
          <a:prstGeom prst="rect">
            <a:avLst/>
          </a:prstGeom>
          <a:solidFill>
            <a:schemeClr val="bg1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800" b="1" kern="0" cap="all" dirty="0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Транспортировка</a:t>
            </a:r>
          </a:p>
          <a:p>
            <a:pPr algn="ctr"/>
            <a:r>
              <a:rPr lang="ru-RU" sz="800" b="1" kern="0" cap="all" dirty="0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(ЛЧ МГ, КС, ЭО)</a:t>
            </a:r>
          </a:p>
        </p:txBody>
      </p:sp>
      <p:sp>
        <p:nvSpPr>
          <p:cNvPr id="64" name="Rectangle 8"/>
          <p:cNvSpPr>
            <a:spLocks noChangeArrowheads="1"/>
          </p:cNvSpPr>
          <p:nvPr/>
        </p:nvSpPr>
        <p:spPr bwMode="auto">
          <a:xfrm>
            <a:off x="4639390" y="3129418"/>
            <a:ext cx="1332000" cy="432000"/>
          </a:xfrm>
          <a:prstGeom prst="rect">
            <a:avLst/>
          </a:prstGeom>
          <a:solidFill>
            <a:schemeClr val="bg1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800" b="1" kern="0" cap="all" dirty="0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Грузоподъемные  механизмы</a:t>
            </a:r>
          </a:p>
        </p:txBody>
      </p:sp>
      <p:sp>
        <p:nvSpPr>
          <p:cNvPr id="65" name="Rectangle 8"/>
          <p:cNvSpPr>
            <a:spLocks noChangeArrowheads="1"/>
          </p:cNvSpPr>
          <p:nvPr/>
        </p:nvSpPr>
        <p:spPr bwMode="auto">
          <a:xfrm>
            <a:off x="6127003" y="3129418"/>
            <a:ext cx="1332000" cy="432000"/>
          </a:xfrm>
          <a:prstGeom prst="rect">
            <a:avLst/>
          </a:prstGeom>
          <a:solidFill>
            <a:schemeClr val="bg1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800" b="1" kern="0" cap="all" dirty="0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Неразрушающий контроль</a:t>
            </a:r>
          </a:p>
        </p:txBody>
      </p:sp>
      <p:sp>
        <p:nvSpPr>
          <p:cNvPr id="66" name="Rectangle 8"/>
          <p:cNvSpPr>
            <a:spLocks noChangeArrowheads="1"/>
          </p:cNvSpPr>
          <p:nvPr/>
        </p:nvSpPr>
        <p:spPr bwMode="auto">
          <a:xfrm>
            <a:off x="7630305" y="3129418"/>
            <a:ext cx="1332000" cy="432000"/>
          </a:xfrm>
          <a:prstGeom prst="rect">
            <a:avLst/>
          </a:prstGeom>
          <a:solidFill>
            <a:schemeClr val="bg1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800" b="1" kern="0" cap="all" dirty="0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АСУТП</a:t>
            </a:r>
          </a:p>
        </p:txBody>
      </p:sp>
      <p:sp>
        <p:nvSpPr>
          <p:cNvPr id="79" name="Rectangle 8"/>
          <p:cNvSpPr>
            <a:spLocks noChangeArrowheads="1"/>
          </p:cNvSpPr>
          <p:nvPr/>
        </p:nvSpPr>
        <p:spPr bwMode="auto">
          <a:xfrm>
            <a:off x="179512" y="2093706"/>
            <a:ext cx="1332000" cy="432000"/>
          </a:xfrm>
          <a:prstGeom prst="rect">
            <a:avLst/>
          </a:prstGeom>
          <a:solidFill>
            <a:schemeClr val="bg1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800" b="1" kern="0" cap="all" dirty="0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самостоятельная</a:t>
            </a:r>
          </a:p>
        </p:txBody>
      </p:sp>
      <p:sp>
        <p:nvSpPr>
          <p:cNvPr id="80" name="Rectangle 8"/>
          <p:cNvSpPr>
            <a:spLocks noChangeArrowheads="1"/>
          </p:cNvSpPr>
          <p:nvPr/>
        </p:nvSpPr>
        <p:spPr bwMode="auto">
          <a:xfrm>
            <a:off x="1655676" y="2085387"/>
            <a:ext cx="1332000" cy="432000"/>
          </a:xfrm>
          <a:prstGeom prst="rect">
            <a:avLst/>
          </a:prstGeom>
          <a:solidFill>
            <a:schemeClr val="bg1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800" b="1" kern="0" cap="all" dirty="0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самостоятельная</a:t>
            </a:r>
          </a:p>
        </p:txBody>
      </p:sp>
      <p:sp>
        <p:nvSpPr>
          <p:cNvPr id="81" name="Rectangle 8"/>
          <p:cNvSpPr>
            <a:spLocks noChangeArrowheads="1"/>
          </p:cNvSpPr>
          <p:nvPr/>
        </p:nvSpPr>
        <p:spPr bwMode="auto">
          <a:xfrm>
            <a:off x="3131840" y="2085386"/>
            <a:ext cx="1332000" cy="432000"/>
          </a:xfrm>
          <a:prstGeom prst="rect">
            <a:avLst/>
          </a:prstGeom>
          <a:solidFill>
            <a:schemeClr val="bg1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800" b="1" kern="0" cap="all" dirty="0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самостоятельная</a:t>
            </a:r>
          </a:p>
        </p:txBody>
      </p:sp>
      <p:sp>
        <p:nvSpPr>
          <p:cNvPr id="82" name="Rectangle 8"/>
          <p:cNvSpPr>
            <a:spLocks noChangeArrowheads="1"/>
          </p:cNvSpPr>
          <p:nvPr/>
        </p:nvSpPr>
        <p:spPr bwMode="auto">
          <a:xfrm>
            <a:off x="4651530" y="2085387"/>
            <a:ext cx="1332000" cy="432000"/>
          </a:xfrm>
          <a:prstGeom prst="rect">
            <a:avLst/>
          </a:prstGeom>
          <a:solidFill>
            <a:schemeClr val="bg1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800" b="1" kern="0" cap="all" dirty="0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самостоятельная</a:t>
            </a:r>
          </a:p>
        </p:txBody>
      </p:sp>
      <p:sp>
        <p:nvSpPr>
          <p:cNvPr id="83" name="Rectangle 8"/>
          <p:cNvSpPr>
            <a:spLocks noChangeArrowheads="1"/>
          </p:cNvSpPr>
          <p:nvPr/>
        </p:nvSpPr>
        <p:spPr bwMode="auto">
          <a:xfrm>
            <a:off x="6136029" y="2085387"/>
            <a:ext cx="1332000" cy="432000"/>
          </a:xfrm>
          <a:prstGeom prst="rect">
            <a:avLst/>
          </a:prstGeom>
          <a:solidFill>
            <a:schemeClr val="bg1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800" b="1" kern="0" cap="all" dirty="0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самостоятельная</a:t>
            </a:r>
          </a:p>
        </p:txBody>
      </p:sp>
      <p:sp>
        <p:nvSpPr>
          <p:cNvPr id="84" name="Rectangle 8"/>
          <p:cNvSpPr>
            <a:spLocks noChangeArrowheads="1"/>
          </p:cNvSpPr>
          <p:nvPr/>
        </p:nvSpPr>
        <p:spPr bwMode="auto">
          <a:xfrm>
            <a:off x="7630726" y="2085387"/>
            <a:ext cx="1332000" cy="432000"/>
          </a:xfrm>
          <a:prstGeom prst="rect">
            <a:avLst/>
          </a:prstGeom>
          <a:solidFill>
            <a:schemeClr val="bg1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800" b="1" kern="0" cap="all" dirty="0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 самостоятельная</a:t>
            </a:r>
          </a:p>
        </p:txBody>
      </p:sp>
    </p:spTree>
    <p:extLst>
      <p:ext uri="{BB962C8B-B14F-4D97-AF65-F5344CB8AC3E}">
        <p14:creationId xmlns:p14="http://schemas.microsoft.com/office/powerpoint/2010/main" val="3316847562"/>
      </p:ext>
    </p:extLst>
  </p:cSld>
  <p:clrMapOvr>
    <a:masterClrMapping/>
  </p:clrMapOvr>
  <p:transition spd="med">
    <p:blinds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 стрелкой 9"/>
          <p:cNvCxnSpPr>
            <a:stCxn id="17" idx="2"/>
            <a:endCxn id="18" idx="0"/>
          </p:cNvCxnSpPr>
          <p:nvPr/>
        </p:nvCxnSpPr>
        <p:spPr bwMode="auto">
          <a:xfrm>
            <a:off x="4545889" y="1419622"/>
            <a:ext cx="0" cy="432048"/>
          </a:xfrm>
          <a:prstGeom prst="straightConnector1">
            <a:avLst/>
          </a:prstGeom>
          <a:noFill/>
          <a:ln w="63500" cap="rnd" cmpd="sng" algn="ctr">
            <a:solidFill>
              <a:srgbClr val="00B050"/>
            </a:solidFill>
            <a:prstDash val="solid"/>
            <a:round/>
            <a:headEnd type="none" w="sm" len="med"/>
            <a:tailEnd type="triangle"/>
          </a:ln>
          <a:effectLst/>
          <a:scene3d>
            <a:camera prst="orthographicFront"/>
            <a:lightRig rig="flat" dir="t"/>
          </a:scene3d>
          <a:sp3d extrusionH="38100" prstMaterial="softEdge">
            <a:bevelB/>
          </a:sp3d>
        </p:spPr>
      </p:cxnSp>
      <p:cxnSp>
        <p:nvCxnSpPr>
          <p:cNvPr id="13" name="Прямая со стрелкой 12"/>
          <p:cNvCxnSpPr>
            <a:endCxn id="19" idx="0"/>
          </p:cNvCxnSpPr>
          <p:nvPr/>
        </p:nvCxnSpPr>
        <p:spPr bwMode="auto">
          <a:xfrm>
            <a:off x="4539020" y="2499670"/>
            <a:ext cx="6869" cy="468052"/>
          </a:xfrm>
          <a:prstGeom prst="straightConnector1">
            <a:avLst/>
          </a:prstGeom>
          <a:noFill/>
          <a:ln w="63500" cap="rnd" cmpd="sng" algn="ctr">
            <a:solidFill>
              <a:srgbClr val="00B050"/>
            </a:solidFill>
            <a:prstDash val="solid"/>
            <a:round/>
            <a:headEnd type="none" w="sm" len="med"/>
            <a:tailEnd type="triangle"/>
          </a:ln>
          <a:effectLst/>
          <a:scene3d>
            <a:camera prst="orthographicFront"/>
            <a:lightRig rig="flat" dir="t"/>
          </a:scene3d>
          <a:sp3d extrusionH="38100" prstMaterial="softEdge">
            <a:bevelB/>
          </a:sp3d>
        </p:spPr>
      </p:cxnSp>
      <p:cxnSp>
        <p:nvCxnSpPr>
          <p:cNvPr id="14" name="Прямая со стрелкой 13"/>
          <p:cNvCxnSpPr>
            <a:stCxn id="19" idx="2"/>
            <a:endCxn id="20" idx="0"/>
          </p:cNvCxnSpPr>
          <p:nvPr/>
        </p:nvCxnSpPr>
        <p:spPr bwMode="auto">
          <a:xfrm>
            <a:off x="4545889" y="3615722"/>
            <a:ext cx="0" cy="468124"/>
          </a:xfrm>
          <a:prstGeom prst="straightConnector1">
            <a:avLst/>
          </a:prstGeom>
          <a:noFill/>
          <a:ln w="63500" cap="rnd" cmpd="sng" algn="ctr">
            <a:solidFill>
              <a:srgbClr val="00B050"/>
            </a:solidFill>
            <a:prstDash val="solid"/>
            <a:round/>
            <a:headEnd type="none" w="sm" len="med"/>
            <a:tailEnd type="triangle"/>
          </a:ln>
          <a:effectLst/>
          <a:scene3d>
            <a:camera prst="orthographicFront"/>
            <a:lightRig rig="flat" dir="t"/>
          </a:scene3d>
          <a:sp3d extrusionH="38100" prstMaterial="softEdge">
            <a:bevelB/>
          </a:sp3d>
        </p:spPr>
      </p:cxnSp>
      <p:sp>
        <p:nvSpPr>
          <p:cNvPr id="17" name="Скругленный прямоугольник 16"/>
          <p:cNvSpPr/>
          <p:nvPr/>
        </p:nvSpPr>
        <p:spPr bwMode="auto">
          <a:xfrm>
            <a:off x="56283" y="771622"/>
            <a:ext cx="8979212" cy="648000"/>
          </a:xfrm>
          <a:prstGeom prst="roundRect">
            <a:avLst/>
          </a:prstGeom>
          <a:gradFill flip="none" rotWithShape="1">
            <a:gsLst>
              <a:gs pos="0">
                <a:srgbClr val="6699FF"/>
              </a:gs>
              <a:gs pos="50000">
                <a:srgbClr val="99CCFF"/>
              </a:gs>
              <a:gs pos="100000">
                <a:srgbClr val="CCECFF"/>
              </a:gs>
            </a:gsLst>
            <a:lin ang="5400000" scaled="0"/>
            <a:tileRect/>
          </a:gradFill>
          <a:ln w="3175" cap="flat" cmpd="sng" algn="ctr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2000" b="1" i="1" cap="all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"/>
              </a:rPr>
              <a:t>Единая </a:t>
            </a:r>
          </a:p>
          <a:p>
            <a:pPr algn="ctr"/>
            <a:r>
              <a:rPr lang="ru-RU" sz="2000" b="1" i="1" cap="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"/>
              </a:rPr>
              <a:t>Техническая политика</a:t>
            </a:r>
          </a:p>
        </p:txBody>
      </p:sp>
      <p:sp>
        <p:nvSpPr>
          <p:cNvPr id="2" name="Заголовок 9"/>
          <p:cNvSpPr>
            <a:spLocks noGrp="1"/>
          </p:cNvSpPr>
          <p:nvPr>
            <p:ph type="title"/>
          </p:nvPr>
        </p:nvSpPr>
        <p:spPr>
          <a:xfrm>
            <a:off x="1924051" y="-20538"/>
            <a:ext cx="7219950" cy="702388"/>
          </a:xfrm>
          <a:prstGeom prst="rect">
            <a:avLst/>
          </a:prstGeom>
        </p:spPr>
        <p:txBody>
          <a:bodyPr wrap="square" anchor="ctr" anchorCtr="0">
            <a:noAutofit/>
          </a:bodyPr>
          <a:lstStyle/>
          <a:p>
            <a:r>
              <a:rPr lang="ru-RU" sz="1800" dirty="0">
                <a:solidFill>
                  <a:srgbClr val="00B050"/>
                </a:solidFill>
                <a:latin typeface="Arial "/>
                <a:cs typeface="Times New Roman" pitchFamily="18" charset="0"/>
              </a:rPr>
              <a:t>Предлагаемая </a:t>
            </a:r>
            <a:r>
              <a:rPr lang="ru-RU" sz="1800" dirty="0">
                <a:latin typeface="Arial "/>
                <a:cs typeface="Times New Roman" pitchFamily="18" charset="0"/>
              </a:rPr>
              <a:t>Схема разработки</a:t>
            </a:r>
            <a:br>
              <a:rPr lang="ru-RU" sz="1800" dirty="0">
                <a:latin typeface="Arial "/>
                <a:cs typeface="Times New Roman" pitchFamily="18" charset="0"/>
              </a:rPr>
            </a:br>
            <a:r>
              <a:rPr lang="ru-RU" sz="1800" dirty="0">
                <a:latin typeface="Arial "/>
                <a:cs typeface="Times New Roman" pitchFamily="18" charset="0"/>
              </a:rPr>
              <a:t>нормативно-технической  документации</a:t>
            </a:r>
            <a:endParaRPr lang="ru-RU" sz="1800" dirty="0">
              <a:solidFill>
                <a:schemeClr val="bg1"/>
              </a:solidFill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 bwMode="auto">
          <a:xfrm>
            <a:off x="56283" y="1851670"/>
            <a:ext cx="8979212" cy="648000"/>
          </a:xfrm>
          <a:prstGeom prst="roundRect">
            <a:avLst/>
          </a:prstGeom>
          <a:gradFill flip="none" rotWithShape="1">
            <a:gsLst>
              <a:gs pos="0">
                <a:srgbClr val="6699FF"/>
              </a:gs>
              <a:gs pos="50000">
                <a:srgbClr val="99CCFF"/>
              </a:gs>
              <a:gs pos="100000">
                <a:srgbClr val="CCECFF"/>
              </a:gs>
            </a:gsLst>
            <a:lin ang="5400000" scaled="0"/>
            <a:tileRect/>
          </a:gradFill>
          <a:ln w="3175" cap="flat" cmpd="sng" algn="ctr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2000" b="1" i="1" cap="all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"/>
              </a:rPr>
              <a:t>Единая методология</a:t>
            </a:r>
            <a:endParaRPr lang="ru-RU" sz="2000" b="1" i="1" cap="all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"/>
            </a:endParaRPr>
          </a:p>
          <a:p>
            <a:pPr algn="ctr"/>
            <a:r>
              <a:rPr lang="ru-RU" sz="2000" b="1" i="1" cap="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"/>
              </a:rPr>
              <a:t>Разработки </a:t>
            </a:r>
            <a:r>
              <a:rPr lang="ru-RU" sz="2000" b="1" i="1" cap="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"/>
              </a:rPr>
              <a:t>нтд</a:t>
            </a:r>
            <a:endParaRPr lang="ru-RU" sz="2000" b="1" i="1" cap="al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 bwMode="auto">
          <a:xfrm>
            <a:off x="56282" y="2967722"/>
            <a:ext cx="8979213" cy="648000"/>
          </a:xfrm>
          <a:prstGeom prst="roundRect">
            <a:avLst/>
          </a:prstGeom>
          <a:gradFill flip="none" rotWithShape="1">
            <a:gsLst>
              <a:gs pos="0">
                <a:srgbClr val="6699FF"/>
              </a:gs>
              <a:gs pos="50000">
                <a:srgbClr val="99CCFF"/>
              </a:gs>
              <a:gs pos="100000">
                <a:srgbClr val="CCECFF"/>
              </a:gs>
            </a:gsLst>
            <a:lin ang="5400000" scaled="0"/>
            <a:tileRect/>
          </a:gradFill>
          <a:ln w="3175" cap="flat" cmpd="sng" algn="ctr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2000" b="1" i="1" cap="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"/>
              </a:rPr>
              <a:t>Виды работ при техническом диагностировании</a:t>
            </a:r>
            <a:endParaRPr lang="ru-RU" sz="2000" b="1" i="1" cap="al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"/>
            </a:endParaRPr>
          </a:p>
          <a:p>
            <a:pPr algn="ctr"/>
            <a:r>
              <a:rPr lang="ru-RU" sz="2000" b="1" i="1" cap="all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"/>
              </a:rPr>
              <a:t>согласно единого перечня</a:t>
            </a:r>
          </a:p>
        </p:txBody>
      </p:sp>
      <p:sp>
        <p:nvSpPr>
          <p:cNvPr id="20" name="Скругленный прямоугольник 19"/>
          <p:cNvSpPr/>
          <p:nvPr/>
        </p:nvSpPr>
        <p:spPr bwMode="auto">
          <a:xfrm>
            <a:off x="56283" y="4083846"/>
            <a:ext cx="8979212" cy="648000"/>
          </a:xfrm>
          <a:prstGeom prst="roundRect">
            <a:avLst/>
          </a:prstGeom>
          <a:gradFill flip="none" rotWithShape="1">
            <a:gsLst>
              <a:gs pos="0">
                <a:srgbClr val="6699FF"/>
              </a:gs>
              <a:gs pos="50000">
                <a:srgbClr val="99CCFF"/>
              </a:gs>
              <a:gs pos="100000">
                <a:srgbClr val="CCECFF"/>
              </a:gs>
            </a:gsLst>
            <a:lin ang="5400000" scaled="0"/>
            <a:tileRect/>
          </a:gradFill>
          <a:ln w="3175" cap="flat" cmpd="sng" algn="ctr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2000" b="1" i="1" cap="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"/>
              </a:rPr>
              <a:t>Объекты (комплексы)</a:t>
            </a:r>
            <a:endParaRPr lang="ru-RU" sz="2000" b="1" i="1" cap="al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"/>
            </a:endParaRPr>
          </a:p>
          <a:p>
            <a:pPr algn="ctr"/>
            <a:r>
              <a:rPr lang="ru-RU" sz="2000" b="1" i="1" cap="all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"/>
              </a:rPr>
              <a:t>согласно единого перечня</a:t>
            </a:r>
          </a:p>
        </p:txBody>
      </p:sp>
    </p:spTree>
    <p:extLst>
      <p:ext uri="{BB962C8B-B14F-4D97-AF65-F5344CB8AC3E}">
        <p14:creationId xmlns:p14="http://schemas.microsoft.com/office/powerpoint/2010/main" val="3281524349"/>
      </p:ext>
    </p:extLst>
  </p:cSld>
  <p:clrMapOvr>
    <a:masterClrMapping/>
  </p:clrMapOvr>
  <p:transition spd="med">
    <p:blinds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 bwMode="auto">
          <a:xfrm>
            <a:off x="83192" y="4011910"/>
            <a:ext cx="9000000" cy="612000"/>
          </a:xfrm>
          <a:prstGeom prst="roundRect">
            <a:avLst/>
          </a:prstGeom>
          <a:gradFill flip="none" rotWithShape="1">
            <a:gsLst>
              <a:gs pos="0">
                <a:srgbClr val="6699FF"/>
              </a:gs>
              <a:gs pos="50000">
                <a:srgbClr val="99CCFF"/>
              </a:gs>
              <a:gs pos="100000">
                <a:srgbClr val="CCECFF"/>
              </a:gs>
            </a:gsLst>
            <a:lin ang="5400000" scaled="0"/>
            <a:tileRect/>
          </a:gradFill>
          <a:ln w="3175" cap="flat" cmpd="sng" algn="ctr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r>
              <a:rPr lang="ru-RU" b="1" cap="all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"/>
              </a:rPr>
              <a:t>   </a:t>
            </a:r>
            <a:r>
              <a:rPr lang="ru-RU" b="1" cap="all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"/>
              </a:rPr>
              <a:t>5</a:t>
            </a:r>
            <a:r>
              <a:rPr lang="ru-RU" b="1" cap="all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"/>
              </a:rPr>
              <a:t>. </a:t>
            </a:r>
            <a:r>
              <a:rPr lang="ru-RU" b="1" cap="all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"/>
              </a:rPr>
              <a:t>Корректировка </a:t>
            </a:r>
            <a:r>
              <a:rPr lang="ru-RU" b="1" cap="all" dirty="0">
                <a:latin typeface="Arial "/>
              </a:rPr>
              <a:t>Периодичности проведения </a:t>
            </a:r>
            <a:r>
              <a:rPr lang="ru-RU" b="1" cap="all" dirty="0" smtClean="0">
                <a:latin typeface="Arial "/>
              </a:rPr>
              <a:t>работ</a:t>
            </a:r>
            <a:endParaRPr lang="ru-RU" b="1" cap="all" dirty="0">
              <a:latin typeface="Arial 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 bwMode="auto">
          <a:xfrm>
            <a:off x="61456" y="1527634"/>
            <a:ext cx="9000000" cy="612000"/>
          </a:xfrm>
          <a:prstGeom prst="roundRect">
            <a:avLst/>
          </a:prstGeom>
          <a:gradFill flip="none" rotWithShape="1">
            <a:gsLst>
              <a:gs pos="0">
                <a:srgbClr val="6699FF"/>
              </a:gs>
              <a:gs pos="50000">
                <a:srgbClr val="99CCFF"/>
              </a:gs>
              <a:gs pos="100000">
                <a:srgbClr val="CCECFF"/>
              </a:gs>
            </a:gsLst>
            <a:lin ang="5400000" scaled="0"/>
            <a:tileRect/>
          </a:gradFill>
          <a:ln w="3175" cap="flat" cmpd="sng" algn="ctr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just"/>
            <a:r>
              <a:rPr lang="ru-RU" b="1" cap="all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"/>
              </a:rPr>
              <a:t>   </a:t>
            </a:r>
            <a:r>
              <a:rPr lang="ru-RU" b="1" cap="all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"/>
              </a:rPr>
              <a:t>2</a:t>
            </a:r>
            <a:r>
              <a:rPr lang="ru-RU" b="1" cap="all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"/>
              </a:rPr>
              <a:t>. </a:t>
            </a:r>
            <a:r>
              <a:rPr lang="ru-RU" b="1" cap="all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"/>
              </a:rPr>
              <a:t>создание</a:t>
            </a:r>
            <a:r>
              <a:rPr lang="ru-RU" b="1" cap="all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"/>
              </a:rPr>
              <a:t> единой классификации </a:t>
            </a:r>
            <a:r>
              <a:rPr lang="ru-RU" b="1" cap="all" dirty="0">
                <a:latin typeface="Arial "/>
              </a:rPr>
              <a:t>видов</a:t>
            </a:r>
            <a:r>
              <a:rPr lang="ru-RU" b="1" cap="all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"/>
              </a:rPr>
              <a:t> </a:t>
            </a:r>
            <a:r>
              <a:rPr lang="ru-RU" b="1" cap="all" dirty="0" smtClean="0">
                <a:latin typeface="Arial "/>
              </a:rPr>
              <a:t>объектов </a:t>
            </a:r>
            <a:r>
              <a:rPr lang="ru-RU" b="1" cap="all" dirty="0">
                <a:latin typeface="Arial "/>
              </a:rPr>
              <a:t>и </a:t>
            </a:r>
            <a:r>
              <a:rPr lang="ru-RU" b="1" cap="all" dirty="0" smtClean="0">
                <a:latin typeface="Arial "/>
              </a:rPr>
              <a:t>работ </a:t>
            </a:r>
            <a:endParaRPr lang="ru-RU" b="1" cap="all" dirty="0">
              <a:latin typeface="Arial 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 bwMode="auto">
          <a:xfrm>
            <a:off x="69293" y="3183818"/>
            <a:ext cx="9000000" cy="612000"/>
          </a:xfrm>
          <a:prstGeom prst="roundRect">
            <a:avLst/>
          </a:prstGeom>
          <a:gradFill flip="none" rotWithShape="1">
            <a:gsLst>
              <a:gs pos="0">
                <a:srgbClr val="6699FF"/>
              </a:gs>
              <a:gs pos="50000">
                <a:srgbClr val="99CCFF"/>
              </a:gs>
              <a:gs pos="100000">
                <a:srgbClr val="CCECFF"/>
              </a:gs>
            </a:gsLst>
            <a:lin ang="5400000" scaled="0"/>
            <a:tileRect/>
          </a:gradFill>
          <a:ln w="3175" cap="flat" cmpd="sng" algn="ctr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r>
              <a:rPr lang="ru-RU" b="1" cap="all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"/>
              </a:rPr>
              <a:t>   </a:t>
            </a:r>
            <a:r>
              <a:rPr lang="ru-RU" b="1" cap="all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"/>
              </a:rPr>
              <a:t>4</a:t>
            </a:r>
            <a:r>
              <a:rPr lang="ru-RU" b="1" cap="all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"/>
              </a:rPr>
              <a:t>. актуализация </a:t>
            </a:r>
            <a:r>
              <a:rPr lang="ru-RU" b="1" cap="all" dirty="0">
                <a:latin typeface="Arial "/>
              </a:rPr>
              <a:t>в соответствии с требованиями федерального </a:t>
            </a:r>
          </a:p>
          <a:p>
            <a:r>
              <a:rPr lang="ru-RU" b="1" cap="all" dirty="0">
                <a:latin typeface="Arial "/>
              </a:rPr>
              <a:t>   законодательства</a:t>
            </a:r>
          </a:p>
        </p:txBody>
      </p:sp>
      <p:sp>
        <p:nvSpPr>
          <p:cNvPr id="11" name="Скругленный прямоугольник 10"/>
          <p:cNvSpPr/>
          <p:nvPr/>
        </p:nvSpPr>
        <p:spPr bwMode="auto">
          <a:xfrm>
            <a:off x="76296" y="2366415"/>
            <a:ext cx="9000000" cy="612000"/>
          </a:xfrm>
          <a:prstGeom prst="roundRect">
            <a:avLst/>
          </a:prstGeom>
          <a:gradFill flip="none" rotWithShape="1">
            <a:gsLst>
              <a:gs pos="0">
                <a:srgbClr val="6699FF"/>
              </a:gs>
              <a:gs pos="50000">
                <a:srgbClr val="99CCFF"/>
              </a:gs>
              <a:gs pos="100000">
                <a:srgbClr val="CCECFF"/>
              </a:gs>
            </a:gsLst>
            <a:lin ang="5400000" scaled="0"/>
            <a:tileRect/>
          </a:gradFill>
          <a:ln w="3175" cap="flat" cmpd="sng" algn="ctr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just"/>
            <a:r>
              <a:rPr lang="ru-RU" b="1" cap="all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"/>
              </a:rPr>
              <a:t>   </a:t>
            </a:r>
            <a:r>
              <a:rPr lang="ru-RU" b="1" cap="all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"/>
              </a:rPr>
              <a:t>3</a:t>
            </a:r>
            <a:r>
              <a:rPr lang="ru-RU" b="1" cap="all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"/>
              </a:rPr>
              <a:t>. </a:t>
            </a:r>
            <a:r>
              <a:rPr lang="ru-RU" b="1" cap="all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"/>
              </a:rPr>
              <a:t>расширение </a:t>
            </a:r>
            <a:r>
              <a:rPr lang="ru-RU" b="1" cap="all" dirty="0">
                <a:latin typeface="Arial "/>
              </a:rPr>
              <a:t>области</a:t>
            </a:r>
            <a:r>
              <a:rPr lang="ru-RU" b="1" cap="all" dirty="0">
                <a:solidFill>
                  <a:srgbClr val="FF0000"/>
                </a:solidFill>
                <a:latin typeface="Arial "/>
              </a:rPr>
              <a:t> </a:t>
            </a:r>
            <a:r>
              <a:rPr lang="ru-RU" b="1" cap="all" dirty="0">
                <a:latin typeface="Arial "/>
              </a:rPr>
              <a:t>применения нормативных документов</a:t>
            </a:r>
          </a:p>
        </p:txBody>
      </p:sp>
      <p:sp>
        <p:nvSpPr>
          <p:cNvPr id="10" name="Скругленный прямоугольник 9"/>
          <p:cNvSpPr/>
          <p:nvPr/>
        </p:nvSpPr>
        <p:spPr bwMode="auto">
          <a:xfrm>
            <a:off x="67796" y="735546"/>
            <a:ext cx="9000000" cy="612000"/>
          </a:xfrm>
          <a:prstGeom prst="roundRect">
            <a:avLst/>
          </a:prstGeom>
          <a:gradFill flip="none" rotWithShape="1">
            <a:gsLst>
              <a:gs pos="0">
                <a:srgbClr val="6699FF"/>
              </a:gs>
              <a:gs pos="50000">
                <a:srgbClr val="99CCFF"/>
              </a:gs>
              <a:gs pos="100000">
                <a:srgbClr val="CCECFF"/>
              </a:gs>
            </a:gsLst>
            <a:lin ang="5400000" scaled="0"/>
            <a:tileRect/>
          </a:gradFill>
          <a:ln w="3175" cap="flat" cmpd="sng" algn="ctr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r>
              <a:rPr lang="ru-RU" b="1" cap="all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"/>
              </a:rPr>
              <a:t>   1. Унификация </a:t>
            </a:r>
            <a:r>
              <a:rPr lang="ru-RU" b="1" cap="all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"/>
              </a:rPr>
              <a:t>и формирование </a:t>
            </a:r>
            <a:r>
              <a:rPr lang="ru-RU" b="1" cap="all" dirty="0">
                <a:latin typeface="Arial "/>
              </a:rPr>
              <a:t>единой</a:t>
            </a:r>
            <a:r>
              <a:rPr lang="ru-RU" b="1" cap="all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"/>
              </a:rPr>
              <a:t> </a:t>
            </a:r>
            <a:r>
              <a:rPr lang="ru-RU" b="1" cap="all" dirty="0" smtClean="0">
                <a:latin typeface="Arial "/>
              </a:rPr>
              <a:t>терминологии</a:t>
            </a:r>
            <a:endParaRPr lang="ru-RU" b="1" cap="all" dirty="0">
              <a:latin typeface="Arial "/>
            </a:endParaRPr>
          </a:p>
        </p:txBody>
      </p:sp>
      <p:sp>
        <p:nvSpPr>
          <p:cNvPr id="2" name="Заголовок 9"/>
          <p:cNvSpPr>
            <a:spLocks noGrp="1"/>
          </p:cNvSpPr>
          <p:nvPr>
            <p:ph type="title"/>
          </p:nvPr>
        </p:nvSpPr>
        <p:spPr>
          <a:xfrm>
            <a:off x="1924051" y="-20538"/>
            <a:ext cx="7219950" cy="702388"/>
          </a:xfrm>
          <a:prstGeom prst="rect">
            <a:avLst/>
          </a:prstGeom>
        </p:spPr>
        <p:txBody>
          <a:bodyPr wrap="square" anchor="ctr" anchorCtr="0">
            <a:noAutofit/>
          </a:bodyPr>
          <a:lstStyle/>
          <a:p>
            <a:r>
              <a:rPr lang="ru-RU" sz="1800" dirty="0">
                <a:latin typeface="Arial "/>
                <a:cs typeface="Times New Roman" pitchFamily="18" charset="0"/>
              </a:rPr>
              <a:t>Предложения по оптимизации действующей системы нормативно-технической документации </a:t>
            </a:r>
            <a:endParaRPr lang="ru-RU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1524349"/>
      </p:ext>
    </p:extLst>
  </p:cSld>
  <p:clrMapOvr>
    <a:masterClrMapping/>
  </p:clrMapOvr>
  <p:transition spd="med">
    <p:blinds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9"/>
          <p:cNvSpPr>
            <a:spLocks noGrp="1"/>
          </p:cNvSpPr>
          <p:nvPr>
            <p:ph type="title"/>
          </p:nvPr>
        </p:nvSpPr>
        <p:spPr>
          <a:xfrm>
            <a:off x="1924051" y="-20538"/>
            <a:ext cx="7219950" cy="702388"/>
          </a:xfrm>
          <a:prstGeom prst="rect">
            <a:avLst/>
          </a:prstGeom>
        </p:spPr>
        <p:txBody>
          <a:bodyPr wrap="square" anchor="ctr" anchorCtr="0">
            <a:noAutofit/>
          </a:bodyPr>
          <a:lstStyle/>
          <a:p>
            <a:r>
              <a:rPr lang="ru-RU" sz="1800" dirty="0">
                <a:latin typeface="Arial "/>
                <a:cs typeface="Times New Roman" pitchFamily="18" charset="0"/>
              </a:rPr>
              <a:t>унификация терминологии в документах</a:t>
            </a:r>
            <a:endParaRPr lang="ru-RU" sz="1800" dirty="0">
              <a:solidFill>
                <a:schemeClr val="bg1"/>
              </a:solidFill>
            </a:endParaRPr>
          </a:p>
        </p:txBody>
      </p:sp>
      <p:cxnSp>
        <p:nvCxnSpPr>
          <p:cNvPr id="3" name="Прямая со стрелкой 2"/>
          <p:cNvCxnSpPr/>
          <p:nvPr/>
        </p:nvCxnSpPr>
        <p:spPr bwMode="auto">
          <a:xfrm flipH="1">
            <a:off x="179512" y="1195541"/>
            <a:ext cx="1874" cy="3428437"/>
          </a:xfrm>
          <a:prstGeom prst="straightConnector1">
            <a:avLst/>
          </a:prstGeom>
          <a:solidFill>
            <a:srgbClr val="99FFCC"/>
          </a:solidFill>
          <a:ln w="444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4" name="Прямая со стрелкой 3"/>
          <p:cNvCxnSpPr>
            <a:stCxn id="28" idx="1"/>
          </p:cNvCxnSpPr>
          <p:nvPr/>
        </p:nvCxnSpPr>
        <p:spPr bwMode="auto">
          <a:xfrm>
            <a:off x="5076056" y="1203599"/>
            <a:ext cx="3886" cy="2642244"/>
          </a:xfrm>
          <a:prstGeom prst="straightConnector1">
            <a:avLst/>
          </a:prstGeom>
          <a:solidFill>
            <a:srgbClr val="99FFCC"/>
          </a:solidFill>
          <a:ln w="5397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/>
          </a:ln>
          <a:effectLst/>
        </p:spPr>
      </p:cxnSp>
      <p:sp>
        <p:nvSpPr>
          <p:cNvPr id="5" name="Блок-схема: альтернативный процесс 4"/>
          <p:cNvSpPr/>
          <p:nvPr/>
        </p:nvSpPr>
        <p:spPr bwMode="auto">
          <a:xfrm>
            <a:off x="5441962" y="2823778"/>
            <a:ext cx="3594533" cy="1926631"/>
          </a:xfrm>
          <a:prstGeom prst="flowChartAlternateProcess">
            <a:avLst/>
          </a:prstGeom>
          <a:gradFill flip="none" rotWithShape="1">
            <a:gsLst>
              <a:gs pos="0">
                <a:srgbClr val="6699FF"/>
              </a:gs>
              <a:gs pos="50000">
                <a:srgbClr val="99CCFF"/>
              </a:gs>
              <a:gs pos="100000">
                <a:srgbClr val="CCECFF"/>
              </a:gs>
            </a:gsLst>
            <a:lin ang="5400000" scaled="0"/>
            <a:tileRect/>
          </a:gradFill>
          <a:ln w="3175" cap="flat" cmpd="sng" algn="ctr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1400" b="1" kern="0" dirty="0">
                <a:latin typeface="Arial" panose="020B0604020202020204" pitchFamily="34" charset="0"/>
                <a:cs typeface="Arial" panose="020B0604020202020204" pitchFamily="34" charset="0"/>
              </a:rPr>
              <a:t>ЭКСПЕРТИЗА ПРОМЫШЛЕННОЙ БЕЗОПАСНОСТИ </a:t>
            </a:r>
          </a:p>
          <a:p>
            <a:pPr algn="ctr"/>
            <a:r>
              <a:rPr lang="ru-RU" sz="1400" kern="0" dirty="0">
                <a:latin typeface="Arial" panose="020B0604020202020204" pitchFamily="34" charset="0"/>
                <a:cs typeface="Arial" panose="020B0604020202020204" pitchFamily="34" charset="0"/>
              </a:rPr>
              <a:t>– определение соответствия объектов экспертизы промышленной безопасности, указанных в пункте 1 статьи 13 Федерального закона № 116-ФЗ, предъявляемым к ним требованиям промышленной безопасности</a:t>
            </a:r>
            <a:r>
              <a:rPr lang="en-US" sz="1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kern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[116-</a:t>
            </a:r>
            <a:r>
              <a:rPr lang="ru-RU" sz="1400" b="1" kern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ФЗ</a:t>
            </a:r>
            <a:r>
              <a:rPr lang="en-US" sz="1400" b="1" kern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  <a:endParaRPr lang="ru-RU" sz="1400" b="1" kern="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Блок-схема: альтернативный процесс 5"/>
          <p:cNvSpPr/>
          <p:nvPr/>
        </p:nvSpPr>
        <p:spPr bwMode="auto">
          <a:xfrm>
            <a:off x="5441962" y="1743659"/>
            <a:ext cx="3594533" cy="971174"/>
          </a:xfrm>
          <a:prstGeom prst="flowChartAlternateProcess">
            <a:avLst/>
          </a:prstGeom>
          <a:gradFill flip="none" rotWithShape="1">
            <a:gsLst>
              <a:gs pos="0">
                <a:srgbClr val="6699FF"/>
              </a:gs>
              <a:gs pos="50000">
                <a:srgbClr val="99CCFF"/>
              </a:gs>
              <a:gs pos="100000">
                <a:srgbClr val="CCECFF"/>
              </a:gs>
            </a:gsLst>
            <a:lin ang="5400000" scaled="0"/>
            <a:tileRect/>
          </a:gradFill>
          <a:ln w="3175" cap="flat" cmpd="sng" algn="ctr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1400" b="1" kern="0" dirty="0">
                <a:latin typeface="Arial" panose="020B0604020202020204" pitchFamily="34" charset="0"/>
                <a:cs typeface="Arial" panose="020B0604020202020204" pitchFamily="34" charset="0"/>
              </a:rPr>
              <a:t>ТЕХНИЧЕСКОЕ ДИАГНОСТИРОВАНИЕ </a:t>
            </a:r>
          </a:p>
          <a:p>
            <a:pPr algn="ctr"/>
            <a:r>
              <a:rPr lang="ru-RU" sz="1400" kern="0" dirty="0">
                <a:latin typeface="Arial" panose="020B0604020202020204" pitchFamily="34" charset="0"/>
                <a:cs typeface="Arial" panose="020B0604020202020204" pitchFamily="34" charset="0"/>
              </a:rPr>
              <a:t>– определение технического состояния объекта</a:t>
            </a:r>
            <a:r>
              <a:rPr lang="en-US" sz="1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kern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ru-RU" sz="1400" b="1" kern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ГОСТ 20911-89</a:t>
            </a:r>
            <a:r>
              <a:rPr lang="en-US" sz="1400" b="1" kern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  <a:r>
              <a:rPr lang="ru-RU" sz="1400" b="1" kern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cxnSp>
        <p:nvCxnSpPr>
          <p:cNvPr id="7" name="Прямая со стрелкой 6"/>
          <p:cNvCxnSpPr/>
          <p:nvPr/>
        </p:nvCxnSpPr>
        <p:spPr bwMode="auto">
          <a:xfrm>
            <a:off x="5076057" y="2283718"/>
            <a:ext cx="365905" cy="0"/>
          </a:xfrm>
          <a:prstGeom prst="straightConnector1">
            <a:avLst/>
          </a:prstGeom>
          <a:solidFill>
            <a:srgbClr val="99FFCC"/>
          </a:solidFill>
          <a:ln w="53975" cap="flat" cmpd="sng" algn="ctr">
            <a:solidFill>
              <a:srgbClr val="00B05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8" name="Прямая со стрелкой 7"/>
          <p:cNvCxnSpPr/>
          <p:nvPr/>
        </p:nvCxnSpPr>
        <p:spPr bwMode="auto">
          <a:xfrm>
            <a:off x="5076057" y="3845843"/>
            <a:ext cx="365905" cy="3"/>
          </a:xfrm>
          <a:prstGeom prst="straightConnector1">
            <a:avLst/>
          </a:prstGeom>
          <a:solidFill>
            <a:srgbClr val="99FFCC"/>
          </a:solidFill>
          <a:ln w="53975" cap="flat" cmpd="sng" algn="ctr">
            <a:solidFill>
              <a:srgbClr val="00B05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9" name="Блок-схема: альтернативный процесс 8"/>
          <p:cNvSpPr/>
          <p:nvPr/>
        </p:nvSpPr>
        <p:spPr bwMode="auto">
          <a:xfrm>
            <a:off x="475903" y="1813908"/>
            <a:ext cx="4118452" cy="252000"/>
          </a:xfrm>
          <a:prstGeom prst="flowChartAlternateProcess">
            <a:avLst/>
          </a:prstGeom>
          <a:gradFill flip="none" rotWithShape="1">
            <a:gsLst>
              <a:gs pos="0">
                <a:srgbClr val="6699FF"/>
              </a:gs>
              <a:gs pos="50000">
                <a:srgbClr val="99CCFF"/>
              </a:gs>
              <a:gs pos="100000">
                <a:srgbClr val="CCECFF"/>
              </a:gs>
            </a:gsLst>
            <a:lin ang="5400000" scaled="0"/>
            <a:tileRect/>
          </a:gradFill>
          <a:ln w="3175" cap="flat" cmpd="sng" algn="ctr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1400" b="1" kern="0" dirty="0">
                <a:latin typeface="Arial" panose="020B0604020202020204" pitchFamily="34" charset="0"/>
                <a:cs typeface="Arial" panose="020B0604020202020204" pitchFamily="34" charset="0"/>
              </a:rPr>
              <a:t>экспертное диагностическое обследование   </a:t>
            </a:r>
          </a:p>
        </p:txBody>
      </p:sp>
      <p:sp>
        <p:nvSpPr>
          <p:cNvPr id="11" name="Блок-схема: альтернативный процесс 10"/>
          <p:cNvSpPr/>
          <p:nvPr/>
        </p:nvSpPr>
        <p:spPr bwMode="auto">
          <a:xfrm>
            <a:off x="475904" y="2138797"/>
            <a:ext cx="4118452" cy="252000"/>
          </a:xfrm>
          <a:prstGeom prst="flowChartAlternateProcess">
            <a:avLst/>
          </a:prstGeom>
          <a:gradFill flip="none" rotWithShape="1">
            <a:gsLst>
              <a:gs pos="0">
                <a:srgbClr val="6699FF"/>
              </a:gs>
              <a:gs pos="50000">
                <a:srgbClr val="99CCFF"/>
              </a:gs>
              <a:gs pos="100000">
                <a:srgbClr val="CCECFF"/>
              </a:gs>
            </a:gsLst>
            <a:lin ang="5400000" scaled="0"/>
            <a:tileRect/>
          </a:gradFill>
          <a:ln w="3175" cap="flat" cmpd="sng" algn="ctr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1400" b="1" kern="0" dirty="0">
                <a:latin typeface="Arial" panose="020B0604020202020204" pitchFamily="34" charset="0"/>
                <a:cs typeface="Arial" panose="020B0604020202020204" pitchFamily="34" charset="0"/>
              </a:rPr>
              <a:t>экспертное обследование                                  </a:t>
            </a:r>
          </a:p>
        </p:txBody>
      </p:sp>
      <p:sp>
        <p:nvSpPr>
          <p:cNvPr id="13" name="Блок-схема: альтернативный процесс 12"/>
          <p:cNvSpPr/>
          <p:nvPr/>
        </p:nvSpPr>
        <p:spPr bwMode="auto">
          <a:xfrm>
            <a:off x="475904" y="2462833"/>
            <a:ext cx="4118452" cy="252000"/>
          </a:xfrm>
          <a:prstGeom prst="flowChartAlternateProcess">
            <a:avLst/>
          </a:prstGeom>
          <a:gradFill flip="none" rotWithShape="1">
            <a:gsLst>
              <a:gs pos="0">
                <a:srgbClr val="6699FF"/>
              </a:gs>
              <a:gs pos="50000">
                <a:srgbClr val="99CCFF"/>
              </a:gs>
              <a:gs pos="100000">
                <a:srgbClr val="CCECFF"/>
              </a:gs>
            </a:gsLst>
            <a:lin ang="5400000" scaled="0"/>
            <a:tileRect/>
          </a:gradFill>
          <a:ln w="3175" cap="flat" cmpd="sng" algn="ctr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1400" b="1" kern="0" dirty="0">
                <a:latin typeface="Arial" panose="020B0604020202020204" pitchFamily="34" charset="0"/>
                <a:cs typeface="Arial" panose="020B0604020202020204" pitchFamily="34" charset="0"/>
              </a:rPr>
              <a:t>диагностирование                                                </a:t>
            </a:r>
          </a:p>
        </p:txBody>
      </p:sp>
      <p:cxnSp>
        <p:nvCxnSpPr>
          <p:cNvPr id="14" name="Прямая со стрелкой 13"/>
          <p:cNvCxnSpPr/>
          <p:nvPr/>
        </p:nvCxnSpPr>
        <p:spPr bwMode="auto">
          <a:xfrm>
            <a:off x="181386" y="2607754"/>
            <a:ext cx="294517" cy="0"/>
          </a:xfrm>
          <a:prstGeom prst="straightConnector1">
            <a:avLst/>
          </a:prstGeom>
          <a:solidFill>
            <a:srgbClr val="99FFCC"/>
          </a:solidFill>
          <a:ln w="444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5" name="Блок-схема: альтернативный процесс 14"/>
          <p:cNvSpPr/>
          <p:nvPr/>
        </p:nvSpPr>
        <p:spPr bwMode="auto">
          <a:xfrm>
            <a:off x="475903" y="2779760"/>
            <a:ext cx="4118452" cy="252000"/>
          </a:xfrm>
          <a:prstGeom prst="flowChartAlternateProcess">
            <a:avLst/>
          </a:prstGeom>
          <a:gradFill flip="none" rotWithShape="1">
            <a:gsLst>
              <a:gs pos="0">
                <a:srgbClr val="6699FF"/>
              </a:gs>
              <a:gs pos="50000">
                <a:srgbClr val="99CCFF"/>
              </a:gs>
              <a:gs pos="100000">
                <a:srgbClr val="CCECFF"/>
              </a:gs>
            </a:gsLst>
            <a:lin ang="5400000" scaled="0"/>
            <a:tileRect/>
          </a:gradFill>
          <a:ln w="3175" cap="flat" cmpd="sng" algn="ctr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1400" b="1" kern="0" dirty="0">
                <a:latin typeface="Arial" panose="020B0604020202020204" pitchFamily="34" charset="0"/>
                <a:cs typeface="Arial" panose="020B0604020202020204" pitchFamily="34" charset="0"/>
              </a:rPr>
              <a:t>диагностическое обследование                        </a:t>
            </a:r>
          </a:p>
        </p:txBody>
      </p:sp>
      <p:cxnSp>
        <p:nvCxnSpPr>
          <p:cNvPr id="16" name="Прямая со стрелкой 15"/>
          <p:cNvCxnSpPr/>
          <p:nvPr/>
        </p:nvCxnSpPr>
        <p:spPr bwMode="auto">
          <a:xfrm>
            <a:off x="179512" y="2894881"/>
            <a:ext cx="296391" cy="0"/>
          </a:xfrm>
          <a:prstGeom prst="straightConnector1">
            <a:avLst/>
          </a:prstGeom>
          <a:solidFill>
            <a:srgbClr val="99FFCC"/>
          </a:solidFill>
          <a:ln w="444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7" name="Блок-схема: альтернативный процесс 16"/>
          <p:cNvSpPr/>
          <p:nvPr/>
        </p:nvSpPr>
        <p:spPr bwMode="auto">
          <a:xfrm>
            <a:off x="475903" y="3794981"/>
            <a:ext cx="4118452" cy="252000"/>
          </a:xfrm>
          <a:prstGeom prst="flowChartAlternateProcess">
            <a:avLst/>
          </a:prstGeom>
          <a:gradFill flip="none" rotWithShape="1">
            <a:gsLst>
              <a:gs pos="0">
                <a:srgbClr val="6699FF"/>
              </a:gs>
              <a:gs pos="50000">
                <a:srgbClr val="99CCFF"/>
              </a:gs>
              <a:gs pos="100000">
                <a:srgbClr val="CCECFF"/>
              </a:gs>
            </a:gsLst>
            <a:lin ang="5400000" scaled="0"/>
            <a:tileRect/>
          </a:gradFill>
          <a:ln w="3175" cap="flat" cmpd="sng" algn="ctr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1400" b="1" kern="0" dirty="0">
                <a:latin typeface="Arial" panose="020B0604020202020204" pitchFamily="34" charset="0"/>
                <a:cs typeface="Arial" panose="020B0604020202020204" pitchFamily="34" charset="0"/>
              </a:rPr>
              <a:t>экспертно-диагностические работы</a:t>
            </a:r>
          </a:p>
        </p:txBody>
      </p:sp>
      <p:cxnSp>
        <p:nvCxnSpPr>
          <p:cNvPr id="18" name="Прямая со стрелкой 17"/>
          <p:cNvCxnSpPr/>
          <p:nvPr/>
        </p:nvCxnSpPr>
        <p:spPr bwMode="auto">
          <a:xfrm>
            <a:off x="180449" y="3218917"/>
            <a:ext cx="295454" cy="0"/>
          </a:xfrm>
          <a:prstGeom prst="straightConnector1">
            <a:avLst/>
          </a:prstGeom>
          <a:solidFill>
            <a:srgbClr val="99FFCC"/>
          </a:solidFill>
          <a:ln w="444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9" name="Блок-схема: альтернативный процесс 18"/>
          <p:cNvSpPr/>
          <p:nvPr/>
        </p:nvSpPr>
        <p:spPr bwMode="auto">
          <a:xfrm>
            <a:off x="475905" y="4119017"/>
            <a:ext cx="4118452" cy="252000"/>
          </a:xfrm>
          <a:prstGeom prst="flowChartAlternateProcess">
            <a:avLst/>
          </a:prstGeom>
          <a:gradFill flip="none" rotWithShape="1">
            <a:gsLst>
              <a:gs pos="0">
                <a:srgbClr val="6699FF"/>
              </a:gs>
              <a:gs pos="50000">
                <a:srgbClr val="99CCFF"/>
              </a:gs>
              <a:gs pos="100000">
                <a:srgbClr val="CCECFF"/>
              </a:gs>
            </a:gsLst>
            <a:lin ang="5400000" scaled="0"/>
            <a:tileRect/>
          </a:gradFill>
          <a:ln w="3175" cap="flat" cmpd="sng" algn="ctr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1400" b="1" kern="0" dirty="0">
                <a:latin typeface="Arial" panose="020B0604020202020204" pitchFamily="34" charset="0"/>
                <a:cs typeface="Arial" panose="020B0604020202020204" pitchFamily="34" charset="0"/>
              </a:rPr>
              <a:t>экспертно-техническое диагностирование      </a:t>
            </a:r>
          </a:p>
        </p:txBody>
      </p:sp>
      <p:cxnSp>
        <p:nvCxnSpPr>
          <p:cNvPr id="20" name="Прямая со стрелкой 19"/>
          <p:cNvCxnSpPr/>
          <p:nvPr/>
        </p:nvCxnSpPr>
        <p:spPr bwMode="auto">
          <a:xfrm>
            <a:off x="180449" y="3578957"/>
            <a:ext cx="295456" cy="0"/>
          </a:xfrm>
          <a:prstGeom prst="straightConnector1">
            <a:avLst/>
          </a:prstGeom>
          <a:solidFill>
            <a:srgbClr val="99FFCC"/>
          </a:solidFill>
          <a:ln w="444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1" name="Блок-схема: альтернативный процесс 20"/>
          <p:cNvSpPr/>
          <p:nvPr/>
        </p:nvSpPr>
        <p:spPr bwMode="auto">
          <a:xfrm>
            <a:off x="475907" y="3096667"/>
            <a:ext cx="4118452" cy="252000"/>
          </a:xfrm>
          <a:prstGeom prst="flowChartAlternateProcess">
            <a:avLst/>
          </a:prstGeom>
          <a:gradFill flip="none" rotWithShape="1">
            <a:gsLst>
              <a:gs pos="0">
                <a:srgbClr val="6699FF"/>
              </a:gs>
              <a:gs pos="50000">
                <a:srgbClr val="99CCFF"/>
              </a:gs>
              <a:gs pos="100000">
                <a:srgbClr val="CCECFF"/>
              </a:gs>
            </a:gsLst>
            <a:lin ang="5400000" scaled="0"/>
            <a:tileRect/>
          </a:gradFill>
          <a:ln w="3175" cap="flat" cmpd="sng" algn="ctr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1400" b="1" kern="0" dirty="0">
                <a:latin typeface="Arial" panose="020B0604020202020204" pitchFamily="34" charset="0"/>
                <a:cs typeface="Arial" panose="020B0604020202020204" pitchFamily="34" charset="0"/>
              </a:rPr>
              <a:t>диагностирование техническое                         </a:t>
            </a:r>
          </a:p>
        </p:txBody>
      </p:sp>
      <p:cxnSp>
        <p:nvCxnSpPr>
          <p:cNvPr id="22" name="Прямая со стрелкой 21"/>
          <p:cNvCxnSpPr/>
          <p:nvPr/>
        </p:nvCxnSpPr>
        <p:spPr bwMode="auto">
          <a:xfrm>
            <a:off x="179512" y="3938997"/>
            <a:ext cx="296393" cy="0"/>
          </a:xfrm>
          <a:prstGeom prst="straightConnector1">
            <a:avLst/>
          </a:prstGeom>
          <a:solidFill>
            <a:srgbClr val="99FFCC"/>
          </a:solidFill>
          <a:ln w="444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3" name="Блок-схема: альтернативный процесс 22"/>
          <p:cNvSpPr/>
          <p:nvPr/>
        </p:nvSpPr>
        <p:spPr bwMode="auto">
          <a:xfrm>
            <a:off x="475905" y="3456707"/>
            <a:ext cx="4118452" cy="252000"/>
          </a:xfrm>
          <a:prstGeom prst="flowChartAlternateProcess">
            <a:avLst/>
          </a:prstGeom>
          <a:gradFill flip="none" rotWithShape="1">
            <a:gsLst>
              <a:gs pos="0">
                <a:srgbClr val="6699FF"/>
              </a:gs>
              <a:gs pos="50000">
                <a:srgbClr val="99CCFF"/>
              </a:gs>
              <a:gs pos="100000">
                <a:srgbClr val="CCECFF"/>
              </a:gs>
            </a:gsLst>
            <a:lin ang="5400000" scaled="0"/>
            <a:tileRect/>
          </a:gradFill>
          <a:ln w="3175" cap="flat" cmpd="sng" algn="ctr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1400" b="1" kern="0" dirty="0">
                <a:latin typeface="Arial" panose="020B0604020202020204" pitchFamily="34" charset="0"/>
                <a:cs typeface="Arial" panose="020B0604020202020204" pitchFamily="34" charset="0"/>
              </a:rPr>
              <a:t>диагностическое обслуживание                        </a:t>
            </a:r>
          </a:p>
        </p:txBody>
      </p:sp>
      <p:cxnSp>
        <p:nvCxnSpPr>
          <p:cNvPr id="24" name="Прямая со стрелкой 23"/>
          <p:cNvCxnSpPr/>
          <p:nvPr/>
        </p:nvCxnSpPr>
        <p:spPr bwMode="auto">
          <a:xfrm>
            <a:off x="181386" y="4227934"/>
            <a:ext cx="294517" cy="0"/>
          </a:xfrm>
          <a:prstGeom prst="straightConnector1">
            <a:avLst/>
          </a:prstGeom>
          <a:solidFill>
            <a:srgbClr val="99FFCC"/>
          </a:solidFill>
          <a:ln w="444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5" name="Блок-схема: альтернативный процесс 24"/>
          <p:cNvSpPr/>
          <p:nvPr/>
        </p:nvSpPr>
        <p:spPr bwMode="auto">
          <a:xfrm>
            <a:off x="475899" y="4479057"/>
            <a:ext cx="4118452" cy="252000"/>
          </a:xfrm>
          <a:prstGeom prst="flowChartAlternateProcess">
            <a:avLst/>
          </a:prstGeom>
          <a:gradFill flip="none" rotWithShape="1">
            <a:gsLst>
              <a:gs pos="0">
                <a:srgbClr val="6699FF"/>
              </a:gs>
              <a:gs pos="50000">
                <a:srgbClr val="99CCFF"/>
              </a:gs>
              <a:gs pos="100000">
                <a:srgbClr val="CCECFF"/>
              </a:gs>
            </a:gsLst>
            <a:lin ang="5400000" scaled="0"/>
            <a:tileRect/>
          </a:gradFill>
          <a:ln w="3175" cap="flat" cmpd="sng" algn="ctr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1400" b="1" kern="0" dirty="0">
                <a:latin typeface="Arial" panose="020B0604020202020204" pitchFamily="34" charset="0"/>
                <a:cs typeface="Arial" panose="020B0604020202020204" pitchFamily="34" charset="0"/>
              </a:rPr>
              <a:t>и так далее…</a:t>
            </a:r>
          </a:p>
        </p:txBody>
      </p:sp>
      <p:cxnSp>
        <p:nvCxnSpPr>
          <p:cNvPr id="26" name="Прямая со стрелкой 25"/>
          <p:cNvCxnSpPr/>
          <p:nvPr/>
        </p:nvCxnSpPr>
        <p:spPr bwMode="auto">
          <a:xfrm>
            <a:off x="179512" y="4623978"/>
            <a:ext cx="296391" cy="0"/>
          </a:xfrm>
          <a:prstGeom prst="straightConnector1">
            <a:avLst/>
          </a:prstGeom>
          <a:solidFill>
            <a:srgbClr val="99FFCC"/>
          </a:solidFill>
          <a:ln w="444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7" name="Блок-схема: альтернативный процесс 26"/>
          <p:cNvSpPr/>
          <p:nvPr/>
        </p:nvSpPr>
        <p:spPr bwMode="auto">
          <a:xfrm>
            <a:off x="179512" y="771551"/>
            <a:ext cx="4401018" cy="864096"/>
          </a:xfrm>
          <a:prstGeom prst="flowChartAlternateProcess">
            <a:avLst/>
          </a:prstGeom>
          <a:gradFill flip="none" rotWithShape="1">
            <a:gsLst>
              <a:gs pos="0">
                <a:srgbClr val="6699FF"/>
              </a:gs>
              <a:gs pos="50000">
                <a:srgbClr val="99CCFF"/>
              </a:gs>
              <a:gs pos="100000">
                <a:srgbClr val="CCECFF"/>
              </a:gs>
            </a:gsLst>
            <a:lin ang="5400000" scaled="0"/>
            <a:tileRect/>
          </a:gradFill>
          <a:ln w="3175" cap="flat" cmpd="sng" algn="ctr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r>
              <a:rPr lang="ru-RU" b="1" cap="all" dirty="0" smtClean="0">
                <a:latin typeface="Arial "/>
              </a:rPr>
              <a:t>  Виды </a:t>
            </a:r>
            <a:r>
              <a:rPr lang="ru-RU" b="1" cap="all" dirty="0">
                <a:latin typeface="Arial "/>
              </a:rPr>
              <a:t>работ </a:t>
            </a:r>
          </a:p>
          <a:p>
            <a:r>
              <a:rPr lang="ru-RU" dirty="0" smtClean="0">
                <a:latin typeface="Arial "/>
              </a:rPr>
              <a:t>  по </a:t>
            </a:r>
            <a:r>
              <a:rPr lang="ru-RU" dirty="0">
                <a:latin typeface="Arial "/>
              </a:rPr>
              <a:t>требованиям</a:t>
            </a:r>
          </a:p>
          <a:p>
            <a:r>
              <a:rPr lang="ru-RU" b="1" cap="all" dirty="0" smtClean="0">
                <a:solidFill>
                  <a:srgbClr val="FF0000"/>
                </a:solidFill>
                <a:latin typeface="Arial "/>
              </a:rPr>
              <a:t>  СТО </a:t>
            </a:r>
            <a:r>
              <a:rPr lang="ru-RU" b="1" cap="all" dirty="0">
                <a:solidFill>
                  <a:srgbClr val="FF0000"/>
                </a:solidFill>
                <a:latin typeface="Arial "/>
              </a:rPr>
              <a:t>Газпром</a:t>
            </a:r>
          </a:p>
        </p:txBody>
      </p:sp>
      <p:sp>
        <p:nvSpPr>
          <p:cNvPr id="28" name="Блок-схема: альтернативный процесс 27"/>
          <p:cNvSpPr/>
          <p:nvPr/>
        </p:nvSpPr>
        <p:spPr bwMode="auto">
          <a:xfrm>
            <a:off x="5076056" y="771551"/>
            <a:ext cx="3960439" cy="864095"/>
          </a:xfrm>
          <a:prstGeom prst="flowChartAlternateProcess">
            <a:avLst/>
          </a:prstGeom>
          <a:gradFill flip="none" rotWithShape="1">
            <a:gsLst>
              <a:gs pos="0">
                <a:srgbClr val="6699FF"/>
              </a:gs>
              <a:gs pos="50000">
                <a:srgbClr val="99CCFF"/>
              </a:gs>
              <a:gs pos="100000">
                <a:srgbClr val="CCECFF"/>
              </a:gs>
            </a:gsLst>
            <a:lin ang="5400000" scaled="0"/>
            <a:tileRect/>
          </a:gradFill>
          <a:ln w="3175" cap="flat" cmpd="sng" algn="ctr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r>
              <a:rPr lang="ru-RU" b="1" cap="all" dirty="0" smtClean="0">
                <a:latin typeface="Arial "/>
              </a:rPr>
              <a:t>  Виды </a:t>
            </a:r>
            <a:r>
              <a:rPr lang="ru-RU" b="1" cap="all" dirty="0">
                <a:latin typeface="Arial "/>
              </a:rPr>
              <a:t>работ </a:t>
            </a:r>
          </a:p>
          <a:p>
            <a:r>
              <a:rPr lang="ru-RU" dirty="0" smtClean="0">
                <a:latin typeface="Arial "/>
              </a:rPr>
              <a:t>  по </a:t>
            </a:r>
            <a:r>
              <a:rPr lang="ru-RU" dirty="0">
                <a:latin typeface="Arial "/>
              </a:rPr>
              <a:t>требованиям </a:t>
            </a:r>
          </a:p>
          <a:p>
            <a:r>
              <a:rPr lang="ru-RU" b="1" cap="all" dirty="0" smtClean="0">
                <a:solidFill>
                  <a:srgbClr val="00B050"/>
                </a:solidFill>
                <a:latin typeface="Arial "/>
              </a:rPr>
              <a:t>  ГОСТ </a:t>
            </a:r>
            <a:r>
              <a:rPr lang="ru-RU" b="1" cap="all" dirty="0">
                <a:solidFill>
                  <a:srgbClr val="00B050"/>
                </a:solidFill>
                <a:latin typeface="Arial "/>
              </a:rPr>
              <a:t>20911-89 и 116-ФЗ</a:t>
            </a:r>
          </a:p>
        </p:txBody>
      </p:sp>
      <p:cxnSp>
        <p:nvCxnSpPr>
          <p:cNvPr id="29" name="Прямая со стрелкой 28"/>
          <p:cNvCxnSpPr>
            <a:stCxn id="9" idx="3"/>
            <a:endCxn id="25" idx="1"/>
          </p:cNvCxnSpPr>
          <p:nvPr/>
        </p:nvCxnSpPr>
        <p:spPr bwMode="auto">
          <a:xfrm flipH="1">
            <a:off x="475899" y="1939908"/>
            <a:ext cx="4118456" cy="2665149"/>
          </a:xfrm>
          <a:prstGeom prst="straightConnector1">
            <a:avLst/>
          </a:prstGeom>
          <a:solidFill>
            <a:srgbClr val="99FFCC"/>
          </a:solidFill>
          <a:ln w="25400" cap="flat" cmpd="sng" algn="ctr">
            <a:solidFill>
              <a:srgbClr val="FF0000"/>
            </a:solidFill>
            <a:prstDash val="dash"/>
            <a:round/>
            <a:headEnd type="none" w="med" len="med"/>
            <a:tailEnd type="none"/>
          </a:ln>
          <a:effectLst/>
        </p:spPr>
      </p:cxnSp>
      <p:cxnSp>
        <p:nvCxnSpPr>
          <p:cNvPr id="30" name="Прямая со стрелкой 29"/>
          <p:cNvCxnSpPr>
            <a:stCxn id="9" idx="1"/>
            <a:endCxn id="25" idx="3"/>
          </p:cNvCxnSpPr>
          <p:nvPr/>
        </p:nvCxnSpPr>
        <p:spPr bwMode="auto">
          <a:xfrm>
            <a:off x="475903" y="1939908"/>
            <a:ext cx="4118448" cy="2665149"/>
          </a:xfrm>
          <a:prstGeom prst="straightConnector1">
            <a:avLst/>
          </a:prstGeom>
          <a:solidFill>
            <a:srgbClr val="99FFCC"/>
          </a:solidFill>
          <a:ln w="25400" cap="flat" cmpd="sng" algn="ctr">
            <a:solidFill>
              <a:srgbClr val="FF0000"/>
            </a:solidFill>
            <a:prstDash val="dash"/>
            <a:round/>
            <a:headEnd type="none" w="med" len="med"/>
            <a:tailEnd type="none"/>
          </a:ln>
          <a:effectLst/>
        </p:spPr>
      </p:cxnSp>
      <p:cxnSp>
        <p:nvCxnSpPr>
          <p:cNvPr id="33" name="Прямая со стрелкой 32"/>
          <p:cNvCxnSpPr/>
          <p:nvPr/>
        </p:nvCxnSpPr>
        <p:spPr bwMode="auto">
          <a:xfrm>
            <a:off x="179512" y="2247714"/>
            <a:ext cx="294517" cy="0"/>
          </a:xfrm>
          <a:prstGeom prst="straightConnector1">
            <a:avLst/>
          </a:prstGeom>
          <a:solidFill>
            <a:srgbClr val="99FFCC"/>
          </a:solidFill>
          <a:ln w="444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4" name="Прямая со стрелкой 33"/>
          <p:cNvCxnSpPr/>
          <p:nvPr/>
        </p:nvCxnSpPr>
        <p:spPr bwMode="auto">
          <a:xfrm>
            <a:off x="193871" y="1939908"/>
            <a:ext cx="294517" cy="0"/>
          </a:xfrm>
          <a:prstGeom prst="straightConnector1">
            <a:avLst/>
          </a:prstGeom>
          <a:solidFill>
            <a:srgbClr val="99FFCC"/>
          </a:solidFill>
          <a:ln w="444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1467935502"/>
      </p:ext>
    </p:extLst>
  </p:cSld>
  <p:clrMapOvr>
    <a:masterClrMapping/>
  </p:clrMapOvr>
  <p:transition spd="med">
    <p:blinds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Скругленный прямоугольник 194"/>
          <p:cNvSpPr/>
          <p:nvPr/>
        </p:nvSpPr>
        <p:spPr bwMode="auto">
          <a:xfrm>
            <a:off x="2005542" y="2772569"/>
            <a:ext cx="1171263" cy="1991504"/>
          </a:xfrm>
          <a:prstGeom prst="roundRect">
            <a:avLst/>
          </a:prstGeom>
          <a:gradFill flip="none" rotWithShape="1">
            <a:gsLst>
              <a:gs pos="0">
                <a:srgbClr val="6699FF"/>
              </a:gs>
              <a:gs pos="50000">
                <a:srgbClr val="99CCFF"/>
              </a:gs>
              <a:gs pos="100000">
                <a:srgbClr val="CCECFF"/>
              </a:gs>
            </a:gsLst>
            <a:lin ang="5400000" scaled="0"/>
            <a:tileRect/>
          </a:gradFill>
          <a:ln w="3175" cap="flat" cmpd="sng" algn="ctr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ru-RU" sz="2000" b="1" cap="al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"/>
            </a:endParaRPr>
          </a:p>
        </p:txBody>
      </p:sp>
      <p:sp>
        <p:nvSpPr>
          <p:cNvPr id="196" name="Скругленный прямоугольник 195"/>
          <p:cNvSpPr/>
          <p:nvPr/>
        </p:nvSpPr>
        <p:spPr bwMode="auto">
          <a:xfrm>
            <a:off x="3336674" y="2765134"/>
            <a:ext cx="1171263" cy="1991504"/>
          </a:xfrm>
          <a:prstGeom prst="roundRect">
            <a:avLst/>
          </a:prstGeom>
          <a:gradFill flip="none" rotWithShape="1">
            <a:gsLst>
              <a:gs pos="0">
                <a:srgbClr val="6699FF"/>
              </a:gs>
              <a:gs pos="50000">
                <a:srgbClr val="99CCFF"/>
              </a:gs>
              <a:gs pos="100000">
                <a:srgbClr val="CCECFF"/>
              </a:gs>
            </a:gsLst>
            <a:lin ang="5400000" scaled="0"/>
            <a:tileRect/>
          </a:gradFill>
          <a:ln w="3175" cap="flat" cmpd="sng" algn="ctr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ru-RU" sz="2000" b="1" cap="al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"/>
            </a:endParaRPr>
          </a:p>
        </p:txBody>
      </p:sp>
      <p:sp>
        <p:nvSpPr>
          <p:cNvPr id="197" name="Скругленный прямоугольник 196"/>
          <p:cNvSpPr/>
          <p:nvPr/>
        </p:nvSpPr>
        <p:spPr bwMode="auto">
          <a:xfrm>
            <a:off x="4757207" y="2776418"/>
            <a:ext cx="1171263" cy="1991504"/>
          </a:xfrm>
          <a:prstGeom prst="roundRect">
            <a:avLst/>
          </a:prstGeom>
          <a:gradFill flip="none" rotWithShape="1">
            <a:gsLst>
              <a:gs pos="0">
                <a:srgbClr val="6699FF"/>
              </a:gs>
              <a:gs pos="50000">
                <a:srgbClr val="99CCFF"/>
              </a:gs>
              <a:gs pos="100000">
                <a:srgbClr val="CCECFF"/>
              </a:gs>
            </a:gsLst>
            <a:lin ang="5400000" scaled="0"/>
            <a:tileRect/>
          </a:gradFill>
          <a:ln w="3175" cap="flat" cmpd="sng" algn="ctr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ru-RU" sz="2000" b="1" cap="al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"/>
            </a:endParaRPr>
          </a:p>
        </p:txBody>
      </p:sp>
      <p:sp>
        <p:nvSpPr>
          <p:cNvPr id="198" name="Скругленный прямоугольник 197"/>
          <p:cNvSpPr/>
          <p:nvPr/>
        </p:nvSpPr>
        <p:spPr bwMode="auto">
          <a:xfrm>
            <a:off x="6130916" y="2776418"/>
            <a:ext cx="1171263" cy="1991504"/>
          </a:xfrm>
          <a:prstGeom prst="roundRect">
            <a:avLst/>
          </a:prstGeom>
          <a:gradFill flip="none" rotWithShape="1">
            <a:gsLst>
              <a:gs pos="0">
                <a:srgbClr val="6699FF"/>
              </a:gs>
              <a:gs pos="50000">
                <a:srgbClr val="99CCFF"/>
              </a:gs>
              <a:gs pos="100000">
                <a:srgbClr val="CCECFF"/>
              </a:gs>
            </a:gsLst>
            <a:lin ang="5400000" scaled="0"/>
            <a:tileRect/>
          </a:gradFill>
          <a:ln w="3175" cap="flat" cmpd="sng" algn="ctr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ru-RU" sz="2000" b="1" cap="al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"/>
            </a:endParaRPr>
          </a:p>
        </p:txBody>
      </p:sp>
      <p:sp>
        <p:nvSpPr>
          <p:cNvPr id="199" name="Скругленный прямоугольник 198"/>
          <p:cNvSpPr/>
          <p:nvPr/>
        </p:nvSpPr>
        <p:spPr bwMode="auto">
          <a:xfrm>
            <a:off x="7459554" y="2776418"/>
            <a:ext cx="1171263" cy="1991504"/>
          </a:xfrm>
          <a:prstGeom prst="roundRect">
            <a:avLst/>
          </a:prstGeom>
          <a:gradFill flip="none" rotWithShape="1">
            <a:gsLst>
              <a:gs pos="0">
                <a:srgbClr val="6699FF"/>
              </a:gs>
              <a:gs pos="50000">
                <a:srgbClr val="99CCFF"/>
              </a:gs>
              <a:gs pos="100000">
                <a:srgbClr val="CCECFF"/>
              </a:gs>
            </a:gsLst>
            <a:lin ang="5400000" scaled="0"/>
            <a:tileRect/>
          </a:gradFill>
          <a:ln w="3175" cap="flat" cmpd="sng" algn="ctr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ru-RU" sz="2000" b="1" cap="al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"/>
            </a:endParaRPr>
          </a:p>
        </p:txBody>
      </p:sp>
      <p:sp>
        <p:nvSpPr>
          <p:cNvPr id="194" name="Скругленный прямоугольник 193"/>
          <p:cNvSpPr/>
          <p:nvPr/>
        </p:nvSpPr>
        <p:spPr bwMode="auto">
          <a:xfrm>
            <a:off x="699871" y="2765133"/>
            <a:ext cx="1171263" cy="1991504"/>
          </a:xfrm>
          <a:prstGeom prst="roundRect">
            <a:avLst/>
          </a:prstGeom>
          <a:gradFill flip="none" rotWithShape="1">
            <a:gsLst>
              <a:gs pos="0">
                <a:srgbClr val="6699FF"/>
              </a:gs>
              <a:gs pos="50000">
                <a:srgbClr val="99CCFF"/>
              </a:gs>
              <a:gs pos="100000">
                <a:srgbClr val="CCECFF"/>
              </a:gs>
            </a:gsLst>
            <a:lin ang="5400000" scaled="0"/>
            <a:tileRect/>
          </a:gradFill>
          <a:ln w="3175" cap="flat" cmpd="sng" algn="ctr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ru-RU" sz="2000" b="1" cap="al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"/>
            </a:endParaRPr>
          </a:p>
        </p:txBody>
      </p:sp>
      <p:sp>
        <p:nvSpPr>
          <p:cNvPr id="193" name="Скругленный прямоугольник 192"/>
          <p:cNvSpPr/>
          <p:nvPr/>
        </p:nvSpPr>
        <p:spPr bwMode="auto">
          <a:xfrm>
            <a:off x="699870" y="993256"/>
            <a:ext cx="7930947" cy="1404084"/>
          </a:xfrm>
          <a:prstGeom prst="roundRect">
            <a:avLst/>
          </a:prstGeom>
          <a:gradFill flip="none" rotWithShape="1">
            <a:gsLst>
              <a:gs pos="0">
                <a:srgbClr val="6699FF"/>
              </a:gs>
              <a:gs pos="50000">
                <a:srgbClr val="99CCFF"/>
              </a:gs>
              <a:gs pos="100000">
                <a:srgbClr val="CCECFF"/>
              </a:gs>
            </a:gsLst>
            <a:lin ang="5400000" scaled="0"/>
            <a:tileRect/>
          </a:gradFill>
          <a:ln w="3175" cap="flat" cmpd="sng" algn="ctr">
            <a:solidFill>
              <a:srgbClr val="0066CC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ru-RU" b="1" cap="all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"/>
            </a:endParaRPr>
          </a:p>
          <a:p>
            <a:pPr algn="ctr"/>
            <a:r>
              <a:rPr lang="ru-RU" i="1" cap="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"/>
              </a:rPr>
              <a:t>«Техническое </a:t>
            </a:r>
            <a:r>
              <a:rPr lang="ru-RU" i="1" cap="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"/>
              </a:rPr>
              <a:t>диагностирование объектов пао «Газпром»</a:t>
            </a:r>
          </a:p>
          <a:p>
            <a:pPr algn="ctr"/>
            <a:endParaRPr lang="ru-RU" b="1" cap="al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"/>
            </a:endParaRPr>
          </a:p>
          <a:p>
            <a:pPr algn="ctr"/>
            <a:endParaRPr lang="ru-RU" sz="2000" b="1" cap="al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"/>
            </a:endParaRPr>
          </a:p>
          <a:p>
            <a:pPr algn="ctr"/>
            <a:endParaRPr lang="ru-RU" sz="2400" b="1" cap="al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"/>
            </a:endParaRPr>
          </a:p>
          <a:p>
            <a:pPr algn="ctr"/>
            <a:endParaRPr lang="ru-RU" sz="2400" b="1" cap="al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"/>
            </a:endParaRPr>
          </a:p>
        </p:txBody>
      </p:sp>
      <p:cxnSp>
        <p:nvCxnSpPr>
          <p:cNvPr id="119" name="Соединительная линия уступом 118"/>
          <p:cNvCxnSpPr/>
          <p:nvPr/>
        </p:nvCxnSpPr>
        <p:spPr bwMode="auto">
          <a:xfrm rot="5400000">
            <a:off x="2761323" y="843828"/>
            <a:ext cx="428202" cy="3379843"/>
          </a:xfrm>
          <a:prstGeom prst="bentConnector3">
            <a:avLst>
              <a:gd name="adj1" fmla="val 50000"/>
            </a:avLst>
          </a:prstGeom>
          <a:noFill/>
          <a:ln w="50800" cap="rnd" cmpd="sng" algn="ctr">
            <a:solidFill>
              <a:srgbClr val="00B050"/>
            </a:solidFill>
            <a:prstDash val="sysDash"/>
            <a:round/>
            <a:headEnd type="none" w="sm" len="med"/>
            <a:tailEnd type="triangle"/>
          </a:ln>
          <a:effectLst/>
          <a:scene3d>
            <a:camera prst="orthographicFront"/>
            <a:lightRig rig="flat" dir="t"/>
          </a:scene3d>
          <a:sp3d extrusionH="38100" prstMaterial="softEdge">
            <a:bevelB/>
          </a:sp3d>
        </p:spPr>
      </p:cxnSp>
      <p:cxnSp>
        <p:nvCxnSpPr>
          <p:cNvPr id="121" name="Соединительная линия уступом 120"/>
          <p:cNvCxnSpPr/>
          <p:nvPr/>
        </p:nvCxnSpPr>
        <p:spPr bwMode="auto">
          <a:xfrm rot="5400000">
            <a:off x="3414158" y="1492981"/>
            <a:ext cx="428202" cy="2074173"/>
          </a:xfrm>
          <a:prstGeom prst="bentConnector3">
            <a:avLst>
              <a:gd name="adj1" fmla="val 50000"/>
            </a:avLst>
          </a:prstGeom>
          <a:noFill/>
          <a:ln w="50800" cap="rnd" cmpd="sng" algn="ctr">
            <a:solidFill>
              <a:srgbClr val="00B050"/>
            </a:solidFill>
            <a:prstDash val="sysDash"/>
            <a:round/>
            <a:headEnd type="none" w="sm" len="med"/>
            <a:tailEnd type="triangle"/>
          </a:ln>
          <a:effectLst/>
          <a:scene3d>
            <a:camera prst="orthographicFront"/>
            <a:lightRig rig="flat" dir="t"/>
          </a:scene3d>
          <a:sp3d extrusionH="38100" prstMaterial="softEdge">
            <a:bevelB/>
          </a:sp3d>
        </p:spPr>
      </p:cxnSp>
      <p:cxnSp>
        <p:nvCxnSpPr>
          <p:cNvPr id="127" name="Соединительная линия уступом 126"/>
          <p:cNvCxnSpPr/>
          <p:nvPr/>
        </p:nvCxnSpPr>
        <p:spPr bwMode="auto">
          <a:xfrm rot="16200000" flipH="1">
            <a:off x="4789991" y="2195002"/>
            <a:ext cx="428202" cy="677494"/>
          </a:xfrm>
          <a:prstGeom prst="bentConnector3">
            <a:avLst>
              <a:gd name="adj1" fmla="val 50000"/>
            </a:avLst>
          </a:prstGeom>
          <a:noFill/>
          <a:ln w="50800" cap="rnd" cmpd="sng" algn="ctr">
            <a:solidFill>
              <a:srgbClr val="00B050"/>
            </a:solidFill>
            <a:prstDash val="sysDash"/>
            <a:round/>
            <a:headEnd type="none" w="sm" len="med"/>
            <a:tailEnd type="triangle"/>
          </a:ln>
          <a:effectLst/>
          <a:scene3d>
            <a:camera prst="orthographicFront"/>
            <a:lightRig rig="flat" dir="t"/>
          </a:scene3d>
          <a:sp3d extrusionH="38100" prstMaterial="softEdge">
            <a:bevelB/>
          </a:sp3d>
        </p:spPr>
      </p:cxnSp>
      <p:cxnSp>
        <p:nvCxnSpPr>
          <p:cNvPr id="135" name="Соединительная линия уступом 134"/>
          <p:cNvCxnSpPr>
            <a:stCxn id="193" idx="2"/>
            <a:endCxn id="196" idx="0"/>
          </p:cNvCxnSpPr>
          <p:nvPr/>
        </p:nvCxnSpPr>
        <p:spPr bwMode="auto">
          <a:xfrm rot="5400000">
            <a:off x="4109928" y="2209718"/>
            <a:ext cx="367794" cy="743038"/>
          </a:xfrm>
          <a:prstGeom prst="bentConnector3">
            <a:avLst>
              <a:gd name="adj1" fmla="val 50000"/>
            </a:avLst>
          </a:prstGeom>
          <a:noFill/>
          <a:ln w="50800" cap="rnd" cmpd="sng" algn="ctr">
            <a:solidFill>
              <a:srgbClr val="00B050"/>
            </a:solidFill>
            <a:prstDash val="sysDash"/>
            <a:round/>
            <a:headEnd type="none" w="sm" len="med"/>
            <a:tailEnd type="triangle"/>
          </a:ln>
          <a:effectLst/>
          <a:scene3d>
            <a:camera prst="orthographicFront"/>
            <a:lightRig rig="flat" dir="t"/>
          </a:scene3d>
          <a:sp3d extrusionH="38100" prstMaterial="softEdge">
            <a:bevelB/>
          </a:sp3d>
        </p:spPr>
      </p:cxnSp>
      <p:cxnSp>
        <p:nvCxnSpPr>
          <p:cNvPr id="139" name="Соединительная линия уступом 138"/>
          <p:cNvCxnSpPr/>
          <p:nvPr/>
        </p:nvCxnSpPr>
        <p:spPr bwMode="auto">
          <a:xfrm rot="16200000" flipH="1">
            <a:off x="5474921" y="1510072"/>
            <a:ext cx="432050" cy="2051202"/>
          </a:xfrm>
          <a:prstGeom prst="bentConnector3">
            <a:avLst>
              <a:gd name="adj1" fmla="val 50000"/>
            </a:avLst>
          </a:prstGeom>
          <a:noFill/>
          <a:ln w="50800" cap="rnd" cmpd="sng" algn="ctr">
            <a:solidFill>
              <a:srgbClr val="00B050"/>
            </a:solidFill>
            <a:prstDash val="sysDash"/>
            <a:round/>
            <a:headEnd type="none" w="sm" len="med"/>
            <a:tailEnd type="triangle"/>
          </a:ln>
          <a:effectLst/>
          <a:scene3d>
            <a:camera prst="orthographicFront"/>
            <a:lightRig rig="flat" dir="t"/>
          </a:scene3d>
          <a:sp3d extrusionH="38100" prstMaterial="softEdge">
            <a:bevelB/>
          </a:sp3d>
        </p:spPr>
      </p:cxnSp>
      <p:cxnSp>
        <p:nvCxnSpPr>
          <p:cNvPr id="143" name="Соединительная линия уступом 142"/>
          <p:cNvCxnSpPr/>
          <p:nvPr/>
        </p:nvCxnSpPr>
        <p:spPr bwMode="auto">
          <a:xfrm rot="16200000" flipH="1">
            <a:off x="6139241" y="845752"/>
            <a:ext cx="432050" cy="3379842"/>
          </a:xfrm>
          <a:prstGeom prst="bentConnector3">
            <a:avLst>
              <a:gd name="adj1" fmla="val 50000"/>
            </a:avLst>
          </a:prstGeom>
          <a:noFill/>
          <a:ln w="50800" cap="rnd" cmpd="sng" algn="ctr">
            <a:solidFill>
              <a:srgbClr val="00B050"/>
            </a:solidFill>
            <a:prstDash val="sysDash"/>
            <a:round/>
            <a:headEnd type="none" w="sm" len="med"/>
            <a:tailEnd type="triangle"/>
          </a:ln>
          <a:effectLst/>
          <a:scene3d>
            <a:camera prst="orthographicFront"/>
            <a:lightRig rig="flat" dir="t"/>
          </a:scene3d>
          <a:sp3d extrusionH="38100" prstMaterial="softEdge">
            <a:bevelB/>
          </a:sp3d>
        </p:spPr>
      </p:cxnSp>
      <p:sp>
        <p:nvSpPr>
          <p:cNvPr id="2" name="Заголовок 9"/>
          <p:cNvSpPr>
            <a:spLocks noGrp="1"/>
          </p:cNvSpPr>
          <p:nvPr>
            <p:ph type="title"/>
          </p:nvPr>
        </p:nvSpPr>
        <p:spPr>
          <a:xfrm>
            <a:off x="1924051" y="-20538"/>
            <a:ext cx="7219950" cy="702388"/>
          </a:xfrm>
          <a:prstGeom prst="rect">
            <a:avLst/>
          </a:prstGeom>
        </p:spPr>
        <p:txBody>
          <a:bodyPr wrap="square" anchor="ctr" anchorCtr="0">
            <a:noAutofit/>
          </a:bodyPr>
          <a:lstStyle/>
          <a:p>
            <a:r>
              <a:rPr lang="ru-RU" sz="1600" dirty="0" smtClean="0">
                <a:latin typeface="Arial "/>
                <a:cs typeface="Times New Roman" pitchFamily="18" charset="0"/>
              </a:rPr>
              <a:t>Единая методология разработки нормативных документов </a:t>
            </a:r>
            <a:r>
              <a:rPr lang="ru-RU" sz="1600" dirty="0">
                <a:latin typeface="Arial "/>
                <a:cs typeface="Times New Roman" pitchFamily="18" charset="0"/>
              </a:rPr>
              <a:t>по техническому диагностированию</a:t>
            </a:r>
          </a:p>
        </p:txBody>
      </p:sp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2742713" y="1491630"/>
            <a:ext cx="3881514" cy="21602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100" b="1" kern="0" cap="all" dirty="0" smtClean="0">
                <a:solidFill>
                  <a:srgbClr val="00B050"/>
                </a:solidFill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устанавливает </a:t>
            </a:r>
            <a:r>
              <a:rPr lang="ru-RU" sz="1100" kern="0" cap="all" dirty="0" smtClean="0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Основные </a:t>
            </a:r>
            <a:r>
              <a:rPr lang="ru-RU" sz="1100" kern="0" cap="all" dirty="0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положения</a:t>
            </a:r>
          </a:p>
        </p:txBody>
      </p:sp>
      <p:cxnSp>
        <p:nvCxnSpPr>
          <p:cNvPr id="11" name="Прямая соединительная линия 10"/>
          <p:cNvCxnSpPr/>
          <p:nvPr/>
        </p:nvCxnSpPr>
        <p:spPr bwMode="auto">
          <a:xfrm>
            <a:off x="948105" y="2963873"/>
            <a:ext cx="427" cy="1575520"/>
          </a:xfrm>
          <a:prstGeom prst="line">
            <a:avLst/>
          </a:prstGeom>
          <a:solidFill>
            <a:srgbClr val="99FFCC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Прямая со стрелкой 11"/>
          <p:cNvCxnSpPr/>
          <p:nvPr/>
        </p:nvCxnSpPr>
        <p:spPr bwMode="auto">
          <a:xfrm>
            <a:off x="950001" y="3414255"/>
            <a:ext cx="183569" cy="0"/>
          </a:xfrm>
          <a:prstGeom prst="straightConnector1">
            <a:avLst/>
          </a:prstGeom>
          <a:solidFill>
            <a:srgbClr val="99FFCC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3" name="Скругленный прямоугольник 12"/>
          <p:cNvSpPr/>
          <p:nvPr/>
        </p:nvSpPr>
        <p:spPr bwMode="auto">
          <a:xfrm>
            <a:off x="1145881" y="3262862"/>
            <a:ext cx="659975" cy="31895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СТО Газпром</a:t>
            </a:r>
            <a:endParaRPr kumimoji="0" lang="ru-RU" sz="8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Прямая со стрелкой 13"/>
          <p:cNvCxnSpPr/>
          <p:nvPr/>
        </p:nvCxnSpPr>
        <p:spPr bwMode="auto">
          <a:xfrm>
            <a:off x="950001" y="4539393"/>
            <a:ext cx="195880" cy="0"/>
          </a:xfrm>
          <a:prstGeom prst="straightConnector1">
            <a:avLst/>
          </a:prstGeom>
          <a:solidFill>
            <a:srgbClr val="99FFCC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6" name="Прямая со стрелкой 15"/>
          <p:cNvCxnSpPr/>
          <p:nvPr/>
        </p:nvCxnSpPr>
        <p:spPr bwMode="auto">
          <a:xfrm>
            <a:off x="950001" y="3788555"/>
            <a:ext cx="183569" cy="0"/>
          </a:xfrm>
          <a:prstGeom prst="straightConnector1">
            <a:avLst/>
          </a:prstGeom>
          <a:solidFill>
            <a:srgbClr val="99FFCC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7" name="Прямая со стрелкой 16"/>
          <p:cNvCxnSpPr/>
          <p:nvPr/>
        </p:nvCxnSpPr>
        <p:spPr bwMode="auto">
          <a:xfrm>
            <a:off x="950001" y="4176255"/>
            <a:ext cx="183569" cy="0"/>
          </a:xfrm>
          <a:prstGeom prst="straightConnector1">
            <a:avLst/>
          </a:prstGeom>
          <a:solidFill>
            <a:srgbClr val="99FFCC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8" name="Скругленный прямоугольник 17"/>
          <p:cNvSpPr/>
          <p:nvPr/>
        </p:nvSpPr>
        <p:spPr bwMode="auto">
          <a:xfrm>
            <a:off x="783859" y="2855611"/>
            <a:ext cx="1003285" cy="240994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Скважины</a:t>
            </a:r>
          </a:p>
        </p:txBody>
      </p:sp>
      <p:cxnSp>
        <p:nvCxnSpPr>
          <p:cNvPr id="20" name="Прямая соединительная линия 19"/>
          <p:cNvCxnSpPr/>
          <p:nvPr/>
        </p:nvCxnSpPr>
        <p:spPr bwMode="auto">
          <a:xfrm>
            <a:off x="2253775" y="2963873"/>
            <a:ext cx="427" cy="1575520"/>
          </a:xfrm>
          <a:prstGeom prst="line">
            <a:avLst/>
          </a:prstGeom>
          <a:solidFill>
            <a:srgbClr val="99FFCC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1" name="Прямая со стрелкой 20"/>
          <p:cNvCxnSpPr/>
          <p:nvPr/>
        </p:nvCxnSpPr>
        <p:spPr bwMode="auto">
          <a:xfrm>
            <a:off x="2255671" y="3414255"/>
            <a:ext cx="183569" cy="0"/>
          </a:xfrm>
          <a:prstGeom prst="straightConnector1">
            <a:avLst/>
          </a:prstGeom>
          <a:solidFill>
            <a:srgbClr val="99FFCC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2" name="Прямая со стрелкой 21"/>
          <p:cNvCxnSpPr/>
          <p:nvPr/>
        </p:nvCxnSpPr>
        <p:spPr bwMode="auto">
          <a:xfrm>
            <a:off x="2255671" y="4539393"/>
            <a:ext cx="195880" cy="0"/>
          </a:xfrm>
          <a:prstGeom prst="straightConnector1">
            <a:avLst/>
          </a:prstGeom>
          <a:solidFill>
            <a:srgbClr val="99FFCC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3" name="Прямая со стрелкой 22"/>
          <p:cNvCxnSpPr/>
          <p:nvPr/>
        </p:nvCxnSpPr>
        <p:spPr bwMode="auto">
          <a:xfrm>
            <a:off x="2255671" y="3788555"/>
            <a:ext cx="183569" cy="0"/>
          </a:xfrm>
          <a:prstGeom prst="straightConnector1">
            <a:avLst/>
          </a:prstGeom>
          <a:solidFill>
            <a:srgbClr val="99FFCC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4" name="Прямая со стрелкой 23"/>
          <p:cNvCxnSpPr/>
          <p:nvPr/>
        </p:nvCxnSpPr>
        <p:spPr bwMode="auto">
          <a:xfrm>
            <a:off x="2255671" y="4176255"/>
            <a:ext cx="183569" cy="0"/>
          </a:xfrm>
          <a:prstGeom prst="straightConnector1">
            <a:avLst/>
          </a:prstGeom>
          <a:solidFill>
            <a:srgbClr val="99FFCC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5" name="Скругленный прямоугольник 24"/>
          <p:cNvSpPr/>
          <p:nvPr/>
        </p:nvSpPr>
        <p:spPr bwMode="auto">
          <a:xfrm>
            <a:off x="2089529" y="2855611"/>
            <a:ext cx="1003285" cy="240994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Сосуды</a:t>
            </a:r>
            <a:r>
              <a:rPr kumimoji="0" lang="ru-RU" sz="800" i="0" u="none" strike="noStrike" cap="none" normalizeH="0" dirty="0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и аппараты</a:t>
            </a:r>
            <a:endParaRPr kumimoji="0" lang="ru-RU" sz="800" i="0" u="none" strike="noStrike" cap="none" normalizeH="0" baseline="0" dirty="0">
              <a:ln>
                <a:noFill/>
              </a:ln>
              <a:solidFill>
                <a:srgbClr val="00B05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7" name="Прямая соединительная линия 26"/>
          <p:cNvCxnSpPr/>
          <p:nvPr/>
        </p:nvCxnSpPr>
        <p:spPr bwMode="auto">
          <a:xfrm>
            <a:off x="3584909" y="2956437"/>
            <a:ext cx="427" cy="1575520"/>
          </a:xfrm>
          <a:prstGeom prst="line">
            <a:avLst/>
          </a:prstGeom>
          <a:solidFill>
            <a:srgbClr val="99FFCC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8" name="Прямая со стрелкой 27"/>
          <p:cNvCxnSpPr/>
          <p:nvPr/>
        </p:nvCxnSpPr>
        <p:spPr bwMode="auto">
          <a:xfrm>
            <a:off x="3586805" y="3406819"/>
            <a:ext cx="183569" cy="0"/>
          </a:xfrm>
          <a:prstGeom prst="straightConnector1">
            <a:avLst/>
          </a:prstGeom>
          <a:solidFill>
            <a:srgbClr val="99FFCC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9" name="Прямая со стрелкой 28"/>
          <p:cNvCxnSpPr/>
          <p:nvPr/>
        </p:nvCxnSpPr>
        <p:spPr bwMode="auto">
          <a:xfrm>
            <a:off x="3586805" y="4531957"/>
            <a:ext cx="195880" cy="0"/>
          </a:xfrm>
          <a:prstGeom prst="straightConnector1">
            <a:avLst/>
          </a:prstGeom>
          <a:solidFill>
            <a:srgbClr val="99FFCC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0" name="Прямая со стрелкой 29"/>
          <p:cNvCxnSpPr/>
          <p:nvPr/>
        </p:nvCxnSpPr>
        <p:spPr bwMode="auto">
          <a:xfrm>
            <a:off x="3586805" y="3781119"/>
            <a:ext cx="183569" cy="0"/>
          </a:xfrm>
          <a:prstGeom prst="straightConnector1">
            <a:avLst/>
          </a:prstGeom>
          <a:solidFill>
            <a:srgbClr val="99FFCC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1" name="Прямая со стрелкой 30"/>
          <p:cNvCxnSpPr/>
          <p:nvPr/>
        </p:nvCxnSpPr>
        <p:spPr bwMode="auto">
          <a:xfrm>
            <a:off x="3586805" y="4168819"/>
            <a:ext cx="183569" cy="0"/>
          </a:xfrm>
          <a:prstGeom prst="straightConnector1">
            <a:avLst/>
          </a:prstGeom>
          <a:solidFill>
            <a:srgbClr val="99FFCC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2" name="Скругленный прямоугольник 31"/>
          <p:cNvSpPr/>
          <p:nvPr/>
        </p:nvSpPr>
        <p:spPr bwMode="auto">
          <a:xfrm>
            <a:off x="3420663" y="2848175"/>
            <a:ext cx="1003285" cy="240994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Трубопроводы</a:t>
            </a:r>
          </a:p>
        </p:txBody>
      </p:sp>
      <p:cxnSp>
        <p:nvCxnSpPr>
          <p:cNvPr id="34" name="Прямая соединительная линия 33"/>
          <p:cNvCxnSpPr/>
          <p:nvPr/>
        </p:nvCxnSpPr>
        <p:spPr bwMode="auto">
          <a:xfrm>
            <a:off x="5005442" y="2963873"/>
            <a:ext cx="427" cy="1575520"/>
          </a:xfrm>
          <a:prstGeom prst="line">
            <a:avLst/>
          </a:prstGeom>
          <a:solidFill>
            <a:srgbClr val="99FFCC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5" name="Прямая со стрелкой 34"/>
          <p:cNvCxnSpPr/>
          <p:nvPr/>
        </p:nvCxnSpPr>
        <p:spPr bwMode="auto">
          <a:xfrm>
            <a:off x="5007338" y="3414255"/>
            <a:ext cx="183569" cy="0"/>
          </a:xfrm>
          <a:prstGeom prst="straightConnector1">
            <a:avLst/>
          </a:prstGeom>
          <a:solidFill>
            <a:srgbClr val="99FFCC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6" name="Прямая со стрелкой 35"/>
          <p:cNvCxnSpPr/>
          <p:nvPr/>
        </p:nvCxnSpPr>
        <p:spPr bwMode="auto">
          <a:xfrm>
            <a:off x="5007338" y="4539393"/>
            <a:ext cx="195880" cy="0"/>
          </a:xfrm>
          <a:prstGeom prst="straightConnector1">
            <a:avLst/>
          </a:prstGeom>
          <a:solidFill>
            <a:srgbClr val="99FFCC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7" name="Прямая со стрелкой 36"/>
          <p:cNvCxnSpPr/>
          <p:nvPr/>
        </p:nvCxnSpPr>
        <p:spPr bwMode="auto">
          <a:xfrm>
            <a:off x="5007338" y="3788555"/>
            <a:ext cx="183569" cy="0"/>
          </a:xfrm>
          <a:prstGeom prst="straightConnector1">
            <a:avLst/>
          </a:prstGeom>
          <a:solidFill>
            <a:srgbClr val="99FFCC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8" name="Прямая со стрелкой 37"/>
          <p:cNvCxnSpPr/>
          <p:nvPr/>
        </p:nvCxnSpPr>
        <p:spPr bwMode="auto">
          <a:xfrm>
            <a:off x="5007338" y="4176255"/>
            <a:ext cx="183569" cy="0"/>
          </a:xfrm>
          <a:prstGeom prst="straightConnector1">
            <a:avLst/>
          </a:prstGeom>
          <a:solidFill>
            <a:srgbClr val="99FFCC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9" name="Скругленный прямоугольник 38"/>
          <p:cNvSpPr/>
          <p:nvPr/>
        </p:nvSpPr>
        <p:spPr bwMode="auto">
          <a:xfrm>
            <a:off x="4841196" y="2855611"/>
            <a:ext cx="1003285" cy="240994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Трубопроводная арматура</a:t>
            </a:r>
          </a:p>
        </p:txBody>
      </p:sp>
      <p:cxnSp>
        <p:nvCxnSpPr>
          <p:cNvPr id="41" name="Прямая соединительная линия 40"/>
          <p:cNvCxnSpPr/>
          <p:nvPr/>
        </p:nvCxnSpPr>
        <p:spPr bwMode="auto">
          <a:xfrm>
            <a:off x="6379150" y="2967721"/>
            <a:ext cx="427" cy="1575520"/>
          </a:xfrm>
          <a:prstGeom prst="line">
            <a:avLst/>
          </a:prstGeom>
          <a:solidFill>
            <a:srgbClr val="99FFCC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2" name="Прямая со стрелкой 41"/>
          <p:cNvCxnSpPr/>
          <p:nvPr/>
        </p:nvCxnSpPr>
        <p:spPr bwMode="auto">
          <a:xfrm>
            <a:off x="6381046" y="3418103"/>
            <a:ext cx="183569" cy="0"/>
          </a:xfrm>
          <a:prstGeom prst="straightConnector1">
            <a:avLst/>
          </a:prstGeom>
          <a:solidFill>
            <a:srgbClr val="99FFCC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3" name="Прямая со стрелкой 42"/>
          <p:cNvCxnSpPr/>
          <p:nvPr/>
        </p:nvCxnSpPr>
        <p:spPr bwMode="auto">
          <a:xfrm>
            <a:off x="6381046" y="4543241"/>
            <a:ext cx="195880" cy="0"/>
          </a:xfrm>
          <a:prstGeom prst="straightConnector1">
            <a:avLst/>
          </a:prstGeom>
          <a:solidFill>
            <a:srgbClr val="99FFCC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4" name="Прямая со стрелкой 43"/>
          <p:cNvCxnSpPr/>
          <p:nvPr/>
        </p:nvCxnSpPr>
        <p:spPr bwMode="auto">
          <a:xfrm>
            <a:off x="6381046" y="3792403"/>
            <a:ext cx="183569" cy="0"/>
          </a:xfrm>
          <a:prstGeom prst="straightConnector1">
            <a:avLst/>
          </a:prstGeom>
          <a:solidFill>
            <a:srgbClr val="99FFCC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5" name="Прямая со стрелкой 44"/>
          <p:cNvCxnSpPr/>
          <p:nvPr/>
        </p:nvCxnSpPr>
        <p:spPr bwMode="auto">
          <a:xfrm>
            <a:off x="6381046" y="4180103"/>
            <a:ext cx="183569" cy="0"/>
          </a:xfrm>
          <a:prstGeom prst="straightConnector1">
            <a:avLst/>
          </a:prstGeom>
          <a:solidFill>
            <a:srgbClr val="99FFCC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46" name="Скругленный прямоугольник 45"/>
          <p:cNvSpPr/>
          <p:nvPr/>
        </p:nvSpPr>
        <p:spPr bwMode="auto">
          <a:xfrm>
            <a:off x="6214904" y="2859459"/>
            <a:ext cx="1003285" cy="240994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Здания</a:t>
            </a:r>
          </a:p>
        </p:txBody>
      </p:sp>
      <p:cxnSp>
        <p:nvCxnSpPr>
          <p:cNvPr id="48" name="Прямая соединительная линия 47"/>
          <p:cNvCxnSpPr/>
          <p:nvPr/>
        </p:nvCxnSpPr>
        <p:spPr bwMode="auto">
          <a:xfrm>
            <a:off x="7707790" y="2967721"/>
            <a:ext cx="427" cy="1575520"/>
          </a:xfrm>
          <a:prstGeom prst="line">
            <a:avLst/>
          </a:prstGeom>
          <a:solidFill>
            <a:srgbClr val="99FFCC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9" name="Прямая со стрелкой 48"/>
          <p:cNvCxnSpPr/>
          <p:nvPr/>
        </p:nvCxnSpPr>
        <p:spPr bwMode="auto">
          <a:xfrm>
            <a:off x="7709686" y="3418103"/>
            <a:ext cx="183569" cy="0"/>
          </a:xfrm>
          <a:prstGeom prst="straightConnector1">
            <a:avLst/>
          </a:prstGeom>
          <a:solidFill>
            <a:srgbClr val="99FFCC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50" name="Прямая со стрелкой 49"/>
          <p:cNvCxnSpPr/>
          <p:nvPr/>
        </p:nvCxnSpPr>
        <p:spPr bwMode="auto">
          <a:xfrm>
            <a:off x="7709686" y="4543241"/>
            <a:ext cx="195880" cy="0"/>
          </a:xfrm>
          <a:prstGeom prst="straightConnector1">
            <a:avLst/>
          </a:prstGeom>
          <a:solidFill>
            <a:srgbClr val="99FFCC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51" name="Прямая со стрелкой 50"/>
          <p:cNvCxnSpPr/>
          <p:nvPr/>
        </p:nvCxnSpPr>
        <p:spPr bwMode="auto">
          <a:xfrm>
            <a:off x="7709686" y="3792403"/>
            <a:ext cx="183569" cy="0"/>
          </a:xfrm>
          <a:prstGeom prst="straightConnector1">
            <a:avLst/>
          </a:prstGeom>
          <a:solidFill>
            <a:srgbClr val="99FFCC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52" name="Прямая со стрелкой 51"/>
          <p:cNvCxnSpPr/>
          <p:nvPr/>
        </p:nvCxnSpPr>
        <p:spPr bwMode="auto">
          <a:xfrm>
            <a:off x="7709686" y="4180103"/>
            <a:ext cx="183569" cy="0"/>
          </a:xfrm>
          <a:prstGeom prst="straightConnector1">
            <a:avLst/>
          </a:prstGeom>
          <a:solidFill>
            <a:srgbClr val="99FFCC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53" name="Скругленный прямоугольник 52"/>
          <p:cNvSpPr/>
          <p:nvPr/>
        </p:nvSpPr>
        <p:spPr bwMode="auto">
          <a:xfrm>
            <a:off x="7543544" y="2859459"/>
            <a:ext cx="1003285" cy="240994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</p:txBody>
      </p:sp>
      <p:sp>
        <p:nvSpPr>
          <p:cNvPr id="55" name="Скругленный прямоугольник 54"/>
          <p:cNvSpPr/>
          <p:nvPr/>
        </p:nvSpPr>
        <p:spPr bwMode="auto">
          <a:xfrm>
            <a:off x="1145881" y="3641010"/>
            <a:ext cx="641263" cy="31895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СТО Газпром</a:t>
            </a:r>
            <a:endParaRPr kumimoji="0" lang="ru-RU" sz="8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Скругленный прямоугольник 55"/>
          <p:cNvSpPr/>
          <p:nvPr/>
        </p:nvSpPr>
        <p:spPr bwMode="auto">
          <a:xfrm>
            <a:off x="1164593" y="4024861"/>
            <a:ext cx="641263" cy="31895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Р Газпром</a:t>
            </a:r>
            <a:endParaRPr kumimoji="0" lang="ru-RU" sz="8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Скругленный прямоугольник 56"/>
          <p:cNvSpPr/>
          <p:nvPr/>
        </p:nvSpPr>
        <p:spPr bwMode="auto">
          <a:xfrm>
            <a:off x="1164593" y="4391848"/>
            <a:ext cx="641263" cy="31895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kumimoji="0" lang="ru-RU" sz="8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Скругленный прямоугольник 58"/>
          <p:cNvSpPr/>
          <p:nvPr/>
        </p:nvSpPr>
        <p:spPr bwMode="auto">
          <a:xfrm>
            <a:off x="2439240" y="3266710"/>
            <a:ext cx="659975" cy="31895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СТО Газпром</a:t>
            </a:r>
            <a:endParaRPr kumimoji="0" lang="ru-RU" sz="8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Скругленный прямоугольник 59"/>
          <p:cNvSpPr/>
          <p:nvPr/>
        </p:nvSpPr>
        <p:spPr bwMode="auto">
          <a:xfrm>
            <a:off x="2439240" y="3644858"/>
            <a:ext cx="641263" cy="31895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СТО Газпром</a:t>
            </a:r>
            <a:endParaRPr kumimoji="0" lang="ru-RU" sz="8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Скругленный прямоугольник 60"/>
          <p:cNvSpPr/>
          <p:nvPr/>
        </p:nvSpPr>
        <p:spPr bwMode="auto">
          <a:xfrm>
            <a:off x="2457952" y="4028709"/>
            <a:ext cx="641263" cy="31895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Р Газпром</a:t>
            </a:r>
            <a:endParaRPr kumimoji="0" lang="ru-RU" sz="8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Скругленный прямоугольник 61"/>
          <p:cNvSpPr/>
          <p:nvPr/>
        </p:nvSpPr>
        <p:spPr bwMode="auto">
          <a:xfrm>
            <a:off x="2457952" y="4395696"/>
            <a:ext cx="641263" cy="31895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kumimoji="0" lang="ru-RU" sz="8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Скругленный прямоугольник 62"/>
          <p:cNvSpPr/>
          <p:nvPr/>
        </p:nvSpPr>
        <p:spPr bwMode="auto">
          <a:xfrm>
            <a:off x="3782685" y="3262862"/>
            <a:ext cx="659975" cy="31895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СТО Газпром</a:t>
            </a:r>
            <a:endParaRPr kumimoji="0" lang="ru-RU" sz="8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Скругленный прямоугольник 63"/>
          <p:cNvSpPr/>
          <p:nvPr/>
        </p:nvSpPr>
        <p:spPr bwMode="auto">
          <a:xfrm>
            <a:off x="3782685" y="3641010"/>
            <a:ext cx="641263" cy="31895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СТО Газпром</a:t>
            </a:r>
            <a:endParaRPr kumimoji="0" lang="ru-RU" sz="8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Скругленный прямоугольник 64"/>
          <p:cNvSpPr/>
          <p:nvPr/>
        </p:nvSpPr>
        <p:spPr bwMode="auto">
          <a:xfrm>
            <a:off x="3801397" y="4024861"/>
            <a:ext cx="641263" cy="31895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Р Газпром</a:t>
            </a:r>
            <a:endParaRPr kumimoji="0" lang="ru-RU" sz="8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Скругленный прямоугольник 65"/>
          <p:cNvSpPr/>
          <p:nvPr/>
        </p:nvSpPr>
        <p:spPr bwMode="auto">
          <a:xfrm>
            <a:off x="3801397" y="4391848"/>
            <a:ext cx="641263" cy="31895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kumimoji="0" lang="ru-RU" sz="8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Скругленный прямоугольник 66"/>
          <p:cNvSpPr/>
          <p:nvPr/>
        </p:nvSpPr>
        <p:spPr bwMode="auto">
          <a:xfrm>
            <a:off x="5203218" y="3262862"/>
            <a:ext cx="659975" cy="31895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СТО Газпром</a:t>
            </a:r>
            <a:endParaRPr kumimoji="0" lang="ru-RU" sz="8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Скругленный прямоугольник 67"/>
          <p:cNvSpPr/>
          <p:nvPr/>
        </p:nvSpPr>
        <p:spPr bwMode="auto">
          <a:xfrm>
            <a:off x="5203218" y="3641010"/>
            <a:ext cx="641263" cy="31895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СТО Газпром</a:t>
            </a:r>
            <a:endParaRPr kumimoji="0" lang="ru-RU" sz="8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Скругленный прямоугольник 68"/>
          <p:cNvSpPr/>
          <p:nvPr/>
        </p:nvSpPr>
        <p:spPr bwMode="auto">
          <a:xfrm>
            <a:off x="5221930" y="4024861"/>
            <a:ext cx="641263" cy="31895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Р Газпром</a:t>
            </a:r>
            <a:endParaRPr kumimoji="0" lang="ru-RU" sz="8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Скругленный прямоугольник 69"/>
          <p:cNvSpPr/>
          <p:nvPr/>
        </p:nvSpPr>
        <p:spPr bwMode="auto">
          <a:xfrm>
            <a:off x="5221930" y="4391848"/>
            <a:ext cx="641263" cy="31895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kumimoji="0" lang="ru-RU" sz="8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Скругленный прямоугольник 70"/>
          <p:cNvSpPr/>
          <p:nvPr/>
        </p:nvSpPr>
        <p:spPr bwMode="auto">
          <a:xfrm>
            <a:off x="6576926" y="3267408"/>
            <a:ext cx="659975" cy="31895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СТО Газпром</a:t>
            </a:r>
            <a:endParaRPr kumimoji="0" lang="ru-RU" sz="8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Скругленный прямоугольник 71"/>
          <p:cNvSpPr/>
          <p:nvPr/>
        </p:nvSpPr>
        <p:spPr bwMode="auto">
          <a:xfrm>
            <a:off x="6576926" y="3645556"/>
            <a:ext cx="641263" cy="31895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СТО Газпром</a:t>
            </a:r>
            <a:endParaRPr kumimoji="0" lang="ru-RU" sz="8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Скругленный прямоугольник 72"/>
          <p:cNvSpPr/>
          <p:nvPr/>
        </p:nvSpPr>
        <p:spPr bwMode="auto">
          <a:xfrm>
            <a:off x="6595638" y="4029407"/>
            <a:ext cx="641263" cy="31895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Р Газпром</a:t>
            </a:r>
            <a:endParaRPr kumimoji="0" lang="ru-RU" sz="8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Скругленный прямоугольник 73"/>
          <p:cNvSpPr/>
          <p:nvPr/>
        </p:nvSpPr>
        <p:spPr bwMode="auto">
          <a:xfrm>
            <a:off x="6595638" y="4396394"/>
            <a:ext cx="641263" cy="31895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kumimoji="0" lang="ru-RU" sz="8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" name="Скругленный прямоугольник 74"/>
          <p:cNvSpPr/>
          <p:nvPr/>
        </p:nvSpPr>
        <p:spPr bwMode="auto">
          <a:xfrm>
            <a:off x="7905566" y="3262862"/>
            <a:ext cx="659975" cy="31895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СТО Газпром</a:t>
            </a:r>
            <a:endParaRPr kumimoji="0" lang="ru-RU" sz="8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Скругленный прямоугольник 75"/>
          <p:cNvSpPr/>
          <p:nvPr/>
        </p:nvSpPr>
        <p:spPr bwMode="auto">
          <a:xfrm>
            <a:off x="7905566" y="3641010"/>
            <a:ext cx="641263" cy="31895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СТО Газпром</a:t>
            </a:r>
            <a:endParaRPr kumimoji="0" lang="ru-RU" sz="8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" name="Скругленный прямоугольник 76"/>
          <p:cNvSpPr/>
          <p:nvPr/>
        </p:nvSpPr>
        <p:spPr bwMode="auto">
          <a:xfrm>
            <a:off x="7924278" y="4024861"/>
            <a:ext cx="641263" cy="31895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Р Газпром</a:t>
            </a:r>
            <a:endParaRPr kumimoji="0" lang="ru-RU" sz="8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Скругленный прямоугольник 77"/>
          <p:cNvSpPr/>
          <p:nvPr/>
        </p:nvSpPr>
        <p:spPr bwMode="auto">
          <a:xfrm>
            <a:off x="7924278" y="4391848"/>
            <a:ext cx="641263" cy="31895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kumimoji="0" lang="ru-RU" sz="8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0" name="Rectangle 8"/>
          <p:cNvSpPr>
            <a:spLocks noChangeArrowheads="1"/>
          </p:cNvSpPr>
          <p:nvPr/>
        </p:nvSpPr>
        <p:spPr bwMode="auto">
          <a:xfrm>
            <a:off x="2742713" y="1695298"/>
            <a:ext cx="3881514" cy="216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100" b="1" kern="0" cap="all" dirty="0" smtClean="0">
                <a:solidFill>
                  <a:srgbClr val="00B050"/>
                </a:solidFill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Содержит </a:t>
            </a:r>
            <a:r>
              <a:rPr lang="ru-RU" sz="1100" kern="0" cap="all" dirty="0" smtClean="0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ПЕРЕЧЕНЬ </a:t>
            </a:r>
            <a:r>
              <a:rPr lang="ru-RU" sz="1100" kern="0" cap="all" dirty="0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объектов</a:t>
            </a:r>
          </a:p>
        </p:txBody>
      </p:sp>
      <p:sp>
        <p:nvSpPr>
          <p:cNvPr id="81" name="Rectangle 8"/>
          <p:cNvSpPr>
            <a:spLocks noChangeArrowheads="1"/>
          </p:cNvSpPr>
          <p:nvPr/>
        </p:nvSpPr>
        <p:spPr bwMode="auto">
          <a:xfrm>
            <a:off x="2742715" y="1889268"/>
            <a:ext cx="3881513" cy="216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100" b="1" kern="0" cap="all" dirty="0">
                <a:solidFill>
                  <a:srgbClr val="00B050"/>
                </a:solidFill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Содержит </a:t>
            </a:r>
            <a:r>
              <a:rPr lang="ru-RU" sz="1100" kern="0" cap="all" dirty="0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Перечень видов работ</a:t>
            </a:r>
          </a:p>
        </p:txBody>
      </p:sp>
      <p:sp>
        <p:nvSpPr>
          <p:cNvPr id="82" name="Rectangle 8"/>
          <p:cNvSpPr>
            <a:spLocks noChangeArrowheads="1"/>
          </p:cNvSpPr>
          <p:nvPr/>
        </p:nvSpPr>
        <p:spPr bwMode="auto">
          <a:xfrm>
            <a:off x="2742713" y="2103650"/>
            <a:ext cx="3881515" cy="216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100" b="1" kern="0" cap="all" dirty="0">
                <a:solidFill>
                  <a:srgbClr val="00B050"/>
                </a:solidFill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Устанавливает </a:t>
            </a:r>
            <a:r>
              <a:rPr lang="ru-RU" sz="1100" kern="0" cap="all" dirty="0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Принципы формирования НТД</a:t>
            </a:r>
          </a:p>
        </p:txBody>
      </p:sp>
    </p:spTree>
    <p:extLst>
      <p:ext uri="{BB962C8B-B14F-4D97-AF65-F5344CB8AC3E}">
        <p14:creationId xmlns:p14="http://schemas.microsoft.com/office/powerpoint/2010/main" val="3258787504"/>
      </p:ext>
    </p:extLst>
  </p:cSld>
  <p:clrMapOvr>
    <a:masterClrMapping/>
  </p:clrMapOvr>
  <p:transition spd="med">
    <p:blinds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Презентация_338">
  <a:themeElements>
    <a:clrScheme name="2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Специальное оформление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2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61096</TotalTime>
  <Words>1905</Words>
  <Application>Microsoft Office PowerPoint</Application>
  <PresentationFormat>Экран (16:9)</PresentationFormat>
  <Paragraphs>375</Paragraphs>
  <Slides>16</Slides>
  <Notes>16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1_Презентация_338</vt:lpstr>
      <vt:lpstr>Презентация PowerPoint</vt:lpstr>
      <vt:lpstr>Презентация PowerPoint</vt:lpstr>
      <vt:lpstr>КОЛИЧЕСТВО  нормативно-технических документов</vt:lpstr>
      <vt:lpstr>Разработчики нормативной документации</vt:lpstr>
      <vt:lpstr>Действующая Схема разработки нормативно-технической  документации</vt:lpstr>
      <vt:lpstr>Предлагаемая Схема разработки нормативно-технической  документации</vt:lpstr>
      <vt:lpstr>Предложения по оптимизации действующей системы нормативно-технической документации </vt:lpstr>
      <vt:lpstr>унификация терминологии в документах</vt:lpstr>
      <vt:lpstr>Единая методология разработки нормативных документов по техническому диагностированию</vt:lpstr>
      <vt:lpstr>Предложения по формированию  классификации объектов и видов работ</vt:lpstr>
      <vt:lpstr>Пример Работы Ростехнадзора и пхг по созданию классификации объектов</vt:lpstr>
      <vt:lpstr>Корректировка в соответствии с требованиями федерального законодательства</vt:lpstr>
      <vt:lpstr>Корректировка Периодичности проведения работ по экспертизе промышленной безопасности</vt:lpstr>
      <vt:lpstr>Деятельность  Корпоративного научно-технического центра ООО «Газпром ВНИИГАЗ»</vt:lpstr>
      <vt:lpstr>Реализация программы в части  актуализации нормативно-технических документов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Долгих  Андрей Михайлович</dc:creator>
  <cp:lastModifiedBy>Шипилов Александр Валентинович</cp:lastModifiedBy>
  <cp:revision>3929</cp:revision>
  <cp:lastPrinted>2016-09-15T08:08:52Z</cp:lastPrinted>
  <dcterms:created xsi:type="dcterms:W3CDTF">2014-04-20T08:15:48Z</dcterms:created>
  <dcterms:modified xsi:type="dcterms:W3CDTF">2017-09-26T14:06:05Z</dcterms:modified>
</cp:coreProperties>
</file>